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 horzBarState="maximized">
    <p:restoredLeft sz="13822"/>
    <p:restoredTop sz="94660"/>
  </p:normalViewPr>
  <p:slideViewPr>
    <p:cSldViewPr snapToGrid="0">
      <p:cViewPr varScale="1">
        <p:scale>
          <a:sx n="115" d="100"/>
          <a:sy n="115" d="100"/>
        </p:scale>
        <p:origin x="-456" y="-10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slide" Target="slides/slide26.xml"  /><Relationship Id="rId28" Type="http://schemas.openxmlformats.org/officeDocument/2006/relationships/slide" Target="slides/slide27.xml"  /><Relationship Id="rId29" Type="http://schemas.openxmlformats.org/officeDocument/2006/relationships/slide" Target="slides/slide28.xml"  /><Relationship Id="rId3" Type="http://schemas.openxmlformats.org/officeDocument/2006/relationships/slide" Target="slides/slide2.xml"  /><Relationship Id="rId30" Type="http://schemas.openxmlformats.org/officeDocument/2006/relationships/slide" Target="slides/slide29.xml"  /><Relationship Id="rId31" Type="http://schemas.openxmlformats.org/officeDocument/2006/relationships/slide" Target="slides/slide30.xml"  /><Relationship Id="rId32" Type="http://schemas.openxmlformats.org/officeDocument/2006/relationships/presProps" Target="presProps.xml"  /><Relationship Id="rId33" Type="http://schemas.openxmlformats.org/officeDocument/2006/relationships/viewProps" Target="viewProps.xml"  /><Relationship Id="rId34" Type="http://schemas.openxmlformats.org/officeDocument/2006/relationships/theme" Target="theme/theme1.xml"  /><Relationship Id="rId35" Type="http://schemas.openxmlformats.org/officeDocument/2006/relationships/tableStyles" Target="tableStyles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B00A10-C65B-4582-B5D4-24A29E561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DC7ADB5D-9246-49FD-8A52-BC7A81694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4219607-49A7-44A0-8744-F2605B86A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4EB094F-0F19-47DC-B51B-F0324814C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CEE6869-EE87-4E9C-81A4-4527F3CCB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495601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073705B-459D-4F3E-A045-E1002C4A9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891D24FB-0973-4974-95C1-0EAA2F19F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D5CC95F-C804-4132-B324-CC89C9638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54A6E3D-A787-454C-B433-9053C18E4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1249181-E770-4CD9-8DFE-B3F14F162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241859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BB1D4F30-672E-42CB-BC78-487C85E726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C63BB6D-3767-4A9A-941F-1F229EF67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FD5A74F-43E9-4042-8465-2E14BBB1B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AF8E29D-C9F4-40BD-9172-A79654148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A62DBFF-BA66-4A86-A706-F4E320684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816771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C52FAA5-F5D0-4093-BBA5-CD80C1861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60AD3B9-9C2F-4B29-A060-3E36B915C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8D0002E-2305-4EC5-9C5A-A977D7B2E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6B18606-F579-48B5-A59B-0C68B0555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F75012D-9860-4895-89D8-1CC627E56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335973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08224E2-918D-4F7E-9870-42932F3F1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C32F707-391B-49D6-A1A2-15D5A1595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ECFA0D8-69CA-457A-9280-FDF692275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2E51D4F-AA80-4C40-91B3-2A0226953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84CF20F-28B0-42D0-954E-C37AE977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672153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1DE38BB-582C-40A5-8641-6FA0E3D14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4ACF9C2-1537-4303-A3CE-16E809F89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B07108E2-AF71-4346-8E41-167405037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D4CACEB-E99F-48C0-94CB-81909F491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D8E5645C-0BC9-4D62-B46A-49F233838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0C086980-6520-4F49-80AD-803A825E4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235175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FACE083-FED7-4138-A583-8A5DA71D1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A9C5116A-C564-4B1B-8A1D-3C09ABA31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5C1FE990-16D9-4DF3-9B27-6E8B85EEA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6B3B254D-4BB4-4EA0-BCEB-4BC3B036CC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23B1520C-6CAF-4CFD-B77A-F0D0AF80B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05D32254-73D8-43C7-BA3A-97157DDEF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8DF21F92-683C-43D1-9354-D24A7F0DD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75FE0F1D-CA62-49E0-9ECA-FB9289CD6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812126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5AB11BD-3930-44CB-92AA-B7CA96486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C0F70823-BFC8-40FC-B6FC-98003DED0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72287337-73E0-468F-ACB2-648D69861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66E032DC-0203-4A3B-8DD9-AF3B1B668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889069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357FBA9C-B26A-4FF1-98A8-30536809B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24CFE30C-D37B-40AD-BCCF-3CAF1DB08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5AC845E5-D04C-42C2-B2BF-825CDCC06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865B53D-226B-4CF4-9AC7-BF7890C2F655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743593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CCF31E8-B379-47A5-9B29-03D429AAB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39944B5-5009-475E-8C80-B5CDFC34B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C2B0050-989C-465D-8C14-87FA763E4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CC38039-8CE2-42CF-9125-A32CA77A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7DB81404-0B1B-46D9-B801-ED8354EEB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C77D291-D604-44A4-A417-9D2C32011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448434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B2C2B8C-D6A2-433F-90B6-7C5DF57E0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96E8BFEA-DF07-4111-838B-712BBC97C1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F55340A-1375-4D4F-9BDF-9020B2039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C66370A-DF48-4C5B-8F1A-14039EF80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8C64D4D7-7CB6-4133-9EBD-86FDB3CE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4DBE2A0-99D3-4016-B648-751C510E0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537158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C525C34-9ABD-4A5F-940A-38C1DF0EA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72BD092-0C79-404B-BCF7-AB6EC679E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6061468-CA63-4833-9180-4A0D54D792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9C481-D572-4747-A891-2FA4D5DEC8C5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0D4674C-8B1B-47B6-B9B3-D638376214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8A7B107-0359-4ED4-B77A-E1274C87B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27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6.jpe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jpe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8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jpeg"  /><Relationship Id="rId3" Type="http://schemas.openxmlformats.org/officeDocument/2006/relationships/image" Target="../media/image3.jpe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16.jpeg"  /><Relationship Id="rId3" Type="http://schemas.openxmlformats.org/officeDocument/2006/relationships/image" Target="../media/image17.jpeg"  /><Relationship Id="rId4" Type="http://schemas.openxmlformats.org/officeDocument/2006/relationships/image" Target="../media/image18.jpe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9.jpe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20.jpeg"  /><Relationship Id="rId3" Type="http://schemas.openxmlformats.org/officeDocument/2006/relationships/image" Target="../media/image21.jpe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2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3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4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5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jpe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6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6810735C-E88D-490F-B3C1-30B3BE73F7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22CE6D2-4747-4B13-B901-C0D448EC8D84}"/>
              </a:ext>
            </a:extLst>
          </p:cNvPr>
          <p:cNvSpPr txBox="1"/>
          <p:nvPr/>
        </p:nvSpPr>
        <p:spPr>
          <a:xfrm>
            <a:off x="1714866" y="2828835"/>
            <a:ext cx="87749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b="1" spc="-300" dirty="0">
                <a:latin typeface="+mj-lt"/>
              </a:rPr>
              <a:t>Project :</a:t>
            </a:r>
            <a:r>
              <a:rPr lang="en-US" altLang="ko-KR" sz="7200" b="1" spc="-300" dirty="0">
                <a:solidFill>
                  <a:schemeClr val="accent3">
                    <a:lumMod val="25000"/>
                  </a:schemeClr>
                </a:solidFill>
                <a:latin typeface="+mj-lt"/>
              </a:rPr>
              <a:t> Café now</a:t>
            </a:r>
            <a:endParaRPr lang="ko-KR" altLang="en-US" sz="6600" b="1" spc="-300" dirty="0">
              <a:solidFill>
                <a:schemeClr val="accent3">
                  <a:lumMod val="25000"/>
                </a:schemeClr>
              </a:solidFill>
              <a:latin typeface="+mj-lt"/>
            </a:endParaRP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xmlns="" id="{5ADE8F7E-E602-454D-9005-3DC5C24B248D}"/>
              </a:ext>
            </a:extLst>
          </p:cNvPr>
          <p:cNvSpPr/>
          <p:nvPr/>
        </p:nvSpPr>
        <p:spPr>
          <a:xfrm>
            <a:off x="838200" y="2311400"/>
            <a:ext cx="10528300" cy="2235200"/>
          </a:xfrm>
          <a:prstGeom prst="bracketPair">
            <a:avLst>
              <a:gd name="adj" fmla="val 12122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696401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67236" y="127626"/>
            <a:ext cx="41147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600" spc="-292">
                <a:solidFill>
                  <a:schemeClr val="accent2">
                    <a:lumMod val="60000"/>
                    <a:lumOff val="40000"/>
                  </a:schemeClr>
                </a:solidFill>
              </a:rPr>
              <a:t>작업흐름도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7591" y="111943"/>
            <a:ext cx="697274" cy="29572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Part 3,</a:t>
            </a:r>
            <a:endParaRPr lang="ko-KR" altLang="en-US" sz="14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5531" y="1046924"/>
            <a:ext cx="1678268" cy="62947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2400" b="1"/>
              <a:t>MainPage</a:t>
            </a:r>
            <a:endParaRPr lang="ko-KR" altLang="en-US" b="1"/>
          </a:p>
        </p:txBody>
      </p:sp>
      <p:sp>
        <p:nvSpPr>
          <p:cNvPr id="34" name="직사각형 33"/>
          <p:cNvSpPr/>
          <p:nvPr/>
        </p:nvSpPr>
        <p:spPr>
          <a:xfrm>
            <a:off x="485658" y="2073684"/>
            <a:ext cx="1678268" cy="629479"/>
          </a:xfrm>
          <a:prstGeom prst="rect">
            <a:avLst/>
          </a:prstGeom>
          <a:solidFill>
            <a:srgbClr val="425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400" b="1"/>
              <a:t>회원관리</a:t>
            </a:r>
            <a:endParaRPr lang="ko-KR" altLang="en-US" b="1"/>
          </a:p>
        </p:txBody>
      </p:sp>
      <p:sp>
        <p:nvSpPr>
          <p:cNvPr id="35" name="직사각형 34"/>
          <p:cNvSpPr/>
          <p:nvPr/>
        </p:nvSpPr>
        <p:spPr>
          <a:xfrm>
            <a:off x="841685" y="2802055"/>
            <a:ext cx="1678268" cy="6294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2400" b="1"/>
              <a:t>Login</a:t>
            </a:r>
            <a:endParaRPr lang="ko-KR" altLang="en-US" b="1"/>
          </a:p>
        </p:txBody>
      </p:sp>
      <p:sp>
        <p:nvSpPr>
          <p:cNvPr id="36" name="직사각형 35"/>
          <p:cNvSpPr/>
          <p:nvPr/>
        </p:nvSpPr>
        <p:spPr>
          <a:xfrm>
            <a:off x="841685" y="3530426"/>
            <a:ext cx="1678268" cy="6294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2400" b="1"/>
              <a:t>Register</a:t>
            </a:r>
            <a:endParaRPr lang="ko-KR" altLang="en-US" b="1"/>
          </a:p>
        </p:txBody>
      </p:sp>
      <p:sp>
        <p:nvSpPr>
          <p:cNvPr id="37" name="직사각형 36"/>
          <p:cNvSpPr/>
          <p:nvPr/>
        </p:nvSpPr>
        <p:spPr>
          <a:xfrm>
            <a:off x="487440" y="4364813"/>
            <a:ext cx="1678268" cy="62947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400" b="1" dirty="0"/>
              <a:t>게시판</a:t>
            </a:r>
            <a:endParaRPr lang="ko-KR" altLang="en-US" b="1" dirty="0"/>
          </a:p>
        </p:txBody>
      </p:sp>
      <p:cxnSp>
        <p:nvCxnSpPr>
          <p:cNvPr id="9" name="연결선: 꺾임 8"/>
          <p:cNvCxnSpPr>
            <a:cxnSpLocks/>
            <a:endCxn id="37" idx="1"/>
          </p:cNvCxnSpPr>
          <p:nvPr/>
        </p:nvCxnSpPr>
        <p:spPr>
          <a:xfrm rot="16200000" flipH="1">
            <a:off x="-1144192" y="3047921"/>
            <a:ext cx="3003150" cy="2601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endCxn id="34" idx="1"/>
          </p:cNvCxnSpPr>
          <p:nvPr/>
        </p:nvCxnSpPr>
        <p:spPr>
          <a:xfrm>
            <a:off x="227326" y="2388423"/>
            <a:ext cx="2583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/>
          <p:cNvCxnSpPr>
            <a:endCxn id="36" idx="1"/>
          </p:cNvCxnSpPr>
          <p:nvPr/>
        </p:nvCxnSpPr>
        <p:spPr>
          <a:xfrm rot="16200000" flipH="1">
            <a:off x="156465" y="3159946"/>
            <a:ext cx="1142004" cy="2284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endCxn id="35" idx="1"/>
          </p:cNvCxnSpPr>
          <p:nvPr/>
        </p:nvCxnSpPr>
        <p:spPr>
          <a:xfrm>
            <a:off x="613248" y="3116794"/>
            <a:ext cx="2284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다이아몬드 5"/>
          <p:cNvSpPr/>
          <p:nvPr/>
        </p:nvSpPr>
        <p:spPr>
          <a:xfrm>
            <a:off x="3418889" y="1267219"/>
            <a:ext cx="2425148" cy="1555635"/>
          </a:xfrm>
          <a:prstGeom prst="diamond">
            <a:avLst/>
          </a:prstGeom>
          <a:solidFill>
            <a:srgbClr val="C7905A"/>
          </a:solidFill>
          <a:ln>
            <a:solidFill>
              <a:srgbClr val="C790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000"/>
              <a:t>가입</a:t>
            </a:r>
          </a:p>
          <a:p>
            <a:pPr algn="ctr">
              <a:defRPr lang="ko-KR" altLang="en-US"/>
            </a:pPr>
            <a:r>
              <a:rPr lang="en-US" altLang="ko-KR" sz="2000"/>
              <a:t>Y / N</a:t>
            </a:r>
            <a:endParaRPr lang="ko-KR" altLang="en-US" sz="2000"/>
          </a:p>
        </p:txBody>
      </p:sp>
      <p:cxnSp>
        <p:nvCxnSpPr>
          <p:cNvPr id="8" name="연결선: 꺾임 7"/>
          <p:cNvCxnSpPr>
            <a:stCxn id="35" idx="3"/>
            <a:endCxn id="6" idx="1"/>
          </p:cNvCxnSpPr>
          <p:nvPr/>
        </p:nvCxnSpPr>
        <p:spPr>
          <a:xfrm flipV="1">
            <a:off x="2519953" y="2045037"/>
            <a:ext cx="898936" cy="107175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다이아몬드 23"/>
          <p:cNvSpPr/>
          <p:nvPr/>
        </p:nvSpPr>
        <p:spPr>
          <a:xfrm>
            <a:off x="6361047" y="1262770"/>
            <a:ext cx="2425148" cy="1555635"/>
          </a:xfrm>
          <a:prstGeom prst="diamond">
            <a:avLst/>
          </a:prstGeom>
          <a:solidFill>
            <a:srgbClr val="C7905A"/>
          </a:solidFill>
          <a:ln>
            <a:solidFill>
              <a:srgbClr val="C790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000"/>
              <a:t>로그인</a:t>
            </a:r>
          </a:p>
          <a:p>
            <a:pPr algn="ctr">
              <a:defRPr lang="ko-KR" altLang="en-US"/>
            </a:pPr>
            <a:r>
              <a:rPr lang="en-US" altLang="ko-KR" sz="2000"/>
              <a:t>Y / N</a:t>
            </a:r>
            <a:endParaRPr lang="ko-KR" altLang="en-US" sz="2000"/>
          </a:p>
        </p:txBody>
      </p:sp>
      <p:cxnSp>
        <p:nvCxnSpPr>
          <p:cNvPr id="15" name="직선 화살표 연결선 14"/>
          <p:cNvCxnSpPr>
            <a:stCxn id="6" idx="3"/>
            <a:endCxn id="24" idx="1"/>
          </p:cNvCxnSpPr>
          <p:nvPr/>
        </p:nvCxnSpPr>
        <p:spPr>
          <a:xfrm flipV="1">
            <a:off x="5844037" y="2040588"/>
            <a:ext cx="517010" cy="4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9502150" y="1725847"/>
            <a:ext cx="2066997" cy="629479"/>
          </a:xfrm>
          <a:prstGeom prst="rect">
            <a:avLst/>
          </a:prstGeom>
          <a:solidFill>
            <a:srgbClr val="F3DF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rgbClr val="C7905A"/>
                </a:solidFill>
              </a:rPr>
              <a:t>로그인 성공</a:t>
            </a:r>
            <a:endParaRPr lang="ko-KR" altLang="en-US">
              <a:solidFill>
                <a:srgbClr val="C7905A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502149" y="2799521"/>
            <a:ext cx="2066997" cy="629479"/>
          </a:xfrm>
          <a:prstGeom prst="rect">
            <a:avLst/>
          </a:prstGeom>
          <a:solidFill>
            <a:srgbClr val="F3DF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rgbClr val="C7905A"/>
                </a:solidFill>
              </a:rPr>
              <a:t>로그인 실패</a:t>
            </a:r>
            <a:endParaRPr lang="ko-KR" altLang="en-US">
              <a:solidFill>
                <a:srgbClr val="C7905A"/>
              </a:solidFill>
            </a:endParaRPr>
          </a:p>
        </p:txBody>
      </p:sp>
      <p:cxnSp>
        <p:nvCxnSpPr>
          <p:cNvPr id="22" name="직선 화살표 연결선 21"/>
          <p:cNvCxnSpPr>
            <a:stCxn id="24" idx="3"/>
            <a:endCxn id="32" idx="1"/>
          </p:cNvCxnSpPr>
          <p:nvPr/>
        </p:nvCxnSpPr>
        <p:spPr>
          <a:xfrm flipV="1">
            <a:off x="8786195" y="2040587"/>
            <a:ext cx="7159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/>
          <p:cNvCxnSpPr>
            <a:stCxn id="24" idx="2"/>
            <a:endCxn id="33" idx="1"/>
          </p:cNvCxnSpPr>
          <p:nvPr/>
        </p:nvCxnSpPr>
        <p:spPr>
          <a:xfrm rot="16200000" flipH="1">
            <a:off x="8389957" y="2002069"/>
            <a:ext cx="295856" cy="19285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6644608" y="4094250"/>
            <a:ext cx="2066997" cy="629479"/>
          </a:xfrm>
          <a:prstGeom prst="rect">
            <a:avLst/>
          </a:prstGeom>
          <a:solidFill>
            <a:srgbClr val="F3DF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rgbClr val="C7905A"/>
                </a:solidFill>
              </a:rPr>
              <a:t>등록 성공</a:t>
            </a:r>
            <a:endParaRPr lang="ko-KR" altLang="en-US">
              <a:solidFill>
                <a:srgbClr val="C7905A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644607" y="5102410"/>
            <a:ext cx="2066997" cy="629479"/>
          </a:xfrm>
          <a:prstGeom prst="rect">
            <a:avLst/>
          </a:prstGeom>
          <a:solidFill>
            <a:srgbClr val="F3DF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rgbClr val="C7905A"/>
                </a:solidFill>
              </a:rPr>
              <a:t>등록 실패</a:t>
            </a:r>
            <a:endParaRPr lang="ko-KR" altLang="en-US">
              <a:solidFill>
                <a:srgbClr val="C7905A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502148" y="5096288"/>
            <a:ext cx="2066997" cy="629479"/>
          </a:xfrm>
          <a:prstGeom prst="rect">
            <a:avLst/>
          </a:prstGeom>
          <a:solidFill>
            <a:srgbClr val="F3DF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rgbClr val="C7905A"/>
                </a:solidFill>
              </a:rPr>
              <a:t>등록 안내</a:t>
            </a:r>
            <a:endParaRPr lang="ko-KR" altLang="en-US">
              <a:solidFill>
                <a:srgbClr val="C7905A"/>
              </a:solidFill>
            </a:endParaRPr>
          </a:p>
        </p:txBody>
      </p:sp>
      <p:cxnSp>
        <p:nvCxnSpPr>
          <p:cNvPr id="29" name="직선 화살표 연결선 28"/>
          <p:cNvCxnSpPr>
            <a:stCxn id="41" idx="3"/>
            <a:endCxn id="42" idx="1"/>
          </p:cNvCxnSpPr>
          <p:nvPr/>
        </p:nvCxnSpPr>
        <p:spPr>
          <a:xfrm flipV="1">
            <a:off x="5844037" y="4408990"/>
            <a:ext cx="8005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/>
          <p:cNvCxnSpPr>
            <a:stCxn id="41" idx="2"/>
            <a:endCxn id="43" idx="1"/>
          </p:cNvCxnSpPr>
          <p:nvPr/>
        </p:nvCxnSpPr>
        <p:spPr>
          <a:xfrm rot="16200000" flipH="1">
            <a:off x="5522864" y="4295407"/>
            <a:ext cx="230342" cy="20131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43" idx="3"/>
            <a:endCxn id="44" idx="1"/>
          </p:cNvCxnSpPr>
          <p:nvPr/>
        </p:nvCxnSpPr>
        <p:spPr>
          <a:xfrm flipV="1">
            <a:off x="8711604" y="5411028"/>
            <a:ext cx="790544" cy="6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/>
          <p:cNvCxnSpPr>
            <a:cxnSpLocks/>
            <a:endCxn id="41" idx="1"/>
          </p:cNvCxnSpPr>
          <p:nvPr/>
        </p:nvCxnSpPr>
        <p:spPr>
          <a:xfrm>
            <a:off x="2519953" y="3631173"/>
            <a:ext cx="898936" cy="77781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다이아몬드 40"/>
          <p:cNvSpPr/>
          <p:nvPr/>
        </p:nvSpPr>
        <p:spPr>
          <a:xfrm>
            <a:off x="3418889" y="3631173"/>
            <a:ext cx="2425148" cy="1555635"/>
          </a:xfrm>
          <a:prstGeom prst="diamond">
            <a:avLst/>
          </a:prstGeom>
          <a:solidFill>
            <a:srgbClr val="C7905A"/>
          </a:solidFill>
          <a:ln>
            <a:solidFill>
              <a:srgbClr val="C790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000"/>
              <a:t>회원등록</a:t>
            </a:r>
          </a:p>
          <a:p>
            <a:pPr algn="ctr">
              <a:defRPr lang="ko-KR" altLang="en-US"/>
            </a:pPr>
            <a:r>
              <a:rPr lang="en-US" altLang="ko-KR" sz="2000"/>
              <a:t>Y / N</a:t>
            </a:r>
            <a:endParaRPr lang="ko-KR" altLang="en-US" sz="2000"/>
          </a:p>
        </p:txBody>
      </p:sp>
      <p:cxnSp>
        <p:nvCxnSpPr>
          <p:cNvPr id="67" name="연결선: 꺾임 66"/>
          <p:cNvCxnSpPr>
            <a:stCxn id="44" idx="2"/>
          </p:cNvCxnSpPr>
          <p:nvPr/>
        </p:nvCxnSpPr>
        <p:spPr>
          <a:xfrm rot="5400000">
            <a:off x="6490401" y="2071331"/>
            <a:ext cx="390811" cy="769968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/>
          <p:cNvCxnSpPr>
            <a:cxnSpLocks/>
            <a:endCxn id="36" idx="3"/>
          </p:cNvCxnSpPr>
          <p:nvPr/>
        </p:nvCxnSpPr>
        <p:spPr>
          <a:xfrm rot="16200000" flipV="1">
            <a:off x="1542253" y="4822866"/>
            <a:ext cx="2271412" cy="3160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xmlns="" id="{886FD9DE-29CC-4AD1-835B-AA48A811908B}"/>
              </a:ext>
            </a:extLst>
          </p:cNvPr>
          <p:cNvCxnSpPr>
            <a:stCxn id="6" idx="2"/>
            <a:endCxn id="41" idx="0"/>
          </p:cNvCxnSpPr>
          <p:nvPr/>
        </p:nvCxnSpPr>
        <p:spPr>
          <a:xfrm>
            <a:off x="4631463" y="2822854"/>
            <a:ext cx="0" cy="808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67236" y="127626"/>
            <a:ext cx="41147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600" spc="-292">
                <a:solidFill>
                  <a:schemeClr val="accent2">
                    <a:lumMod val="60000"/>
                    <a:lumOff val="40000"/>
                  </a:schemeClr>
                </a:solidFill>
              </a:rPr>
              <a:t>작업흐름도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7591" y="111943"/>
            <a:ext cx="697274" cy="29572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Part 3,</a:t>
            </a:r>
            <a:endParaRPr lang="ko-KR" altLang="en-US" sz="14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5531" y="1046924"/>
            <a:ext cx="1678268" cy="62947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2400" b="1"/>
              <a:t>MainPage</a:t>
            </a:r>
            <a:endParaRPr lang="ko-KR" altLang="en-US" b="1"/>
          </a:p>
        </p:txBody>
      </p:sp>
      <p:sp>
        <p:nvSpPr>
          <p:cNvPr id="34" name="직사각형 33"/>
          <p:cNvSpPr/>
          <p:nvPr/>
        </p:nvSpPr>
        <p:spPr>
          <a:xfrm>
            <a:off x="483721" y="2026055"/>
            <a:ext cx="1678268" cy="62947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400" b="1"/>
              <a:t>회원관리</a:t>
            </a:r>
            <a:endParaRPr lang="ko-KR" altLang="en-US" b="1"/>
          </a:p>
        </p:txBody>
      </p:sp>
      <p:sp>
        <p:nvSpPr>
          <p:cNvPr id="37" name="직사각형 36"/>
          <p:cNvSpPr/>
          <p:nvPr/>
        </p:nvSpPr>
        <p:spPr>
          <a:xfrm>
            <a:off x="470620" y="2951389"/>
            <a:ext cx="1678268" cy="6294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400" b="1"/>
              <a:t>게시판</a:t>
            </a:r>
            <a:endParaRPr lang="ko-KR" altLang="en-US" b="1"/>
          </a:p>
        </p:txBody>
      </p:sp>
      <p:sp>
        <p:nvSpPr>
          <p:cNvPr id="38" name="직사각형 37"/>
          <p:cNvSpPr/>
          <p:nvPr/>
        </p:nvSpPr>
        <p:spPr>
          <a:xfrm>
            <a:off x="826647" y="3679760"/>
            <a:ext cx="1678268" cy="6294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2400" b="1"/>
              <a:t>Café List</a:t>
            </a:r>
            <a:endParaRPr lang="ko-KR" altLang="en-US" b="1"/>
          </a:p>
        </p:txBody>
      </p:sp>
      <p:sp>
        <p:nvSpPr>
          <p:cNvPr id="39" name="직사각형 38"/>
          <p:cNvSpPr/>
          <p:nvPr/>
        </p:nvSpPr>
        <p:spPr>
          <a:xfrm>
            <a:off x="826647" y="4408131"/>
            <a:ext cx="1678268" cy="6294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2400" b="1"/>
              <a:t>Tips</a:t>
            </a:r>
            <a:endParaRPr lang="ko-KR" altLang="en-US" b="1"/>
          </a:p>
        </p:txBody>
      </p:sp>
      <p:sp>
        <p:nvSpPr>
          <p:cNvPr id="40" name="직사각형 39"/>
          <p:cNvSpPr/>
          <p:nvPr/>
        </p:nvSpPr>
        <p:spPr>
          <a:xfrm>
            <a:off x="824865" y="5107559"/>
            <a:ext cx="1678268" cy="6294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2400" b="1"/>
              <a:t>Notice</a:t>
            </a:r>
            <a:endParaRPr lang="ko-KR" altLang="en-US" b="1"/>
          </a:p>
        </p:txBody>
      </p:sp>
      <p:cxnSp>
        <p:nvCxnSpPr>
          <p:cNvPr id="9" name="연결선: 꺾임 8"/>
          <p:cNvCxnSpPr>
            <a:cxnSpLocks/>
            <a:endCxn id="37" idx="1"/>
          </p:cNvCxnSpPr>
          <p:nvPr/>
        </p:nvCxnSpPr>
        <p:spPr>
          <a:xfrm rot="16200000" flipH="1">
            <a:off x="-429245" y="2366263"/>
            <a:ext cx="1554499" cy="2452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endCxn id="34" idx="1"/>
          </p:cNvCxnSpPr>
          <p:nvPr/>
        </p:nvCxnSpPr>
        <p:spPr>
          <a:xfrm>
            <a:off x="225389" y="2340794"/>
            <a:ext cx="2583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/>
          <p:cNvCxnSpPr>
            <a:endCxn id="40" idx="1"/>
          </p:cNvCxnSpPr>
          <p:nvPr/>
        </p:nvCxnSpPr>
        <p:spPr>
          <a:xfrm rot="16200000" flipH="1">
            <a:off x="-210068" y="4387364"/>
            <a:ext cx="1841431" cy="2284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endCxn id="38" idx="1"/>
          </p:cNvCxnSpPr>
          <p:nvPr/>
        </p:nvCxnSpPr>
        <p:spPr>
          <a:xfrm>
            <a:off x="596428" y="3994499"/>
            <a:ext cx="2302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603055" y="4716748"/>
            <a:ext cx="2302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다이아몬드 20"/>
          <p:cNvSpPr/>
          <p:nvPr/>
        </p:nvSpPr>
        <p:spPr>
          <a:xfrm>
            <a:off x="2630937" y="1312217"/>
            <a:ext cx="1678268" cy="1311714"/>
          </a:xfrm>
          <a:prstGeom prst="diamond">
            <a:avLst/>
          </a:prstGeom>
          <a:solidFill>
            <a:srgbClr val="C7905A"/>
          </a:solidFill>
          <a:ln>
            <a:solidFill>
              <a:srgbClr val="C790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700"/>
              <a:t>게시글</a:t>
            </a:r>
          </a:p>
          <a:p>
            <a:pPr algn="ctr">
              <a:defRPr lang="ko-KR" altLang="en-US"/>
            </a:pPr>
            <a:r>
              <a:rPr lang="en-US" altLang="ko-KR" sz="1700"/>
              <a:t>Y / N</a:t>
            </a:r>
            <a:endParaRPr lang="ko-KR" altLang="en-US" sz="1700"/>
          </a:p>
        </p:txBody>
      </p:sp>
      <p:cxnSp>
        <p:nvCxnSpPr>
          <p:cNvPr id="15" name="연결선: 꺾임 14"/>
          <p:cNvCxnSpPr>
            <a:cxnSpLocks/>
            <a:stCxn id="37" idx="3"/>
            <a:endCxn id="21" idx="1"/>
          </p:cNvCxnSpPr>
          <p:nvPr/>
        </p:nvCxnSpPr>
        <p:spPr>
          <a:xfrm flipV="1">
            <a:off x="2148888" y="1968074"/>
            <a:ext cx="482049" cy="129805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4678779" y="4991008"/>
            <a:ext cx="1174010" cy="521891"/>
          </a:xfrm>
          <a:prstGeom prst="rect">
            <a:avLst/>
          </a:prstGeom>
          <a:solidFill>
            <a:srgbClr val="F3DF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rgbClr val="C7905A"/>
                </a:solidFill>
              </a:rPr>
              <a:t>등록 성공</a:t>
            </a:r>
            <a:endParaRPr lang="ko-KR" altLang="en-US" sz="1200">
              <a:solidFill>
                <a:srgbClr val="C7905A"/>
              </a:solidFill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4305338" y="5230080"/>
            <a:ext cx="37344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/>
          <p:cNvCxnSpPr>
            <a:endCxn id="43" idx="1"/>
          </p:cNvCxnSpPr>
          <p:nvPr/>
        </p:nvCxnSpPr>
        <p:spPr>
          <a:xfrm>
            <a:off x="3452392" y="5881619"/>
            <a:ext cx="1226386" cy="424461"/>
          </a:xfrm>
          <a:prstGeom prst="bentConnector3">
            <a:avLst>
              <a:gd name="adj1" fmla="val 2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다이아몬드 40"/>
          <p:cNvSpPr/>
          <p:nvPr/>
        </p:nvSpPr>
        <p:spPr>
          <a:xfrm>
            <a:off x="2630937" y="4578543"/>
            <a:ext cx="1678268" cy="1311714"/>
          </a:xfrm>
          <a:prstGeom prst="diamond">
            <a:avLst/>
          </a:prstGeom>
          <a:solidFill>
            <a:srgbClr val="C7905A"/>
          </a:solidFill>
          <a:ln>
            <a:solidFill>
              <a:srgbClr val="C790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700"/>
              <a:t>등록</a:t>
            </a:r>
          </a:p>
          <a:p>
            <a:pPr algn="ctr">
              <a:defRPr lang="ko-KR" altLang="en-US"/>
            </a:pPr>
            <a:r>
              <a:rPr lang="en-US" altLang="ko-KR" sz="1700"/>
              <a:t>Y / N</a:t>
            </a:r>
            <a:endParaRPr lang="ko-KR" altLang="en-US" sz="1700"/>
          </a:p>
        </p:txBody>
      </p:sp>
      <p:cxnSp>
        <p:nvCxnSpPr>
          <p:cNvPr id="23" name="직선 화살표 연결선 22"/>
          <p:cNvCxnSpPr>
            <a:stCxn id="21" idx="2"/>
            <a:endCxn id="41" idx="0"/>
          </p:cNvCxnSpPr>
          <p:nvPr/>
        </p:nvCxnSpPr>
        <p:spPr>
          <a:xfrm>
            <a:off x="3470071" y="2623931"/>
            <a:ext cx="0" cy="1954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4678778" y="6045134"/>
            <a:ext cx="1174010" cy="521891"/>
          </a:xfrm>
          <a:prstGeom prst="rect">
            <a:avLst/>
          </a:prstGeom>
          <a:solidFill>
            <a:srgbClr val="F3DF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rgbClr val="C7905A"/>
                </a:solidFill>
              </a:rPr>
              <a:t>등록 실패</a:t>
            </a:r>
            <a:endParaRPr lang="ko-KR" altLang="en-US" sz="1200">
              <a:solidFill>
                <a:srgbClr val="C7905A"/>
              </a:solidFill>
            </a:endParaRPr>
          </a:p>
        </p:txBody>
      </p:sp>
      <p:cxnSp>
        <p:nvCxnSpPr>
          <p:cNvPr id="46" name="직선 화살표 연결선 45"/>
          <p:cNvCxnSpPr>
            <a:stCxn id="21" idx="3"/>
            <a:endCxn id="45" idx="1"/>
          </p:cNvCxnSpPr>
          <p:nvPr/>
        </p:nvCxnSpPr>
        <p:spPr>
          <a:xfrm>
            <a:off x="4309205" y="1968074"/>
            <a:ext cx="170790" cy="4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7746146" y="1433010"/>
            <a:ext cx="1174010" cy="521891"/>
          </a:xfrm>
          <a:prstGeom prst="rect">
            <a:avLst/>
          </a:prstGeom>
          <a:solidFill>
            <a:srgbClr val="F3DF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rgbClr val="C7905A"/>
                </a:solidFill>
              </a:rPr>
              <a:t>수정 성공</a:t>
            </a:r>
            <a:endParaRPr lang="ko-KR" altLang="en-US" sz="1200">
              <a:solidFill>
                <a:srgbClr val="C7905A"/>
              </a:solidFill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 flipV="1">
            <a:off x="7372705" y="1672082"/>
            <a:ext cx="37344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/>
          <p:cNvCxnSpPr>
            <a:stCxn id="51" idx="2"/>
            <a:endCxn id="52" idx="1"/>
          </p:cNvCxnSpPr>
          <p:nvPr/>
        </p:nvCxnSpPr>
        <p:spPr>
          <a:xfrm rot="16200000" flipH="1">
            <a:off x="7187369" y="1877244"/>
            <a:ext cx="103763" cy="10137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다이아몬드 50"/>
          <p:cNvSpPr/>
          <p:nvPr/>
        </p:nvSpPr>
        <p:spPr>
          <a:xfrm>
            <a:off x="5893221" y="1020545"/>
            <a:ext cx="1678268" cy="1311714"/>
          </a:xfrm>
          <a:prstGeom prst="diamond">
            <a:avLst/>
          </a:prstGeom>
          <a:solidFill>
            <a:srgbClr val="C7905A"/>
          </a:solidFill>
          <a:ln>
            <a:solidFill>
              <a:srgbClr val="C790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700"/>
              <a:t>수정</a:t>
            </a:r>
          </a:p>
          <a:p>
            <a:pPr algn="ctr">
              <a:defRPr lang="ko-KR" altLang="en-US"/>
            </a:pPr>
            <a:r>
              <a:rPr lang="en-US" altLang="ko-KR" sz="1700"/>
              <a:t>Y / N</a:t>
            </a:r>
            <a:endParaRPr lang="ko-KR" altLang="en-US" sz="1700"/>
          </a:p>
        </p:txBody>
      </p:sp>
      <p:sp>
        <p:nvSpPr>
          <p:cNvPr id="52" name="직사각형 51"/>
          <p:cNvSpPr/>
          <p:nvPr/>
        </p:nvSpPr>
        <p:spPr>
          <a:xfrm>
            <a:off x="7746146" y="2175076"/>
            <a:ext cx="1174010" cy="521891"/>
          </a:xfrm>
          <a:prstGeom prst="rect">
            <a:avLst/>
          </a:prstGeom>
          <a:solidFill>
            <a:srgbClr val="F3DF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rgbClr val="C7905A"/>
                </a:solidFill>
              </a:rPr>
              <a:t>수정 실패</a:t>
            </a:r>
            <a:endParaRPr lang="ko-KR" altLang="en-US" sz="1200">
              <a:solidFill>
                <a:srgbClr val="C7905A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746146" y="2937943"/>
            <a:ext cx="1174010" cy="521891"/>
          </a:xfrm>
          <a:prstGeom prst="rect">
            <a:avLst/>
          </a:prstGeom>
          <a:solidFill>
            <a:srgbClr val="F3DF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rgbClr val="C7905A"/>
                </a:solidFill>
              </a:rPr>
              <a:t>삭제 성공</a:t>
            </a:r>
            <a:endParaRPr lang="ko-KR" altLang="en-US" sz="1200">
              <a:solidFill>
                <a:srgbClr val="C7905A"/>
              </a:solidFill>
            </a:endParaRPr>
          </a:p>
        </p:txBody>
      </p:sp>
      <p:cxnSp>
        <p:nvCxnSpPr>
          <p:cNvPr id="54" name="직선 화살표 연결선 53"/>
          <p:cNvCxnSpPr/>
          <p:nvPr/>
        </p:nvCxnSpPr>
        <p:spPr>
          <a:xfrm flipV="1">
            <a:off x="7372705" y="3177015"/>
            <a:ext cx="37344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/>
          <p:cNvCxnSpPr>
            <a:stCxn id="57" idx="2"/>
            <a:endCxn id="58" idx="1"/>
          </p:cNvCxnSpPr>
          <p:nvPr/>
        </p:nvCxnSpPr>
        <p:spPr>
          <a:xfrm rot="16200000" flipH="1">
            <a:off x="7187369" y="3382177"/>
            <a:ext cx="103763" cy="10137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다이아몬드 56"/>
          <p:cNvSpPr/>
          <p:nvPr/>
        </p:nvSpPr>
        <p:spPr>
          <a:xfrm>
            <a:off x="5893221" y="2525478"/>
            <a:ext cx="1678268" cy="1311714"/>
          </a:xfrm>
          <a:prstGeom prst="diamond">
            <a:avLst/>
          </a:prstGeom>
          <a:solidFill>
            <a:srgbClr val="C7905A"/>
          </a:solidFill>
          <a:ln>
            <a:solidFill>
              <a:srgbClr val="C790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700"/>
              <a:t>삭제</a:t>
            </a:r>
          </a:p>
          <a:p>
            <a:pPr algn="ctr">
              <a:defRPr lang="ko-KR" altLang="en-US"/>
            </a:pPr>
            <a:r>
              <a:rPr lang="en-US" altLang="ko-KR" sz="1700"/>
              <a:t>Y / N</a:t>
            </a:r>
            <a:endParaRPr lang="ko-KR" altLang="en-US" sz="1700"/>
          </a:p>
        </p:txBody>
      </p:sp>
      <p:sp>
        <p:nvSpPr>
          <p:cNvPr id="58" name="직사각형 57"/>
          <p:cNvSpPr/>
          <p:nvPr/>
        </p:nvSpPr>
        <p:spPr>
          <a:xfrm>
            <a:off x="7746146" y="3680009"/>
            <a:ext cx="1174010" cy="521891"/>
          </a:xfrm>
          <a:prstGeom prst="rect">
            <a:avLst/>
          </a:prstGeom>
          <a:solidFill>
            <a:srgbClr val="F3DF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rgbClr val="C7905A"/>
                </a:solidFill>
              </a:rPr>
              <a:t>삭제 실패</a:t>
            </a:r>
            <a:endParaRPr lang="ko-KR" altLang="en-US" sz="1200">
              <a:solidFill>
                <a:srgbClr val="C7905A"/>
              </a:solidFill>
            </a:endParaRPr>
          </a:p>
        </p:txBody>
      </p:sp>
      <p:cxnSp>
        <p:nvCxnSpPr>
          <p:cNvPr id="63" name="연결선: 꺾임 62"/>
          <p:cNvCxnSpPr>
            <a:stCxn id="45" idx="3"/>
            <a:endCxn id="51" idx="1"/>
          </p:cNvCxnSpPr>
          <p:nvPr/>
        </p:nvCxnSpPr>
        <p:spPr>
          <a:xfrm flipV="1">
            <a:off x="5654005" y="1676402"/>
            <a:ext cx="239216" cy="2961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66"/>
          <p:cNvCxnSpPr>
            <a:endCxn id="57" idx="1"/>
          </p:cNvCxnSpPr>
          <p:nvPr/>
        </p:nvCxnSpPr>
        <p:spPr>
          <a:xfrm rot="16200000" flipH="1">
            <a:off x="5247963" y="2536076"/>
            <a:ext cx="1024577" cy="2659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4479995" y="1711630"/>
            <a:ext cx="1174010" cy="521891"/>
          </a:xfrm>
          <a:prstGeom prst="rect">
            <a:avLst/>
          </a:prstGeom>
          <a:solidFill>
            <a:srgbClr val="F3DF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rgbClr val="C7905A"/>
                </a:solidFill>
              </a:rPr>
              <a:t>게시글</a:t>
            </a:r>
            <a:endParaRPr lang="ko-KR" altLang="en-US" sz="1200">
              <a:solidFill>
                <a:srgbClr val="C7905A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10947738" y="3821285"/>
            <a:ext cx="1174010" cy="521891"/>
          </a:xfrm>
          <a:prstGeom prst="rect">
            <a:avLst/>
          </a:prstGeom>
          <a:solidFill>
            <a:srgbClr val="F3DF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rgbClr val="C7905A"/>
                </a:solidFill>
              </a:rPr>
              <a:t>수정 성공</a:t>
            </a:r>
            <a:endParaRPr lang="ko-KR" altLang="en-US" sz="1200">
              <a:solidFill>
                <a:srgbClr val="C7905A"/>
              </a:solidFill>
            </a:endParaRPr>
          </a:p>
        </p:txBody>
      </p:sp>
      <p:cxnSp>
        <p:nvCxnSpPr>
          <p:cNvPr id="102" name="직선 화살표 연결선 101"/>
          <p:cNvCxnSpPr/>
          <p:nvPr/>
        </p:nvCxnSpPr>
        <p:spPr>
          <a:xfrm flipV="1">
            <a:off x="10574297" y="4060357"/>
            <a:ext cx="37344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연결선: 꺾임 102"/>
          <p:cNvCxnSpPr>
            <a:stCxn id="104" idx="2"/>
            <a:endCxn id="105" idx="1"/>
          </p:cNvCxnSpPr>
          <p:nvPr/>
        </p:nvCxnSpPr>
        <p:spPr>
          <a:xfrm rot="16200000" flipH="1">
            <a:off x="10388961" y="4265519"/>
            <a:ext cx="103763" cy="10137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다이아몬드 103"/>
          <p:cNvSpPr/>
          <p:nvPr/>
        </p:nvSpPr>
        <p:spPr>
          <a:xfrm>
            <a:off x="9094813" y="3408820"/>
            <a:ext cx="1678268" cy="1311714"/>
          </a:xfrm>
          <a:prstGeom prst="diamond">
            <a:avLst/>
          </a:prstGeom>
          <a:solidFill>
            <a:srgbClr val="C7905A"/>
          </a:solidFill>
          <a:ln>
            <a:solidFill>
              <a:srgbClr val="C790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700"/>
              <a:t>수정</a:t>
            </a:r>
          </a:p>
          <a:p>
            <a:pPr algn="ctr">
              <a:defRPr lang="ko-KR" altLang="en-US"/>
            </a:pPr>
            <a:r>
              <a:rPr lang="en-US" altLang="ko-KR" sz="1700"/>
              <a:t>Y / N</a:t>
            </a:r>
            <a:endParaRPr lang="ko-KR" altLang="en-US" sz="1700"/>
          </a:p>
        </p:txBody>
      </p:sp>
      <p:sp>
        <p:nvSpPr>
          <p:cNvPr id="105" name="직사각형 104"/>
          <p:cNvSpPr/>
          <p:nvPr/>
        </p:nvSpPr>
        <p:spPr>
          <a:xfrm>
            <a:off x="10947738" y="4563351"/>
            <a:ext cx="1174010" cy="521891"/>
          </a:xfrm>
          <a:prstGeom prst="rect">
            <a:avLst/>
          </a:prstGeom>
          <a:solidFill>
            <a:srgbClr val="F3DF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rgbClr val="C7905A"/>
                </a:solidFill>
              </a:rPr>
              <a:t>수정 실패</a:t>
            </a:r>
            <a:endParaRPr lang="ko-KR" altLang="en-US" sz="1200">
              <a:solidFill>
                <a:srgbClr val="C7905A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10947738" y="5326218"/>
            <a:ext cx="1174010" cy="521891"/>
          </a:xfrm>
          <a:prstGeom prst="rect">
            <a:avLst/>
          </a:prstGeom>
          <a:solidFill>
            <a:srgbClr val="F3DF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rgbClr val="C7905A"/>
                </a:solidFill>
              </a:rPr>
              <a:t>삭제 성공</a:t>
            </a:r>
            <a:endParaRPr lang="ko-KR" altLang="en-US" sz="1200">
              <a:solidFill>
                <a:srgbClr val="C7905A"/>
              </a:solidFill>
            </a:endParaRPr>
          </a:p>
        </p:txBody>
      </p:sp>
      <p:cxnSp>
        <p:nvCxnSpPr>
          <p:cNvPr id="107" name="직선 화살표 연결선 106"/>
          <p:cNvCxnSpPr/>
          <p:nvPr/>
        </p:nvCxnSpPr>
        <p:spPr>
          <a:xfrm flipV="1">
            <a:off x="10574297" y="5565290"/>
            <a:ext cx="37344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꺾임 107"/>
          <p:cNvCxnSpPr>
            <a:stCxn id="109" idx="2"/>
            <a:endCxn id="110" idx="1"/>
          </p:cNvCxnSpPr>
          <p:nvPr/>
        </p:nvCxnSpPr>
        <p:spPr>
          <a:xfrm rot="16200000" flipH="1">
            <a:off x="10388961" y="5770452"/>
            <a:ext cx="103763" cy="10137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다이아몬드 108"/>
          <p:cNvSpPr/>
          <p:nvPr/>
        </p:nvSpPr>
        <p:spPr>
          <a:xfrm>
            <a:off x="9094813" y="4913753"/>
            <a:ext cx="1678268" cy="1311714"/>
          </a:xfrm>
          <a:prstGeom prst="diamond">
            <a:avLst/>
          </a:prstGeom>
          <a:solidFill>
            <a:srgbClr val="C7905A"/>
          </a:solidFill>
          <a:ln>
            <a:solidFill>
              <a:srgbClr val="C790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700"/>
              <a:t>삭제</a:t>
            </a:r>
          </a:p>
          <a:p>
            <a:pPr algn="ctr">
              <a:defRPr lang="ko-KR" altLang="en-US"/>
            </a:pPr>
            <a:r>
              <a:rPr lang="en-US" altLang="ko-KR" sz="1700"/>
              <a:t>Y / N</a:t>
            </a:r>
            <a:endParaRPr lang="ko-KR" altLang="en-US" sz="1700"/>
          </a:p>
        </p:txBody>
      </p:sp>
      <p:sp>
        <p:nvSpPr>
          <p:cNvPr id="110" name="직사각형 109"/>
          <p:cNvSpPr/>
          <p:nvPr/>
        </p:nvSpPr>
        <p:spPr>
          <a:xfrm>
            <a:off x="10947738" y="6068284"/>
            <a:ext cx="1174010" cy="521891"/>
          </a:xfrm>
          <a:prstGeom prst="rect">
            <a:avLst/>
          </a:prstGeom>
          <a:solidFill>
            <a:srgbClr val="F3DF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rgbClr val="C7905A"/>
                </a:solidFill>
              </a:rPr>
              <a:t>삭제 실패</a:t>
            </a:r>
            <a:endParaRPr lang="ko-KR" altLang="en-US" sz="1200">
              <a:solidFill>
                <a:srgbClr val="C7905A"/>
              </a:solidFill>
            </a:endParaRPr>
          </a:p>
        </p:txBody>
      </p:sp>
      <p:cxnSp>
        <p:nvCxnSpPr>
          <p:cNvPr id="111" name="연결선: 꺾임 110"/>
          <p:cNvCxnSpPr>
            <a:stCxn id="115" idx="3"/>
            <a:endCxn id="104" idx="1"/>
          </p:cNvCxnSpPr>
          <p:nvPr/>
        </p:nvCxnSpPr>
        <p:spPr>
          <a:xfrm flipV="1">
            <a:off x="6988605" y="4064677"/>
            <a:ext cx="2106208" cy="433011"/>
          </a:xfrm>
          <a:prstGeom prst="bentConnector3">
            <a:avLst>
              <a:gd name="adj1" fmla="val 940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연결선: 꺾임 111"/>
          <p:cNvCxnSpPr>
            <a:endCxn id="109" idx="1"/>
          </p:cNvCxnSpPr>
          <p:nvPr/>
        </p:nvCxnSpPr>
        <p:spPr>
          <a:xfrm>
            <a:off x="6988605" y="4621413"/>
            <a:ext cx="2106208" cy="9481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/>
          <p:cNvSpPr/>
          <p:nvPr/>
        </p:nvSpPr>
        <p:spPr>
          <a:xfrm>
            <a:off x="5814595" y="4236742"/>
            <a:ext cx="1174010" cy="521891"/>
          </a:xfrm>
          <a:prstGeom prst="rect">
            <a:avLst/>
          </a:prstGeom>
          <a:solidFill>
            <a:srgbClr val="F3DF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rgbClr val="C7905A"/>
                </a:solidFill>
              </a:rPr>
              <a:t>댓글</a:t>
            </a:r>
            <a:endParaRPr lang="ko-KR" altLang="en-US" sz="1200">
              <a:solidFill>
                <a:srgbClr val="C7905A"/>
              </a:solidFill>
            </a:endParaRPr>
          </a:p>
        </p:txBody>
      </p:sp>
      <p:cxnSp>
        <p:nvCxnSpPr>
          <p:cNvPr id="117" name="연결선: 꺾임 116"/>
          <p:cNvCxnSpPr>
            <a:stCxn id="45" idx="2"/>
            <a:endCxn id="115" idx="1"/>
          </p:cNvCxnSpPr>
          <p:nvPr/>
        </p:nvCxnSpPr>
        <p:spPr>
          <a:xfrm rot="16200000" flipH="1">
            <a:off x="4308714" y="2991806"/>
            <a:ext cx="2264167" cy="7475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/>
          <p:cNvSpPr/>
          <p:nvPr/>
        </p:nvSpPr>
        <p:spPr>
          <a:xfrm>
            <a:off x="7920804" y="5736640"/>
            <a:ext cx="1174010" cy="521891"/>
          </a:xfrm>
          <a:prstGeom prst="rect">
            <a:avLst/>
          </a:prstGeom>
          <a:solidFill>
            <a:srgbClr val="F3DF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rgbClr val="C7905A"/>
                </a:solidFill>
              </a:rPr>
              <a:t>등록 성공</a:t>
            </a:r>
            <a:endParaRPr lang="ko-KR" altLang="en-US" sz="1200">
              <a:solidFill>
                <a:srgbClr val="C7905A"/>
              </a:solidFill>
            </a:endParaRPr>
          </a:p>
        </p:txBody>
      </p:sp>
      <p:cxnSp>
        <p:nvCxnSpPr>
          <p:cNvPr id="123" name="연결선: 꺾임 122"/>
          <p:cNvCxnSpPr>
            <a:stCxn id="124" idx="2"/>
            <a:endCxn id="125" idx="1"/>
          </p:cNvCxnSpPr>
          <p:nvPr/>
        </p:nvCxnSpPr>
        <p:spPr>
          <a:xfrm rot="16200000" flipH="1">
            <a:off x="7032400" y="6089373"/>
            <a:ext cx="239072" cy="6961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다이아몬드 123"/>
          <p:cNvSpPr/>
          <p:nvPr/>
        </p:nvSpPr>
        <p:spPr>
          <a:xfrm>
            <a:off x="5964750" y="5006176"/>
            <a:ext cx="1678268" cy="1311714"/>
          </a:xfrm>
          <a:prstGeom prst="diamond">
            <a:avLst/>
          </a:prstGeom>
          <a:solidFill>
            <a:srgbClr val="C7905A"/>
          </a:solidFill>
          <a:ln>
            <a:solidFill>
              <a:srgbClr val="C790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700"/>
              <a:t>등록</a:t>
            </a:r>
          </a:p>
          <a:p>
            <a:pPr algn="ctr">
              <a:defRPr lang="ko-KR" altLang="en-US"/>
            </a:pPr>
            <a:r>
              <a:rPr lang="en-US" altLang="ko-KR" sz="1700"/>
              <a:t>Y / N</a:t>
            </a:r>
            <a:endParaRPr lang="ko-KR" altLang="en-US" sz="1700"/>
          </a:p>
        </p:txBody>
      </p:sp>
      <p:sp>
        <p:nvSpPr>
          <p:cNvPr id="125" name="직사각형 124"/>
          <p:cNvSpPr/>
          <p:nvPr/>
        </p:nvSpPr>
        <p:spPr>
          <a:xfrm>
            <a:off x="7499989" y="6296016"/>
            <a:ext cx="1174010" cy="521891"/>
          </a:xfrm>
          <a:prstGeom prst="rect">
            <a:avLst/>
          </a:prstGeom>
          <a:solidFill>
            <a:srgbClr val="F3DF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rgbClr val="C7905A"/>
                </a:solidFill>
              </a:rPr>
              <a:t>등록 실패</a:t>
            </a:r>
            <a:endParaRPr lang="ko-KR" altLang="en-US" sz="1200">
              <a:solidFill>
                <a:srgbClr val="C7905A"/>
              </a:solidFill>
            </a:endParaRPr>
          </a:p>
        </p:txBody>
      </p:sp>
      <p:cxnSp>
        <p:nvCxnSpPr>
          <p:cNvPr id="129" name="연결선: 꺾임 128"/>
          <p:cNvCxnSpPr>
            <a:stCxn id="124" idx="3"/>
            <a:endCxn id="121" idx="1"/>
          </p:cNvCxnSpPr>
          <p:nvPr/>
        </p:nvCxnSpPr>
        <p:spPr>
          <a:xfrm>
            <a:off x="7643018" y="5662033"/>
            <a:ext cx="277786" cy="3355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연결선: 꺾임 130"/>
          <p:cNvCxnSpPr>
            <a:stCxn id="115" idx="2"/>
            <a:endCxn id="124" idx="0"/>
          </p:cNvCxnSpPr>
          <p:nvPr/>
        </p:nvCxnSpPr>
        <p:spPr>
          <a:xfrm rot="16200000" flipH="1">
            <a:off x="6478971" y="4681262"/>
            <a:ext cx="247543" cy="4022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9CE5FB80-243E-4DC3-A0B3-8B0C5C60F39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6247D6CE-BA2E-46E2-89D6-89FA79A1D851}"/>
              </a:ext>
            </a:extLst>
          </p:cNvPr>
          <p:cNvSpPr/>
          <p:nvPr/>
        </p:nvSpPr>
        <p:spPr>
          <a:xfrm>
            <a:off x="8470900" y="1809000"/>
            <a:ext cx="3240000" cy="32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93F0F0C-C5E3-4682-8D78-FD46948BF7A4}"/>
              </a:ext>
            </a:extLst>
          </p:cNvPr>
          <p:cNvSpPr txBox="1"/>
          <p:nvPr/>
        </p:nvSpPr>
        <p:spPr>
          <a:xfrm>
            <a:off x="8763000" y="2962871"/>
            <a:ext cx="1090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Part 2,</a:t>
            </a:r>
            <a:endParaRPr lang="ko-KR" altLang="en-US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9920063-C82B-43AF-890C-5C33C354C0F9}"/>
              </a:ext>
            </a:extLst>
          </p:cNvPr>
          <p:cNvSpPr txBox="1"/>
          <p:nvPr/>
        </p:nvSpPr>
        <p:spPr>
          <a:xfrm>
            <a:off x="8763000" y="3424536"/>
            <a:ext cx="1451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개발 </a:t>
            </a:r>
            <a:r>
              <a:rPr lang="en-US" altLang="ko-KR" sz="2800" b="1" spc="-3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Tool</a:t>
            </a:r>
            <a:endParaRPr lang="ko-KR" altLang="en-US" sz="2800" b="1" spc="-3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570135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25D8363D-6514-4DB2-BDD2-1FB3409EAFAC}"/>
              </a:ext>
            </a:extLst>
          </p:cNvPr>
          <p:cNvSpPr/>
          <p:nvPr/>
        </p:nvSpPr>
        <p:spPr>
          <a:xfrm>
            <a:off x="967236" y="2756522"/>
            <a:ext cx="1033103" cy="9233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6B0FB678-E449-4093-AFAF-B8E362066DA3}"/>
              </a:ext>
            </a:extLst>
          </p:cNvPr>
          <p:cNvSpPr/>
          <p:nvPr/>
        </p:nvSpPr>
        <p:spPr>
          <a:xfrm>
            <a:off x="2152739" y="2756522"/>
            <a:ext cx="9072025" cy="9233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96496737-B53C-4A7C-8E1A-C909542D5988}"/>
              </a:ext>
            </a:extLst>
          </p:cNvPr>
          <p:cNvSpPr txBox="1"/>
          <p:nvPr/>
        </p:nvSpPr>
        <p:spPr>
          <a:xfrm>
            <a:off x="1245581" y="2854977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A56C0097-8B77-4E38-B2A9-B87B26820A80}"/>
              </a:ext>
            </a:extLst>
          </p:cNvPr>
          <p:cNvSpPr/>
          <p:nvPr/>
        </p:nvSpPr>
        <p:spPr>
          <a:xfrm>
            <a:off x="967236" y="4150066"/>
            <a:ext cx="1033103" cy="9233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0B27BB93-8640-4DBC-875B-462B74D13B7A}"/>
              </a:ext>
            </a:extLst>
          </p:cNvPr>
          <p:cNvSpPr/>
          <p:nvPr/>
        </p:nvSpPr>
        <p:spPr>
          <a:xfrm>
            <a:off x="2152739" y="4150066"/>
            <a:ext cx="9072025" cy="9233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669B547-6B49-409E-B26D-FAED0463BCDC}"/>
              </a:ext>
            </a:extLst>
          </p:cNvPr>
          <p:cNvSpPr txBox="1"/>
          <p:nvPr/>
        </p:nvSpPr>
        <p:spPr>
          <a:xfrm>
            <a:off x="1245581" y="4248521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2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A5428299-F420-4609-81BB-156F5D043A81}"/>
              </a:ext>
            </a:extLst>
          </p:cNvPr>
          <p:cNvSpPr txBox="1"/>
          <p:nvPr/>
        </p:nvSpPr>
        <p:spPr>
          <a:xfrm>
            <a:off x="2424141" y="4303954"/>
            <a:ext cx="392498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400" spc="-150" dirty="0">
                <a:solidFill>
                  <a:schemeClr val="bg1"/>
                </a:solidFill>
                <a:latin typeface="+mj-ea"/>
                <a:ea typeface="+mj-ea"/>
              </a:rPr>
              <a:t>Oracle DB Table </a:t>
            </a:r>
            <a:r>
              <a:rPr lang="ko-KR" altLang="en-US" sz="3400" spc="-150" dirty="0">
                <a:solidFill>
                  <a:schemeClr val="bg1"/>
                </a:solidFill>
                <a:latin typeface="+mj-ea"/>
                <a:ea typeface="+mj-ea"/>
              </a:rPr>
              <a:t>구성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A5428299-F420-4609-81BB-156F5D043A81}"/>
              </a:ext>
            </a:extLst>
          </p:cNvPr>
          <p:cNvSpPr txBox="1"/>
          <p:nvPr/>
        </p:nvSpPr>
        <p:spPr>
          <a:xfrm>
            <a:off x="2424141" y="2910410"/>
            <a:ext cx="178766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400" spc="-150" dirty="0">
                <a:solidFill>
                  <a:schemeClr val="bg1"/>
                </a:solidFill>
                <a:latin typeface="+mj-ea"/>
                <a:ea typeface="+mj-ea"/>
              </a:rPr>
              <a:t>개발 환경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0" y="1"/>
            <a:ext cx="12192000" cy="956929"/>
            <a:chOff x="0" y="1"/>
            <a:chExt cx="12192000" cy="956929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xmlns="" id="{FACFB5B0-E69F-4779-A51C-37FDA8FF4EF3}"/>
                </a:ext>
              </a:extLst>
            </p:cNvPr>
            <p:cNvSpPr/>
            <p:nvPr/>
          </p:nvSpPr>
          <p:spPr>
            <a:xfrm>
              <a:off x="0" y="1"/>
              <a:ext cx="12192000" cy="9569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F62C461E-39CA-45ED-B914-2B4D6D0A696C}"/>
                </a:ext>
              </a:extLst>
            </p:cNvPr>
            <p:cNvSpPr txBox="1"/>
            <p:nvPr/>
          </p:nvSpPr>
          <p:spPr>
            <a:xfrm>
              <a:off x="967236" y="127626"/>
              <a:ext cx="41147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spc="-3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개발</a:t>
              </a:r>
              <a:r>
                <a:rPr lang="en-US" altLang="ko-KR" sz="3600" spc="-3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 Tool</a:t>
              </a:r>
              <a:endPara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02851894-F5B1-43CC-AA4D-37C88914C625}"/>
                </a:ext>
              </a:extLst>
            </p:cNvPr>
            <p:cNvSpPr txBox="1"/>
            <p:nvPr/>
          </p:nvSpPr>
          <p:spPr>
            <a:xfrm>
              <a:off x="127591" y="111943"/>
              <a:ext cx="7120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Part 2,</a:t>
              </a:r>
              <a:endParaRPr lang="ko-KR" alt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8289264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309001" y="1994482"/>
            <a:ext cx="11920751" cy="601036"/>
            <a:chOff x="271249" y="1175332"/>
            <a:chExt cx="11920751" cy="601036"/>
          </a:xfrm>
        </p:grpSpPr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xmlns="" id="{48AC441A-4400-47F5-9EE6-0FAA046EFB1D}"/>
                </a:ext>
              </a:extLst>
            </p:cNvPr>
            <p:cNvCxnSpPr>
              <a:cxnSpLocks/>
            </p:cNvCxnSpPr>
            <p:nvPr/>
          </p:nvCxnSpPr>
          <p:spPr>
            <a:xfrm>
              <a:off x="271249" y="1776368"/>
              <a:ext cx="11920751" cy="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xmlns="" id="{7F58B4CA-C077-41DB-98E0-2A4B3BF5019B}"/>
                </a:ext>
              </a:extLst>
            </p:cNvPr>
            <p:cNvGrpSpPr/>
            <p:nvPr/>
          </p:nvGrpSpPr>
          <p:grpSpPr>
            <a:xfrm>
              <a:off x="309001" y="1175332"/>
              <a:ext cx="6832028" cy="461665"/>
              <a:chOff x="1537048" y="1513659"/>
              <a:chExt cx="6458469" cy="461665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xmlns="" id="{4D61A377-4BA4-4A78-AF3E-D3A3C81EB450}"/>
                  </a:ext>
                </a:extLst>
              </p:cNvPr>
              <p:cNvSpPr txBox="1"/>
              <p:nvPr/>
            </p:nvSpPr>
            <p:spPr>
              <a:xfrm>
                <a:off x="1537048" y="1559825"/>
                <a:ext cx="11080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개발 환경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xmlns="" id="{7658FE72-0984-4D30-B113-1B6B4B454C1D}"/>
                  </a:ext>
                </a:extLst>
              </p:cNvPr>
              <p:cNvSpPr txBox="1"/>
              <p:nvPr/>
            </p:nvSpPr>
            <p:spPr>
              <a:xfrm>
                <a:off x="3076354" y="1513659"/>
                <a:ext cx="49191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latin typeface="+mj-ea"/>
                    <a:ea typeface="+mj-ea"/>
                  </a:rPr>
                  <a:t>Windows 10 OS – 64bit</a:t>
                </a:r>
                <a:endParaRPr lang="ko-KR" altLang="en-US" sz="2400" dirty="0">
                  <a:latin typeface="+mj-ea"/>
                  <a:ea typeface="+mj-ea"/>
                </a:endParaRPr>
              </a:p>
            </p:txBody>
          </p:sp>
        </p:grpSp>
      </p:grpSp>
      <p:grpSp>
        <p:nvGrpSpPr>
          <p:cNvPr id="7" name="그룹 6"/>
          <p:cNvGrpSpPr/>
          <p:nvPr/>
        </p:nvGrpSpPr>
        <p:grpSpPr>
          <a:xfrm>
            <a:off x="346753" y="2970002"/>
            <a:ext cx="11920751" cy="489062"/>
            <a:chOff x="271249" y="2096974"/>
            <a:chExt cx="11920751" cy="489062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xmlns="" id="{7F58B4CA-C077-41DB-98E0-2A4B3BF5019B}"/>
                </a:ext>
              </a:extLst>
            </p:cNvPr>
            <p:cNvGrpSpPr/>
            <p:nvPr/>
          </p:nvGrpSpPr>
          <p:grpSpPr>
            <a:xfrm>
              <a:off x="316261" y="2096974"/>
              <a:ext cx="6832028" cy="461665"/>
              <a:chOff x="1537048" y="1513659"/>
              <a:chExt cx="6458469" cy="461665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xmlns="" id="{4D61A377-4BA4-4A78-AF3E-D3A3C81EB450}"/>
                  </a:ext>
                </a:extLst>
              </p:cNvPr>
              <p:cNvSpPr txBox="1"/>
              <p:nvPr/>
            </p:nvSpPr>
            <p:spPr>
              <a:xfrm>
                <a:off x="1537048" y="1559825"/>
                <a:ext cx="1067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개발 </a:t>
                </a:r>
                <a:r>
                  <a:rPr lang="en-US" altLang="ko-KR" dirty="0"/>
                  <a:t>Tool</a:t>
                </a:r>
                <a:endParaRPr lang="ko-KR" altLang="en-US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xmlns="" id="{7658FE72-0984-4D30-B113-1B6B4B454C1D}"/>
                  </a:ext>
                </a:extLst>
              </p:cNvPr>
              <p:cNvSpPr txBox="1"/>
              <p:nvPr/>
            </p:nvSpPr>
            <p:spPr>
              <a:xfrm>
                <a:off x="3076354" y="1513659"/>
                <a:ext cx="49191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latin typeface="+mj-ea"/>
                    <a:ea typeface="+mj-ea"/>
                  </a:rPr>
                  <a:t>Spring </a:t>
                </a:r>
                <a:endParaRPr lang="ko-KR" altLang="en-US" sz="2400" dirty="0">
                  <a:latin typeface="+mj-ea"/>
                  <a:ea typeface="+mj-ea"/>
                </a:endParaRPr>
              </a:p>
            </p:txBody>
          </p:sp>
        </p:grp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xmlns="" id="{48AC441A-4400-47F5-9EE6-0FAA046EFB1D}"/>
                </a:ext>
              </a:extLst>
            </p:cNvPr>
            <p:cNvCxnSpPr>
              <a:cxnSpLocks/>
            </p:cNvCxnSpPr>
            <p:nvPr/>
          </p:nvCxnSpPr>
          <p:spPr>
            <a:xfrm>
              <a:off x="271249" y="2586036"/>
              <a:ext cx="11920751" cy="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4"/>
          <p:cNvGrpSpPr/>
          <p:nvPr/>
        </p:nvGrpSpPr>
        <p:grpSpPr>
          <a:xfrm>
            <a:off x="309000" y="3797771"/>
            <a:ext cx="11920751" cy="489062"/>
            <a:chOff x="263989" y="2989605"/>
            <a:chExt cx="11920751" cy="489062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xmlns="" id="{7F58B4CA-C077-41DB-98E0-2A4B3BF5019B}"/>
                </a:ext>
              </a:extLst>
            </p:cNvPr>
            <p:cNvGrpSpPr/>
            <p:nvPr/>
          </p:nvGrpSpPr>
          <p:grpSpPr>
            <a:xfrm>
              <a:off x="309001" y="2989605"/>
              <a:ext cx="6832028" cy="461665"/>
              <a:chOff x="1537048" y="1513659"/>
              <a:chExt cx="6458469" cy="461665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xmlns="" id="{4D61A377-4BA4-4A78-AF3E-D3A3C81EB450}"/>
                  </a:ext>
                </a:extLst>
              </p:cNvPr>
              <p:cNvSpPr txBox="1"/>
              <p:nvPr/>
            </p:nvSpPr>
            <p:spPr>
              <a:xfrm>
                <a:off x="1537048" y="1559825"/>
                <a:ext cx="14838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데이터베이스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xmlns="" id="{7658FE72-0984-4D30-B113-1B6B4B454C1D}"/>
                  </a:ext>
                </a:extLst>
              </p:cNvPr>
              <p:cNvSpPr txBox="1"/>
              <p:nvPr/>
            </p:nvSpPr>
            <p:spPr>
              <a:xfrm>
                <a:off x="3076354" y="1513659"/>
                <a:ext cx="49191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latin typeface="+mj-ea"/>
                    <a:ea typeface="+mj-ea"/>
                  </a:rPr>
                  <a:t>Oracle</a:t>
                </a:r>
                <a:endParaRPr lang="ko-KR" altLang="en-US" sz="2400" dirty="0">
                  <a:latin typeface="+mj-ea"/>
                  <a:ea typeface="+mj-ea"/>
                </a:endParaRPr>
              </a:p>
            </p:txBody>
          </p:sp>
        </p:grp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xmlns="" id="{48AC441A-4400-47F5-9EE6-0FAA046EFB1D}"/>
                </a:ext>
              </a:extLst>
            </p:cNvPr>
            <p:cNvCxnSpPr>
              <a:cxnSpLocks/>
            </p:cNvCxnSpPr>
            <p:nvPr/>
          </p:nvCxnSpPr>
          <p:spPr>
            <a:xfrm>
              <a:off x="263989" y="3478667"/>
              <a:ext cx="11920751" cy="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/>
          <p:cNvGrpSpPr/>
          <p:nvPr/>
        </p:nvGrpSpPr>
        <p:grpSpPr>
          <a:xfrm>
            <a:off x="346752" y="4676434"/>
            <a:ext cx="11920751" cy="489062"/>
            <a:chOff x="271249" y="3962059"/>
            <a:chExt cx="11920751" cy="489062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xmlns="" id="{7F58B4CA-C077-41DB-98E0-2A4B3BF5019B}"/>
                </a:ext>
              </a:extLst>
            </p:cNvPr>
            <p:cNvGrpSpPr/>
            <p:nvPr/>
          </p:nvGrpSpPr>
          <p:grpSpPr>
            <a:xfrm>
              <a:off x="316261" y="3962059"/>
              <a:ext cx="6832028" cy="461665"/>
              <a:chOff x="1537048" y="1513659"/>
              <a:chExt cx="6458469" cy="461665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4D61A377-4BA4-4A78-AF3E-D3A3C81EB450}"/>
                  </a:ext>
                </a:extLst>
              </p:cNvPr>
              <p:cNvSpPr txBox="1"/>
              <p:nvPr/>
            </p:nvSpPr>
            <p:spPr>
              <a:xfrm>
                <a:off x="1537048" y="1559825"/>
                <a:ext cx="11080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Open API</a:t>
                </a:r>
                <a:endParaRPr lang="ko-KR" altLang="en-US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xmlns="" id="{7658FE72-0984-4D30-B113-1B6B4B454C1D}"/>
                  </a:ext>
                </a:extLst>
              </p:cNvPr>
              <p:cNvSpPr txBox="1"/>
              <p:nvPr/>
            </p:nvSpPr>
            <p:spPr>
              <a:xfrm>
                <a:off x="3076354" y="1513659"/>
                <a:ext cx="49191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 err="1">
                    <a:latin typeface="+mj-ea"/>
                    <a:ea typeface="+mj-ea"/>
                  </a:rPr>
                  <a:t>Kakao</a:t>
                </a:r>
                <a:r>
                  <a:rPr lang="en-US" altLang="ko-KR" sz="2400" dirty="0">
                    <a:latin typeface="+mj-ea"/>
                    <a:ea typeface="+mj-ea"/>
                  </a:rPr>
                  <a:t> map API</a:t>
                </a:r>
                <a:endParaRPr lang="ko-KR" altLang="en-US" sz="2400" dirty="0">
                  <a:latin typeface="+mj-ea"/>
                  <a:ea typeface="+mj-ea"/>
                </a:endParaRPr>
              </a:p>
            </p:txBody>
          </p:sp>
        </p:grp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xmlns="" id="{48AC441A-4400-47F5-9EE6-0FAA046EFB1D}"/>
                </a:ext>
              </a:extLst>
            </p:cNvPr>
            <p:cNvCxnSpPr>
              <a:cxnSpLocks/>
            </p:cNvCxnSpPr>
            <p:nvPr/>
          </p:nvCxnSpPr>
          <p:spPr>
            <a:xfrm>
              <a:off x="271249" y="4451121"/>
              <a:ext cx="11920751" cy="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/>
          <p:cNvGrpSpPr/>
          <p:nvPr/>
        </p:nvGrpSpPr>
        <p:grpSpPr>
          <a:xfrm>
            <a:off x="0" y="1"/>
            <a:ext cx="12192000" cy="956929"/>
            <a:chOff x="0" y="1"/>
            <a:chExt cx="12192000" cy="956929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xmlns="" id="{FACFB5B0-E69F-4779-A51C-37FDA8FF4EF3}"/>
                </a:ext>
              </a:extLst>
            </p:cNvPr>
            <p:cNvSpPr/>
            <p:nvPr/>
          </p:nvSpPr>
          <p:spPr>
            <a:xfrm>
              <a:off x="0" y="1"/>
              <a:ext cx="12192000" cy="9569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F62C461E-39CA-45ED-B914-2B4D6D0A696C}"/>
                </a:ext>
              </a:extLst>
            </p:cNvPr>
            <p:cNvSpPr txBox="1"/>
            <p:nvPr/>
          </p:nvSpPr>
          <p:spPr>
            <a:xfrm>
              <a:off x="967236" y="127626"/>
              <a:ext cx="41147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spc="-3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개발</a:t>
              </a:r>
              <a:r>
                <a:rPr lang="en-US" altLang="ko-KR" sz="3600" spc="-3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ko-KR" altLang="en-US" sz="3600" spc="-3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환경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02851894-F5B1-43CC-AA4D-37C88914C625}"/>
                </a:ext>
              </a:extLst>
            </p:cNvPr>
            <p:cNvSpPr txBox="1"/>
            <p:nvPr/>
          </p:nvSpPr>
          <p:spPr>
            <a:xfrm>
              <a:off x="127591" y="111943"/>
              <a:ext cx="7120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Part 2,</a:t>
              </a:r>
              <a:endParaRPr lang="ko-KR" alt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4355619"/>
      </p:ext>
    </p:extLst>
  </p:cSld>
  <p:clrMapOvr>
    <a:masterClrMapping/>
  </p:clrMapOvr>
  <p:transition spd="slow">
    <p:fade/>
  </p:transition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 rot="0">
            <a:off x="0" y="1"/>
            <a:ext cx="12192000" cy="956929"/>
            <a:chOff x="0" y="1"/>
            <a:chExt cx="12192000" cy="956929"/>
          </a:xfrm>
        </p:grpSpPr>
        <p:sp>
          <p:nvSpPr>
            <p:cNvPr id="2" name="직사각형 1"/>
            <p:cNvSpPr/>
            <p:nvPr/>
          </p:nvSpPr>
          <p:spPr>
            <a:xfrm>
              <a:off x="0" y="1"/>
              <a:ext cx="12192000" cy="9569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967236" y="127626"/>
              <a:ext cx="4814291" cy="6419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3600" spc="-293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Oracle DB Table </a:t>
              </a:r>
              <a:r>
                <a:rPr lang="ko-KR" altLang="en-US" sz="3600" spc="-293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구성</a:t>
              </a:r>
              <a:endParaRPr lang="ko-KR" altLang="en-US" sz="3600" spc="-293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27591" y="111943"/>
              <a:ext cx="697274" cy="29572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40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Part 2,</a:t>
              </a:r>
              <a:endParaRPr lang="ko-KR" altLang="en-US" sz="140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681319" y="2100853"/>
            <a:ext cx="48293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>
                <a:latin typeface="+mn-ea"/>
              </a:rPr>
              <a:t>TBL_MEMBER</a:t>
            </a:r>
            <a:endParaRPr lang="ko-KR" altLang="en-US">
              <a:latin typeface="+mn-ea"/>
            </a:endParaRPr>
          </a:p>
        </p:txBody>
      </p:sp>
      <p:graphicFrame>
        <p:nvGraphicFramePr>
          <p:cNvPr id="6" name="표 8"/>
          <p:cNvGraphicFramePr>
            <a:graphicFrameLocks noGrp="1"/>
          </p:cNvGraphicFramePr>
          <p:nvPr/>
        </p:nvGraphicFramePr>
        <p:xfrm>
          <a:off x="2032000" y="2610095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>
                          <a:latin typeface="+mn-ea"/>
                          <a:ea typeface="+mn-ea"/>
                        </a:rPr>
                        <a:t>usernum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ko-KR" altLang="en-US">
                          <a:latin typeface="+mn-ea"/>
                          <a:ea typeface="+mn-ea"/>
                        </a:rPr>
                        <a:t>회원번호</a:t>
                      </a:r>
                      <a:r>
                        <a:rPr lang="en-US" altLang="ko-KR">
                          <a:latin typeface="+mn-ea"/>
                          <a:ea typeface="+mn-ea"/>
                        </a:rPr>
                        <a:t>(PK)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>
                          <a:latin typeface="+mn-ea"/>
                          <a:ea typeface="+mn-ea"/>
                        </a:rPr>
                        <a:t>userid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ko-KR" altLang="en-US">
                          <a:latin typeface="+mn-ea"/>
                          <a:ea typeface="+mn-ea"/>
                        </a:rPr>
                        <a:t>회원 </a:t>
                      </a:r>
                      <a:r>
                        <a:rPr lang="en-US" altLang="ko-KR">
                          <a:latin typeface="+mn-ea"/>
                          <a:ea typeface="+mn-ea"/>
                        </a:rPr>
                        <a:t>ID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>
                          <a:latin typeface="+mn-ea"/>
                          <a:ea typeface="+mn-ea"/>
                        </a:rPr>
                        <a:t>password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ko-KR" altLang="en-US">
                          <a:latin typeface="+mn-ea"/>
                          <a:ea typeface="+mn-ea"/>
                        </a:rPr>
                        <a:t>회원 비밀번호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>
                          <a:latin typeface="+mn-ea"/>
                          <a:ea typeface="+mn-ea"/>
                        </a:rPr>
                        <a:t>email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ko-KR" altLang="en-US">
                          <a:latin typeface="+mn-ea"/>
                          <a:ea typeface="+mn-ea"/>
                        </a:rPr>
                        <a:t>회원 이메일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>
                          <a:latin typeface="+mn-ea"/>
                          <a:ea typeface="+mn-ea"/>
                        </a:rPr>
                        <a:t>authority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ko-KR" altLang="en-US">
                          <a:latin typeface="+mn-ea"/>
                          <a:ea typeface="+mn-ea"/>
                        </a:rPr>
                        <a:t>회원 권한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>
                          <a:latin typeface="+mn-ea"/>
                          <a:ea typeface="+mn-ea"/>
                        </a:rPr>
                        <a:t>regd8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ko-KR" altLang="en-US">
                          <a:latin typeface="+mn-ea"/>
                          <a:ea typeface="+mn-ea"/>
                        </a:rPr>
                        <a:t>가입일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>
    <p:fade/>
  </p:transition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 rot="0">
            <a:off x="0" y="1"/>
            <a:ext cx="12192000" cy="956929"/>
            <a:chOff x="0" y="1"/>
            <a:chExt cx="12192000" cy="956929"/>
          </a:xfrm>
        </p:grpSpPr>
        <p:sp>
          <p:nvSpPr>
            <p:cNvPr id="2" name="직사각형 1"/>
            <p:cNvSpPr/>
            <p:nvPr/>
          </p:nvSpPr>
          <p:spPr>
            <a:xfrm>
              <a:off x="0" y="1"/>
              <a:ext cx="12192000" cy="9569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967236" y="127626"/>
              <a:ext cx="4918470" cy="6419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3600" spc="-293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Oracle DB Table </a:t>
              </a:r>
              <a:r>
                <a:rPr lang="ko-KR" altLang="en-US" sz="3600" spc="-293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구성</a:t>
              </a:r>
              <a:endParaRPr lang="ko-KR" altLang="en-US" sz="3600" spc="-293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27591" y="111943"/>
              <a:ext cx="697274" cy="29572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40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Part 2,</a:t>
              </a:r>
              <a:endParaRPr lang="ko-KR" altLang="en-US" sz="140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363990" y="2106454"/>
          <a:ext cx="5400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0000"/>
                <a:gridCol w="2700000"/>
              </a:tblGrid>
              <a:tr h="3708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>
                          <a:latin typeface="+mn-ea"/>
                          <a:ea typeface="+mn-ea"/>
                        </a:rPr>
                        <a:t>tno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ko-KR" altLang="en-US">
                          <a:latin typeface="+mn-ea"/>
                          <a:ea typeface="+mn-ea"/>
                        </a:rPr>
                        <a:t>글번호</a:t>
                      </a:r>
                      <a:r>
                        <a:rPr lang="en-US" altLang="ko-KR">
                          <a:latin typeface="+mn-ea"/>
                          <a:ea typeface="+mn-ea"/>
                        </a:rPr>
                        <a:t>(PK)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>
                          <a:latin typeface="+mn-ea"/>
                          <a:ea typeface="+mn-ea"/>
                        </a:rPr>
                        <a:t>title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ko-KR" altLang="en-US">
                          <a:latin typeface="+mn-ea"/>
                          <a:ea typeface="+mn-ea"/>
                        </a:rPr>
                        <a:t>제목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>
                          <a:latin typeface="+mn-ea"/>
                          <a:ea typeface="+mn-ea"/>
                        </a:rPr>
                        <a:t>writer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ko-KR" altLang="en-US"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>
                          <a:latin typeface="+mn-ea"/>
                          <a:ea typeface="+mn-ea"/>
                        </a:rPr>
                        <a:t>content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ko-KR" altLang="en-US">
                          <a:latin typeface="+mn-ea"/>
                          <a:ea typeface="+mn-ea"/>
                        </a:rPr>
                        <a:t>내용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>
                          <a:latin typeface="+mn-ea"/>
                          <a:ea typeface="+mn-ea"/>
                        </a:rPr>
                        <a:t>regd8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ko-KR" altLang="en-US"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>
                          <a:latin typeface="+mn-ea"/>
                          <a:ea typeface="+mn-ea"/>
                        </a:rPr>
                        <a:t>modd8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ko-KR" altLang="en-US">
                          <a:latin typeface="+mn-ea"/>
                          <a:ea typeface="+mn-ea"/>
                        </a:rPr>
                        <a:t>수정일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>
                          <a:latin typeface="+mn-ea"/>
                          <a:ea typeface="+mn-ea"/>
                        </a:rPr>
                        <a:t>readcount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ko-KR" altLang="en-US">
                          <a:latin typeface="+mn-ea"/>
                          <a:ea typeface="+mn-ea"/>
                        </a:rPr>
                        <a:t>조회수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>
                          <a:latin typeface="+mn-ea"/>
                          <a:ea typeface="+mn-ea"/>
                        </a:rPr>
                        <a:t>imgfile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ko-KR" altLang="en-US">
                          <a:latin typeface="+mn-ea"/>
                          <a:ea typeface="+mn-ea"/>
                        </a:rPr>
                        <a:t>첨부파일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>
                          <a:latin typeface="+mn-ea"/>
                          <a:ea typeface="+mn-ea"/>
                        </a:rPr>
                        <a:t>commentcnt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ko-KR" altLang="en-US">
                          <a:latin typeface="+mn-ea"/>
                          <a:ea typeface="+mn-ea"/>
                        </a:rPr>
                        <a:t>댓글 개수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6426981" y="2421765"/>
          <a:ext cx="5400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0000"/>
                <a:gridCol w="2700000"/>
              </a:tblGrid>
              <a:tr h="3708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>
                          <a:latin typeface="+mn-ea"/>
                          <a:ea typeface="+mn-ea"/>
                        </a:rPr>
                        <a:t>tcno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ko-KR" altLang="en-US">
                          <a:latin typeface="+mn-ea"/>
                          <a:ea typeface="+mn-ea"/>
                        </a:rPr>
                        <a:t>댓글번호</a:t>
                      </a:r>
                      <a:r>
                        <a:rPr lang="en-US" altLang="ko-KR">
                          <a:latin typeface="+mn-ea"/>
                          <a:ea typeface="+mn-ea"/>
                        </a:rPr>
                        <a:t>(PK)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>
                          <a:latin typeface="+mn-ea"/>
                          <a:ea typeface="+mn-ea"/>
                        </a:rPr>
                        <a:t>tno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ko-KR" altLang="en-US">
                          <a:latin typeface="+mn-ea"/>
                          <a:ea typeface="+mn-ea"/>
                        </a:rPr>
                        <a:t>글번호</a:t>
                      </a:r>
                      <a:r>
                        <a:rPr lang="en-US" altLang="ko-KR">
                          <a:latin typeface="+mn-ea"/>
                          <a:ea typeface="+mn-ea"/>
                        </a:rPr>
                        <a:t>(FK)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>
                          <a:latin typeface="+mn-ea"/>
                          <a:ea typeface="+mn-ea"/>
                        </a:rPr>
                        <a:t>content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ko-KR" altLang="en-US">
                          <a:latin typeface="+mn-ea"/>
                          <a:ea typeface="+mn-ea"/>
                        </a:rPr>
                        <a:t>내용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>
                          <a:latin typeface="+mn-ea"/>
                          <a:ea typeface="+mn-ea"/>
                        </a:rPr>
                        <a:t>writer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ko-KR" altLang="en-US"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>
                          <a:latin typeface="+mn-ea"/>
                          <a:ea typeface="+mn-ea"/>
                        </a:rPr>
                        <a:t>regd8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ko-KR" altLang="en-US"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>
                          <a:latin typeface="+mn-ea"/>
                          <a:ea typeface="+mn-ea"/>
                        </a:rPr>
                        <a:t>modd8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ko-KR" altLang="en-US">
                          <a:latin typeface="+mn-ea"/>
                          <a:ea typeface="+mn-ea"/>
                        </a:rPr>
                        <a:t>수정일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  <p:cxnSp>
        <p:nvCxnSpPr>
          <p:cNvPr id="10" name="꺾인 연결선 9"/>
          <p:cNvCxnSpPr/>
          <p:nvPr/>
        </p:nvCxnSpPr>
        <p:spPr>
          <a:xfrm>
            <a:off x="5707033" y="2269657"/>
            <a:ext cx="709449" cy="69368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1899" y="1607504"/>
            <a:ext cx="48293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>
                <a:latin typeface="+mn-ea"/>
              </a:rPr>
              <a:t>TBL_TIP</a:t>
            </a:r>
            <a:endParaRPr lang="ko-KR" altLang="en-US"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00601" y="1900325"/>
            <a:ext cx="48293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>
                <a:latin typeface="+mn-ea"/>
              </a:rPr>
              <a:t>TBL_TIPCOMMENT</a:t>
            </a:r>
            <a:endParaRPr lang="ko-KR" altLang="en-US">
              <a:latin typeface="+mn-ea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>
    <p:fade/>
  </p:transition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 rot="0">
            <a:off x="0" y="1"/>
            <a:ext cx="12192000" cy="956929"/>
            <a:chOff x="0" y="1"/>
            <a:chExt cx="12192000" cy="956929"/>
          </a:xfrm>
        </p:grpSpPr>
        <p:sp>
          <p:nvSpPr>
            <p:cNvPr id="2" name="직사각형 1"/>
            <p:cNvSpPr/>
            <p:nvPr/>
          </p:nvSpPr>
          <p:spPr>
            <a:xfrm>
              <a:off x="0" y="1"/>
              <a:ext cx="12192000" cy="9569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967236" y="127626"/>
              <a:ext cx="4873822" cy="6419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3600" spc="-293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Oracle DB Table </a:t>
              </a:r>
              <a:r>
                <a:rPr lang="ko-KR" altLang="en-US" sz="3600" spc="-293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구성</a:t>
              </a:r>
              <a:endParaRPr lang="ko-KR" altLang="en-US" sz="3600" spc="-293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27591" y="111943"/>
              <a:ext cx="697274" cy="29572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40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Part 2,</a:t>
              </a:r>
              <a:endParaRPr lang="ko-KR" altLang="en-US" sz="140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1" name="사각형: 둥근 모서리 10"/>
          <p:cNvSpPr/>
          <p:nvPr/>
        </p:nvSpPr>
        <p:spPr>
          <a:xfrm>
            <a:off x="967235" y="1532433"/>
            <a:ext cx="6451291" cy="4631794"/>
          </a:xfrm>
          <a:prstGeom prst="roundRect">
            <a:avLst>
              <a:gd name="adj" fmla="val 818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12700" dir="2700000" algn="tl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>
                <a:solidFill>
                  <a:srgbClr val="4f4f4f"/>
                </a:solidFill>
                <a:latin typeface="+mn-ea"/>
              </a:rPr>
              <a:t>SEQ_MEMBER &gt;&gt; TBL_MEMBER</a:t>
            </a:r>
            <a:endParaRPr lang="en-US" altLang="ko-KR">
              <a:solidFill>
                <a:srgbClr val="4f4f4f"/>
              </a:solidFill>
              <a:latin typeface="+mn-ea"/>
            </a:endParaRPr>
          </a:p>
          <a:p>
            <a:pPr algn="ctr">
              <a:defRPr lang="ko-KR" altLang="en-US"/>
            </a:pPr>
            <a:r>
              <a:rPr lang="en-US" altLang="ko-KR">
                <a:solidFill>
                  <a:srgbClr val="4f4f4f"/>
                </a:solidFill>
                <a:latin typeface="+mn-ea"/>
              </a:rPr>
              <a:t>SEQ_TIP &gt;&gt; TBL_TIP</a:t>
            </a:r>
            <a:endParaRPr lang="en-US" altLang="ko-KR">
              <a:solidFill>
                <a:srgbClr val="4f4f4f"/>
              </a:solidFill>
              <a:latin typeface="+mn-ea"/>
            </a:endParaRPr>
          </a:p>
          <a:p>
            <a:pPr algn="ctr">
              <a:defRPr lang="ko-KR" altLang="en-US"/>
            </a:pPr>
            <a:r>
              <a:rPr lang="en-US" altLang="ko-KR">
                <a:solidFill>
                  <a:srgbClr val="4f4f4f"/>
                </a:solidFill>
                <a:latin typeface="+mn-ea"/>
              </a:rPr>
              <a:t>SEQ_TIPCOMMENT &gt;&gt; TBL_TIPCOMMENT</a:t>
            </a:r>
            <a:endParaRPr lang="en-US" altLang="ko-KR">
              <a:solidFill>
                <a:srgbClr val="4f4f4f"/>
              </a:solidFill>
              <a:latin typeface="+mn-ea"/>
            </a:endParaRPr>
          </a:p>
        </p:txBody>
      </p:sp>
      <p:sp>
        <p:nvSpPr>
          <p:cNvPr id="12" name="사각형: 둥근 모서리 11"/>
          <p:cNvSpPr/>
          <p:nvPr/>
        </p:nvSpPr>
        <p:spPr>
          <a:xfrm>
            <a:off x="8619380" y="1532433"/>
            <a:ext cx="2605384" cy="4631794"/>
          </a:xfrm>
          <a:prstGeom prst="roundRect">
            <a:avLst>
              <a:gd name="adj" fmla="val 818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12700" dir="2700000" algn="tl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400">
                <a:solidFill>
                  <a:srgbClr val="4f4f4f"/>
                </a:solidFill>
              </a:rPr>
              <a:t>자동으로 순차적으로 증가하는 순번을 반환</a:t>
            </a:r>
            <a:endParaRPr lang="ko-KR" altLang="en-US" sz="1400">
              <a:solidFill>
                <a:srgbClr val="4f4f4f"/>
              </a:solidFill>
            </a:endParaRPr>
          </a:p>
          <a:p>
            <a:pPr algn="ctr">
              <a:defRPr lang="ko-KR" altLang="en-US"/>
            </a:pPr>
            <a:endParaRPr lang="en-US" altLang="ko-KR" sz="1400">
              <a:solidFill>
                <a:srgbClr val="4f4f4f"/>
              </a:solidFill>
            </a:endParaRPr>
          </a:p>
          <a:p>
            <a:pPr algn="ctr">
              <a:defRPr lang="ko-KR" altLang="en-US"/>
            </a:pPr>
            <a:r>
              <a:rPr lang="ko-KR" altLang="en-US" sz="1400">
                <a:solidFill>
                  <a:srgbClr val="4f4f4f"/>
                </a:solidFill>
              </a:rPr>
              <a:t>각 테이블의 </a:t>
            </a:r>
            <a:r>
              <a:rPr lang="en-US" altLang="ko-KR" sz="1400">
                <a:solidFill>
                  <a:srgbClr val="4f4f4f"/>
                </a:solidFill>
              </a:rPr>
              <a:t>PK </a:t>
            </a:r>
            <a:r>
              <a:rPr lang="ko-KR" altLang="en-US" sz="1400">
                <a:solidFill>
                  <a:srgbClr val="4f4f4f"/>
                </a:solidFill>
              </a:rPr>
              <a:t>값이 중복되지 않도록 함</a:t>
            </a:r>
            <a:endParaRPr lang="en-US" altLang="ko-KR" sz="1400">
              <a:solidFill>
                <a:srgbClr val="4f4f4f"/>
              </a:solidFill>
            </a:endParaRPr>
          </a:p>
        </p:txBody>
      </p:sp>
      <p:sp>
        <p:nvSpPr>
          <p:cNvPr id="13" name="사각형: 둥근 위쪽 모서리 12"/>
          <p:cNvSpPr/>
          <p:nvPr/>
        </p:nvSpPr>
        <p:spPr>
          <a:xfrm>
            <a:off x="967235" y="1532433"/>
            <a:ext cx="6451291" cy="711037"/>
          </a:xfrm>
          <a:prstGeom prst="round2SameRect">
            <a:avLst>
              <a:gd name="adj1" fmla="val 24623"/>
              <a:gd name="adj2" fmla="val 0"/>
            </a:avLst>
          </a:prstGeom>
          <a:solidFill>
            <a:srgbClr val="a1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3600">
                <a:latin typeface="+mn-ea"/>
              </a:rPr>
              <a:t>사용한 </a:t>
            </a:r>
            <a:r>
              <a:rPr lang="en-US" altLang="ko-KR" sz="3600">
                <a:latin typeface="+mn-ea"/>
              </a:rPr>
              <a:t>Sequence</a:t>
            </a:r>
            <a:endParaRPr lang="ko-KR" altLang="en-US" sz="360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715024" y="3680628"/>
            <a:ext cx="59649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800">
                <a:latin typeface="+mn-ea"/>
              </a:rPr>
              <a:t>&gt;&gt;</a:t>
            </a:r>
            <a:endParaRPr lang="ko-KR" altLang="en-US" sz="2800">
              <a:latin typeface="+mn-ea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A1094099-0248-404A-8CDB-139F043EDB8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6247D6CE-BA2E-46E2-89D6-89FA79A1D851}"/>
              </a:ext>
            </a:extLst>
          </p:cNvPr>
          <p:cNvSpPr/>
          <p:nvPr/>
        </p:nvSpPr>
        <p:spPr>
          <a:xfrm>
            <a:off x="8470900" y="1809000"/>
            <a:ext cx="3240000" cy="32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3D8F537-032B-47F7-83F2-D6FEADBD9D69}"/>
              </a:ext>
            </a:extLst>
          </p:cNvPr>
          <p:cNvSpPr txBox="1"/>
          <p:nvPr/>
        </p:nvSpPr>
        <p:spPr>
          <a:xfrm>
            <a:off x="8763000" y="2962871"/>
            <a:ext cx="1090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Part 3,</a:t>
            </a:r>
            <a:endParaRPr lang="ko-KR" altLang="en-US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CEBA56B-EFBA-4586-A05B-BCA5C7B77CE3}"/>
              </a:ext>
            </a:extLst>
          </p:cNvPr>
          <p:cNvSpPr txBox="1"/>
          <p:nvPr/>
        </p:nvSpPr>
        <p:spPr>
          <a:xfrm>
            <a:off x="8763000" y="3424536"/>
            <a:ext cx="1527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기능 구현</a:t>
            </a:r>
          </a:p>
        </p:txBody>
      </p:sp>
    </p:spTree>
    <p:extLst>
      <p:ext uri="{BB962C8B-B14F-4D97-AF65-F5344CB8AC3E}">
        <p14:creationId xmlns:p14="http://schemas.microsoft.com/office/powerpoint/2010/main" val="529496447"/>
      </p:ext>
    </p:extLst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5321B81D-5B70-4AE3-84B0-F5A3D1FDE431}"/>
              </a:ext>
            </a:extLst>
          </p:cNvPr>
          <p:cNvSpPr/>
          <p:nvPr/>
        </p:nvSpPr>
        <p:spPr>
          <a:xfrm>
            <a:off x="6080340" y="889071"/>
            <a:ext cx="6096000" cy="59010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E52475E9-55C4-4D9A-B46B-F2ACC27BCBE8}"/>
              </a:ext>
            </a:extLst>
          </p:cNvPr>
          <p:cNvSpPr txBox="1"/>
          <p:nvPr/>
        </p:nvSpPr>
        <p:spPr>
          <a:xfrm>
            <a:off x="6666890" y="3156342"/>
            <a:ext cx="4922901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메인 홈페이지입니다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상단의 </a:t>
            </a:r>
            <a:r>
              <a:rPr lang="en-US" altLang="ko-KR" sz="1600" spc="-150" dirty="0">
                <a:latin typeface="+mn-ea"/>
              </a:rPr>
              <a:t>Navigation</a:t>
            </a:r>
            <a:r>
              <a:rPr lang="ko-KR" altLang="en-US" sz="1600" spc="-150" dirty="0">
                <a:latin typeface="+mn-ea"/>
              </a:rPr>
              <a:t>으로 페이지를 쉽게 이동할 수 있으며</a:t>
            </a:r>
            <a:r>
              <a:rPr lang="en-US" altLang="ko-KR" sz="1600" spc="-150" dirty="0">
                <a:latin typeface="+mn-ea"/>
              </a:rPr>
              <a:t>, Navigation</a:t>
            </a:r>
            <a:r>
              <a:rPr lang="ko-KR" altLang="en-US" sz="1600" spc="-150" dirty="0">
                <a:latin typeface="+mn-ea"/>
              </a:rPr>
              <a:t> 아래로 페이지가 바뀝니다</a:t>
            </a:r>
            <a:r>
              <a:rPr lang="en-US" altLang="ko-KR" sz="1600" spc="-150" dirty="0">
                <a:latin typeface="+mn-ea"/>
              </a:rPr>
              <a:t>.</a:t>
            </a:r>
          </a:p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중앙에 지도는 </a:t>
            </a:r>
            <a:r>
              <a:rPr lang="en-US" altLang="ko-KR" sz="1600" spc="-150" dirty="0" err="1">
                <a:latin typeface="+mn-ea"/>
              </a:rPr>
              <a:t>Kakao</a:t>
            </a:r>
            <a:r>
              <a:rPr lang="en-US" altLang="ko-KR" sz="1600" spc="-150" dirty="0">
                <a:latin typeface="+mn-ea"/>
              </a:rPr>
              <a:t> </a:t>
            </a:r>
            <a:r>
              <a:rPr lang="ko-KR" altLang="en-US" sz="1600" spc="-150" dirty="0">
                <a:latin typeface="+mn-ea"/>
              </a:rPr>
              <a:t>지도의 </a:t>
            </a:r>
            <a:r>
              <a:rPr lang="en-US" altLang="ko-KR" sz="1600" spc="-150" dirty="0" err="1">
                <a:latin typeface="+mn-ea"/>
              </a:rPr>
              <a:t>Javascript</a:t>
            </a:r>
            <a:r>
              <a:rPr lang="en-US" altLang="ko-KR" sz="1600" spc="-150" dirty="0">
                <a:latin typeface="+mn-ea"/>
              </a:rPr>
              <a:t> API</a:t>
            </a:r>
            <a:r>
              <a:rPr lang="ko-KR" altLang="en-US" sz="1600" spc="-150" dirty="0">
                <a:latin typeface="+mn-ea"/>
              </a:rPr>
              <a:t>를 활용하여 필요한 기능만 구성함과 동시에 기존의 지도와 동일한 조작이 가능합니다</a:t>
            </a:r>
            <a:r>
              <a:rPr lang="en-US" altLang="ko-KR" sz="1600" spc="-150" dirty="0">
                <a:latin typeface="+mn-ea"/>
              </a:rPr>
              <a:t>.</a:t>
            </a:r>
            <a:r>
              <a:rPr lang="ko-KR" altLang="en-US" sz="1600" spc="-150" dirty="0">
                <a:latin typeface="+mn-ea"/>
              </a:rPr>
              <a:t>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E66E4EA7-829D-4DEE-94AD-0EAF95AE2F26}"/>
              </a:ext>
            </a:extLst>
          </p:cNvPr>
          <p:cNvSpPr txBox="1"/>
          <p:nvPr/>
        </p:nvSpPr>
        <p:spPr>
          <a:xfrm>
            <a:off x="6666891" y="1932234"/>
            <a:ext cx="19880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메인 홈 화면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FC21C67E-5CEB-4EFD-B09C-609C31047D43}"/>
              </a:ext>
            </a:extLst>
          </p:cNvPr>
          <p:cNvCxnSpPr>
            <a:cxnSpLocks/>
          </p:cNvCxnSpPr>
          <p:nvPr/>
        </p:nvCxnSpPr>
        <p:spPr>
          <a:xfrm>
            <a:off x="6666891" y="2836791"/>
            <a:ext cx="49229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0" y="1"/>
            <a:ext cx="12192000" cy="956929"/>
            <a:chOff x="0" y="1"/>
            <a:chExt cx="12192000" cy="956929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FACFB5B0-E69F-4779-A51C-37FDA8FF4EF3}"/>
                </a:ext>
              </a:extLst>
            </p:cNvPr>
            <p:cNvSpPr/>
            <p:nvPr/>
          </p:nvSpPr>
          <p:spPr>
            <a:xfrm>
              <a:off x="0" y="1"/>
              <a:ext cx="12192000" cy="9569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F62C461E-39CA-45ED-B914-2B4D6D0A696C}"/>
                </a:ext>
              </a:extLst>
            </p:cNvPr>
            <p:cNvSpPr txBox="1"/>
            <p:nvPr/>
          </p:nvSpPr>
          <p:spPr>
            <a:xfrm>
              <a:off x="967236" y="127626"/>
              <a:ext cx="41147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spc="-3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기능 구현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02851894-F5B1-43CC-AA4D-37C88914C625}"/>
                </a:ext>
              </a:extLst>
            </p:cNvPr>
            <p:cNvSpPr txBox="1"/>
            <p:nvPr/>
          </p:nvSpPr>
          <p:spPr>
            <a:xfrm>
              <a:off x="127591" y="111943"/>
              <a:ext cx="7120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Part 3,</a:t>
              </a:r>
              <a:endParaRPr lang="ko-KR" alt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pic>
        <p:nvPicPr>
          <p:cNvPr id="14" name="Picture 4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81050" y="975980"/>
            <a:ext cx="4533900" cy="5882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9967578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D7D3F710-7B58-485E-8AC0-9C986D142A4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4572000" cy="6858000"/>
          </a:xfrm>
          <a:prstGeom prst="rect">
            <a:avLst/>
          </a:prstGeom>
          <a:blipFill dpi="0" rotWithShape="0">
            <a:blip r:embed="rId3">
              <a:alphaModFix amt="50000"/>
            </a:blip>
            <a:srcRect/>
            <a:tile tx="0" ty="0" sx="100000" sy="100000" flip="none" algn="tl"/>
          </a:blipFill>
          <a:ln>
            <a:noFill/>
          </a:ln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0470470C-C148-4468-8A9A-F56A9CD760C9}"/>
              </a:ext>
            </a:extLst>
          </p:cNvPr>
          <p:cNvCxnSpPr>
            <a:cxnSpLocks/>
          </p:cNvCxnSpPr>
          <p:nvPr/>
        </p:nvCxnSpPr>
        <p:spPr>
          <a:xfrm>
            <a:off x="762000" y="1432560"/>
            <a:ext cx="6858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C6CB969-1120-4C8A-9253-B5098F5D1224}"/>
              </a:ext>
            </a:extLst>
          </p:cNvPr>
          <p:cNvSpPr txBox="1"/>
          <p:nvPr/>
        </p:nvSpPr>
        <p:spPr>
          <a:xfrm>
            <a:off x="690880" y="497840"/>
            <a:ext cx="12105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목차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22C274AC-A7F1-434D-8B65-FC226691A153}"/>
              </a:ext>
            </a:extLst>
          </p:cNvPr>
          <p:cNvGrpSpPr/>
          <p:nvPr/>
        </p:nvGrpSpPr>
        <p:grpSpPr>
          <a:xfrm>
            <a:off x="903811" y="2167672"/>
            <a:ext cx="2971824" cy="584775"/>
            <a:chOff x="762000" y="1863785"/>
            <a:chExt cx="2971824" cy="584775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xmlns="" id="{7ED28F61-1A51-429D-A459-3D5A9F641085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xmlns="" id="{597F0557-9BD7-4D9D-B468-B80C2650A1E8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440CE47E-55AC-4E84-BE5D-798F3A039D94}"/>
                  </a:ext>
                </a:extLst>
              </p:cNvPr>
              <p:cNvSpPr txBox="1"/>
              <p:nvPr/>
            </p:nvSpPr>
            <p:spPr>
              <a:xfrm>
                <a:off x="833082" y="1863785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solidFill>
                      <a:schemeClr val="accent1"/>
                    </a:solidFill>
                  </a:rPr>
                  <a:t>1</a:t>
                </a:r>
                <a:endParaRPr lang="ko-KR" altLang="en-US" sz="32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AB25649D-112D-4C51-95D6-E20B65A6C2FC}"/>
                </a:ext>
              </a:extLst>
            </p:cNvPr>
            <p:cNvSpPr txBox="1"/>
            <p:nvPr/>
          </p:nvSpPr>
          <p:spPr>
            <a:xfrm>
              <a:off x="1564640" y="1894265"/>
              <a:ext cx="21691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프로젝트 개요</a:t>
              </a:r>
              <a:endParaRPr lang="en-US" altLang="ko-KR" sz="2800" spc="-3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F96BE8EC-E699-4257-94A7-EC70EB7827E6}"/>
              </a:ext>
            </a:extLst>
          </p:cNvPr>
          <p:cNvGrpSpPr/>
          <p:nvPr/>
        </p:nvGrpSpPr>
        <p:grpSpPr>
          <a:xfrm>
            <a:off x="903811" y="3209646"/>
            <a:ext cx="2010022" cy="584775"/>
            <a:chOff x="762000" y="1863785"/>
            <a:chExt cx="2010022" cy="584775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xmlns="" id="{CC6F0045-D553-426D-9038-943222D65674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xmlns="" id="{11EAD84B-7396-4397-BCFD-C30B22CCCB43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5CB3EDE5-1E6A-432C-8487-05EB221B7AD9}"/>
                  </a:ext>
                </a:extLst>
              </p:cNvPr>
              <p:cNvSpPr txBox="1"/>
              <p:nvPr/>
            </p:nvSpPr>
            <p:spPr>
              <a:xfrm>
                <a:off x="833082" y="1863785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solidFill>
                      <a:schemeClr val="accent1"/>
                    </a:solidFill>
                  </a:rPr>
                  <a:t>2</a:t>
                </a:r>
                <a:endParaRPr lang="ko-KR" altLang="en-US" sz="32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C8B03935-0B53-4F02-9707-BA4BD9B44115}"/>
                </a:ext>
              </a:extLst>
            </p:cNvPr>
            <p:cNvSpPr txBox="1"/>
            <p:nvPr/>
          </p:nvSpPr>
          <p:spPr>
            <a:xfrm>
              <a:off x="1564640" y="1894265"/>
              <a:ext cx="12073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개발 툴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C96342F4-C3BD-4B6C-A776-D333B5B788D0}"/>
              </a:ext>
            </a:extLst>
          </p:cNvPr>
          <p:cNvGrpSpPr/>
          <p:nvPr/>
        </p:nvGrpSpPr>
        <p:grpSpPr>
          <a:xfrm>
            <a:off x="903811" y="4251620"/>
            <a:ext cx="2330622" cy="584775"/>
            <a:chOff x="762000" y="1863785"/>
            <a:chExt cx="2330622" cy="584775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xmlns="" id="{1D172D2C-CA5B-4376-B2C2-832A7F64DF96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xmlns="" id="{0E2E27A1-1C72-4D34-A0AE-2F196BD63C4C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xmlns="" id="{A2E8A70C-BDC5-4BDC-A295-87B306241E71}"/>
                  </a:ext>
                </a:extLst>
              </p:cNvPr>
              <p:cNvSpPr txBox="1"/>
              <p:nvPr/>
            </p:nvSpPr>
            <p:spPr>
              <a:xfrm>
                <a:off x="833082" y="1863785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solidFill>
                      <a:schemeClr val="accent1"/>
                    </a:solidFill>
                  </a:rPr>
                  <a:t>3</a:t>
                </a:r>
                <a:endParaRPr lang="ko-KR" altLang="en-US" sz="32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3C463DC6-C5E7-41DA-9E6D-1F7700ABCA96}"/>
                </a:ext>
              </a:extLst>
            </p:cNvPr>
            <p:cNvSpPr txBox="1"/>
            <p:nvPr/>
          </p:nvSpPr>
          <p:spPr>
            <a:xfrm>
              <a:off x="1564640" y="1894265"/>
              <a:ext cx="15279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기능 구현</a:t>
              </a:r>
              <a:endParaRPr lang="en-US" altLang="ko-KR" sz="2800" spc="-3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xmlns="" id="{C0869F6F-4446-4062-AC7B-CF8940A3CE01}"/>
              </a:ext>
            </a:extLst>
          </p:cNvPr>
          <p:cNvGrpSpPr/>
          <p:nvPr/>
        </p:nvGrpSpPr>
        <p:grpSpPr>
          <a:xfrm>
            <a:off x="903811" y="5306581"/>
            <a:ext cx="2202382" cy="584775"/>
            <a:chOff x="762000" y="1863785"/>
            <a:chExt cx="2202382" cy="584775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xmlns="" id="{2882E21A-5539-482E-A91F-0AD14684AEF6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xmlns="" id="{160786BA-13AA-476B-B040-7CD857AA749D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xmlns="" id="{BC273E6C-7B67-4B1D-9866-2A9D37E7690A}"/>
                  </a:ext>
                </a:extLst>
              </p:cNvPr>
              <p:cNvSpPr txBox="1"/>
              <p:nvPr/>
            </p:nvSpPr>
            <p:spPr>
              <a:xfrm>
                <a:off x="833082" y="1863785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solidFill>
                      <a:schemeClr val="accent1"/>
                    </a:solidFill>
                  </a:rPr>
                  <a:t>4</a:t>
                </a:r>
                <a:endParaRPr lang="ko-KR" altLang="en-US" sz="32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4C3697E1-CB99-45AC-AA1F-448C95570758}"/>
                </a:ext>
              </a:extLst>
            </p:cNvPr>
            <p:cNvSpPr txBox="1"/>
            <p:nvPr/>
          </p:nvSpPr>
          <p:spPr>
            <a:xfrm>
              <a:off x="1564640" y="1894265"/>
              <a:ext cx="13997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향후 계획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0672113"/>
      </p:ext>
    </p:extLst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5321B81D-5B70-4AE3-84B0-F5A3D1FDE431}"/>
              </a:ext>
            </a:extLst>
          </p:cNvPr>
          <p:cNvSpPr/>
          <p:nvPr/>
        </p:nvSpPr>
        <p:spPr>
          <a:xfrm>
            <a:off x="6080340" y="889071"/>
            <a:ext cx="6096000" cy="59010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E52475E9-55C4-4D9A-B46B-F2ACC27BCBE8}"/>
              </a:ext>
            </a:extLst>
          </p:cNvPr>
          <p:cNvSpPr txBox="1"/>
          <p:nvPr/>
        </p:nvSpPr>
        <p:spPr>
          <a:xfrm>
            <a:off x="6666890" y="2942154"/>
            <a:ext cx="4922901" cy="9787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중앙의 지도를 드래그하여 원하는 곳에 움직이면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지도의 표시 범위를 기준으로 </a:t>
            </a:r>
            <a:r>
              <a:rPr lang="en-US" altLang="ko-KR" sz="1600" spc="-150" dirty="0" err="1">
                <a:latin typeface="+mn-ea"/>
              </a:rPr>
              <a:t>Kakao</a:t>
            </a:r>
            <a:r>
              <a:rPr lang="en-US" altLang="ko-KR" sz="1600" spc="-150" dirty="0">
                <a:latin typeface="+mn-ea"/>
              </a:rPr>
              <a:t> REST API</a:t>
            </a:r>
            <a:r>
              <a:rPr lang="ko-KR" altLang="en-US" sz="1600" spc="-150" dirty="0">
                <a:latin typeface="+mn-ea"/>
              </a:rPr>
              <a:t>에 </a:t>
            </a:r>
            <a:r>
              <a:rPr lang="en-US" altLang="ko-KR" sz="1600" spc="-150" dirty="0" err="1">
                <a:latin typeface="+mn-ea"/>
              </a:rPr>
              <a:t>ajax</a:t>
            </a:r>
            <a:r>
              <a:rPr lang="ko-KR" altLang="en-US" sz="1600" spc="-150" dirty="0">
                <a:latin typeface="+mn-ea"/>
              </a:rPr>
              <a:t>를 사용해 동적으로 카테고리에서 카페를 찾는 </a:t>
            </a:r>
            <a:r>
              <a:rPr lang="en-US" altLang="ko-KR" sz="1600" spc="-150" dirty="0">
                <a:latin typeface="+mn-ea"/>
              </a:rPr>
              <a:t>URL</a:t>
            </a:r>
            <a:r>
              <a:rPr lang="ko-KR" altLang="en-US" sz="1600" spc="-150" dirty="0">
                <a:latin typeface="+mn-ea"/>
              </a:rPr>
              <a:t>를 보냅니다</a:t>
            </a:r>
            <a:r>
              <a:rPr lang="en-US" altLang="ko-KR" sz="1600" spc="-150" dirty="0">
                <a:latin typeface="+mn-ea"/>
              </a:rPr>
              <a:t>.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E66E4EA7-829D-4DEE-94AD-0EAF95AE2F26}"/>
              </a:ext>
            </a:extLst>
          </p:cNvPr>
          <p:cNvSpPr txBox="1"/>
          <p:nvPr/>
        </p:nvSpPr>
        <p:spPr>
          <a:xfrm>
            <a:off x="6666891" y="1932234"/>
            <a:ext cx="854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지도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FC21C67E-5CEB-4EFD-B09C-609C31047D43}"/>
              </a:ext>
            </a:extLst>
          </p:cNvPr>
          <p:cNvCxnSpPr>
            <a:cxnSpLocks/>
          </p:cNvCxnSpPr>
          <p:nvPr/>
        </p:nvCxnSpPr>
        <p:spPr>
          <a:xfrm>
            <a:off x="6666891" y="2836791"/>
            <a:ext cx="49229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0" y="1"/>
            <a:ext cx="12192000" cy="956929"/>
            <a:chOff x="0" y="1"/>
            <a:chExt cx="12192000" cy="956929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FACFB5B0-E69F-4779-A51C-37FDA8FF4EF3}"/>
                </a:ext>
              </a:extLst>
            </p:cNvPr>
            <p:cNvSpPr/>
            <p:nvPr/>
          </p:nvSpPr>
          <p:spPr>
            <a:xfrm>
              <a:off x="0" y="1"/>
              <a:ext cx="12192000" cy="9569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F62C461E-39CA-45ED-B914-2B4D6D0A696C}"/>
                </a:ext>
              </a:extLst>
            </p:cNvPr>
            <p:cNvSpPr txBox="1"/>
            <p:nvPr/>
          </p:nvSpPr>
          <p:spPr>
            <a:xfrm>
              <a:off x="967236" y="127626"/>
              <a:ext cx="41147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spc="-3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기능 구현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02851894-F5B1-43CC-AA4D-37C88914C625}"/>
                </a:ext>
              </a:extLst>
            </p:cNvPr>
            <p:cNvSpPr txBox="1"/>
            <p:nvPr/>
          </p:nvSpPr>
          <p:spPr>
            <a:xfrm>
              <a:off x="127591" y="111943"/>
              <a:ext cx="7120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Part 3,</a:t>
              </a:r>
              <a:endParaRPr lang="ko-KR" alt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148837" y="1341611"/>
            <a:ext cx="5751595" cy="4995987"/>
            <a:chOff x="104875" y="1365677"/>
            <a:chExt cx="5274843" cy="4587240"/>
          </a:xfrm>
        </p:grpSpPr>
        <p:grpSp>
          <p:nvGrpSpPr>
            <p:cNvPr id="16" name="그룹 15"/>
            <p:cNvGrpSpPr/>
            <p:nvPr/>
          </p:nvGrpSpPr>
          <p:grpSpPr>
            <a:xfrm>
              <a:off x="104875" y="1365677"/>
              <a:ext cx="5274843" cy="4587240"/>
              <a:chOff x="594358" y="1600201"/>
              <a:chExt cx="4381501" cy="3870960"/>
            </a:xfrm>
          </p:grpSpPr>
          <p:pic>
            <p:nvPicPr>
              <p:cNvPr id="18" name="Picture 4"/>
              <p:cNvPicPr>
                <a:picLocks noChangeAspect="1" noChangeArrowheads="1"/>
              </p:cNvPicPr>
              <p:nvPr/>
            </p:nvPicPr>
            <p:blipFill rotWithShape="1">
              <a:blip r:embed="rId2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594358" y="1600201"/>
                <a:ext cx="4381501" cy="38709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9" name="타원 18"/>
              <p:cNvSpPr/>
              <p:nvPr/>
            </p:nvSpPr>
            <p:spPr>
              <a:xfrm>
                <a:off x="4535190" y="1670932"/>
                <a:ext cx="339397" cy="375278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1722505" y="2423261"/>
                <a:ext cx="366543" cy="370898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3772023" y="3574261"/>
                <a:ext cx="381003" cy="407381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16"/>
            <p:cNvSpPr/>
            <p:nvPr/>
          </p:nvSpPr>
          <p:spPr>
            <a:xfrm>
              <a:off x="190500" y="4693920"/>
              <a:ext cx="5128260" cy="122682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6147016" y="3920883"/>
            <a:ext cx="5962650" cy="798150"/>
            <a:chOff x="4586735" y="1803400"/>
            <a:chExt cx="7148065" cy="956828"/>
          </a:xfrm>
        </p:grpSpPr>
        <p:pic>
          <p:nvPicPr>
            <p:cNvPr id="24" name="Picture 5"/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586735" y="1803400"/>
              <a:ext cx="7148065" cy="956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5" name="직사각형 24"/>
            <p:cNvSpPr/>
            <p:nvPr/>
          </p:nvSpPr>
          <p:spPr>
            <a:xfrm>
              <a:off x="6510338" y="2352675"/>
              <a:ext cx="1514475" cy="666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E52475E9-55C4-4D9A-B46B-F2ACC27BCBE8}"/>
              </a:ext>
            </a:extLst>
          </p:cNvPr>
          <p:cNvSpPr txBox="1"/>
          <p:nvPr/>
        </p:nvSpPr>
        <p:spPr>
          <a:xfrm>
            <a:off x="6666889" y="4724647"/>
            <a:ext cx="4922901" cy="6832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성공적으로 응답을 받으면 결과를 지도 하단에 표로 나타냅니다</a:t>
            </a:r>
            <a:r>
              <a:rPr lang="en-US" altLang="ko-KR" sz="1600" spc="-150" dirty="0">
                <a:latin typeface="+mn-ea"/>
              </a:rPr>
              <a:t>.</a:t>
            </a:r>
            <a:r>
              <a:rPr lang="ko-KR" altLang="en-US" sz="1600" spc="-150" dirty="0">
                <a:latin typeface="+mn-ea"/>
              </a:rPr>
              <a:t>  </a:t>
            </a: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157571" y="5404726"/>
            <a:ext cx="5941536" cy="1385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5011628"/>
      </p:ext>
    </p:extLst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5321B81D-5B70-4AE3-84B0-F5A3D1FDE431}"/>
              </a:ext>
            </a:extLst>
          </p:cNvPr>
          <p:cNvSpPr/>
          <p:nvPr/>
        </p:nvSpPr>
        <p:spPr>
          <a:xfrm>
            <a:off x="6080340" y="889071"/>
            <a:ext cx="6096000" cy="59010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E52475E9-55C4-4D9A-B46B-F2ACC27BCBE8}"/>
              </a:ext>
            </a:extLst>
          </p:cNvPr>
          <p:cNvSpPr txBox="1"/>
          <p:nvPr/>
        </p:nvSpPr>
        <p:spPr>
          <a:xfrm>
            <a:off x="6666890" y="3156342"/>
            <a:ext cx="4922901" cy="6832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드래그 이후 다른 곳으로 지도를 이동 후 다시 </a:t>
            </a:r>
            <a:r>
              <a:rPr lang="en-US" altLang="ko-KR" sz="1600" spc="-150" dirty="0">
                <a:latin typeface="+mn-ea"/>
              </a:rPr>
              <a:t>API</a:t>
            </a:r>
            <a:r>
              <a:rPr lang="ko-KR" altLang="en-US" sz="1600" spc="-150" dirty="0">
                <a:latin typeface="+mn-ea"/>
              </a:rPr>
              <a:t>와 통신하여 결과를 받아온 후 표를 재 작성 합니다</a:t>
            </a:r>
            <a:r>
              <a:rPr lang="en-US" altLang="ko-KR" sz="1600" spc="-150" dirty="0">
                <a:latin typeface="+mn-ea"/>
              </a:rPr>
              <a:t>.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E66E4EA7-829D-4DEE-94AD-0EAF95AE2F26}"/>
              </a:ext>
            </a:extLst>
          </p:cNvPr>
          <p:cNvSpPr txBox="1"/>
          <p:nvPr/>
        </p:nvSpPr>
        <p:spPr>
          <a:xfrm>
            <a:off x="6666891" y="1932234"/>
            <a:ext cx="1923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드래그 기능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FC21C67E-5CEB-4EFD-B09C-609C31047D43}"/>
              </a:ext>
            </a:extLst>
          </p:cNvPr>
          <p:cNvCxnSpPr>
            <a:cxnSpLocks/>
          </p:cNvCxnSpPr>
          <p:nvPr/>
        </p:nvCxnSpPr>
        <p:spPr>
          <a:xfrm>
            <a:off x="6666891" y="2836791"/>
            <a:ext cx="49229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0" y="1"/>
            <a:ext cx="12192000" cy="956929"/>
            <a:chOff x="0" y="1"/>
            <a:chExt cx="12192000" cy="956929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FACFB5B0-E69F-4779-A51C-37FDA8FF4EF3}"/>
                </a:ext>
              </a:extLst>
            </p:cNvPr>
            <p:cNvSpPr/>
            <p:nvPr/>
          </p:nvSpPr>
          <p:spPr>
            <a:xfrm>
              <a:off x="0" y="1"/>
              <a:ext cx="12192000" cy="9569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F62C461E-39CA-45ED-B914-2B4D6D0A696C}"/>
                </a:ext>
              </a:extLst>
            </p:cNvPr>
            <p:cNvSpPr txBox="1"/>
            <p:nvPr/>
          </p:nvSpPr>
          <p:spPr>
            <a:xfrm>
              <a:off x="967236" y="127626"/>
              <a:ext cx="41147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spc="-3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기능 구현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02851894-F5B1-43CC-AA4D-37C88914C625}"/>
                </a:ext>
              </a:extLst>
            </p:cNvPr>
            <p:cNvSpPr txBox="1"/>
            <p:nvPr/>
          </p:nvSpPr>
          <p:spPr>
            <a:xfrm>
              <a:off x="127591" y="111943"/>
              <a:ext cx="7120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Part 3,</a:t>
              </a:r>
              <a:endParaRPr lang="ko-KR" alt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594208" y="1305955"/>
            <a:ext cx="4860854" cy="5067300"/>
            <a:chOff x="15875" y="953235"/>
            <a:chExt cx="5664200" cy="5904765"/>
          </a:xfrm>
        </p:grpSpPr>
        <p:pic>
          <p:nvPicPr>
            <p:cNvPr id="16" name="Picture 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5875" y="953235"/>
              <a:ext cx="5664200" cy="59047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" name="직사각형 16"/>
            <p:cNvSpPr/>
            <p:nvPr/>
          </p:nvSpPr>
          <p:spPr>
            <a:xfrm>
              <a:off x="171450" y="4795839"/>
              <a:ext cx="5353050" cy="196691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2305050" y="4257675"/>
              <a:ext cx="247650" cy="24765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9" name="Picture 3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43575" y="4063853"/>
            <a:ext cx="3169529" cy="2197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9796880"/>
      </p:ext>
    </p:extLst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D4D53010-F583-4C68-B696-B4FDFDEBA5E9}"/>
              </a:ext>
            </a:extLst>
          </p:cNvPr>
          <p:cNvSpPr/>
          <p:nvPr/>
        </p:nvSpPr>
        <p:spPr>
          <a:xfrm>
            <a:off x="6096000" y="956930"/>
            <a:ext cx="6096000" cy="59010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7897A5FA-352E-40D9-B638-E3948DB24052}"/>
              </a:ext>
            </a:extLst>
          </p:cNvPr>
          <p:cNvSpPr txBox="1"/>
          <p:nvPr/>
        </p:nvSpPr>
        <p:spPr>
          <a:xfrm>
            <a:off x="6439406" y="3061886"/>
            <a:ext cx="5270520" cy="13204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/>
              <a:t>아이디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패스워드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이메일을 입력 받아 </a:t>
            </a:r>
            <a:r>
              <a:rPr lang="ko-KR" altLang="en-US" sz="1600" spc="-150" dirty="0" err="1"/>
              <a:t>회원가입하는</a:t>
            </a:r>
            <a:r>
              <a:rPr lang="ko-KR" altLang="en-US" sz="1600" spc="-150" dirty="0"/>
              <a:t> 페이지입니다</a:t>
            </a:r>
            <a:r>
              <a:rPr lang="en-US" altLang="ko-KR" sz="1600" spc="-150" dirty="0"/>
              <a:t>.</a:t>
            </a:r>
          </a:p>
          <a:p>
            <a:pPr algn="just">
              <a:lnSpc>
                <a:spcPct val="120000"/>
              </a:lnSpc>
            </a:pPr>
            <a:r>
              <a:rPr lang="en-US" altLang="ko-KR" sz="2000" spc="-150" dirty="0"/>
              <a:t>&lt;</a:t>
            </a:r>
            <a:r>
              <a:rPr lang="en-US" altLang="ko-KR" sz="2000" spc="-150" dirty="0" err="1"/>
              <a:t>datalist</a:t>
            </a:r>
            <a:r>
              <a:rPr lang="en-US" altLang="ko-KR" sz="2000" spc="-150" dirty="0"/>
              <a:t>&gt; </a:t>
            </a:r>
            <a:r>
              <a:rPr lang="ko-KR" altLang="en-US" sz="1600" spc="-150" dirty="0"/>
              <a:t>태그를 사용하여 도메인 선택하거나 입력 가능하도록 구현하였습니다</a:t>
            </a:r>
            <a:r>
              <a:rPr lang="en-US" altLang="ko-KR" sz="1600" spc="-150" dirty="0"/>
              <a:t>. </a:t>
            </a:r>
            <a:endParaRPr lang="ko-KR" altLang="en-US" sz="1600" spc="-15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BE5967C4-B79D-4AB4-AB43-0B0598BBDD4C}"/>
              </a:ext>
            </a:extLst>
          </p:cNvPr>
          <p:cNvSpPr txBox="1"/>
          <p:nvPr/>
        </p:nvSpPr>
        <p:spPr>
          <a:xfrm>
            <a:off x="6504263" y="2026922"/>
            <a:ext cx="1672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회원가입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66DD90BD-346A-444F-BDDC-CC7A42F274DD}"/>
              </a:ext>
            </a:extLst>
          </p:cNvPr>
          <p:cNvCxnSpPr/>
          <p:nvPr/>
        </p:nvCxnSpPr>
        <p:spPr>
          <a:xfrm>
            <a:off x="6504263" y="2836791"/>
            <a:ext cx="5687737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550B74E6-E69F-43D7-B42F-6582C59CA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335" y="1188868"/>
            <a:ext cx="4498600" cy="54371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B96638EC-4E94-4F33-B96B-5495788BB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925" y="4382376"/>
            <a:ext cx="3630692" cy="1510111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0" y="1"/>
            <a:ext cx="12192000" cy="956929"/>
            <a:chOff x="0" y="1"/>
            <a:chExt cx="12192000" cy="956929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xmlns="" id="{FACFB5B0-E69F-4779-A51C-37FDA8FF4EF3}"/>
                </a:ext>
              </a:extLst>
            </p:cNvPr>
            <p:cNvSpPr/>
            <p:nvPr/>
          </p:nvSpPr>
          <p:spPr>
            <a:xfrm>
              <a:off x="0" y="1"/>
              <a:ext cx="12192000" cy="9569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F62C461E-39CA-45ED-B914-2B4D6D0A696C}"/>
                </a:ext>
              </a:extLst>
            </p:cNvPr>
            <p:cNvSpPr txBox="1"/>
            <p:nvPr/>
          </p:nvSpPr>
          <p:spPr>
            <a:xfrm>
              <a:off x="967236" y="127626"/>
              <a:ext cx="41147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spc="-3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기능 구현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02851894-F5B1-43CC-AA4D-37C88914C625}"/>
                </a:ext>
              </a:extLst>
            </p:cNvPr>
            <p:cNvSpPr txBox="1"/>
            <p:nvPr/>
          </p:nvSpPr>
          <p:spPr>
            <a:xfrm>
              <a:off x="127591" y="111943"/>
              <a:ext cx="7120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Part 3,</a:t>
              </a:r>
              <a:endParaRPr lang="ko-KR" alt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0886065"/>
      </p:ext>
    </p:extLst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직사각형 239">
            <a:extLst>
              <a:ext uri="{FF2B5EF4-FFF2-40B4-BE49-F238E27FC236}">
                <a16:creationId xmlns:a16="http://schemas.microsoft.com/office/drawing/2014/main" xmlns="" id="{E00B1AA2-B0A3-4A41-B48B-7D1A5D7F933F}"/>
              </a:ext>
            </a:extLst>
          </p:cNvPr>
          <p:cNvSpPr/>
          <p:nvPr/>
        </p:nvSpPr>
        <p:spPr>
          <a:xfrm>
            <a:off x="127591" y="1087916"/>
            <a:ext cx="3875586" cy="4424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xmlns="" id="{D1209072-1D4E-4DB4-B585-E0F737141DF2}"/>
              </a:ext>
            </a:extLst>
          </p:cNvPr>
          <p:cNvSpPr/>
          <p:nvPr/>
        </p:nvSpPr>
        <p:spPr>
          <a:xfrm>
            <a:off x="4132723" y="1081543"/>
            <a:ext cx="3875586" cy="44241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xmlns="" id="{54637F28-C91E-4D1A-B131-6119CD701DF0}"/>
              </a:ext>
            </a:extLst>
          </p:cNvPr>
          <p:cNvSpPr/>
          <p:nvPr/>
        </p:nvSpPr>
        <p:spPr>
          <a:xfrm>
            <a:off x="8137855" y="1074664"/>
            <a:ext cx="3875586" cy="4424138"/>
          </a:xfrm>
          <a:prstGeom prst="rect">
            <a:avLst/>
          </a:prstGeom>
          <a:solidFill>
            <a:srgbClr val="F3DF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9F99A38A-E7FF-45FA-BFFE-844CD136B24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678" y="1581492"/>
            <a:ext cx="3695412" cy="3767280"/>
          </a:xfrm>
          <a:prstGeom prst="rect">
            <a:avLst/>
          </a:prstGeom>
        </p:spPr>
      </p:pic>
      <p:sp>
        <p:nvSpPr>
          <p:cNvPr id="255" name="TextBox 254">
            <a:extLst>
              <a:ext uri="{FF2B5EF4-FFF2-40B4-BE49-F238E27FC236}">
                <a16:creationId xmlns:a16="http://schemas.microsoft.com/office/drawing/2014/main" xmlns="" id="{838EA21A-A7C3-410D-BE7F-0B15FAEABC2B}"/>
              </a:ext>
            </a:extLst>
          </p:cNvPr>
          <p:cNvSpPr txBox="1"/>
          <p:nvPr/>
        </p:nvSpPr>
        <p:spPr>
          <a:xfrm>
            <a:off x="2237883" y="5718147"/>
            <a:ext cx="7716234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아이디</a:t>
            </a:r>
            <a:r>
              <a:rPr lang="en-US" altLang="ko-KR" sz="24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비밀번호</a:t>
            </a:r>
            <a:r>
              <a:rPr lang="en-US" altLang="ko-KR" sz="24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이메일 미 입력 시 경고 창</a:t>
            </a:r>
            <a:r>
              <a:rPr lang="en-US" altLang="ko-KR" sz="24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(alert) </a:t>
            </a:r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띄우기 </a:t>
            </a:r>
            <a:endParaRPr lang="en-US" altLang="ko-KR" sz="24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D0A98B9C-F92F-454F-8DEE-4AB38D8293D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59526" y="1545360"/>
            <a:ext cx="3632243" cy="3767280"/>
          </a:xfrm>
          <a:prstGeom prst="rect">
            <a:avLst/>
          </a:prstGeo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022E585E-E6F6-43AB-A48E-3405F75DB17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8602" y="1545360"/>
            <a:ext cx="3663827" cy="3767280"/>
          </a:xfrm>
          <a:prstGeom prst="rect">
            <a:avLst/>
          </a:prstGeom>
        </p:spPr>
      </p:pic>
      <p:sp>
        <p:nvSpPr>
          <p:cNvPr id="244" name="직사각형 243">
            <a:extLst>
              <a:ext uri="{FF2B5EF4-FFF2-40B4-BE49-F238E27FC236}">
                <a16:creationId xmlns:a16="http://schemas.microsoft.com/office/drawing/2014/main" xmlns="" id="{4AB1CDD6-6BDE-4A1A-8A15-2473D0C8DC81}"/>
              </a:ext>
            </a:extLst>
          </p:cNvPr>
          <p:cNvSpPr/>
          <p:nvPr/>
        </p:nvSpPr>
        <p:spPr>
          <a:xfrm>
            <a:off x="127591" y="1087916"/>
            <a:ext cx="729312" cy="729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xmlns="" id="{8E0217FF-8994-4A8F-8F50-441EC1AD297E}"/>
              </a:ext>
            </a:extLst>
          </p:cNvPr>
          <p:cNvSpPr txBox="1"/>
          <p:nvPr/>
        </p:nvSpPr>
        <p:spPr>
          <a:xfrm>
            <a:off x="300131" y="113346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xmlns="" id="{8C9AB5F3-8CAF-47FA-AB58-38C16AE25E10}"/>
              </a:ext>
            </a:extLst>
          </p:cNvPr>
          <p:cNvSpPr/>
          <p:nvPr/>
        </p:nvSpPr>
        <p:spPr>
          <a:xfrm>
            <a:off x="4132723" y="1074664"/>
            <a:ext cx="729312" cy="729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xmlns="" id="{3629D07C-2E49-491F-AC2A-7B2F04486C42}"/>
              </a:ext>
            </a:extLst>
          </p:cNvPr>
          <p:cNvSpPr txBox="1"/>
          <p:nvPr/>
        </p:nvSpPr>
        <p:spPr>
          <a:xfrm>
            <a:off x="4200699" y="1120213"/>
            <a:ext cx="621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xmlns="" id="{28D86D72-31AF-43FC-B027-D3F8AB16DEDA}"/>
              </a:ext>
            </a:extLst>
          </p:cNvPr>
          <p:cNvSpPr/>
          <p:nvPr/>
        </p:nvSpPr>
        <p:spPr>
          <a:xfrm>
            <a:off x="8138349" y="1074664"/>
            <a:ext cx="729312" cy="729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xmlns="" id="{0725ABEF-B09E-44BA-96B2-3094C06478FB}"/>
              </a:ext>
            </a:extLst>
          </p:cNvPr>
          <p:cNvSpPr txBox="1"/>
          <p:nvPr/>
        </p:nvSpPr>
        <p:spPr>
          <a:xfrm>
            <a:off x="8310889" y="1120213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B8A14388-0C4B-47F6-A568-4FACB1717F7E}"/>
              </a:ext>
            </a:extLst>
          </p:cNvPr>
          <p:cNvSpPr/>
          <p:nvPr/>
        </p:nvSpPr>
        <p:spPr>
          <a:xfrm>
            <a:off x="339887" y="1718240"/>
            <a:ext cx="3450234" cy="90569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4B279AFA-2CE1-46E0-A1C1-B424828D413A}"/>
              </a:ext>
            </a:extLst>
          </p:cNvPr>
          <p:cNvSpPr/>
          <p:nvPr/>
        </p:nvSpPr>
        <p:spPr>
          <a:xfrm>
            <a:off x="4353155" y="1711867"/>
            <a:ext cx="3450234" cy="90569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4ECDB157-7E46-461F-8E6D-D646A31922CB}"/>
              </a:ext>
            </a:extLst>
          </p:cNvPr>
          <p:cNvSpPr/>
          <p:nvPr/>
        </p:nvSpPr>
        <p:spPr>
          <a:xfrm>
            <a:off x="8366536" y="1704988"/>
            <a:ext cx="3450234" cy="90569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0" y="1"/>
            <a:ext cx="12192000" cy="956929"/>
            <a:chOff x="0" y="1"/>
            <a:chExt cx="12192000" cy="956929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xmlns="" id="{FACFB5B0-E69F-4779-A51C-37FDA8FF4EF3}"/>
                </a:ext>
              </a:extLst>
            </p:cNvPr>
            <p:cNvSpPr/>
            <p:nvPr/>
          </p:nvSpPr>
          <p:spPr>
            <a:xfrm>
              <a:off x="0" y="1"/>
              <a:ext cx="12192000" cy="9569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F62C461E-39CA-45ED-B914-2B4D6D0A696C}"/>
                </a:ext>
              </a:extLst>
            </p:cNvPr>
            <p:cNvSpPr txBox="1"/>
            <p:nvPr/>
          </p:nvSpPr>
          <p:spPr>
            <a:xfrm>
              <a:off x="967236" y="127626"/>
              <a:ext cx="41147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spc="-3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기능 구현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02851894-F5B1-43CC-AA4D-37C88914C625}"/>
                </a:ext>
              </a:extLst>
            </p:cNvPr>
            <p:cNvSpPr txBox="1"/>
            <p:nvPr/>
          </p:nvSpPr>
          <p:spPr>
            <a:xfrm>
              <a:off x="127591" y="111943"/>
              <a:ext cx="7120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Part 3,</a:t>
              </a:r>
              <a:endParaRPr lang="ko-KR" alt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989654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D4D53010-F583-4C68-B696-B4FDFDEBA5E9}"/>
              </a:ext>
            </a:extLst>
          </p:cNvPr>
          <p:cNvSpPr/>
          <p:nvPr/>
        </p:nvSpPr>
        <p:spPr>
          <a:xfrm>
            <a:off x="6096000" y="956930"/>
            <a:ext cx="6096000" cy="59010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7897A5FA-352E-40D9-B638-E3948DB24052}"/>
              </a:ext>
            </a:extLst>
          </p:cNvPr>
          <p:cNvSpPr txBox="1"/>
          <p:nvPr/>
        </p:nvSpPr>
        <p:spPr>
          <a:xfrm>
            <a:off x="6439406" y="3061886"/>
            <a:ext cx="5270520" cy="15424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spc="-150" dirty="0">
                <a:latin typeface="+mn-ea"/>
              </a:rPr>
              <a:t>DB</a:t>
            </a:r>
            <a:r>
              <a:rPr lang="ko-KR" altLang="en-US" sz="1600" spc="-150" dirty="0">
                <a:latin typeface="+mn-ea"/>
              </a:rPr>
              <a:t>에 등록되어 있는 </a:t>
            </a:r>
            <a:r>
              <a:rPr lang="ko-KR" altLang="en-US" sz="1600" spc="-150" dirty="0"/>
              <a:t>아이디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패스워드를 입력 받아 로그인 하는 페이지입니다</a:t>
            </a:r>
            <a:r>
              <a:rPr lang="en-US" altLang="ko-KR" sz="1600" spc="-150" dirty="0"/>
              <a:t>. </a:t>
            </a:r>
          </a:p>
          <a:p>
            <a:pPr algn="just">
              <a:lnSpc>
                <a:spcPct val="120000"/>
              </a:lnSpc>
            </a:pPr>
            <a:r>
              <a:rPr lang="ko-KR" altLang="en-US" sz="1600" spc="-150" dirty="0"/>
              <a:t>회원가입이 되어 있지 않은 사용자는 회원가입 버튼을 클릭하여 회원가입 페이지로 이동할 수 있습니다</a:t>
            </a:r>
            <a:r>
              <a:rPr lang="en-US" altLang="ko-KR" sz="1600" spc="-150" dirty="0"/>
              <a:t>. 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600" spc="-15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BE5967C4-B79D-4AB4-AB43-0B0598BBDD4C}"/>
              </a:ext>
            </a:extLst>
          </p:cNvPr>
          <p:cNvSpPr txBox="1"/>
          <p:nvPr/>
        </p:nvSpPr>
        <p:spPr>
          <a:xfrm>
            <a:off x="6504263" y="2026922"/>
            <a:ext cx="1300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로그인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66DD90BD-346A-444F-BDDC-CC7A42F274DD}"/>
              </a:ext>
            </a:extLst>
          </p:cNvPr>
          <p:cNvCxnSpPr/>
          <p:nvPr/>
        </p:nvCxnSpPr>
        <p:spPr>
          <a:xfrm>
            <a:off x="6504263" y="2836791"/>
            <a:ext cx="5687737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8C38EAB5-345C-4C0E-9225-833C83BF8E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62" y="1171811"/>
            <a:ext cx="4988545" cy="5471307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0" y="1"/>
            <a:ext cx="12192000" cy="956929"/>
            <a:chOff x="0" y="1"/>
            <a:chExt cx="12192000" cy="956929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FACFB5B0-E69F-4779-A51C-37FDA8FF4EF3}"/>
                </a:ext>
              </a:extLst>
            </p:cNvPr>
            <p:cNvSpPr/>
            <p:nvPr/>
          </p:nvSpPr>
          <p:spPr>
            <a:xfrm>
              <a:off x="0" y="1"/>
              <a:ext cx="12192000" cy="9569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F62C461E-39CA-45ED-B914-2B4D6D0A696C}"/>
                </a:ext>
              </a:extLst>
            </p:cNvPr>
            <p:cNvSpPr txBox="1"/>
            <p:nvPr/>
          </p:nvSpPr>
          <p:spPr>
            <a:xfrm>
              <a:off x="967236" y="127626"/>
              <a:ext cx="41147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spc="-3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기능 구현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02851894-F5B1-43CC-AA4D-37C88914C625}"/>
                </a:ext>
              </a:extLst>
            </p:cNvPr>
            <p:cNvSpPr txBox="1"/>
            <p:nvPr/>
          </p:nvSpPr>
          <p:spPr>
            <a:xfrm>
              <a:off x="127591" y="111943"/>
              <a:ext cx="7120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Part 3,</a:t>
              </a:r>
              <a:endParaRPr lang="ko-KR" alt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9367849"/>
      </p:ext>
    </p:extLst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직사각형 240">
            <a:extLst>
              <a:ext uri="{FF2B5EF4-FFF2-40B4-BE49-F238E27FC236}">
                <a16:creationId xmlns:a16="http://schemas.microsoft.com/office/drawing/2014/main" xmlns="" id="{D1209072-1D4E-4DB4-B585-E0F737141DF2}"/>
              </a:ext>
            </a:extLst>
          </p:cNvPr>
          <p:cNvSpPr/>
          <p:nvPr/>
        </p:nvSpPr>
        <p:spPr>
          <a:xfrm>
            <a:off x="695653" y="1100863"/>
            <a:ext cx="5205129" cy="456217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xmlns="" id="{54637F28-C91E-4D1A-B131-6119CD701DF0}"/>
              </a:ext>
            </a:extLst>
          </p:cNvPr>
          <p:cNvSpPr/>
          <p:nvPr/>
        </p:nvSpPr>
        <p:spPr>
          <a:xfrm>
            <a:off x="6291060" y="1093935"/>
            <a:ext cx="5205129" cy="4562178"/>
          </a:xfrm>
          <a:prstGeom prst="rect">
            <a:avLst/>
          </a:prstGeom>
          <a:solidFill>
            <a:srgbClr val="F3DF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xmlns="" id="{838EA21A-A7C3-410D-BE7F-0B15FAEABC2B}"/>
              </a:ext>
            </a:extLst>
          </p:cNvPr>
          <p:cNvSpPr txBox="1"/>
          <p:nvPr/>
        </p:nvSpPr>
        <p:spPr>
          <a:xfrm>
            <a:off x="2237883" y="5843248"/>
            <a:ext cx="7716234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아이디</a:t>
            </a:r>
            <a:r>
              <a:rPr lang="en-US" altLang="ko-KR" sz="24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비밀번호 미 입력 시 경고 창</a:t>
            </a:r>
            <a:r>
              <a:rPr lang="en-US" altLang="ko-KR" sz="24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(alert) </a:t>
            </a:r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띄우기 </a:t>
            </a:r>
            <a:endParaRPr lang="en-US" altLang="ko-KR" sz="24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xmlns="" id="{8C9AB5F3-8CAF-47FA-AB58-38C16AE25E10}"/>
              </a:ext>
            </a:extLst>
          </p:cNvPr>
          <p:cNvSpPr/>
          <p:nvPr/>
        </p:nvSpPr>
        <p:spPr>
          <a:xfrm>
            <a:off x="695653" y="1100862"/>
            <a:ext cx="729312" cy="729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xmlns="" id="{3629D07C-2E49-491F-AC2A-7B2F04486C42}"/>
              </a:ext>
            </a:extLst>
          </p:cNvPr>
          <p:cNvSpPr txBox="1"/>
          <p:nvPr/>
        </p:nvSpPr>
        <p:spPr>
          <a:xfrm>
            <a:off x="763629" y="1146411"/>
            <a:ext cx="621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xmlns="" id="{28D86D72-31AF-43FC-B027-D3F8AB16DEDA}"/>
              </a:ext>
            </a:extLst>
          </p:cNvPr>
          <p:cNvSpPr/>
          <p:nvPr/>
        </p:nvSpPr>
        <p:spPr>
          <a:xfrm>
            <a:off x="6291060" y="1100862"/>
            <a:ext cx="729312" cy="729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xmlns="" id="{0725ABEF-B09E-44BA-96B2-3094C06478FB}"/>
              </a:ext>
            </a:extLst>
          </p:cNvPr>
          <p:cNvSpPr txBox="1"/>
          <p:nvPr/>
        </p:nvSpPr>
        <p:spPr>
          <a:xfrm>
            <a:off x="6463600" y="1146411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C3E331C0-12B0-43D1-8367-99E74AC8AA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873" y="1274142"/>
            <a:ext cx="4140000" cy="4147808"/>
          </a:xfrm>
          <a:prstGeom prst="rect">
            <a:avLst/>
          </a:prstGeom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8E665218-3696-45A4-8203-1D2F988D97D5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280" y="1274142"/>
            <a:ext cx="4140000" cy="4140000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A988F2D0-01AC-4858-9FDF-95900FB705E5}"/>
              </a:ext>
            </a:extLst>
          </p:cNvPr>
          <p:cNvSpPr/>
          <p:nvPr/>
        </p:nvSpPr>
        <p:spPr>
          <a:xfrm>
            <a:off x="1695817" y="1396294"/>
            <a:ext cx="3934112" cy="76252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DD463185-8D3C-4C50-AE37-19CB36DE4981}"/>
              </a:ext>
            </a:extLst>
          </p:cNvPr>
          <p:cNvSpPr/>
          <p:nvPr/>
        </p:nvSpPr>
        <p:spPr>
          <a:xfrm>
            <a:off x="7291224" y="1396294"/>
            <a:ext cx="3934112" cy="76252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0" y="1"/>
            <a:ext cx="12192000" cy="956929"/>
            <a:chOff x="0" y="1"/>
            <a:chExt cx="12192000" cy="95692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FACFB5B0-E69F-4779-A51C-37FDA8FF4EF3}"/>
                </a:ext>
              </a:extLst>
            </p:cNvPr>
            <p:cNvSpPr/>
            <p:nvPr/>
          </p:nvSpPr>
          <p:spPr>
            <a:xfrm>
              <a:off x="0" y="1"/>
              <a:ext cx="12192000" cy="9569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F62C461E-39CA-45ED-B914-2B4D6D0A696C}"/>
                </a:ext>
              </a:extLst>
            </p:cNvPr>
            <p:cNvSpPr txBox="1"/>
            <p:nvPr/>
          </p:nvSpPr>
          <p:spPr>
            <a:xfrm>
              <a:off x="967236" y="127626"/>
              <a:ext cx="41147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spc="-3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기능 구현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02851894-F5B1-43CC-AA4D-37C88914C625}"/>
                </a:ext>
              </a:extLst>
            </p:cNvPr>
            <p:cNvSpPr txBox="1"/>
            <p:nvPr/>
          </p:nvSpPr>
          <p:spPr>
            <a:xfrm>
              <a:off x="127591" y="111943"/>
              <a:ext cx="7120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Part 3,</a:t>
              </a:r>
              <a:endParaRPr lang="ko-KR" alt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532182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5321B81D-5B70-4AE3-84B0-F5A3D1FDE431}"/>
              </a:ext>
            </a:extLst>
          </p:cNvPr>
          <p:cNvSpPr/>
          <p:nvPr/>
        </p:nvSpPr>
        <p:spPr>
          <a:xfrm>
            <a:off x="6080340" y="920603"/>
            <a:ext cx="6096000" cy="59010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E52475E9-55C4-4D9A-B46B-F2ACC27BCBE8}"/>
              </a:ext>
            </a:extLst>
          </p:cNvPr>
          <p:cNvSpPr txBox="1"/>
          <p:nvPr/>
        </p:nvSpPr>
        <p:spPr>
          <a:xfrm>
            <a:off x="6666890" y="3156342"/>
            <a:ext cx="4922901" cy="9787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spc="-150" dirty="0">
                <a:latin typeface="+mn-ea"/>
              </a:rPr>
              <a:t>DB</a:t>
            </a:r>
            <a:r>
              <a:rPr lang="ko-KR" altLang="en-US" sz="1600" spc="-150" dirty="0">
                <a:latin typeface="+mn-ea"/>
              </a:rPr>
              <a:t>에 등록되어 있는 카페나 등록되지 않은 카페에 대하여 사용자가 제보할 수 있는 게시물 등록 양식입니다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관리자는 이를 확인하고 제보 받은 사항을 적용할 수 있습니다</a:t>
            </a:r>
            <a:r>
              <a:rPr lang="en-US" altLang="ko-KR" sz="1600" spc="-150" dirty="0">
                <a:latin typeface="+mn-ea"/>
              </a:rPr>
              <a:t>.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E66E4EA7-829D-4DEE-94AD-0EAF95AE2F26}"/>
              </a:ext>
            </a:extLst>
          </p:cNvPr>
          <p:cNvSpPr txBox="1"/>
          <p:nvPr/>
        </p:nvSpPr>
        <p:spPr>
          <a:xfrm>
            <a:off x="6666891" y="1932234"/>
            <a:ext cx="2323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제보 작성 화면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FC21C67E-5CEB-4EFD-B09C-609C31047D43}"/>
              </a:ext>
            </a:extLst>
          </p:cNvPr>
          <p:cNvCxnSpPr>
            <a:cxnSpLocks/>
          </p:cNvCxnSpPr>
          <p:nvPr/>
        </p:nvCxnSpPr>
        <p:spPr>
          <a:xfrm>
            <a:off x="6666891" y="2836791"/>
            <a:ext cx="49229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4635" y="2679257"/>
            <a:ext cx="5400000" cy="2456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" name="그룹 9"/>
          <p:cNvGrpSpPr/>
          <p:nvPr/>
        </p:nvGrpSpPr>
        <p:grpSpPr>
          <a:xfrm>
            <a:off x="0" y="1"/>
            <a:ext cx="12192000" cy="956929"/>
            <a:chOff x="0" y="1"/>
            <a:chExt cx="12192000" cy="956929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FACFB5B0-E69F-4779-A51C-37FDA8FF4EF3}"/>
                </a:ext>
              </a:extLst>
            </p:cNvPr>
            <p:cNvSpPr/>
            <p:nvPr/>
          </p:nvSpPr>
          <p:spPr>
            <a:xfrm>
              <a:off x="0" y="1"/>
              <a:ext cx="12192000" cy="9569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F62C461E-39CA-45ED-B914-2B4D6D0A696C}"/>
                </a:ext>
              </a:extLst>
            </p:cNvPr>
            <p:cNvSpPr txBox="1"/>
            <p:nvPr/>
          </p:nvSpPr>
          <p:spPr>
            <a:xfrm>
              <a:off x="967236" y="127626"/>
              <a:ext cx="41147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spc="-3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기능 구현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02851894-F5B1-43CC-AA4D-37C88914C625}"/>
                </a:ext>
              </a:extLst>
            </p:cNvPr>
            <p:cNvSpPr txBox="1"/>
            <p:nvPr/>
          </p:nvSpPr>
          <p:spPr>
            <a:xfrm>
              <a:off x="127591" y="111943"/>
              <a:ext cx="7120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Part 3,</a:t>
              </a:r>
              <a:endParaRPr lang="ko-KR" alt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5897926"/>
      </p:ext>
    </p:extLst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5321B81D-5B70-4AE3-84B0-F5A3D1FDE431}"/>
              </a:ext>
            </a:extLst>
          </p:cNvPr>
          <p:cNvSpPr/>
          <p:nvPr/>
        </p:nvSpPr>
        <p:spPr>
          <a:xfrm>
            <a:off x="6080340" y="889071"/>
            <a:ext cx="6096000" cy="59010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E52475E9-55C4-4D9A-B46B-F2ACC27BCBE8}"/>
              </a:ext>
            </a:extLst>
          </p:cNvPr>
          <p:cNvSpPr txBox="1"/>
          <p:nvPr/>
        </p:nvSpPr>
        <p:spPr>
          <a:xfrm>
            <a:off x="6666890" y="3156342"/>
            <a:ext cx="4922901" cy="12741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등록되어 있는 글의 상세 내용을 볼 수 있는 화면입니다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 err="1">
                <a:latin typeface="+mn-ea"/>
              </a:rPr>
              <a:t>댓글을</a:t>
            </a:r>
            <a:r>
              <a:rPr lang="ko-KR" altLang="en-US" sz="1600" spc="-150" dirty="0">
                <a:latin typeface="+mn-ea"/>
              </a:rPr>
              <a:t> 작성할 수 있고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해당 글의 작성자는 글을 수정하거나 삭제할 수 있습니다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하단 부분에서 해당 글에 대해 작성된 </a:t>
            </a:r>
            <a:r>
              <a:rPr lang="ko-KR" altLang="en-US" sz="1600" spc="-150" dirty="0" err="1">
                <a:latin typeface="+mn-ea"/>
              </a:rPr>
              <a:t>댓글의</a:t>
            </a:r>
            <a:r>
              <a:rPr lang="ko-KR" altLang="en-US" sz="1600" spc="-150" dirty="0">
                <a:latin typeface="+mn-ea"/>
              </a:rPr>
              <a:t> 목록을 함께 볼 수 있습니다</a:t>
            </a:r>
            <a:r>
              <a:rPr lang="en-US" altLang="ko-KR" sz="1600" spc="-150" dirty="0">
                <a:latin typeface="+mn-ea"/>
              </a:rPr>
              <a:t>.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E66E4EA7-829D-4DEE-94AD-0EAF95AE2F26}"/>
              </a:ext>
            </a:extLst>
          </p:cNvPr>
          <p:cNvSpPr txBox="1"/>
          <p:nvPr/>
        </p:nvSpPr>
        <p:spPr>
          <a:xfrm>
            <a:off x="6666891" y="1932234"/>
            <a:ext cx="2323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제보 상세 화면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FC21C67E-5CEB-4EFD-B09C-609C31047D43}"/>
              </a:ext>
            </a:extLst>
          </p:cNvPr>
          <p:cNvCxnSpPr>
            <a:cxnSpLocks/>
          </p:cNvCxnSpPr>
          <p:nvPr/>
        </p:nvCxnSpPr>
        <p:spPr>
          <a:xfrm>
            <a:off x="6666891" y="2836791"/>
            <a:ext cx="49229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4635" y="2242937"/>
            <a:ext cx="5400000" cy="319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" name="그룹 9"/>
          <p:cNvGrpSpPr/>
          <p:nvPr/>
        </p:nvGrpSpPr>
        <p:grpSpPr>
          <a:xfrm>
            <a:off x="0" y="1"/>
            <a:ext cx="12192000" cy="956929"/>
            <a:chOff x="0" y="1"/>
            <a:chExt cx="12192000" cy="956929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FACFB5B0-E69F-4779-A51C-37FDA8FF4EF3}"/>
                </a:ext>
              </a:extLst>
            </p:cNvPr>
            <p:cNvSpPr/>
            <p:nvPr/>
          </p:nvSpPr>
          <p:spPr>
            <a:xfrm>
              <a:off x="0" y="1"/>
              <a:ext cx="12192000" cy="9569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F62C461E-39CA-45ED-B914-2B4D6D0A696C}"/>
                </a:ext>
              </a:extLst>
            </p:cNvPr>
            <p:cNvSpPr txBox="1"/>
            <p:nvPr/>
          </p:nvSpPr>
          <p:spPr>
            <a:xfrm>
              <a:off x="967236" y="127626"/>
              <a:ext cx="41147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spc="-3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기능 구현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02851894-F5B1-43CC-AA4D-37C88914C625}"/>
                </a:ext>
              </a:extLst>
            </p:cNvPr>
            <p:cNvSpPr txBox="1"/>
            <p:nvPr/>
          </p:nvSpPr>
          <p:spPr>
            <a:xfrm>
              <a:off x="127591" y="111943"/>
              <a:ext cx="7120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Part 3,</a:t>
              </a:r>
              <a:endParaRPr lang="ko-KR" alt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4152737"/>
      </p:ext>
    </p:extLst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5321B81D-5B70-4AE3-84B0-F5A3D1FDE431}"/>
              </a:ext>
            </a:extLst>
          </p:cNvPr>
          <p:cNvSpPr/>
          <p:nvPr/>
        </p:nvSpPr>
        <p:spPr>
          <a:xfrm>
            <a:off x="6080340" y="889071"/>
            <a:ext cx="6096000" cy="59010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E52475E9-55C4-4D9A-B46B-F2ACC27BCBE8}"/>
              </a:ext>
            </a:extLst>
          </p:cNvPr>
          <p:cNvSpPr txBox="1"/>
          <p:nvPr/>
        </p:nvSpPr>
        <p:spPr>
          <a:xfrm>
            <a:off x="6666890" y="3156342"/>
            <a:ext cx="4922901" cy="9787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등록되어 있는 게시물의 목록을 볼 수 있는 화면입니다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검색범위 설정 후 키워드를 검색하면 해당되는 게시물이 보여지도록 구현하였습니다</a:t>
            </a:r>
            <a:r>
              <a:rPr lang="en-US" altLang="ko-KR" sz="1600" spc="-150" dirty="0">
                <a:latin typeface="+mn-ea"/>
              </a:rPr>
              <a:t>.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E66E4EA7-829D-4DEE-94AD-0EAF95AE2F26}"/>
              </a:ext>
            </a:extLst>
          </p:cNvPr>
          <p:cNvSpPr txBox="1"/>
          <p:nvPr/>
        </p:nvSpPr>
        <p:spPr>
          <a:xfrm>
            <a:off x="6666891" y="1932234"/>
            <a:ext cx="2323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제보 목록 화면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FC21C67E-5CEB-4EFD-B09C-609C31047D43}"/>
              </a:ext>
            </a:extLst>
          </p:cNvPr>
          <p:cNvCxnSpPr>
            <a:cxnSpLocks/>
          </p:cNvCxnSpPr>
          <p:nvPr/>
        </p:nvCxnSpPr>
        <p:spPr>
          <a:xfrm>
            <a:off x="6666891" y="2836791"/>
            <a:ext cx="49229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4635" y="3258012"/>
            <a:ext cx="5400000" cy="1070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" name="그룹 9"/>
          <p:cNvGrpSpPr/>
          <p:nvPr/>
        </p:nvGrpSpPr>
        <p:grpSpPr>
          <a:xfrm>
            <a:off x="0" y="1"/>
            <a:ext cx="12192000" cy="956929"/>
            <a:chOff x="0" y="1"/>
            <a:chExt cx="12192000" cy="956929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FACFB5B0-E69F-4779-A51C-37FDA8FF4EF3}"/>
                </a:ext>
              </a:extLst>
            </p:cNvPr>
            <p:cNvSpPr/>
            <p:nvPr/>
          </p:nvSpPr>
          <p:spPr>
            <a:xfrm>
              <a:off x="0" y="1"/>
              <a:ext cx="12192000" cy="9569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F62C461E-39CA-45ED-B914-2B4D6D0A696C}"/>
                </a:ext>
              </a:extLst>
            </p:cNvPr>
            <p:cNvSpPr txBox="1"/>
            <p:nvPr/>
          </p:nvSpPr>
          <p:spPr>
            <a:xfrm>
              <a:off x="967236" y="127626"/>
              <a:ext cx="41147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spc="-3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기능 구현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02851894-F5B1-43CC-AA4D-37C88914C625}"/>
                </a:ext>
              </a:extLst>
            </p:cNvPr>
            <p:cNvSpPr txBox="1"/>
            <p:nvPr/>
          </p:nvSpPr>
          <p:spPr>
            <a:xfrm>
              <a:off x="127591" y="111943"/>
              <a:ext cx="7120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Part 3,</a:t>
              </a:r>
              <a:endParaRPr lang="ko-KR" alt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8346885"/>
      </p:ext>
    </p:extLst>
  </p:cSld>
  <p:clrMapOvr>
    <a:masterClrMapping/>
  </p:clrMapOvr>
  <p:transition spd="slow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EEB3A694-965B-416E-BCBA-D873E460C23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90E9248-9260-46DF-AAB4-F3F2F94720CE}"/>
              </a:ext>
            </a:extLst>
          </p:cNvPr>
          <p:cNvSpPr txBox="1"/>
          <p:nvPr/>
        </p:nvSpPr>
        <p:spPr>
          <a:xfrm>
            <a:off x="4954501" y="3149024"/>
            <a:ext cx="22829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spc="-150" dirty="0"/>
              <a:t>향후 계획</a:t>
            </a:r>
          </a:p>
        </p:txBody>
      </p:sp>
    </p:spTree>
    <p:extLst>
      <p:ext uri="{BB962C8B-B14F-4D97-AF65-F5344CB8AC3E}">
        <p14:creationId xmlns:p14="http://schemas.microsoft.com/office/powerpoint/2010/main" val="589330720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C8DD45BE-C4D8-40BE-A1B6-D0176CA08E4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6416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6247D6CE-BA2E-46E2-89D6-89FA79A1D851}"/>
              </a:ext>
            </a:extLst>
          </p:cNvPr>
          <p:cNvSpPr/>
          <p:nvPr/>
        </p:nvSpPr>
        <p:spPr>
          <a:xfrm>
            <a:off x="546100" y="1809000"/>
            <a:ext cx="3240000" cy="32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A7D2F84-9EED-484C-B431-20425723A4C5}"/>
              </a:ext>
            </a:extLst>
          </p:cNvPr>
          <p:cNvSpPr txBox="1"/>
          <p:nvPr/>
        </p:nvSpPr>
        <p:spPr>
          <a:xfrm>
            <a:off x="771930" y="2962871"/>
            <a:ext cx="1090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Part 1,</a:t>
            </a:r>
            <a:endParaRPr lang="ko-KR" altLang="en-US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567B582-9F1F-41F7-B574-3DEC52D32B65}"/>
              </a:ext>
            </a:extLst>
          </p:cNvPr>
          <p:cNvSpPr txBox="1"/>
          <p:nvPr/>
        </p:nvSpPr>
        <p:spPr>
          <a:xfrm>
            <a:off x="771930" y="3424536"/>
            <a:ext cx="2169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프로젝트 개요</a:t>
            </a:r>
          </a:p>
        </p:txBody>
      </p:sp>
    </p:spTree>
    <p:extLst>
      <p:ext uri="{BB962C8B-B14F-4D97-AF65-F5344CB8AC3E}">
        <p14:creationId xmlns:p14="http://schemas.microsoft.com/office/powerpoint/2010/main" val="4031088932"/>
      </p:ext>
    </p:extLst>
  </p:cSld>
  <p:clrMapOvr>
    <a:masterClrMapping/>
  </p:clrMapOvr>
  <p:transition spd="slow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AD3CEB3-DF40-4E15-BE4F-B1699EF77EE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86B4891-F735-4F6E-8651-1E6F56C7C58A}"/>
              </a:ext>
            </a:extLst>
          </p:cNvPr>
          <p:cNvSpPr txBox="1"/>
          <p:nvPr/>
        </p:nvSpPr>
        <p:spPr>
          <a:xfrm>
            <a:off x="4410282" y="2705725"/>
            <a:ext cx="337143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b="1" spc="600" dirty="0">
                <a:solidFill>
                  <a:srgbClr val="3D3D3D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Q&amp;A</a:t>
            </a:r>
            <a:endParaRPr lang="ko-KR" altLang="en-US" sz="8800" b="1" spc="600" dirty="0">
              <a:solidFill>
                <a:srgbClr val="3D3D3D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6438747"/>
      </p:ext>
    </p:extLst>
  </p:cSld>
  <p:clrMapOvr>
    <a:masterClrMapping/>
  </p:clrMapOvr>
  <p:transition spd="slow">
    <p:fade/>
  </p:transition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967236" y="1176553"/>
            <a:ext cx="1033103" cy="9233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normAutofit lnSpcReduction="0"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152739" y="1176553"/>
            <a:ext cx="9072025" cy="9233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normAutofit lnSpcReduction="0"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245581" y="1275008"/>
            <a:ext cx="465108" cy="6947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4000" b="1">
                <a:solidFill>
                  <a:schemeClr val="bg1"/>
                </a:solidFill>
              </a:rPr>
              <a:t>1</a:t>
            </a:r>
            <a:endParaRPr lang="ko-KR" altLang="en-US" sz="4000" b="1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67236" y="2295777"/>
            <a:ext cx="1033103" cy="9233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normAutofit lnSpcReduction="0"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152739" y="2295777"/>
            <a:ext cx="9072025" cy="9233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normAutofit lnSpcReduction="0"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245581" y="2394232"/>
            <a:ext cx="465108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4000" b="1">
                <a:solidFill>
                  <a:schemeClr val="bg1"/>
                </a:solidFill>
              </a:rPr>
              <a:t>2</a:t>
            </a:r>
            <a:endParaRPr lang="ko-KR" altLang="en-US" sz="4000" b="1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24141" y="2449665"/>
            <a:ext cx="2715549" cy="5964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400" spc="-140">
                <a:solidFill>
                  <a:schemeClr val="bg1"/>
                </a:solidFill>
                <a:latin typeface="+mj-ea"/>
                <a:ea typeface="+mj-ea"/>
              </a:rPr>
              <a:t>프로젝트 소개</a:t>
            </a:r>
            <a:endParaRPr lang="ko-KR" altLang="en-US" sz="3400" spc="-14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67236" y="3430241"/>
            <a:ext cx="1033103" cy="92333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normAutofit lnSpcReduction="0"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152739" y="3430241"/>
            <a:ext cx="9072025" cy="92333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normAutofit lnSpcReduction="0"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245581" y="3528696"/>
            <a:ext cx="465108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4000" b="1">
                <a:solidFill>
                  <a:schemeClr val="tx2">
                    <a:lumMod val="75000"/>
                  </a:schemeClr>
                </a:solidFill>
              </a:rPr>
              <a:t>3</a:t>
            </a:r>
            <a:endParaRPr lang="ko-KR" altLang="en-US" sz="40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24141" y="3584129"/>
            <a:ext cx="1915449" cy="6049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400" spc="-14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개발 주기</a:t>
            </a:r>
            <a:endParaRPr lang="ko-KR" altLang="en-US" sz="3400" spc="-14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24141" y="1330441"/>
            <a:ext cx="3753774" cy="6012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400" spc="-140">
                <a:solidFill>
                  <a:schemeClr val="bg1"/>
                </a:solidFill>
                <a:latin typeface="+mj-ea"/>
                <a:ea typeface="+mj-ea"/>
              </a:rPr>
              <a:t>구성원 및 담당 역할</a:t>
            </a:r>
            <a:endParaRPr lang="ko-KR" altLang="en-US" sz="3400" spc="-14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21" name="그룹 20"/>
          <p:cNvGrpSpPr/>
          <p:nvPr/>
        </p:nvGrpSpPr>
        <p:grpSpPr>
          <a:xfrm rot="0">
            <a:off x="0" y="1"/>
            <a:ext cx="12192000" cy="956929"/>
            <a:chOff x="0" y="1"/>
            <a:chExt cx="12192000" cy="956929"/>
          </a:xfrm>
        </p:grpSpPr>
        <p:sp>
          <p:nvSpPr>
            <p:cNvPr id="22" name="직사각형 21"/>
            <p:cNvSpPr/>
            <p:nvPr/>
          </p:nvSpPr>
          <p:spPr>
            <a:xfrm>
              <a:off x="0" y="1"/>
              <a:ext cx="12192000" cy="9569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67236" y="127626"/>
              <a:ext cx="411479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3600" spc="-293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프로젝트 개요</a:t>
              </a:r>
              <a:endParaRPr lang="ko-KR" altLang="en-US" sz="3600" spc="-293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27591" y="111943"/>
              <a:ext cx="697274" cy="29572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40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Part 1,</a:t>
              </a:r>
              <a:endParaRPr lang="ko-KR" altLang="en-US" sz="140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967234" y="5763793"/>
            <a:ext cx="1033103" cy="9233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normAutofit lnSpcReduction="0"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152737" y="5763793"/>
            <a:ext cx="9072025" cy="9233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normAutofit lnSpcReduction="0"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242060" y="5862248"/>
            <a:ext cx="46863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4000" b="1">
                <a:solidFill>
                  <a:schemeClr val="bg1"/>
                </a:solidFill>
              </a:rPr>
              <a:t>5</a:t>
            </a:r>
            <a:endParaRPr lang="en-US" altLang="ko-KR" sz="4000" b="1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24139" y="5917681"/>
            <a:ext cx="2315501" cy="6050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400" spc="-140">
                <a:solidFill>
                  <a:schemeClr val="bg1"/>
                </a:solidFill>
                <a:latin typeface="+mj-ea"/>
                <a:ea typeface="+mj-ea"/>
              </a:rPr>
              <a:t>작업 흐름도</a:t>
            </a:r>
            <a:endParaRPr lang="ko-KR" altLang="en-US" sz="3400" spc="-14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67233" y="4551297"/>
            <a:ext cx="1033103" cy="9233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normAutofit lnSpcReduction="0"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152736" y="4551297"/>
            <a:ext cx="9072025" cy="9233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normAutofit lnSpcReduction="0"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242060" y="4649752"/>
            <a:ext cx="468630" cy="69186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4000" b="1">
                <a:solidFill>
                  <a:schemeClr val="bg1"/>
                </a:solidFill>
              </a:rPr>
              <a:t>4</a:t>
            </a:r>
            <a:endParaRPr lang="en-US" altLang="ko-KR" sz="4000" b="1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424138" y="4705185"/>
            <a:ext cx="2944152" cy="59833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3400" spc="-140">
                <a:solidFill>
                  <a:schemeClr val="bg1"/>
                </a:solidFill>
                <a:latin typeface="+mj-ea"/>
                <a:ea typeface="+mj-ea"/>
              </a:rPr>
              <a:t>MVC </a:t>
            </a:r>
            <a:r>
              <a:rPr lang="ko-KR" altLang="en-US" sz="3400" spc="-140">
                <a:solidFill>
                  <a:schemeClr val="bg1"/>
                </a:solidFill>
                <a:latin typeface="+mj-ea"/>
                <a:ea typeface="+mj-ea"/>
              </a:rPr>
              <a:t>패턴 구성</a:t>
            </a:r>
            <a:endParaRPr lang="ko-KR" altLang="en-US" sz="3400" spc="-14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20AFA594-5C2A-416B-B780-685159AF848B}"/>
              </a:ext>
            </a:extLst>
          </p:cNvPr>
          <p:cNvSpPr/>
          <p:nvPr/>
        </p:nvSpPr>
        <p:spPr>
          <a:xfrm>
            <a:off x="4665337" y="1839410"/>
            <a:ext cx="2930085" cy="293008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27000" dist="12700" dir="2700000" algn="tl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CA0513A8-BD55-431F-BEC9-C5981108C769}"/>
              </a:ext>
            </a:extLst>
          </p:cNvPr>
          <p:cNvSpPr/>
          <p:nvPr/>
        </p:nvSpPr>
        <p:spPr>
          <a:xfrm>
            <a:off x="8363438" y="1839410"/>
            <a:ext cx="2930085" cy="2930085"/>
          </a:xfrm>
          <a:prstGeom prst="ellipse">
            <a:avLst/>
          </a:prstGeom>
          <a:solidFill>
            <a:schemeClr val="accent4">
              <a:lumMod val="90000"/>
            </a:schemeClr>
          </a:solidFill>
          <a:ln>
            <a:noFill/>
          </a:ln>
          <a:effectLst>
            <a:outerShdw blurRad="127000" dist="12700" dir="2700000" algn="tl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15BCF02B-5B0B-4605-AF8A-CBD12CFD7BA7}"/>
              </a:ext>
            </a:extLst>
          </p:cNvPr>
          <p:cNvSpPr/>
          <p:nvPr/>
        </p:nvSpPr>
        <p:spPr>
          <a:xfrm>
            <a:off x="967236" y="1839410"/>
            <a:ext cx="2930085" cy="293008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27000" dist="12700" dir="2700000" algn="tl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CA187082-454E-464D-AD43-860D3188EF5B}"/>
              </a:ext>
            </a:extLst>
          </p:cNvPr>
          <p:cNvSpPr txBox="1"/>
          <p:nvPr/>
        </p:nvSpPr>
        <p:spPr>
          <a:xfrm>
            <a:off x="1461499" y="2644170"/>
            <a:ext cx="19415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 err="1">
                <a:solidFill>
                  <a:schemeClr val="bg1"/>
                </a:solidFill>
                <a:latin typeface="+mj-ea"/>
                <a:ea typeface="+mj-ea"/>
              </a:rPr>
              <a:t>안혁진</a:t>
            </a:r>
            <a:r>
              <a:rPr lang="en-US" altLang="ko-KR" sz="2400" spc="-300" dirty="0">
                <a:solidFill>
                  <a:schemeClr val="bg1"/>
                </a:solidFill>
                <a:latin typeface="+mj-ea"/>
                <a:ea typeface="+mj-ea"/>
              </a:rPr>
              <a:t/>
            </a:r>
            <a:br>
              <a:rPr lang="en-US" altLang="ko-KR" sz="2400" spc="-300" dirty="0">
                <a:solidFill>
                  <a:schemeClr val="bg1"/>
                </a:solidFill>
                <a:latin typeface="+mj-ea"/>
                <a:ea typeface="+mj-ea"/>
              </a:rPr>
            </a:br>
            <a:endParaRPr lang="en-US" altLang="ko-KR" sz="2400" spc="-30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2400" spc="-300" dirty="0">
                <a:solidFill>
                  <a:schemeClr val="bg1"/>
                </a:solidFill>
                <a:latin typeface="+mj-ea"/>
                <a:ea typeface="+mj-ea"/>
              </a:rPr>
              <a:t>프론트 구성 및</a:t>
            </a:r>
            <a:endParaRPr lang="en-US" altLang="ko-KR" sz="2400" spc="-30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2400" spc="-300" dirty="0">
                <a:solidFill>
                  <a:schemeClr val="bg1"/>
                </a:solidFill>
                <a:latin typeface="+mj-ea"/>
                <a:ea typeface="+mj-ea"/>
              </a:rPr>
              <a:t>View </a:t>
            </a:r>
            <a:r>
              <a:rPr lang="ko-KR" altLang="en-US" sz="2400" spc="-300" dirty="0">
                <a:solidFill>
                  <a:schemeClr val="bg1"/>
                </a:solidFill>
                <a:latin typeface="+mj-ea"/>
                <a:ea typeface="+mj-ea"/>
              </a:rPr>
              <a:t>구현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xmlns="" id="{47E3C979-975D-489C-844E-3343CD874BEC}"/>
              </a:ext>
            </a:extLst>
          </p:cNvPr>
          <p:cNvCxnSpPr>
            <a:cxnSpLocks/>
          </p:cNvCxnSpPr>
          <p:nvPr/>
        </p:nvCxnSpPr>
        <p:spPr>
          <a:xfrm>
            <a:off x="1780586" y="3130825"/>
            <a:ext cx="1303382" cy="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A518449C-05C3-4411-A869-02F2F75DBCA6}"/>
              </a:ext>
            </a:extLst>
          </p:cNvPr>
          <p:cNvSpPr txBox="1"/>
          <p:nvPr/>
        </p:nvSpPr>
        <p:spPr>
          <a:xfrm>
            <a:off x="967236" y="127626"/>
            <a:ext cx="5302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구성원 및 담당 역할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915EAFB5-DCCC-454E-82A6-1562C07344FD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1,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7B108B49-F7F0-4BDA-945F-D18B12BFE0DA}"/>
              </a:ext>
            </a:extLst>
          </p:cNvPr>
          <p:cNvSpPr txBox="1"/>
          <p:nvPr/>
        </p:nvSpPr>
        <p:spPr>
          <a:xfrm>
            <a:off x="5383218" y="2644170"/>
            <a:ext cx="14943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>
                <a:solidFill>
                  <a:schemeClr val="bg1"/>
                </a:solidFill>
                <a:latin typeface="+mj-ea"/>
                <a:ea typeface="+mj-ea"/>
              </a:rPr>
              <a:t>최지연</a:t>
            </a:r>
            <a:r>
              <a:rPr lang="en-US" altLang="ko-KR" sz="2400" spc="-300" dirty="0">
                <a:solidFill>
                  <a:schemeClr val="bg1"/>
                </a:solidFill>
                <a:latin typeface="+mj-ea"/>
                <a:ea typeface="+mj-ea"/>
              </a:rPr>
              <a:t/>
            </a:r>
            <a:br>
              <a:rPr lang="en-US" altLang="ko-KR" sz="2400" spc="-300" dirty="0">
                <a:solidFill>
                  <a:schemeClr val="bg1"/>
                </a:solidFill>
                <a:latin typeface="+mj-ea"/>
                <a:ea typeface="+mj-ea"/>
              </a:rPr>
            </a:br>
            <a:endParaRPr lang="en-US" altLang="ko-KR" sz="2400" spc="-30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2400" spc="-300" dirty="0">
                <a:solidFill>
                  <a:schemeClr val="bg1"/>
                </a:solidFill>
                <a:latin typeface="+mj-ea"/>
                <a:ea typeface="+mj-ea"/>
              </a:rPr>
              <a:t>Model </a:t>
            </a:r>
            <a:r>
              <a:rPr lang="ko-KR" altLang="en-US" sz="2400" spc="-300" dirty="0">
                <a:solidFill>
                  <a:schemeClr val="bg1"/>
                </a:solidFill>
                <a:latin typeface="+mj-ea"/>
                <a:ea typeface="+mj-ea"/>
              </a:rPr>
              <a:t>구현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35932108-4C7C-4183-9DD8-50CE4FE7DA7C}"/>
              </a:ext>
            </a:extLst>
          </p:cNvPr>
          <p:cNvSpPr txBox="1"/>
          <p:nvPr/>
        </p:nvSpPr>
        <p:spPr>
          <a:xfrm>
            <a:off x="8935220" y="2644170"/>
            <a:ext cx="17865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 err="1">
                <a:solidFill>
                  <a:schemeClr val="bg1"/>
                </a:solidFill>
                <a:latin typeface="+mj-ea"/>
                <a:ea typeface="+mj-ea"/>
              </a:rPr>
              <a:t>박예원</a:t>
            </a:r>
            <a:r>
              <a:rPr lang="en-US" altLang="ko-KR" sz="2400" spc="-300" dirty="0">
                <a:solidFill>
                  <a:schemeClr val="bg1"/>
                </a:solidFill>
                <a:latin typeface="+mj-ea"/>
                <a:ea typeface="+mj-ea"/>
              </a:rPr>
              <a:t/>
            </a:r>
            <a:br>
              <a:rPr lang="en-US" altLang="ko-KR" sz="2400" spc="-300" dirty="0">
                <a:solidFill>
                  <a:schemeClr val="bg1"/>
                </a:solidFill>
                <a:latin typeface="+mj-ea"/>
                <a:ea typeface="+mj-ea"/>
              </a:rPr>
            </a:br>
            <a:endParaRPr lang="en-US" altLang="ko-KR" sz="2400" spc="-30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2400" spc="-300" dirty="0">
                <a:solidFill>
                  <a:schemeClr val="bg1"/>
                </a:solidFill>
                <a:latin typeface="+mj-ea"/>
                <a:ea typeface="+mj-ea"/>
              </a:rPr>
              <a:t>Controller </a:t>
            </a:r>
            <a:r>
              <a:rPr lang="ko-KR" altLang="en-US" sz="2400" spc="-300" dirty="0">
                <a:solidFill>
                  <a:schemeClr val="bg1"/>
                </a:solidFill>
                <a:latin typeface="+mj-ea"/>
                <a:ea typeface="+mj-ea"/>
              </a:rPr>
              <a:t>구현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085137EE-D9B7-4094-B986-361DD1F8DEAD}"/>
              </a:ext>
            </a:extLst>
          </p:cNvPr>
          <p:cNvCxnSpPr>
            <a:cxnSpLocks/>
          </p:cNvCxnSpPr>
          <p:nvPr/>
        </p:nvCxnSpPr>
        <p:spPr>
          <a:xfrm>
            <a:off x="5478687" y="3114259"/>
            <a:ext cx="1303382" cy="0"/>
          </a:xfrm>
          <a:prstGeom prst="line">
            <a:avLst/>
          </a:prstGeom>
          <a:ln w="38100">
            <a:solidFill>
              <a:srgbClr val="EEE9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46347369-98ED-4B09-9FD7-4606EFB30F27}"/>
              </a:ext>
            </a:extLst>
          </p:cNvPr>
          <p:cNvCxnSpPr>
            <a:cxnSpLocks/>
          </p:cNvCxnSpPr>
          <p:nvPr/>
        </p:nvCxnSpPr>
        <p:spPr>
          <a:xfrm>
            <a:off x="9231403" y="3130825"/>
            <a:ext cx="1303382" cy="0"/>
          </a:xfrm>
          <a:prstGeom prst="line">
            <a:avLst/>
          </a:prstGeom>
          <a:ln w="38100">
            <a:solidFill>
              <a:srgbClr val="425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905599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5321B81D-5B70-4AE3-84B0-F5A3D1FDE431}"/>
              </a:ext>
            </a:extLst>
          </p:cNvPr>
          <p:cNvSpPr/>
          <p:nvPr/>
        </p:nvSpPr>
        <p:spPr>
          <a:xfrm>
            <a:off x="6080340" y="920603"/>
            <a:ext cx="6096000" cy="59010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E52475E9-55C4-4D9A-B46B-F2ACC27BCBE8}"/>
              </a:ext>
            </a:extLst>
          </p:cNvPr>
          <p:cNvSpPr txBox="1"/>
          <p:nvPr/>
        </p:nvSpPr>
        <p:spPr>
          <a:xfrm>
            <a:off x="6666890" y="3156342"/>
            <a:ext cx="4922901" cy="12450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카카오 </a:t>
            </a:r>
            <a:r>
              <a:rPr lang="ko-KR" altLang="en-US" sz="1600" spc="-150" dirty="0" err="1">
                <a:latin typeface="+mn-ea"/>
              </a:rPr>
              <a:t>맵</a:t>
            </a:r>
            <a:r>
              <a:rPr lang="ko-KR" altLang="en-US" sz="1600" spc="-150" dirty="0">
                <a:latin typeface="+mn-ea"/>
              </a:rPr>
              <a:t> </a:t>
            </a:r>
            <a:r>
              <a:rPr lang="en-US" altLang="ko-KR" sz="1600" spc="-150" dirty="0">
                <a:latin typeface="+mn-ea"/>
              </a:rPr>
              <a:t>API</a:t>
            </a:r>
            <a:r>
              <a:rPr lang="ko-KR" altLang="en-US" sz="1600" spc="-150" dirty="0">
                <a:latin typeface="+mn-ea"/>
              </a:rPr>
              <a:t>를 이용해 웹 사이트에서 지도 객체를 생성해 사용할 수 있습니다</a:t>
            </a:r>
            <a:r>
              <a:rPr lang="en-US" altLang="ko-KR" sz="1600" spc="-150" dirty="0">
                <a:latin typeface="+mn-ea"/>
              </a:rPr>
              <a:t>.</a:t>
            </a:r>
            <a:r>
              <a:rPr lang="ko-KR" altLang="en-US" sz="1600" spc="-150" dirty="0">
                <a:latin typeface="+mn-ea"/>
              </a:rPr>
              <a:t> </a:t>
            </a:r>
            <a:endParaRPr lang="en-US" altLang="ko-KR" sz="1600" spc="-150" dirty="0">
              <a:latin typeface="+mn-ea"/>
            </a:endParaRPr>
          </a:p>
          <a:p>
            <a:pPr algn="just">
              <a:lnSpc>
                <a:spcPct val="120000"/>
              </a:lnSpc>
            </a:pPr>
            <a:endParaRPr lang="en-US" altLang="ko-KR" sz="1600" spc="-150" dirty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간단한 조작으로 원하는 장소의 카페를 찾을 수 있습니다</a:t>
            </a:r>
            <a:r>
              <a:rPr lang="en-US" altLang="ko-KR" sz="1600" spc="-150" dirty="0">
                <a:latin typeface="+mn-ea"/>
              </a:rPr>
              <a:t>.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E66E4EA7-829D-4DEE-94AD-0EAF95AE2F26}"/>
              </a:ext>
            </a:extLst>
          </p:cNvPr>
          <p:cNvSpPr txBox="1"/>
          <p:nvPr/>
        </p:nvSpPr>
        <p:spPr>
          <a:xfrm>
            <a:off x="6666891" y="1746706"/>
            <a:ext cx="299953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카카오 맵 </a:t>
            </a:r>
            <a:r>
              <a:rPr lang="en-US" altLang="ko-KR" sz="3200" spc="-3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API</a:t>
            </a:r>
            <a:r>
              <a:rPr lang="ko-KR" altLang="en-US" sz="3200" spc="-3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를 </a:t>
            </a:r>
            <a:endParaRPr lang="en-US" altLang="ko-KR" sz="3200" spc="-3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3200" spc="-3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활용한 웹 사이트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FC21C67E-5CEB-4EFD-B09C-609C31047D43}"/>
              </a:ext>
            </a:extLst>
          </p:cNvPr>
          <p:cNvCxnSpPr>
            <a:cxnSpLocks/>
          </p:cNvCxnSpPr>
          <p:nvPr/>
        </p:nvCxnSpPr>
        <p:spPr>
          <a:xfrm>
            <a:off x="6666891" y="2836791"/>
            <a:ext cx="49229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0" y="1"/>
            <a:ext cx="12192000" cy="956929"/>
            <a:chOff x="0" y="1"/>
            <a:chExt cx="12192000" cy="956929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FACFB5B0-E69F-4779-A51C-37FDA8FF4EF3}"/>
                </a:ext>
              </a:extLst>
            </p:cNvPr>
            <p:cNvSpPr/>
            <p:nvPr/>
          </p:nvSpPr>
          <p:spPr>
            <a:xfrm>
              <a:off x="0" y="1"/>
              <a:ext cx="12192000" cy="9569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F62C461E-39CA-45ED-B914-2B4D6D0A696C}"/>
                </a:ext>
              </a:extLst>
            </p:cNvPr>
            <p:cNvSpPr txBox="1"/>
            <p:nvPr/>
          </p:nvSpPr>
          <p:spPr>
            <a:xfrm>
              <a:off x="967236" y="127626"/>
              <a:ext cx="41147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spc="-3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프로젝트</a:t>
              </a:r>
              <a:r>
                <a:rPr lang="en-US" altLang="ko-KR" sz="3600" spc="-3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ko-KR" altLang="en-US" sz="3600" spc="-3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소개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02851894-F5B1-43CC-AA4D-37C88914C625}"/>
                </a:ext>
              </a:extLst>
            </p:cNvPr>
            <p:cNvSpPr txBox="1"/>
            <p:nvPr/>
          </p:nvSpPr>
          <p:spPr>
            <a:xfrm>
              <a:off x="127591" y="111943"/>
              <a:ext cx="7120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Part 1,</a:t>
              </a:r>
              <a:endParaRPr lang="ko-KR" alt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42" y="2122572"/>
            <a:ext cx="5415586" cy="3046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0499048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270A9E80-8D0C-4405-B9D6-BFC7734B1060}"/>
              </a:ext>
            </a:extLst>
          </p:cNvPr>
          <p:cNvGrpSpPr/>
          <p:nvPr/>
        </p:nvGrpSpPr>
        <p:grpSpPr>
          <a:xfrm>
            <a:off x="0" y="1661764"/>
            <a:ext cx="12192000" cy="4376062"/>
            <a:chOff x="811410" y="3004822"/>
            <a:chExt cx="11099314" cy="3050540"/>
          </a:xfrm>
          <a:solidFill>
            <a:schemeClr val="accent1"/>
          </a:solidFill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xmlns="" id="{94755F04-06A7-403C-A414-9CA0B5DCA73C}"/>
                </a:ext>
              </a:extLst>
            </p:cNvPr>
            <p:cNvGrpSpPr/>
            <p:nvPr/>
          </p:nvGrpSpPr>
          <p:grpSpPr>
            <a:xfrm>
              <a:off x="811410" y="3004823"/>
              <a:ext cx="11096103" cy="624231"/>
              <a:chOff x="731520" y="3004822"/>
              <a:chExt cx="9804400" cy="624231"/>
            </a:xfrm>
            <a:grpFill/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xmlns="" id="{01600260-D6AB-4F4F-A849-968DB208C6CF}"/>
                  </a:ext>
                </a:extLst>
              </p:cNvPr>
              <p:cNvSpPr/>
              <p:nvPr/>
            </p:nvSpPr>
            <p:spPr>
              <a:xfrm>
                <a:off x="731520" y="3004822"/>
                <a:ext cx="1960880" cy="62423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xmlns="" id="{4FA123F1-0599-452D-A7CF-094D7AEBC41B}"/>
                  </a:ext>
                </a:extLst>
              </p:cNvPr>
              <p:cNvSpPr/>
              <p:nvPr/>
            </p:nvSpPr>
            <p:spPr>
              <a:xfrm>
                <a:off x="2692400" y="3004822"/>
                <a:ext cx="1960880" cy="62423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xmlns="" id="{CDEFDA73-E280-4438-886A-76EEC5F38B2E}"/>
                  </a:ext>
                </a:extLst>
              </p:cNvPr>
              <p:cNvSpPr/>
              <p:nvPr/>
            </p:nvSpPr>
            <p:spPr>
              <a:xfrm>
                <a:off x="4653280" y="3004822"/>
                <a:ext cx="1960880" cy="62423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xmlns="" id="{3FA0761D-88DD-4E49-9DFB-0CAB6F71C438}"/>
                  </a:ext>
                </a:extLst>
              </p:cNvPr>
              <p:cNvSpPr/>
              <p:nvPr/>
            </p:nvSpPr>
            <p:spPr>
              <a:xfrm>
                <a:off x="6614160" y="3004822"/>
                <a:ext cx="1968629" cy="62423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xmlns="" id="{3A1C4734-8C13-43A9-AB95-06BAEF24F7DD}"/>
                  </a:ext>
                </a:extLst>
              </p:cNvPr>
              <p:cNvSpPr/>
              <p:nvPr/>
            </p:nvSpPr>
            <p:spPr>
              <a:xfrm>
                <a:off x="8575040" y="3004822"/>
                <a:ext cx="1960880" cy="62423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xmlns="" id="{D89254E0-4797-4F95-B6A9-78B0EDC6B207}"/>
                </a:ext>
              </a:extLst>
            </p:cNvPr>
            <p:cNvCxnSpPr/>
            <p:nvPr/>
          </p:nvCxnSpPr>
          <p:spPr>
            <a:xfrm>
              <a:off x="811410" y="3004823"/>
              <a:ext cx="0" cy="3050538"/>
            </a:xfrm>
            <a:prstGeom prst="lin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xmlns="" id="{182621C5-683B-4C64-A31A-B5EAEAC72395}"/>
                </a:ext>
              </a:extLst>
            </p:cNvPr>
            <p:cNvCxnSpPr/>
            <p:nvPr/>
          </p:nvCxnSpPr>
          <p:spPr>
            <a:xfrm>
              <a:off x="3029241" y="3004823"/>
              <a:ext cx="0" cy="3050538"/>
            </a:xfrm>
            <a:prstGeom prst="lin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xmlns="" id="{F15DDE47-1A83-48E7-A0B2-5950834E1AF0}"/>
                </a:ext>
              </a:extLst>
            </p:cNvPr>
            <p:cNvCxnSpPr/>
            <p:nvPr/>
          </p:nvCxnSpPr>
          <p:spPr>
            <a:xfrm>
              <a:off x="5257231" y="3004823"/>
              <a:ext cx="0" cy="3050538"/>
            </a:xfrm>
            <a:prstGeom prst="lin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xmlns="" id="{2DC2FFBA-33F0-48A4-BE1A-E88810715119}"/>
                </a:ext>
              </a:extLst>
            </p:cNvPr>
            <p:cNvCxnSpPr/>
            <p:nvPr/>
          </p:nvCxnSpPr>
          <p:spPr>
            <a:xfrm>
              <a:off x="7464902" y="3004823"/>
              <a:ext cx="0" cy="3050538"/>
            </a:xfrm>
            <a:prstGeom prst="lin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xmlns="" id="{B242B43D-E13B-4197-BFFC-033ABBEE961A}"/>
                </a:ext>
              </a:extLst>
            </p:cNvPr>
            <p:cNvCxnSpPr/>
            <p:nvPr/>
          </p:nvCxnSpPr>
          <p:spPr>
            <a:xfrm>
              <a:off x="9692893" y="3004823"/>
              <a:ext cx="0" cy="3050539"/>
            </a:xfrm>
            <a:prstGeom prst="lin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xmlns="" id="{50180680-3D05-4DF6-B467-A090EC779D3F}"/>
                </a:ext>
              </a:extLst>
            </p:cNvPr>
            <p:cNvCxnSpPr/>
            <p:nvPr/>
          </p:nvCxnSpPr>
          <p:spPr>
            <a:xfrm>
              <a:off x="11910724" y="3004822"/>
              <a:ext cx="0" cy="3050538"/>
            </a:xfrm>
            <a:prstGeom prst="lin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1A855F15-8218-46AE-88ED-455FA0D87F8C}"/>
                </a:ext>
              </a:extLst>
            </p:cNvPr>
            <p:cNvSpPr txBox="1"/>
            <p:nvPr/>
          </p:nvSpPr>
          <p:spPr>
            <a:xfrm>
              <a:off x="1370278" y="3137305"/>
              <a:ext cx="1094795" cy="36473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1</a:t>
              </a:r>
              <a:r>
                <a:rPr lang="ko-KR" altLang="en-US" sz="28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주 차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65C94FD1-38B8-4AB4-8ACB-FA3ABB870B22}"/>
                </a:ext>
              </a:extLst>
            </p:cNvPr>
            <p:cNvSpPr txBox="1"/>
            <p:nvPr/>
          </p:nvSpPr>
          <p:spPr>
            <a:xfrm>
              <a:off x="3590367" y="3137305"/>
              <a:ext cx="1094795" cy="36473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2</a:t>
              </a:r>
              <a:r>
                <a:rPr lang="ko-KR" altLang="en-US" sz="28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주 차</a:t>
              </a:r>
              <a:endParaRPr lang="en-US" altLang="ko-KR" sz="28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04D1F9FB-806E-4098-94A5-C85533DD1FA0}"/>
                </a:ext>
              </a:extLst>
            </p:cNvPr>
            <p:cNvSpPr txBox="1"/>
            <p:nvPr/>
          </p:nvSpPr>
          <p:spPr>
            <a:xfrm>
              <a:off x="5810457" y="3137305"/>
              <a:ext cx="1094795" cy="36473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3</a:t>
              </a:r>
              <a:r>
                <a:rPr lang="ko-KR" altLang="en-US" sz="28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주 차</a:t>
              </a:r>
              <a:r>
                <a:rPr lang="en-US" altLang="ko-KR" sz="28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	</a:t>
              </a:r>
              <a:endParaRPr lang="ko-KR" alt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EA904FF1-3FDE-432C-B0AA-55B5BD127D28}"/>
                </a:ext>
              </a:extLst>
            </p:cNvPr>
            <p:cNvSpPr txBox="1"/>
            <p:nvPr/>
          </p:nvSpPr>
          <p:spPr>
            <a:xfrm>
              <a:off x="8030544" y="3137306"/>
              <a:ext cx="1094795" cy="36473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4</a:t>
              </a:r>
              <a:r>
                <a:rPr lang="ko-KR" altLang="en-US" sz="28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주 차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C365BE74-67A5-4AC3-9AB3-DB7B1EDA68C2}"/>
                </a:ext>
              </a:extLst>
            </p:cNvPr>
            <p:cNvSpPr txBox="1"/>
            <p:nvPr/>
          </p:nvSpPr>
          <p:spPr>
            <a:xfrm>
              <a:off x="10250640" y="3137305"/>
              <a:ext cx="1094795" cy="36473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5</a:t>
              </a:r>
              <a:r>
                <a:rPr lang="ko-KR" altLang="en-US" sz="28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주 차</a:t>
              </a:r>
              <a:endParaRPr lang="en-US" altLang="ko-KR" sz="28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DC04411F-81DA-481B-8E16-2A452BABAEC2}"/>
              </a:ext>
            </a:extLst>
          </p:cNvPr>
          <p:cNvSpPr/>
          <p:nvPr/>
        </p:nvSpPr>
        <p:spPr>
          <a:xfrm>
            <a:off x="1" y="2585146"/>
            <a:ext cx="4878836" cy="848350"/>
          </a:xfrm>
          <a:prstGeom prst="rect">
            <a:avLst/>
          </a:prstGeom>
          <a:solidFill>
            <a:srgbClr val="EEE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accent1"/>
                </a:solidFill>
              </a:rPr>
              <a:t>기획 회의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58716DC8-D9E7-44E3-8738-06BCF0C5D4CF}"/>
              </a:ext>
            </a:extLst>
          </p:cNvPr>
          <p:cNvSpPr/>
          <p:nvPr/>
        </p:nvSpPr>
        <p:spPr>
          <a:xfrm>
            <a:off x="2451936" y="3458805"/>
            <a:ext cx="2424724" cy="848350"/>
          </a:xfrm>
          <a:prstGeom prst="rect">
            <a:avLst/>
          </a:prstGeom>
          <a:solidFill>
            <a:srgbClr val="F3DF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accent1"/>
                </a:solidFill>
              </a:rPr>
              <a:t>설계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58716DC8-D9E7-44E3-8738-06BCF0C5D4CF}"/>
              </a:ext>
            </a:extLst>
          </p:cNvPr>
          <p:cNvSpPr/>
          <p:nvPr/>
        </p:nvSpPr>
        <p:spPr>
          <a:xfrm>
            <a:off x="4902440" y="4316360"/>
            <a:ext cx="7286033" cy="848350"/>
          </a:xfrm>
          <a:prstGeom prst="rect">
            <a:avLst/>
          </a:prstGeom>
          <a:solidFill>
            <a:srgbClr val="EDCE95"/>
          </a:solidFill>
          <a:ln>
            <a:solidFill>
              <a:srgbClr val="EDCE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accent1"/>
                </a:solidFill>
              </a:rPr>
              <a:t>개발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58716DC8-D9E7-44E3-8738-06BCF0C5D4CF}"/>
              </a:ext>
            </a:extLst>
          </p:cNvPr>
          <p:cNvSpPr/>
          <p:nvPr/>
        </p:nvSpPr>
        <p:spPr>
          <a:xfrm>
            <a:off x="7321125" y="5208359"/>
            <a:ext cx="4867348" cy="848350"/>
          </a:xfrm>
          <a:prstGeom prst="rect">
            <a:avLst/>
          </a:prstGeom>
          <a:solidFill>
            <a:srgbClr val="C79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accent1"/>
                </a:solidFill>
              </a:rPr>
              <a:t>테스트 및 수정</a:t>
            </a:r>
          </a:p>
        </p:txBody>
      </p:sp>
      <p:grpSp>
        <p:nvGrpSpPr>
          <p:cNvPr id="45" name="그룹 44"/>
          <p:cNvGrpSpPr/>
          <p:nvPr/>
        </p:nvGrpSpPr>
        <p:grpSpPr>
          <a:xfrm>
            <a:off x="0" y="1"/>
            <a:ext cx="12192000" cy="956929"/>
            <a:chOff x="0" y="1"/>
            <a:chExt cx="12192000" cy="956929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xmlns="" id="{FACFB5B0-E69F-4779-A51C-37FDA8FF4EF3}"/>
                </a:ext>
              </a:extLst>
            </p:cNvPr>
            <p:cNvSpPr/>
            <p:nvPr/>
          </p:nvSpPr>
          <p:spPr>
            <a:xfrm>
              <a:off x="0" y="1"/>
              <a:ext cx="12192000" cy="9569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F62C461E-39CA-45ED-B914-2B4D6D0A696C}"/>
                </a:ext>
              </a:extLst>
            </p:cNvPr>
            <p:cNvSpPr txBox="1"/>
            <p:nvPr/>
          </p:nvSpPr>
          <p:spPr>
            <a:xfrm>
              <a:off x="967236" y="127626"/>
              <a:ext cx="41147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spc="-3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프로젝트 개발 주기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02851894-F5B1-43CC-AA4D-37C88914C625}"/>
                </a:ext>
              </a:extLst>
            </p:cNvPr>
            <p:cNvSpPr txBox="1"/>
            <p:nvPr/>
          </p:nvSpPr>
          <p:spPr>
            <a:xfrm>
              <a:off x="127591" y="111943"/>
              <a:ext cx="7120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Part 1,</a:t>
              </a:r>
              <a:endParaRPr lang="ko-KR" alt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6412220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MVC 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패턴 구성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1,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36" name="그룹 135"/>
          <p:cNvGrpSpPr/>
          <p:nvPr/>
        </p:nvGrpSpPr>
        <p:grpSpPr>
          <a:xfrm>
            <a:off x="2457450" y="1494487"/>
            <a:ext cx="7277100" cy="4636397"/>
            <a:chOff x="2488976" y="1528605"/>
            <a:chExt cx="7277100" cy="4636397"/>
          </a:xfrm>
        </p:grpSpPr>
        <p:sp>
          <p:nvSpPr>
            <p:cNvPr id="37" name="직사각형 36"/>
            <p:cNvSpPr/>
            <p:nvPr/>
          </p:nvSpPr>
          <p:spPr>
            <a:xfrm>
              <a:off x="4884820" y="2764889"/>
              <a:ext cx="2485412" cy="6936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>
                  <a:latin typeface="+mj-ea"/>
                  <a:ea typeface="+mj-ea"/>
                </a:rPr>
                <a:t>Controller</a:t>
              </a:r>
              <a:endParaRPr lang="ko-KR" altLang="en-US" sz="3600" dirty="0">
                <a:latin typeface="+mj-ea"/>
                <a:ea typeface="+mj-ea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762702" y="4183788"/>
              <a:ext cx="1526825" cy="55967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+mj-ea"/>
                  <a:ea typeface="+mj-ea"/>
                </a:rPr>
                <a:t>Domain</a:t>
              </a:r>
              <a:endParaRPr lang="ko-KR" altLang="en-US" sz="2400" dirty="0">
                <a:latin typeface="+mj-ea"/>
                <a:ea typeface="+mj-ea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5159205" y="4183788"/>
              <a:ext cx="1936642" cy="55967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+mj-ea"/>
                  <a:ea typeface="+mj-ea"/>
                </a:rPr>
                <a:t>Persistence</a:t>
              </a:r>
              <a:endParaRPr lang="ko-KR" altLang="en-US" sz="2400" dirty="0">
                <a:latin typeface="+mj-ea"/>
                <a:ea typeface="+mj-ea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8017153" y="4193641"/>
              <a:ext cx="1332554" cy="5399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+mj-ea"/>
                  <a:ea typeface="+mj-ea"/>
                </a:rPr>
                <a:t>Service</a:t>
              </a:r>
              <a:endParaRPr lang="ko-KR" altLang="en-US" sz="2400" dirty="0">
                <a:latin typeface="+mj-ea"/>
                <a:ea typeface="+mj-ea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874738" y="1528605"/>
              <a:ext cx="2485412" cy="69368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>
                  <a:latin typeface="+mj-ea"/>
                  <a:ea typeface="+mj-ea"/>
                </a:rPr>
                <a:t>View</a:t>
              </a:r>
              <a:endParaRPr lang="ko-KR" altLang="en-US" sz="3600" dirty="0">
                <a:latin typeface="+mj-ea"/>
                <a:ea typeface="+mj-ea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4884820" y="5471319"/>
              <a:ext cx="2485412" cy="693683"/>
            </a:xfrm>
            <a:prstGeom prst="rect">
              <a:avLst/>
            </a:prstGeom>
            <a:solidFill>
              <a:srgbClr val="F3D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C7905A"/>
                  </a:solidFill>
                  <a:latin typeface="+mj-ea"/>
                  <a:ea typeface="+mj-ea"/>
                </a:rPr>
                <a:t>Oracle </a:t>
              </a:r>
              <a:r>
                <a:rPr lang="en-US" altLang="ko-KR" sz="2000" dirty="0" err="1">
                  <a:solidFill>
                    <a:srgbClr val="C7905A"/>
                  </a:solidFill>
                  <a:latin typeface="+mj-ea"/>
                  <a:ea typeface="+mj-ea"/>
                </a:rPr>
                <a:t>DataBase</a:t>
              </a:r>
              <a:endParaRPr lang="ko-KR" altLang="en-US" sz="2000" dirty="0">
                <a:solidFill>
                  <a:srgbClr val="C7905A"/>
                </a:solidFill>
                <a:latin typeface="+mj-ea"/>
                <a:ea typeface="+mj-ea"/>
              </a:endParaRPr>
            </a:p>
          </p:txBody>
        </p:sp>
        <p:cxnSp>
          <p:nvCxnSpPr>
            <p:cNvPr id="67" name="직선 화살표 연결선 66"/>
            <p:cNvCxnSpPr>
              <a:stCxn id="49" idx="1"/>
              <a:endCxn id="48" idx="3"/>
            </p:cNvCxnSpPr>
            <p:nvPr/>
          </p:nvCxnSpPr>
          <p:spPr>
            <a:xfrm flipH="1">
              <a:off x="7095847" y="4463626"/>
              <a:ext cx="921306" cy="0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/>
            <p:cNvCxnSpPr>
              <a:stCxn id="48" idx="1"/>
              <a:endCxn id="47" idx="3"/>
            </p:cNvCxnSpPr>
            <p:nvPr/>
          </p:nvCxnSpPr>
          <p:spPr>
            <a:xfrm flipH="1">
              <a:off x="4289527" y="4463626"/>
              <a:ext cx="869678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화살표 연결선 125"/>
            <p:cNvCxnSpPr>
              <a:stCxn id="37" idx="2"/>
              <a:endCxn id="129" idx="0"/>
            </p:cNvCxnSpPr>
            <p:nvPr/>
          </p:nvCxnSpPr>
          <p:spPr>
            <a:xfrm>
              <a:off x="6127526" y="3458572"/>
              <a:ext cx="0" cy="36459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화살표 연결선 127"/>
            <p:cNvCxnSpPr>
              <a:stCxn id="129" idx="2"/>
              <a:endCxn id="60" idx="0"/>
            </p:cNvCxnSpPr>
            <p:nvPr/>
          </p:nvCxnSpPr>
          <p:spPr>
            <a:xfrm>
              <a:off x="6127526" y="5109382"/>
              <a:ext cx="0" cy="361937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모서리가 둥근 직사각형 128"/>
            <p:cNvSpPr/>
            <p:nvPr/>
          </p:nvSpPr>
          <p:spPr>
            <a:xfrm>
              <a:off x="2488976" y="3823171"/>
              <a:ext cx="7277100" cy="128621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4" name="직선 화살표 연결선 133"/>
            <p:cNvCxnSpPr>
              <a:stCxn id="50" idx="2"/>
              <a:endCxn id="37" idx="0"/>
            </p:cNvCxnSpPr>
            <p:nvPr/>
          </p:nvCxnSpPr>
          <p:spPr>
            <a:xfrm>
              <a:off x="6117444" y="2222288"/>
              <a:ext cx="10082" cy="54260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1931089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67236" y="127626"/>
            <a:ext cx="41147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600" spc="-292">
                <a:solidFill>
                  <a:schemeClr val="accent2">
                    <a:lumMod val="60000"/>
                    <a:lumOff val="40000"/>
                  </a:schemeClr>
                </a:solidFill>
              </a:rPr>
              <a:t>작업흐름도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7591" y="111943"/>
            <a:ext cx="697274" cy="29572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Part 3,</a:t>
            </a:r>
            <a:endParaRPr lang="ko-KR" altLang="en-US" sz="14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5531" y="1046924"/>
            <a:ext cx="1678268" cy="6294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2400" b="1"/>
              <a:t>MainPage</a:t>
            </a:r>
            <a:endParaRPr lang="ko-KR" altLang="en-US" b="1"/>
          </a:p>
        </p:txBody>
      </p:sp>
      <p:sp>
        <p:nvSpPr>
          <p:cNvPr id="34" name="직사각형 33"/>
          <p:cNvSpPr/>
          <p:nvPr/>
        </p:nvSpPr>
        <p:spPr>
          <a:xfrm>
            <a:off x="500102" y="2053591"/>
            <a:ext cx="1678268" cy="62947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400" b="1"/>
              <a:t>회원관리</a:t>
            </a:r>
            <a:endParaRPr lang="ko-KR" altLang="en-US" b="1"/>
          </a:p>
        </p:txBody>
      </p:sp>
      <p:sp>
        <p:nvSpPr>
          <p:cNvPr id="37" name="직사각형 36"/>
          <p:cNvSpPr/>
          <p:nvPr/>
        </p:nvSpPr>
        <p:spPr>
          <a:xfrm>
            <a:off x="487001" y="2925444"/>
            <a:ext cx="1678268" cy="62947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400" b="1"/>
              <a:t>게시판</a:t>
            </a:r>
            <a:endParaRPr lang="ko-KR" altLang="en-US" b="1"/>
          </a:p>
        </p:txBody>
      </p:sp>
      <p:cxnSp>
        <p:nvCxnSpPr>
          <p:cNvPr id="9" name="연결선: 꺾임 8"/>
          <p:cNvCxnSpPr>
            <a:cxnSpLocks/>
            <a:endCxn id="37" idx="1"/>
          </p:cNvCxnSpPr>
          <p:nvPr/>
        </p:nvCxnSpPr>
        <p:spPr>
          <a:xfrm rot="16200000" flipH="1">
            <a:off x="-417505" y="2335677"/>
            <a:ext cx="1563781" cy="2452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endCxn id="34" idx="1"/>
          </p:cNvCxnSpPr>
          <p:nvPr/>
        </p:nvCxnSpPr>
        <p:spPr>
          <a:xfrm>
            <a:off x="241770" y="2368330"/>
            <a:ext cx="2583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다이아몬드 11">
            <a:extLst>
              <a:ext uri="{FF2B5EF4-FFF2-40B4-BE49-F238E27FC236}">
                <a16:creationId xmlns:a16="http://schemas.microsoft.com/office/drawing/2014/main" xmlns="" id="{62582CA2-1BEE-444F-A410-F91C01D32696}"/>
              </a:ext>
            </a:extLst>
          </p:cNvPr>
          <p:cNvSpPr/>
          <p:nvPr/>
        </p:nvSpPr>
        <p:spPr>
          <a:xfrm>
            <a:off x="2692607" y="1234691"/>
            <a:ext cx="2425148" cy="1555635"/>
          </a:xfrm>
          <a:prstGeom prst="diamond">
            <a:avLst/>
          </a:prstGeom>
          <a:solidFill>
            <a:srgbClr val="C7905A"/>
          </a:solidFill>
          <a:ln>
            <a:solidFill>
              <a:srgbClr val="C790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000" dirty="0"/>
              <a:t>지도출력</a:t>
            </a:r>
          </a:p>
          <a:p>
            <a:pPr algn="ctr">
              <a:defRPr lang="ko-KR" altLang="en-US"/>
            </a:pPr>
            <a:r>
              <a:rPr lang="en-US" altLang="ko-KR" sz="2000" dirty="0"/>
              <a:t>Y / N</a:t>
            </a:r>
            <a:endParaRPr lang="ko-KR" altLang="en-US" sz="2000" dirty="0"/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xmlns="" id="{AE4CEE4D-FA62-4827-A082-F897C0770EE9}"/>
              </a:ext>
            </a:extLst>
          </p:cNvPr>
          <p:cNvSpPr/>
          <p:nvPr/>
        </p:nvSpPr>
        <p:spPr>
          <a:xfrm>
            <a:off x="5495541" y="3429000"/>
            <a:ext cx="2425148" cy="1555635"/>
          </a:xfrm>
          <a:prstGeom prst="diamond">
            <a:avLst/>
          </a:prstGeom>
          <a:solidFill>
            <a:srgbClr val="C7905A"/>
          </a:solidFill>
          <a:ln>
            <a:solidFill>
              <a:srgbClr val="C790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000" dirty="0"/>
              <a:t>검색</a:t>
            </a:r>
          </a:p>
          <a:p>
            <a:pPr algn="ctr">
              <a:defRPr lang="ko-KR" altLang="en-US"/>
            </a:pPr>
            <a:r>
              <a:rPr lang="en-US" altLang="ko-KR" sz="2000" dirty="0"/>
              <a:t>Y / N</a:t>
            </a:r>
            <a:endParaRPr lang="ko-KR" altLang="en-US" sz="2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887221E8-D2C0-49EE-80CE-AC3652DD07CB}"/>
              </a:ext>
            </a:extLst>
          </p:cNvPr>
          <p:cNvSpPr/>
          <p:nvPr/>
        </p:nvSpPr>
        <p:spPr>
          <a:xfrm>
            <a:off x="5674616" y="5707509"/>
            <a:ext cx="2066997" cy="629479"/>
          </a:xfrm>
          <a:prstGeom prst="rect">
            <a:avLst/>
          </a:prstGeom>
          <a:solidFill>
            <a:srgbClr val="F3DF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400" dirty="0">
                <a:solidFill>
                  <a:srgbClr val="C7905A"/>
                </a:solidFill>
              </a:rPr>
              <a:t>검색 실패</a:t>
            </a:r>
            <a:endParaRPr lang="ko-KR" altLang="en-US" dirty="0">
              <a:solidFill>
                <a:srgbClr val="C7905A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48BFA374-7E8D-44B1-8158-E3051A9EB5F2}"/>
              </a:ext>
            </a:extLst>
          </p:cNvPr>
          <p:cNvSpPr/>
          <p:nvPr/>
        </p:nvSpPr>
        <p:spPr>
          <a:xfrm>
            <a:off x="2782144" y="3522395"/>
            <a:ext cx="2246073" cy="629479"/>
          </a:xfrm>
          <a:prstGeom prst="rect">
            <a:avLst/>
          </a:prstGeom>
          <a:solidFill>
            <a:srgbClr val="F3DF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400" dirty="0">
                <a:solidFill>
                  <a:srgbClr val="C7905A"/>
                </a:solidFill>
              </a:rPr>
              <a:t>지도출력 실패</a:t>
            </a:r>
            <a:endParaRPr lang="ko-KR" altLang="en-US" dirty="0">
              <a:solidFill>
                <a:srgbClr val="C7905A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08551157-D051-49A6-828F-BADF7640CE7E}"/>
              </a:ext>
            </a:extLst>
          </p:cNvPr>
          <p:cNvSpPr/>
          <p:nvPr/>
        </p:nvSpPr>
        <p:spPr>
          <a:xfrm>
            <a:off x="8388013" y="3233657"/>
            <a:ext cx="2246071" cy="479731"/>
          </a:xfrm>
          <a:prstGeom prst="rect">
            <a:avLst/>
          </a:prstGeom>
          <a:solidFill>
            <a:srgbClr val="F3DF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400" dirty="0">
                <a:solidFill>
                  <a:srgbClr val="C7905A"/>
                </a:solidFill>
              </a:rPr>
              <a:t>목록출력 실패</a:t>
            </a:r>
            <a:endParaRPr lang="ko-KR" altLang="en-US" dirty="0">
              <a:solidFill>
                <a:srgbClr val="C7905A"/>
              </a:solidFill>
            </a:endParaRPr>
          </a:p>
        </p:txBody>
      </p:sp>
      <p:sp>
        <p:nvSpPr>
          <p:cNvPr id="25" name="다이아몬드 24">
            <a:extLst>
              <a:ext uri="{FF2B5EF4-FFF2-40B4-BE49-F238E27FC236}">
                <a16:creationId xmlns:a16="http://schemas.microsoft.com/office/drawing/2014/main" xmlns="" id="{AA4AB13F-A733-453B-8DDB-8C3735963D97}"/>
              </a:ext>
            </a:extLst>
          </p:cNvPr>
          <p:cNvSpPr/>
          <p:nvPr/>
        </p:nvSpPr>
        <p:spPr>
          <a:xfrm>
            <a:off x="8298475" y="1016567"/>
            <a:ext cx="2425148" cy="1555635"/>
          </a:xfrm>
          <a:prstGeom prst="diamond">
            <a:avLst/>
          </a:prstGeom>
          <a:solidFill>
            <a:srgbClr val="C7905A"/>
          </a:solidFill>
          <a:ln>
            <a:solidFill>
              <a:srgbClr val="C790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000" dirty="0"/>
              <a:t>목록출력</a:t>
            </a:r>
          </a:p>
          <a:p>
            <a:pPr algn="ctr">
              <a:defRPr lang="ko-KR" altLang="en-US"/>
            </a:pPr>
            <a:r>
              <a:rPr lang="en-US" altLang="ko-KR" sz="2000" dirty="0"/>
              <a:t>Y / N</a:t>
            </a:r>
            <a:endParaRPr lang="ko-KR" altLang="en-US" sz="2000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xmlns="" id="{06E63863-F40C-4652-A63E-AD17D52FD380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6708115" y="4984635"/>
            <a:ext cx="0" cy="722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xmlns="" id="{B257D576-1DD3-4BEC-B80F-F84C83C76955}"/>
              </a:ext>
            </a:extLst>
          </p:cNvPr>
          <p:cNvCxnSpPr>
            <a:cxnSpLocks/>
            <a:stCxn id="12" idx="2"/>
            <a:endCxn id="19" idx="0"/>
          </p:cNvCxnSpPr>
          <p:nvPr/>
        </p:nvCxnSpPr>
        <p:spPr>
          <a:xfrm>
            <a:off x="3905181" y="2790326"/>
            <a:ext cx="0" cy="732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xmlns="" id="{996D24AF-A95A-4D9A-8841-0F759CA4F1F7}"/>
              </a:ext>
            </a:extLst>
          </p:cNvPr>
          <p:cNvCxnSpPr>
            <a:cxnSpLocks/>
            <a:stCxn id="25" idx="2"/>
            <a:endCxn id="20" idx="0"/>
          </p:cNvCxnSpPr>
          <p:nvPr/>
        </p:nvCxnSpPr>
        <p:spPr>
          <a:xfrm>
            <a:off x="9511049" y="2572202"/>
            <a:ext cx="0" cy="66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FD7CC2A1-1B76-444D-B96E-D86D48CC828A}"/>
              </a:ext>
            </a:extLst>
          </p:cNvPr>
          <p:cNvSpPr/>
          <p:nvPr/>
        </p:nvSpPr>
        <p:spPr>
          <a:xfrm>
            <a:off x="9791319" y="2535222"/>
            <a:ext cx="2246071" cy="479731"/>
          </a:xfrm>
          <a:prstGeom prst="rect">
            <a:avLst/>
          </a:prstGeom>
          <a:solidFill>
            <a:srgbClr val="F3DF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400" dirty="0">
                <a:solidFill>
                  <a:srgbClr val="C7905A"/>
                </a:solidFill>
              </a:rPr>
              <a:t>목록출력 성공</a:t>
            </a:r>
            <a:endParaRPr lang="ko-KR" altLang="en-US" dirty="0">
              <a:solidFill>
                <a:srgbClr val="C7905A"/>
              </a:solidFill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xmlns="" id="{54AD74D5-EA9D-4A9B-9D8C-A1556178EF93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5117755" y="2012509"/>
            <a:ext cx="377786" cy="21943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xmlns="" id="{4BA80407-868C-4F40-B7AA-ABA46D1A9021}"/>
              </a:ext>
            </a:extLst>
          </p:cNvPr>
          <p:cNvCxnSpPr>
            <a:cxnSpLocks/>
            <a:stCxn id="13" idx="3"/>
            <a:endCxn id="25" idx="1"/>
          </p:cNvCxnSpPr>
          <p:nvPr/>
        </p:nvCxnSpPr>
        <p:spPr>
          <a:xfrm flipV="1">
            <a:off x="7920689" y="1794385"/>
            <a:ext cx="377786" cy="24124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xmlns="" id="{DF80DA06-EB97-47B9-9E9A-8C71BF9CC9C6}"/>
              </a:ext>
            </a:extLst>
          </p:cNvPr>
          <p:cNvCxnSpPr>
            <a:cxnSpLocks/>
            <a:stCxn id="25" idx="3"/>
            <a:endCxn id="50" idx="0"/>
          </p:cNvCxnSpPr>
          <p:nvPr/>
        </p:nvCxnSpPr>
        <p:spPr>
          <a:xfrm>
            <a:off x="10723623" y="1794385"/>
            <a:ext cx="190732" cy="7408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xmlns="" id="{8B09B754-67F6-48CB-B2EE-CDFF897A1595}"/>
              </a:ext>
            </a:extLst>
          </p:cNvPr>
          <p:cNvCxnSpPr>
            <a:stCxn id="5" idx="3"/>
            <a:endCxn id="12" idx="1"/>
          </p:cNvCxnSpPr>
          <p:nvPr/>
        </p:nvCxnSpPr>
        <p:spPr>
          <a:xfrm>
            <a:off x="1863799" y="1361664"/>
            <a:ext cx="828808" cy="6508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xmlns="" id="{8478BE41-F25F-4C6F-B1AD-7292E5B22C3E}"/>
              </a:ext>
            </a:extLst>
          </p:cNvPr>
          <p:cNvSpPr/>
          <p:nvPr/>
        </p:nvSpPr>
        <p:spPr>
          <a:xfrm>
            <a:off x="8388013" y="6278222"/>
            <a:ext cx="2246071" cy="479731"/>
          </a:xfrm>
          <a:prstGeom prst="rect">
            <a:avLst/>
          </a:prstGeom>
          <a:solidFill>
            <a:srgbClr val="F3DF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400" dirty="0">
                <a:solidFill>
                  <a:srgbClr val="C7905A"/>
                </a:solidFill>
              </a:rPr>
              <a:t>카페표시 실패</a:t>
            </a:r>
            <a:endParaRPr lang="ko-KR" altLang="en-US" dirty="0">
              <a:solidFill>
                <a:srgbClr val="C7905A"/>
              </a:solidFill>
            </a:endParaRPr>
          </a:p>
        </p:txBody>
      </p:sp>
      <p:sp>
        <p:nvSpPr>
          <p:cNvPr id="101" name="다이아몬드 100">
            <a:extLst>
              <a:ext uri="{FF2B5EF4-FFF2-40B4-BE49-F238E27FC236}">
                <a16:creationId xmlns:a16="http://schemas.microsoft.com/office/drawing/2014/main" xmlns="" id="{35F0C476-7C78-4C82-A59C-7CBC3410BDCC}"/>
              </a:ext>
            </a:extLst>
          </p:cNvPr>
          <p:cNvSpPr/>
          <p:nvPr/>
        </p:nvSpPr>
        <p:spPr>
          <a:xfrm>
            <a:off x="8298475" y="4061132"/>
            <a:ext cx="2425148" cy="1555635"/>
          </a:xfrm>
          <a:prstGeom prst="diamond">
            <a:avLst/>
          </a:prstGeom>
          <a:solidFill>
            <a:srgbClr val="C7905A"/>
          </a:solidFill>
          <a:ln>
            <a:solidFill>
              <a:srgbClr val="C790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000" dirty="0"/>
              <a:t>카페표시</a:t>
            </a:r>
            <a:r>
              <a:rPr lang="en-US" altLang="ko-KR" sz="2000" dirty="0"/>
              <a:t>Y / N</a:t>
            </a:r>
            <a:endParaRPr lang="ko-KR" altLang="en-US" sz="2000" dirty="0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xmlns="" id="{2275F1F9-DCE2-49F4-A069-CD120946BEC8}"/>
              </a:ext>
            </a:extLst>
          </p:cNvPr>
          <p:cNvCxnSpPr>
            <a:cxnSpLocks/>
            <a:stCxn id="101" idx="2"/>
            <a:endCxn id="100" idx="0"/>
          </p:cNvCxnSpPr>
          <p:nvPr/>
        </p:nvCxnSpPr>
        <p:spPr>
          <a:xfrm>
            <a:off x="9511049" y="5616767"/>
            <a:ext cx="0" cy="66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BD04CC05-FA1C-4AA0-B9B2-9BD4BC668D8C}"/>
              </a:ext>
            </a:extLst>
          </p:cNvPr>
          <p:cNvSpPr/>
          <p:nvPr/>
        </p:nvSpPr>
        <p:spPr>
          <a:xfrm>
            <a:off x="9791319" y="5579787"/>
            <a:ext cx="2246071" cy="479731"/>
          </a:xfrm>
          <a:prstGeom prst="rect">
            <a:avLst/>
          </a:prstGeom>
          <a:solidFill>
            <a:srgbClr val="F3DF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400" dirty="0">
                <a:solidFill>
                  <a:srgbClr val="C7905A"/>
                </a:solidFill>
              </a:rPr>
              <a:t>카페표시 성공</a:t>
            </a:r>
            <a:endParaRPr lang="ko-KR" altLang="en-US" dirty="0">
              <a:solidFill>
                <a:srgbClr val="C7905A"/>
              </a:solidFill>
            </a:endParaRPr>
          </a:p>
        </p:txBody>
      </p: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xmlns="" id="{E9DFEAC6-34CF-4447-9E42-E675497C6C52}"/>
              </a:ext>
            </a:extLst>
          </p:cNvPr>
          <p:cNvCxnSpPr>
            <a:cxnSpLocks/>
            <a:stCxn id="101" idx="3"/>
            <a:endCxn id="103" idx="0"/>
          </p:cNvCxnSpPr>
          <p:nvPr/>
        </p:nvCxnSpPr>
        <p:spPr>
          <a:xfrm>
            <a:off x="10723623" y="4838950"/>
            <a:ext cx="190732" cy="7408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xmlns="" id="{6AD62FE6-193F-4F4C-8E9C-077EBEB0A3A6}"/>
              </a:ext>
            </a:extLst>
          </p:cNvPr>
          <p:cNvCxnSpPr>
            <a:stCxn id="13" idx="3"/>
            <a:endCxn id="101" idx="1"/>
          </p:cNvCxnSpPr>
          <p:nvPr/>
        </p:nvCxnSpPr>
        <p:spPr>
          <a:xfrm>
            <a:off x="7920689" y="4206818"/>
            <a:ext cx="377786" cy="6321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bbb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425059"/>
      </a:accent1>
      <a:accent2>
        <a:srgbClr val="c7905a"/>
      </a:accent2>
      <a:accent3>
        <a:srgbClr val="f3dfba"/>
      </a:accent3>
      <a:accent4>
        <a:srgbClr val="f0cab6"/>
      </a:accent4>
      <a:accent5>
        <a:srgbClr val="f08820"/>
      </a:accent5>
      <a:accent6>
        <a:srgbClr val="867a6c"/>
      </a:accent6>
      <a:hlink>
        <a:srgbClr val="3f3f3f"/>
      </a:hlink>
      <a:folHlink>
        <a:srgbClr val="3f3f3f"/>
      </a:folHlink>
    </a:clrScheme>
    <a:fontScheme name="200525">
      <a:majorFont>
        <a:latin typeface="Arial Black"/>
        <a:ea typeface="나눔스퀘어 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734</ep:Words>
  <ep:PresentationFormat>사용자 지정</ep:PresentationFormat>
  <ep:Paragraphs>259</ep:Paragraphs>
  <ep:Slides>30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ep:HeadingPairs>
  <ep:TitlesOfParts>
    <vt:vector size="31" baseType="lpstr">
      <vt:lpstr>Office 테마</vt:lpstr>
      <vt:lpstr>PowerPoint 프레젠테이션</vt:lpstr>
      <vt:lpstr>PowerPoint 프레젠테이션</vt:lpstr>
      <vt:lpstr>PowerPoint 프레젠테이션</vt:lpstr>
      <vt:lpstr>슬라이드 4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슬라이드 15</vt:lpstr>
      <vt:lpstr>슬라이드 16</vt:lpstr>
      <vt:lpstr>슬라이드 17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2020-05-25T00:38:46.000</dcterms:created>
  <dc:creator>Yu Saebyeol</dc:creator>
  <cp:lastModifiedBy>최지연</cp:lastModifiedBy>
  <dcterms:modified xsi:type="dcterms:W3CDTF">2020-06-01T15:28:48.306</dcterms:modified>
  <cp:revision>86</cp:revision>
  <dc:title>PowerPoint 프레젠테이션</dc:title>
</cp:coreProperties>
</file>