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4" r:id="rId6"/>
    <p:sldId id="259" r:id="rId7"/>
    <p:sldId id="266" r:id="rId8"/>
    <p:sldId id="268" r:id="rId9"/>
    <p:sldId id="269" r:id="rId10"/>
    <p:sldId id="270" r:id="rId11"/>
    <p:sldId id="272" r:id="rId12"/>
    <p:sldId id="275" r:id="rId13"/>
    <p:sldId id="277" r:id="rId14"/>
    <p:sldId id="274" r:id="rId15"/>
    <p:sldId id="273" r:id="rId16"/>
    <p:sldId id="276" r:id="rId17"/>
    <p:sldId id="271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7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7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4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1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5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1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6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9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3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7D5D-4784-4D9B-981F-8F47CABB17F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8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객체지향프로그램의 시작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레퍼런스</a:t>
            </a:r>
            <a:r>
              <a:rPr lang="en-US" altLang="ko-KR" dirty="0"/>
              <a:t>, </a:t>
            </a:r>
            <a:r>
              <a:rPr lang="ko-KR" altLang="en-US" dirty="0"/>
              <a:t>인스턴스</a:t>
            </a:r>
          </a:p>
        </p:txBody>
      </p:sp>
    </p:spTree>
    <p:extLst>
      <p:ext uri="{BB962C8B-B14F-4D97-AF65-F5344CB8AC3E}">
        <p14:creationId xmlns:p14="http://schemas.microsoft.com/office/powerpoint/2010/main" val="1929097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0"/>
            <a:ext cx="7524750" cy="5219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06370" y="302260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017521" y="336931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855208" y="3342912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63304" y="356135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0x</a:t>
            </a:r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34405" y="3561352"/>
            <a:ext cx="188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Person </a:t>
            </a:r>
            <a:r>
              <a:rPr lang="ko-KR" altLang="en-US" dirty="0" smtClean="0">
                <a:solidFill>
                  <a:srgbClr val="C00000"/>
                </a:solidFill>
              </a:rPr>
              <a:t>모양으로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5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0"/>
            <a:ext cx="7524750" cy="5219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54942" y="3022600"/>
            <a:ext cx="2034458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855208" y="3342912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8" idx="2"/>
          </p:cNvCxnSpPr>
          <p:nvPr/>
        </p:nvCxnSpPr>
        <p:spPr>
          <a:xfrm flipH="1" flipV="1">
            <a:off x="4089400" y="3210560"/>
            <a:ext cx="3765808" cy="2288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63304" y="356135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0x</a:t>
            </a:r>
            <a:r>
              <a:rPr lang="en-US" altLang="ko-KR" b="1" dirty="0" smtClean="0"/>
              <a:t>10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587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0"/>
            <a:ext cx="7524750" cy="5219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855208" y="3342912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73729" y="2918172"/>
            <a:ext cx="21574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    </a:t>
            </a:r>
            <a:r>
              <a:rPr lang="en-US" altLang="ko-KR" sz="3200" b="1" dirty="0" smtClean="0"/>
              <a:t>0x10;    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63304" y="356135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0x</a:t>
            </a:r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18" idx="2"/>
          </p:cNvCxnSpPr>
          <p:nvPr/>
        </p:nvCxnSpPr>
        <p:spPr>
          <a:xfrm flipH="1" flipV="1">
            <a:off x="3903406" y="3215148"/>
            <a:ext cx="3951802" cy="22428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0"/>
            <a:ext cx="7524750" cy="5219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855208" y="3342912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8" idx="2"/>
          </p:cNvCxnSpPr>
          <p:nvPr/>
        </p:nvCxnSpPr>
        <p:spPr>
          <a:xfrm flipH="1" flipV="1">
            <a:off x="4089400" y="3210560"/>
            <a:ext cx="3765808" cy="2288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4739" y="3684102"/>
            <a:ext cx="4879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객체의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레퍼런스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저장하지 않으면 </a:t>
            </a:r>
            <a:endParaRPr lang="en-US" altLang="ko-KR" dirty="0" smtClean="0"/>
          </a:p>
          <a:p>
            <a:r>
              <a:rPr lang="ko-KR" altLang="en-US" dirty="0" smtClean="0"/>
              <a:t>생성은 되었지만 객체에 찾아갈 수 없다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어딘가에 주소를 적어두어야 하지 않을까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=&gt;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레퍼런스</a:t>
            </a:r>
            <a:r>
              <a:rPr lang="ko-KR" altLang="en-US" b="1" dirty="0" smtClean="0">
                <a:solidFill>
                  <a:srgbClr val="C00000"/>
                </a:solidFill>
              </a:rPr>
              <a:t> 변수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63304" y="356135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0x</a:t>
            </a:r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873729" y="2918172"/>
            <a:ext cx="21574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    </a:t>
            </a:r>
            <a:r>
              <a:rPr lang="en-US" altLang="ko-KR" sz="3200" b="1" dirty="0" smtClean="0"/>
              <a:t>0x10;   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5410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06370" y="302260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60600" y="3559810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Person </a:t>
            </a:r>
            <a:r>
              <a:rPr lang="ko-KR" altLang="en-US" dirty="0">
                <a:solidFill>
                  <a:srgbClr val="C00000"/>
                </a:solidFill>
              </a:rPr>
              <a:t>모양 객체를</a:t>
            </a: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017521" y="336931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3304" y="356135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@10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985741" y="2931432"/>
            <a:ext cx="2531893" cy="1209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80299" y="2963676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@10</a:t>
            </a:r>
            <a:endParaRPr lang="ko-KR" altLang="en-US" sz="32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8" y="510699"/>
            <a:ext cx="6743700" cy="375285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7863146" y="3317376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77906" y="3030613"/>
            <a:ext cx="2796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 </a:t>
            </a:r>
            <a:r>
              <a:rPr lang="ko-KR" altLang="en-US" dirty="0" smtClean="0"/>
              <a:t>변수 선언</a:t>
            </a:r>
            <a:r>
              <a:rPr lang="en-US" altLang="ko-KR" dirty="0" smtClean="0"/>
              <a:t>!!</a:t>
            </a:r>
          </a:p>
          <a:p>
            <a:r>
              <a:rPr lang="ko-KR" altLang="en-US" dirty="0" err="1" smtClean="0"/>
              <a:t>레퍼런스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Person</a:t>
            </a:r>
          </a:p>
          <a:p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: p1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506888" y="2644018"/>
            <a:ext cx="493" cy="3940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735379" y="2605042"/>
            <a:ext cx="12821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66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06370" y="302260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60600" y="3559810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Person </a:t>
            </a:r>
            <a:r>
              <a:rPr lang="ko-KR" altLang="en-US" dirty="0">
                <a:solidFill>
                  <a:srgbClr val="C00000"/>
                </a:solidFill>
              </a:rPr>
              <a:t>모양 객체를</a:t>
            </a: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017521" y="336931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3304" y="356135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0x10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985741" y="2931432"/>
            <a:ext cx="2531893" cy="1209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80299" y="2963676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@10</a:t>
            </a:r>
            <a:endParaRPr lang="ko-KR" altLang="en-US" sz="32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8" y="510699"/>
            <a:ext cx="6743700" cy="375285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7863146" y="3317376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97885" y="2110403"/>
            <a:ext cx="193764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   </a:t>
            </a:r>
            <a:r>
              <a:rPr lang="en-US" altLang="ko-KR" sz="3200" b="1" dirty="0" smtClean="0"/>
              <a:t>0x</a:t>
            </a:r>
            <a:r>
              <a:rPr lang="en-US" altLang="ko-KR" sz="3200" b="1" dirty="0" smtClean="0"/>
              <a:t>10 ;    </a:t>
            </a:r>
            <a:endParaRPr lang="ko-KR" altLang="en-US" sz="3200" b="1" dirty="0"/>
          </a:p>
        </p:txBody>
      </p:sp>
      <p:cxnSp>
        <p:nvCxnSpPr>
          <p:cNvPr id="24" name="직선 화살표 연결선 23"/>
          <p:cNvCxnSpPr>
            <a:stCxn id="22" idx="2"/>
          </p:cNvCxnSpPr>
          <p:nvPr/>
        </p:nvCxnSpPr>
        <p:spPr>
          <a:xfrm flipH="1" flipV="1">
            <a:off x="4614154" y="2643641"/>
            <a:ext cx="3248992" cy="7702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3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06370" y="302260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60600" y="3559810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Person </a:t>
            </a:r>
            <a:r>
              <a:rPr lang="ko-KR" altLang="en-US" dirty="0">
                <a:solidFill>
                  <a:srgbClr val="C00000"/>
                </a:solidFill>
              </a:rPr>
              <a:t>모양 객체를</a:t>
            </a: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017521" y="336931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3304" y="356135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@10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985741" y="2931432"/>
            <a:ext cx="2531893" cy="1209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80299" y="2963676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@10</a:t>
            </a:r>
            <a:endParaRPr lang="ko-KR" altLang="en-US" sz="32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8" y="510699"/>
            <a:ext cx="6743700" cy="375285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7863146" y="3317376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97885" y="2110403"/>
            <a:ext cx="193764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   </a:t>
            </a:r>
            <a:r>
              <a:rPr lang="en-US" altLang="ko-KR" sz="3200" b="1" dirty="0" smtClean="0"/>
              <a:t>0x10 ;    </a:t>
            </a:r>
            <a:endParaRPr lang="ko-KR" altLang="en-US" sz="3200" b="1" dirty="0"/>
          </a:p>
        </p:txBody>
      </p:sp>
      <p:sp>
        <p:nvSpPr>
          <p:cNvPr id="23" name="직사각형 22"/>
          <p:cNvSpPr/>
          <p:nvPr/>
        </p:nvSpPr>
        <p:spPr>
          <a:xfrm>
            <a:off x="2522636" y="3460478"/>
            <a:ext cx="4490720" cy="29110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54716" y="3535952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STACK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4036" y="4637274"/>
            <a:ext cx="2587145" cy="7630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0x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10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475" y="4045253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874F36"/>
                </a:solidFill>
              </a:rPr>
              <a:t>p1</a:t>
            </a:r>
            <a:endParaRPr lang="ko-KR" altLang="en-US" sz="4000" dirty="0">
              <a:solidFill>
                <a:srgbClr val="874F36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041017" y="2680130"/>
            <a:ext cx="1845309" cy="19773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4614154" y="2643641"/>
            <a:ext cx="3248992" cy="7702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5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06370" y="302260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60600" y="3559810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Person </a:t>
            </a:r>
            <a:r>
              <a:rPr lang="ko-KR" altLang="en-US" dirty="0">
                <a:solidFill>
                  <a:srgbClr val="C00000"/>
                </a:solidFill>
              </a:rPr>
              <a:t>모양 객체를</a:t>
            </a: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017521" y="336931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8" y="510699"/>
            <a:ext cx="6743700" cy="37528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625798" y="2278683"/>
            <a:ext cx="526978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09113" y="3369310"/>
            <a:ext cx="525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</a:rPr>
              <a:t>이때</a:t>
            </a:r>
            <a:r>
              <a:rPr lang="en-US" altLang="ko-KR" sz="2800" dirty="0">
                <a:solidFill>
                  <a:srgbClr val="C00000"/>
                </a:solidFill>
              </a:rPr>
              <a:t>, p1</a:t>
            </a:r>
            <a:r>
              <a:rPr lang="ko-KR" altLang="en-US" sz="2800" dirty="0">
                <a:solidFill>
                  <a:srgbClr val="C00000"/>
                </a:solidFill>
              </a:rPr>
              <a:t>을 레퍼런스라고 하며</a:t>
            </a:r>
            <a:endParaRPr lang="en-US" altLang="ko-KR" sz="2800" dirty="0">
              <a:solidFill>
                <a:srgbClr val="C00000"/>
              </a:solidFill>
            </a:endParaRPr>
          </a:p>
          <a:p>
            <a:r>
              <a:rPr lang="ko-KR" altLang="en-US" sz="2800" dirty="0" err="1">
                <a:solidFill>
                  <a:srgbClr val="C00000"/>
                </a:solidFill>
              </a:rPr>
              <a:t>레퍼런스는</a:t>
            </a:r>
            <a:r>
              <a:rPr lang="ko-KR" altLang="en-US" sz="2800" dirty="0">
                <a:solidFill>
                  <a:srgbClr val="C00000"/>
                </a:solidFill>
              </a:rPr>
              <a:t> </a:t>
            </a:r>
            <a:r>
              <a:rPr lang="ko-KR" altLang="en-US" sz="2800" dirty="0" smtClean="0">
                <a:solidFill>
                  <a:srgbClr val="C00000"/>
                </a:solidFill>
              </a:rPr>
              <a:t>메모장으로 비유할 </a:t>
            </a:r>
            <a:r>
              <a:rPr lang="ko-KR" altLang="en-US" sz="2800" dirty="0">
                <a:solidFill>
                  <a:srgbClr val="C00000"/>
                </a:solidFill>
              </a:rPr>
              <a:t>수 있다</a:t>
            </a:r>
            <a:r>
              <a:rPr lang="en-US" altLang="ko-KR" sz="28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>
            <a:off x="2889287" y="2625393"/>
            <a:ext cx="484517" cy="7658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84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설계도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2022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객체 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실제 집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655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레퍼런스 </a:t>
            </a:r>
            <a:r>
              <a:rPr lang="en-US" altLang="ko-KR" dirty="0"/>
              <a:t>: </a:t>
            </a:r>
            <a:r>
              <a:rPr lang="ko-KR" altLang="en-US" dirty="0"/>
              <a:t>집 주소를 적어 놓은 집 문서</a:t>
            </a:r>
          </a:p>
        </p:txBody>
      </p:sp>
    </p:spTree>
    <p:extLst>
      <p:ext uri="{BB962C8B-B14F-4D97-AF65-F5344CB8AC3E}">
        <p14:creationId xmlns:p14="http://schemas.microsoft.com/office/powerpoint/2010/main" val="37355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설계도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</a:rPr>
              <a:t>클래스</a:t>
            </a:r>
            <a:r>
              <a:rPr lang="ko-KR" altLang="en-US" sz="2400" dirty="0"/>
              <a:t>는 기본적으로 객체를 디자인하기위한 </a:t>
            </a:r>
            <a:r>
              <a:rPr lang="ko-KR" altLang="en-US" sz="2400" dirty="0">
                <a:solidFill>
                  <a:srgbClr val="C00000"/>
                </a:solidFill>
              </a:rPr>
              <a:t>설계도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만약 우리가 별 모양 빵을 만들어야 한다고 가정하자</a:t>
            </a:r>
            <a:r>
              <a:rPr lang="en-US" altLang="ko-KR" sz="2400" dirty="0"/>
              <a:t>. </a:t>
            </a:r>
            <a:r>
              <a:rPr lang="ko-KR" altLang="en-US" sz="2400" dirty="0"/>
              <a:t>한 두개 정도는 일일이 수작업을 해줄 수</a:t>
            </a:r>
            <a:r>
              <a:rPr lang="en-US" altLang="ko-KR" sz="2400" dirty="0"/>
              <a:t> </a:t>
            </a:r>
            <a:r>
              <a:rPr lang="ko-KR" altLang="en-US" sz="2400" dirty="0"/>
              <a:t>있지만</a:t>
            </a:r>
            <a:r>
              <a:rPr lang="en-US" altLang="ko-KR" sz="2400" dirty="0"/>
              <a:t> </a:t>
            </a:r>
            <a:r>
              <a:rPr lang="ko-KR" altLang="en-US" sz="2400" dirty="0"/>
              <a:t>수 백 개의 </a:t>
            </a:r>
            <a:r>
              <a:rPr lang="ko-KR" altLang="en-US" sz="2400" dirty="0">
                <a:solidFill>
                  <a:srgbClr val="0070C0"/>
                </a:solidFill>
              </a:rPr>
              <a:t>빵</a:t>
            </a:r>
            <a:r>
              <a:rPr lang="ko-KR" altLang="en-US" sz="2400" dirty="0"/>
              <a:t>을 생산해야 한다면 </a:t>
            </a:r>
            <a:r>
              <a:rPr lang="ko-KR" altLang="en-US" sz="2400" dirty="0" err="1" smtClean="0">
                <a:solidFill>
                  <a:srgbClr val="C00000"/>
                </a:solidFill>
              </a:rPr>
              <a:t>빵틀</a:t>
            </a:r>
            <a:r>
              <a:rPr lang="ko-KR" altLang="en-US" sz="2400" dirty="0" err="1" smtClean="0"/>
              <a:t>을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제작하여 틀로 찍어내는 것이 수월하다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부품</a:t>
            </a:r>
            <a:r>
              <a:rPr lang="en-US" altLang="ko-KR" sz="2400" dirty="0" smtClean="0">
                <a:solidFill>
                  <a:srgbClr val="0070C0"/>
                </a:solidFill>
              </a:rPr>
              <a:t>(</a:t>
            </a:r>
            <a:r>
              <a:rPr lang="ko-KR" altLang="en-US" sz="2400" dirty="0" smtClean="0">
                <a:solidFill>
                  <a:srgbClr val="0070C0"/>
                </a:solidFill>
              </a:rPr>
              <a:t>객체</a:t>
            </a:r>
            <a:r>
              <a:rPr lang="en-US" altLang="ko-KR" sz="2400" dirty="0" smtClean="0">
                <a:solidFill>
                  <a:srgbClr val="0070C0"/>
                </a:solidFill>
              </a:rPr>
              <a:t>) </a:t>
            </a:r>
            <a:r>
              <a:rPr lang="ko-KR" altLang="en-US" sz="2400" dirty="0" smtClean="0"/>
              <a:t>또한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다양한 프로그램에서 자주 사용된다면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>
                <a:solidFill>
                  <a:srgbClr val="C00000"/>
                </a:solidFill>
              </a:rPr>
              <a:t>틀</a:t>
            </a:r>
            <a:r>
              <a:rPr lang="en-US" altLang="ko-KR" sz="2400" dirty="0" smtClean="0">
                <a:solidFill>
                  <a:srgbClr val="C00000"/>
                </a:solidFill>
              </a:rPr>
              <a:t>(</a:t>
            </a:r>
            <a:r>
              <a:rPr lang="ko-KR" altLang="en-US" sz="2400" dirty="0" smtClean="0">
                <a:solidFill>
                  <a:srgbClr val="C00000"/>
                </a:solidFill>
              </a:rPr>
              <a:t>클래스</a:t>
            </a:r>
            <a:r>
              <a:rPr lang="en-US" altLang="ko-KR" sz="2400" dirty="0" smtClean="0">
                <a:solidFill>
                  <a:srgbClr val="C00000"/>
                </a:solidFill>
              </a:rPr>
              <a:t>)</a:t>
            </a:r>
            <a:r>
              <a:rPr lang="ko-KR" altLang="en-US" sz="2400" dirty="0" smtClean="0"/>
              <a:t>을 만들어 놓고 필요할 때 생성하는 것이 편할 것이다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설계도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688"/>
            <a:ext cx="9570541" cy="5129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3212782"/>
            <a:ext cx="3467100" cy="2505075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  <a:effectLst>
            <a:softEdge rad="0"/>
          </a:effectLst>
        </p:spPr>
      </p:pic>
      <p:cxnSp>
        <p:nvCxnSpPr>
          <p:cNvPr id="10" name="직선 화살표 연결선 9"/>
          <p:cNvCxnSpPr>
            <a:stCxn id="16" idx="1"/>
          </p:cNvCxnSpPr>
          <p:nvPr/>
        </p:nvCxnSpPr>
        <p:spPr>
          <a:xfrm flipH="1" flipV="1">
            <a:off x="4130040" y="4221480"/>
            <a:ext cx="1729740" cy="15701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6" idx="1"/>
          </p:cNvCxnSpPr>
          <p:nvPr/>
        </p:nvCxnSpPr>
        <p:spPr>
          <a:xfrm flipH="1">
            <a:off x="3589020" y="4378493"/>
            <a:ext cx="2270760" cy="16778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6" idx="1"/>
          </p:cNvCxnSpPr>
          <p:nvPr/>
        </p:nvCxnSpPr>
        <p:spPr>
          <a:xfrm flipH="1">
            <a:off x="4876800" y="4378493"/>
            <a:ext cx="982980" cy="42591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59780" y="3901439"/>
            <a:ext cx="4133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</a:rPr>
              <a:t>Person</a:t>
            </a:r>
            <a:r>
              <a:rPr lang="ko-KR" altLang="en-US" sz="2800" dirty="0">
                <a:solidFill>
                  <a:srgbClr val="C00000"/>
                </a:solidFill>
              </a:rPr>
              <a:t>의 필드</a:t>
            </a:r>
            <a:r>
              <a:rPr lang="en-US" altLang="ko-KR" sz="2800" dirty="0">
                <a:solidFill>
                  <a:srgbClr val="C00000"/>
                </a:solidFill>
              </a:rPr>
              <a:t>(</a:t>
            </a:r>
            <a:r>
              <a:rPr lang="ko-KR" altLang="en-US" sz="2800" dirty="0">
                <a:solidFill>
                  <a:srgbClr val="C00000"/>
                </a:solidFill>
              </a:rPr>
              <a:t>멤버변수</a:t>
            </a:r>
            <a:r>
              <a:rPr lang="en-US" altLang="ko-KR" sz="28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2800" dirty="0">
                <a:solidFill>
                  <a:srgbClr val="C00000"/>
                </a:solidFill>
              </a:rPr>
              <a:t>== </a:t>
            </a:r>
            <a:r>
              <a:rPr lang="ko-KR" altLang="en-US" sz="2800" dirty="0" err="1">
                <a:solidFill>
                  <a:srgbClr val="C00000"/>
                </a:solidFill>
              </a:rPr>
              <a:t>방이름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7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688"/>
            <a:ext cx="9570541" cy="512921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55820" y="2255520"/>
            <a:ext cx="4975860" cy="325374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설계도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34940" y="3543300"/>
            <a:ext cx="3863340" cy="1668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4823460" y="2766060"/>
            <a:ext cx="4639542" cy="79248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49240" y="3792535"/>
            <a:ext cx="1127760" cy="1320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name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14160" y="3792535"/>
            <a:ext cx="1127760" cy="1320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70851" y="3792535"/>
            <a:ext cx="1127760" cy="1320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C00000"/>
                </a:solidFill>
              </a:rPr>
              <a:t>hasPhone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780" y="2326124"/>
            <a:ext cx="247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</a:rPr>
              <a:t>Person </a:t>
            </a:r>
            <a:r>
              <a:rPr lang="ko-KR" altLang="en-US" sz="2800" dirty="0">
                <a:solidFill>
                  <a:srgbClr val="C00000"/>
                </a:solidFill>
              </a:rPr>
              <a:t>설계도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1615" y="5619988"/>
            <a:ext cx="681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Person </a:t>
            </a:r>
            <a:r>
              <a:rPr lang="ko-KR" altLang="en-US" dirty="0"/>
              <a:t>모양의 집은 </a:t>
            </a:r>
            <a:r>
              <a:rPr lang="en-US" altLang="ko-KR" dirty="0"/>
              <a:t>name, age, </a:t>
            </a:r>
            <a:r>
              <a:rPr lang="en-US" altLang="ko-KR" dirty="0" err="1"/>
              <a:t>hasPhone</a:t>
            </a:r>
            <a:r>
              <a:rPr lang="ko-KR" altLang="en-US" dirty="0"/>
              <a:t>이라는 방이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62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1320225"/>
            <a:ext cx="9570541" cy="51292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설계도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6413" y="3515499"/>
            <a:ext cx="823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주의</a:t>
            </a:r>
            <a:r>
              <a:rPr lang="en-US" altLang="ko-KR" sz="3200" b="1" dirty="0">
                <a:solidFill>
                  <a:srgbClr val="C00000"/>
                </a:solidFill>
              </a:rPr>
              <a:t> ! </a:t>
            </a:r>
            <a:r>
              <a:rPr lang="ko-KR" altLang="en-US" sz="3200" b="1" dirty="0">
                <a:solidFill>
                  <a:srgbClr val="C00000"/>
                </a:solidFill>
              </a:rPr>
              <a:t>설계용 클래스는 메인 메소드가 없다</a:t>
            </a:r>
            <a:r>
              <a:rPr lang="en-US" altLang="ko-KR" sz="3200" b="1" dirty="0">
                <a:solidFill>
                  <a:srgbClr val="C00000"/>
                </a:solidFill>
              </a:rPr>
              <a:t>.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18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</a:t>
            </a:r>
            <a:r>
              <a:rPr lang="en-US" altLang="ko-KR" dirty="0"/>
              <a:t>(==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생성하라 </a:t>
            </a:r>
            <a:r>
              <a:rPr lang="en-US" altLang="ko-KR" dirty="0"/>
              <a:t>-&gt; ‘new’ </a:t>
            </a:r>
            <a:r>
              <a:rPr lang="ko-KR" altLang="en-US" dirty="0"/>
              <a:t>라는 키워드를 사용</a:t>
            </a:r>
            <a:endParaRPr lang="en-US" altLang="ko-KR" dirty="0"/>
          </a:p>
          <a:p>
            <a:r>
              <a:rPr lang="en-US" altLang="ko-KR" dirty="0"/>
              <a:t>== </a:t>
            </a:r>
            <a:r>
              <a:rPr lang="ko-KR" altLang="en-US" dirty="0"/>
              <a:t>집을 지어라 </a:t>
            </a:r>
            <a:r>
              <a:rPr lang="en-US" altLang="ko-KR" dirty="0"/>
              <a:t>( </a:t>
            </a:r>
            <a:r>
              <a:rPr lang="ko-KR" altLang="en-US" dirty="0"/>
              <a:t>실제 메모리에 세팅하라 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‘</a:t>
            </a:r>
            <a:r>
              <a:rPr lang="ko-KR" altLang="en-US" dirty="0">
                <a:solidFill>
                  <a:srgbClr val="C00000"/>
                </a:solidFill>
              </a:rPr>
              <a:t>빵 틀</a:t>
            </a:r>
            <a:r>
              <a:rPr lang="en-US" altLang="ko-KR" dirty="0">
                <a:solidFill>
                  <a:srgbClr val="C00000"/>
                </a:solidFill>
              </a:rPr>
              <a:t>’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C00000"/>
                </a:solidFill>
              </a:rPr>
              <a:t>클래스</a:t>
            </a:r>
            <a:r>
              <a:rPr lang="ko-KR" altLang="en-US" dirty="0"/>
              <a:t>였다면 틀로 찍어낸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빵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57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1469390"/>
            <a:ext cx="7524750" cy="5219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명령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335530" y="4499610"/>
            <a:ext cx="594360" cy="3086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4120" y="50292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객체를 </a:t>
            </a:r>
            <a:r>
              <a:rPr lang="ko-KR" altLang="en-US" dirty="0" smtClean="0">
                <a:solidFill>
                  <a:srgbClr val="C00000"/>
                </a:solidFill>
              </a:rPr>
              <a:t>생성하라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>
            <a:off x="2632710" y="4808220"/>
            <a:ext cx="13971" cy="2667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1469390"/>
            <a:ext cx="7524750" cy="5219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: </a:t>
            </a:r>
            <a:r>
              <a:rPr lang="ko-KR" altLang="en-US" dirty="0" err="1"/>
              <a:t>인스턴스</a:t>
            </a:r>
            <a:r>
              <a:rPr lang="ko-KR" altLang="en-US" dirty="0"/>
              <a:t> 생성 명령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29890" y="449199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4120" y="5029200"/>
            <a:ext cx="188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Person </a:t>
            </a:r>
            <a:r>
              <a:rPr lang="ko-KR" altLang="en-US" dirty="0" smtClean="0">
                <a:solidFill>
                  <a:srgbClr val="C00000"/>
                </a:solidFill>
              </a:rPr>
              <a:t>모양으로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241041" y="483870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1469390"/>
            <a:ext cx="7524750" cy="5219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: </a:t>
            </a:r>
            <a:r>
              <a:rPr lang="ko-KR" altLang="en-US" dirty="0" err="1"/>
              <a:t>인스턴스</a:t>
            </a:r>
            <a:r>
              <a:rPr lang="ko-KR" altLang="en-US" dirty="0"/>
              <a:t> 생성 명령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29890" y="449199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241041" y="483870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01280" y="198008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782878" y="246280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813040" y="205832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4120" y="5029200"/>
            <a:ext cx="188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Person </a:t>
            </a:r>
            <a:r>
              <a:rPr lang="ko-KR" altLang="en-US" dirty="0" smtClean="0">
                <a:solidFill>
                  <a:srgbClr val="C00000"/>
                </a:solidFill>
              </a:rPr>
              <a:t>모양으로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2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320</Words>
  <Application>Microsoft Office PowerPoint</Application>
  <PresentationFormat>와이드스크린</PresentationFormat>
  <Paragraphs>98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객체지향프로그램의 시작</vt:lpstr>
      <vt:lpstr>클래스 : 설계도</vt:lpstr>
      <vt:lpstr>클래스 : 설계도</vt:lpstr>
      <vt:lpstr>클래스 : 설계도</vt:lpstr>
      <vt:lpstr>클래스 : 설계도</vt:lpstr>
      <vt:lpstr>인스턴스(==객체) : 집</vt:lpstr>
      <vt:lpstr>new : 인스턴스 생성 명령</vt:lpstr>
      <vt:lpstr>new : 인스턴스 생성 명령</vt:lpstr>
      <vt:lpstr>new : 인스턴스 생성 명령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클래스 : 설계도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객체지향프로그램의 시작</dc:title>
  <dc:creator>Sera Lee</dc:creator>
  <cp:lastModifiedBy>jongro10</cp:lastModifiedBy>
  <cp:revision>11</cp:revision>
  <dcterms:created xsi:type="dcterms:W3CDTF">2016-07-11T05:27:28Z</dcterms:created>
  <dcterms:modified xsi:type="dcterms:W3CDTF">2017-05-16T08:02:53Z</dcterms:modified>
</cp:coreProperties>
</file>