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1640" y="1383120"/>
            <a:ext cx="640800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272123"/>
                </a:solidFill>
                <a:latin typeface="맑은 고딕"/>
                <a:ea typeface="Yoon 윤고딕 520_TT"/>
              </a:rPr>
              <a:t>2022 </a:t>
            </a:r>
            <a:r>
              <a:rPr b="0" lang="zh-CN" sz="2600" spc="-1" strike="noStrike">
                <a:solidFill>
                  <a:srgbClr val="272123"/>
                </a:solidFill>
                <a:latin typeface="맑은 고딕"/>
                <a:ea typeface="Yoon 윤고딕 520_TT"/>
              </a:rPr>
              <a:t>인공지능 온라인 경진대회 결과정리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3635640" y="2587680"/>
            <a:ext cx="0" cy="1957320"/>
          </a:xfrm>
          <a:prstGeom prst="line">
            <a:avLst/>
          </a:prstGeom>
          <a:ln>
            <a:solidFill>
              <a:srgbClr val="27212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0" y="-27360"/>
            <a:ext cx="9143280" cy="1645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611640" y="2385000"/>
            <a:ext cx="27514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zh-CN" sz="2200" spc="-1" strike="noStrike">
                <a:solidFill>
                  <a:srgbClr val="272123"/>
                </a:solidFill>
                <a:latin typeface="맑은 고딕"/>
                <a:ea typeface="Yoon 윤고딕 520_TT"/>
              </a:rPr>
              <a:t>상수관로 누수감지 및 분류 문제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flipV="1">
            <a:off x="611640" y="2239560"/>
            <a:ext cx="6624000" cy="450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905640" y="2582640"/>
            <a:ext cx="2754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272123"/>
                </a:solidFill>
                <a:latin typeface="Arial"/>
                <a:ea typeface="DejaVu Sans"/>
              </a:rPr>
              <a:t>정지영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957D64C-A2B3-456C-A40E-507D223AAE3A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 flipH="1">
            <a:off x="2809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CA244E-884A-4276-8519-5D3984BA1F7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1655640" y="874080"/>
            <a:ext cx="4120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solidFill>
                  <a:srgbClr val="272123"/>
                </a:solidFill>
                <a:latin typeface="Arial"/>
                <a:ea typeface="DejaVu Sans"/>
              </a:rPr>
              <a:t>실패한 전처리 방법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1691640" y="1422720"/>
            <a:ext cx="62823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파생변수 생성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979640" y="1889640"/>
            <a:ext cx="6282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최대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HZ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크기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/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범위 정보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1691640" y="2430720"/>
            <a:ext cx="62823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군집화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1979640" y="2897640"/>
            <a:ext cx="62823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-normal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군집화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,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특이한 특징을 갖는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normal data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는 학습에서 제외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(Undersampling)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-normal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데이터를 군집별로 나누어서 각각 학습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/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앙상블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>
            <a:off x="1691640" y="4194720"/>
            <a:ext cx="62823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Normal / Abnormal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7"/>
          <p:cNvSpPr/>
          <p:nvPr/>
        </p:nvSpPr>
        <p:spPr>
          <a:xfrm>
            <a:off x="1979640" y="4661640"/>
            <a:ext cx="6282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-normal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과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abnormal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을 먼저 분류한 뒤에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annormal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을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other, noise, in, out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으로 다시 분류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_1" descr="ì¤ë§í¸ í©í ë¦¬ì ëí ì´ë¯¸ì§ ê²ìê²°ê³¼"/>
          <p:cNvPicPr/>
          <p:nvPr/>
        </p:nvPicPr>
        <p:blipFill>
          <a:blip r:embed="rId1"/>
          <a:srcRect l="13246" t="189" r="12044" b="-189"/>
          <a:stretch/>
        </p:blipFill>
        <p:spPr>
          <a:xfrm>
            <a:off x="0" y="-12960"/>
            <a:ext cx="9143280" cy="68835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-20880"/>
            <a:ext cx="9143280" cy="687384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-27360"/>
            <a:ext cx="9143280" cy="1645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2915640" y="1769040"/>
            <a:ext cx="2936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4000" spc="296" strike="noStrike">
                <a:solidFill>
                  <a:srgbClr val="ffffff"/>
                </a:solidFill>
                <a:latin typeface="Yoon 윤고딕 520_TT"/>
                <a:ea typeface="Yoon 윤고딕 520_TT"/>
              </a:rPr>
              <a:t>예측 모델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1640" y="1400040"/>
            <a:ext cx="3959640" cy="402084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7E41DD-F5E8-4D3A-ABCF-E594979ACBB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flipH="1">
            <a:off x="4213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087FC0-87A6-4135-83D5-40D68FD92542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655640" y="874080"/>
            <a:ext cx="4120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1691640" y="1422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Pycaret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979640" y="1889640"/>
            <a:ext cx="64324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-AutoML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모듈인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Pycaret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을 활용하여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ML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모델별 최적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Hyperparameter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탐색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시간이 오래 걸림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, AIOT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로 대체가능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1691640" y="322344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Voting Classifier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1979640" y="3690360"/>
            <a:ext cx="6282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-KNeighborsClassifier, XGBClassifier, RandomForestClassifier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모델을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Scikit-learn Voting Classifier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기법으로 앙상블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 flipH="1">
            <a:off x="4213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A34735-1146-42B3-B4C7-BF6B37958AA4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1655640" y="874080"/>
            <a:ext cx="4120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DL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1691640" y="1422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Conv1D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1979640" y="1889640"/>
            <a:ext cx="64324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-Conv1D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1: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컬럼기준 정규화 데이터 학습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-Conv1D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2: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로우기준 정규화 데이터 학습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-Conv1D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3: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로우기준 정규화 데이터 학습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+ class_weight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적용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1691640" y="322344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모델 구조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1979640" y="3690360"/>
            <a:ext cx="6282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사진 첨부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>
            <a:off x="4213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F046DD-98E8-4C66-AFD8-E20F7F1BEF6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1655640" y="874080"/>
            <a:ext cx="4120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Ensemble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2"/>
          <p:cNvSpPr/>
          <p:nvPr/>
        </p:nvSpPr>
        <p:spPr>
          <a:xfrm>
            <a:off x="1691640" y="1422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모델 앙상블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1979640" y="1889640"/>
            <a:ext cx="643248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-Conv1D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1,2,3 + VotingC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총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4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개 모델 앙상블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가장 정확도가 낮은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in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과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out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에 가중치 적용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각 단일 모델들의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F1 Score 0.85~0.90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앙상블 모델의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F1 Score 0.92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4213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675AE4-C0CB-47A8-AF19-A5C5A8DB2F0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655640" y="874080"/>
            <a:ext cx="4120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solidFill>
                  <a:srgbClr val="272123"/>
                </a:solidFill>
                <a:latin typeface="Arial"/>
                <a:ea typeface="DejaVu Sans"/>
              </a:rPr>
              <a:t>보완점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2"/>
          <p:cNvSpPr/>
          <p:nvPr/>
        </p:nvSpPr>
        <p:spPr>
          <a:xfrm>
            <a:off x="1691640" y="1422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VotingC </a:t>
            </a: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로우기준 정규화 데이터 학습모델 추가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691640" y="2358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in out</a:t>
            </a: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에 더 강한 가중치 적용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1691640" y="4086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서버 </a:t>
            </a: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PC </a:t>
            </a: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활용 부족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1979640" y="2898360"/>
            <a:ext cx="6282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모델의 예측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probability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를 기준으로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in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과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out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의 절대적인 예측 횟수를 늘려서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test set F1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확인 필요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1979640" y="4590360"/>
            <a:ext cx="6282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-DL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모델 최적 구조 파악에 더 많은 시간 투자를 했어야 함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905560" y="3075120"/>
            <a:ext cx="333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ecece"/>
                </a:solidFill>
                <a:latin typeface="Yoon 윤고딕 520_TT"/>
                <a:ea typeface="Yoon 윤고딕 520_TT"/>
              </a:rPr>
              <a:t>Q &amp; 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DC1240-3915-4013-88DE-6BC508EB1FCE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05560" y="3075120"/>
            <a:ext cx="3332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ecece"/>
                </a:solidFill>
                <a:latin typeface="Yoon 윤고딕 520_TT"/>
                <a:ea typeface="Yoon 윤고딕 520_TT"/>
              </a:rPr>
              <a:t>End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B4F2AC-A031-42B4-ADA3-E4A8E4FA763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11640" y="522360"/>
            <a:ext cx="215964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ko-KR" sz="4800" spc="-1" strike="noStrike">
                <a:solidFill>
                  <a:srgbClr val="272123"/>
                </a:solidFill>
                <a:latin typeface="Arial"/>
                <a:ea typeface="DejaVu Sans"/>
              </a:rPr>
              <a:t>목 차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622080" y="1668960"/>
            <a:ext cx="2159640" cy="47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4282560" y="1686600"/>
            <a:ext cx="2849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2500" spc="-1" strike="noStrike">
                <a:solidFill>
                  <a:srgbClr val="272123"/>
                </a:solidFill>
                <a:latin typeface="Arial"/>
                <a:ea typeface="DejaVu Sans"/>
              </a:rPr>
              <a:t>데이터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4282560" y="2501280"/>
            <a:ext cx="27946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25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0" y="-27360"/>
            <a:ext cx="9143280" cy="1645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3780000" y="1686600"/>
            <a:ext cx="5580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953735"/>
                </a:solidFill>
                <a:latin typeface="Arial"/>
                <a:ea typeface="DejaVu Sans"/>
              </a:rPr>
              <a:t>01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3783240" y="2502000"/>
            <a:ext cx="5677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953735"/>
                </a:solidFill>
                <a:latin typeface="Arial"/>
                <a:ea typeface="DejaVu Sans"/>
              </a:rPr>
              <a:t>02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4" name="Line 9"/>
          <p:cNvSpPr/>
          <p:nvPr/>
        </p:nvSpPr>
        <p:spPr>
          <a:xfrm>
            <a:off x="3051000" y="546120"/>
            <a:ext cx="24840" cy="57474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0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09E502-A880-48F4-B7A7-EF6EB654400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4282920" y="3329280"/>
            <a:ext cx="27946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25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3783600" y="3330000"/>
            <a:ext cx="5677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953735"/>
                </a:solidFill>
                <a:latin typeface="Arial"/>
                <a:ea typeface="DejaVu Sans"/>
              </a:rPr>
              <a:t>03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ì¤ë§í¸ í©í ë¦¬ì ëí ì´ë¯¸ì§ ê²ìê²°ê³¼"/>
          <p:cNvPicPr/>
          <p:nvPr/>
        </p:nvPicPr>
        <p:blipFill>
          <a:blip r:embed="rId1"/>
          <a:srcRect l="13246" t="189" r="12044" b="-189"/>
          <a:stretch/>
        </p:blipFill>
        <p:spPr>
          <a:xfrm>
            <a:off x="0" y="-12960"/>
            <a:ext cx="9143280" cy="688356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0" y="-20880"/>
            <a:ext cx="9143280" cy="687384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-27360"/>
            <a:ext cx="9143280" cy="1645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2915640" y="1769040"/>
            <a:ext cx="29361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4000" spc="296" strike="noStrike">
                <a:solidFill>
                  <a:srgbClr val="ffffff"/>
                </a:solidFill>
                <a:latin typeface="Yoon 윤고딕 520_TT"/>
                <a:ea typeface="Yoon 윤고딕 520_TT"/>
              </a:rPr>
              <a:t>데이터 </a:t>
            </a:r>
            <a:r>
              <a:rPr b="1" lang="en-US" sz="4000" spc="296" strike="noStrike">
                <a:solidFill>
                  <a:srgbClr val="ffffff"/>
                </a:solidFill>
                <a:latin typeface="Yoon 윤고딕 520_TT"/>
                <a:ea typeface="Yoon 윤고딕 520_TT"/>
              </a:rPr>
              <a:t>Preview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2591640" y="1400040"/>
            <a:ext cx="3959640" cy="402084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85678C-65BA-4FE1-9F16-1DD3D64A65D2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 flipH="1">
            <a:off x="1225800" y="15264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EA6AB3-F7AF-4AED-8E86-9B47810888E6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920240" y="4627440"/>
            <a:ext cx="5799600" cy="1645560"/>
          </a:xfrm>
          <a:prstGeom prst="rect">
            <a:avLst/>
          </a:prstGeom>
          <a:ln>
            <a:noFill/>
          </a:ln>
        </p:spPr>
      </p:pic>
      <p:sp>
        <p:nvSpPr>
          <p:cNvPr id="74" name="CustomShape 9"/>
          <p:cNvSpPr/>
          <p:nvPr/>
        </p:nvSpPr>
        <p:spPr>
          <a:xfrm>
            <a:off x="1655640" y="874080"/>
            <a:ext cx="412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solidFill>
                  <a:srgbClr val="272123"/>
                </a:solidFill>
                <a:latin typeface="Arial"/>
                <a:ea typeface="DejaVu Sans"/>
              </a:rPr>
              <a:t>데이터 설명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2"/>
          <p:cNvSpPr/>
          <p:nvPr/>
        </p:nvSpPr>
        <p:spPr>
          <a:xfrm>
            <a:off x="1691640" y="1206720"/>
            <a:ext cx="6282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Input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13"/>
          <p:cNvSpPr/>
          <p:nvPr/>
        </p:nvSpPr>
        <p:spPr>
          <a:xfrm>
            <a:off x="1979640" y="1565640"/>
            <a:ext cx="6282360" cy="14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상수관로 진동 센서 데이터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수치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센서 출력값 데이터에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Fourier Transform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을 적용하여 계산한 주파수 별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Spectral Density 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값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-0HZ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부터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5120HZ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까지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10HZ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단위로 수집된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513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개 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column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CustomShape 14"/>
          <p:cNvSpPr/>
          <p:nvPr/>
        </p:nvSpPr>
        <p:spPr>
          <a:xfrm>
            <a:off x="1688760" y="2994840"/>
            <a:ext cx="62823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Output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" name="CustomShape 15"/>
          <p:cNvSpPr/>
          <p:nvPr/>
        </p:nvSpPr>
        <p:spPr>
          <a:xfrm>
            <a:off x="1976760" y="3389760"/>
            <a:ext cx="628236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누수 구분 클래스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옥외누수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(out), 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옥내누수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(in), 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정상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(normal), 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전기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/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기계음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(noise), </a:t>
            </a: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환경음</a:t>
            </a:r>
            <a:r>
              <a:rPr b="0" lang="en-US" sz="1400" spc="-1" strike="noStrike">
                <a:solidFill>
                  <a:srgbClr val="272123"/>
                </a:solidFill>
                <a:latin typeface="Arial"/>
                <a:ea typeface="DejaVu Sans"/>
              </a:rPr>
              <a:t>(other)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1225800" y="15264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4B30D1-ED07-4C6C-BC2D-BFA48029D5D1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1655640" y="874080"/>
            <a:ext cx="412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solidFill>
                  <a:srgbClr val="272123"/>
                </a:solidFill>
                <a:latin typeface="Arial"/>
                <a:ea typeface="DejaVu Sans"/>
              </a:rPr>
              <a:t>데이터</a:t>
            </a: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 시각화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2604960"/>
            <a:ext cx="7665120" cy="3590280"/>
          </a:xfrm>
          <a:prstGeom prst="rect">
            <a:avLst/>
          </a:prstGeom>
          <a:ln>
            <a:noFill/>
          </a:ln>
        </p:spPr>
      </p:pic>
      <p:sp>
        <p:nvSpPr>
          <p:cNvPr id="93" name="CustomShape 12"/>
          <p:cNvSpPr/>
          <p:nvPr/>
        </p:nvSpPr>
        <p:spPr>
          <a:xfrm>
            <a:off x="1691640" y="1206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Label </a:t>
            </a: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분포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979640" y="1637640"/>
            <a:ext cx="62823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총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33600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(normal 18000 / other 7000 / noise 5000 / out 1800 / in 1800)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1225800" y="15264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3A7688-01A6-463A-BD23-ACBF619C5CAD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1655640" y="874080"/>
            <a:ext cx="412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solidFill>
                  <a:srgbClr val="272123"/>
                </a:solidFill>
                <a:latin typeface="Arial"/>
                <a:ea typeface="DejaVu Sans"/>
              </a:rPr>
              <a:t>데이터 시각화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52120" y="1737360"/>
            <a:ext cx="7742880" cy="4207680"/>
          </a:xfrm>
          <a:prstGeom prst="rect">
            <a:avLst/>
          </a:prstGeom>
          <a:ln>
            <a:noFill/>
          </a:ln>
        </p:spPr>
      </p:pic>
      <p:sp>
        <p:nvSpPr>
          <p:cNvPr id="107" name="CustomShape 12"/>
          <p:cNvSpPr/>
          <p:nvPr/>
        </p:nvSpPr>
        <p:spPr>
          <a:xfrm>
            <a:off x="1691640" y="1206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Label </a:t>
            </a: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평균값 비교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_0" descr="ì¤ë§í¸ í©í ë¦¬ì ëí ì´ë¯¸ì§ ê²ìê²°ê³¼"/>
          <p:cNvPicPr/>
          <p:nvPr/>
        </p:nvPicPr>
        <p:blipFill>
          <a:blip r:embed="rId1"/>
          <a:srcRect l="13246" t="189" r="12044" b="-189"/>
          <a:stretch/>
        </p:blipFill>
        <p:spPr>
          <a:xfrm>
            <a:off x="0" y="-12960"/>
            <a:ext cx="9143280" cy="688356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0" y="-20880"/>
            <a:ext cx="9143280" cy="687384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-27360"/>
            <a:ext cx="9143280" cy="1645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2915640" y="1769040"/>
            <a:ext cx="29361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4000" spc="296" strike="noStrike">
                <a:solidFill>
                  <a:srgbClr val="ffffff"/>
                </a:solidFill>
                <a:latin typeface="Yoon 윤고딕 520_TT"/>
                <a:ea typeface="Yoon 윤고딕 520_TT"/>
              </a:rPr>
              <a:t>데이터</a:t>
            </a:r>
            <a:r>
              <a:rPr b="1" lang="en-US" sz="4000" spc="296" strike="noStrike">
                <a:solidFill>
                  <a:srgbClr val="ffffff"/>
                </a:solidFill>
                <a:latin typeface="Yoon 윤고딕 520_TT"/>
                <a:ea typeface="Yoon 윤고딕 520_TT"/>
              </a:rPr>
              <a:t> 전처리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2591640" y="1400040"/>
            <a:ext cx="3959640" cy="4020840"/>
          </a:xfrm>
          <a:prstGeom prst="rect">
            <a:avLst/>
          </a:prstGeom>
          <a:noFill/>
          <a:ln w="381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8678D5-1562-4AA8-8826-E4DA4F8E953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 flipH="1">
            <a:off x="2809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99957D-F6FF-4FED-9865-DBC4C4900C41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655640" y="874080"/>
            <a:ext cx="412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Normalization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1691640" y="142272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컬럼기준 정규화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979640" y="1889640"/>
            <a:ext cx="628236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-MinMaxScaler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사용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일반적인 정규화 방법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,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모든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Label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의 독립변수들을 동일한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Scale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로 변환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1688760" y="3390840"/>
            <a:ext cx="62823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272123"/>
                </a:solidFill>
                <a:latin typeface="Arial"/>
                <a:ea typeface="DejaVu Sans"/>
              </a:rPr>
              <a:t>로우기준 정규화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1976760" y="3857760"/>
            <a:ext cx="628236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272123"/>
                </a:solidFill>
                <a:latin typeface="Arial"/>
                <a:ea typeface="Noto Sans CJK SC"/>
              </a:rPr>
              <a:t>-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MinMaxScaler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사용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절대적인 수치보다 각 데이터의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Trend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가 중요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 flipH="1">
            <a:off x="2809800" y="153000"/>
            <a:ext cx="1124640" cy="2818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72123"/>
          </a:solidFill>
          <a:ln>
            <a:solidFill>
              <a:srgbClr val="27212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"/>
          <p:cNvSpPr/>
          <p:nvPr/>
        </p:nvSpPr>
        <p:spPr>
          <a:xfrm>
            <a:off x="683280" y="135720"/>
            <a:ext cx="5760" cy="63892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"/>
          <p:cNvSpPr/>
          <p:nvPr/>
        </p:nvSpPr>
        <p:spPr>
          <a:xfrm flipH="1">
            <a:off x="692280" y="548640"/>
            <a:ext cx="820008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0" y="6702120"/>
            <a:ext cx="9143280" cy="15516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22076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272123"/>
                </a:solidFill>
                <a:latin typeface="Arial"/>
                <a:ea typeface="Noto Sans CJK SC"/>
              </a:rPr>
              <a:t>데이터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798640" y="144000"/>
            <a:ext cx="1124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1400" spc="-1" strike="noStrike">
                <a:solidFill>
                  <a:srgbClr val="cecece"/>
                </a:solidFill>
                <a:latin typeface="Arial"/>
                <a:ea typeface="DejaVu Sans"/>
              </a:rPr>
              <a:t>전처리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6553080" y="6237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8B9C74-A38C-42D5-8E2A-4FBC5E6CD86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4209840" y="138600"/>
            <a:ext cx="1151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CN" sz="1400" spc="-1" strike="noStrike">
                <a:solidFill>
                  <a:srgbClr val="272123"/>
                </a:solidFill>
                <a:latin typeface="Arial"/>
                <a:ea typeface="DejaVu Sans"/>
              </a:rPr>
              <a:t>모델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1655640" y="874080"/>
            <a:ext cx="412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72123"/>
                </a:solidFill>
                <a:latin typeface="Arial"/>
                <a:ea typeface="DejaVu Sans"/>
              </a:rPr>
              <a:t>Data Augmentation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14151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1267560" y="1011960"/>
            <a:ext cx="139680" cy="15372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1691640" y="1422720"/>
            <a:ext cx="628236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272123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72123"/>
                </a:solidFill>
                <a:latin typeface="Arial"/>
                <a:ea typeface="DejaVu Sans"/>
              </a:rPr>
              <a:t>SMOTE(Synthetic Minority Over-sampling Technique)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1979640" y="1889640"/>
            <a:ext cx="628236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데이터 불균형을 해결할 수 있는 일반적인 방법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-KNN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알고리즘을 활용하여 임의의 소수 클래스 데이터 사이에 새로운 데이터를 생성하는 방법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-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평가 기준인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F1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을 최대로 향상시키기 위해 비효율적인 방법에도 불구하고 모든 라벨을 ‘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normal’ </a:t>
            </a:r>
            <a:r>
              <a:rPr b="0" lang="ko-KR" sz="1600" spc="-1" strike="noStrike">
                <a:solidFill>
                  <a:srgbClr val="272123"/>
                </a:solidFill>
                <a:latin typeface="Arial"/>
                <a:ea typeface="DejaVu Sans"/>
              </a:rPr>
              <a:t>개수만큼 </a:t>
            </a:r>
            <a:r>
              <a:rPr b="0" lang="en-US" sz="1600" spc="-1" strike="noStrike">
                <a:solidFill>
                  <a:srgbClr val="272123"/>
                </a:solidFill>
                <a:latin typeface="Arial"/>
                <a:ea typeface="DejaVu Sans"/>
              </a:rPr>
              <a:t>Oversampling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662480" y="4002480"/>
            <a:ext cx="5962680" cy="197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16165</TotalTime>
  <Application>LibreOffice/6.4.7.2$Linux_X86_64 LibreOffice_project/40$Build-2</Application>
  <Words>2056</Words>
  <Paragraphs>1179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2013-09-05T09:43:46Z</dcterms:created>
  <dc:creator>hp</dc:creator>
  <dc:description/>
  <dc:language>en-US</dc:language>
  <cp:lastModifiedBy/>
  <dcterms:modified xsi:type="dcterms:W3CDTF">2023-10-13T12:36:39Z</dcterms:modified>
  <cp:revision>425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72</vt:i4>
  </property>
</Properties>
</file>