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8" r:id="rId15"/>
    <p:sldId id="316" r:id="rId16"/>
    <p:sldId id="319" r:id="rId17"/>
    <p:sldId id="317" r:id="rId18"/>
    <p:sldId id="320" r:id="rId19"/>
    <p:sldId id="321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FBF"/>
    <a:srgbClr val="64137B"/>
    <a:srgbClr val="BF1352"/>
    <a:srgbClr val="FF7809"/>
    <a:srgbClr val="EE6C00"/>
    <a:srgbClr val="D0F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700" autoAdjust="0"/>
  </p:normalViewPr>
  <p:slideViewPr>
    <p:cSldViewPr snapToGrid="0" snapToObjects="1">
      <p:cViewPr varScale="1">
        <p:scale>
          <a:sx n="119" d="100"/>
          <a:sy n="119" d="100"/>
        </p:scale>
        <p:origin x="68" y="17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2E3DD-2CF2-C444-85B6-BAC1E8A5D79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7DA4-026F-7144-B5B6-B7A16036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 algn="ctr">
              <a:defRPr sz="32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8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49199"/>
            <a:ext cx="8457639" cy="382262"/>
          </a:xfrm>
        </p:spPr>
        <p:txBody>
          <a:bodyPr>
            <a:no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36320"/>
            <a:ext cx="8457638" cy="44829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42074" y="305749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6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00" y="85633"/>
            <a:ext cx="8909999" cy="382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899" y="645980"/>
            <a:ext cx="8909999" cy="487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43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dobe Caslon Pro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ROS2 –Week 3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주형찬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3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0EE72-C3F5-27F3-766C-DB8471B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토픽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8A34E-ABCE-1A10-DB4B-79F538E3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Topic</a:t>
            </a:r>
          </a:p>
          <a:p>
            <a:pPr lvl="1"/>
            <a:r>
              <a:rPr lang="ko-KR" altLang="en-US" sz="1500" dirty="0"/>
              <a:t>노드 간의 비동기식 단방향 메시지 송수신 방식</a:t>
            </a:r>
            <a:endParaRPr lang="en-US" altLang="ko-KR" sz="1500" dirty="0"/>
          </a:p>
          <a:p>
            <a:pPr lvl="1"/>
            <a:r>
              <a:rPr lang="en-US" altLang="ko-KR" sz="1500" dirty="0"/>
              <a:t>Publisher  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  <a:r>
              <a:rPr lang="en-US" altLang="ko-KR" sz="1500" dirty="0"/>
              <a:t> msg </a:t>
            </a:r>
            <a:r>
              <a:rPr lang="en-US" altLang="ko-KR" sz="1500" dirty="0">
                <a:sym typeface="Wingdings" panose="05000000000000000000" pitchFamily="2" charset="2"/>
              </a:rPr>
              <a:t> Subscriber</a:t>
            </a:r>
            <a:endParaRPr lang="en-US" altLang="ko-KR" sz="1500" dirty="0"/>
          </a:p>
          <a:p>
            <a:pPr lvl="1"/>
            <a:endParaRPr lang="ko-KR" altLang="en-US" dirty="0"/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38F9891-B657-D5DC-E6FE-51F5B419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79" y="2545651"/>
            <a:ext cx="5313680" cy="28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1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FB81-921E-2489-ED98-E5CC0313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토픽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510B91-E125-CC73-3FD3-8CE781AEB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493" y="2131981"/>
            <a:ext cx="1619333" cy="1225613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A28B9F8-6394-8AD8-2B6E-E9DE2E1F7841}"/>
              </a:ext>
            </a:extLst>
          </p:cNvPr>
          <p:cNvSpPr txBox="1">
            <a:spLocks/>
          </p:cNvSpPr>
          <p:nvPr/>
        </p:nvSpPr>
        <p:spPr>
          <a:xfrm>
            <a:off x="342900" y="1036320"/>
            <a:ext cx="8457638" cy="188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토픽 목록 확인</a:t>
            </a:r>
            <a:r>
              <a:rPr lang="en-US" altLang="ko-KR" dirty="0">
                <a:latin typeface="+mn-ea"/>
              </a:rPr>
              <a:t>(ros2 topic list)</a:t>
            </a:r>
          </a:p>
          <a:p>
            <a:pPr lvl="1"/>
            <a:r>
              <a:rPr lang="en-US" altLang="ko-KR" sz="1500" dirty="0">
                <a:latin typeface="+mn-ea"/>
              </a:rPr>
              <a:t>-t </a:t>
            </a:r>
            <a:r>
              <a:rPr lang="ko-KR" altLang="en-US" sz="1500" dirty="0">
                <a:latin typeface="+mn-ea"/>
              </a:rPr>
              <a:t>명령어로 메시지 형태 확인 가능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D6CAFE-141D-A1AE-BBD6-5A5FB811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93" y="3515613"/>
            <a:ext cx="3816546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49BAC-901A-D74D-B190-84B9899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토픽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F541E-0647-2C97-C394-99121857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토픽 정보 확인</a:t>
            </a:r>
            <a:r>
              <a:rPr lang="en-US" altLang="ko-KR" dirty="0"/>
              <a:t>(ros2 topic info)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토픽 내용 확인</a:t>
            </a:r>
            <a:r>
              <a:rPr lang="en-US" altLang="ko-KR" dirty="0"/>
              <a:t>(ros2 topic echo)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47C335-21CB-5F21-3686-24346C83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80" y="1492258"/>
            <a:ext cx="2559182" cy="8636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CC1C4D-BAD5-342D-E590-0A6D89B4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0" y="3359099"/>
            <a:ext cx="2521080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2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CA5E-AD5D-DBD9-DC67-79EFA28A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토픽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7740B-506F-AEA6-E48F-026CBF07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토픽 </a:t>
            </a:r>
            <a:r>
              <a:rPr lang="ko-KR" altLang="en-US" dirty="0" err="1"/>
              <a:t>퍼블리시</a:t>
            </a:r>
            <a:r>
              <a:rPr lang="en-US" altLang="ko-KR" dirty="0"/>
              <a:t>(ros2 topic pub)</a:t>
            </a:r>
          </a:p>
          <a:p>
            <a:pPr lvl="1"/>
            <a:r>
              <a:rPr lang="en-US" altLang="ko-KR" sz="1500" dirty="0"/>
              <a:t>Ros2 topic pub --&lt;rate </a:t>
            </a:r>
            <a:r>
              <a:rPr lang="ko-KR" altLang="en-US" sz="1500" dirty="0"/>
              <a:t>파라미터</a:t>
            </a:r>
            <a:r>
              <a:rPr lang="en-US" altLang="ko-KR" sz="1500" dirty="0"/>
              <a:t>&gt; &lt;</a:t>
            </a:r>
            <a:r>
              <a:rPr lang="ko-KR" altLang="en-US" sz="1500" dirty="0" err="1"/>
              <a:t>토픽명</a:t>
            </a:r>
            <a:r>
              <a:rPr lang="en-US" altLang="ko-KR" sz="1500" dirty="0"/>
              <a:t>&gt; &lt;</a:t>
            </a:r>
            <a:r>
              <a:rPr lang="ko-KR" altLang="en-US" sz="1500" dirty="0"/>
              <a:t>메시지형태</a:t>
            </a:r>
            <a:r>
              <a:rPr lang="en-US" altLang="ko-KR" sz="1500" dirty="0"/>
              <a:t>&gt; “&lt;</a:t>
            </a:r>
            <a:r>
              <a:rPr lang="ko-KR" altLang="en-US" sz="1500" dirty="0"/>
              <a:t>메시지 내용</a:t>
            </a:r>
            <a:r>
              <a:rPr lang="en-US" altLang="ko-KR" sz="1500" dirty="0"/>
              <a:t>&gt;”</a:t>
            </a:r>
          </a:p>
          <a:p>
            <a:pPr lvl="1"/>
            <a:r>
              <a:rPr lang="en-US" altLang="ko-KR" sz="1500" dirty="0"/>
              <a:t>--once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1</a:t>
            </a:r>
            <a:r>
              <a:rPr lang="ko-KR" altLang="en-US" sz="1500" dirty="0"/>
              <a:t>번 </a:t>
            </a:r>
            <a:r>
              <a:rPr lang="en-US" altLang="ko-KR" sz="1500" dirty="0"/>
              <a:t>pub </a:t>
            </a:r>
          </a:p>
          <a:p>
            <a:pPr lvl="1"/>
            <a:r>
              <a:rPr lang="en-US" altLang="ko-KR" sz="1500" dirty="0"/>
              <a:t>--rate</a:t>
            </a:r>
            <a:r>
              <a:rPr lang="ko-KR" altLang="en-US" sz="1500" dirty="0"/>
              <a:t> </a:t>
            </a:r>
            <a:r>
              <a:rPr lang="en-US" altLang="ko-KR" sz="1500" dirty="0"/>
              <a:t>1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1hz</a:t>
            </a:r>
            <a:r>
              <a:rPr lang="ko-KR" altLang="en-US" sz="1500" dirty="0"/>
              <a:t>로 연속 </a:t>
            </a:r>
            <a:r>
              <a:rPr lang="en-US" altLang="ko-KR" sz="1500" dirty="0"/>
              <a:t>pub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88D335-3B5E-1AAB-27CC-BE9B6E12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33" y="4673615"/>
            <a:ext cx="6502734" cy="692186"/>
          </a:xfrm>
          <a:prstGeom prst="rect">
            <a:avLst/>
          </a:prstGeom>
        </p:spPr>
      </p:pic>
      <p:pic>
        <p:nvPicPr>
          <p:cNvPr id="7" name="그림 6" descr="스크린샷, 운영 체제, 멀티미디어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5452E8B4-0DCF-F820-BEC1-883E03C0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885784"/>
            <a:ext cx="2260767" cy="241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2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D873-1FA0-E8FE-BB8E-62427853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토픽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2082F-396A-1962-E6FE-4CDC7198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토픽 </a:t>
            </a:r>
            <a:r>
              <a:rPr lang="ko-KR" altLang="en-US" dirty="0" err="1"/>
              <a:t>퍼블리시</a:t>
            </a:r>
            <a:r>
              <a:rPr lang="en-US" altLang="ko-KR" dirty="0"/>
              <a:t>(ros2 topic pub)</a:t>
            </a:r>
          </a:p>
          <a:p>
            <a:pPr lvl="1"/>
            <a:r>
              <a:rPr lang="en-US" altLang="ko-KR" sz="1500" dirty="0"/>
              <a:t>Ros2 topic pub --&lt;rate </a:t>
            </a:r>
            <a:r>
              <a:rPr lang="ko-KR" altLang="en-US" sz="1500" dirty="0"/>
              <a:t>파라미터</a:t>
            </a:r>
            <a:r>
              <a:rPr lang="en-US" altLang="ko-KR" sz="1500" dirty="0"/>
              <a:t>&gt; &lt;</a:t>
            </a:r>
            <a:r>
              <a:rPr lang="ko-KR" altLang="en-US" sz="1500" dirty="0" err="1"/>
              <a:t>토픽명</a:t>
            </a:r>
            <a:r>
              <a:rPr lang="en-US" altLang="ko-KR" sz="1500" dirty="0"/>
              <a:t>&gt; &lt;</a:t>
            </a:r>
            <a:r>
              <a:rPr lang="ko-KR" altLang="en-US" sz="1500" dirty="0"/>
              <a:t>메시지형태</a:t>
            </a:r>
            <a:r>
              <a:rPr lang="en-US" altLang="ko-KR" sz="1500" dirty="0"/>
              <a:t>&gt; “&lt;</a:t>
            </a:r>
            <a:r>
              <a:rPr lang="ko-KR" altLang="en-US" sz="1500" dirty="0"/>
              <a:t>메시지 내용</a:t>
            </a:r>
            <a:r>
              <a:rPr lang="en-US" altLang="ko-KR" sz="1500" dirty="0"/>
              <a:t>&gt;”</a:t>
            </a:r>
          </a:p>
          <a:p>
            <a:pPr lvl="1"/>
            <a:r>
              <a:rPr lang="en-US" altLang="ko-KR" sz="1500" dirty="0"/>
              <a:t>--once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1</a:t>
            </a:r>
            <a:r>
              <a:rPr lang="ko-KR" altLang="en-US" sz="1500" dirty="0"/>
              <a:t>번 </a:t>
            </a:r>
            <a:r>
              <a:rPr lang="en-US" altLang="ko-KR" sz="1500" dirty="0"/>
              <a:t>pub </a:t>
            </a:r>
          </a:p>
          <a:p>
            <a:pPr lvl="1"/>
            <a:r>
              <a:rPr lang="en-US" altLang="ko-KR" sz="1500" dirty="0"/>
              <a:t>--rate</a:t>
            </a:r>
            <a:r>
              <a:rPr lang="ko-KR" altLang="en-US" sz="1500" dirty="0"/>
              <a:t> </a:t>
            </a:r>
            <a:r>
              <a:rPr lang="en-US" altLang="ko-KR" sz="1500" dirty="0"/>
              <a:t>1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1hz</a:t>
            </a:r>
            <a:r>
              <a:rPr lang="ko-KR" altLang="en-US" sz="1500" dirty="0"/>
              <a:t>로 연속 </a:t>
            </a:r>
            <a:r>
              <a:rPr lang="en-US" altLang="ko-KR" sz="1500" dirty="0"/>
              <a:t>pub</a:t>
            </a:r>
            <a:endParaRPr lang="ko-KR" altLang="en-US" sz="15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3C43EF-D81A-37DD-D817-DAF55F85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44" y="4368800"/>
            <a:ext cx="6464632" cy="997001"/>
          </a:xfrm>
          <a:prstGeom prst="rect">
            <a:avLst/>
          </a:prstGeom>
        </p:spPr>
      </p:pic>
      <p:pic>
        <p:nvPicPr>
          <p:cNvPr id="9" name="그림 8" descr="스크린샷, 운영 체제, 멀티미디어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3F2EE34D-1AD2-2B39-C1FF-E027CAF5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03" y="1837695"/>
            <a:ext cx="2078673" cy="22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AE249-2C43-5E42-2C0E-53A61EAD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토픽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97978-8903-1151-C584-0E53599F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Rosbag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sz="1500" dirty="0" err="1"/>
              <a:t>퍼블리시</a:t>
            </a:r>
            <a:r>
              <a:rPr lang="ko-KR" altLang="en-US" sz="1500" dirty="0"/>
              <a:t> 되는 토픽을 파일 형태로 저장하고 필요할 때 저장된 토픽을 다시 불러와 동일한 주기로 재생</a:t>
            </a:r>
            <a:endParaRPr lang="en-US" altLang="ko-KR" sz="1500" dirty="0"/>
          </a:p>
          <a:p>
            <a:pPr lvl="1"/>
            <a:r>
              <a:rPr lang="ko-KR" altLang="en-US" sz="1500" dirty="0"/>
              <a:t>시뮬레이션에서 실제 실험에서 얻은 센서 </a:t>
            </a:r>
            <a:r>
              <a:rPr lang="en-US" altLang="ko-KR" sz="1500" dirty="0"/>
              <a:t>input</a:t>
            </a:r>
            <a:r>
              <a:rPr lang="ko-KR" altLang="en-US" sz="1500" dirty="0"/>
              <a:t> 값을 저장해 반복 테스트 할 때 유효</a:t>
            </a:r>
            <a:endParaRPr lang="en-US" altLang="ko-KR" sz="1500" dirty="0"/>
          </a:p>
          <a:p>
            <a:pPr lvl="1"/>
            <a:r>
              <a:rPr lang="ko-KR" altLang="en-US" sz="1500" dirty="0"/>
              <a:t>기록 </a:t>
            </a:r>
            <a:r>
              <a:rPr lang="en-US" altLang="ko-KR" sz="1500" dirty="0"/>
              <a:t>: ros2 bag record &lt;</a:t>
            </a:r>
            <a:r>
              <a:rPr lang="ko-KR" altLang="en-US" sz="1500" dirty="0" err="1"/>
              <a:t>토픽명</a:t>
            </a:r>
            <a:r>
              <a:rPr lang="en-US" altLang="ko-KR" sz="1500" dirty="0"/>
              <a:t>1&gt; &lt;</a:t>
            </a:r>
            <a:r>
              <a:rPr lang="ko-KR" altLang="en-US" sz="1500" dirty="0" err="1"/>
              <a:t>토픽명</a:t>
            </a:r>
            <a:r>
              <a:rPr lang="en-US" altLang="ko-KR" sz="1500" dirty="0"/>
              <a:t>2&gt; …</a:t>
            </a:r>
          </a:p>
          <a:p>
            <a:pPr lvl="1"/>
            <a:endParaRPr lang="en-US" altLang="ko-KR" sz="1500" dirty="0"/>
          </a:p>
          <a:p>
            <a:pPr lvl="1"/>
            <a:endParaRPr lang="en-US" altLang="ko-KR" sz="1500" dirty="0"/>
          </a:p>
          <a:p>
            <a:pPr lvl="1"/>
            <a:endParaRPr lang="en-US" altLang="ko-KR" sz="1500" dirty="0"/>
          </a:p>
          <a:p>
            <a:pPr lvl="1"/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0ECD9-4039-9B6D-DB5E-AE7AC5CB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0" y="2512038"/>
            <a:ext cx="6407479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44FE0-B2EF-1C11-F87A-00F9844D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토픽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21D39-68E5-7BD2-740B-7C1B9878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Rosbag</a:t>
            </a:r>
            <a:endParaRPr lang="en-US" altLang="ko-KR" dirty="0"/>
          </a:p>
          <a:p>
            <a:pPr lvl="1"/>
            <a:r>
              <a:rPr lang="ko-KR" altLang="en-US" sz="1500" dirty="0"/>
              <a:t>재생 </a:t>
            </a:r>
            <a:r>
              <a:rPr lang="en-US" altLang="ko-KR" sz="1500" dirty="0"/>
              <a:t>: ros2 bag play &lt;</a:t>
            </a:r>
            <a:r>
              <a:rPr lang="en-US" altLang="ko-KR" sz="1500" dirty="0" err="1"/>
              <a:t>rosbag</a:t>
            </a:r>
            <a:r>
              <a:rPr lang="en-US" altLang="ko-KR" sz="1500" dirty="0"/>
              <a:t> </a:t>
            </a:r>
            <a:r>
              <a:rPr lang="ko-KR" altLang="en-US" sz="1500" dirty="0"/>
              <a:t>파일명</a:t>
            </a:r>
            <a:r>
              <a:rPr lang="en-US" altLang="ko-KR" sz="1500" dirty="0"/>
              <a:t>&gt;</a:t>
            </a:r>
            <a:endParaRPr lang="ko-KR" altLang="en-US" sz="1500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9A634D-F82B-A36F-7DFA-B87A597C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40" y="1732082"/>
            <a:ext cx="6496384" cy="457223"/>
          </a:xfrm>
          <a:prstGeom prst="rect">
            <a:avLst/>
          </a:prstGeom>
        </p:spPr>
      </p:pic>
      <p:pic>
        <p:nvPicPr>
          <p:cNvPr id="6" name="그림 5" descr="스크린샷, 운영 체제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9BBE5F3-202F-5150-E8B2-D9AD02AC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01" y="2341880"/>
            <a:ext cx="2748123" cy="2947987"/>
          </a:xfrm>
          <a:prstGeom prst="rect">
            <a:avLst/>
          </a:prstGeom>
        </p:spPr>
      </p:pic>
      <p:pic>
        <p:nvPicPr>
          <p:cNvPr id="7" name="그림 6" descr="스크린샷, 운영 체제, 멀티미디어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1851C3A9-70A6-7041-FB7F-7018F4C50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40" y="2341879"/>
            <a:ext cx="2748123" cy="294322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C0A5D9-1AD9-BBC6-2BA3-6B60F8658847}"/>
              </a:ext>
            </a:extLst>
          </p:cNvPr>
          <p:cNvCxnSpPr/>
          <p:nvPr/>
        </p:nvCxnSpPr>
        <p:spPr>
          <a:xfrm>
            <a:off x="3733800" y="3820160"/>
            <a:ext cx="558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20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A6A30-1BC9-A486-EF4C-61DD86B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1BCA6-6297-FA91-2C72-DF34FC64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</a:p>
          <a:p>
            <a:pPr lvl="1"/>
            <a:r>
              <a:rPr lang="ko-KR" altLang="en-US" sz="1500" dirty="0"/>
              <a:t>노드 간의 동기식 양방향 메시지 송수신 방식</a:t>
            </a:r>
            <a:endParaRPr lang="en-US" altLang="ko-KR" sz="1500" dirty="0"/>
          </a:p>
          <a:p>
            <a:pPr lvl="1"/>
            <a:r>
              <a:rPr lang="en-US" altLang="ko-KR" sz="1500" dirty="0"/>
              <a:t>msg </a:t>
            </a:r>
            <a:r>
              <a:rPr lang="ko-KR" altLang="en-US" sz="1500" dirty="0"/>
              <a:t>의 변형인 </a:t>
            </a:r>
            <a:r>
              <a:rPr lang="en-US" altLang="ko-KR" sz="1500" dirty="0" err="1"/>
              <a:t>srv</a:t>
            </a:r>
            <a:r>
              <a:rPr lang="en-US" altLang="ko-KR" sz="1500" dirty="0"/>
              <a:t> </a:t>
            </a:r>
            <a:r>
              <a:rPr lang="ko-KR" altLang="en-US" sz="1500" dirty="0"/>
              <a:t>형태로 통신</a:t>
            </a:r>
            <a:endParaRPr lang="en-US" altLang="ko-KR" sz="1500" dirty="0"/>
          </a:p>
          <a:p>
            <a:pPr lvl="1"/>
            <a:endParaRPr lang="ko-KR" altLang="en-US" dirty="0"/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5F4B919-487B-A257-8CC6-32AFCD7A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43" y="2450279"/>
            <a:ext cx="5320913" cy="28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71B3-9379-1135-3305-B7E1AF3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985A3-3BE1-90DF-A4FC-DCC8BFB4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</a:t>
            </a:r>
            <a:r>
              <a:rPr lang="en-US" altLang="ko-KR" dirty="0"/>
              <a:t>ROS CLI</a:t>
            </a:r>
          </a:p>
          <a:p>
            <a:pPr lvl="1"/>
            <a:r>
              <a:rPr lang="ko-KR" altLang="en-US" sz="1500" dirty="0"/>
              <a:t>서비스 목록 확인</a:t>
            </a:r>
            <a:r>
              <a:rPr lang="en-US" altLang="ko-KR" sz="1500" dirty="0"/>
              <a:t>(ros2 service list) / -t </a:t>
            </a:r>
            <a:r>
              <a:rPr lang="ko-KR" altLang="en-US" sz="1500" dirty="0"/>
              <a:t>로 </a:t>
            </a:r>
            <a:r>
              <a:rPr lang="en-US" altLang="ko-KR" sz="1500" dirty="0" err="1"/>
              <a:t>srv</a:t>
            </a:r>
            <a:r>
              <a:rPr lang="en-US" altLang="ko-KR" sz="1500" dirty="0"/>
              <a:t> </a:t>
            </a:r>
            <a:r>
              <a:rPr lang="ko-KR" altLang="en-US" sz="1500" dirty="0"/>
              <a:t>형태 확인</a:t>
            </a:r>
            <a:endParaRPr lang="en-US" altLang="ko-KR" sz="1500" dirty="0"/>
          </a:p>
          <a:p>
            <a:pPr lvl="1"/>
            <a:r>
              <a:rPr lang="en-US" altLang="ko-KR" sz="1500" dirty="0"/>
              <a:t>ros2 service type &lt;</a:t>
            </a:r>
            <a:r>
              <a:rPr lang="ko-KR" altLang="en-US" sz="1500" dirty="0"/>
              <a:t>서비스명</a:t>
            </a:r>
            <a:r>
              <a:rPr lang="en-US" altLang="ko-KR" sz="1500" dirty="0"/>
              <a:t>&gt;</a:t>
            </a:r>
          </a:p>
          <a:p>
            <a:pPr lvl="1"/>
            <a:r>
              <a:rPr lang="en-US" altLang="ko-KR" sz="1500" dirty="0"/>
              <a:t>ros2 service find &lt;</a:t>
            </a:r>
            <a:r>
              <a:rPr lang="ko-KR" altLang="en-US" sz="1500" dirty="0"/>
              <a:t>서비스 형태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7FEA9D-437E-54FD-1552-8F035DC3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4" y="2299833"/>
            <a:ext cx="1454225" cy="977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17DF9B-DBC0-8421-5F80-CB6B55C50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14" y="3373081"/>
            <a:ext cx="1949550" cy="4191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A1A471-DBC1-DA27-9DD0-1339451A0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14" y="3880320"/>
            <a:ext cx="2902099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66A2-7FB9-ED4C-5035-27C29E4D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FD4B9-B631-D3EA-0BEA-0DBDEE33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요청</a:t>
            </a:r>
            <a:r>
              <a:rPr lang="en-US" altLang="ko-KR" dirty="0"/>
              <a:t>(ros2 service call)</a:t>
            </a:r>
          </a:p>
          <a:p>
            <a:pPr lvl="1"/>
            <a:r>
              <a:rPr lang="en-US" altLang="ko-KR" sz="1500" dirty="0"/>
              <a:t>ros2 service call &lt;</a:t>
            </a:r>
            <a:r>
              <a:rPr lang="ko-KR" altLang="en-US" sz="1500" dirty="0"/>
              <a:t>서비스명</a:t>
            </a:r>
            <a:r>
              <a:rPr lang="en-US" altLang="ko-KR" sz="1500" dirty="0"/>
              <a:t>&gt; &lt;</a:t>
            </a:r>
            <a:r>
              <a:rPr lang="ko-KR" altLang="en-US" sz="1500" dirty="0"/>
              <a:t>서비스형태</a:t>
            </a:r>
            <a:r>
              <a:rPr lang="en-US" altLang="ko-KR" sz="1500" dirty="0"/>
              <a:t>&gt; “&lt;</a:t>
            </a:r>
            <a:r>
              <a:rPr lang="ko-KR" altLang="en-US" sz="1500" dirty="0"/>
              <a:t>서비스 요청 내용</a:t>
            </a:r>
            <a:r>
              <a:rPr lang="en-US" altLang="ko-KR" sz="1500" dirty="0"/>
              <a:t>&gt;” 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7DE0C-E7B0-B139-FFD2-957EE512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2" y="1746193"/>
            <a:ext cx="3981655" cy="1111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E00DAB-041D-10F6-C388-68CBF91D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00" y="2768923"/>
            <a:ext cx="5534837" cy="283890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C81361-1E9B-E5BB-A687-163CCDD1F660}"/>
              </a:ext>
            </a:extLst>
          </p:cNvPr>
          <p:cNvCxnSpPr/>
          <p:nvPr/>
        </p:nvCxnSpPr>
        <p:spPr>
          <a:xfrm>
            <a:off x="4511040" y="4267200"/>
            <a:ext cx="167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7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A0DB-DAA9-A527-E0F0-B68B238F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 패키지 설치와 노드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65BC2-1E02-7875-B1CA-BBBC3C30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8457638" cy="1148080"/>
          </a:xfrm>
        </p:spPr>
        <p:txBody>
          <a:bodyPr/>
          <a:lstStyle/>
          <a:p>
            <a:r>
              <a:rPr lang="en-US" altLang="ko-KR" dirty="0" err="1"/>
              <a:t>Turtlesim</a:t>
            </a:r>
            <a:endParaRPr lang="en-US" altLang="ko-KR" dirty="0"/>
          </a:p>
          <a:p>
            <a:pPr lvl="1"/>
            <a:r>
              <a:rPr lang="en-US" altLang="ko-KR" sz="1500" dirty="0" err="1"/>
              <a:t>ros_tutorials</a:t>
            </a:r>
            <a:r>
              <a:rPr lang="en-US" altLang="ko-KR" sz="1500" dirty="0"/>
              <a:t> </a:t>
            </a:r>
            <a:r>
              <a:rPr lang="ko-KR" altLang="en-US" sz="1500" dirty="0" err="1"/>
              <a:t>리포지터리</a:t>
            </a:r>
            <a:r>
              <a:rPr lang="ko-KR" altLang="en-US" sz="1500" dirty="0"/>
              <a:t> 하위 </a:t>
            </a:r>
            <a:r>
              <a:rPr lang="en-US" altLang="ko-KR" sz="1500" dirty="0"/>
              <a:t>ROS </a:t>
            </a:r>
            <a:r>
              <a:rPr lang="ko-KR" altLang="en-US" sz="1500" dirty="0"/>
              <a:t>학습용 패키지</a:t>
            </a:r>
            <a:endParaRPr lang="en-US" altLang="ko-KR" sz="1500" dirty="0"/>
          </a:p>
          <a:p>
            <a:pPr lvl="1"/>
            <a:r>
              <a:rPr lang="ko-KR" altLang="en-US" sz="1500" dirty="0"/>
              <a:t>키보드를 이용해 컴퓨터 화면 상의 거북이를 움직이는 패키지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99DE895-209F-B97B-69E2-FC45A045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32" y="2184401"/>
            <a:ext cx="2672041" cy="29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9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8C7EA-16A1-332A-0FC3-3028958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 패키지 설치와 노드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5E6AA-FEB0-6AE7-2063-94527046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Turtle</a:t>
            </a:r>
            <a:r>
              <a:rPr lang="ko-KR" altLang="en-US" dirty="0"/>
              <a:t>의 기원</a:t>
            </a:r>
            <a:endParaRPr lang="en-US" altLang="ko-KR" dirty="0"/>
          </a:p>
          <a:p>
            <a:pPr lvl="1"/>
            <a:r>
              <a:rPr lang="en-US" altLang="ko-KR" sz="1500" dirty="0"/>
              <a:t>1940</a:t>
            </a:r>
            <a:r>
              <a:rPr lang="ko-KR" altLang="en-US" sz="1500" dirty="0"/>
              <a:t>년대 </a:t>
            </a:r>
            <a:r>
              <a:rPr lang="en-US" altLang="ko-KR" sz="1500" dirty="0" err="1"/>
              <a:t>Turtlegraphics</a:t>
            </a:r>
            <a:r>
              <a:rPr lang="en-US" altLang="ko-KR" sz="1500" dirty="0"/>
              <a:t> </a:t>
            </a:r>
            <a:r>
              <a:rPr lang="ko-KR" altLang="en-US" sz="1500" dirty="0"/>
              <a:t>프로그램</a:t>
            </a:r>
            <a:endParaRPr lang="en-US" altLang="ko-KR" sz="1500" dirty="0"/>
          </a:p>
          <a:p>
            <a:pPr lvl="1"/>
            <a:r>
              <a:rPr lang="ko-KR" altLang="en-US" sz="1500" dirty="0"/>
              <a:t>쉽게 프로그래밍 언어를 가르치자는 취지의 개념이 함축된 형상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35DB6E-B3E3-5382-DBD6-9AD37CAA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0" y="2089818"/>
            <a:ext cx="1737810" cy="154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umbnail image 5 of blog post titled &#10; &#10; &#10;  &#10; &#10; &#10; &#10;    &#10;  &#10;   &#10;    &#10;      &#10;       Small Basic: The History of the Logo Turtle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88A27C89-EE5C-E05B-09FB-706A4FF3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61" y="2089818"/>
            <a:ext cx="1866348" cy="114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841D12E-255F-69F9-29E4-D83FA581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04" y="2089818"/>
            <a:ext cx="3430838" cy="17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3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212D-C42E-6A20-B5C7-6157AB01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 패키지 설치와 노드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5DAE2-0A53-9E22-D3CF-5EEF7943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8457638" cy="1493520"/>
          </a:xfrm>
        </p:spPr>
        <p:txBody>
          <a:bodyPr/>
          <a:lstStyle/>
          <a:p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ko-KR" altLang="en-US" dirty="0"/>
              <a:t>패키지와 노드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32BA86-2CC6-A7FD-47F3-42AA2528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2" y="1678897"/>
            <a:ext cx="2825895" cy="1701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5F8382-0973-4202-CA5A-A15E93948D88}"/>
              </a:ext>
            </a:extLst>
          </p:cNvPr>
          <p:cNvSpPr txBox="1"/>
          <p:nvPr/>
        </p:nvSpPr>
        <p:spPr>
          <a:xfrm>
            <a:off x="664772" y="3517960"/>
            <a:ext cx="8122920" cy="1785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/>
              <a:t>draw_square</a:t>
            </a:r>
            <a:r>
              <a:rPr lang="en-US" altLang="ko-KR" sz="1500" dirty="0"/>
              <a:t> : </a:t>
            </a:r>
            <a:r>
              <a:rPr lang="ko-KR" altLang="en-US" sz="1500" dirty="0"/>
              <a:t>사각형 모양으로 </a:t>
            </a:r>
            <a:r>
              <a:rPr lang="en-US" altLang="ko-KR" sz="1500" dirty="0"/>
              <a:t>turtle</a:t>
            </a:r>
            <a:r>
              <a:rPr lang="ko-KR" altLang="en-US" sz="1500" dirty="0"/>
              <a:t>을 움직이게 하는 노드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mimic : </a:t>
            </a:r>
            <a:r>
              <a:rPr lang="ko-KR" altLang="en-US" sz="1500" dirty="0"/>
              <a:t>유저가 지정한 토픽으로 동일 움직임의 </a:t>
            </a:r>
            <a:r>
              <a:rPr lang="en-US" altLang="ko-KR" sz="1500" dirty="0" err="1"/>
              <a:t>turtlesim_node</a:t>
            </a:r>
            <a:r>
              <a:rPr lang="ko-KR" altLang="en-US" sz="1500" dirty="0"/>
              <a:t>를 복수 개 실행시킬 수 있는 노드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/>
              <a:t>turtle_teleop_key</a:t>
            </a:r>
            <a:r>
              <a:rPr lang="en-US" altLang="ko-KR" sz="1500" dirty="0"/>
              <a:t> : </a:t>
            </a:r>
            <a:r>
              <a:rPr lang="en-US" altLang="ko-KR" sz="1500" dirty="0" err="1"/>
              <a:t>turtlesim_node</a:t>
            </a:r>
            <a:r>
              <a:rPr lang="en-US" altLang="ko-KR" sz="1500" dirty="0"/>
              <a:t> </a:t>
            </a:r>
            <a:r>
              <a:rPr lang="ko-KR" altLang="en-US" sz="1500" dirty="0"/>
              <a:t>를 움직이게 하는 속도 값을 </a:t>
            </a:r>
            <a:r>
              <a:rPr lang="ko-KR" altLang="en-US" sz="1500" dirty="0" err="1"/>
              <a:t>퍼블리시</a:t>
            </a:r>
            <a:r>
              <a:rPr lang="ko-KR" altLang="en-US" sz="1500" dirty="0"/>
              <a:t> 하는 노드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/>
              <a:t>turtlesim_node</a:t>
            </a:r>
            <a:r>
              <a:rPr lang="en-US" altLang="ko-KR" sz="1500" dirty="0"/>
              <a:t> : </a:t>
            </a:r>
            <a:r>
              <a:rPr lang="en-US" altLang="ko-KR" sz="1500" dirty="0" err="1"/>
              <a:t>turtle_teleop_key</a:t>
            </a:r>
            <a:r>
              <a:rPr lang="ko-KR" altLang="en-US" sz="1500" dirty="0"/>
              <a:t>로부터 속도 값을 토픽으로 받아 움직이게 하는 간단한 </a:t>
            </a:r>
            <a:r>
              <a:rPr lang="en-US" altLang="ko-KR" sz="1500" dirty="0"/>
              <a:t>2D </a:t>
            </a:r>
            <a:r>
              <a:rPr lang="ko-KR" altLang="en-US" sz="1500" dirty="0"/>
              <a:t>시뮬레이션 노드</a:t>
            </a:r>
          </a:p>
        </p:txBody>
      </p:sp>
    </p:spTree>
    <p:extLst>
      <p:ext uri="{BB962C8B-B14F-4D97-AF65-F5344CB8AC3E}">
        <p14:creationId xmlns:p14="http://schemas.microsoft.com/office/powerpoint/2010/main" val="170244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30AF0-72F0-FB90-58C1-9F7FE9C5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 패키지 설치와 노드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DF7FA-4F7E-BDED-03FE-803B1464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ko-KR" altLang="en-US" dirty="0"/>
              <a:t>패키지의 노드 실행</a:t>
            </a:r>
            <a:endParaRPr lang="en-US" altLang="ko-KR" dirty="0"/>
          </a:p>
          <a:p>
            <a:pPr lvl="1"/>
            <a:r>
              <a:rPr lang="en-US" altLang="ko-KR" sz="1500" dirty="0"/>
              <a:t>ros2 run &lt;</a:t>
            </a:r>
            <a:r>
              <a:rPr lang="ko-KR" altLang="en-US" sz="1500" dirty="0"/>
              <a:t>패키지명</a:t>
            </a:r>
            <a:r>
              <a:rPr lang="en-US" altLang="ko-KR" sz="1500" dirty="0"/>
              <a:t>&gt; &lt;</a:t>
            </a:r>
            <a:r>
              <a:rPr lang="ko-KR" altLang="en-US" sz="1500" dirty="0" err="1"/>
              <a:t>노드명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DFAE50-202F-F60E-994C-0F1D38D5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03" y="3421967"/>
            <a:ext cx="2787793" cy="615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5C2035-A160-BCB7-C99B-AE46F592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03" y="4133180"/>
            <a:ext cx="6140766" cy="133991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5C8D58E7-812F-356C-9698-A38E96FA6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769" y="1036320"/>
            <a:ext cx="2360300" cy="25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82B29-A9E2-D731-B049-4CA09AD5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 패키지 설치와 노드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FFE57-35E4-6209-E32A-2995A955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rqt_graph</a:t>
            </a:r>
            <a:r>
              <a:rPr lang="en-US" altLang="ko-KR" dirty="0"/>
              <a:t> (</a:t>
            </a:r>
            <a:r>
              <a:rPr lang="ko-KR" altLang="en-US" dirty="0"/>
              <a:t>노드 </a:t>
            </a:r>
            <a:r>
              <a:rPr lang="en-US" altLang="ko-KR" dirty="0"/>
              <a:t>&amp; </a:t>
            </a:r>
            <a:r>
              <a:rPr lang="ko-KR" altLang="en-US" dirty="0"/>
              <a:t>토픽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F70D1E5D-F9D0-26C8-87E0-96D62325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4" y="1445722"/>
            <a:ext cx="88963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6051C-3DD7-566C-6CC6-086440F1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노드의 데이터 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67F3-799D-24F0-3CC7-91596E1B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</a:p>
          <a:p>
            <a:pPr lvl="1"/>
            <a:r>
              <a:rPr lang="ko-KR" altLang="en-US" sz="1500" dirty="0"/>
              <a:t>최소단위의 실행가능한 프로세스</a:t>
            </a:r>
            <a:endParaRPr lang="en-US" altLang="ko-KR" sz="1500" dirty="0"/>
          </a:p>
          <a:p>
            <a:pPr lvl="1"/>
            <a:r>
              <a:rPr lang="ko-KR" altLang="en-US" sz="1500" dirty="0"/>
              <a:t>하나의 </a:t>
            </a:r>
            <a:r>
              <a:rPr lang="en-US" altLang="ko-KR" sz="1500" dirty="0"/>
              <a:t>ROS </a:t>
            </a:r>
            <a:r>
              <a:rPr lang="ko-KR" altLang="en-US" sz="1500" dirty="0"/>
              <a:t>시스템에 여러 노드가 </a:t>
            </a:r>
            <a:r>
              <a:rPr lang="en-US" altLang="ko-KR" sz="1500" dirty="0"/>
              <a:t>msg</a:t>
            </a:r>
            <a:r>
              <a:rPr lang="ko-KR" altLang="en-US" sz="1500" dirty="0"/>
              <a:t>로 서로 통신</a:t>
            </a:r>
            <a:endParaRPr lang="en-US" altLang="ko-KR" sz="1500" dirty="0"/>
          </a:p>
          <a:p>
            <a:pPr lvl="1"/>
            <a:endParaRPr lang="ko-KR" altLang="en-US" dirty="0"/>
          </a:p>
        </p:txBody>
      </p:sp>
      <p:pic>
        <p:nvPicPr>
          <p:cNvPr id="6" name="그림 5" descr="도표, 원, 라인, 스크린샷이(가) 표시된 사진&#10;&#10;자동 생성된 설명">
            <a:extLst>
              <a:ext uri="{FF2B5EF4-FFF2-40B4-BE49-F238E27FC236}">
                <a16:creationId xmlns:a16="http://schemas.microsoft.com/office/drawing/2014/main" id="{E6180E16-5621-D0EF-EF9F-E77B6129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26" y="2316480"/>
            <a:ext cx="5325548" cy="28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AA9A7-CCAB-0711-6667-26A71525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노드의 데이터 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EB1BF-1AF4-9DA6-C613-5E91DC09A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 실행</a:t>
            </a:r>
            <a:endParaRPr lang="en-US" altLang="ko-KR" dirty="0"/>
          </a:p>
          <a:p>
            <a:pPr lvl="1"/>
            <a:r>
              <a:rPr lang="en-US" altLang="ko-KR" sz="1500" dirty="0"/>
              <a:t>ros2 run &lt;</a:t>
            </a:r>
            <a:r>
              <a:rPr lang="ko-KR" altLang="en-US" sz="1500" dirty="0"/>
              <a:t>패키지명</a:t>
            </a:r>
            <a:r>
              <a:rPr lang="en-US" altLang="ko-KR" sz="1500" dirty="0"/>
              <a:t>&gt; &lt;</a:t>
            </a:r>
            <a:r>
              <a:rPr lang="ko-KR" altLang="en-US" sz="1500" dirty="0" err="1"/>
              <a:t>노드명</a:t>
            </a:r>
            <a:r>
              <a:rPr lang="en-US" altLang="ko-KR" sz="1500" dirty="0"/>
              <a:t>&gt;</a:t>
            </a:r>
          </a:p>
          <a:p>
            <a:pPr lvl="1"/>
            <a:r>
              <a:rPr lang="en-US" altLang="ko-KR" sz="1500" dirty="0"/>
              <a:t>__node:=&lt;</a:t>
            </a:r>
            <a:r>
              <a:rPr lang="ko-KR" altLang="en-US" sz="1500" dirty="0"/>
              <a:t>새로운 </a:t>
            </a:r>
            <a:r>
              <a:rPr lang="ko-KR" altLang="en-US" sz="1500" dirty="0" err="1"/>
              <a:t>노드명</a:t>
            </a:r>
            <a:r>
              <a:rPr lang="en-US" altLang="ko-KR" sz="1500" dirty="0"/>
              <a:t>&gt;  	--</a:t>
            </a:r>
            <a:r>
              <a:rPr lang="en-US" altLang="ko-KR" sz="1500" dirty="0" err="1"/>
              <a:t>ros-args</a:t>
            </a:r>
            <a:r>
              <a:rPr lang="en-US" altLang="ko-KR" sz="1500" dirty="0"/>
              <a:t> --remap __node:=&lt;</a:t>
            </a:r>
            <a:r>
              <a:rPr lang="ko-KR" altLang="en-US" sz="1500" dirty="0"/>
              <a:t>새로운 </a:t>
            </a:r>
            <a:r>
              <a:rPr lang="ko-KR" altLang="en-US" sz="1500" dirty="0" err="1"/>
              <a:t>노드명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AC36CE-5ABF-0298-0E3B-E439D058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149976"/>
            <a:ext cx="5386872" cy="779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C9E31C-6D24-4671-A5BF-B9017C30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3049887"/>
            <a:ext cx="1158601" cy="711220"/>
          </a:xfrm>
          <a:prstGeom prst="rect">
            <a:avLst/>
          </a:prstGeom>
        </p:spPr>
      </p:pic>
      <p:pic>
        <p:nvPicPr>
          <p:cNvPr id="9" name="그림 8" descr="스크린샷, 운영 체제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D558959-2914-C292-E01C-BAC8D8D28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0" y="2992121"/>
            <a:ext cx="2236924" cy="2403792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A0F0F1CA-3DB1-D09E-4747-A2B24E307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240" y="2993890"/>
            <a:ext cx="2236924" cy="243536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A5C681-1DFF-D60B-49D8-F7A11953C110}"/>
              </a:ext>
            </a:extLst>
          </p:cNvPr>
          <p:cNvCxnSpPr>
            <a:cxnSpLocks/>
          </p:cNvCxnSpPr>
          <p:nvPr/>
        </p:nvCxnSpPr>
        <p:spPr>
          <a:xfrm>
            <a:off x="3347720" y="1828800"/>
            <a:ext cx="259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2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36E5F-3206-AC2A-33B2-C15F4EC8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장 </a:t>
            </a:r>
            <a:r>
              <a:rPr lang="en-US" altLang="ko-KR" dirty="0"/>
              <a:t>ROS2 </a:t>
            </a:r>
            <a:r>
              <a:rPr lang="ko-KR" altLang="en-US" dirty="0"/>
              <a:t>노드의 데이터 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A7742-10C6-AB9C-A327-60DCF603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8457638" cy="635000"/>
          </a:xfrm>
        </p:spPr>
        <p:txBody>
          <a:bodyPr/>
          <a:lstStyle/>
          <a:p>
            <a:r>
              <a:rPr lang="ko-KR" altLang="en-US" dirty="0"/>
              <a:t>노드 정보</a:t>
            </a:r>
            <a:r>
              <a:rPr lang="en-US" altLang="ko-KR" dirty="0"/>
              <a:t>(ros2 node info)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C6A2B1-A145-A236-6C0D-B105DEAF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75" y="1458436"/>
            <a:ext cx="4268625" cy="402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3981</TotalTime>
  <Words>500</Words>
  <Application>Microsoft Office PowerPoint</Application>
  <PresentationFormat>화면 슬라이드 쇼(16:10)</PresentationFormat>
  <Paragraphs>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Theme</vt:lpstr>
      <vt:lpstr>ROS2 –Week 3</vt:lpstr>
      <vt:lpstr>9장 패키지 설치와 노드 실행</vt:lpstr>
      <vt:lpstr>9장 패키지 설치와 노드 실행</vt:lpstr>
      <vt:lpstr>9장 패키지 설치와 노드 실행</vt:lpstr>
      <vt:lpstr>9장 패키지 설치와 노드 실행</vt:lpstr>
      <vt:lpstr>9장 패키지 설치와 노드 실행</vt:lpstr>
      <vt:lpstr>10장 ROS2 노드의 데이터 통신</vt:lpstr>
      <vt:lpstr>10장 ROS2 노드의 데이터 통신</vt:lpstr>
      <vt:lpstr>10장 ROS2 노드의 데이터 통신</vt:lpstr>
      <vt:lpstr>11장 ROS2 토픽</vt:lpstr>
      <vt:lpstr>11장 ROS2 토픽</vt:lpstr>
      <vt:lpstr>11장 ROS2 토픽</vt:lpstr>
      <vt:lpstr>11장 ROS2 토픽</vt:lpstr>
      <vt:lpstr>11장 ROS2 토픽</vt:lpstr>
      <vt:lpstr>11장 ROS2 토픽</vt:lpstr>
      <vt:lpstr>11장 ROS2 토픽</vt:lpstr>
      <vt:lpstr>12장 ROS2 서비스</vt:lpstr>
      <vt:lpstr>12장 ROS2 서비스</vt:lpstr>
      <vt:lpstr>12장 ROS2 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Yoomi Lee</dc:creator>
  <cp:lastModifiedBy>JooHyung Chan</cp:lastModifiedBy>
  <cp:revision>1299</cp:revision>
  <dcterms:created xsi:type="dcterms:W3CDTF">2017-07-11T01:27:11Z</dcterms:created>
  <dcterms:modified xsi:type="dcterms:W3CDTF">2023-07-20T03:27:18Z</dcterms:modified>
</cp:coreProperties>
</file>