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68EE8725-62FB-4290-469F-32B7053A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90" y="2515387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6000" y="2144418"/>
            <a:ext cx="2361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 err="1"/>
              <a:t>RQt</a:t>
            </a:r>
            <a:r>
              <a:rPr lang="en-US" altLang="ko-KR" sz="2800" dirty="0"/>
              <a:t> </a:t>
            </a:r>
            <a:r>
              <a:rPr lang="ko-KR" altLang="en-US" sz="2800" dirty="0"/>
              <a:t>플러그인</a:t>
            </a:r>
            <a:endParaRPr lang="en-US" altLang="ko-KR" sz="2800" dirty="0"/>
          </a:p>
          <a:p>
            <a:r>
              <a:rPr lang="ko-KR" altLang="en-US" sz="2800" dirty="0"/>
              <a:t>라이프사이클</a:t>
            </a:r>
            <a:endParaRPr lang="en-US" altLang="ko-KR" sz="2800" dirty="0"/>
          </a:p>
          <a:p>
            <a:r>
              <a:rPr lang="ko-KR" altLang="en-US" sz="2800" dirty="0" err="1"/>
              <a:t>시큐리티</a:t>
            </a:r>
            <a:endParaRPr lang="en-US" altLang="ko-KR" sz="2800" dirty="0"/>
          </a:p>
          <a:p>
            <a:r>
              <a:rPr lang="ko-KR" altLang="en-US" sz="2800" dirty="0"/>
              <a:t>리얼타임</a:t>
            </a:r>
          </a:p>
        </p:txBody>
      </p:sp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다른 노드와 플러그인 연동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ED4BE2-3334-073E-8918-FE324E31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771650"/>
            <a:ext cx="111918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97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Lifecycle / </a:t>
            </a:r>
            <a:r>
              <a:rPr lang="ko-KR" altLang="en-US" sz="3200" dirty="0"/>
              <a:t>노드 관리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30" y="1677879"/>
            <a:ext cx="11993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노드 관리</a:t>
            </a:r>
            <a:endParaRPr lang="en-US" altLang="ko-KR" sz="3200" dirty="0"/>
          </a:p>
          <a:p>
            <a:pPr algn="just"/>
            <a:r>
              <a:rPr lang="en-US" altLang="ko-KR" dirty="0"/>
              <a:t>   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운영체제는 복수개의 프로세스를 효율적으로 관리하기 위해 프로세스의 상태를 정의하고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전환을 조율함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상태를 관리할 수 있는 인터페이스인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제공함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상태를 확인하고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런타임에서 노드를 재실행하거나 교체할 수 있음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노드의 여러 동작은 개발자가 만든 코드를 통해 처리할 수도 있지만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Lifecycle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통일된 인터페이스를 사용함으로써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복수개의 노드를 동일한 방법으로 제어할 수 있음</a:t>
            </a: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20596-E4B9-00D1-47CD-87E7CA3C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63" y="3592945"/>
            <a:ext cx="6853028" cy="32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01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Lifecycle / </a:t>
            </a:r>
            <a:r>
              <a:rPr lang="ko-KR" altLang="en-US" sz="3200" dirty="0"/>
              <a:t>상태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30" y="1142172"/>
            <a:ext cx="70820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주요 상태</a:t>
            </a:r>
            <a:endParaRPr lang="en-US" altLang="ko-KR" sz="3200" dirty="0"/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-Unconfigured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생성된 직후의 상태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이후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다시조정될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상태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-Inactivate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동작을 수행하지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않는상태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파라미터등록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토픽발간과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구독 추가 삭제 등을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구성할 수 있는 상태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-Activate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동작을 수행하는 상태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-Finalized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메모리에서 해제 되기 직전 상태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파괴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되기전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디버깅이나 내부검사를 진행 할 수 있는 상태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079854-B18D-2697-82BB-0B71F8F0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05" y="1168908"/>
            <a:ext cx="4911196" cy="5689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4A33D-E012-E51F-BF46-D4B9A7137A40}"/>
              </a:ext>
            </a:extLst>
          </p:cNvPr>
          <p:cNvSpPr txBox="1"/>
          <p:nvPr/>
        </p:nvSpPr>
        <p:spPr>
          <a:xfrm>
            <a:off x="198730" y="3688135"/>
            <a:ext cx="70820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전환 상태</a:t>
            </a:r>
            <a:endParaRPr lang="en-US" altLang="ko-KR" sz="3200" dirty="0"/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-Configuring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노드를 구성하기 위해 필요한 설정 수행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CleaningUp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처음 생성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되었을때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상태와 동일하게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만드는과정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-Activating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동작을 수행하기 전 마지막 준비 과정 수행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-Deactivating 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동작을 수행하기 전으로 돌아가는 과정 수행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ShuttingDown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 파괴 되기 전 필요한 과정 수행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ErrorProcessing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사용자코드가 동작되는 상태에서 발생하는 에러를 해결하기 위한 과정 수행</a:t>
            </a:r>
          </a:p>
        </p:txBody>
      </p:sp>
    </p:spTree>
    <p:extLst>
      <p:ext uri="{BB962C8B-B14F-4D97-AF65-F5344CB8AC3E}">
        <p14:creationId xmlns:p14="http://schemas.microsoft.com/office/powerpoint/2010/main" val="36559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01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Lifecycle / </a:t>
            </a:r>
            <a:r>
              <a:rPr lang="ko-KR" altLang="en-US" sz="3200" dirty="0" err="1"/>
              <a:t>실예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06188-A47F-4DA3-E8FC-00844524FCF5}"/>
              </a:ext>
            </a:extLst>
          </p:cNvPr>
          <p:cNvSpPr/>
          <p:nvPr/>
        </p:nvSpPr>
        <p:spPr>
          <a:xfrm>
            <a:off x="356616" y="1912209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https://github.com/ros-planning/navigation2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B5A4A-B737-7FB1-831C-71FB2282EC1D}"/>
              </a:ext>
            </a:extLst>
          </p:cNvPr>
          <p:cNvSpPr txBox="1"/>
          <p:nvPr/>
        </p:nvSpPr>
        <p:spPr>
          <a:xfrm>
            <a:off x="356616" y="152637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navigation2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6DA734-51B2-BD73-7EE6-D17AFEC7373A}"/>
              </a:ext>
            </a:extLst>
          </p:cNvPr>
          <p:cNvSpPr/>
          <p:nvPr/>
        </p:nvSpPr>
        <p:spPr>
          <a:xfrm>
            <a:off x="361237" y="3413117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https://github.com/ros-planning/moveit2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078B-CBF7-7E37-9BFD-6B5A81FC6A84}"/>
              </a:ext>
            </a:extLst>
          </p:cNvPr>
          <p:cNvSpPr txBox="1"/>
          <p:nvPr/>
        </p:nvSpPr>
        <p:spPr>
          <a:xfrm>
            <a:off x="361237" y="3027283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moveit2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6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시큐리티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174388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r>
              <a:rPr lang="ko-KR" altLang="en-US" sz="3200" dirty="0"/>
              <a:t>의 보안 강화</a:t>
            </a:r>
            <a:endParaRPr lang="en-US" altLang="ko-KR" sz="3200" dirty="0"/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경우에 마스터의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 포트번호만 알면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노드간의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메시지를 볼 수 있고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조작도 가능하고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강제로 죽일 수도 있음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ROS1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통신은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DDS(Data Distribution Service)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대체됨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“ros2 security” CLI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사용한다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4D0F58-0107-A2F8-DDC2-6583BC8B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9" y="3752273"/>
            <a:ext cx="10825421" cy="22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시큐리티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174388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DDS-Security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확장 기능으로 기본 사양은 아니고 추가 옵션임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기본 기능을 지원하고 있음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58E55-58CA-73BF-7317-048A0C6ED8B6}"/>
              </a:ext>
            </a:extLst>
          </p:cNvPr>
          <p:cNvSpPr txBox="1"/>
          <p:nvPr/>
        </p:nvSpPr>
        <p:spPr>
          <a:xfrm>
            <a:off x="249382" y="2917702"/>
            <a:ext cx="7592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effectLst/>
              </a:rPr>
              <a:t>- Authentication</a:t>
            </a:r>
            <a:r>
              <a:rPr lang="en-US" altLang="ko-KR" b="0" i="0" dirty="0">
                <a:effectLst/>
              </a:rPr>
              <a:t>: DDS </a:t>
            </a:r>
            <a:r>
              <a:rPr lang="ko-KR" altLang="en-US" b="0" i="0" dirty="0">
                <a:effectLst/>
              </a:rPr>
              <a:t>도메인 참가자</a:t>
            </a:r>
            <a:r>
              <a:rPr lang="en-US" altLang="ko-KR" b="0" i="0" dirty="0">
                <a:effectLst/>
              </a:rPr>
              <a:t>(domain participant) </a:t>
            </a:r>
            <a:r>
              <a:rPr lang="ko-KR" altLang="en-US" b="0" i="0" dirty="0">
                <a:effectLst/>
              </a:rPr>
              <a:t>확인</a:t>
            </a:r>
          </a:p>
          <a:p>
            <a:pPr algn="l" fontAlgn="base"/>
            <a:r>
              <a:rPr lang="en-US" altLang="ko-KR" b="1" i="0" dirty="0">
                <a:effectLst/>
              </a:rPr>
              <a:t>- Access control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참가자가 수행 할 </a:t>
            </a:r>
            <a:r>
              <a:rPr lang="ko-KR" altLang="en-US" b="0" i="0" dirty="0" err="1">
                <a:effectLst/>
              </a:rPr>
              <a:t>수있는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DDS </a:t>
            </a:r>
            <a:r>
              <a:rPr lang="ko-KR" altLang="en-US" b="0" i="0" dirty="0">
                <a:effectLst/>
              </a:rPr>
              <a:t>관련 작업에 대한 제한</a:t>
            </a:r>
          </a:p>
          <a:p>
            <a:pPr algn="l" fontAlgn="base"/>
            <a:r>
              <a:rPr lang="en-US" altLang="ko-KR" b="1" i="0" dirty="0">
                <a:effectLst/>
              </a:rPr>
              <a:t>- Cryptography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암호화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서명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 err="1">
                <a:effectLst/>
              </a:rPr>
              <a:t>해싱</a:t>
            </a:r>
            <a:r>
              <a:rPr lang="ko-KR" altLang="en-US" b="0" i="0" dirty="0">
                <a:effectLst/>
              </a:rPr>
              <a:t> 처리</a:t>
            </a:r>
          </a:p>
          <a:p>
            <a:pPr algn="l" fontAlgn="base"/>
            <a:r>
              <a:rPr lang="en-US" altLang="ko-KR" b="1" i="0" dirty="0">
                <a:effectLst/>
              </a:rPr>
              <a:t>- Logging</a:t>
            </a:r>
            <a:r>
              <a:rPr lang="en-US" altLang="ko-KR" b="0" i="0" dirty="0">
                <a:effectLst/>
              </a:rPr>
              <a:t>: DDS </a:t>
            </a:r>
            <a:r>
              <a:rPr lang="ko-KR" altLang="en-US" b="0" i="0" dirty="0">
                <a:effectLst/>
              </a:rPr>
              <a:t>보안 관련 이벤트를 감시하는 기능</a:t>
            </a:r>
          </a:p>
          <a:p>
            <a:pPr algn="l" fontAlgn="base"/>
            <a:r>
              <a:rPr lang="en-US" altLang="ko-KR" b="1" i="0" dirty="0">
                <a:effectLst/>
              </a:rPr>
              <a:t>- Data tagging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데이터 샘플에 태그를 추가하는 기능</a:t>
            </a:r>
          </a:p>
        </p:txBody>
      </p:sp>
    </p:spTree>
    <p:extLst>
      <p:ext uri="{BB962C8B-B14F-4D97-AF65-F5344CB8AC3E}">
        <p14:creationId xmlns:p14="http://schemas.microsoft.com/office/powerpoint/2010/main" val="336366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시큐리티</a:t>
            </a:r>
            <a:r>
              <a:rPr lang="en-US" altLang="ko-KR" sz="3200" dirty="0"/>
              <a:t>/</a:t>
            </a:r>
            <a:r>
              <a:rPr lang="ko-KR" altLang="en-US" sz="3200" dirty="0"/>
              <a:t>성능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6192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성능</a:t>
            </a:r>
            <a:endParaRPr lang="en-US" altLang="ko-KR" sz="3200" dirty="0"/>
          </a:p>
          <a:p>
            <a:pPr algn="l" fontAlgn="base"/>
            <a:r>
              <a:rPr lang="en-US" altLang="ko-KR" dirty="0"/>
              <a:t>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보안 기능을 사용하면 사용하지 않을 때에 비해 지연시간은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배 더 발생되고 대역폭은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1/5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감소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 No Security, Cryptographic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Alg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(SROS2), SSL/TLS (VPN)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유선 환경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무선 환경에 대해 지연시간과 대역폭의 차이를 비교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1B195F-D2CB-BF16-DFBE-E2A2967D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88" y="1129404"/>
            <a:ext cx="5694783" cy="55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리얼타임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17438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정의</a:t>
            </a:r>
            <a:endParaRPr lang="en-US" altLang="ko-KR" sz="3200" dirty="0"/>
          </a:p>
          <a:p>
            <a:pPr algn="l" fontAlgn="base"/>
            <a:r>
              <a:rPr lang="en-US" altLang="ko-KR" dirty="0"/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정해진 시간 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(Deadline)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입력에 대한 정확한 출력이 보장하는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(Determinism)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시스템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Hard real-time system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은 매우 엄격한 데드라인을 가지고 있어서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만약 한번이라도 데드라인 이내에 입력에 대한 정확한 출력을 받아볼 수 없다면 매우 큰 위험을 초래할 수 있는 시스템을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항공 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자율 조종 시스템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우주선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핵 융합 발전소 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Firm real-time system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은 입력에 대한 출력이 정해진 데드라인 이내에 보장되어야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만약 그렇지 않더라도 그 동작에 큰 문제가 없는 시스템을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화상 회의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금융 예보 시스템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자동 조립 라인 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Soft real-time system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데드라인이 명확하지 않고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데드라인 이후에 출력을 받아 보더라도 그 동작에 큰 문제가 없는 시스템을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웹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브라우징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티켓 예매 등이 있겠다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9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85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리얼타임</a:t>
            </a:r>
            <a:r>
              <a:rPr lang="en-US" altLang="ko-KR" sz="3200" dirty="0"/>
              <a:t>/Page fault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174388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정의</a:t>
            </a:r>
            <a:endParaRPr lang="en-US" altLang="ko-KR" sz="3200" dirty="0"/>
          </a:p>
          <a:p>
            <a:pPr fontAlgn="base"/>
            <a:r>
              <a:rPr lang="en-US" altLang="ko-KR" dirty="0"/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만약 프로세서가 필요로 하는 자원이 캐시에 없게 되면 결국 메인 메모리에 접근하여 다른 자원을 복사해야만 하는데 이를 페이지 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(Page faults)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BCC130-5B57-8F99-AC73-50F855E7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3093651"/>
            <a:ext cx="6943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0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481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리얼타임</a:t>
            </a:r>
            <a:r>
              <a:rPr lang="en-US" altLang="ko-KR" sz="3200" dirty="0"/>
              <a:t>/Page fault </a:t>
            </a:r>
            <a:r>
              <a:rPr lang="ko-KR" altLang="en-US" sz="3200" dirty="0"/>
              <a:t>방지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17438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정의</a:t>
            </a:r>
            <a:endParaRPr lang="en-US" altLang="ko-KR" sz="3200" dirty="0"/>
          </a:p>
          <a:p>
            <a:pPr algn="l" fontAlgn="base"/>
            <a:r>
              <a:rPr lang="en-US" altLang="ko-KR" dirty="0"/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연속적인 페이지 폴트는 메모리 복사로 인한 시간 지연을 초래하고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실시간성을 깨뜨리는 중요한 요소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1)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inherit"/>
              </a:rPr>
              <a:t>mlockall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[4] function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가상 메모리 주소를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미리 할당하는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mlockall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 사용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2) Dynamic memory pool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가상 메모리 크기를 고정된 사이즈로 할당하고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프로세스 런타임시 해당 메모리를 반납하지 않도록 함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3) Custom real-time safe memory allocators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기존의 메모리 할당자는 실시간성을 가지기에 어렵기에 사용자가 개발한 메모리 할당자를 사용하도록 함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4) Global variables and (static) arrays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프로세스 시작시에 전역 변수나 정적 배열을 통해 미리 메모리 공간을 할당하도록 함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5) Cache friendliness for pointer and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inherit"/>
              </a:rPr>
              <a:t>vtable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 accesses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가상 메모리를 사용함에 따른 오버헤드를 줄이기 위한 포인터를 사용하도록 함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7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97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en-US" altLang="ko-KR" sz="3200" dirty="0"/>
              <a:t>ROS2 </a:t>
            </a:r>
            <a:r>
              <a:rPr lang="ko-KR" altLang="en-US" sz="3200" dirty="0"/>
              <a:t>패키지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89329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RQt</a:t>
            </a:r>
            <a:endParaRPr lang="en-US" altLang="ko-KR" sz="3200" dirty="0"/>
          </a:p>
          <a:p>
            <a:r>
              <a:rPr lang="en-US" altLang="ko-KR" dirty="0"/>
              <a:t>    ROS + Qt</a:t>
            </a:r>
            <a:r>
              <a:rPr lang="ko-KR" altLang="en-US" dirty="0"/>
              <a:t>의 합성어</a:t>
            </a:r>
            <a:r>
              <a:rPr lang="en-US" altLang="ko-KR" dirty="0"/>
              <a:t>, C++/Python </a:t>
            </a:r>
            <a:r>
              <a:rPr lang="ko-KR" altLang="en-US" dirty="0"/>
              <a:t>모두 사용 가능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플러그인 형태로 다양한 도구와 인터페이스를 구현할 수 있는 </a:t>
            </a:r>
            <a:r>
              <a:rPr lang="en-US" altLang="ko-KR" dirty="0"/>
              <a:t>ROS</a:t>
            </a:r>
            <a:r>
              <a:rPr lang="ko-KR" altLang="en-US" dirty="0"/>
              <a:t>의  </a:t>
            </a:r>
            <a:r>
              <a:rPr lang="en-US" altLang="ko-KR" dirty="0"/>
              <a:t>GUI </a:t>
            </a:r>
            <a:r>
              <a:rPr lang="ko-KR" altLang="en-US" dirty="0" err="1"/>
              <a:t>툴박스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135296"/>
            <a:ext cx="11670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플러그인 관련  </a:t>
            </a:r>
            <a:r>
              <a:rPr lang="en-US" altLang="ko-KR" sz="3200" dirty="0"/>
              <a:t>ROS2 </a:t>
            </a:r>
            <a:r>
              <a:rPr lang="ko-KR" altLang="en-US" sz="3200" dirty="0"/>
              <a:t>패키지</a:t>
            </a:r>
            <a:endParaRPr lang="en-US" altLang="ko-KR" sz="3200" dirty="0"/>
          </a:p>
          <a:p>
            <a:pPr algn="just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패키지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의 메타패키지로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rqt_gui_cpp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rqt_gui_py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rqt_py_common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패키지가 포함 되어 있음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패키지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여러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위젯을 단일창에 도킹할 수 있는 위젯 패키지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rqt_gui_cpp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rqt_gui_py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패키지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각각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C++, Python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클라이언트 라이브러리를 사용하여 제작할 수 있는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RqtGUI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플러그인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API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를 제공하는 패키지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rqt_py_common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패키지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: Python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으로 작성된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RQt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ea typeface="맑은 고딕" panose="020B0503020000020004" pitchFamily="50" charset="-127"/>
              </a:rPr>
              <a:t>플러그인에서 공용으로 사용되는 기능을 모듈로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제공하는패키지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541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리얼타임</a:t>
            </a:r>
            <a:r>
              <a:rPr lang="en-US" altLang="ko-KR" sz="3200" dirty="0"/>
              <a:t>/</a:t>
            </a:r>
            <a:r>
              <a:rPr lang="ko-KR" altLang="en-US" sz="3200" dirty="0"/>
              <a:t>프로세스 스케줄링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031342"/>
            <a:ext cx="117438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정의</a:t>
            </a:r>
            <a:endParaRPr lang="en-US" altLang="ko-KR" sz="3200" dirty="0"/>
          </a:p>
          <a:p>
            <a:pPr algn="l" fontAlgn="base"/>
            <a:r>
              <a:rPr lang="en-US" altLang="ko-KR" dirty="0"/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현대 운영체제는 여러 프로세스에 대한 효율적인 자원 할당을 통해 멀티 프로그래밍을 지원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E3D09F-3F93-0EB7-EE9A-0540ACA6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809434"/>
            <a:ext cx="84010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1A4D0-C442-D949-2686-B14F0EBD2449}"/>
              </a:ext>
            </a:extLst>
          </p:cNvPr>
          <p:cNvSpPr txBox="1"/>
          <p:nvPr/>
        </p:nvSpPr>
        <p:spPr>
          <a:xfrm>
            <a:off x="159798" y="4657034"/>
            <a:ext cx="12032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스케쥴링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정책은 크게 선점여부와 우선순위로 나뉜다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선점 스케줄링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(Preemptive scheduling)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현재 실행중인 프로세스를 인터럽트 하여 다른 프로세스에 자원을 할당 시킨다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비선점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스케줄링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(Non-preemptive scheduling)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프로세스가 자원을 할당 받았을 때 다른 프로세스가 해당 자원을 빼앗을 수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우선순위는 우선순위의 변화 여부에 따라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정적 우선순위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(Static priority)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동적 우선순위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(Dynamic priority)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나뉘어 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671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리얼타임</a:t>
            </a:r>
            <a:r>
              <a:rPr lang="en-US" altLang="ko-KR" sz="3200" dirty="0"/>
              <a:t>/</a:t>
            </a:r>
            <a:r>
              <a:rPr lang="ko-KR" altLang="en-US" sz="3200" dirty="0"/>
              <a:t>확인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031342"/>
            <a:ext cx="117438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수정</a:t>
            </a:r>
            <a:endParaRPr lang="en-US" altLang="ko-KR" sz="3200" dirty="0"/>
          </a:p>
          <a:p>
            <a:pPr algn="l" fontAlgn="base"/>
            <a:r>
              <a:rPr lang="en-US" altLang="ko-KR" dirty="0"/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페이지 폴트 횟수를 줄이기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저장할 수 있는 메모리 크기에 대한 제한을 풀어줘야만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관리자 권한으로 </a:t>
            </a:r>
            <a:r>
              <a:rPr lang="en-US" altLang="ko-KR" b="0" i="0" dirty="0">
                <a:solidFill>
                  <a:srgbClr val="EB5757"/>
                </a:solidFill>
                <a:effectLst/>
                <a:latin typeface="-apple-system"/>
              </a:rPr>
              <a:t>/</a:t>
            </a:r>
            <a:r>
              <a:rPr lang="en-US" altLang="ko-KR" b="0" i="0" dirty="0" err="1">
                <a:solidFill>
                  <a:srgbClr val="EB5757"/>
                </a:solidFill>
                <a:effectLst/>
                <a:latin typeface="-apple-system"/>
              </a:rPr>
              <a:t>etc</a:t>
            </a:r>
            <a:r>
              <a:rPr lang="en-US" altLang="ko-KR" b="0" i="0" dirty="0">
                <a:solidFill>
                  <a:srgbClr val="EB5757"/>
                </a:solidFill>
                <a:effectLst/>
                <a:latin typeface="-apple-system"/>
              </a:rPr>
              <a:t>/security/</a:t>
            </a:r>
            <a:r>
              <a:rPr lang="en-US" altLang="ko-KR" b="0" i="0" dirty="0" err="1">
                <a:solidFill>
                  <a:srgbClr val="EB5757"/>
                </a:solidFill>
                <a:effectLst/>
                <a:latin typeface="-apple-system"/>
              </a:rPr>
              <a:t>limits.conf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파일 가장 아랫줄에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memlock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옵션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dirty="0">
                <a:solidFill>
                  <a:srgbClr val="EB5757"/>
                </a:solidFill>
                <a:effectLst/>
                <a:latin typeface="-apple-system"/>
              </a:rPr>
              <a:t>${username} - </a:t>
            </a:r>
            <a:r>
              <a:rPr lang="en-US" altLang="ko-KR" b="0" i="0" dirty="0" err="1">
                <a:solidFill>
                  <a:srgbClr val="EB5757"/>
                </a:solidFill>
                <a:effectLst/>
                <a:latin typeface="-apple-system"/>
              </a:rPr>
              <a:t>memlock</a:t>
            </a:r>
            <a:r>
              <a:rPr lang="en-US" altLang="ko-KR" b="0" i="0" dirty="0">
                <a:solidFill>
                  <a:srgbClr val="EB5757"/>
                </a:solidFill>
                <a:effectLst/>
                <a:latin typeface="-apple-system"/>
              </a:rPr>
              <a:t> -1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추가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1B3C9C-700D-FAC6-3165-2D541A31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2" y="2249514"/>
            <a:ext cx="5720802" cy="27792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1B642-7B28-9DBF-3716-CB63452F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539" y="3002684"/>
            <a:ext cx="7715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97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en-US" altLang="ko-KR" sz="3200" dirty="0"/>
              <a:t>ROS2 </a:t>
            </a:r>
            <a:r>
              <a:rPr lang="ko-KR" altLang="en-US" sz="3200" dirty="0"/>
              <a:t>패키지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FA2742-56F1-6FE9-9F34-CD4E047A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34" y="1224972"/>
            <a:ext cx="7588885" cy="54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281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개발</a:t>
            </a:r>
            <a:r>
              <a:rPr lang="en-US" altLang="ko-KR" sz="3200" dirty="0"/>
              <a:t> </a:t>
            </a:r>
            <a:r>
              <a:rPr lang="ko-KR" altLang="en-US" sz="3200" dirty="0"/>
              <a:t>환경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783900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설치</a:t>
            </a:r>
            <a:endParaRPr lang="en-US" altLang="ko-KR" sz="3200" dirty="0"/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RQt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 5.12.x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 Creator 4.5.x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Debian Packages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-desktop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설치하면 같이 설치됨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370685-EDCC-2853-E0AB-0B9F2005572C}"/>
              </a:ext>
            </a:extLst>
          </p:cNvPr>
          <p:cNvSpPr/>
          <p:nvPr/>
        </p:nvSpPr>
        <p:spPr>
          <a:xfrm>
            <a:off x="356616" y="3200400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qtcreator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6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460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플러그인 작성 순서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F7B7F-5648-3F6D-993B-70F2AB7FC43D}"/>
              </a:ext>
            </a:extLst>
          </p:cNvPr>
          <p:cNvSpPr/>
          <p:nvPr/>
        </p:nvSpPr>
        <p:spPr>
          <a:xfrm>
            <a:off x="329184" y="1563624"/>
            <a:ext cx="9665208" cy="14264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$ cd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F0502020204030204" pitchFamily="49" charset="0"/>
              </a:rPr>
              <a:t>~/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robot_ws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F0502020204030204" pitchFamily="49" charset="0"/>
              </a:rPr>
              <a:t>/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src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$ ros2 pkg create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my_first_rqt_plugin_pkg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F0502020204030204" pitchFamily="49" charset="0"/>
              </a:rPr>
              <a:t>--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build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F0502020204030204" pitchFamily="49" charset="0"/>
              </a:rPr>
              <a:t>-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type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ament_cmake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F0502020204030204" pitchFamily="49" charset="0"/>
              </a:rPr>
              <a:t>--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dependencies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rclpy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rqt_gui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rqt_gui_py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F0502020204030204" pitchFamily="49" charset="0"/>
              </a:rPr>
              <a:t>python_qt_binding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06188-A47F-4DA3-E8FC-00844524FCF5}"/>
              </a:ext>
            </a:extLst>
          </p:cNvPr>
          <p:cNvSpPr/>
          <p:nvPr/>
        </p:nvSpPr>
        <p:spPr>
          <a:xfrm>
            <a:off x="356616" y="3630168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/package.xml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77F6F-CCD1-527E-9470-001A8023A1CF}"/>
              </a:ext>
            </a:extLst>
          </p:cNvPr>
          <p:cNvSpPr txBox="1"/>
          <p:nvPr/>
        </p:nvSpPr>
        <p:spPr>
          <a:xfrm>
            <a:off x="329184" y="1194292"/>
            <a:ext cx="32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RQt</a:t>
            </a:r>
            <a:r>
              <a:rPr lang="en-US" altLang="ko-KR" dirty="0"/>
              <a:t> </a:t>
            </a:r>
            <a:r>
              <a:rPr lang="ko-KR" altLang="en-US" dirty="0"/>
              <a:t>플러그인 패키지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B5A4A-B737-7FB1-831C-71FB2282EC1D}"/>
              </a:ext>
            </a:extLst>
          </p:cNvPr>
          <p:cNvSpPr txBox="1"/>
          <p:nvPr/>
        </p:nvSpPr>
        <p:spPr>
          <a:xfrm>
            <a:off x="356616" y="324433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패키지 설정 파일 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2C096-A9F4-C30A-073D-7E85269B9421}"/>
              </a:ext>
            </a:extLst>
          </p:cNvPr>
          <p:cNvSpPr/>
          <p:nvPr/>
        </p:nvSpPr>
        <p:spPr>
          <a:xfrm>
            <a:off x="362712" y="5126736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/plugin.xml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CAD16-13DC-4D49-B78B-7D740B9B6138}"/>
              </a:ext>
            </a:extLst>
          </p:cNvPr>
          <p:cNvSpPr txBox="1"/>
          <p:nvPr/>
        </p:nvSpPr>
        <p:spPr>
          <a:xfrm>
            <a:off x="362712" y="47409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플러그인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313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460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플러그인 작성 순서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F7B7F-5648-3F6D-993B-70F2AB7FC43D}"/>
              </a:ext>
            </a:extLst>
          </p:cNvPr>
          <p:cNvSpPr/>
          <p:nvPr/>
        </p:nvSpPr>
        <p:spPr>
          <a:xfrm>
            <a:off x="329184" y="1563624"/>
            <a:ext cx="9665208" cy="565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/CMakeLists.txt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06188-A47F-4DA3-E8FC-00844524FCF5}"/>
              </a:ext>
            </a:extLst>
          </p:cNvPr>
          <p:cNvSpPr/>
          <p:nvPr/>
        </p:nvSpPr>
        <p:spPr>
          <a:xfrm>
            <a:off x="356616" y="2909733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/scripts/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77F6F-CCD1-527E-9470-001A8023A1CF}"/>
              </a:ext>
            </a:extLst>
          </p:cNvPr>
          <p:cNvSpPr txBox="1"/>
          <p:nvPr/>
        </p:nvSpPr>
        <p:spPr>
          <a:xfrm>
            <a:off x="329184" y="119429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빌드 설정 파일 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B5A4A-B737-7FB1-831C-71FB2282EC1D}"/>
              </a:ext>
            </a:extLst>
          </p:cNvPr>
          <p:cNvSpPr txBox="1"/>
          <p:nvPr/>
        </p:nvSpPr>
        <p:spPr>
          <a:xfrm>
            <a:off x="356616" y="2523899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스크립트 폴더 및 파일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2C096-A9F4-C30A-073D-7E85269B9421}"/>
              </a:ext>
            </a:extLst>
          </p:cNvPr>
          <p:cNvSpPr/>
          <p:nvPr/>
        </p:nvSpPr>
        <p:spPr>
          <a:xfrm>
            <a:off x="362712" y="4406301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/resource/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my_first_rqt_plugin_pkg.ui</a:t>
            </a:r>
            <a:endParaRPr lang="ko-KR" altLang="en-US" b="0" i="0" dirty="0">
              <a:solidFill>
                <a:schemeClr val="bg1"/>
              </a:solidFill>
              <a:effectLst/>
              <a:latin typeface="Apple SD Gothic 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CAD16-13DC-4D49-B78B-7D740B9B6138}"/>
              </a:ext>
            </a:extLst>
          </p:cNvPr>
          <p:cNvSpPr txBox="1"/>
          <p:nvPr/>
        </p:nvSpPr>
        <p:spPr>
          <a:xfrm>
            <a:off x="362712" y="4020467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리소스 폴더 및 </a:t>
            </a:r>
            <a:r>
              <a:rPr lang="en-US" altLang="ko-KR" dirty="0"/>
              <a:t>UI </a:t>
            </a:r>
            <a:r>
              <a:rPr lang="ko-KR" altLang="en-US" dirty="0"/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209888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460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플러그인 작성 순서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F7B7F-5648-3F6D-993B-70F2AB7FC43D}"/>
              </a:ext>
            </a:extLst>
          </p:cNvPr>
          <p:cNvSpPr/>
          <p:nvPr/>
        </p:nvSpPr>
        <p:spPr>
          <a:xfrm>
            <a:off x="329184" y="1563624"/>
            <a:ext cx="9665208" cy="14264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my_first_rqt_plugin_pkg/src/my_first_rqt_plugin_pkg/__init__.py</a:t>
            </a:r>
            <a:endParaRPr lang="en-US" altLang="ko-KR" b="0" i="0" dirty="0">
              <a:solidFill>
                <a:schemeClr val="bg1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my_first_rqt_plugin_pkg/src/my_first_rqt_plugin_pkg/examples.py</a:t>
            </a:r>
            <a:endParaRPr lang="en-US" altLang="ko-KR" b="0" i="0" dirty="0">
              <a:solidFill>
                <a:schemeClr val="bg1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my_first_rqt_plugin_pkg/src/my_first_rqt_plugin_pkg/examples_widget.py</a:t>
            </a:r>
            <a:endParaRPr lang="en-US" altLang="ko-KR" b="0" i="0" dirty="0">
              <a:solidFill>
                <a:schemeClr val="bg1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my_first_rqt_plugin_pkg/src/my_first_rqt_plugin_pkg/examples_xxxxxxx.py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06188-A47F-4DA3-E8FC-00844524FCF5}"/>
              </a:ext>
            </a:extLst>
          </p:cNvPr>
          <p:cNvSpPr/>
          <p:nvPr/>
        </p:nvSpPr>
        <p:spPr>
          <a:xfrm>
            <a:off x="356616" y="3630168"/>
            <a:ext cx="9665208" cy="563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my_first_rqt_plugin_pkg/launch/rqt_plugin.launch.py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77F6F-CCD1-527E-9470-001A8023A1CF}"/>
              </a:ext>
            </a:extLst>
          </p:cNvPr>
          <p:cNvSpPr txBox="1"/>
          <p:nvPr/>
        </p:nvSpPr>
        <p:spPr>
          <a:xfrm>
            <a:off x="329184" y="1194292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소스 폴더 및 </a:t>
            </a:r>
            <a:r>
              <a:rPr lang="en-US" altLang="ko-KR" dirty="0"/>
              <a:t>UI </a:t>
            </a:r>
            <a:r>
              <a:rPr lang="ko-KR" altLang="en-US" dirty="0"/>
              <a:t>파일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B5A4A-B737-7FB1-831C-71FB2282EC1D}"/>
              </a:ext>
            </a:extLst>
          </p:cNvPr>
          <p:cNvSpPr txBox="1"/>
          <p:nvPr/>
        </p:nvSpPr>
        <p:spPr>
          <a:xfrm>
            <a:off x="356616" y="324433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런치 폴더 및 런치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4861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3229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예제의 구성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142186"/>
            <a:ext cx="94423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예제</a:t>
            </a:r>
            <a:endParaRPr lang="en-US" altLang="ko-KR" sz="3200" dirty="0"/>
          </a:p>
          <a:p>
            <a:pPr algn="l"/>
            <a:r>
              <a:rPr lang="en-US" altLang="ko-KR" dirty="0"/>
              <a:t>   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버튼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라디오 버튼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LCD,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등의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 사용할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540D41-2B8A-2C98-F64A-5E5CB606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" y="2182095"/>
            <a:ext cx="6394653" cy="3738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540ECC-8F8F-A865-9FF1-7BDB42FAD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25" y="3277899"/>
            <a:ext cx="6564878" cy="35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40039A78-51AF-68CC-6504-796E096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95313"/>
            <a:ext cx="243248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071673" y="252664"/>
            <a:ext cx="4182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RQt</a:t>
            </a:r>
            <a:r>
              <a:rPr lang="en-US" altLang="ko-KR" sz="3200" dirty="0"/>
              <a:t> </a:t>
            </a:r>
            <a:r>
              <a:rPr lang="ko-KR" altLang="en-US" sz="3200" dirty="0"/>
              <a:t>예제 </a:t>
            </a:r>
            <a:r>
              <a:rPr lang="en-US" altLang="ko-KR" sz="3200" dirty="0"/>
              <a:t>UI </a:t>
            </a:r>
            <a:r>
              <a:rPr lang="ko-KR" altLang="en-US" sz="3200" dirty="0"/>
              <a:t>살펴보기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ACB4B1-ADC0-739B-BB94-0B07CA44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1" y="1111827"/>
            <a:ext cx="10215418" cy="574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1361</Words>
  <Application>Microsoft Office PowerPoint</Application>
  <PresentationFormat>와이드스크린</PresentationFormat>
  <Paragraphs>128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Apple SD Gothic Neo</vt:lpstr>
      <vt:lpstr>-apple-system</vt:lpstr>
      <vt:lpstr>inherit</vt:lpstr>
      <vt:lpstr>맑은 고딕</vt:lpstr>
      <vt:lpstr>Arial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3</cp:revision>
  <dcterms:created xsi:type="dcterms:W3CDTF">2023-06-29T11:09:26Z</dcterms:created>
  <dcterms:modified xsi:type="dcterms:W3CDTF">2023-06-30T06:19:50Z</dcterms:modified>
</cp:coreProperties>
</file>