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5" r:id="rId7"/>
    <p:sldId id="264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923"/>
    <p:restoredTop sz="96327"/>
  </p:normalViewPr>
  <p:slideViewPr>
    <p:cSldViewPr snapToGrid="0" snapToObjects="1">
      <p:cViewPr>
        <p:scale>
          <a:sx n="90" d="100"/>
          <a:sy n="90" d="100"/>
        </p:scale>
        <p:origin x="32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i="0"/>
            </a:lvl2pPr>
            <a:lvl4pPr>
              <a:defRPr i="0"/>
            </a:lvl4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i="0"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i="0"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 i="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 i="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i="0"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i="0"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i="0"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61385-DA66-CF4B-81C6-3F95B531F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ROS Study</a:t>
            </a:r>
            <a:r>
              <a:rPr kumimoji="1" lang="ko-KR" altLang="en-US" dirty="0"/>
              <a:t> </a:t>
            </a:r>
            <a:r>
              <a:rPr kumimoji="1" lang="en-US" altLang="ko-KR" dirty="0"/>
              <a:t>04</a:t>
            </a:r>
            <a:br>
              <a:rPr kumimoji="1" lang="en-US" altLang="ko-KR" dirty="0"/>
            </a:br>
            <a:r>
              <a:rPr kumimoji="1" lang="en-US" altLang="ko-KR" sz="4000" dirty="0"/>
              <a:t>-ROS  </a:t>
            </a:r>
            <a:r>
              <a:rPr kumimoji="1" lang="ko-KR" altLang="en-US" sz="4000" dirty="0"/>
              <a:t>중요 컨셉</a:t>
            </a:r>
            <a:r>
              <a:rPr kumimoji="1" lang="en-US" altLang="ko-KR" sz="4000" dirty="0"/>
              <a:t>-</a:t>
            </a:r>
            <a:endParaRPr kumimoji="1" lang="ko-Kore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335921-7812-974D-AB1F-DDA24E9708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2022. 03. </a:t>
            </a:r>
            <a:r>
              <a:rPr kumimoji="1" lang="en-US" altLang="ko-KR" dirty="0"/>
              <a:t>18</a:t>
            </a:r>
            <a:endParaRPr kumimoji="1" lang="en-US" altLang="ko-Kore-KR" dirty="0"/>
          </a:p>
          <a:p>
            <a:r>
              <a:rPr kumimoji="1" lang="ko-KR" altLang="en-US" dirty="0"/>
              <a:t>최윤호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25374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A4A19-C3CA-984C-B7D6-0CAC7DD3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610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ROS </a:t>
            </a:r>
            <a:r>
              <a:rPr kumimoji="1" lang="ko-KR" altLang="en-US" dirty="0"/>
              <a:t>메시지 </a:t>
            </a:r>
            <a:r>
              <a:rPr kumimoji="1" lang="en-US" altLang="ko-KR" dirty="0"/>
              <a:t>-</a:t>
            </a:r>
            <a:r>
              <a:rPr kumimoji="1" lang="ko-KR" altLang="en-US" dirty="0"/>
              <a:t> 타입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451E8-8C46-2C43-9C4F-AD30E5B87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38299"/>
            <a:ext cx="10341979" cy="2957861"/>
          </a:xfrm>
        </p:spPr>
        <p:txBody>
          <a:bodyPr>
            <a:spAutoFit/>
          </a:bodyPr>
          <a:lstStyle/>
          <a:p>
            <a:r>
              <a:rPr kumimoji="1" lang="ko-KR" altLang="en-US" sz="2400" dirty="0"/>
              <a:t>단순 </a:t>
            </a:r>
            <a:r>
              <a:rPr kumimoji="1" lang="ko-KR" altLang="en-US" sz="2400" dirty="0" err="1"/>
              <a:t>자료형</a:t>
            </a:r>
            <a:endParaRPr kumimoji="1" lang="en-US" altLang="ko-KR" sz="2400" dirty="0"/>
          </a:p>
          <a:p>
            <a:pPr lvl="1"/>
            <a:r>
              <a:rPr kumimoji="1" lang="ko-KR" altLang="en-US" dirty="0"/>
              <a:t>예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Integer, floating point, Boolean</a:t>
            </a:r>
          </a:p>
          <a:p>
            <a:r>
              <a:rPr kumimoji="1" lang="ko-KR" altLang="en-US" sz="2400" dirty="0"/>
              <a:t>메시지 안에 메시지를 품고 있는 간단한 데이터 구조</a:t>
            </a:r>
            <a:endParaRPr kumimoji="1" lang="en-US" altLang="ko-KR" sz="2400" dirty="0"/>
          </a:p>
          <a:p>
            <a:pPr lvl="1"/>
            <a:r>
              <a:rPr kumimoji="1" lang="ko-KR" altLang="en-US" dirty="0"/>
              <a:t>예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geometry_msgs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PostStamped</a:t>
            </a:r>
            <a:endParaRPr kumimoji="1" lang="en-US" altLang="ko-KR" dirty="0"/>
          </a:p>
          <a:p>
            <a:r>
              <a:rPr kumimoji="1" lang="ko-KR" altLang="en-US" sz="2400" dirty="0"/>
              <a:t>메시지들이 나열된 배열과 같은 구조</a:t>
            </a:r>
            <a:endParaRPr kumimoji="1" lang="en-US" altLang="ko-KR" sz="2400" dirty="0"/>
          </a:p>
          <a:p>
            <a:pPr lvl="1"/>
            <a:r>
              <a:rPr kumimoji="1" lang="ko-KR" altLang="en-US" dirty="0"/>
              <a:t>예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float32[] ranges, </a:t>
            </a:r>
            <a:r>
              <a:rPr kumimoji="1" lang="en-US" altLang="ko-KR" dirty="0" err="1"/>
              <a:t>sensor_msgs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LaserScan</a:t>
            </a:r>
            <a:endParaRPr kumimoji="1" lang="en-US" altLang="ko-KR" dirty="0"/>
          </a:p>
          <a:p>
            <a:pPr lvl="1"/>
            <a:endParaRPr kumimoji="1" lang="en-US" altLang="ko-KR" sz="2000" i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3B24B-E901-8147-83BC-848EB8BC4E42}"/>
              </a:ext>
            </a:extLst>
          </p:cNvPr>
          <p:cNvSpPr txBox="1"/>
          <p:nvPr/>
        </p:nvSpPr>
        <p:spPr>
          <a:xfrm>
            <a:off x="1203766" y="64716"/>
            <a:ext cx="508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내용</a:t>
            </a:r>
            <a:r>
              <a:rPr kumimoji="1" lang="ko-KR" altLang="en-US" dirty="0"/>
              <a:t> 정리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B949DA-3AC0-A748-AAFE-5BD409DBFAED}"/>
              </a:ext>
            </a:extLst>
          </p:cNvPr>
          <p:cNvSpPr/>
          <p:nvPr/>
        </p:nvSpPr>
        <p:spPr>
          <a:xfrm>
            <a:off x="1203766" y="434048"/>
            <a:ext cx="1050981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03126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A4A19-C3CA-984C-B7D6-0CAC7DD3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610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네임</a:t>
            </a:r>
            <a:r>
              <a:rPr kumimoji="1" lang="en-US" altLang="ko-KR" dirty="0"/>
              <a:t>(Names)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451E8-8C46-2C43-9C4F-AD30E5B87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38299"/>
            <a:ext cx="10341979" cy="3201774"/>
          </a:xfrm>
        </p:spPr>
        <p:txBody>
          <a:bodyPr>
            <a:spAutoFit/>
          </a:bodyPr>
          <a:lstStyle/>
          <a:p>
            <a:r>
              <a:rPr kumimoji="1" lang="ko-KR" altLang="en-US" sz="2400" dirty="0"/>
              <a:t>노드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메시지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토픽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서비스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액션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파라미터</a:t>
            </a:r>
            <a:r>
              <a:rPr kumimoji="1" lang="en-US" altLang="ko-KR" sz="2400" dirty="0"/>
              <a:t>)</a:t>
            </a:r>
            <a:r>
              <a:rPr kumimoji="1" lang="ko-KR" altLang="en-US" sz="2400" dirty="0"/>
              <a:t> 가지는</a:t>
            </a:r>
            <a:r>
              <a:rPr kumimoji="1" lang="ko-KR" altLang="en-US" sz="2400" dirty="0">
                <a:highlight>
                  <a:srgbClr val="FFFF00"/>
                </a:highlight>
              </a:rPr>
              <a:t> 고유의 </a:t>
            </a:r>
            <a:r>
              <a:rPr kumimoji="1" lang="ko-KR" altLang="en-US" sz="2400" dirty="0" err="1">
                <a:highlight>
                  <a:srgbClr val="FFFF00"/>
                </a:highlight>
              </a:rPr>
              <a:t>식별자</a:t>
            </a:r>
            <a:endParaRPr kumimoji="1" lang="en-US" altLang="ko-KR" sz="2400" dirty="0">
              <a:highlight>
                <a:srgbClr val="FFFF00"/>
              </a:highlight>
            </a:endParaRPr>
          </a:p>
          <a:p>
            <a:r>
              <a:rPr kumimoji="1" lang="ko-KR" altLang="en-US" sz="2400" dirty="0"/>
              <a:t>같은 노드를 실행할 때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메시지의 이름을 바꾸고 싶을 때 </a:t>
            </a:r>
            <a:endParaRPr kumimoji="1" lang="en-US" altLang="ko-KR" sz="2400" dirty="0"/>
          </a:p>
          <a:p>
            <a:r>
              <a:rPr kumimoji="1" lang="en-US" altLang="ko-KR" sz="2400" dirty="0"/>
              <a:t>ROS</a:t>
            </a:r>
            <a:r>
              <a:rPr kumimoji="1" lang="ko-KR" altLang="en-US" sz="2400" dirty="0"/>
              <a:t>는 그래프</a:t>
            </a:r>
            <a:r>
              <a:rPr kumimoji="1" lang="en-US" altLang="ko-KR" sz="2400" dirty="0"/>
              <a:t>(graph)</a:t>
            </a:r>
            <a:r>
              <a:rPr kumimoji="1" lang="ko-KR" altLang="en-US" sz="2400" dirty="0"/>
              <a:t>라는 추상 데이터 형태 지원</a:t>
            </a:r>
            <a:endParaRPr kumimoji="1" lang="en-US" altLang="ko-KR" sz="2400" dirty="0"/>
          </a:p>
          <a:p>
            <a:r>
              <a:rPr kumimoji="1" lang="ko-KR" altLang="en-US" sz="2400" dirty="0"/>
              <a:t>글로벌</a:t>
            </a:r>
            <a:r>
              <a:rPr kumimoji="1" lang="en-US" altLang="ko-KR" sz="2400" dirty="0"/>
              <a:t>(global)</a:t>
            </a:r>
          </a:p>
          <a:p>
            <a:pPr lvl="1"/>
            <a:r>
              <a:rPr kumimoji="1" lang="ko-KR" altLang="en-US" dirty="0"/>
              <a:t>문자 없이 네임을 바로 쓰거나 네임 앞에 </a:t>
            </a:r>
            <a:r>
              <a:rPr kumimoji="1" lang="ko-KR" altLang="en-US" dirty="0" err="1"/>
              <a:t>슬래쉬</a:t>
            </a:r>
            <a:r>
              <a:rPr kumimoji="1" lang="en-US" altLang="ko-KR" dirty="0"/>
              <a:t>(/)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붙임</a:t>
            </a:r>
            <a:endParaRPr kumimoji="1" lang="en-US" altLang="ko-KR" dirty="0"/>
          </a:p>
          <a:p>
            <a:r>
              <a:rPr kumimoji="1" lang="ko-KR" altLang="en-US" sz="2400" dirty="0" err="1"/>
              <a:t>프리베이트</a:t>
            </a:r>
            <a:r>
              <a:rPr kumimoji="1" lang="en-US" altLang="ko-KR" sz="2400" dirty="0"/>
              <a:t>(private)</a:t>
            </a:r>
          </a:p>
          <a:p>
            <a:pPr lvl="1"/>
            <a:r>
              <a:rPr kumimoji="1" lang="ko-KR" altLang="en-US" dirty="0"/>
              <a:t>네임 앞에 </a:t>
            </a:r>
            <a:r>
              <a:rPr kumimoji="1" lang="ko-KR" altLang="en-US" dirty="0" err="1"/>
              <a:t>틸트</a:t>
            </a:r>
            <a:r>
              <a:rPr kumimoji="1" lang="en-US" altLang="ko-KR" dirty="0"/>
              <a:t>(~)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붙임</a:t>
            </a:r>
            <a:endParaRPr kumimoji="1" lang="en-US" altLang="ko-KR" sz="2000" i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3B24B-E901-8147-83BC-848EB8BC4E42}"/>
              </a:ext>
            </a:extLst>
          </p:cNvPr>
          <p:cNvSpPr txBox="1"/>
          <p:nvPr/>
        </p:nvSpPr>
        <p:spPr>
          <a:xfrm>
            <a:off x="1203766" y="64716"/>
            <a:ext cx="508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내용</a:t>
            </a:r>
            <a:r>
              <a:rPr kumimoji="1" lang="ko-KR" altLang="en-US" dirty="0"/>
              <a:t> 정리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B949DA-3AC0-A748-AAFE-5BD409DBFAED}"/>
              </a:ext>
            </a:extLst>
          </p:cNvPr>
          <p:cNvSpPr/>
          <p:nvPr/>
        </p:nvSpPr>
        <p:spPr>
          <a:xfrm>
            <a:off x="1203766" y="434048"/>
            <a:ext cx="1050981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3499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4D77A-2C94-F14F-A695-1A7F2570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Contents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DCC65-47EF-354A-A156-1EE7C0D1B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dirty="0"/>
              <a:t>내용 정리</a:t>
            </a:r>
            <a:endParaRPr kumimoji="1"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50662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A4A19-C3CA-984C-B7D6-0CAC7DD3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610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ROS</a:t>
            </a:r>
            <a:r>
              <a:rPr kumimoji="1" lang="ko-KR" altLang="en-US" dirty="0"/>
              <a:t> 용어 정리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451E8-8C46-2C43-9C4F-AD30E5B87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38299"/>
            <a:ext cx="10341979" cy="5194499"/>
          </a:xfrm>
        </p:spPr>
        <p:txBody>
          <a:bodyPr>
            <a:spAutoFit/>
          </a:bodyPr>
          <a:lstStyle/>
          <a:p>
            <a:r>
              <a:rPr kumimoji="1" lang="en-US" altLang="ko-KR" sz="2400" dirty="0"/>
              <a:t>Node</a:t>
            </a:r>
          </a:p>
          <a:p>
            <a:pPr lvl="1"/>
            <a:r>
              <a:rPr kumimoji="1" lang="ko-KR" altLang="en-US" i="0" dirty="0">
                <a:highlight>
                  <a:srgbClr val="FFFF00"/>
                </a:highlight>
              </a:rPr>
              <a:t>최소 단위의 실행 가능 프로세서 </a:t>
            </a:r>
            <a:r>
              <a:rPr kumimoji="1" lang="en-US" altLang="ko-KR" i="0" dirty="0">
                <a:highlight>
                  <a:srgbClr val="FFFF00"/>
                </a:highlight>
              </a:rPr>
              <a:t>(</a:t>
            </a:r>
            <a:r>
              <a:rPr kumimoji="1" lang="ko-KR" altLang="en-US" i="0" dirty="0">
                <a:highlight>
                  <a:srgbClr val="FFFF00"/>
                </a:highlight>
              </a:rPr>
              <a:t>하나의 실행 프로그램</a:t>
            </a:r>
            <a:r>
              <a:rPr kumimoji="1" lang="en-US" altLang="ko-KR" i="0" dirty="0">
                <a:highlight>
                  <a:srgbClr val="FFFF00"/>
                </a:highlight>
              </a:rPr>
              <a:t>)</a:t>
            </a:r>
          </a:p>
          <a:p>
            <a:pPr lvl="1"/>
            <a:r>
              <a:rPr kumimoji="1" lang="ko-KR" altLang="en-US" dirty="0"/>
              <a:t>예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얼굴인식기</a:t>
            </a:r>
            <a:r>
              <a:rPr kumimoji="1" lang="ko-KR" altLang="en-US" dirty="0"/>
              <a:t> 개발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카메라로부터 </a:t>
            </a:r>
            <a:r>
              <a:rPr kumimoji="1" lang="en-US" altLang="ko-KR" dirty="0"/>
              <a:t>raw data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받는 노드</a:t>
            </a:r>
            <a:r>
              <a:rPr kumimoji="1" lang="en-US" altLang="ko-KR" dirty="0"/>
              <a:t>, raw data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처리하는 노드 </a:t>
            </a:r>
            <a:r>
              <a:rPr kumimoji="1" lang="en-US" altLang="ko-KR" dirty="0"/>
              <a:t>(</a:t>
            </a:r>
            <a:r>
              <a:rPr kumimoji="1" lang="ko-KR" altLang="en-US" dirty="0"/>
              <a:t>얼굴만 자르기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필터 씌우기 등</a:t>
            </a:r>
            <a:r>
              <a:rPr kumimoji="1" lang="en-US" altLang="ko-KR" dirty="0"/>
              <a:t>),</a:t>
            </a:r>
            <a:r>
              <a:rPr kumimoji="1" lang="ko-KR" altLang="en-US" dirty="0"/>
              <a:t> 기존 데이터와 매칭하는 노드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디스플레이 노드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디바이스와 연동 노드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이와 같이 기능이 각각 나눠짐 </a:t>
            </a:r>
            <a:endParaRPr kumimoji="1" lang="en-US" altLang="ko-KR" dirty="0"/>
          </a:p>
          <a:p>
            <a:pPr lvl="2">
              <a:buFont typeface="Wingdings" pitchFamily="2" charset="2"/>
              <a:buChar char="è"/>
            </a:pPr>
            <a:r>
              <a:rPr kumimoji="1" lang="ko-KR" altLang="en-US" b="1" dirty="0">
                <a:solidFill>
                  <a:srgbClr val="FF0000"/>
                </a:solidFill>
                <a:sym typeface="Wingdings" pitchFamily="2" charset="2"/>
              </a:rPr>
              <a:t>유닛 테스트 용이</a:t>
            </a:r>
            <a:r>
              <a:rPr kumimoji="1" lang="en-US" altLang="ko-KR" dirty="0">
                <a:solidFill>
                  <a:srgbClr val="FF0000"/>
                </a:solidFill>
                <a:sym typeface="Wingdings" pitchFamily="2" charset="2"/>
              </a:rPr>
              <a:t>,</a:t>
            </a:r>
            <a:r>
              <a:rPr kumimoji="1" lang="ko-KR" alt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오픈 소스에 용이 </a:t>
            </a:r>
            <a:r>
              <a:rPr kumimoji="1" lang="en-US" altLang="ko-KR" dirty="0"/>
              <a:t>(</a:t>
            </a:r>
            <a:r>
              <a:rPr kumimoji="1" lang="ko-KR" altLang="en-US" dirty="0"/>
              <a:t>얼굴인식 후 나이 검출 </a:t>
            </a:r>
            <a:r>
              <a:rPr kumimoji="1" lang="ko-KR" altLang="en-US" dirty="0" err="1"/>
              <a:t>개발시</a:t>
            </a:r>
            <a:r>
              <a:rPr kumimoji="1" lang="ko-KR" altLang="en-US" dirty="0"/>
              <a:t> 기존 노드 활용 가능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내가 필요한 기능에 집중해서 개발 가능</a:t>
            </a:r>
            <a:r>
              <a:rPr kumimoji="1" lang="en-US" altLang="ko-KR" dirty="0"/>
              <a:t>)</a:t>
            </a:r>
          </a:p>
          <a:p>
            <a:r>
              <a:rPr kumimoji="1" lang="en-US" altLang="ko-KR" sz="2400" dirty="0"/>
              <a:t>Package</a:t>
            </a:r>
          </a:p>
          <a:p>
            <a:pPr lvl="1"/>
            <a:r>
              <a:rPr kumimoji="1" lang="ko-KR" altLang="en-US" i="0" dirty="0"/>
              <a:t>하나 이상의 노드</a:t>
            </a:r>
            <a:r>
              <a:rPr kumimoji="1" lang="en-US" altLang="ko-KR" i="0" dirty="0"/>
              <a:t>,</a:t>
            </a:r>
            <a:r>
              <a:rPr kumimoji="1" lang="ko-KR" altLang="en-US" i="0" dirty="0"/>
              <a:t> 노드 실행을 위한 정보 등을 묶어 놓은 것</a:t>
            </a:r>
            <a:endParaRPr kumimoji="1" lang="en-US" altLang="ko-KR" i="0" dirty="0"/>
          </a:p>
          <a:p>
            <a:r>
              <a:rPr kumimoji="1" lang="en-US" altLang="ko-KR" sz="2400" dirty="0"/>
              <a:t>Message</a:t>
            </a:r>
          </a:p>
          <a:p>
            <a:pPr lvl="1"/>
            <a:r>
              <a:rPr kumimoji="1" lang="ko-KR" altLang="en-US" i="0" dirty="0" err="1"/>
              <a:t>노드간</a:t>
            </a:r>
            <a:r>
              <a:rPr kumimoji="1" lang="ko-KR" altLang="en-US" i="0" dirty="0"/>
              <a:t> 주고 받는 데이터</a:t>
            </a:r>
            <a:r>
              <a:rPr kumimoji="1" lang="en-US" altLang="ko-KR" i="0" dirty="0"/>
              <a:t>,</a:t>
            </a:r>
            <a:r>
              <a:rPr kumimoji="1" lang="ko-KR" altLang="en-US" i="0" dirty="0"/>
              <a:t> </a:t>
            </a:r>
            <a:r>
              <a:rPr kumimoji="1" lang="ko-KR" altLang="en-US" dirty="0"/>
              <a:t>예</a:t>
            </a:r>
            <a:r>
              <a:rPr kumimoji="1" lang="en-US" altLang="ko-KR" dirty="0"/>
              <a:t>)</a:t>
            </a:r>
            <a:r>
              <a:rPr kumimoji="1" lang="ko-KR" altLang="en-US" dirty="0"/>
              <a:t> 카메라 </a:t>
            </a:r>
            <a:r>
              <a:rPr kumimoji="1" lang="en-US" altLang="ko-KR" dirty="0"/>
              <a:t>raw </a:t>
            </a:r>
            <a:r>
              <a:rPr kumimoji="1" lang="ko-KR" altLang="en-US" dirty="0"/>
              <a:t>데이터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IMU, motor </a:t>
            </a:r>
            <a:r>
              <a:rPr kumimoji="1" lang="ko-KR" altLang="en-US" dirty="0"/>
              <a:t>값</a:t>
            </a:r>
            <a:endParaRPr kumimoji="1" lang="en-US" altLang="ko-KR" i="0" dirty="0"/>
          </a:p>
          <a:p>
            <a:pPr lvl="1"/>
            <a:r>
              <a:rPr kumimoji="1" lang="en-US" altLang="ko-KR" i="0" dirty="0"/>
              <a:t>Integer, floating point, Boolean</a:t>
            </a:r>
            <a:r>
              <a:rPr kumimoji="1" lang="ko-KR" altLang="en-US" i="0" dirty="0"/>
              <a:t>과 같은 변수 형태</a:t>
            </a:r>
            <a:endParaRPr kumimoji="1" lang="en-US" altLang="ko-KR" i="0" dirty="0"/>
          </a:p>
          <a:p>
            <a:pPr lvl="1"/>
            <a:r>
              <a:rPr kumimoji="1" lang="ko-KR" altLang="en-US" i="0" dirty="0"/>
              <a:t>메시지 안에 메시지를 품고 있는 간단한 데이터 구조</a:t>
            </a:r>
            <a:r>
              <a:rPr kumimoji="1" lang="en-US" altLang="ko-KR" i="0" dirty="0"/>
              <a:t>(structure) </a:t>
            </a:r>
            <a:r>
              <a:rPr kumimoji="1" lang="ko-KR" altLang="en-US" i="0" dirty="0"/>
              <a:t>및 메시지들의 배열도 가능</a:t>
            </a:r>
            <a:endParaRPr kumimoji="1" lang="en-US" altLang="ko-KR" i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3B24B-E901-8147-83BC-848EB8BC4E42}"/>
              </a:ext>
            </a:extLst>
          </p:cNvPr>
          <p:cNvSpPr txBox="1"/>
          <p:nvPr/>
        </p:nvSpPr>
        <p:spPr>
          <a:xfrm>
            <a:off x="1203766" y="64716"/>
            <a:ext cx="508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내용</a:t>
            </a:r>
            <a:r>
              <a:rPr kumimoji="1" lang="ko-KR" altLang="en-US" dirty="0"/>
              <a:t> 정리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B949DA-3AC0-A748-AAFE-5BD409DBFAED}"/>
              </a:ext>
            </a:extLst>
          </p:cNvPr>
          <p:cNvSpPr/>
          <p:nvPr/>
        </p:nvSpPr>
        <p:spPr>
          <a:xfrm>
            <a:off x="1203766" y="434048"/>
            <a:ext cx="1050981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2812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A4A19-C3CA-984C-B7D6-0CAC7DD3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610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ROS</a:t>
            </a:r>
            <a:r>
              <a:rPr kumimoji="1" lang="ko-KR" altLang="en-US" dirty="0"/>
              <a:t> 용어 정리</a:t>
            </a:r>
            <a:r>
              <a:rPr kumimoji="1" lang="en-US" altLang="ko-KR" dirty="0"/>
              <a:t> – </a:t>
            </a:r>
            <a:r>
              <a:rPr kumimoji="1" lang="ko-KR" altLang="en-US" dirty="0"/>
              <a:t>메시지 방식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451E8-8C46-2C43-9C4F-AD30E5B87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38299"/>
            <a:ext cx="10341979" cy="4352217"/>
          </a:xfrm>
        </p:spPr>
        <p:txBody>
          <a:bodyPr>
            <a:spAutoFit/>
          </a:bodyPr>
          <a:lstStyle/>
          <a:p>
            <a:r>
              <a:rPr kumimoji="1" lang="en-US" altLang="ko-KR" sz="2400" dirty="0"/>
              <a:t>Topic</a:t>
            </a:r>
          </a:p>
          <a:p>
            <a:pPr lvl="1"/>
            <a:r>
              <a:rPr kumimoji="1" lang="ko-KR" altLang="en-US" dirty="0"/>
              <a:t>토픽을 보내는 노드를 </a:t>
            </a:r>
            <a:r>
              <a:rPr kumimoji="1" lang="ko-KR" altLang="en-US" dirty="0" err="1"/>
              <a:t>퍼블리셔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받는 노드를 </a:t>
            </a:r>
            <a:r>
              <a:rPr kumimoji="1" lang="ko-KR" altLang="en-US" dirty="0" err="1"/>
              <a:t>서브스크라이버</a:t>
            </a:r>
            <a:endParaRPr kumimoji="1" lang="en-US" altLang="ko-KR" dirty="0"/>
          </a:p>
          <a:p>
            <a:pPr lvl="1"/>
            <a:r>
              <a:rPr kumimoji="1" lang="ko-KR" altLang="en-US" i="0" dirty="0">
                <a:highlight>
                  <a:srgbClr val="FFFF00"/>
                </a:highlight>
              </a:rPr>
              <a:t>토픽은 </a:t>
            </a:r>
            <a:r>
              <a:rPr kumimoji="1" lang="ko-KR" altLang="en-US" i="0" dirty="0" err="1">
                <a:highlight>
                  <a:srgbClr val="FFFF00"/>
                </a:highlight>
              </a:rPr>
              <a:t>단방향</a:t>
            </a:r>
            <a:r>
              <a:rPr kumimoji="1" lang="en-US" altLang="ko-KR" i="0" dirty="0">
                <a:highlight>
                  <a:srgbClr val="FFFF00"/>
                </a:highlight>
              </a:rPr>
              <a:t>,</a:t>
            </a:r>
            <a:r>
              <a:rPr kumimoji="1" lang="ko-KR" altLang="en-US" i="0" dirty="0">
                <a:highlight>
                  <a:srgbClr val="FFFF00"/>
                </a:highlight>
              </a:rPr>
              <a:t> 연속성을 지닌 통신 방법</a:t>
            </a:r>
            <a:endParaRPr kumimoji="1" lang="en-US" altLang="ko-KR" i="0" dirty="0">
              <a:highlight>
                <a:srgbClr val="FFFF00"/>
              </a:highlight>
            </a:endParaRPr>
          </a:p>
          <a:p>
            <a:pPr lvl="1"/>
            <a:r>
              <a:rPr kumimoji="1" lang="ko-KR" altLang="en-US" dirty="0">
                <a:solidFill>
                  <a:srgbClr val="0000FF"/>
                </a:solidFill>
              </a:rPr>
              <a:t>지속적으로 데이터를 계속 보내는 상황에서 많이 쓰임 </a:t>
            </a:r>
            <a:r>
              <a:rPr kumimoji="1" lang="en-US" altLang="ko-KR" dirty="0"/>
              <a:t>(</a:t>
            </a:r>
            <a:r>
              <a:rPr kumimoji="1" lang="ko-KR" altLang="en-US" dirty="0"/>
              <a:t>특히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센서 데이터</a:t>
            </a:r>
            <a:r>
              <a:rPr kumimoji="1" lang="en-US" altLang="ko-KR" dirty="0"/>
              <a:t>)</a:t>
            </a:r>
            <a:endParaRPr kumimoji="1" lang="en-US" altLang="ko-KR" i="0" dirty="0"/>
          </a:p>
          <a:p>
            <a:pPr lvl="1"/>
            <a:r>
              <a:rPr kumimoji="1" lang="ko-KR" altLang="en-US" dirty="0"/>
              <a:t>토픽은 </a:t>
            </a:r>
            <a:r>
              <a:rPr kumimoji="1" lang="en-US" altLang="ko-KR" dirty="0"/>
              <a:t>1:1</a:t>
            </a:r>
            <a:r>
              <a:rPr kumimoji="1" lang="ko-KR" altLang="en-US" dirty="0"/>
              <a:t>이 가능하면 목적에 따라 </a:t>
            </a:r>
            <a:r>
              <a:rPr kumimoji="1" lang="en-US" altLang="ko-KR" dirty="0"/>
              <a:t>1:N, N:1, N:N</a:t>
            </a:r>
            <a:r>
              <a:rPr kumimoji="1" lang="ko-KR" altLang="en-US" dirty="0"/>
              <a:t> 통신도 가능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예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Robot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x, y, theta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SLAM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topic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보낼 수 있음</a:t>
            </a:r>
            <a:endParaRPr kumimoji="1" lang="en-US" altLang="ko-KR" dirty="0"/>
          </a:p>
          <a:p>
            <a:r>
              <a:rPr kumimoji="1" lang="en-US" altLang="ko-KR" sz="2400" dirty="0"/>
              <a:t>Service</a:t>
            </a:r>
          </a:p>
          <a:p>
            <a:pPr lvl="1"/>
            <a:r>
              <a:rPr kumimoji="1" lang="ko-KR" altLang="en-US" i="0" dirty="0"/>
              <a:t>서비스를 요청하는 쪽을 클라이언트</a:t>
            </a:r>
            <a:r>
              <a:rPr kumimoji="1" lang="en-US" altLang="ko-KR" i="0" dirty="0"/>
              <a:t>,</a:t>
            </a:r>
            <a:r>
              <a:rPr kumimoji="1" lang="ko-KR" altLang="en-US" i="0" dirty="0"/>
              <a:t> 서비스를 받는 쪽이 서버</a:t>
            </a:r>
            <a:endParaRPr kumimoji="1" lang="en-US" altLang="ko-KR" dirty="0"/>
          </a:p>
          <a:p>
            <a:pPr lvl="1"/>
            <a:r>
              <a:rPr kumimoji="1" lang="ko-KR" altLang="en-US" i="0" dirty="0">
                <a:highlight>
                  <a:srgbClr val="FFFF00"/>
                </a:highlight>
              </a:rPr>
              <a:t>양방향</a:t>
            </a:r>
            <a:r>
              <a:rPr kumimoji="1" lang="en-US" altLang="ko-KR" i="0" dirty="0">
                <a:highlight>
                  <a:srgbClr val="FFFF00"/>
                </a:highlight>
              </a:rPr>
              <a:t>,</a:t>
            </a:r>
            <a:r>
              <a:rPr kumimoji="1" lang="ko-KR" altLang="en-US" i="0" dirty="0">
                <a:highlight>
                  <a:srgbClr val="FFFF00"/>
                </a:highlight>
              </a:rPr>
              <a:t> </a:t>
            </a:r>
            <a:r>
              <a:rPr kumimoji="1" lang="ko-KR" altLang="en-US" dirty="0">
                <a:highlight>
                  <a:srgbClr val="FFFF00"/>
                </a:highlight>
              </a:rPr>
              <a:t>일회성</a:t>
            </a:r>
            <a:endParaRPr kumimoji="1" lang="en-US" altLang="ko-KR" i="0" dirty="0">
              <a:highlight>
                <a:srgbClr val="FFFF00"/>
              </a:highlight>
            </a:endParaRPr>
          </a:p>
          <a:p>
            <a:pPr lvl="1"/>
            <a:r>
              <a:rPr kumimoji="1" lang="ko-KR" altLang="en-US" dirty="0">
                <a:solidFill>
                  <a:srgbClr val="0000FF"/>
                </a:solidFill>
              </a:rPr>
              <a:t>클라이언트가 요청하면 서버가 서비스 응답을 하는 형태</a:t>
            </a:r>
            <a:endParaRPr kumimoji="1" lang="en-US" altLang="ko-KR" dirty="0">
              <a:solidFill>
                <a:srgbClr val="0000FF"/>
              </a:solidFill>
            </a:endParaRPr>
          </a:p>
          <a:p>
            <a:pPr lvl="1"/>
            <a:r>
              <a:rPr kumimoji="1" lang="ko-KR" altLang="en-US" i="0" dirty="0"/>
              <a:t>예</a:t>
            </a:r>
            <a:r>
              <a:rPr kumimoji="1" lang="en-US" altLang="ko-KR" i="0" dirty="0"/>
              <a:t>)</a:t>
            </a:r>
            <a:r>
              <a:rPr kumimoji="1" lang="ko-KR" altLang="en-US" i="0" dirty="0"/>
              <a:t> 로봇에 </a:t>
            </a:r>
            <a:r>
              <a:rPr kumimoji="1" lang="en-US" altLang="ko-KR" i="0" dirty="0"/>
              <a:t>… </a:t>
            </a:r>
            <a:r>
              <a:rPr kumimoji="1" lang="ko-KR" altLang="en-US" i="0" dirty="0"/>
              <a:t>좌표로 가라고 요청 </a:t>
            </a:r>
            <a:r>
              <a:rPr kumimoji="1" lang="en-US" altLang="ko-KR" i="0" dirty="0"/>
              <a:t>(</a:t>
            </a:r>
            <a:r>
              <a:rPr kumimoji="1" lang="ko-KR" altLang="en-US" dirty="0"/>
              <a:t>클라이언트</a:t>
            </a:r>
            <a:r>
              <a:rPr kumimoji="1" lang="en-US" altLang="ko-KR" dirty="0"/>
              <a:t>),</a:t>
            </a:r>
            <a:r>
              <a:rPr kumimoji="1" lang="ko-KR" altLang="en-US" dirty="0"/>
              <a:t> 로봇이 이에 따라 움직임</a:t>
            </a:r>
            <a:r>
              <a:rPr kumimoji="1" lang="en-US" altLang="ko-KR" dirty="0"/>
              <a:t>(</a:t>
            </a:r>
            <a:r>
              <a:rPr kumimoji="1" lang="ko-KR" altLang="en-US" dirty="0"/>
              <a:t>서버</a:t>
            </a:r>
            <a:r>
              <a:rPr kumimoji="1" lang="en-US" altLang="ko-KR" dirty="0"/>
              <a:t>)</a:t>
            </a:r>
            <a:endParaRPr kumimoji="1" lang="en-US" altLang="ko-KR" i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3B24B-E901-8147-83BC-848EB8BC4E42}"/>
              </a:ext>
            </a:extLst>
          </p:cNvPr>
          <p:cNvSpPr txBox="1"/>
          <p:nvPr/>
        </p:nvSpPr>
        <p:spPr>
          <a:xfrm>
            <a:off x="1203766" y="64716"/>
            <a:ext cx="508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내용</a:t>
            </a:r>
            <a:r>
              <a:rPr kumimoji="1" lang="ko-KR" altLang="en-US" dirty="0"/>
              <a:t> 정리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B949DA-3AC0-A748-AAFE-5BD409DBFAED}"/>
              </a:ext>
            </a:extLst>
          </p:cNvPr>
          <p:cNvSpPr/>
          <p:nvPr/>
        </p:nvSpPr>
        <p:spPr>
          <a:xfrm>
            <a:off x="1203766" y="434048"/>
            <a:ext cx="1050981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7358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A4A19-C3CA-984C-B7D6-0CAC7DD3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610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ROS</a:t>
            </a:r>
            <a:r>
              <a:rPr kumimoji="1" lang="ko-KR" altLang="en-US" dirty="0"/>
              <a:t> 용어 정리</a:t>
            </a:r>
            <a:r>
              <a:rPr kumimoji="1" lang="en-US" altLang="ko-KR" dirty="0"/>
              <a:t> – </a:t>
            </a:r>
            <a:r>
              <a:rPr kumimoji="1" lang="ko-KR" altLang="en-US" dirty="0"/>
              <a:t>메시지 방식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451E8-8C46-2C43-9C4F-AD30E5B87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38299"/>
            <a:ext cx="10341979" cy="1955792"/>
          </a:xfrm>
        </p:spPr>
        <p:txBody>
          <a:bodyPr>
            <a:spAutoFit/>
          </a:bodyPr>
          <a:lstStyle/>
          <a:p>
            <a:r>
              <a:rPr kumimoji="1" lang="en-US" altLang="ko-KR" sz="2400" dirty="0"/>
              <a:t>Action</a:t>
            </a:r>
          </a:p>
          <a:p>
            <a:pPr lvl="1"/>
            <a:r>
              <a:rPr kumimoji="1" lang="ko-KR" altLang="en-US" i="0" dirty="0"/>
              <a:t>액션 목표를 요청하는 것이 클라이언트</a:t>
            </a:r>
            <a:r>
              <a:rPr kumimoji="1" lang="en-US" altLang="ko-KR" i="0" dirty="0"/>
              <a:t>,</a:t>
            </a:r>
            <a:r>
              <a:rPr kumimoji="1" lang="ko-KR" altLang="en-US" i="0" dirty="0"/>
              <a:t> 받아서 수행하는 쪽을 서버</a:t>
            </a:r>
            <a:endParaRPr kumimoji="1" lang="en-US" altLang="ko-KR" dirty="0"/>
          </a:p>
          <a:p>
            <a:pPr lvl="1"/>
            <a:r>
              <a:rPr kumimoji="1" lang="ko-KR" altLang="en-US" i="0" dirty="0"/>
              <a:t>서비스와 비슷하나 </a:t>
            </a:r>
            <a:r>
              <a:rPr kumimoji="1" lang="ko-KR" altLang="en-US" i="0" dirty="0">
                <a:highlight>
                  <a:srgbClr val="FFFF00"/>
                </a:highlight>
              </a:rPr>
              <a:t>중간 중간 클라이언트가 액션 결과 전달 피드백</a:t>
            </a:r>
            <a:endParaRPr kumimoji="1" lang="en-US" altLang="ko-KR" i="0" dirty="0">
              <a:highlight>
                <a:srgbClr val="FFFF00"/>
              </a:highlight>
            </a:endParaRPr>
          </a:p>
          <a:p>
            <a:pPr lvl="1"/>
            <a:r>
              <a:rPr kumimoji="1" lang="ko-KR" altLang="en-US" dirty="0">
                <a:solidFill>
                  <a:srgbClr val="0000FF"/>
                </a:solidFill>
              </a:rPr>
              <a:t>복잡한 태스크</a:t>
            </a:r>
            <a:r>
              <a:rPr kumimoji="1" lang="en-US" altLang="ko-KR" dirty="0">
                <a:solidFill>
                  <a:srgbClr val="0000FF"/>
                </a:solidFill>
              </a:rPr>
              <a:t>,</a:t>
            </a:r>
            <a:r>
              <a:rPr kumimoji="1" lang="ko-KR" altLang="en-US" dirty="0">
                <a:solidFill>
                  <a:srgbClr val="0000FF"/>
                </a:solidFill>
              </a:rPr>
              <a:t> 장시간 걸리는 상황에서 사용</a:t>
            </a:r>
            <a:endParaRPr kumimoji="1" lang="en-US" altLang="ko-KR" dirty="0">
              <a:solidFill>
                <a:srgbClr val="0000FF"/>
              </a:solidFill>
            </a:endParaRPr>
          </a:p>
          <a:p>
            <a:pPr lvl="1"/>
            <a:r>
              <a:rPr kumimoji="1" lang="ko-KR" altLang="en-US" i="0" dirty="0"/>
              <a:t>거의 잘 쓰지 않음</a:t>
            </a:r>
            <a:endParaRPr kumimoji="1" lang="en-US" altLang="ko-KR" i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3B24B-E901-8147-83BC-848EB8BC4E42}"/>
              </a:ext>
            </a:extLst>
          </p:cNvPr>
          <p:cNvSpPr txBox="1"/>
          <p:nvPr/>
        </p:nvSpPr>
        <p:spPr>
          <a:xfrm>
            <a:off x="1203766" y="64716"/>
            <a:ext cx="508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내용</a:t>
            </a:r>
            <a:r>
              <a:rPr kumimoji="1" lang="ko-KR" altLang="en-US" dirty="0"/>
              <a:t> 정리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B949DA-3AC0-A748-AAFE-5BD409DBFAED}"/>
              </a:ext>
            </a:extLst>
          </p:cNvPr>
          <p:cNvSpPr/>
          <p:nvPr/>
        </p:nvSpPr>
        <p:spPr>
          <a:xfrm>
            <a:off x="1203766" y="434048"/>
            <a:ext cx="1050981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6188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A4A19-C3CA-984C-B7D6-0CAC7DD3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610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메시지 통신 개념 잡기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451E8-8C46-2C43-9C4F-AD30E5B87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38299"/>
            <a:ext cx="10341979" cy="4294637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kumimoji="1" lang="en-US" altLang="ko-KR" sz="2400" dirty="0"/>
              <a:t>1.</a:t>
            </a:r>
            <a:r>
              <a:rPr kumimoji="1" lang="ko-KR" altLang="en-US" sz="2400" dirty="0"/>
              <a:t> 마스터 구동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XMLRPC (XML-Remote Procedure Call)</a:t>
            </a:r>
          </a:p>
          <a:p>
            <a:pPr lvl="1"/>
            <a:r>
              <a:rPr kumimoji="1" lang="en-US" altLang="ko-KR" i="0" dirty="0"/>
              <a:t>$</a:t>
            </a:r>
            <a:r>
              <a:rPr kumimoji="1" lang="en-US" altLang="ko-KR" i="0" dirty="0" err="1"/>
              <a:t>roscore</a:t>
            </a:r>
            <a:endParaRPr kumimoji="1" lang="en-US" altLang="ko-KR" i="0" dirty="0"/>
          </a:p>
          <a:p>
            <a:pPr lvl="1"/>
            <a:r>
              <a:rPr kumimoji="1" lang="ko-KR" altLang="en-US" dirty="0"/>
              <a:t>노드 정보 관리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sz="2400" i="0" dirty="0"/>
              <a:t>2.</a:t>
            </a:r>
            <a:r>
              <a:rPr kumimoji="1" lang="ko-KR" altLang="en-US" sz="2400" i="0" dirty="0"/>
              <a:t> </a:t>
            </a:r>
            <a:r>
              <a:rPr kumimoji="1" lang="ko-KR" altLang="en-US" sz="2400" i="0" dirty="0" err="1"/>
              <a:t>서브스크라이버</a:t>
            </a:r>
            <a:r>
              <a:rPr kumimoji="1" lang="ko-KR" altLang="en-US" sz="2400" i="0" dirty="0"/>
              <a:t> 노드 구동</a:t>
            </a:r>
            <a:endParaRPr kumimoji="1" lang="en-US" altLang="ko-KR" sz="2400" i="0" dirty="0"/>
          </a:p>
          <a:p>
            <a:pPr lvl="1"/>
            <a:r>
              <a:rPr kumimoji="1" lang="en-US" altLang="ko-KR" dirty="0"/>
              <a:t>$</a:t>
            </a:r>
            <a:r>
              <a:rPr kumimoji="1" lang="en-US" altLang="ko-KR" dirty="0" err="1"/>
              <a:t>rosrun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패키지이름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노드이름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노드 이름</a:t>
            </a:r>
            <a:r>
              <a:rPr kumimoji="1" lang="en-US" altLang="ko-KR" dirty="0"/>
              <a:t>,</a:t>
            </a:r>
            <a:r>
              <a:rPr kumimoji="1" lang="ko-KR" altLang="en-US" dirty="0"/>
              <a:t> 토픽 이름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어떤 형태의 메시지</a:t>
            </a:r>
            <a:r>
              <a:rPr kumimoji="1" lang="en-US" altLang="ko-KR" dirty="0"/>
              <a:t>(</a:t>
            </a:r>
            <a:r>
              <a:rPr kumimoji="1" lang="ko-KR" altLang="en-US" dirty="0"/>
              <a:t>카메라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모터등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 인지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IP </a:t>
            </a:r>
            <a:r>
              <a:rPr kumimoji="1" lang="ko-KR" altLang="en-US" dirty="0"/>
              <a:t>정보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Port</a:t>
            </a:r>
            <a:r>
              <a:rPr kumimoji="1" lang="ko-KR" altLang="en-US" dirty="0"/>
              <a:t> 번호를 마스터에 전달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sz="2400" dirty="0"/>
              <a:t>3.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퍼블리셔</a:t>
            </a:r>
            <a:r>
              <a:rPr kumimoji="1" lang="ko-KR" altLang="en-US" sz="2400" dirty="0"/>
              <a:t> 노드 구동</a:t>
            </a:r>
            <a:endParaRPr kumimoji="1" lang="en-US" altLang="ko-KR" sz="2400" dirty="0"/>
          </a:p>
          <a:p>
            <a:pPr lvl="1"/>
            <a:r>
              <a:rPr kumimoji="1" lang="en-US" altLang="ko-KR" dirty="0"/>
              <a:t>$</a:t>
            </a:r>
            <a:r>
              <a:rPr kumimoji="1" lang="en-US" altLang="ko-KR" dirty="0" err="1"/>
              <a:t>rosrun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패키지이름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노드이름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노드 이름</a:t>
            </a:r>
            <a:r>
              <a:rPr kumimoji="1" lang="en-US" altLang="ko-KR" dirty="0"/>
              <a:t>,</a:t>
            </a:r>
            <a:r>
              <a:rPr kumimoji="1" lang="ko-KR" altLang="en-US" dirty="0"/>
              <a:t> 토픽 이름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어떤 형태의 메시지</a:t>
            </a:r>
            <a:r>
              <a:rPr kumimoji="1" lang="en-US" altLang="ko-KR" dirty="0"/>
              <a:t>(</a:t>
            </a:r>
            <a:r>
              <a:rPr kumimoji="1" lang="ko-KR" altLang="en-US" dirty="0"/>
              <a:t>카메라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모터등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 인지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IP </a:t>
            </a:r>
            <a:r>
              <a:rPr kumimoji="1" lang="ko-KR" altLang="en-US" dirty="0"/>
              <a:t>정보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Port</a:t>
            </a:r>
            <a:r>
              <a:rPr kumimoji="1" lang="ko-KR" altLang="en-US" dirty="0"/>
              <a:t> 번호를 마스터에 전달</a:t>
            </a:r>
            <a:endParaRPr kumimoji="1" lang="en-US" altLang="ko-KR" i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3B24B-E901-8147-83BC-848EB8BC4E42}"/>
              </a:ext>
            </a:extLst>
          </p:cNvPr>
          <p:cNvSpPr txBox="1"/>
          <p:nvPr/>
        </p:nvSpPr>
        <p:spPr>
          <a:xfrm>
            <a:off x="1203766" y="64716"/>
            <a:ext cx="508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내용</a:t>
            </a:r>
            <a:r>
              <a:rPr kumimoji="1" lang="ko-KR" altLang="en-US" dirty="0"/>
              <a:t> 정리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B949DA-3AC0-A748-AAFE-5BD409DBFAED}"/>
              </a:ext>
            </a:extLst>
          </p:cNvPr>
          <p:cNvSpPr/>
          <p:nvPr/>
        </p:nvSpPr>
        <p:spPr>
          <a:xfrm>
            <a:off x="1203766" y="434048"/>
            <a:ext cx="1050981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4586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A4A19-C3CA-984C-B7D6-0CAC7DD3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610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메시지 통신 개념 잡기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451E8-8C46-2C43-9C4F-AD30E5B87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38299"/>
            <a:ext cx="10341979" cy="4718086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kumimoji="1" lang="en-US" altLang="ko-KR" sz="2400" dirty="0"/>
              <a:t>4.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마스터</a:t>
            </a:r>
            <a:r>
              <a:rPr kumimoji="1" lang="en-US" altLang="ko-KR" sz="2400" dirty="0"/>
              <a:t>)</a:t>
            </a:r>
            <a:r>
              <a:rPr kumimoji="1" lang="ko-KR" altLang="en-US" sz="2400" dirty="0" err="1"/>
              <a:t>퍼블리셔</a:t>
            </a:r>
            <a:r>
              <a:rPr kumimoji="1" lang="ko-KR" altLang="en-US" sz="2400" dirty="0"/>
              <a:t> 정보 알림</a:t>
            </a:r>
            <a:endParaRPr kumimoji="1" lang="en-US" altLang="ko-KR" sz="2400" dirty="0"/>
          </a:p>
          <a:p>
            <a:pPr lvl="1"/>
            <a:r>
              <a:rPr kumimoji="1" lang="ko-KR" altLang="en-US" i="0" dirty="0" err="1"/>
              <a:t>퍼블리셔</a:t>
            </a:r>
            <a:r>
              <a:rPr kumimoji="1" lang="ko-KR" altLang="en-US" i="0" dirty="0"/>
              <a:t> 정보를 마스터가 </a:t>
            </a:r>
            <a:r>
              <a:rPr kumimoji="1" lang="ko-KR" altLang="en-US" i="0" dirty="0" err="1"/>
              <a:t>서브스크라이버</a:t>
            </a:r>
            <a:r>
              <a:rPr kumimoji="1" lang="ko-KR" altLang="en-US" i="0" dirty="0"/>
              <a:t> </a:t>
            </a:r>
            <a:r>
              <a:rPr kumimoji="1" lang="ko-KR" altLang="en-US" i="0" dirty="0" err="1"/>
              <a:t>노드에게</a:t>
            </a:r>
            <a:r>
              <a:rPr kumimoji="1" lang="ko-KR" altLang="en-US" i="0" dirty="0"/>
              <a:t> 전달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sz="2400" i="0" dirty="0"/>
              <a:t>5.</a:t>
            </a:r>
            <a:r>
              <a:rPr kumimoji="1" lang="ko-KR" altLang="en-US" sz="2400" i="0" dirty="0"/>
              <a:t> </a:t>
            </a:r>
            <a:r>
              <a:rPr kumimoji="1" lang="en-US" altLang="ko-KR" sz="2400" i="0" dirty="0"/>
              <a:t>(</a:t>
            </a:r>
            <a:r>
              <a:rPr kumimoji="1" lang="ko-KR" altLang="en-US" sz="2400" i="0" dirty="0" err="1"/>
              <a:t>서브스크라이버</a:t>
            </a:r>
            <a:r>
              <a:rPr kumimoji="1" lang="en-US" altLang="ko-KR" sz="2400" dirty="0"/>
              <a:t>)</a:t>
            </a:r>
            <a:r>
              <a:rPr kumimoji="1" lang="ko-KR" altLang="en-US" sz="2400" i="0" dirty="0" err="1"/>
              <a:t>퍼블리셔</a:t>
            </a:r>
            <a:r>
              <a:rPr kumimoji="1" lang="ko-KR" altLang="en-US" sz="2400" i="0" dirty="0"/>
              <a:t> 노드에 접속 요청</a:t>
            </a:r>
            <a:endParaRPr kumimoji="1" lang="en-US" altLang="ko-KR" sz="2400" i="0" dirty="0"/>
          </a:p>
          <a:p>
            <a:pPr lvl="1"/>
            <a:r>
              <a:rPr kumimoji="1" lang="ko-KR" altLang="en-US" dirty="0"/>
              <a:t>직접 </a:t>
            </a:r>
            <a:r>
              <a:rPr kumimoji="1" lang="en-US" altLang="ko-KR" dirty="0"/>
              <a:t>TCPROS </a:t>
            </a:r>
            <a:r>
              <a:rPr kumimoji="1" lang="ko-KR" altLang="en-US" dirty="0"/>
              <a:t>접속 요청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sz="2400" dirty="0"/>
              <a:t>6.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(</a:t>
            </a:r>
            <a:r>
              <a:rPr kumimoji="1" lang="ko-KR" altLang="en-US" sz="2400" dirty="0" err="1"/>
              <a:t>퍼블리셔</a:t>
            </a:r>
            <a:r>
              <a:rPr kumimoji="1" lang="en-US" altLang="ko-KR" sz="2400" dirty="0"/>
              <a:t>)</a:t>
            </a:r>
            <a:r>
              <a:rPr kumimoji="1" lang="ko-KR" altLang="en-US" sz="2400" dirty="0" err="1"/>
              <a:t>서브스크라이버</a:t>
            </a:r>
            <a:r>
              <a:rPr kumimoji="1" lang="ko-KR" altLang="en-US" sz="2400" dirty="0"/>
              <a:t> 노드에 접속 응답</a:t>
            </a:r>
            <a:endParaRPr kumimoji="1" lang="en-US" altLang="ko-KR" sz="2400" dirty="0"/>
          </a:p>
          <a:p>
            <a:pPr lvl="1"/>
            <a:r>
              <a:rPr kumimoji="1" lang="ko-KR" altLang="en-US" dirty="0"/>
              <a:t>접속 응답에 해당되는 자신의 </a:t>
            </a:r>
            <a:r>
              <a:rPr kumimoji="1" lang="en-US" altLang="ko-KR" dirty="0"/>
              <a:t>TCP URI </a:t>
            </a:r>
            <a:r>
              <a:rPr kumimoji="1" lang="ko-KR" altLang="en-US" dirty="0"/>
              <a:t>주소와 포트번호를 전송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sz="2400" dirty="0"/>
              <a:t>7.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(</a:t>
            </a:r>
            <a:r>
              <a:rPr kumimoji="1" lang="ko-KR" altLang="en-US" sz="2400" dirty="0" err="1"/>
              <a:t>서브스크라이버</a:t>
            </a:r>
            <a:r>
              <a:rPr kumimoji="1" lang="en-US" altLang="ko-KR" sz="2400" dirty="0"/>
              <a:t>) TCP </a:t>
            </a:r>
            <a:r>
              <a:rPr kumimoji="1" lang="ko-KR" altLang="en-US" sz="2400" dirty="0"/>
              <a:t>접속</a:t>
            </a:r>
            <a:endParaRPr kumimoji="1" lang="en-US" altLang="ko-KR" sz="2400" dirty="0"/>
          </a:p>
          <a:p>
            <a:pPr lvl="1"/>
            <a:r>
              <a:rPr kumimoji="1" lang="en-US" altLang="ko-KR" dirty="0"/>
              <a:t>TCPROS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이용하여 </a:t>
            </a:r>
            <a:r>
              <a:rPr kumimoji="1" lang="ko-KR" altLang="en-US" dirty="0" err="1"/>
              <a:t>퍼블리셔</a:t>
            </a:r>
            <a:r>
              <a:rPr kumimoji="1" lang="ko-KR" altLang="en-US" dirty="0"/>
              <a:t> 노드와 직접 연결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sz="2400" dirty="0"/>
              <a:t>8.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(</a:t>
            </a:r>
            <a:r>
              <a:rPr kumimoji="1" lang="ko-KR" altLang="en-US" sz="2400" dirty="0" err="1"/>
              <a:t>퍼블리셔</a:t>
            </a:r>
            <a:r>
              <a:rPr kumimoji="1" lang="en-US" altLang="ko-KR" sz="2400" dirty="0"/>
              <a:t>) </a:t>
            </a:r>
            <a:r>
              <a:rPr kumimoji="1" lang="ko-KR" altLang="en-US" sz="2400" dirty="0"/>
              <a:t>메시지 전송</a:t>
            </a:r>
            <a:endParaRPr kumimoji="1" lang="en-US" altLang="ko-KR" sz="2400" dirty="0"/>
          </a:p>
          <a:p>
            <a:pPr lvl="1"/>
            <a:r>
              <a:rPr kumimoji="1" lang="ko-KR" altLang="en-US" dirty="0"/>
              <a:t>발행자 노드는 </a:t>
            </a:r>
            <a:r>
              <a:rPr kumimoji="1" lang="ko-KR" altLang="en-US" dirty="0" err="1"/>
              <a:t>서브스카리업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노드에게</a:t>
            </a:r>
            <a:r>
              <a:rPr kumimoji="1" lang="ko-KR" altLang="en-US" dirty="0"/>
              <a:t> 메시지를 전송 </a:t>
            </a:r>
            <a:r>
              <a:rPr kumimoji="1" lang="en-US" altLang="ko-KR" dirty="0"/>
              <a:t>(</a:t>
            </a:r>
            <a:r>
              <a:rPr kumimoji="1" lang="ko-KR" altLang="en-US" dirty="0"/>
              <a:t>토픽</a:t>
            </a:r>
            <a:r>
              <a:rPr kumimoji="1" lang="en-US" altLang="ko-KR" dirty="0"/>
              <a:t>)</a:t>
            </a:r>
          </a:p>
          <a:p>
            <a:pPr lvl="1"/>
            <a:endParaRPr kumimoji="1" lang="en-US" altLang="ko-KR" i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3B24B-E901-8147-83BC-848EB8BC4E42}"/>
              </a:ext>
            </a:extLst>
          </p:cNvPr>
          <p:cNvSpPr txBox="1"/>
          <p:nvPr/>
        </p:nvSpPr>
        <p:spPr>
          <a:xfrm>
            <a:off x="1203766" y="64716"/>
            <a:ext cx="508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내용</a:t>
            </a:r>
            <a:r>
              <a:rPr kumimoji="1" lang="ko-KR" altLang="en-US" dirty="0"/>
              <a:t> 정리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B949DA-3AC0-A748-AAFE-5BD409DBFAED}"/>
              </a:ext>
            </a:extLst>
          </p:cNvPr>
          <p:cNvSpPr/>
          <p:nvPr/>
        </p:nvSpPr>
        <p:spPr>
          <a:xfrm>
            <a:off x="1203766" y="434048"/>
            <a:ext cx="1050981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9807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A4A19-C3CA-984C-B7D6-0CAC7DD3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610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메시지 통신 개념 잡기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451E8-8C46-2C43-9C4F-AD30E5B87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38299"/>
            <a:ext cx="10341979" cy="439479"/>
          </a:xfrm>
        </p:spPr>
        <p:txBody>
          <a:bodyPr>
            <a:spAutoFit/>
          </a:bodyPr>
          <a:lstStyle/>
          <a:p>
            <a:r>
              <a:rPr kumimoji="1" lang="ko-KR" altLang="en-US" sz="2400" i="0" dirty="0"/>
              <a:t>예제</a:t>
            </a:r>
            <a:r>
              <a:rPr kumimoji="1" lang="en-US" altLang="ko-KR" sz="2400" dirty="0"/>
              <a:t> - </a:t>
            </a:r>
            <a:r>
              <a:rPr kumimoji="1" lang="en-US" altLang="ko-KR" sz="2400" dirty="0" err="1"/>
              <a:t>turtlesim</a:t>
            </a:r>
            <a:endParaRPr kumimoji="1" lang="en-US" altLang="ko-KR" sz="2400" i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3B24B-E901-8147-83BC-848EB8BC4E42}"/>
              </a:ext>
            </a:extLst>
          </p:cNvPr>
          <p:cNvSpPr txBox="1"/>
          <p:nvPr/>
        </p:nvSpPr>
        <p:spPr>
          <a:xfrm>
            <a:off x="1203766" y="64716"/>
            <a:ext cx="508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내용</a:t>
            </a:r>
            <a:r>
              <a:rPr kumimoji="1" lang="ko-KR" altLang="en-US" dirty="0"/>
              <a:t> 정리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B949DA-3AC0-A748-AAFE-5BD409DBFAED}"/>
              </a:ext>
            </a:extLst>
          </p:cNvPr>
          <p:cNvSpPr/>
          <p:nvPr/>
        </p:nvSpPr>
        <p:spPr>
          <a:xfrm>
            <a:off x="1203766" y="434048"/>
            <a:ext cx="1050981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73458A-56EA-FD4D-B219-809CDB353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8" y="2077778"/>
            <a:ext cx="7077075" cy="45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36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A4A19-C3CA-984C-B7D6-0CAC7DD3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610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ROS </a:t>
            </a:r>
            <a:r>
              <a:rPr kumimoji="1" lang="ko-KR" altLang="en-US" dirty="0"/>
              <a:t>메시지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451E8-8C46-2C43-9C4F-AD30E5B87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38299"/>
            <a:ext cx="10341979" cy="1226554"/>
          </a:xfrm>
        </p:spPr>
        <p:txBody>
          <a:bodyPr>
            <a:spAutoFit/>
          </a:bodyPr>
          <a:lstStyle/>
          <a:p>
            <a:r>
              <a:rPr kumimoji="1" lang="ko-KR" altLang="en-US" sz="2400" dirty="0"/>
              <a:t>기능 요약도</a:t>
            </a:r>
            <a:endParaRPr kumimoji="1" lang="en-US" altLang="ko-KR" sz="2400" dirty="0"/>
          </a:p>
          <a:p>
            <a:pPr lvl="1"/>
            <a:r>
              <a:rPr kumimoji="1" lang="ko-KR" altLang="en-US" i="0" dirty="0" err="1"/>
              <a:t>파라미터</a:t>
            </a:r>
            <a:r>
              <a:rPr kumimoji="1" lang="ko-KR" altLang="en-US" i="0" dirty="0"/>
              <a:t> 노드</a:t>
            </a:r>
            <a:r>
              <a:rPr kumimoji="1" lang="en-US" altLang="ko-KR" i="0" dirty="0"/>
              <a:t>:</a:t>
            </a:r>
            <a:r>
              <a:rPr kumimoji="1" lang="ko-KR" altLang="en-US" i="0" dirty="0"/>
              <a:t> 글로벌 변수를 네트워크에 지정 및 변경하는 것</a:t>
            </a:r>
            <a:r>
              <a:rPr kumimoji="1" lang="en-US" altLang="ko-KR" i="0" dirty="0"/>
              <a:t>,</a:t>
            </a:r>
            <a:r>
              <a:rPr kumimoji="1" lang="ko-KR" altLang="en-US" i="0" dirty="0"/>
              <a:t> </a:t>
            </a:r>
            <a:r>
              <a:rPr kumimoji="1" lang="en-US" altLang="ko-KR" i="0" dirty="0" err="1"/>
              <a:t>rosmaster</a:t>
            </a:r>
            <a:r>
              <a:rPr kumimoji="1" lang="ko-KR" altLang="en-US" i="0" dirty="0"/>
              <a:t>의 일부</a:t>
            </a:r>
            <a:endParaRPr kumimoji="1" lang="en-US" altLang="ko-KR" i="0" dirty="0"/>
          </a:p>
          <a:p>
            <a:pPr lvl="2"/>
            <a:r>
              <a:rPr kumimoji="1" lang="ko-KR" altLang="en-US" sz="2000" i="0" dirty="0"/>
              <a:t>예</a:t>
            </a:r>
            <a:r>
              <a:rPr kumimoji="1" lang="en-US" altLang="ko-KR" sz="2000" i="0" dirty="0"/>
              <a:t>)</a:t>
            </a:r>
            <a:r>
              <a:rPr kumimoji="1" lang="ko-KR" altLang="en-US" sz="2000" i="0" dirty="0"/>
              <a:t> </a:t>
            </a:r>
            <a:r>
              <a:rPr kumimoji="1" lang="ko-KR" altLang="en-US" sz="2000" dirty="0"/>
              <a:t>얼굴인식 필터를 어떤 것으로 할지 </a:t>
            </a:r>
            <a:endParaRPr kumimoji="1" lang="en-US" altLang="ko-KR" sz="2000" i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3B24B-E901-8147-83BC-848EB8BC4E42}"/>
              </a:ext>
            </a:extLst>
          </p:cNvPr>
          <p:cNvSpPr txBox="1"/>
          <p:nvPr/>
        </p:nvSpPr>
        <p:spPr>
          <a:xfrm>
            <a:off x="1203766" y="64716"/>
            <a:ext cx="508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내용</a:t>
            </a:r>
            <a:r>
              <a:rPr kumimoji="1" lang="ko-KR" altLang="en-US" dirty="0"/>
              <a:t> 정리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B949DA-3AC0-A748-AAFE-5BD409DBFAED}"/>
              </a:ext>
            </a:extLst>
          </p:cNvPr>
          <p:cNvSpPr/>
          <p:nvPr/>
        </p:nvSpPr>
        <p:spPr>
          <a:xfrm>
            <a:off x="1203766" y="434048"/>
            <a:ext cx="1050981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00D99B7-289E-924F-B8A7-2ED45908E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4" y="2907717"/>
            <a:ext cx="5248276" cy="361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02325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261</TotalTime>
  <Words>621</Words>
  <Application>Microsoft Macintosh PowerPoint</Application>
  <PresentationFormat>와이드스크린</PresentationFormat>
  <Paragraphs>85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Franklin Gothic Book</vt:lpstr>
      <vt:lpstr>Wingdings</vt:lpstr>
      <vt:lpstr>자르기</vt:lpstr>
      <vt:lpstr>ROS Study 04 -ROS  중요 컨셉-</vt:lpstr>
      <vt:lpstr>Contents</vt:lpstr>
      <vt:lpstr>ROS 용어 정리</vt:lpstr>
      <vt:lpstr>ROS 용어 정리 – 메시지 방식</vt:lpstr>
      <vt:lpstr>ROS 용어 정리 – 메시지 방식</vt:lpstr>
      <vt:lpstr>메시지 통신 개념 잡기</vt:lpstr>
      <vt:lpstr>메시지 통신 개념 잡기</vt:lpstr>
      <vt:lpstr>메시지 통신 개념 잡기</vt:lpstr>
      <vt:lpstr>ROS 메시지</vt:lpstr>
      <vt:lpstr>ROS 메시지 - 타입</vt:lpstr>
      <vt:lpstr>네임(Names)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 Study</dc:title>
  <dc:creator>최 윤호</dc:creator>
  <cp:lastModifiedBy>최 윤호</cp:lastModifiedBy>
  <cp:revision>96</cp:revision>
  <dcterms:created xsi:type="dcterms:W3CDTF">2022-02-25T09:49:46Z</dcterms:created>
  <dcterms:modified xsi:type="dcterms:W3CDTF">2022-03-17T16:25:31Z</dcterms:modified>
</cp:coreProperties>
</file>