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rgbClr val="1CADE4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7160" cy="3336480"/>
          </a:xfrm>
          <a:prstGeom prst="rect">
            <a:avLst/>
          </a:prstGeom>
          <a:solidFill>
            <a:srgbClr val="465359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rgbClr val="1CADE4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81040" y="1020600"/>
            <a:ext cx="10991880" cy="14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Online Study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81040" y="2495520"/>
            <a:ext cx="1099188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</a:pPr>
            <a:r>
              <a:rPr lang="en-US" sz="1600" b="0" strike="noStrike" cap="all" spc="-1" dirty="0">
                <a:solidFill>
                  <a:srgbClr val="1CADE4"/>
                </a:solidFill>
                <a:latin typeface="Malgun Gothic"/>
                <a:ea typeface="Malgun Gothic"/>
              </a:rPr>
              <a:t>2부 16장 ~ 18장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rgbClr val="465359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rgbClr val="1CADE4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그림 5"/>
          <p:cNvPicPr/>
          <p:nvPr/>
        </p:nvPicPr>
        <p:blipFill>
          <a:blip r:embed="rId2"/>
          <a:stretch/>
        </p:blipFill>
        <p:spPr>
          <a:xfrm>
            <a:off x="448560" y="3081960"/>
            <a:ext cx="11259000" cy="33087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315F-055B-4918-9A6D-B463DF23E54A}"/>
              </a:ext>
            </a:extLst>
          </p:cNvPr>
          <p:cNvSpPr txBox="1"/>
          <p:nvPr/>
        </p:nvSpPr>
        <p:spPr>
          <a:xfrm>
            <a:off x="5379868" y="64387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이동제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클라이언트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arithmetic.launch.py 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dirty="0"/>
              <a:t>Argument </a:t>
            </a:r>
            <a:r>
              <a:rPr lang="en-US" dirty="0" err="1"/>
              <a:t>node의</a:t>
            </a:r>
            <a:r>
              <a:rPr lang="en-US" dirty="0"/>
              <a:t> </a:t>
            </a:r>
            <a:r>
              <a:rPr lang="en-US" dirty="0" err="1"/>
              <a:t>랜덤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변화</a:t>
            </a:r>
            <a:r>
              <a:rPr lang="en-US" dirty="0"/>
              <a:t> 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그림 125"/>
          <p:cNvPicPr/>
          <p:nvPr/>
        </p:nvPicPr>
        <p:blipFill>
          <a:blip r:embed="rId2"/>
          <a:stretch/>
        </p:blipFill>
        <p:spPr>
          <a:xfrm>
            <a:off x="581040" y="2918880"/>
            <a:ext cx="4666320" cy="384696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5486400" y="448920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1272" h="1272">
                <a:moveTo>
                  <a:pt x="0" y="317"/>
                </a:moveTo>
                <a:lnTo>
                  <a:pt x="953" y="317"/>
                </a:lnTo>
                <a:lnTo>
                  <a:pt x="953" y="0"/>
                </a:lnTo>
                <a:lnTo>
                  <a:pt x="1271" y="635"/>
                </a:lnTo>
                <a:lnTo>
                  <a:pt x="953" y="1271"/>
                </a:lnTo>
                <a:lnTo>
                  <a:pt x="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그림 127"/>
          <p:cNvPicPr/>
          <p:nvPr/>
        </p:nvPicPr>
        <p:blipFill>
          <a:blip r:embed="rId3"/>
          <a:stretch/>
        </p:blipFill>
        <p:spPr>
          <a:xfrm>
            <a:off x="5486400" y="2194560"/>
            <a:ext cx="6246360" cy="456480"/>
          </a:xfrm>
          <a:prstGeom prst="rect">
            <a:avLst/>
          </a:prstGeom>
          <a:ln>
            <a:noFill/>
          </a:ln>
        </p:spPr>
      </p:pic>
      <p:pic>
        <p:nvPicPr>
          <p:cNvPr id="129" name="그림 128"/>
          <p:cNvPicPr/>
          <p:nvPr/>
        </p:nvPicPr>
        <p:blipFill>
          <a:blip r:embed="rId4"/>
          <a:stretch/>
        </p:blipFill>
        <p:spPr>
          <a:xfrm>
            <a:off x="6492240" y="2834640"/>
            <a:ext cx="4847040" cy="39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실행인자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br>
              <a:rPr dirty="0"/>
            </a:br>
            <a:r>
              <a:rPr lang="en-US" sz="18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실행</a:t>
            </a:r>
            <a:r>
              <a:rPr lang="en-US" sz="18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인자</a:t>
            </a:r>
            <a:r>
              <a:rPr lang="en-US" sz="18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 main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argc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argument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약자로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argument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약자로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인자들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실행인자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실행인자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20400" lvl="2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ros-args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인자는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ROS2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(remapping, parameter 등)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dirty="0" err="1"/>
              <a:t>rclcpp</a:t>
            </a:r>
            <a:r>
              <a:rPr lang="en-US" sz="1400" dirty="0"/>
              <a:t>::</a:t>
            </a:r>
            <a:r>
              <a:rPr lang="en-US" sz="1400" dirty="0" err="1"/>
              <a:t>init</a:t>
            </a:r>
            <a:r>
              <a:rPr lang="en-US" sz="1400" dirty="0"/>
              <a:t>(</a:t>
            </a:r>
            <a:r>
              <a:rPr lang="en-US" sz="1400" dirty="0" err="1"/>
              <a:t>argc</a:t>
            </a:r>
            <a:r>
              <a:rPr lang="en-US" sz="1400" dirty="0"/>
              <a:t>, </a:t>
            </a:r>
            <a:r>
              <a:rPr lang="en-US" sz="1400" dirty="0" err="1"/>
              <a:t>argv</a:t>
            </a:r>
            <a:r>
              <a:rPr lang="en-US" sz="1400" dirty="0"/>
              <a:t>)로 </a:t>
            </a:r>
            <a:r>
              <a:rPr lang="en-US" sz="1400" dirty="0" err="1"/>
              <a:t>통해</a:t>
            </a:r>
            <a:r>
              <a:rPr lang="en-US" sz="1400" dirty="0"/>
              <a:t> </a:t>
            </a:r>
            <a:r>
              <a:rPr lang="en-US" sz="1400" dirty="0" err="1"/>
              <a:t>인자로</a:t>
            </a:r>
            <a:r>
              <a:rPr lang="en-US" sz="1400" dirty="0"/>
              <a:t> </a:t>
            </a:r>
            <a:r>
              <a:rPr lang="en-US" sz="1400" dirty="0" err="1"/>
              <a:t>넘겨</a:t>
            </a:r>
            <a:endParaRPr lang="en-US" sz="1400" dirty="0"/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실행인자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20400" lvl="2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ros-args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1188720" y="5212080"/>
            <a:ext cx="7723800" cy="118944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5394960" y="5303520"/>
            <a:ext cx="547920" cy="2736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5"/>
          <p:cNvSpPr/>
          <p:nvPr/>
        </p:nvSpPr>
        <p:spPr>
          <a:xfrm rot="21541200">
            <a:off x="5981760" y="5280480"/>
            <a:ext cx="2010960" cy="273600"/>
          </a:xfrm>
          <a:prstGeom prst="rect">
            <a:avLst/>
          </a:prstGeom>
          <a:noFill/>
          <a:ln>
            <a:solidFill>
              <a:srgbClr val="FFF2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그림 135"/>
          <p:cNvPicPr/>
          <p:nvPr/>
        </p:nvPicPr>
        <p:blipFill>
          <a:blip r:embed="rId3"/>
          <a:stretch/>
        </p:blipFill>
        <p:spPr>
          <a:xfrm>
            <a:off x="7639560" y="1726200"/>
            <a:ext cx="2875320" cy="28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실행인자  프로그래밍(C++)</a:t>
            </a:r>
            <a:br/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실행 인자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그림 139"/>
          <p:cNvPicPr/>
          <p:nvPr/>
        </p:nvPicPr>
        <p:blipFill>
          <a:blip r:embed="rId2"/>
          <a:stretch/>
        </p:blipFill>
        <p:spPr>
          <a:xfrm>
            <a:off x="5329080" y="1554480"/>
            <a:ext cx="6100200" cy="4388400"/>
          </a:xfrm>
          <a:prstGeom prst="rect">
            <a:avLst/>
          </a:prstGeom>
          <a:ln>
            <a:noFill/>
          </a:ln>
        </p:spPr>
      </p:pic>
      <p:pic>
        <p:nvPicPr>
          <p:cNvPr id="141" name="그림 140"/>
          <p:cNvPicPr/>
          <p:nvPr/>
        </p:nvPicPr>
        <p:blipFill>
          <a:blip r:embed="rId3"/>
          <a:stretch/>
        </p:blipFill>
        <p:spPr>
          <a:xfrm>
            <a:off x="640080" y="1828800"/>
            <a:ext cx="4571280" cy="38714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581040" y="6035040"/>
            <a:ext cx="110278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파라메터</a:t>
            </a:r>
            <a:r>
              <a:rPr lang="en-US" sz="17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/ </a:t>
            </a:r>
            <a:r>
              <a:rPr lang="en-US" sz="17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실행인자</a:t>
            </a:r>
            <a:r>
              <a:rPr lang="en-US" sz="17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7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언제</a:t>
            </a:r>
            <a:r>
              <a:rPr lang="en-US" sz="17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7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사용</a:t>
            </a:r>
            <a:r>
              <a:rPr lang="en-US" sz="17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?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B4DFC66-A7B1-4EF1-9E0A-F98B30F9029D}"/>
              </a:ext>
            </a:extLst>
          </p:cNvPr>
          <p:cNvSpPr/>
          <p:nvPr/>
        </p:nvSpPr>
        <p:spPr>
          <a:xfrm>
            <a:off x="733440" y="1516320"/>
            <a:ext cx="11027880" cy="50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ROS2 Launch System</a:t>
            </a:r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“ros2 run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executable_name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 “ros2 launch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launch_file_name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Launch 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변겨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: Python(ROS2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높음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XML(ROS1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계승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YAML(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Launch 작성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“ros2 run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executable_name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 “ros2 launch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launch_file_name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Launch 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변겨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: Python(ROS2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높음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XML(ROS1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계승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YAML(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Launch 작성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그림 152"/>
          <p:cNvPicPr/>
          <p:nvPr/>
        </p:nvPicPr>
        <p:blipFill>
          <a:blip r:embed="rId2"/>
          <a:stretch/>
        </p:blipFill>
        <p:spPr>
          <a:xfrm>
            <a:off x="1371600" y="3456000"/>
            <a:ext cx="7619040" cy="230400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generate_launch_description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LaunchConfiguration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설정을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리턴값으로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'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LaunchDescription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Launch 작성</a:t>
            </a:r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그림 157"/>
          <p:cNvPicPr/>
          <p:nvPr/>
        </p:nvPicPr>
        <p:blipFill>
          <a:blip r:embed="rId2"/>
          <a:stretch/>
        </p:blipFill>
        <p:spPr>
          <a:xfrm>
            <a:off x="91440" y="2011680"/>
            <a:ext cx="5615640" cy="3155400"/>
          </a:xfrm>
          <a:prstGeom prst="rect">
            <a:avLst/>
          </a:prstGeom>
          <a:ln>
            <a:noFill/>
          </a:ln>
        </p:spPr>
      </p:pic>
      <p:pic>
        <p:nvPicPr>
          <p:cNvPr id="159" name="그림 158"/>
          <p:cNvPicPr/>
          <p:nvPr/>
        </p:nvPicPr>
        <p:blipFill>
          <a:blip r:embed="rId3"/>
          <a:stretch/>
        </p:blipFill>
        <p:spPr>
          <a:xfrm>
            <a:off x="5760720" y="1993320"/>
            <a:ext cx="6308640" cy="385812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F62711BD-1A56-4208-8E22-94A16BE1F3C5}"/>
              </a:ext>
            </a:extLst>
          </p:cNvPr>
          <p:cNvSpPr/>
          <p:nvPr/>
        </p:nvSpPr>
        <p:spPr>
          <a:xfrm>
            <a:off x="733440" y="1690920"/>
            <a:ext cx="11027880" cy="50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Launch 작성</a:t>
            </a:r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Remapping 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ex)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공개 패키지 메시지 이름 변경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 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ex)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멀티 로봇 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4" name="그림 163"/>
          <p:cNvPicPr/>
          <p:nvPr/>
        </p:nvPicPr>
        <p:blipFill>
          <a:blip r:embed="rId2"/>
          <a:stretch/>
        </p:blipFill>
        <p:spPr>
          <a:xfrm>
            <a:off x="914400" y="1973160"/>
            <a:ext cx="5780520" cy="1402920"/>
          </a:xfrm>
          <a:prstGeom prst="rect">
            <a:avLst/>
          </a:prstGeom>
          <a:ln>
            <a:noFill/>
          </a:ln>
        </p:spPr>
      </p:pic>
      <p:pic>
        <p:nvPicPr>
          <p:cNvPr id="165" name="그림 164"/>
          <p:cNvPicPr/>
          <p:nvPr/>
        </p:nvPicPr>
        <p:blipFill>
          <a:blip r:embed="rId3"/>
          <a:stretch/>
        </p:blipFill>
        <p:spPr>
          <a:xfrm>
            <a:off x="914400" y="3737520"/>
            <a:ext cx="626256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런치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Launch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작성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그림 168"/>
          <p:cNvPicPr/>
          <p:nvPr/>
        </p:nvPicPr>
        <p:blipFill>
          <a:blip r:embed="rId2"/>
          <a:stretch/>
        </p:blipFill>
        <p:spPr>
          <a:xfrm>
            <a:off x="278640" y="1828800"/>
            <a:ext cx="5664240" cy="4340160"/>
          </a:xfrm>
          <a:prstGeom prst="rect">
            <a:avLst/>
          </a:prstGeom>
          <a:ln>
            <a:noFill/>
          </a:ln>
        </p:spPr>
      </p:pic>
      <p:pic>
        <p:nvPicPr>
          <p:cNvPr id="170" name="그림 169"/>
          <p:cNvPicPr/>
          <p:nvPr/>
        </p:nvPicPr>
        <p:blipFill>
          <a:blip r:embed="rId3"/>
          <a:stretch/>
        </p:blipFill>
        <p:spPr>
          <a:xfrm>
            <a:off x="6035040" y="1828800"/>
            <a:ext cx="6095520" cy="338256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96B82EA2-6A78-41EA-9A7F-B81F9647FA84}"/>
              </a:ext>
            </a:extLst>
          </p:cNvPr>
          <p:cNvSpPr/>
          <p:nvPr/>
        </p:nvSpPr>
        <p:spPr>
          <a:xfrm>
            <a:off x="731340" y="1516320"/>
            <a:ext cx="11027880" cy="50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Launch 작성</a:t>
            </a:r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E72D686-59EC-4629-A08E-A42D8E308010}"/>
              </a:ext>
            </a:extLst>
          </p:cNvPr>
          <p:cNvSpPr/>
          <p:nvPr/>
        </p:nvSpPr>
        <p:spPr>
          <a:xfrm>
            <a:off x="733440" y="17641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런치파일에서 현재패키지 또는 </a:t>
            </a:r>
            <a:r>
              <a:rPr lang="ko-KR" alt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다른패키지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런치 파일 불러 오는 방법</a:t>
            </a:r>
            <a:endParaRPr lang="en-US" altLang="ko-KR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IncludeLaunchDescription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20400" lvl="2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패키지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X.launch.py Y.launch.py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IncludeLaunchDescription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get_package_share_directory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20400" lvl="2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패키지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Z.launch.py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20400" lvl="2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DAE72-7B80-48F8-A523-54920F7B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47" y="2270429"/>
            <a:ext cx="5556653" cy="456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1040" y="702000"/>
            <a:ext cx="11027880" cy="5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contents index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81040" y="1293120"/>
            <a:ext cx="1102788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파라미터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endParaRPr lang="en-US" sz="2000" b="0" strike="noStrike" spc="-1" dirty="0">
              <a:latin typeface="Arial"/>
            </a:endParaRPr>
          </a:p>
          <a:p>
            <a:pPr marL="306000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실행인자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endParaRPr lang="en-US" sz="2000" b="0" strike="noStrike" spc="-1" dirty="0">
              <a:latin typeface="Arial"/>
            </a:endParaRPr>
          </a:p>
          <a:p>
            <a:pPr marL="306000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런치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파이썬</a:t>
            </a: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, C++)</a:t>
            </a:r>
            <a:endParaRPr lang="en-US" sz="2000" b="0" strike="noStrike" spc="-1" dirty="0">
              <a:latin typeface="Arial"/>
            </a:endParaRPr>
          </a:p>
          <a:p>
            <a:pPr marL="306000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Q&amp;A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런치  프로그래밍(C++)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패키지 빌드 </a:t>
            </a:r>
            <a:r>
              <a:rPr lang="en-US" sz="18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8" name="그림 177"/>
          <p:cNvPicPr/>
          <p:nvPr/>
        </p:nvPicPr>
        <p:blipFill>
          <a:blip r:embed="rId2"/>
          <a:stretch/>
        </p:blipFill>
        <p:spPr>
          <a:xfrm>
            <a:off x="1503490" y="2476869"/>
            <a:ext cx="7557120" cy="1035065"/>
          </a:xfrm>
          <a:prstGeom prst="rect">
            <a:avLst/>
          </a:prstGeom>
          <a:ln>
            <a:noFill/>
          </a:ln>
        </p:spPr>
      </p:pic>
      <p:pic>
        <p:nvPicPr>
          <p:cNvPr id="179" name="그림 178"/>
          <p:cNvPicPr/>
          <p:nvPr/>
        </p:nvPicPr>
        <p:blipFill>
          <a:blip r:embed="rId3"/>
          <a:stretch/>
        </p:blipFill>
        <p:spPr>
          <a:xfrm>
            <a:off x="1503490" y="3998700"/>
            <a:ext cx="7600680" cy="249516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F8F2F33D-45D9-4C50-9C53-1FE787DAA307}"/>
              </a:ext>
            </a:extLst>
          </p:cNvPr>
          <p:cNvSpPr/>
          <p:nvPr/>
        </p:nvSpPr>
        <p:spPr>
          <a:xfrm>
            <a:off x="733440" y="17641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시스템에서 사용하기 위한 방법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RCLCPP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CMakeLists.txt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설정에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명시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RCLPY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 패키지 설정 파일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(setup.py)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data_files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옵션에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폴더의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*.launch.py 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 명시 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런치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패키지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빌드</a:t>
            </a:r>
            <a:r>
              <a:rPr lang="en-US" sz="1800" b="0" strike="noStrike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" name="그림 182"/>
          <p:cNvPicPr/>
          <p:nvPr/>
        </p:nvPicPr>
        <p:blipFill>
          <a:blip r:embed="rId2"/>
          <a:stretch/>
        </p:blipFill>
        <p:spPr>
          <a:xfrm>
            <a:off x="1266100" y="2919598"/>
            <a:ext cx="7571880" cy="657000"/>
          </a:xfrm>
          <a:prstGeom prst="rect">
            <a:avLst/>
          </a:prstGeom>
          <a:ln>
            <a:noFill/>
          </a:ln>
        </p:spPr>
      </p:pic>
      <p:pic>
        <p:nvPicPr>
          <p:cNvPr id="184" name="그림 183"/>
          <p:cNvPicPr/>
          <p:nvPr/>
        </p:nvPicPr>
        <p:blipFill>
          <a:blip r:embed="rId3"/>
          <a:stretch/>
        </p:blipFill>
        <p:spPr>
          <a:xfrm>
            <a:off x="1266100" y="4780080"/>
            <a:ext cx="7581600" cy="46620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089B449E-417C-463A-9F86-3F84F2BCFE7C}"/>
              </a:ext>
            </a:extLst>
          </p:cNvPr>
          <p:cNvSpPr/>
          <p:nvPr/>
        </p:nvSpPr>
        <p:spPr>
          <a:xfrm>
            <a:off x="733440" y="17641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Cw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‘cd ~/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ros_workspace_folder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aliase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Cbp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colcon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build --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ymlink</a:t>
            </a:r>
            <a:r>
              <a:rPr lang="en-US" altLang="ko-KR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-install --packages-select’</a:t>
            </a:r>
            <a:r>
              <a:rPr lang="ko-KR" alt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aliase</a:t>
            </a:r>
            <a:endParaRPr lang="en-US" altLang="ko-KR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altLang="ko-KR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ko-KR" alt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altLang="ko-KR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launch &lt;</a:t>
            </a:r>
            <a:r>
              <a:rPr lang="en-US" altLang="ko-KR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package_name</a:t>
            </a:r>
            <a:r>
              <a:rPr lang="en-US" altLang="ko-KR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&lt;</a:t>
            </a:r>
            <a:r>
              <a:rPr lang="en-US" altLang="ko-KR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launch_file_name</a:t>
            </a:r>
            <a:r>
              <a:rPr lang="en-US" altLang="ko-KR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파라미터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br>
              <a:rPr dirty="0"/>
            </a:br>
            <a:r>
              <a:rPr lang="en-US" sz="16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/ ROS1 </a:t>
            </a:r>
            <a:r>
              <a:rPr lang="en-US" sz="16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파라미터</a:t>
            </a:r>
            <a:r>
              <a:rPr lang="en-US" sz="16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16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차이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 Parameter = ROS1 Parameter server + ROS1 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dynamic_reconfigure</a:t>
            </a:r>
            <a:endParaRPr lang="en-US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(Set),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회수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(Get)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2186640" y="2624400"/>
            <a:ext cx="703980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서버와 초기화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ROS2의 talker node </a:t>
            </a:r>
            <a:r>
              <a:rPr lang="en-US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실행</a:t>
            </a:r>
            <a:endParaRPr lang="en-US" spc="-1" dirty="0">
              <a:latin typeface="Arial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/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parameter_events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토픽을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subscribe하여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노드의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런타임에서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생성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변경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삭제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파라메터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확인</a:t>
            </a:r>
            <a:endParaRPr lang="en-US" sz="1400" spc="-1" dirty="0">
              <a:latin typeface="Arial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6개의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서비스는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Talker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class가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상속받은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rclcpp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::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Node에서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자동으로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생성된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서비스로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관련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파라메터에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접급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Malgun Gothic"/>
                <a:ea typeface="DejaVu Sans"/>
              </a:rPr>
              <a:t>가능</a:t>
            </a:r>
            <a:r>
              <a:rPr lang="en-US" sz="1400" b="0" strike="noStrike" spc="-1" dirty="0">
                <a:solidFill>
                  <a:srgbClr val="404040"/>
                </a:solidFill>
                <a:latin typeface="Malgun Gothic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6171480" y="3212280"/>
            <a:ext cx="2879640" cy="300420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3"/>
          <a:stretch/>
        </p:blipFill>
        <p:spPr>
          <a:xfrm>
            <a:off x="1371600" y="3840480"/>
            <a:ext cx="3954600" cy="283284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4"/>
          <a:stretch/>
        </p:blipFill>
        <p:spPr>
          <a:xfrm>
            <a:off x="1371600" y="3040920"/>
            <a:ext cx="3930480" cy="70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서버와 초기화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</a:t>
            </a: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파마미터</a:t>
            </a: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yaml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포맷의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인자로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rclcpp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Node에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en-US" sz="1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ros2cli를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sz="1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Rclcpp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Node의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declare, set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sz="1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(?)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00000"/>
              </a:lnSpc>
              <a:spcBef>
                <a:spcPts val="1417"/>
              </a:spcBef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topic_service_action_rclcpp_example</a:t>
            </a:r>
            <a:r>
              <a:rPr lang="en-US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/param/</a:t>
            </a:r>
            <a:r>
              <a:rPr lang="en-US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arithmetic_config.yaml</a:t>
            </a:r>
            <a:endParaRPr lang="en-US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spcBef>
                <a:spcPts val="1417"/>
              </a:spcBef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 namespace 와 node name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관계없이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sz="1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/>
          <p:cNvPicPr/>
          <p:nvPr/>
        </p:nvPicPr>
        <p:blipFill>
          <a:blip r:embed="rId2"/>
          <a:stretch/>
        </p:blipFill>
        <p:spPr>
          <a:xfrm>
            <a:off x="1111680" y="4846320"/>
            <a:ext cx="7665840" cy="139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서버와 초기화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topic_service_action_rclcpp_example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/param/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arithmetic_config.yaml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/namespace 와 /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node_name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타입은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bool, int, double, string, array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등이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br>
              <a:rPr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</a:pP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topic_service_action_rclcpp_example/launch/arithmetic.launch.py</a:t>
            </a: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Launch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yaml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(18장에서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Lauch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/>
          <p:cNvPicPr/>
          <p:nvPr/>
        </p:nvPicPr>
        <p:blipFill>
          <a:blip r:embed="rId2"/>
          <a:stretch/>
        </p:blipFill>
        <p:spPr>
          <a:xfrm>
            <a:off x="1362636" y="2715480"/>
            <a:ext cx="7646760" cy="1427040"/>
          </a:xfrm>
          <a:prstGeom prst="rect">
            <a:avLst/>
          </a:prstGeom>
          <a:ln>
            <a:noFill/>
          </a:ln>
        </p:spPr>
      </p:pic>
      <p:pic>
        <p:nvPicPr>
          <p:cNvPr id="106" name="그림 105"/>
          <p:cNvPicPr/>
          <p:nvPr/>
        </p:nvPicPr>
        <p:blipFill>
          <a:blip r:embed="rId3"/>
          <a:stretch/>
        </p:blipFill>
        <p:spPr>
          <a:xfrm>
            <a:off x="6913929" y="5052282"/>
            <a:ext cx="4392720" cy="1371600"/>
          </a:xfrm>
          <a:prstGeom prst="rect">
            <a:avLst/>
          </a:prstGeom>
          <a:ln>
            <a:noFill/>
          </a:ln>
        </p:spPr>
      </p:pic>
      <p:pic>
        <p:nvPicPr>
          <p:cNvPr id="107" name="그림 106"/>
          <p:cNvPicPr/>
          <p:nvPr/>
        </p:nvPicPr>
        <p:blipFill>
          <a:blip r:embed="rId4"/>
          <a:stretch/>
        </p:blipFill>
        <p:spPr>
          <a:xfrm>
            <a:off x="1446249" y="5052282"/>
            <a:ext cx="5374800" cy="1373760"/>
          </a:xfrm>
          <a:prstGeom prst="rect">
            <a:avLst/>
          </a:prstGeom>
          <a:ln>
            <a:noFill/>
          </a:ln>
        </p:spPr>
      </p:pic>
      <p:sp>
        <p:nvSpPr>
          <p:cNvPr id="108" name="Line 3"/>
          <p:cNvSpPr/>
          <p:nvPr/>
        </p:nvSpPr>
        <p:spPr>
          <a:xfrm>
            <a:off x="7863840" y="5852160"/>
            <a:ext cx="731520" cy="360"/>
          </a:xfrm>
          <a:prstGeom prst="line">
            <a:avLst/>
          </a:prstGeom>
          <a:ln>
            <a:solidFill>
              <a:srgbClr val="21409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서버와 초기화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arithmetic.launch.py 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63200" lvl="1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Yaml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max_random_num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sz="1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sz="1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/>
          <p:cNvPicPr/>
          <p:nvPr/>
        </p:nvPicPr>
        <p:blipFill>
          <a:blip r:embed="rId2"/>
          <a:stretch/>
        </p:blipFill>
        <p:spPr>
          <a:xfrm>
            <a:off x="822960" y="3749040"/>
            <a:ext cx="4114080" cy="3034800"/>
          </a:xfrm>
          <a:prstGeom prst="rect">
            <a:avLst/>
          </a:prstGeom>
          <a:ln>
            <a:noFill/>
          </a:ln>
        </p:spPr>
      </p:pic>
      <p:pic>
        <p:nvPicPr>
          <p:cNvPr id="112" name="그림 111"/>
          <p:cNvPicPr/>
          <p:nvPr/>
        </p:nvPicPr>
        <p:blipFill>
          <a:blip r:embed="rId3"/>
          <a:stretch/>
        </p:blipFill>
        <p:spPr>
          <a:xfrm>
            <a:off x="881640" y="2468880"/>
            <a:ext cx="5701320" cy="1214640"/>
          </a:xfrm>
          <a:prstGeom prst="rect">
            <a:avLst/>
          </a:prstGeom>
          <a:ln>
            <a:noFill/>
          </a:ln>
        </p:spPr>
      </p:pic>
      <p:pic>
        <p:nvPicPr>
          <p:cNvPr id="113" name="그림 112"/>
          <p:cNvPicPr/>
          <p:nvPr/>
        </p:nvPicPr>
        <p:blipFill>
          <a:blip r:embed="rId4"/>
          <a:stretch/>
        </p:blipFill>
        <p:spPr>
          <a:xfrm>
            <a:off x="3854880" y="5367600"/>
            <a:ext cx="7665840" cy="13982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206960" y="6400800"/>
            <a:ext cx="1918800" cy="2728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ROS2 파라미터 프로그래밍(C++)</a:t>
            </a:r>
            <a:br/>
            <a:r>
              <a:rPr lang="en-US" sz="16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파라미터 클라이언트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Rclcpp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API로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06000" indent="-304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lang="en-US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/>
          <p:cNvPicPr/>
          <p:nvPr/>
        </p:nvPicPr>
        <p:blipFill>
          <a:blip r:embed="rId2"/>
          <a:stretch/>
        </p:blipFill>
        <p:spPr>
          <a:xfrm>
            <a:off x="4937760" y="1650600"/>
            <a:ext cx="6765480" cy="498492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937760" y="1265040"/>
            <a:ext cx="66740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latin typeface="Malgun Gothic"/>
                <a:ea typeface="DejaVu Sans"/>
              </a:rPr>
              <a:t>topic_service_action_rclcpp_example/cpp/arithmetic/argument.cpp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81040" y="702000"/>
            <a:ext cx="11027880" cy="8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ROS2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파라미터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28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프로그래밍</a:t>
            </a:r>
            <a:r>
              <a:rPr lang="en-US" sz="28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(C++)</a:t>
            </a:r>
            <a:br>
              <a:rPr dirty="0"/>
            </a:br>
            <a:r>
              <a:rPr lang="en-US" sz="16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파라미터</a:t>
            </a:r>
            <a:r>
              <a:rPr lang="en-US" sz="16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 </a:t>
            </a:r>
            <a:r>
              <a:rPr lang="en-US" sz="1600" b="0" strike="noStrike" cap="all" spc="-1" dirty="0" err="1">
                <a:solidFill>
                  <a:srgbClr val="404040"/>
                </a:solidFill>
                <a:latin typeface="Malgun Gothic"/>
                <a:ea typeface="Malgun Gothic"/>
              </a:rPr>
              <a:t>클라이언트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81040" y="1611720"/>
            <a:ext cx="11027880" cy="49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그림 120"/>
          <p:cNvPicPr/>
          <p:nvPr/>
        </p:nvPicPr>
        <p:blipFill>
          <a:blip r:embed="rId2"/>
          <a:stretch/>
        </p:blipFill>
        <p:spPr>
          <a:xfrm>
            <a:off x="5081040" y="1371600"/>
            <a:ext cx="6073560" cy="541368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5212080" y="1024920"/>
            <a:ext cx="66740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latin typeface="Malgun Gothic"/>
                <a:ea typeface="DejaVu Sans"/>
              </a:rPr>
              <a:t>topic_service_action_rclcpp_example/cpp/arithmetic/argument.cpp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{E2692067-246B-4EA9-B59D-B3BFBBCE161F}tf33552983_win32</Template>
  <TotalTime>341</TotalTime>
  <Words>921</Words>
  <Application>Microsoft Office PowerPoint</Application>
  <PresentationFormat>와이드스크린</PresentationFormat>
  <Paragraphs>104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맑은 고딕</vt:lpstr>
      <vt:lpstr>Arial</vt:lpstr>
      <vt:lpstr>Symbol</vt:lpstr>
      <vt:lpstr>Wingdings</vt:lpstr>
      <vt:lpstr>Wingdings 2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Online Study</dc:title>
  <dc:subject/>
  <dc:creator>이 동제</dc:creator>
  <dc:description/>
  <cp:lastModifiedBy>이 동제</cp:lastModifiedBy>
  <cp:revision>38</cp:revision>
  <dcterms:created xsi:type="dcterms:W3CDTF">2021-10-10T08:56:05Z</dcterms:created>
  <dcterms:modified xsi:type="dcterms:W3CDTF">2021-10-28T12:36:15Z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