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6" r:id="rId2"/>
    <p:sldId id="285" r:id="rId3"/>
    <p:sldId id="290" r:id="rId4"/>
    <p:sldId id="291" r:id="rId5"/>
    <p:sldId id="287" r:id="rId6"/>
    <p:sldId id="288" r:id="rId7"/>
    <p:sldId id="292" r:id="rId8"/>
    <p:sldId id="293" r:id="rId9"/>
    <p:sldId id="294" r:id="rId10"/>
    <p:sldId id="289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BF"/>
    <a:srgbClr val="64137B"/>
    <a:srgbClr val="BF1352"/>
    <a:srgbClr val="FF7809"/>
    <a:srgbClr val="EE6C00"/>
    <a:srgbClr val="D0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700" autoAdjust="0"/>
  </p:normalViewPr>
  <p:slideViewPr>
    <p:cSldViewPr snapToGrid="0" snapToObjects="1">
      <p:cViewPr varScale="1">
        <p:scale>
          <a:sx n="119" d="100"/>
          <a:sy n="119" d="100"/>
        </p:scale>
        <p:origin x="68" y="17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E3DD-2CF2-C444-85B6-BAC1E8A5D79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7DA4-026F-7144-B5B6-B7A16036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는 </a:t>
            </a:r>
            <a:r>
              <a:rPr lang="en-US" altLang="ko-KR" dirty="0"/>
              <a:t>Robot Operating System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로봇을 위한 오픈소스</a:t>
            </a:r>
            <a:r>
              <a:rPr lang="en-US" altLang="ko-KR" dirty="0"/>
              <a:t>, </a:t>
            </a:r>
            <a:r>
              <a:rPr lang="ko-KR" altLang="en-US" dirty="0"/>
              <a:t>메타운영 시스템이다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ROS</a:t>
            </a:r>
            <a:r>
              <a:rPr lang="ko-KR" altLang="en-US" dirty="0"/>
              <a:t>는 윈도우</a:t>
            </a:r>
            <a:r>
              <a:rPr lang="en-US" altLang="ko-KR" dirty="0"/>
              <a:t>, </a:t>
            </a:r>
            <a:r>
              <a:rPr lang="ko-KR" altLang="en-US" dirty="0"/>
              <a:t>리눅스와 같은 독립된 운영체제가 아니고</a:t>
            </a:r>
            <a:r>
              <a:rPr lang="en-US" altLang="ko-KR" dirty="0"/>
              <a:t>, </a:t>
            </a:r>
            <a:r>
              <a:rPr lang="ko-KR" altLang="en-US" dirty="0"/>
              <a:t>기존 운영체제 위에 설치하여 운영체제에서 제공하는 프로세스 관리 시스템이나 </a:t>
            </a:r>
            <a:r>
              <a:rPr lang="en-US" altLang="ko-KR" dirty="0"/>
              <a:t>UI, </a:t>
            </a:r>
            <a:r>
              <a:rPr lang="ko-KR" altLang="en-US" dirty="0"/>
              <a:t>프로그램 유틸리티를 사용하여 로봇 응용프로그램에 필요한 기능들을 지원한다</a:t>
            </a:r>
            <a:r>
              <a:rPr lang="en-US" altLang="ko-KR" dirty="0"/>
              <a:t>. </a:t>
            </a:r>
            <a:r>
              <a:rPr lang="ko-KR" altLang="en-US" dirty="0"/>
              <a:t>이러한 개념을 미들웨어</a:t>
            </a:r>
            <a:r>
              <a:rPr lang="en-US" altLang="ko-KR" dirty="0"/>
              <a:t>(Middleware) </a:t>
            </a:r>
            <a:r>
              <a:rPr lang="ko-KR" altLang="en-US" dirty="0"/>
              <a:t>또는 소프트웨어 프레임워크</a:t>
            </a:r>
            <a:r>
              <a:rPr lang="en-US" altLang="ko-KR" dirty="0"/>
              <a:t>(Soft ware frame work)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의 목적은 “</a:t>
            </a:r>
            <a:r>
              <a:rPr lang="ko-KR" altLang="en-US" dirty="0" err="1"/>
              <a:t>로보틱스</a:t>
            </a:r>
            <a:r>
              <a:rPr lang="ko-KR" altLang="en-US" dirty="0"/>
              <a:t> 소프트웨어 개발을 전 세계 레벨에서 공동 작업이 가능하도록 환경을 구축하는 </a:t>
            </a:r>
            <a:r>
              <a:rPr lang="ko-KR" altLang="en-US" dirty="0" err="1"/>
              <a:t>것”이다</a:t>
            </a:r>
            <a:r>
              <a:rPr lang="en-US" altLang="ko-KR" dirty="0"/>
              <a:t>. ROS</a:t>
            </a:r>
            <a:r>
              <a:rPr lang="ko-KR" altLang="en-US" dirty="0"/>
              <a:t>는 로봇 소프트웨어 플랫폼만을 지향하기 보다는 </a:t>
            </a:r>
            <a:r>
              <a:rPr lang="ko-KR" altLang="en-US" dirty="0" err="1"/>
              <a:t>로보틱스</a:t>
            </a:r>
            <a:r>
              <a:rPr lang="ko-KR" altLang="en-US" dirty="0"/>
              <a:t> 연구</a:t>
            </a:r>
            <a:r>
              <a:rPr lang="en-US" altLang="ko-KR" dirty="0"/>
              <a:t>, </a:t>
            </a:r>
            <a:r>
              <a:rPr lang="ko-KR" altLang="en-US" dirty="0"/>
              <a:t>개발에서의 코드 재사용을 극대화하는 것에 초점이 </a:t>
            </a:r>
            <a:r>
              <a:rPr lang="ko-KR" altLang="en-US" dirty="0" err="1"/>
              <a:t>잡혀있다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/>
              <a:t>ROS</a:t>
            </a:r>
            <a:r>
              <a:rPr lang="ko-KR" altLang="en-US" dirty="0"/>
              <a:t>는 </a:t>
            </a:r>
            <a:r>
              <a:rPr lang="ko-KR" altLang="en-US" dirty="0" err="1"/>
              <a:t>노드단위의</a:t>
            </a:r>
            <a:r>
              <a:rPr lang="ko-KR" altLang="en-US" dirty="0"/>
              <a:t> 분산 프로세스</a:t>
            </a:r>
            <a:r>
              <a:rPr lang="en-US" altLang="ko-KR" dirty="0"/>
              <a:t>, </a:t>
            </a:r>
            <a:r>
              <a:rPr lang="ko-KR" altLang="en-US" dirty="0"/>
              <a:t>공유 및 재배포를 쉽게 하기위한 패키지 단위 관리</a:t>
            </a:r>
            <a:r>
              <a:rPr lang="en-US" altLang="ko-KR" dirty="0"/>
              <a:t>, </a:t>
            </a:r>
            <a:r>
              <a:rPr lang="ko-KR" altLang="en-US" dirty="0"/>
              <a:t>다양한 프로그래밍 언어 지원 기능을 갖추고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가 상업 서비스 로봇 시장으로 진입하면서 여러 보안이나 통신과 같은 문제들에 봉착하게 되면서 </a:t>
            </a:r>
            <a:r>
              <a:rPr lang="en-US" altLang="ko-KR" dirty="0"/>
              <a:t>ROS1</a:t>
            </a:r>
            <a:r>
              <a:rPr lang="ko-KR" altLang="en-US" dirty="0"/>
              <a:t>은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ROS Noetic</a:t>
            </a:r>
            <a:r>
              <a:rPr lang="ko-KR" altLang="en-US" dirty="0"/>
              <a:t>를 마지막 </a:t>
            </a:r>
            <a:r>
              <a:rPr lang="en-US" altLang="ko-KR" dirty="0"/>
              <a:t>ROS1 </a:t>
            </a:r>
            <a:r>
              <a:rPr lang="ko-KR" altLang="en-US" dirty="0"/>
              <a:t>버전으로 </a:t>
            </a:r>
            <a:r>
              <a:rPr lang="ko-KR" altLang="en-US" dirty="0" err="1"/>
              <a:t>릴리즈되었다</a:t>
            </a:r>
            <a:r>
              <a:rPr lang="en-US" altLang="ko-KR" dirty="0"/>
              <a:t>. </a:t>
            </a:r>
            <a:r>
              <a:rPr lang="ko-KR" altLang="en-US" dirty="0"/>
              <a:t>이후 여러 문제점을 개선하여 상업 서비스 로봇 시장에서도 견실하게 작동할 </a:t>
            </a:r>
            <a:r>
              <a:rPr lang="en-US" altLang="ko-KR" dirty="0"/>
              <a:t>ROS2 </a:t>
            </a:r>
            <a:r>
              <a:rPr lang="ko-KR" altLang="en-US" dirty="0"/>
              <a:t>버전을 </a:t>
            </a:r>
            <a:r>
              <a:rPr lang="ko-KR" altLang="en-US" dirty="0" err="1"/>
              <a:t>릴리즈하였고</a:t>
            </a:r>
            <a:r>
              <a:rPr lang="ko-KR" altLang="en-US" dirty="0"/>
              <a:t> 현재 </a:t>
            </a:r>
            <a:r>
              <a:rPr lang="en-US" altLang="ko-KR" dirty="0"/>
              <a:t>ROS2 humble </a:t>
            </a:r>
            <a:r>
              <a:rPr lang="ko-KR" altLang="en-US" dirty="0"/>
              <a:t>버전까지 </a:t>
            </a:r>
            <a:r>
              <a:rPr lang="ko-KR" altLang="en-US" dirty="0" err="1"/>
              <a:t>릴리즈되었다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ROS</a:t>
            </a:r>
            <a:r>
              <a:rPr lang="ko-KR" altLang="en-US" dirty="0"/>
              <a:t>는 버전에 따라 기본 운영체제가 정해져 있어 사용할 </a:t>
            </a:r>
            <a:r>
              <a:rPr lang="en-US" altLang="ko-KR" dirty="0"/>
              <a:t>ROS </a:t>
            </a:r>
            <a:r>
              <a:rPr lang="ko-KR" altLang="en-US" dirty="0"/>
              <a:t>버전에 따라 기본 운영체제를 설치하여야 한다</a:t>
            </a:r>
            <a:r>
              <a:rPr lang="en-US" altLang="ko-KR" dirty="0"/>
              <a:t>. </a:t>
            </a:r>
            <a:r>
              <a:rPr lang="ko-KR" altLang="en-US" dirty="0"/>
              <a:t>본인은 이번에 </a:t>
            </a:r>
            <a:r>
              <a:rPr lang="en-US" altLang="ko-KR" dirty="0"/>
              <a:t>ROS2 foxy</a:t>
            </a:r>
            <a:r>
              <a:rPr lang="ko-KR" altLang="en-US" dirty="0"/>
              <a:t>를 사용하기 때문에 아래의 운영체제를 설치하였다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는 커뮤니티 중심의 개발문화가 정착된 소프트웨어 플랫폼이기 때문에 쉽게 참여할 수 있고 개방적이라는 장점이 있지만</a:t>
            </a:r>
            <a:r>
              <a:rPr lang="en-US" altLang="ko-KR" dirty="0"/>
              <a:t>, </a:t>
            </a:r>
            <a:r>
              <a:rPr lang="ko-KR" altLang="en-US" dirty="0"/>
              <a:t>처음 접할 때 흩어져 있는 코드와 문서</a:t>
            </a:r>
            <a:r>
              <a:rPr lang="en-US" altLang="ko-KR" dirty="0"/>
              <a:t>, </a:t>
            </a:r>
            <a:r>
              <a:rPr lang="ko-KR" altLang="en-US" dirty="0"/>
              <a:t>자료로 인해 학습하기가 어렵다는 단점도 존재한다</a:t>
            </a:r>
            <a:r>
              <a:rPr lang="en-US" altLang="ko-KR" dirty="0"/>
              <a:t>. ROS2</a:t>
            </a:r>
            <a:r>
              <a:rPr lang="ko-KR" altLang="en-US" dirty="0"/>
              <a:t>를 사용하면서 자주 </a:t>
            </a:r>
            <a:r>
              <a:rPr lang="ko-KR" altLang="en-US" dirty="0" err="1"/>
              <a:t>찾게될</a:t>
            </a:r>
            <a:r>
              <a:rPr lang="ko-KR" altLang="en-US" dirty="0"/>
              <a:t> 사이트를 몇가지 나열해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개발환경을 구축해보자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운영체제는 </a:t>
            </a:r>
            <a:r>
              <a:rPr lang="en-US" altLang="ko-KR" dirty="0"/>
              <a:t>Linux Ubuntu 20.04</a:t>
            </a:r>
            <a:r>
              <a:rPr lang="ko-KR" altLang="en-US" dirty="0"/>
              <a:t>를 설치하였다</a:t>
            </a:r>
            <a:r>
              <a:rPr lang="en-US" altLang="ko-KR" dirty="0"/>
              <a:t>. </a:t>
            </a:r>
            <a:r>
              <a:rPr lang="ko-KR" altLang="en-US" dirty="0"/>
              <a:t>현재 사용중인 </a:t>
            </a:r>
            <a:r>
              <a:rPr lang="en-US" altLang="ko-KR" dirty="0"/>
              <a:t>Window</a:t>
            </a:r>
            <a:r>
              <a:rPr lang="ko-KR" altLang="en-US" dirty="0"/>
              <a:t>가 설치되어 있는 노트북에 설치하기 위해 </a:t>
            </a:r>
            <a:r>
              <a:rPr lang="en-US" altLang="ko-KR" dirty="0"/>
              <a:t>D drive</a:t>
            </a:r>
            <a:r>
              <a:rPr lang="ko-KR" altLang="en-US" dirty="0"/>
              <a:t>에 파티션을 분리하여 </a:t>
            </a:r>
            <a:r>
              <a:rPr lang="en-US" altLang="ko-KR" dirty="0"/>
              <a:t>Grub</a:t>
            </a:r>
            <a:r>
              <a:rPr lang="ko-KR" altLang="en-US" dirty="0"/>
              <a:t>를 사용하여 멀티 부트가 되는 방식으로 설치를 진행하였다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ROS2 </a:t>
            </a:r>
            <a:r>
              <a:rPr lang="ko-KR" altLang="en-US" dirty="0"/>
              <a:t>개발환경에서 </a:t>
            </a:r>
            <a:r>
              <a:rPr lang="en-US" altLang="ko-KR" dirty="0"/>
              <a:t>IDE</a:t>
            </a:r>
            <a:r>
              <a:rPr lang="ko-KR" altLang="en-US" dirty="0"/>
              <a:t>는 </a:t>
            </a:r>
            <a:r>
              <a:rPr lang="en-US" altLang="ko-KR" dirty="0"/>
              <a:t>Visual Studio Code</a:t>
            </a:r>
            <a:r>
              <a:rPr lang="ko-KR" altLang="en-US" dirty="0"/>
              <a:t>를 사용하였다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ROS2 foxy</a:t>
            </a:r>
            <a:r>
              <a:rPr lang="ko-KR" altLang="en-US" dirty="0"/>
              <a:t>를 설치하였다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설치를 완료하고 “</a:t>
            </a:r>
            <a:r>
              <a:rPr lang="en-US" altLang="ko-KR" dirty="0"/>
              <a:t>ros2_ws”</a:t>
            </a:r>
            <a:r>
              <a:rPr lang="ko-KR" altLang="en-US" dirty="0"/>
              <a:t>라는 이름의 워크스페이스 폴더를 생성한 후 빌드를 진행해보았다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워크스페이스 안에는 “</a:t>
            </a:r>
            <a:r>
              <a:rPr lang="en-US" altLang="ko-KR" dirty="0" err="1"/>
              <a:t>ros_tutorials</a:t>
            </a:r>
            <a:r>
              <a:rPr lang="en-US" altLang="ko-KR" dirty="0"/>
              <a:t>”</a:t>
            </a:r>
            <a:r>
              <a:rPr lang="ko-KR" altLang="en-US" dirty="0"/>
              <a:t>라는 예시 패키지를 </a:t>
            </a:r>
            <a:r>
              <a:rPr lang="en-US" altLang="ko-KR" dirty="0"/>
              <a:t>git</a:t>
            </a:r>
            <a:r>
              <a:rPr lang="ko-KR" altLang="en-US" dirty="0"/>
              <a:t>에서 가져와서 실제로 빌드가 잘되는지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 source /opt/</a:t>
            </a:r>
            <a:r>
              <a:rPr lang="en-US" altLang="ko-KR" dirty="0" err="1"/>
              <a:t>ros</a:t>
            </a:r>
            <a:r>
              <a:rPr lang="en-US" altLang="ko-KR" dirty="0"/>
              <a:t>/foxy/</a:t>
            </a:r>
            <a:r>
              <a:rPr lang="en-US" altLang="ko-KR" dirty="0" err="1"/>
              <a:t>setup.badh</a:t>
            </a:r>
            <a:r>
              <a:rPr lang="en-US" altLang="ko-KR" dirty="0"/>
              <a:t> </a:t>
            </a:r>
            <a:r>
              <a:rPr lang="ko-KR" altLang="en-US" dirty="0"/>
              <a:t>와 같은 반복적으로 사용할 </a:t>
            </a:r>
            <a:r>
              <a:rPr lang="en-US" altLang="ko-KR" dirty="0"/>
              <a:t>running code(</a:t>
            </a:r>
            <a:r>
              <a:rPr lang="en-US" altLang="ko-KR" dirty="0" err="1"/>
              <a:t>rc</a:t>
            </a:r>
            <a:r>
              <a:rPr lang="en-US" altLang="ko-KR" dirty="0"/>
              <a:t>)</a:t>
            </a:r>
            <a:r>
              <a:rPr lang="ko-KR" altLang="en-US" dirty="0"/>
              <a:t>를 편리하게 사용하기 위해 </a:t>
            </a:r>
            <a:r>
              <a:rPr lang="en-US" altLang="ko-KR" dirty="0" err="1"/>
              <a:t>rc</a:t>
            </a:r>
            <a:r>
              <a:rPr lang="ko-KR" altLang="en-US" dirty="0"/>
              <a:t>를 모아두는 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ROS2</a:t>
            </a:r>
            <a:r>
              <a:rPr lang="ko-KR" altLang="en-US" dirty="0"/>
              <a:t>에서 많이 사용할 </a:t>
            </a:r>
            <a:r>
              <a:rPr lang="en-US" altLang="ko-KR" dirty="0" err="1"/>
              <a:t>rc</a:t>
            </a:r>
            <a:r>
              <a:rPr lang="ko-KR" altLang="en-US" dirty="0"/>
              <a:t>를 넣어 주었다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gedit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ROS1</a:t>
            </a:r>
            <a:r>
              <a:rPr lang="ko-KR" altLang="en-US" dirty="0"/>
              <a:t>은 </a:t>
            </a:r>
            <a:r>
              <a:rPr lang="en-US" altLang="ko-KR" dirty="0"/>
              <a:t>Noetic</a:t>
            </a:r>
            <a:r>
              <a:rPr lang="ko-KR" altLang="en-US" dirty="0"/>
              <a:t>을 마지막으로 개발이 종료되고 유지 보수만 진행중이고 사용자 커뮤니티 중심인 </a:t>
            </a:r>
            <a:r>
              <a:rPr lang="en-US" altLang="ko-KR" dirty="0"/>
              <a:t>ROS</a:t>
            </a:r>
            <a:r>
              <a:rPr lang="ko-KR" altLang="en-US" dirty="0"/>
              <a:t>는 현재 많은 사람들이 </a:t>
            </a:r>
            <a:r>
              <a:rPr lang="en-US" altLang="ko-KR" dirty="0"/>
              <a:t>ROS2</a:t>
            </a:r>
            <a:r>
              <a:rPr lang="ko-KR" altLang="en-US" dirty="0"/>
              <a:t>로 개발을 진행 중이기 때문에 </a:t>
            </a:r>
            <a:r>
              <a:rPr lang="en-US" altLang="ko-KR" dirty="0"/>
              <a:t>ROS1 </a:t>
            </a:r>
            <a:r>
              <a:rPr lang="ko-KR" altLang="en-US" dirty="0"/>
              <a:t>보다는 </a:t>
            </a:r>
            <a:r>
              <a:rPr lang="en-US" altLang="ko-KR" dirty="0"/>
              <a:t>ROS2</a:t>
            </a:r>
            <a:r>
              <a:rPr lang="ko-KR" altLang="en-US" dirty="0"/>
              <a:t>를 사용하는 것이 바람직하다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8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9199"/>
            <a:ext cx="8457639" cy="382262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42074" y="305749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00" y="85633"/>
            <a:ext cx="8909999" cy="38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99" y="645980"/>
            <a:ext cx="8909999" cy="487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4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dobe Caslon Pr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ro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s2" TargetMode="External"/><Relationship Id="rId5" Type="http://schemas.openxmlformats.org/officeDocument/2006/relationships/hyperlink" Target="https://design.ros2.org/" TargetMode="External"/><Relationship Id="rId4" Type="http://schemas.openxmlformats.org/officeDocument/2006/relationships/hyperlink" Target="https://docs.ro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oding-factory.tistory.com/494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ROS2 –Week 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주형찬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왜</a:t>
            </a:r>
            <a:r>
              <a:rPr lang="en-US" altLang="ko-KR" dirty="0"/>
              <a:t>? ROS2 </a:t>
            </a:r>
            <a:r>
              <a:rPr lang="ko-KR" altLang="en-US" dirty="0"/>
              <a:t>로 </a:t>
            </a:r>
            <a:r>
              <a:rPr lang="ko-KR" altLang="en-US" dirty="0" err="1"/>
              <a:t>가야하는가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 descr="ROS 2 introduction | Husarion">
            <a:extLst>
              <a:ext uri="{FF2B5EF4-FFF2-40B4-BE49-F238E27FC236}">
                <a16:creationId xmlns:a16="http://schemas.microsoft.com/office/drawing/2014/main" id="{A33FC577-DB13-C5FA-4D16-A5020365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583656"/>
            <a:ext cx="2081211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@ros2">
            <a:extLst>
              <a:ext uri="{FF2B5EF4-FFF2-40B4-BE49-F238E27FC236}">
                <a16:creationId xmlns:a16="http://schemas.microsoft.com/office/drawing/2014/main" id="{64585422-564D-D995-1F23-64A50B2B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0" y="2329180"/>
            <a:ext cx="1056640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icro-ROS | ROS 2 for microcontrollers">
            <a:extLst>
              <a:ext uri="{FF2B5EF4-FFF2-40B4-BE49-F238E27FC236}">
                <a16:creationId xmlns:a16="http://schemas.microsoft.com/office/drawing/2014/main" id="{68EAE6CE-A0D7-01D2-4649-243FE88F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0" y="3519349"/>
            <a:ext cx="1513205" cy="5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4B8EFFA-00C1-BE98-72CA-7CC5315AF3DB}"/>
              </a:ext>
            </a:extLst>
          </p:cNvPr>
          <p:cNvSpPr/>
          <p:nvPr/>
        </p:nvSpPr>
        <p:spPr>
          <a:xfrm>
            <a:off x="4057649" y="2734812"/>
            <a:ext cx="1097280" cy="330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5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ROS2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로봇 운용을 위한 </a:t>
            </a:r>
            <a:r>
              <a:rPr lang="en-US" altLang="ko-KR"/>
              <a:t>Software Frame Work</a:t>
            </a:r>
            <a:endParaRPr lang="ko-KR" altLang="en-US" dirty="0"/>
          </a:p>
        </p:txBody>
      </p:sp>
      <p:pic>
        <p:nvPicPr>
          <p:cNvPr id="1026" name="Picture 2" descr="ROS2]006: ROS2와 DDS(Data Distribution Service)">
            <a:extLst>
              <a:ext uri="{FF2B5EF4-FFF2-40B4-BE49-F238E27FC236}">
                <a16:creationId xmlns:a16="http://schemas.microsoft.com/office/drawing/2014/main" id="{18AF8683-0B23-B57D-F75E-396183AC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20433"/>
            <a:ext cx="60579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7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의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1D452-9126-16A5-65F7-0AE2CCCE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46" y="1608070"/>
            <a:ext cx="1220421" cy="3218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EFE656-BDF2-CEFA-9211-6361D7AE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0" y="1608070"/>
            <a:ext cx="1906785" cy="24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버전</a:t>
            </a:r>
          </a:p>
        </p:txBody>
      </p:sp>
      <p:pic>
        <p:nvPicPr>
          <p:cNvPr id="2050" name="Picture 2" descr="Noetic Ninjemys: The Last Official ROS 1 Release — Open Robotics">
            <a:extLst>
              <a:ext uri="{FF2B5EF4-FFF2-40B4-BE49-F238E27FC236}">
                <a16:creationId xmlns:a16="http://schemas.microsoft.com/office/drawing/2014/main" id="{3542A856-2BD4-40A9-78A3-FBF496AA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62985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S Foxy Fitzroy Released - General - ROS Discourse">
            <a:extLst>
              <a:ext uri="{FF2B5EF4-FFF2-40B4-BE49-F238E27FC236}">
                <a16:creationId xmlns:a16="http://schemas.microsoft.com/office/drawing/2014/main" id="{7CA7527D-DC2F-ED3E-C74A-2C51E309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84" y="1810656"/>
            <a:ext cx="2002155" cy="23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D978A14-A1CE-329C-415C-4564DAA6E412}"/>
              </a:ext>
            </a:extLst>
          </p:cNvPr>
          <p:cNvSpPr/>
          <p:nvPr/>
        </p:nvSpPr>
        <p:spPr>
          <a:xfrm>
            <a:off x="3947160" y="3065012"/>
            <a:ext cx="1097280" cy="330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62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기반 로봇 개발에 필요한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</a:t>
            </a:r>
            <a:r>
              <a:rPr lang="en-US" altLang="ko-KR" dirty="0"/>
              <a:t>ROS2 </a:t>
            </a:r>
            <a:r>
              <a:rPr lang="ko-KR" altLang="en-US" dirty="0"/>
              <a:t>정보 및 개발 자료 사이트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ROS </a:t>
            </a:r>
            <a:r>
              <a:rPr lang="ko-KR" altLang="en-US" dirty="0"/>
              <a:t>커뮤니티 게시판 </a:t>
            </a:r>
            <a:r>
              <a:rPr lang="en-US" altLang="ko-KR" dirty="0">
                <a:hlinkClick r:id="rId3"/>
              </a:rPr>
              <a:t>https://discourse.ros.org/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ROS2 </a:t>
            </a:r>
            <a:r>
              <a:rPr lang="ko-KR" altLang="en-US" dirty="0"/>
              <a:t>공식 문서 </a:t>
            </a:r>
            <a:r>
              <a:rPr lang="en-US" altLang="ko-KR" dirty="0">
                <a:hlinkClick r:id="rId4"/>
              </a:rPr>
              <a:t>https://docs.ros.org/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ROS2 </a:t>
            </a:r>
            <a:r>
              <a:rPr lang="ko-KR" altLang="en-US" dirty="0"/>
              <a:t>디자인 문서 </a:t>
            </a:r>
            <a:r>
              <a:rPr lang="en-US" altLang="ko-KR" dirty="0">
                <a:hlinkClick r:id="rId5"/>
              </a:rPr>
              <a:t>https://design.ros2.org/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ROS2 </a:t>
            </a:r>
            <a:r>
              <a:rPr lang="ko-KR" altLang="en-US" dirty="0" err="1"/>
              <a:t>리포지터리</a:t>
            </a:r>
            <a:r>
              <a:rPr lang="ko-KR" altLang="en-US" dirty="0"/>
              <a:t> </a:t>
            </a:r>
            <a:r>
              <a:rPr lang="en-US" altLang="ko-KR" dirty="0">
                <a:hlinkClick r:id="rId6"/>
              </a:rPr>
              <a:t>https://github.com/ros2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1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개발환경 구축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243463" cy="533399"/>
          </a:xfrm>
        </p:spPr>
        <p:txBody>
          <a:bodyPr/>
          <a:lstStyle/>
          <a:p>
            <a:r>
              <a:rPr lang="ko-KR" altLang="en-US" dirty="0"/>
              <a:t>기본 운영체제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D3595C5-07BF-F206-5D6F-4AA82534A6ED}"/>
              </a:ext>
            </a:extLst>
          </p:cNvPr>
          <p:cNvSpPr txBox="1">
            <a:spLocks/>
          </p:cNvSpPr>
          <p:nvPr/>
        </p:nvSpPr>
        <p:spPr>
          <a:xfrm>
            <a:off x="342900" y="3471532"/>
            <a:ext cx="1866900" cy="69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IDE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9D7492-8677-4E24-7ADE-2188C5F90772}"/>
              </a:ext>
            </a:extLst>
          </p:cNvPr>
          <p:cNvGrpSpPr/>
          <p:nvPr/>
        </p:nvGrpSpPr>
        <p:grpSpPr>
          <a:xfrm>
            <a:off x="2327472" y="1663395"/>
            <a:ext cx="1472967" cy="1113472"/>
            <a:chOff x="2113396" y="1663395"/>
            <a:chExt cx="1472967" cy="1113472"/>
          </a:xfrm>
        </p:grpSpPr>
        <p:pic>
          <p:nvPicPr>
            <p:cNvPr id="3074" name="Picture 2" descr="리눅스 (Linux) 명령어] 우분투(Ubuntu) 버전 확인하는 방법들! : 네이버 블로그">
              <a:extLst>
                <a:ext uri="{FF2B5EF4-FFF2-40B4-BE49-F238E27FC236}">
                  <a16:creationId xmlns:a16="http://schemas.microsoft.com/office/drawing/2014/main" id="{05B46D8A-228A-B432-286F-8631BF183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240" y="1663395"/>
              <a:ext cx="1097280" cy="844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8652C8-2075-8D72-5841-D538F3ED2C40}"/>
                </a:ext>
              </a:extLst>
            </p:cNvPr>
            <p:cNvSpPr txBox="1"/>
            <p:nvPr/>
          </p:nvSpPr>
          <p:spPr>
            <a:xfrm>
              <a:off x="2113396" y="2407535"/>
              <a:ext cx="1472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Ubuntu 20.04</a:t>
              </a:r>
              <a:endParaRPr lang="ko-KR" altLang="en-US" dirty="0"/>
            </a:p>
          </p:txBody>
        </p:sp>
      </p:grpSp>
      <p:pic>
        <p:nvPicPr>
          <p:cNvPr id="3076" name="Picture 4" descr="Change Grub Boot Order and Make Windows Default">
            <a:extLst>
              <a:ext uri="{FF2B5EF4-FFF2-40B4-BE49-F238E27FC236}">
                <a16:creationId xmlns:a16="http://schemas.microsoft.com/office/drawing/2014/main" id="{1273C396-F7AF-AE99-C5DF-5D32DEE7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21" y="1550841"/>
            <a:ext cx="2179601" cy="12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BCF5A2-A5EB-4779-54D7-58C3B41F4B43}"/>
              </a:ext>
            </a:extLst>
          </p:cNvPr>
          <p:cNvSpPr txBox="1"/>
          <p:nvPr/>
        </p:nvSpPr>
        <p:spPr>
          <a:xfrm>
            <a:off x="3872160" y="1886855"/>
            <a:ext cx="309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+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B0CB8-411D-2C13-CE85-BD849C88153D}"/>
              </a:ext>
            </a:extLst>
          </p:cNvPr>
          <p:cNvSpPr txBox="1"/>
          <p:nvPr/>
        </p:nvSpPr>
        <p:spPr>
          <a:xfrm>
            <a:off x="342900" y="3033868"/>
            <a:ext cx="391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5"/>
              </a:rPr>
              <a:t>https://coding-factory.tistory.com/494</a:t>
            </a:r>
            <a:endParaRPr lang="ko-KR" altLang="en-US" sz="1400" dirty="0"/>
          </a:p>
        </p:txBody>
      </p:sp>
      <p:pic>
        <p:nvPicPr>
          <p:cNvPr id="3078" name="Picture 6" descr="Visual Studio Code Vector Logo - Download Free SVG Icon | Worldvectorlogo">
            <a:extLst>
              <a:ext uri="{FF2B5EF4-FFF2-40B4-BE49-F238E27FC236}">
                <a16:creationId xmlns:a16="http://schemas.microsoft.com/office/drawing/2014/main" id="{916C175D-4D71-FE43-1435-5707411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72" y="4024017"/>
            <a:ext cx="943316" cy="9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OS 2 · GitHub">
            <a:extLst>
              <a:ext uri="{FF2B5EF4-FFF2-40B4-BE49-F238E27FC236}">
                <a16:creationId xmlns:a16="http://schemas.microsoft.com/office/drawing/2014/main" id="{CB8B8F9D-AB19-5225-B60B-B54A3BBC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2" y="381853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6FCE3C-568D-9C44-145B-FFBF07CC5FE4}"/>
              </a:ext>
            </a:extLst>
          </p:cNvPr>
          <p:cNvSpPr txBox="1"/>
          <p:nvPr/>
        </p:nvSpPr>
        <p:spPr>
          <a:xfrm>
            <a:off x="3872160" y="4208287"/>
            <a:ext cx="309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+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246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개발환경 구축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1EB7E-4F45-7D13-55B0-2C3667F3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22222"/>
            <a:ext cx="4374148" cy="27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개발환경 구축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워크스페이스 빌드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CC215-3242-9316-D37C-276D1402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4" y="1622745"/>
            <a:ext cx="3253228" cy="2187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A5B1D2-F217-A6DE-010C-C38E7817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8" y="4099612"/>
            <a:ext cx="1921731" cy="806764"/>
          </a:xfrm>
          <a:prstGeom prst="rect">
            <a:avLst/>
          </a:prstGeom>
        </p:spPr>
      </p:pic>
      <p:pic>
        <p:nvPicPr>
          <p:cNvPr id="10" name="그림 9" descr="스크린샷, 운영 체제, 컴퓨터, 텍스트이(가) 표시된 사진&#10;&#10;자동 생성된 설명">
            <a:extLst>
              <a:ext uri="{FF2B5EF4-FFF2-40B4-BE49-F238E27FC236}">
                <a16:creationId xmlns:a16="http://schemas.microsoft.com/office/drawing/2014/main" id="{9AF4F240-95FA-3BFE-D518-779368B0B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131" y="1622745"/>
            <a:ext cx="3053849" cy="32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2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개발환경 구축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/>
          <a:lstStyle/>
          <a:p>
            <a:r>
              <a:rPr lang="en-US" altLang="ko-KR" dirty="0"/>
              <a:t>Run commands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CD461-4772-EF3A-C572-D44D4754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3" y="1580510"/>
            <a:ext cx="1238314" cy="196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8AB7AA-1BEC-EC1E-A8B9-EEB663FE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3" y="2082229"/>
            <a:ext cx="6515435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3834</TotalTime>
  <Words>549</Words>
  <Application>Microsoft Office PowerPoint</Application>
  <PresentationFormat>화면 슬라이드 쇼(16:10)</PresentationFormat>
  <Paragraphs>62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ROS2 –Week 1</vt:lpstr>
      <vt:lpstr>1장 ROS2 소개</vt:lpstr>
      <vt:lpstr>1장 ROS2 소개</vt:lpstr>
      <vt:lpstr>1장 ROS2 소개</vt:lpstr>
      <vt:lpstr>2장 ROS2 기반 로봇 개발에 필요한 정보</vt:lpstr>
      <vt:lpstr>3장 ROS2 개발환경 구축</vt:lpstr>
      <vt:lpstr>3장 ROS2 개발환경 구축</vt:lpstr>
      <vt:lpstr>3장 ROS2 개발환경 구축</vt:lpstr>
      <vt:lpstr>3장 ROS2 개발환경 구축</vt:lpstr>
      <vt:lpstr>4장 왜? ROS2 로 가야하는가?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Yoomi Lee</dc:creator>
  <cp:lastModifiedBy>JooHyung Chan</cp:lastModifiedBy>
  <cp:revision>1279</cp:revision>
  <dcterms:created xsi:type="dcterms:W3CDTF">2017-07-11T01:27:11Z</dcterms:created>
  <dcterms:modified xsi:type="dcterms:W3CDTF">2023-07-06T04:37:15Z</dcterms:modified>
</cp:coreProperties>
</file>