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Yeon Sung"/>
      <p:regular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EF5C6C3-9A45-49E3-8035-939888E33A71}">
  <a:tblStyle styleId="{1EF5C6C3-9A45-49E3-8035-939888E33A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YeonSung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a4e5cf1a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a4e5cf1a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ee91a46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ee91a46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a4e5cf1a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a4e5cf1a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e21d6733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e21d6733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e21d6733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e21d6733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d5a67bc5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d5a67bc5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d5a67bc5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ed5a67bc5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d5a67bc5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ed5a67bc5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d5a67bc5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ed5a67bc5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d1c684ed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d1c684ed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a281eae2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a281eae2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d5a67bc5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ed5a67bc5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e2ecd9f3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ee2ecd9f3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d5a67bc5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ed5a67bc5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d5a67bc5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d5a67bc5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ed5a67bc5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ed5a67bc5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ed5a67bc5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ed5a67bc5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ed5a67bc5d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ed5a67bc5d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ed5a67bc5d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ed5a67bc5d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ed5a67bc5d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ed5a67bc5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ee2ecd9f3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ee2ecd9f3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a281eae2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a281eae2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ee2ecd9f3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ee2ecd9f3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ee2ecd9f3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ee2ecd9f3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d1c684ed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d1c684ed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d1c684ed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d1c684ed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d1c684ed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d1c684ed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d1c684ed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d1c684ed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d1c684ed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d1c684ed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d1c684e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d1c684e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hyperlink" Target="https://www.dds-foundation.org/what-is-dds-3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ros.org/en/foxy/Marketing.html" TargetMode="External"/><Relationship Id="rId4" Type="http://schemas.openxmlformats.org/officeDocument/2006/relationships/hyperlink" Target="https://github.com/doosan-robotics/doosan-robot2" TargetMode="External"/><Relationship Id="rId5" Type="http://schemas.openxmlformats.org/officeDocument/2006/relationships/hyperlink" Target="https://github.com/ROBOTIS-GIT" TargetMode="External"/><Relationship Id="rId6" Type="http://schemas.openxmlformats.org/officeDocument/2006/relationships/hyperlink" Target="https://github.com/UniversalRobots/Universal_Robots_ROS2_Driver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omg.org/spec/DDS/1.4/PDF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github.com/ros2/rmw/blob/foxy/rmw/include/rmw/qos_profiles.h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slide" Target="/ppt/slides/slide1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hyperlink" Target="http://wiki.ros.org/Robots/PR2" TargetMode="External"/><Relationship Id="rId6" Type="http://schemas.openxmlformats.org/officeDocument/2006/relationships/hyperlink" Target="https://robonaut.jsc.nasa.gov/R2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sign.ros2.org/articles/ros_on_dds.html" TargetMode="External"/><Relationship Id="rId4" Type="http://schemas.openxmlformats.org/officeDocument/2006/relationships/hyperlink" Target="https://www.omg.org/spec/DDS-SECURITY/About-DDS-SECURITY/" TargetMode="External"/><Relationship Id="rId5" Type="http://schemas.openxmlformats.org/officeDocument/2006/relationships/hyperlink" Target="https://github.com/ros2/sros2" TargetMode="External"/><Relationship Id="rId6" Type="http://schemas.openxmlformats.org/officeDocument/2006/relationships/hyperlink" Target="https://www.omg.org/spec/DDSI-RTPS/About-DDSI-RTPS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hyperlink" Target="https://roscon.ros.org/2016/presentations/ROSCon%202016%20-%20ROS%202%20Update.pdf" TargetMode="External"/><Relationship Id="rId5" Type="http://schemas.openxmlformats.org/officeDocument/2006/relationships/image" Target="../media/image6.png"/><Relationship Id="rId6" Type="http://schemas.openxmlformats.org/officeDocument/2006/relationships/hyperlink" Target="https://www.semanticscholar.org/paper/Exploring-the-performance-of-ROS2-Maruyama-Kato/8ea66e5c80705b09957caf2cf78b8041e7362a44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92075"/>
            <a:ext cx="8520600" cy="17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4480">
                <a:latin typeface="Yeon Sung"/>
                <a:ea typeface="Yeon Sung"/>
                <a:cs typeface="Yeon Sung"/>
                <a:sym typeface="Yeon Sung"/>
              </a:rPr>
              <a:t>ROS 2로 시작하는</a:t>
            </a:r>
            <a:endParaRPr sz="4480">
              <a:latin typeface="Yeon Sung"/>
              <a:ea typeface="Yeon Sung"/>
              <a:cs typeface="Yeon Sung"/>
              <a:sym typeface="Yeon Sung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4480">
                <a:latin typeface="Yeon Sung"/>
                <a:ea typeface="Yeon Sung"/>
                <a:cs typeface="Yeon Sung"/>
                <a:sym typeface="Yeon Sung"/>
              </a:rPr>
              <a:t>로봇 프로그래밍</a:t>
            </a:r>
            <a:endParaRPr sz="4480">
              <a:latin typeface="Yeon Sung"/>
              <a:ea typeface="Yeon Sung"/>
              <a:cs typeface="Yeon Sung"/>
              <a:sym typeface="Yeon Sung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570475" y="2849425"/>
            <a:ext cx="5571900" cy="17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latin typeface="Yeon Sung"/>
                <a:ea typeface="Yeon Sung"/>
                <a:cs typeface="Yeon Sung"/>
                <a:sym typeface="Yeon Sung"/>
              </a:rPr>
              <a:t>5장 ROS 2의 중요 콘셉트</a:t>
            </a:r>
            <a:endParaRPr sz="2400">
              <a:latin typeface="Yeon Sung"/>
              <a:ea typeface="Yeon Sung"/>
              <a:cs typeface="Yeon Sung"/>
              <a:sym typeface="Yeon Su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latin typeface="Yeon Sung"/>
                <a:ea typeface="Yeon Sung"/>
                <a:cs typeface="Yeon Sung"/>
                <a:sym typeface="Yeon Sung"/>
              </a:rPr>
              <a:t>6장 ROS 1과 2의 차이점 (ROS 2의 특징)</a:t>
            </a:r>
            <a:endParaRPr sz="2400">
              <a:latin typeface="Yeon Sung"/>
              <a:ea typeface="Yeon Sung"/>
              <a:cs typeface="Yeon Sung"/>
              <a:sym typeface="Yeon Su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latin typeface="Yeon Sung"/>
                <a:ea typeface="Yeon Sung"/>
                <a:cs typeface="Yeon Sung"/>
                <a:sym typeface="Yeon Sung"/>
              </a:rPr>
              <a:t>7장 ROS 2와 DDS</a:t>
            </a:r>
            <a:endParaRPr sz="2400">
              <a:latin typeface="Yeon Sung"/>
              <a:ea typeface="Yeon Sung"/>
              <a:cs typeface="Yeon Sung"/>
              <a:sym typeface="Yeon Su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latin typeface="Yeon Sung"/>
                <a:ea typeface="Yeon Sung"/>
                <a:cs typeface="Yeon Sung"/>
                <a:sym typeface="Yeon Sung"/>
              </a:rPr>
              <a:t>8장 DDS의 QoS</a:t>
            </a:r>
            <a:endParaRPr sz="2400">
              <a:latin typeface="Yeon Sung"/>
              <a:ea typeface="Yeon Sung"/>
              <a:cs typeface="Yeon Sung"/>
              <a:sym typeface="Yeon Sung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DDS란?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489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풀어쓰면: Data Distribution Service, 데이터 분산 서비스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OMG에서 표준을 정하고자 만든 트레이드 마크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데이터 통신을 위한 </a:t>
            </a:r>
            <a:r>
              <a:rPr b="1" lang="ko">
                <a:solidFill>
                  <a:srgbClr val="0000FF"/>
                </a:solidFill>
                <a:latin typeface="Yeon Sung"/>
                <a:ea typeface="Yeon Sung"/>
                <a:cs typeface="Yeon Sung"/>
                <a:sym typeface="Yeon Sung"/>
              </a:rPr>
              <a:t>미들웨어</a:t>
            </a:r>
            <a:endParaRPr b="1">
              <a:solidFill>
                <a:srgbClr val="0000FF"/>
              </a:solidFill>
              <a:latin typeface="Yeon Sung"/>
              <a:ea typeface="Yeon Sung"/>
              <a:cs typeface="Yeon Sung"/>
              <a:sym typeface="Yeon Sung"/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3975" y="1616950"/>
            <a:ext cx="3635999" cy="312483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 txBox="1"/>
          <p:nvPr/>
        </p:nvSpPr>
        <p:spPr>
          <a:xfrm>
            <a:off x="5377275" y="4697950"/>
            <a:ext cx="2432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u="sng">
                <a:solidFill>
                  <a:schemeClr val="hlink"/>
                </a:solidFill>
                <a:hlinkClick r:id="rId4"/>
              </a:rPr>
              <a:t>What is DDS? (dds-foundation.org)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" name="Google Shape;129;p23"/>
          <p:cNvGraphicFramePr/>
          <p:nvPr/>
        </p:nvGraphicFramePr>
        <p:xfrm>
          <a:off x="456025" y="88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{1EF5C6C3-9A45-49E3-8035-939888E33A71}</a:tableStyleId>
              </a:tblPr>
              <a:tblGrid>
                <a:gridCol w="1789275"/>
                <a:gridCol w="6466975"/>
              </a:tblGrid>
              <a:tr h="308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500">
                          <a:solidFill>
                            <a:schemeClr val="dk1"/>
                          </a:solidFill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산업표준</a:t>
                      </a:r>
                      <a:endParaRPr sz="1500">
                        <a:solidFill>
                          <a:schemeClr val="dk1"/>
                        </a:solidFill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500">
                          <a:solidFill>
                            <a:schemeClr val="dk1"/>
                          </a:solidFill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OMG에서 관리, </a:t>
                      </a:r>
                      <a:r>
                        <a:rPr b="1" lang="ko" sz="1500">
                          <a:solidFill>
                            <a:schemeClr val="dk1"/>
                          </a:solidFill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넓은 분야에 사용</a:t>
                      </a:r>
                      <a:r>
                        <a:rPr lang="ko" sz="1500">
                          <a:solidFill>
                            <a:schemeClr val="dk1"/>
                          </a:solidFill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가능(IoT, 자동차, 국방, 항공, 우주, ...)</a:t>
                      </a:r>
                      <a:endParaRPr sz="1500">
                        <a:solidFill>
                          <a:schemeClr val="dk1"/>
                        </a:solidFill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</a:tr>
              <a:tr h="257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500">
                          <a:solidFill>
                            <a:schemeClr val="dk1"/>
                          </a:solidFill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운영체제 독립</a:t>
                      </a:r>
                      <a:endParaRPr sz="1500">
                        <a:solidFill>
                          <a:schemeClr val="dk1"/>
                        </a:solidFill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chemeClr val="dk1"/>
                          </a:solidFill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리눅스, 윈도우, macOS, VxWorks 등</a:t>
                      </a:r>
                      <a:endParaRPr sz="1500">
                        <a:solidFill>
                          <a:schemeClr val="dk1"/>
                        </a:solidFill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</a:tr>
              <a:tr h="22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chemeClr val="dk1"/>
                          </a:solidFill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언어 독립</a:t>
                      </a:r>
                      <a:endParaRPr sz="1500">
                        <a:solidFill>
                          <a:schemeClr val="dk1"/>
                        </a:solidFill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chemeClr val="dk1"/>
                          </a:solidFill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RMW로 추상화, APP-&gt; {rclcpp, rclpy, rcljava} -&gt; rcl(C API) -&gt; </a:t>
                      </a:r>
                      <a:r>
                        <a:rPr b="1" lang="ko" sz="1500">
                          <a:solidFill>
                            <a:srgbClr val="0000FF"/>
                          </a:solidFill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rmw</a:t>
                      </a:r>
                      <a:r>
                        <a:rPr lang="ko" sz="1500">
                          <a:solidFill>
                            <a:schemeClr val="dk1"/>
                          </a:solidFill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(C API)</a:t>
                      </a:r>
                      <a:endParaRPr sz="1500">
                        <a:solidFill>
                          <a:schemeClr val="dk1"/>
                        </a:solidFill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chemeClr val="dk1"/>
                          </a:solidFill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UDP 기반의 전송 방식</a:t>
                      </a:r>
                      <a:endParaRPr sz="1500">
                        <a:solidFill>
                          <a:schemeClr val="dk1"/>
                        </a:solidFill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chemeClr val="dk1"/>
                          </a:solidFill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특정 도메인 그룹에 </a:t>
                      </a:r>
                      <a:r>
                        <a:rPr b="1" lang="ko" sz="1500">
                          <a:solidFill>
                            <a:schemeClr val="dk1"/>
                          </a:solidFill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멀티캐스트</a:t>
                      </a:r>
                      <a:r>
                        <a:rPr lang="ko" sz="1500">
                          <a:solidFill>
                            <a:schemeClr val="dk1"/>
                          </a:solidFill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, 단점은 QoS를 통해 보완</a:t>
                      </a:r>
                      <a:endParaRPr sz="1500">
                        <a:solidFill>
                          <a:schemeClr val="dk1"/>
                        </a:solidFill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</a:tr>
              <a:tr h="306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chemeClr val="dk1"/>
                          </a:solidFill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데이터 중심적 기능</a:t>
                      </a:r>
                      <a:endParaRPr sz="1500">
                        <a:solidFill>
                          <a:schemeClr val="dk1"/>
                        </a:solidFill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chemeClr val="dk1"/>
                          </a:solidFill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적절한 수신자에게 적절한 정보를 효율적으로 전달-&gt; Publish&amp;Subscribe 방식</a:t>
                      </a:r>
                      <a:endParaRPr sz="1500">
                        <a:solidFill>
                          <a:schemeClr val="dk1"/>
                        </a:solidFill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</a:tr>
              <a:tr h="247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chemeClr val="dk1"/>
                          </a:solidFill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동적 검색</a:t>
                      </a:r>
                      <a:endParaRPr sz="1500">
                        <a:solidFill>
                          <a:schemeClr val="dk1"/>
                        </a:solidFill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chemeClr val="dk1"/>
                          </a:solidFill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어떤 토픽이 지정 도메인 영역에 있는지, 어떤 노드가 이를 발신/수신하는지 알 수 있다.</a:t>
                      </a:r>
                      <a:endParaRPr sz="1500">
                        <a:solidFill>
                          <a:schemeClr val="dk1"/>
                        </a:solidFill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</a:tr>
              <a:tr h="30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chemeClr val="dk1"/>
                          </a:solidFill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확장 가능한 아키텍처</a:t>
                      </a:r>
                      <a:endParaRPr sz="1500">
                        <a:solidFill>
                          <a:schemeClr val="dk1"/>
                        </a:solidFill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chemeClr val="dk1"/>
                          </a:solidFill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복수의 로봇,주변 인프라, IT 기술, 데이터베이스, 클라우드로 연결 및 확장</a:t>
                      </a:r>
                      <a:endParaRPr sz="1500">
                        <a:solidFill>
                          <a:schemeClr val="dk1"/>
                        </a:solidFill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</a:tr>
              <a:tr h="30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chemeClr val="dk1"/>
                          </a:solidFill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상호 운용성</a:t>
                      </a:r>
                      <a:endParaRPr sz="1500">
                        <a:solidFill>
                          <a:schemeClr val="dk1"/>
                        </a:solidFill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500">
                          <a:solidFill>
                            <a:schemeClr val="dk1"/>
                          </a:solidFill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DDS 표준</a:t>
                      </a:r>
                      <a:r>
                        <a:rPr lang="ko" sz="1500">
                          <a:solidFill>
                            <a:schemeClr val="dk1"/>
                          </a:solidFill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을 따르는 벤드들 간의 상호 통신 지원, 구름 네트웍스(국내)</a:t>
                      </a:r>
                      <a:endParaRPr sz="1500">
                        <a:solidFill>
                          <a:schemeClr val="dk1"/>
                        </a:solidFill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</a:tr>
              <a:tr h="30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chemeClr val="dk1"/>
                          </a:solidFill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서비스 품질(QoS)</a:t>
                      </a:r>
                      <a:endParaRPr sz="1500">
                        <a:solidFill>
                          <a:schemeClr val="dk1"/>
                        </a:solidFill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chemeClr val="dk1"/>
                          </a:solidFill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노드간 </a:t>
                      </a:r>
                      <a:r>
                        <a:rPr b="1" lang="ko" sz="1500">
                          <a:solidFill>
                            <a:schemeClr val="dk1"/>
                          </a:solidFill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통신 옵션</a:t>
                      </a:r>
                      <a:r>
                        <a:rPr lang="ko" sz="1500">
                          <a:solidFill>
                            <a:schemeClr val="dk1"/>
                          </a:solidFill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 설정, 22가지 항목(Reliable, Best effort, History, Durability...)</a:t>
                      </a:r>
                      <a:endParaRPr sz="1500">
                        <a:solidFill>
                          <a:schemeClr val="dk1"/>
                        </a:solidFill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</a:tr>
              <a:tr h="296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chemeClr val="dk1"/>
                          </a:solidFill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보안</a:t>
                      </a:r>
                      <a:endParaRPr sz="1500">
                        <a:solidFill>
                          <a:schemeClr val="dk1"/>
                        </a:solidFill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500">
                          <a:solidFill>
                            <a:schemeClr val="dk1"/>
                          </a:solidFill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DDS-Security</a:t>
                      </a:r>
                      <a:endParaRPr b="1" sz="1500">
                        <a:solidFill>
                          <a:schemeClr val="dk1"/>
                        </a:solidFill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DDS의 특징 (장점)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ROS에서의 사용법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268075" y="1218375"/>
            <a:ext cx="2755500" cy="10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- 내부적으로 DDS 사용 (Fast RTPS)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- 노드간에 메시지를 주고받음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50" y="2462123"/>
            <a:ext cx="5864899" cy="2681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8225" y="49650"/>
            <a:ext cx="4084038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4"/>
          <p:cNvSpPr txBox="1"/>
          <p:nvPr/>
        </p:nvSpPr>
        <p:spPr>
          <a:xfrm>
            <a:off x="8016575" y="226725"/>
            <a:ext cx="110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00"/>
                </a:solidFill>
                <a:latin typeface="Yeon Sung"/>
                <a:ea typeface="Yeon Sung"/>
                <a:cs typeface="Yeon Sung"/>
                <a:sym typeface="Yeon Sung"/>
              </a:rPr>
              <a:t>Subscriber</a:t>
            </a:r>
            <a:endParaRPr b="1">
              <a:solidFill>
                <a:srgbClr val="FFFF00"/>
              </a:solidFill>
              <a:latin typeface="Yeon Sung"/>
              <a:ea typeface="Yeon Sung"/>
              <a:cs typeface="Yeon Sung"/>
              <a:sym typeface="Yeon Sung"/>
            </a:endParaRPr>
          </a:p>
        </p:txBody>
      </p:sp>
      <p:sp>
        <p:nvSpPr>
          <p:cNvPr id="140" name="Google Shape;140;p24"/>
          <p:cNvSpPr txBox="1"/>
          <p:nvPr/>
        </p:nvSpPr>
        <p:spPr>
          <a:xfrm>
            <a:off x="8107675" y="2171550"/>
            <a:ext cx="110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00"/>
                </a:solidFill>
                <a:latin typeface="Yeon Sung"/>
                <a:ea typeface="Yeon Sung"/>
                <a:cs typeface="Yeon Sung"/>
                <a:sym typeface="Yeon Sung"/>
              </a:rPr>
              <a:t>Publisher</a:t>
            </a:r>
            <a:endParaRPr b="1">
              <a:solidFill>
                <a:srgbClr val="FFFF00"/>
              </a:solidFill>
              <a:latin typeface="Yeon Sung"/>
              <a:ea typeface="Yeon Sung"/>
              <a:cs typeface="Yeon Sung"/>
              <a:sym typeface="Yeon Sung"/>
            </a:endParaRPr>
          </a:p>
        </p:txBody>
      </p:sp>
      <p:sp>
        <p:nvSpPr>
          <p:cNvPr id="141" name="Google Shape;141;p24"/>
          <p:cNvSpPr txBox="1"/>
          <p:nvPr/>
        </p:nvSpPr>
        <p:spPr>
          <a:xfrm>
            <a:off x="4183750" y="4498525"/>
            <a:ext cx="110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FF"/>
                </a:solidFill>
                <a:latin typeface="Yeon Sung"/>
                <a:ea typeface="Yeon Sung"/>
                <a:cs typeface="Yeon Sung"/>
                <a:sym typeface="Yeon Sung"/>
              </a:rPr>
              <a:t>Subscriber</a:t>
            </a:r>
            <a:endParaRPr b="1">
              <a:solidFill>
                <a:srgbClr val="FF00FF"/>
              </a:solidFill>
              <a:latin typeface="Yeon Sung"/>
              <a:ea typeface="Yeon Sung"/>
              <a:cs typeface="Yeon Sung"/>
              <a:sym typeface="Yeon Sung"/>
            </a:endParaRPr>
          </a:p>
        </p:txBody>
      </p:sp>
      <p:sp>
        <p:nvSpPr>
          <p:cNvPr id="142" name="Google Shape;142;p24"/>
          <p:cNvSpPr txBox="1"/>
          <p:nvPr/>
        </p:nvSpPr>
        <p:spPr>
          <a:xfrm>
            <a:off x="769725" y="4498525"/>
            <a:ext cx="110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FF"/>
                </a:solidFill>
                <a:latin typeface="Yeon Sung"/>
                <a:ea typeface="Yeon Sung"/>
                <a:cs typeface="Yeon Sung"/>
                <a:sym typeface="Yeon Sung"/>
              </a:rPr>
              <a:t>Publisher</a:t>
            </a:r>
            <a:endParaRPr b="1">
              <a:solidFill>
                <a:srgbClr val="FF00FF"/>
              </a:solidFill>
              <a:latin typeface="Yeon Sung"/>
              <a:ea typeface="Yeon Sung"/>
              <a:cs typeface="Yeon Sung"/>
              <a:sym typeface="Yeon Sung"/>
            </a:endParaRPr>
          </a:p>
        </p:txBody>
      </p:sp>
      <p:sp>
        <p:nvSpPr>
          <p:cNvPr id="143" name="Google Shape;143;p24"/>
          <p:cNvSpPr txBox="1"/>
          <p:nvPr/>
        </p:nvSpPr>
        <p:spPr>
          <a:xfrm>
            <a:off x="8267100" y="3305100"/>
            <a:ext cx="8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00"/>
                </a:solidFill>
                <a:latin typeface="Yeon Sung"/>
                <a:ea typeface="Yeon Sung"/>
                <a:cs typeface="Yeon Sung"/>
                <a:sym typeface="Yeon Sung"/>
              </a:rPr>
              <a:t>Ctrl + ‘c’</a:t>
            </a:r>
            <a:endParaRPr b="1">
              <a:solidFill>
                <a:srgbClr val="FFFF00"/>
              </a:solidFill>
              <a:latin typeface="Yeon Sung"/>
              <a:ea typeface="Yeon Sung"/>
              <a:cs typeface="Yeon Sung"/>
              <a:sym typeface="Yeon Sung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RMW의 상호 운용성 테스트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956031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5"/>
          <p:cNvSpPr txBox="1"/>
          <p:nvPr/>
        </p:nvSpPr>
        <p:spPr>
          <a:xfrm>
            <a:off x="4419750" y="4067700"/>
            <a:ext cx="4288500" cy="923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export RMW_IMPLEMENTATION=rmw_fastrtps_cpp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# export RMW_IMPLEMENTATION=rmw_connext_cpp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# export RMW_IMPLEMENTATION=rmw_cyclonedds_cpp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# export RMW_IMPLEMENTATION=rmw_gurumdds_cpp</a:t>
            </a:r>
            <a:endParaRPr sz="1200"/>
          </a:p>
        </p:txBody>
      </p:sp>
      <p:sp>
        <p:nvSpPr>
          <p:cNvPr id="151" name="Google Shape;151;p25"/>
          <p:cNvSpPr txBox="1"/>
          <p:nvPr/>
        </p:nvSpPr>
        <p:spPr>
          <a:xfrm>
            <a:off x="4419750" y="3682800"/>
            <a:ext cx="1101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0000FF"/>
                </a:solidFill>
              </a:rPr>
              <a:t>~/.bashrc</a:t>
            </a:r>
            <a:endParaRPr b="1" sz="1300">
              <a:solidFill>
                <a:srgbClr val="0000FF"/>
              </a:solidFill>
            </a:endParaRPr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4329275" y="1152475"/>
            <a:ext cx="4814700" cy="25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Yeon Sung"/>
              <a:buChar char="-"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DDS간 상호 운용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Yeon Sung"/>
              <a:buChar char="-"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rmw 변경하기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300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$ export RMW_IMPLEMENTATION=rmw_cyclonedds_cpp</a:t>
            </a:r>
            <a:endParaRPr sz="1300"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300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$ export RMW_IMPLEMENTATION=rmw_fastrtps_cpp</a:t>
            </a:r>
            <a:endParaRPr sz="1300"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Yeon Sung"/>
              <a:buChar char="-"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fastrtps dds → cyclone dds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Yeon Sung"/>
              <a:buChar char="-"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listener가 초반 메시지를 빼먹음 ??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</p:txBody>
      </p:sp>
      <p:sp>
        <p:nvSpPr>
          <p:cNvPr id="153" name="Google Shape;153;p25"/>
          <p:cNvSpPr/>
          <p:nvPr/>
        </p:nvSpPr>
        <p:spPr>
          <a:xfrm>
            <a:off x="2700875" y="1410000"/>
            <a:ext cx="913500" cy="2005800"/>
          </a:xfrm>
          <a:prstGeom prst="arc">
            <a:avLst>
              <a:gd fmla="val 16200000" name="adj1"/>
              <a:gd fmla="val 5459120" name="adj2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triangle"/>
            <a:tailEnd len="sm" w="sm" type="oval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Domain 변경 방법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ROS 2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Yeon Sung"/>
              <a:buChar char="-"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UDP 멀티캐스트 통신 → 동일 네트워크상의 모든 노드가 연결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해결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Yeon Sung"/>
              <a:buChar char="-"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ROS namespace 추가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Yeon Sung"/>
              <a:buChar char="-"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DDS의 Domain 변경(간단)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ROS_DOMAIN_ID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Yeon Sung"/>
              <a:buChar char="-"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0 ~ 101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6291300" y="1402625"/>
            <a:ext cx="2541000" cy="554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export ROS_DOMAIN_ID=7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export ROS_NAMESPACE=robot1</a:t>
            </a:r>
            <a:endParaRPr sz="1200"/>
          </a:p>
        </p:txBody>
      </p:sp>
      <p:sp>
        <p:nvSpPr>
          <p:cNvPr id="161" name="Google Shape;161;p26"/>
          <p:cNvSpPr txBox="1"/>
          <p:nvPr/>
        </p:nvSpPr>
        <p:spPr>
          <a:xfrm>
            <a:off x="6291300" y="1017725"/>
            <a:ext cx="1101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0000FF"/>
                </a:solidFill>
              </a:rPr>
              <a:t>~/.bashrc</a:t>
            </a:r>
            <a:endParaRPr b="1" sz="13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domain id 변경 테스트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0075" y="1102175"/>
            <a:ext cx="3818297" cy="3951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950" y="1102175"/>
            <a:ext cx="3499325" cy="3951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Google Shape;169;p27"/>
          <p:cNvCxnSpPr/>
          <p:nvPr/>
        </p:nvCxnSpPr>
        <p:spPr>
          <a:xfrm>
            <a:off x="6003625" y="1290850"/>
            <a:ext cx="12312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27"/>
          <p:cNvCxnSpPr/>
          <p:nvPr/>
        </p:nvCxnSpPr>
        <p:spPr>
          <a:xfrm>
            <a:off x="6003625" y="2611475"/>
            <a:ext cx="1231200" cy="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27"/>
          <p:cNvCxnSpPr/>
          <p:nvPr/>
        </p:nvCxnSpPr>
        <p:spPr>
          <a:xfrm>
            <a:off x="6003625" y="4124225"/>
            <a:ext cx="12312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" name="Google Shape;172;p27"/>
          <p:cNvSpPr/>
          <p:nvPr/>
        </p:nvSpPr>
        <p:spPr>
          <a:xfrm>
            <a:off x="6762050" y="1171675"/>
            <a:ext cx="1052400" cy="2884800"/>
          </a:xfrm>
          <a:prstGeom prst="arc">
            <a:avLst>
              <a:gd fmla="val 16200000" name="adj1"/>
              <a:gd fmla="val 5459120" name="adj2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triangle"/>
            <a:tailEnd len="sm" w="sm" type="oval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7"/>
          <p:cNvSpPr/>
          <p:nvPr/>
        </p:nvSpPr>
        <p:spPr>
          <a:xfrm>
            <a:off x="6815150" y="2548375"/>
            <a:ext cx="890100" cy="1508100"/>
          </a:xfrm>
          <a:prstGeom prst="arc">
            <a:avLst>
              <a:gd fmla="val 16200000" name="adj1"/>
              <a:gd fmla="val 5459120" name="adj2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triangle"/>
            <a:tailEnd len="sm" w="sm" type="oval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7"/>
          <p:cNvSpPr/>
          <p:nvPr/>
        </p:nvSpPr>
        <p:spPr>
          <a:xfrm>
            <a:off x="7347875" y="2661125"/>
            <a:ext cx="516300" cy="516300"/>
          </a:xfrm>
          <a:prstGeom prst="mathMultiply">
            <a:avLst>
              <a:gd fmla="val 11539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5" name="Google Shape;175;p27"/>
          <p:cNvCxnSpPr/>
          <p:nvPr/>
        </p:nvCxnSpPr>
        <p:spPr>
          <a:xfrm>
            <a:off x="4245625" y="3078150"/>
            <a:ext cx="278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QoS 테스트 (Reliability: 신뢰도)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테스트 환경설정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Yeon Sung"/>
              <a:buChar char="-"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tc: traffic control, 리눅스 네트워크 트래픽 제어 유릴리티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Yeon Sung"/>
              <a:buChar char="-"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tc 명령어: 임의로 </a:t>
            </a:r>
            <a:r>
              <a:rPr lang="ko">
                <a:latin typeface="Yeon Sung"/>
                <a:ea typeface="Yeon Sung"/>
                <a:cs typeface="Yeon Sung"/>
                <a:sym typeface="Yeon Sung"/>
              </a:rPr>
              <a:t>10%의 데이터 </a:t>
            </a:r>
            <a:r>
              <a:rPr lang="ko">
                <a:latin typeface="Yeon Sung"/>
                <a:ea typeface="Yeon Sung"/>
                <a:cs typeface="Yeon Sung"/>
                <a:sym typeface="Yeon Sung"/>
              </a:rPr>
              <a:t>손실 발생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ko" sz="1500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sudo tc qdisc </a:t>
            </a:r>
            <a:r>
              <a:rPr b="1" lang="ko" sz="1500">
                <a:solidFill>
                  <a:srgbClr val="0000FF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ko" sz="1500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dev lo root netem loss 10%</a:t>
            </a:r>
            <a:endParaRPr sz="1500"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Yeon Sung"/>
              <a:buChar char="-"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테스트가 끝난 후에는 손실 명령을 </a:t>
            </a:r>
            <a:r>
              <a:rPr b="1" lang="ko">
                <a:solidFill>
                  <a:srgbClr val="FF0000"/>
                </a:solidFill>
                <a:latin typeface="Yeon Sung"/>
                <a:ea typeface="Yeon Sung"/>
                <a:cs typeface="Yeon Sung"/>
                <a:sym typeface="Yeon Sung"/>
              </a:rPr>
              <a:t>반드시 해제</a:t>
            </a:r>
            <a:endParaRPr b="1">
              <a:solidFill>
                <a:srgbClr val="FF0000"/>
              </a:solidFill>
              <a:latin typeface="Yeon Sung"/>
              <a:ea typeface="Yeon Sung"/>
              <a:cs typeface="Yeon Sung"/>
              <a:sym typeface="Yeon Sung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500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ko" sz="1500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sudo tc qdisc </a:t>
            </a:r>
            <a:r>
              <a:rPr b="1" lang="ko" sz="1500">
                <a:solidFill>
                  <a:srgbClr val="0000FF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ko" sz="1500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dev lo root netem loss 10%</a:t>
            </a:r>
            <a:endParaRPr sz="1500"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Reliability: RELIABLE (listener)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</p:txBody>
      </p:sp>
      <p:sp>
        <p:nvSpPr>
          <p:cNvPr id="187" name="Google Shape;187;p29"/>
          <p:cNvSpPr txBox="1"/>
          <p:nvPr/>
        </p:nvSpPr>
        <p:spPr>
          <a:xfrm>
            <a:off x="893625" y="1256125"/>
            <a:ext cx="3246900" cy="36327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$ ros2 run demo_nodes_cpp </a:t>
            </a:r>
            <a:r>
              <a:rPr lang="ko">
                <a:solidFill>
                  <a:srgbClr val="FF9900"/>
                </a:solidFill>
              </a:rPr>
              <a:t>listener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[INFO]: I heard: [Hello World: 1]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[INFO]: I heard: [Hello World: 2]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[INFO]: I heard: [Hello World: 3]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[INFO]: I heard: [Hello World: 4]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[INFO]: I heard: [Hello World: 5]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[INFO]: I heard: [Hello World: 6]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[INFO]: I heard: [Hello World: 7]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[INFO]: I heard: [Hello World: 8]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[INFO]: I heard: [Hello World: 9]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[INFO]: I heard: [Hello World: 10]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[INFO]: I heard: [Hello World: 11]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[INFO]: I heard: [Hello World: 12]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[INFO]: I heard: [Hello World: 13]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[INFO]: I heard: [Hello World: 14]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[INFO]: I heard: [Hello World: 15]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8" name="Google Shape;188;p29"/>
          <p:cNvSpPr txBox="1"/>
          <p:nvPr/>
        </p:nvSpPr>
        <p:spPr>
          <a:xfrm>
            <a:off x="4895250" y="1256125"/>
            <a:ext cx="3822900" cy="36327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$ ros2 run demo_nodes_cpp talker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[INFO]: Publishing: 'Hello World: 1'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[INFO]: Publishing: 'Hello World: 2'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[INFO]: Publishing: 'Hello World: 3'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[INFO]: Publishing: 'Hello World: 4'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[INFO]: Publishing: 'Hello World: 5'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[INFO]: Publishing: 'Hello World: 6'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[INFO]: Publishing: 'Hello World: 7'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[INFO]: Publishing: 'Hello World: 8'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[INFO]: Publishing: 'Hello World: 9'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[INFO]: Publishing: 'Hello World: 10'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[INFO]: Publishing: 'Hello World: 11'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[INFO]: Publishing: 'Hello World: 12'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[INFO]: Publishing: 'Hello World: 13'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[INFO]: Publishing: 'Hello World: 14'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[INFO]: Publishing: 'Hello World: 15'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Reliability: BEST_EFFORT (listener_best_effort)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</p:txBody>
      </p:sp>
      <p:sp>
        <p:nvSpPr>
          <p:cNvPr id="194" name="Google Shape;194;p30"/>
          <p:cNvSpPr txBox="1"/>
          <p:nvPr/>
        </p:nvSpPr>
        <p:spPr>
          <a:xfrm>
            <a:off x="639375" y="1489450"/>
            <a:ext cx="4037400" cy="32016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﻿$ ros2 run demo_nodes_cpp </a:t>
            </a:r>
            <a:r>
              <a:rPr lang="ko">
                <a:solidFill>
                  <a:srgbClr val="FF9900"/>
                </a:solidFill>
              </a:rPr>
              <a:t>listener_best_effort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[INFO]: I heard: [Hello World: 1]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[INFO]: I heard: [Hello World: 3]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[INFO]: I heard: [Hello World: 4]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[INFO]: I heard: [Hello World: 5]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[INFO]: I heard: [Hello World: 6]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[INFO]: I heard: [Hello World: 7]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[INFO]: I heard: [Hello World: 8]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[INFO]: I heard: [Hello World: 10]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[INFO]: I heard: [Hello World: 11]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[INFO]: I heard: [Hello World: 12]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[INFO]: I heard: [Hello World: 13]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[INFO]: I heard: [Hello World: 14]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[INFO]: I heard: [Hello World: 15]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5" name="Google Shape;195;p30"/>
          <p:cNvSpPr txBox="1"/>
          <p:nvPr/>
        </p:nvSpPr>
        <p:spPr>
          <a:xfrm>
            <a:off x="5064050" y="1273900"/>
            <a:ext cx="3397200" cy="36327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﻿$ ros2 run demo_nodes_cpp talker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[INFO]: Publishing: 'Hello World: 1'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[INFO]: Publishing: 'Hello World: 2'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[INFO]: Publishing: 'Hello World: 3'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[INFO]: Publishing: 'Hello World: 4'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[INFO]: Publishing: 'Hello World: 5'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[INFO]: Publishing: 'Hello World: 6'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[INFO]: Publishing: 'Hello World: 7'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[INFO]: Publishing: 'Hello World: 8'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[INFO]: Publishing: 'Hello World: 9'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[INFO]: Publishing: 'Hello World: 10'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[INFO]: Publishing: 'Hello World: 11'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[INFO]: Publishing: 'Hello World: 12'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[INFO]: Publishing: 'Hello World: 13'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[INFO]: Publishing: 'Hello World: 14'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[INFO]: Publishing: 'Hello World: 15'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6" name="Google Shape;196;p30"/>
          <p:cNvSpPr txBox="1"/>
          <p:nvPr/>
        </p:nvSpPr>
        <p:spPr>
          <a:xfrm>
            <a:off x="3316475" y="1817100"/>
            <a:ext cx="595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FFFF00"/>
                </a:solidFill>
                <a:latin typeface="Yeon Sung"/>
                <a:ea typeface="Yeon Sung"/>
                <a:cs typeface="Yeon Sung"/>
                <a:sym typeface="Yeon Sung"/>
              </a:rPr>
              <a:t>2→</a:t>
            </a:r>
            <a:r>
              <a:rPr lang="ko" sz="1600">
                <a:solidFill>
                  <a:srgbClr val="FFFF00"/>
                </a:solidFill>
                <a:latin typeface="Yeon Sung"/>
                <a:ea typeface="Yeon Sung"/>
                <a:cs typeface="Yeon Sung"/>
                <a:sym typeface="Yeon Sung"/>
              </a:rPr>
              <a:t>🗑</a:t>
            </a:r>
            <a:endParaRPr sz="1600">
              <a:solidFill>
                <a:srgbClr val="FFFF00"/>
              </a:solidFill>
              <a:latin typeface="Yeon Sung"/>
              <a:ea typeface="Yeon Sung"/>
              <a:cs typeface="Yeon Sung"/>
              <a:sym typeface="Yeon Sung"/>
            </a:endParaRPr>
          </a:p>
        </p:txBody>
      </p:sp>
      <p:sp>
        <p:nvSpPr>
          <p:cNvPr id="197" name="Google Shape;197;p30"/>
          <p:cNvSpPr txBox="1"/>
          <p:nvPr/>
        </p:nvSpPr>
        <p:spPr>
          <a:xfrm>
            <a:off x="3399375" y="3047575"/>
            <a:ext cx="595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FFFF00"/>
                </a:solidFill>
                <a:latin typeface="Yeon Sung"/>
                <a:ea typeface="Yeon Sung"/>
                <a:cs typeface="Yeon Sung"/>
                <a:sym typeface="Yeon Sung"/>
              </a:rPr>
              <a:t>9</a:t>
            </a:r>
            <a:r>
              <a:rPr lang="ko" sz="1600">
                <a:solidFill>
                  <a:srgbClr val="FFFF00"/>
                </a:solidFill>
                <a:latin typeface="Yeon Sung"/>
                <a:ea typeface="Yeon Sung"/>
                <a:cs typeface="Yeon Sung"/>
                <a:sym typeface="Yeon Sung"/>
              </a:rPr>
              <a:t>→🗑</a:t>
            </a:r>
            <a:endParaRPr sz="1600">
              <a:solidFill>
                <a:srgbClr val="FFFF00"/>
              </a:solidFill>
              <a:latin typeface="Yeon Sung"/>
              <a:ea typeface="Yeon Sung"/>
              <a:cs typeface="Yeon Sung"/>
              <a:sym typeface="Yeon Sung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520">
                <a:latin typeface="Yeon Sung"/>
                <a:ea typeface="Yeon Sung"/>
                <a:cs typeface="Yeon Sung"/>
                <a:sym typeface="Yeon Sung"/>
              </a:rPr>
              <a:t>8장 DDS의 QoS</a:t>
            </a:r>
            <a:endParaRPr sz="2520">
              <a:latin typeface="Yeon Sung"/>
              <a:ea typeface="Yeon Sung"/>
              <a:cs typeface="Yeon Sung"/>
              <a:sym typeface="Yeon Sung"/>
            </a:endParaRPr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DDS의 서비스 품질(QoS, Quality of Service)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- QoS: </a:t>
            </a:r>
            <a:r>
              <a:rPr b="1" lang="ko">
                <a:latin typeface="Yeon Sung"/>
                <a:ea typeface="Yeon Sung"/>
                <a:cs typeface="Yeon Sung"/>
                <a:sym typeface="Yeon Sung"/>
              </a:rPr>
              <a:t>데이터 통신 옵션</a:t>
            </a:r>
            <a:endParaRPr b="1">
              <a:latin typeface="Yeon Sung"/>
              <a:ea typeface="Yeon Sung"/>
              <a:cs typeface="Yeon Sung"/>
              <a:sym typeface="Yeon Sung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- ROS 1: TCPROS라는 자체 프로토콜 사용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- ROS 2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- </a:t>
            </a:r>
            <a:r>
              <a:rPr b="1" lang="ko">
                <a:latin typeface="Yeon Sung"/>
                <a:ea typeface="Yeon Sung"/>
                <a:cs typeface="Yeon Sung"/>
                <a:sym typeface="Yeon Sung"/>
              </a:rPr>
              <a:t>신뢰성</a:t>
            </a:r>
            <a:r>
              <a:rPr lang="ko">
                <a:latin typeface="Yeon Sung"/>
                <a:ea typeface="Yeon Sung"/>
                <a:cs typeface="Yeon Sung"/>
                <a:sym typeface="Yeon Sung"/>
              </a:rPr>
              <a:t> 중시 or </a:t>
            </a:r>
            <a:r>
              <a:rPr b="1" lang="ko">
                <a:latin typeface="Yeon Sung"/>
                <a:ea typeface="Yeon Sung"/>
                <a:cs typeface="Yeon Sung"/>
                <a:sym typeface="Yeon Sung"/>
              </a:rPr>
              <a:t>통신 속도</a:t>
            </a:r>
            <a:r>
              <a:rPr lang="ko">
                <a:latin typeface="Yeon Sung"/>
                <a:ea typeface="Yeon Sung"/>
                <a:cs typeface="Yeon Sung"/>
                <a:sym typeface="Yeon Sung"/>
              </a:rPr>
              <a:t> 중시 중 </a:t>
            </a:r>
            <a:r>
              <a:rPr b="1" lang="ko">
                <a:latin typeface="Yeon Sung"/>
                <a:ea typeface="Yeon Sung"/>
                <a:cs typeface="Yeon Sung"/>
                <a:sym typeface="Yeon Sung"/>
              </a:rPr>
              <a:t>선택적</a:t>
            </a:r>
            <a:r>
              <a:rPr lang="ko">
                <a:latin typeface="Yeon Sung"/>
                <a:ea typeface="Yeon Sung"/>
                <a:cs typeface="Yeon Sung"/>
                <a:sym typeface="Yeon Sung"/>
              </a:rPr>
              <a:t>으로 사용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- </a:t>
            </a:r>
            <a:r>
              <a:rPr b="1" lang="ko">
                <a:latin typeface="Yeon Sung"/>
                <a:ea typeface="Yeon Sung"/>
                <a:cs typeface="Yeon Sung"/>
                <a:sym typeface="Yeon Sung"/>
              </a:rPr>
              <a:t>DDS의 QoS</a:t>
            </a:r>
            <a:r>
              <a:rPr lang="ko">
                <a:latin typeface="Yeon Sung"/>
                <a:ea typeface="Yeon Sung"/>
                <a:cs typeface="Yeon Sung"/>
                <a:sym typeface="Yeon Sung"/>
              </a:rPr>
              <a:t> 도입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- Publisher와 Subscriber 선언시 QoS를 인자로 지정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- QoS로 바꿀 수 있는 것: 데이터 전송 시 </a:t>
            </a:r>
            <a:r>
              <a:rPr b="1" lang="ko">
                <a:latin typeface="Yeon Sung"/>
                <a:ea typeface="Yeon Sung"/>
                <a:cs typeface="Yeon Sung"/>
                <a:sym typeface="Yeon Sung"/>
              </a:rPr>
              <a:t>실시간성</a:t>
            </a:r>
            <a:r>
              <a:rPr lang="ko">
                <a:latin typeface="Yeon Sung"/>
                <a:ea typeface="Yeon Sung"/>
                <a:cs typeface="Yeon Sung"/>
                <a:sym typeface="Yeon Sung"/>
              </a:rPr>
              <a:t>, </a:t>
            </a:r>
            <a:r>
              <a:rPr b="1" lang="ko">
                <a:latin typeface="Yeon Sung"/>
                <a:ea typeface="Yeon Sung"/>
                <a:cs typeface="Yeon Sung"/>
                <a:sym typeface="Yeon Sung"/>
              </a:rPr>
              <a:t>대역폭</a:t>
            </a:r>
            <a:r>
              <a:rPr lang="ko">
                <a:latin typeface="Yeon Sung"/>
                <a:ea typeface="Yeon Sung"/>
                <a:cs typeface="Yeon Sung"/>
                <a:sym typeface="Yeon Sung"/>
              </a:rPr>
              <a:t>, </a:t>
            </a:r>
            <a:r>
              <a:rPr b="1" lang="ko">
                <a:latin typeface="Yeon Sung"/>
                <a:ea typeface="Yeon Sung"/>
                <a:cs typeface="Yeon Sung"/>
                <a:sym typeface="Yeon Sung"/>
              </a:rPr>
              <a:t>지속성</a:t>
            </a:r>
            <a:r>
              <a:rPr lang="ko">
                <a:latin typeface="Yeon Sung"/>
                <a:ea typeface="Yeon Sung"/>
                <a:cs typeface="Yeon Sung"/>
                <a:sym typeface="Yeon Sung"/>
              </a:rPr>
              <a:t>, </a:t>
            </a:r>
            <a:r>
              <a:rPr b="1" lang="ko">
                <a:latin typeface="Yeon Sung"/>
                <a:ea typeface="Yeon Sung"/>
                <a:cs typeface="Yeon Sung"/>
                <a:sym typeface="Yeon Sung"/>
              </a:rPr>
              <a:t>중복성</a:t>
            </a:r>
            <a:r>
              <a:rPr lang="ko">
                <a:latin typeface="Yeon Sung"/>
                <a:ea typeface="Yeon Sung"/>
                <a:cs typeface="Yeon Sung"/>
                <a:sym typeface="Yeon Sung"/>
              </a:rPr>
              <a:t> 등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ko" sz="2500">
                <a:solidFill>
                  <a:schemeClr val="dk2"/>
                </a:solidFill>
                <a:latin typeface="Yeon Sung"/>
                <a:ea typeface="Yeon Sung"/>
                <a:cs typeface="Yeon Sung"/>
                <a:sym typeface="Yeon Sung"/>
              </a:rPr>
              <a:t>5장 ROS 2의 중요 콘셉트</a:t>
            </a:r>
            <a:endParaRPr sz="2500">
              <a:latin typeface="Yeon Sung"/>
              <a:ea typeface="Yeon Sung"/>
              <a:cs typeface="Yeon Sung"/>
              <a:sym typeface="Yeon Sung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latin typeface="Yeon Sung"/>
                <a:ea typeface="Yeon Sung"/>
                <a:cs typeface="Yeon Sung"/>
                <a:sym typeface="Yeon Sung"/>
                <a:hlinkClick r:id="rId3"/>
              </a:rPr>
              <a:t>Why ROS 2?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Yeon Sung"/>
              <a:buAutoNum type="arabicPeriod"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⏱</a:t>
            </a:r>
            <a:r>
              <a:rPr b="1" lang="ko">
                <a:latin typeface="Yeon Sung"/>
                <a:ea typeface="Yeon Sung"/>
                <a:cs typeface="Yeon Sung"/>
                <a:sym typeface="Yeon Sung"/>
              </a:rPr>
              <a:t>시장 출시 시간 단축</a:t>
            </a:r>
            <a:r>
              <a:rPr lang="ko">
                <a:latin typeface="Yeon Sung"/>
                <a:ea typeface="Yeon Sung"/>
                <a:cs typeface="Yeon Sung"/>
                <a:sym typeface="Yeon Sung"/>
              </a:rPr>
              <a:t>: 도구, 라이브러리, 필요 모든 기능(통신방법, 디버깅툴, 시각화툴)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Yeon Sung"/>
              <a:buAutoNum type="arabicPeriod"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🛠</a:t>
            </a:r>
            <a:r>
              <a:rPr b="1" lang="ko">
                <a:latin typeface="Yeon Sung"/>
                <a:ea typeface="Yeon Sung"/>
                <a:cs typeface="Yeon Sung"/>
                <a:sym typeface="Yeon Sung"/>
              </a:rPr>
              <a:t>생산을 위한 설계</a:t>
            </a:r>
            <a:r>
              <a:rPr lang="ko">
                <a:latin typeface="Yeon Sung"/>
                <a:ea typeface="Yeon Sung"/>
                <a:cs typeface="Yeon Sung"/>
                <a:sym typeface="Yeon Sung"/>
              </a:rPr>
              <a:t>: 프로토타이핑→생산, 신뢰성, 안전성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Yeon Sung"/>
              <a:buAutoNum type="arabicPeriod"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🎨</a:t>
            </a:r>
            <a:r>
              <a:rPr b="1" lang="ko">
                <a:latin typeface="Yeon Sung"/>
                <a:ea typeface="Yeon Sung"/>
                <a:cs typeface="Yeon Sung"/>
                <a:sym typeface="Yeon Sung"/>
              </a:rPr>
              <a:t>멀티 플랫폼</a:t>
            </a:r>
            <a:r>
              <a:rPr lang="ko">
                <a:latin typeface="Yeon Sung"/>
                <a:ea typeface="Yeon Sung"/>
                <a:cs typeface="Yeon Sung"/>
                <a:sym typeface="Yeon Sung"/>
              </a:rPr>
              <a:t>: 리눅스, 윈도우, macOS, RTOS, 임베디드 OS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Yeon Sung"/>
              <a:buAutoNum type="arabicPeriod"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🚀</a:t>
            </a:r>
            <a:r>
              <a:rPr b="1" lang="ko">
                <a:latin typeface="Yeon Sung"/>
                <a:ea typeface="Yeon Sung"/>
                <a:cs typeface="Yeon Sung"/>
                <a:sym typeface="Yeon Sung"/>
              </a:rPr>
              <a:t>다중 도메인</a:t>
            </a:r>
            <a:r>
              <a:rPr lang="ko">
                <a:latin typeface="Yeon Sung"/>
                <a:ea typeface="Yeon Sung"/>
                <a:cs typeface="Yeon Sung"/>
                <a:sym typeface="Yeon Sung"/>
              </a:rPr>
              <a:t>: 실내→실외, 가정→자동차, 수중→우주, 소비자→산업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Yeon Sung"/>
              <a:buAutoNum type="arabicPeriod"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🍱</a:t>
            </a:r>
            <a:r>
              <a:rPr b="1" lang="ko">
                <a:latin typeface="Yeon Sung"/>
                <a:ea typeface="Yeon Sung"/>
                <a:cs typeface="Yeon Sung"/>
                <a:sym typeface="Yeon Sung"/>
              </a:rPr>
              <a:t>벤더 선택 가능</a:t>
            </a:r>
            <a:r>
              <a:rPr lang="ko">
                <a:latin typeface="Yeon Sung"/>
                <a:ea typeface="Yeon Sung"/>
                <a:cs typeface="Yeon Sung"/>
                <a:sym typeface="Yeon Sung"/>
              </a:rPr>
              <a:t>(No vendor lock-in): {핵심 lib,응용}↖추상화 계층↘{오픈소스 및 독점 솔루션}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Yeon Sung"/>
              <a:buAutoNum type="arabicPeriod"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🚥</a:t>
            </a:r>
            <a:r>
              <a:rPr b="1" lang="ko">
                <a:latin typeface="Yeon Sung"/>
                <a:ea typeface="Yeon Sung"/>
                <a:cs typeface="Yeon Sung"/>
                <a:sym typeface="Yeon Sung"/>
              </a:rPr>
              <a:t>공개 표준 기준</a:t>
            </a:r>
            <a:r>
              <a:rPr lang="ko">
                <a:latin typeface="Yeon Sung"/>
                <a:ea typeface="Yeon Sung"/>
                <a:cs typeface="Yeon Sung"/>
                <a:sym typeface="Yeon Sung"/>
              </a:rPr>
              <a:t>: IDL, DDS, DDS-I RTPS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Yeon Sung"/>
              <a:buAutoNum type="arabicPeriod"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🤲</a:t>
            </a:r>
            <a:r>
              <a:rPr b="1" lang="ko">
                <a:latin typeface="Yeon Sung"/>
                <a:ea typeface="Yeon Sung"/>
                <a:cs typeface="Yeon Sung"/>
                <a:sym typeface="Yeon Sung"/>
              </a:rPr>
              <a:t>오픈소스 라이센스 채택</a:t>
            </a:r>
            <a:r>
              <a:rPr lang="ko">
                <a:latin typeface="Yeon Sung"/>
                <a:ea typeface="Yeon Sung"/>
                <a:cs typeface="Yeon Sung"/>
                <a:sym typeface="Yeon Sung"/>
              </a:rPr>
              <a:t>: Apache 2.0 License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Yeon Sung"/>
              <a:buAutoNum type="arabicPeriod"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🌍</a:t>
            </a:r>
            <a:r>
              <a:rPr b="1" lang="ko">
                <a:latin typeface="Yeon Sung"/>
                <a:ea typeface="Yeon Sung"/>
                <a:cs typeface="Yeon Sung"/>
                <a:sym typeface="Yeon Sung"/>
              </a:rPr>
              <a:t>글로벌 커뮤니티</a:t>
            </a:r>
            <a:r>
              <a:rPr lang="ko">
                <a:latin typeface="Yeon Sung"/>
                <a:ea typeface="Yeon Sung"/>
                <a:cs typeface="Yeon Sung"/>
                <a:sym typeface="Yeon Sung"/>
              </a:rPr>
              <a:t>: 커뮤니티를 위해, 커뮤니티에 의해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Yeon Sung"/>
              <a:buAutoNum type="arabicPeriod"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🏭</a:t>
            </a:r>
            <a:r>
              <a:rPr b="1" lang="ko">
                <a:latin typeface="Yeon Sung"/>
                <a:ea typeface="Yeon Sung"/>
                <a:cs typeface="Yeon Sung"/>
                <a:sym typeface="Yeon Sung"/>
              </a:rPr>
              <a:t>산업 지원</a:t>
            </a:r>
            <a:r>
              <a:rPr lang="ko">
                <a:latin typeface="Yeon Sung"/>
                <a:ea typeface="Yeon Sung"/>
                <a:cs typeface="Yeon Sung"/>
                <a:sym typeface="Yeon Sung"/>
              </a:rPr>
              <a:t>: </a:t>
            </a:r>
            <a:r>
              <a:rPr lang="ko" u="sng">
                <a:solidFill>
                  <a:schemeClr val="hlink"/>
                </a:solidFill>
                <a:latin typeface="Yeon Sung"/>
                <a:ea typeface="Yeon Sung"/>
                <a:cs typeface="Yeon Sung"/>
                <a:sym typeface="Yeon Sung"/>
                <a:hlinkClick r:id="rId4"/>
              </a:rPr>
              <a:t>두산로보틱스</a:t>
            </a:r>
            <a:r>
              <a:rPr lang="ko">
                <a:latin typeface="Yeon Sung"/>
                <a:ea typeface="Yeon Sung"/>
                <a:cs typeface="Yeon Sung"/>
                <a:sym typeface="Yeon Sung"/>
              </a:rPr>
              <a:t>, </a:t>
            </a:r>
            <a:r>
              <a:rPr lang="ko" u="sng">
                <a:solidFill>
                  <a:schemeClr val="hlink"/>
                </a:solidFill>
                <a:latin typeface="Yeon Sung"/>
                <a:ea typeface="Yeon Sung"/>
                <a:cs typeface="Yeon Sung"/>
                <a:sym typeface="Yeon Sung"/>
                <a:hlinkClick r:id="rId5"/>
              </a:rPr>
              <a:t>로보티즈</a:t>
            </a:r>
            <a:r>
              <a:rPr lang="ko">
                <a:latin typeface="Yeon Sung"/>
                <a:ea typeface="Yeon Sung"/>
                <a:cs typeface="Yeon Sung"/>
                <a:sym typeface="Yeon Sung"/>
              </a:rPr>
              <a:t>, </a:t>
            </a:r>
            <a:r>
              <a:rPr lang="ko" u="sng">
                <a:solidFill>
                  <a:schemeClr val="hlink"/>
                </a:solidFill>
                <a:latin typeface="Yeon Sung"/>
                <a:ea typeface="Yeon Sung"/>
                <a:cs typeface="Yeon Sung"/>
                <a:sym typeface="Yeon Sung"/>
                <a:hlinkClick r:id="rId6"/>
              </a:rPr>
              <a:t>Universal Robots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Yeon Sung"/>
              <a:buAutoNum type="arabicPeriod"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🤝</a:t>
            </a:r>
            <a:r>
              <a:rPr b="1" lang="ko">
                <a:latin typeface="Yeon Sung"/>
                <a:ea typeface="Yeon Sung"/>
                <a:cs typeface="Yeon Sung"/>
                <a:sym typeface="Yeon Sung"/>
              </a:rPr>
              <a:t>ROS 1과의 상호 운용성 확보</a:t>
            </a:r>
            <a:r>
              <a:rPr lang="ko">
                <a:latin typeface="Yeon Sung"/>
                <a:ea typeface="Yeon Sung"/>
                <a:cs typeface="Yeon Sung"/>
                <a:sym typeface="Yeon Sung"/>
              </a:rPr>
              <a:t>: ROS1을 위한 브리지가 포함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QoS의 종류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311700" y="1152475"/>
            <a:ext cx="8520600" cy="38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- QoS 항목 22가지</a:t>
            </a:r>
            <a:endParaRPr b="1">
              <a:latin typeface="Yeon Sung"/>
              <a:ea typeface="Yeon Sung"/>
              <a:cs typeface="Yeon Sung"/>
              <a:sym typeface="Yeon Sung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- </a:t>
            </a:r>
            <a:r>
              <a:rPr lang="ko" u="sng">
                <a:solidFill>
                  <a:schemeClr val="hlink"/>
                </a:solidFill>
                <a:latin typeface="Yeon Sung"/>
                <a:ea typeface="Yeon Sung"/>
                <a:cs typeface="Yeon Sung"/>
                <a:sym typeface="Yeon Sung"/>
                <a:hlinkClick r:id="rId3"/>
              </a:rPr>
              <a:t>https://www.omg.org/spec/DDS/1.4/PDF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	- 2.2.3 Supported QoS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- QoS 호환성 (Requested vs. Offered)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latin typeface="Yeon Sung"/>
                <a:ea typeface="Yeon Sung"/>
                <a:cs typeface="Yeon Sung"/>
                <a:sym typeface="Yeon Sung"/>
              </a:rPr>
              <a:t>   https://docs.ros.org/en/foxy/Concepts/About-Quality-of-Service-Settings.html#qos-compatibilities</a:t>
            </a:r>
            <a:endParaRPr sz="1600">
              <a:latin typeface="Yeon Sung"/>
              <a:ea typeface="Yeon Sung"/>
              <a:cs typeface="Yeon Sung"/>
              <a:sym typeface="Yeon Sung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700" y="765700"/>
            <a:ext cx="7870600" cy="361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type="title"/>
          </p:nvPr>
        </p:nvSpPr>
        <p:spPr>
          <a:xfrm>
            <a:off x="311700" y="242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ROS 2에서 사용되는 QoS 옵션 - History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</p:txBody>
      </p:sp>
      <p:graphicFrame>
        <p:nvGraphicFramePr>
          <p:cNvPr id="220" name="Google Shape;220;p34"/>
          <p:cNvGraphicFramePr/>
          <p:nvPr/>
        </p:nvGraphicFramePr>
        <p:xfrm>
          <a:off x="391025" y="96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{1EF5C6C3-9A45-49E3-8035-939888E33A71}</a:tableStyleId>
              </a:tblPr>
              <a:tblGrid>
                <a:gridCol w="1102900"/>
                <a:gridCol w="6136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History</a:t>
                      </a:r>
                      <a:endParaRPr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데이터를 몇 개나 보관할지를 결정하는 QoS 옵션</a:t>
                      </a:r>
                      <a:endParaRPr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KEEP_LAST</a:t>
                      </a:r>
                      <a:endParaRPr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정해진 메시지 큐 크기만큼의 데이터를 보관</a:t>
                      </a:r>
                      <a:endParaRPr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Yeon Sung"/>
                        <a:buChar char="●"/>
                      </a:pPr>
                      <a:r>
                        <a:rPr lang="ko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depth: 메시지 큐의 크기(KEEP_LAST 설정일 경우에만 유효)</a:t>
                      </a:r>
                      <a:endParaRPr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KEEP_ALL</a:t>
                      </a:r>
                      <a:endParaRPr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모든 데이터를 보관(메시지 큐의 크기는 DDS 벤더마다 다름)</a:t>
                      </a:r>
                      <a:endParaRPr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1" name="Google Shape;221;p34"/>
          <p:cNvGraphicFramePr/>
          <p:nvPr/>
        </p:nvGraphicFramePr>
        <p:xfrm>
          <a:off x="391025" y="384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{1EF5C6C3-9A45-49E3-8035-939888E33A71}</a:tableStyleId>
              </a:tblPr>
              <a:tblGrid>
                <a:gridCol w="960275"/>
                <a:gridCol w="71961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rclcpp</a:t>
                      </a:r>
                      <a:endParaRPr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rclcpp::QoS(rclcpp::KeepLast(10));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6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rclpy</a:t>
                      </a:r>
                      <a:endParaRPr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qos_profile = QoSProfile(history=QoSHistoryPolicy.KEEP_LAST, depth=10)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2" name="Google Shape;222;p34"/>
          <p:cNvSpPr txBox="1"/>
          <p:nvPr/>
        </p:nvSpPr>
        <p:spPr>
          <a:xfrm>
            <a:off x="311700" y="3445175"/>
            <a:ext cx="118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Examples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</p:txBody>
      </p:sp>
      <p:sp>
        <p:nvSpPr>
          <p:cNvPr id="223" name="Google Shape;223;p34"/>
          <p:cNvSpPr txBox="1"/>
          <p:nvPr/>
        </p:nvSpPr>
        <p:spPr>
          <a:xfrm>
            <a:off x="311700" y="2750550"/>
            <a:ext cx="529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RxO(Requested by Offered): 해당 사항 없음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ROS 2에서 사용되는 QoS 옵션 - Reliability(신뢰성)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</p:txBody>
      </p:sp>
      <p:graphicFrame>
        <p:nvGraphicFramePr>
          <p:cNvPr id="229" name="Google Shape;229;p35"/>
          <p:cNvGraphicFramePr/>
          <p:nvPr/>
        </p:nvGraphicFramePr>
        <p:xfrm>
          <a:off x="391025" y="96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{1EF5C6C3-9A45-49E3-8035-939888E33A71}</a:tableStyleId>
              </a:tblPr>
              <a:tblGrid>
                <a:gridCol w="1253300"/>
                <a:gridCol w="5985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Reliability</a:t>
                      </a:r>
                      <a:endParaRPr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데이터 전송에 있어 속도를 우선시 하는지 신뢰성을 우선시 하는지를 결정하는 QoS 옵션</a:t>
                      </a:r>
                      <a:endParaRPr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BEST_EFFORT</a:t>
                      </a:r>
                      <a:endParaRPr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데이터 송신에 집중. 전송 속도를 중시하며 네트워크 상태에 따라 유실이 발생할 수 있음</a:t>
                      </a:r>
                      <a:endParaRPr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RELIABLE</a:t>
                      </a:r>
                      <a:endParaRPr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데이터 수신에 집중. 신뢰성을 중시하며 유실이 발생하면 재전송을 통해 수신을 보장함</a:t>
                      </a:r>
                      <a:endParaRPr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30" name="Google Shape;230;p35"/>
          <p:cNvGraphicFramePr/>
          <p:nvPr/>
        </p:nvGraphicFramePr>
        <p:xfrm>
          <a:off x="391025" y="428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{1EF5C6C3-9A45-49E3-8035-939888E33A71}</a:tableStyleId>
              </a:tblPr>
              <a:tblGrid>
                <a:gridCol w="960275"/>
                <a:gridCol w="7196125"/>
              </a:tblGrid>
              <a:tr h="27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rclcpp</a:t>
                      </a:r>
                      <a:endParaRPr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rclcpp::QoS(rclcpp::KeepAll).best_effort();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5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rclpy</a:t>
                      </a:r>
                      <a:endParaRPr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qos_profile = QoSProfile(reliability=QoSReliabilityPolicy.BEST_EFFORT)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1" name="Google Shape;231;p35"/>
          <p:cNvSpPr txBox="1"/>
          <p:nvPr/>
        </p:nvSpPr>
        <p:spPr>
          <a:xfrm>
            <a:off x="311700" y="3902375"/>
            <a:ext cx="118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Examples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</p:txBody>
      </p:sp>
      <p:sp>
        <p:nvSpPr>
          <p:cNvPr id="232" name="Google Shape;232;p35"/>
          <p:cNvSpPr txBox="1"/>
          <p:nvPr/>
        </p:nvSpPr>
        <p:spPr>
          <a:xfrm>
            <a:off x="311700" y="2302175"/>
            <a:ext cx="250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RxO(Requested by Offered)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</p:txBody>
      </p:sp>
      <p:graphicFrame>
        <p:nvGraphicFramePr>
          <p:cNvPr id="233" name="Google Shape;233;p35"/>
          <p:cNvGraphicFramePr/>
          <p:nvPr/>
        </p:nvGraphicFramePr>
        <p:xfrm>
          <a:off x="391025" y="270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{1EF5C6C3-9A45-49E3-8035-939888E33A71}</a:tableStyleId>
              </a:tblPr>
              <a:tblGrid>
                <a:gridCol w="1579800"/>
                <a:gridCol w="1586325"/>
                <a:gridCol w="1506125"/>
              </a:tblGrid>
              <a:tr h="20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Pub</a:t>
                      </a:r>
                      <a:endParaRPr sz="1300"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BEST_EFFORT</a:t>
                      </a:r>
                      <a:endParaRPr sz="1300"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RELIABLE</a:t>
                      </a:r>
                      <a:endParaRPr sz="1300"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23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BEST_EFFORT</a:t>
                      </a:r>
                      <a:endParaRPr sz="1300"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BEST_EFFORT</a:t>
                      </a:r>
                      <a:endParaRPr sz="1300"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rgbClr val="999999"/>
                          </a:solidFill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불가</a:t>
                      </a:r>
                      <a:endParaRPr sz="1300">
                        <a:solidFill>
                          <a:srgbClr val="999999"/>
                        </a:solidFill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</a:tr>
              <a:tr h="26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RELIABLE</a:t>
                      </a:r>
                      <a:endParaRPr sz="1300"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BEST_EFFORT</a:t>
                      </a:r>
                      <a:endParaRPr sz="1300"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RELIABLE</a:t>
                      </a:r>
                      <a:endParaRPr sz="1300"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34" name="Google Shape;234;p35"/>
          <p:cNvCxnSpPr/>
          <p:nvPr/>
        </p:nvCxnSpPr>
        <p:spPr>
          <a:xfrm>
            <a:off x="411075" y="2725150"/>
            <a:ext cx="15642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" name="Google Shape;235;p35"/>
          <p:cNvSpPr txBox="1"/>
          <p:nvPr/>
        </p:nvSpPr>
        <p:spPr>
          <a:xfrm>
            <a:off x="1474850" y="2650425"/>
            <a:ext cx="732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Yeon Sung"/>
                <a:ea typeface="Yeon Sung"/>
                <a:cs typeface="Yeon Sung"/>
                <a:sym typeface="Yeon Sung"/>
              </a:rPr>
              <a:t>Sub</a:t>
            </a:r>
            <a:endParaRPr sz="1300">
              <a:latin typeface="Yeon Sung"/>
              <a:ea typeface="Yeon Sung"/>
              <a:cs typeface="Yeon Sung"/>
              <a:sym typeface="Yeon Sung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ROS 2에서 사용되는 QoS 옵션 - Durability(내구성)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</p:txBody>
      </p:sp>
      <p:graphicFrame>
        <p:nvGraphicFramePr>
          <p:cNvPr id="241" name="Google Shape;241;p36"/>
          <p:cNvGraphicFramePr/>
          <p:nvPr/>
        </p:nvGraphicFramePr>
        <p:xfrm>
          <a:off x="391025" y="96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{1EF5C6C3-9A45-49E3-8035-939888E33A71}</a:tableStyleId>
              </a:tblPr>
              <a:tblGrid>
                <a:gridCol w="1579800"/>
                <a:gridCol w="5659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Durability</a:t>
                      </a:r>
                      <a:endParaRPr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데이터를 수신하는 Subscriber가 생성되기 전의 데이터를 사용할 것인지에 대한 </a:t>
                      </a:r>
                      <a:r>
                        <a:rPr lang="ko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QoS 옵션</a:t>
                      </a:r>
                      <a:endParaRPr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TRANSIENT_LOCAL</a:t>
                      </a:r>
                      <a:endParaRPr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Subscription이 생성되기 전의 데이터도 보관(Publisher에만 적용 가능)</a:t>
                      </a:r>
                      <a:endParaRPr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VOLATILE</a:t>
                      </a:r>
                      <a:endParaRPr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Subscription이 생성되기 전의 데이터는 무효</a:t>
                      </a:r>
                      <a:endParaRPr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42" name="Google Shape;242;p36"/>
          <p:cNvGraphicFramePr/>
          <p:nvPr/>
        </p:nvGraphicFramePr>
        <p:xfrm>
          <a:off x="391025" y="428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{1EF5C6C3-9A45-49E3-8035-939888E33A71}</a:tableStyleId>
              </a:tblPr>
              <a:tblGrid>
                <a:gridCol w="960275"/>
                <a:gridCol w="7196125"/>
              </a:tblGrid>
              <a:tr h="27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rclcpp</a:t>
                      </a:r>
                      <a:endParaRPr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rclcpp::QoS(rclcpp::KeepAll).transient_local();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5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rclpy</a:t>
                      </a:r>
                      <a:endParaRPr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qos_profile = QoSProfile(durability=QoSDurabilityPolicy.TRANSIENT_LOCAL)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3" name="Google Shape;243;p36"/>
          <p:cNvSpPr txBox="1"/>
          <p:nvPr/>
        </p:nvSpPr>
        <p:spPr>
          <a:xfrm>
            <a:off x="311700" y="3902375"/>
            <a:ext cx="118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Examples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</p:txBody>
      </p:sp>
      <p:sp>
        <p:nvSpPr>
          <p:cNvPr id="244" name="Google Shape;244;p36"/>
          <p:cNvSpPr txBox="1"/>
          <p:nvPr/>
        </p:nvSpPr>
        <p:spPr>
          <a:xfrm>
            <a:off x="311700" y="2302175"/>
            <a:ext cx="250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RxO(Requested by Offered)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</p:txBody>
      </p:sp>
      <p:graphicFrame>
        <p:nvGraphicFramePr>
          <p:cNvPr id="245" name="Google Shape;245;p36"/>
          <p:cNvGraphicFramePr/>
          <p:nvPr/>
        </p:nvGraphicFramePr>
        <p:xfrm>
          <a:off x="391025" y="270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{1EF5C6C3-9A45-49E3-8035-939888E33A71}</a:tableStyleId>
              </a:tblPr>
              <a:tblGrid>
                <a:gridCol w="1579800"/>
                <a:gridCol w="1586325"/>
                <a:gridCol w="1506125"/>
              </a:tblGrid>
              <a:tr h="20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Pub</a:t>
                      </a:r>
                      <a:endParaRPr sz="1300"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TRANSIENT_LOCAL</a:t>
                      </a:r>
                      <a:endParaRPr sz="1300"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VOLATILE</a:t>
                      </a:r>
                      <a:endParaRPr sz="1300"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23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TRANSIENT_LOCAL</a:t>
                      </a:r>
                      <a:endParaRPr sz="1300"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TRANSIENT_LOCAL</a:t>
                      </a:r>
                      <a:endParaRPr sz="1300"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VOLATILE</a:t>
                      </a:r>
                      <a:endParaRPr sz="1300"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</a:tr>
              <a:tr h="26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VOLATILE</a:t>
                      </a:r>
                      <a:endParaRPr sz="1300"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rgbClr val="999999"/>
                          </a:solidFill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불가</a:t>
                      </a:r>
                      <a:endParaRPr sz="1300">
                        <a:solidFill>
                          <a:srgbClr val="999999"/>
                        </a:solidFill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VOLATILE</a:t>
                      </a:r>
                      <a:endParaRPr sz="1300"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46" name="Google Shape;246;p36"/>
          <p:cNvCxnSpPr/>
          <p:nvPr/>
        </p:nvCxnSpPr>
        <p:spPr>
          <a:xfrm>
            <a:off x="411075" y="2725150"/>
            <a:ext cx="15642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7" name="Google Shape;247;p36"/>
          <p:cNvSpPr txBox="1"/>
          <p:nvPr/>
        </p:nvSpPr>
        <p:spPr>
          <a:xfrm>
            <a:off x="1474850" y="2650425"/>
            <a:ext cx="732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Yeon Sung"/>
                <a:ea typeface="Yeon Sung"/>
                <a:cs typeface="Yeon Sung"/>
                <a:sym typeface="Yeon Sung"/>
              </a:rPr>
              <a:t>Sub</a:t>
            </a:r>
            <a:endParaRPr sz="1300">
              <a:latin typeface="Yeon Sung"/>
              <a:ea typeface="Yeon Sung"/>
              <a:cs typeface="Yeon Sung"/>
              <a:sym typeface="Yeon Sung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ROS 2에서 사용되는 QoS 옵션 - Deadline(마감 기한)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</p:txBody>
      </p:sp>
      <p:graphicFrame>
        <p:nvGraphicFramePr>
          <p:cNvPr id="253" name="Google Shape;253;p37"/>
          <p:cNvGraphicFramePr/>
          <p:nvPr/>
        </p:nvGraphicFramePr>
        <p:xfrm>
          <a:off x="391025" y="96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{1EF5C6C3-9A45-49E3-8035-939888E33A71}</a:tableStyleId>
              </a:tblPr>
              <a:tblGrid>
                <a:gridCol w="1690300"/>
                <a:gridCol w="6055025"/>
              </a:tblGrid>
              <a:tr h="30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Deadline</a:t>
                      </a:r>
                      <a:endParaRPr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정해진 주기 안에 데이터가 발신 및 수신되지 않을 경우 EventCallback을 실행시키는 </a:t>
                      </a:r>
                      <a:r>
                        <a:rPr lang="ko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QoS 옵션</a:t>
                      </a:r>
                      <a:endParaRPr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deadline_duration</a:t>
                      </a:r>
                      <a:endParaRPr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Deadline을 확인하는 주기</a:t>
                      </a:r>
                      <a:endParaRPr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54" name="Google Shape;254;p37"/>
          <p:cNvGraphicFramePr/>
          <p:nvPr/>
        </p:nvGraphicFramePr>
        <p:xfrm>
          <a:off x="391025" y="428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{1EF5C6C3-9A45-49E3-8035-939888E33A71}</a:tableStyleId>
              </a:tblPr>
              <a:tblGrid>
                <a:gridCol w="960275"/>
                <a:gridCol w="7196125"/>
              </a:tblGrid>
              <a:tr h="27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rclcpp</a:t>
                      </a:r>
                      <a:endParaRPr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rclcpp::QoS(10).deadline(100ms);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5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rclpy</a:t>
                      </a:r>
                      <a:endParaRPr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qos_profile = QoSProfile(depth=10, deadline=Duration(0.1))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5" name="Google Shape;255;p37"/>
          <p:cNvSpPr txBox="1"/>
          <p:nvPr/>
        </p:nvSpPr>
        <p:spPr>
          <a:xfrm>
            <a:off x="311700" y="3902375"/>
            <a:ext cx="118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Examples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</p:txBody>
      </p:sp>
      <p:sp>
        <p:nvSpPr>
          <p:cNvPr id="256" name="Google Shape;256;p37"/>
          <p:cNvSpPr txBox="1"/>
          <p:nvPr/>
        </p:nvSpPr>
        <p:spPr>
          <a:xfrm>
            <a:off x="311700" y="2302175"/>
            <a:ext cx="250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RxO(Requested by Offered)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</p:txBody>
      </p:sp>
      <p:graphicFrame>
        <p:nvGraphicFramePr>
          <p:cNvPr id="257" name="Google Shape;257;p37"/>
          <p:cNvGraphicFramePr/>
          <p:nvPr/>
        </p:nvGraphicFramePr>
        <p:xfrm>
          <a:off x="391025" y="270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{1EF5C6C3-9A45-49E3-8035-939888E33A71}</a:tableStyleId>
              </a:tblPr>
              <a:tblGrid>
                <a:gridCol w="1579800"/>
                <a:gridCol w="1586325"/>
                <a:gridCol w="1506125"/>
              </a:tblGrid>
              <a:tr h="20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Pub</a:t>
                      </a:r>
                      <a:endParaRPr sz="1300"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1000ms</a:t>
                      </a:r>
                      <a:endParaRPr sz="1300"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2000ms</a:t>
                      </a:r>
                      <a:endParaRPr sz="1300"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23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1000ms</a:t>
                      </a:r>
                      <a:endParaRPr sz="1300"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가능</a:t>
                      </a:r>
                      <a:endParaRPr sz="1300"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가능</a:t>
                      </a:r>
                      <a:endParaRPr sz="1300"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</a:tr>
              <a:tr h="26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2000ms</a:t>
                      </a:r>
                      <a:endParaRPr sz="1300"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rgbClr val="999999"/>
                          </a:solidFill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불가</a:t>
                      </a:r>
                      <a:endParaRPr sz="1300">
                        <a:solidFill>
                          <a:srgbClr val="999999"/>
                        </a:solidFill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가능</a:t>
                      </a:r>
                      <a:endParaRPr sz="1300"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58" name="Google Shape;258;p37"/>
          <p:cNvCxnSpPr/>
          <p:nvPr/>
        </p:nvCxnSpPr>
        <p:spPr>
          <a:xfrm>
            <a:off x="411075" y="2725150"/>
            <a:ext cx="15642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" name="Google Shape;259;p37"/>
          <p:cNvSpPr txBox="1"/>
          <p:nvPr/>
        </p:nvSpPr>
        <p:spPr>
          <a:xfrm>
            <a:off x="1474850" y="2650425"/>
            <a:ext cx="732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Yeon Sung"/>
                <a:ea typeface="Yeon Sung"/>
                <a:cs typeface="Yeon Sung"/>
                <a:sym typeface="Yeon Sung"/>
              </a:rPr>
              <a:t>Sub</a:t>
            </a:r>
            <a:endParaRPr sz="1300">
              <a:latin typeface="Yeon Sung"/>
              <a:ea typeface="Yeon Sung"/>
              <a:cs typeface="Yeon Sung"/>
              <a:sym typeface="Yeon Sung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ROS 2에서 사용되는 QoS 옵션 - Lifespan(수명)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</p:txBody>
      </p:sp>
      <p:graphicFrame>
        <p:nvGraphicFramePr>
          <p:cNvPr id="265" name="Google Shape;265;p38"/>
          <p:cNvGraphicFramePr/>
          <p:nvPr/>
        </p:nvGraphicFramePr>
        <p:xfrm>
          <a:off x="391025" y="96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{1EF5C6C3-9A45-49E3-8035-939888E33A71}</a:tableStyleId>
              </a:tblPr>
              <a:tblGrid>
                <a:gridCol w="1690300"/>
                <a:gridCol w="6055025"/>
              </a:tblGrid>
              <a:tr h="30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Lifespan</a:t>
                      </a:r>
                      <a:endParaRPr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정해진 주기 안에서 수신되는 데이터만 유효 판정하고 그렇지 않은 데이터는 삭제하는 </a:t>
                      </a:r>
                      <a:r>
                        <a:rPr lang="ko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QoS 옵션</a:t>
                      </a:r>
                      <a:endParaRPr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lifespan</a:t>
                      </a:r>
                      <a:r>
                        <a:rPr lang="ko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_duration</a:t>
                      </a:r>
                      <a:endParaRPr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Lifespan</a:t>
                      </a:r>
                      <a:r>
                        <a:rPr lang="ko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을 확인하는 주기</a:t>
                      </a:r>
                      <a:endParaRPr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66" name="Google Shape;266;p38"/>
          <p:cNvGraphicFramePr/>
          <p:nvPr/>
        </p:nvGraphicFramePr>
        <p:xfrm>
          <a:off x="391025" y="32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{1EF5C6C3-9A45-49E3-8035-939888E33A71}</a:tableStyleId>
              </a:tblPr>
              <a:tblGrid>
                <a:gridCol w="960275"/>
                <a:gridCol w="7196125"/>
              </a:tblGrid>
              <a:tr h="27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rclcpp</a:t>
                      </a:r>
                      <a:endParaRPr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rclcpp::QoS(10).reliable().transient_local().lifespan(10ms);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5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rclpy</a:t>
                      </a:r>
                      <a:endParaRPr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qos_profile = QoSProfile(lifespan=Duration(0.01))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7" name="Google Shape;267;p38"/>
          <p:cNvSpPr txBox="1"/>
          <p:nvPr/>
        </p:nvSpPr>
        <p:spPr>
          <a:xfrm>
            <a:off x="311700" y="2835575"/>
            <a:ext cx="118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Examples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</p:txBody>
      </p:sp>
      <p:sp>
        <p:nvSpPr>
          <p:cNvPr id="268" name="Google Shape;268;p38"/>
          <p:cNvSpPr txBox="1"/>
          <p:nvPr/>
        </p:nvSpPr>
        <p:spPr>
          <a:xfrm>
            <a:off x="311700" y="2211150"/>
            <a:ext cx="529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RxO(Requested by Offered): 해당 사항 없음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ROS 2에서 사용되는 QoS 옵션 - Liveliness(생사)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</p:txBody>
      </p:sp>
      <p:graphicFrame>
        <p:nvGraphicFramePr>
          <p:cNvPr id="274" name="Google Shape;274;p39"/>
          <p:cNvGraphicFramePr/>
          <p:nvPr/>
        </p:nvGraphicFramePr>
        <p:xfrm>
          <a:off x="391025" y="96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{1EF5C6C3-9A45-49E3-8035-939888E33A71}</a:tableStyleId>
              </a:tblPr>
              <a:tblGrid>
                <a:gridCol w="1690300"/>
                <a:gridCol w="6055025"/>
              </a:tblGrid>
              <a:tr h="30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Liveliness</a:t>
                      </a:r>
                      <a:endParaRPr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정해진 주기 안에서 노드 혹은 토픽의 생사를 확인하는 </a:t>
                      </a:r>
                      <a:r>
                        <a:rPr lang="ko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QoS 옵션</a:t>
                      </a:r>
                      <a:endParaRPr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liveliness</a:t>
                      </a:r>
                      <a:endParaRPr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자동 또는 메뉴얼로 확인할지를 지정하는 옵션, 다음 3가지 중 선택</a:t>
                      </a:r>
                      <a:endParaRPr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Yeon Sung"/>
                        <a:buChar char="●"/>
                      </a:pPr>
                      <a:r>
                        <a:rPr lang="ko" sz="1100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AUTOMATIC, MANUAL_BY_NODE, MANUAL_BY_TOPIC 중 선택</a:t>
                      </a:r>
                      <a:endParaRPr sz="1100"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lease_duration</a:t>
                      </a:r>
                      <a:endParaRPr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Liveliness를 확인하는 주기</a:t>
                      </a:r>
                      <a:endParaRPr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75" name="Google Shape;275;p39"/>
          <p:cNvGraphicFramePr/>
          <p:nvPr/>
        </p:nvGraphicFramePr>
        <p:xfrm>
          <a:off x="4411575" y="290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{1EF5C6C3-9A45-49E3-8035-939888E33A71}</a:tableStyleId>
              </a:tblPr>
              <a:tblGrid>
                <a:gridCol w="776950"/>
                <a:gridCol w="3906350"/>
              </a:tblGrid>
              <a:tr h="64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rclcpp</a:t>
                      </a:r>
                      <a:endParaRPr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rclcpp::QoS qos_profile(10);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qos_profile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.liveliness(RMW_QOS_POLICY_LIVELINESS_AUTOMATIC)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.liveliness_lease_duration(1000ms);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54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rclpy</a:t>
                      </a:r>
                      <a:endParaRPr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qos_profile = QoSProfile(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liveliness=AUTOMATIC,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liveliness_lease_duration=Duration(1.0))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6" name="Google Shape;276;p39"/>
          <p:cNvSpPr txBox="1"/>
          <p:nvPr/>
        </p:nvSpPr>
        <p:spPr>
          <a:xfrm>
            <a:off x="4411575" y="2502250"/>
            <a:ext cx="118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Examples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</p:txBody>
      </p:sp>
      <p:sp>
        <p:nvSpPr>
          <p:cNvPr id="277" name="Google Shape;277;p39"/>
          <p:cNvSpPr txBox="1"/>
          <p:nvPr/>
        </p:nvSpPr>
        <p:spPr>
          <a:xfrm>
            <a:off x="311700" y="2489163"/>
            <a:ext cx="250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RxO(Requested by Offered)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</p:txBody>
      </p:sp>
      <p:graphicFrame>
        <p:nvGraphicFramePr>
          <p:cNvPr id="278" name="Google Shape;278;p39"/>
          <p:cNvGraphicFramePr/>
          <p:nvPr/>
        </p:nvGraphicFramePr>
        <p:xfrm>
          <a:off x="411075" y="290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{1EF5C6C3-9A45-49E3-8035-939888E33A71}</a:tableStyleId>
              </a:tblPr>
              <a:tblGrid>
                <a:gridCol w="1423850"/>
                <a:gridCol w="931000"/>
                <a:gridCol w="783450"/>
                <a:gridCol w="792050"/>
              </a:tblGrid>
              <a:tr h="25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Pub</a:t>
                      </a:r>
                      <a:endParaRPr sz="1100"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AUTOMATIC</a:t>
                      </a:r>
                      <a:endParaRPr sz="1100"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MANUAL_BY_NODE</a:t>
                      </a:r>
                      <a:endParaRPr sz="1100"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MANUAL_BY_TOPIC</a:t>
                      </a:r>
                      <a:endParaRPr sz="1100"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25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AUTOMATIC</a:t>
                      </a:r>
                      <a:endParaRPr sz="1100"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가능</a:t>
                      </a:r>
                      <a:endParaRPr sz="1200"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rgbClr val="999999"/>
                          </a:solidFill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불가</a:t>
                      </a:r>
                      <a:endParaRPr sz="1200">
                        <a:solidFill>
                          <a:srgbClr val="999999"/>
                        </a:solidFill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rgbClr val="999999"/>
                          </a:solidFill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불가</a:t>
                      </a:r>
                      <a:endParaRPr sz="1200">
                        <a:solidFill>
                          <a:srgbClr val="999999"/>
                        </a:solidFill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</a:tr>
              <a:tr h="393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MANUAL_BY_NODE</a:t>
                      </a:r>
                      <a:endParaRPr sz="1100"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가능</a:t>
                      </a:r>
                      <a:endParaRPr sz="1200"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가능</a:t>
                      </a:r>
                      <a:endParaRPr sz="1200"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rgbClr val="999999"/>
                          </a:solidFill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불가</a:t>
                      </a:r>
                      <a:endParaRPr sz="1200">
                        <a:solidFill>
                          <a:srgbClr val="999999"/>
                        </a:solidFill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</a:tr>
              <a:tr h="393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MANUAL_BY_TOPIC</a:t>
                      </a:r>
                      <a:endParaRPr sz="1100">
                        <a:solidFill>
                          <a:schemeClr val="dk1"/>
                        </a:solidFill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가능</a:t>
                      </a:r>
                      <a:endParaRPr sz="1200">
                        <a:solidFill>
                          <a:schemeClr val="dk1"/>
                        </a:solidFill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가능</a:t>
                      </a:r>
                      <a:endParaRPr sz="1200">
                        <a:solidFill>
                          <a:schemeClr val="dk1"/>
                        </a:solidFill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가능</a:t>
                      </a:r>
                      <a:endParaRPr sz="1200">
                        <a:solidFill>
                          <a:schemeClr val="dk1"/>
                        </a:solidFill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79" name="Google Shape;279;p39"/>
          <p:cNvCxnSpPr/>
          <p:nvPr/>
        </p:nvCxnSpPr>
        <p:spPr>
          <a:xfrm>
            <a:off x="411075" y="2902450"/>
            <a:ext cx="1413600" cy="5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0" name="Google Shape;280;p39"/>
          <p:cNvSpPr txBox="1"/>
          <p:nvPr/>
        </p:nvSpPr>
        <p:spPr>
          <a:xfrm>
            <a:off x="1349325" y="2889375"/>
            <a:ext cx="732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Yeon Sung"/>
                <a:ea typeface="Yeon Sung"/>
                <a:cs typeface="Yeon Sung"/>
                <a:sym typeface="Yeon Sung"/>
              </a:rPr>
              <a:t>Sub</a:t>
            </a:r>
            <a:endParaRPr sz="1100">
              <a:latin typeface="Yeon Sung"/>
              <a:ea typeface="Yeon Sung"/>
              <a:cs typeface="Yeon Sung"/>
              <a:sym typeface="Yeon Sung"/>
            </a:endParaRPr>
          </a:p>
        </p:txBody>
      </p:sp>
      <p:sp>
        <p:nvSpPr>
          <p:cNvPr id="281" name="Google Shape;281;p39"/>
          <p:cNvSpPr txBox="1"/>
          <p:nvPr/>
        </p:nvSpPr>
        <p:spPr>
          <a:xfrm>
            <a:off x="391025" y="4589400"/>
            <a:ext cx="3639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Yeon Sung"/>
                <a:ea typeface="Yeon Sung"/>
                <a:cs typeface="Yeon Sung"/>
                <a:sym typeface="Yeon Sung"/>
              </a:rPr>
              <a:t>automatic: 생존성을 관리하는 주체가 DDS 미들웨어</a:t>
            </a:r>
            <a:endParaRPr sz="1200">
              <a:latin typeface="Yeon Sung"/>
              <a:ea typeface="Yeon Sung"/>
              <a:cs typeface="Yeon Sung"/>
              <a:sym typeface="Yeon Su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Yeon Sung"/>
                <a:ea typeface="Yeon Sung"/>
                <a:cs typeface="Yeon Sung"/>
                <a:sym typeface="Yeon Sung"/>
              </a:rPr>
              <a:t>manual: 생존성을 관리하는 주체가 사용자</a:t>
            </a:r>
            <a:endParaRPr sz="1200">
              <a:latin typeface="Yeon Sung"/>
              <a:ea typeface="Yeon Sung"/>
              <a:cs typeface="Yeon Sung"/>
              <a:sym typeface="Yeon Sung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rmw_qos_profile 사용과 유저 QoS 프로파일 사용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</p:txBody>
      </p:sp>
      <p:sp>
        <p:nvSpPr>
          <p:cNvPr id="287" name="Google Shape;287;p40"/>
          <p:cNvSpPr txBox="1"/>
          <p:nvPr>
            <p:ph idx="1" type="body"/>
          </p:nvPr>
        </p:nvSpPr>
        <p:spPr>
          <a:xfrm>
            <a:off x="311700" y="1152475"/>
            <a:ext cx="86349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543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25"/>
              <a:buFont typeface="Yeon Sung"/>
              <a:buChar char="●"/>
            </a:pPr>
            <a:r>
              <a:rPr lang="ko" sz="1525">
                <a:latin typeface="Yeon Sung"/>
                <a:ea typeface="Yeon Sung"/>
                <a:cs typeface="Yeon Sung"/>
                <a:sym typeface="Yeon Sung"/>
              </a:rPr>
              <a:t>RMW QoS Profile: 가장 많이 사용하는 QoS 설정들을 세트로 표현해둔 것</a:t>
            </a:r>
            <a:endParaRPr sz="1525">
              <a:latin typeface="Yeon Sung"/>
              <a:ea typeface="Yeon Sung"/>
              <a:cs typeface="Yeon Sung"/>
              <a:sym typeface="Yeon Sung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Yeon Sung"/>
              <a:buChar char="●"/>
            </a:pPr>
            <a:r>
              <a:rPr lang="ko" sz="1400" u="sng">
                <a:solidFill>
                  <a:schemeClr val="accent5"/>
                </a:solidFill>
                <a:latin typeface="Yeon Sung"/>
                <a:ea typeface="Yeon Sung"/>
                <a:cs typeface="Yeon Sung"/>
                <a:sym typeface="Yeon Sung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https://github.com/ros2/rmw/blob/foxy/rmw/include/rmw/qos_profiles.h</a:t>
            </a:r>
            <a:endParaRPr sz="1400">
              <a:solidFill>
                <a:schemeClr val="dk1"/>
              </a:solidFill>
              <a:latin typeface="Yeon Sung"/>
              <a:ea typeface="Yeon Sung"/>
              <a:cs typeface="Yeon Sung"/>
              <a:sym typeface="Yeon Sung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Yeon Sung"/>
              <a:buChar char="●"/>
            </a:pPr>
            <a:r>
              <a:rPr lang="ko" sz="1400">
                <a:solidFill>
                  <a:schemeClr val="dk1"/>
                </a:solidFill>
                <a:latin typeface="Yeon Sung"/>
                <a:ea typeface="Yeon Sung"/>
                <a:cs typeface="Yeon Sung"/>
                <a:sym typeface="Yeon Sung"/>
              </a:rPr>
              <a:t>https://github.com/ros2/rcl/blob/master/rcl_action/include/rcl_action/default_qos.h</a:t>
            </a:r>
            <a:endParaRPr sz="1525">
              <a:latin typeface="Yeon Sung"/>
              <a:ea typeface="Yeon Sung"/>
              <a:cs typeface="Yeon Sung"/>
              <a:sym typeface="Yeon Sung"/>
            </a:endParaRPr>
          </a:p>
        </p:txBody>
      </p:sp>
      <p:graphicFrame>
        <p:nvGraphicFramePr>
          <p:cNvPr id="288" name="Google Shape;288;p40"/>
          <p:cNvGraphicFramePr/>
          <p:nvPr/>
        </p:nvGraphicFramePr>
        <p:xfrm>
          <a:off x="311675" y="215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{1EF5C6C3-9A45-49E3-8035-939888E33A71}</a:tableStyleId>
              </a:tblPr>
              <a:tblGrid>
                <a:gridCol w="1367700"/>
                <a:gridCol w="978850"/>
                <a:gridCol w="1175925"/>
                <a:gridCol w="969400"/>
                <a:gridCol w="1161950"/>
                <a:gridCol w="1036525"/>
                <a:gridCol w="1467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QoS</a:t>
                      </a:r>
                      <a:endParaRPr sz="1200"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Default</a:t>
                      </a:r>
                      <a:endParaRPr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Sensor Data</a:t>
                      </a:r>
                      <a:endParaRPr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Service</a:t>
                      </a:r>
                      <a:endParaRPr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Action Status</a:t>
                      </a:r>
                      <a:endParaRPr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Parameters</a:t>
                      </a:r>
                      <a:endParaRPr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Parameter Events</a:t>
                      </a:r>
                      <a:endParaRPr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</a:tr>
              <a:tr h="40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Reliability</a:t>
                      </a:r>
                      <a:endParaRPr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RELIABLE</a:t>
                      </a:r>
                      <a:endParaRPr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BEST_EFFORT</a:t>
                      </a:r>
                      <a:endParaRPr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RELIABLE</a:t>
                      </a:r>
                      <a:endParaRPr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RELIABLE</a:t>
                      </a:r>
                      <a:endParaRPr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RELIABLE</a:t>
                      </a:r>
                      <a:endParaRPr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RELIABLE</a:t>
                      </a:r>
                      <a:endParaRPr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 anchor="ctr"/>
                </a:tc>
              </a:tr>
              <a:tr h="40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History</a:t>
                      </a:r>
                      <a:endParaRPr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KEEP_LAST</a:t>
                      </a:r>
                      <a:endParaRPr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KEEP_LAST</a:t>
                      </a:r>
                      <a:endParaRPr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KEEP_LAST</a:t>
                      </a:r>
                      <a:endParaRPr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KEEP_LAST</a:t>
                      </a:r>
                      <a:endParaRPr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KEEP_LAST</a:t>
                      </a:r>
                      <a:endParaRPr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KEEP_LAST</a:t>
                      </a:r>
                      <a:endParaRPr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 anchor="ctr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Depth</a:t>
                      </a:r>
                      <a:endParaRPr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(History Depth)</a:t>
                      </a:r>
                      <a:endParaRPr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10</a:t>
                      </a:r>
                      <a:endParaRPr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5</a:t>
                      </a:r>
                      <a:endParaRPr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10</a:t>
                      </a:r>
                      <a:endParaRPr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1</a:t>
                      </a:r>
                      <a:endParaRPr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1000</a:t>
                      </a:r>
                      <a:endParaRPr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1000</a:t>
                      </a:r>
                      <a:endParaRPr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 anchor="ctr"/>
                </a:tc>
              </a:tr>
              <a:tr h="24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Durability</a:t>
                      </a:r>
                      <a:endParaRPr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VOLATILE</a:t>
                      </a:r>
                      <a:endParaRPr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VOLATILE</a:t>
                      </a:r>
                      <a:endParaRPr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VOLATILE</a:t>
                      </a:r>
                      <a:endParaRPr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TRANSIENT LOCAL</a:t>
                      </a:r>
                      <a:endParaRPr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VOLATILE</a:t>
                      </a:r>
                      <a:endParaRPr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VOLATILE</a:t>
                      </a:r>
                      <a:endParaRPr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cxnSp>
        <p:nvCxnSpPr>
          <p:cNvPr id="289" name="Google Shape;289;p40"/>
          <p:cNvCxnSpPr/>
          <p:nvPr/>
        </p:nvCxnSpPr>
        <p:spPr>
          <a:xfrm>
            <a:off x="317750" y="2161850"/>
            <a:ext cx="1360500" cy="39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" name="Google Shape;290;p40"/>
          <p:cNvSpPr txBox="1"/>
          <p:nvPr/>
        </p:nvSpPr>
        <p:spPr>
          <a:xfrm>
            <a:off x="1098950" y="2076450"/>
            <a:ext cx="76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Yeon Sung"/>
                <a:ea typeface="Yeon Sung"/>
                <a:cs typeface="Yeon Sung"/>
                <a:sym typeface="Yeon Sung"/>
              </a:rPr>
              <a:t>Profile</a:t>
            </a:r>
            <a:endParaRPr sz="1200">
              <a:latin typeface="Yeon Sung"/>
              <a:ea typeface="Yeon Sung"/>
              <a:cs typeface="Yeon Sung"/>
              <a:sym typeface="Yeon Sung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예: Sensor Data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</p:txBody>
      </p:sp>
      <p:sp>
        <p:nvSpPr>
          <p:cNvPr id="296" name="Google Shape;296;p41"/>
          <p:cNvSpPr txBox="1"/>
          <p:nvPr>
            <p:ph idx="1" type="body"/>
          </p:nvPr>
        </p:nvSpPr>
        <p:spPr>
          <a:xfrm>
            <a:off x="311700" y="1000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특징: 지속성을 유지, 데이터 유실 감수, 순간적인 데이터를 빨리 전달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</p:txBody>
      </p:sp>
      <p:sp>
        <p:nvSpPr>
          <p:cNvPr id="297" name="Google Shape;297;p41"/>
          <p:cNvSpPr txBox="1"/>
          <p:nvPr/>
        </p:nvSpPr>
        <p:spPr>
          <a:xfrm>
            <a:off x="387900" y="1509475"/>
            <a:ext cx="6742200" cy="24012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static const rmw_qos_profile_t rmw_qos_profile_</a:t>
            </a:r>
            <a:r>
              <a:rPr b="1" lang="ko" sz="12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sensor_data</a:t>
            </a:r>
            <a:r>
              <a:rPr lang="ko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RMW_QOS_POLICY_</a:t>
            </a:r>
            <a:r>
              <a:rPr b="1" lang="ko" sz="1200">
                <a:solidFill>
                  <a:srgbClr val="FFD966"/>
                </a:solidFill>
                <a:latin typeface="Courier New"/>
                <a:ea typeface="Courier New"/>
                <a:cs typeface="Courier New"/>
                <a:sym typeface="Courier New"/>
              </a:rPr>
              <a:t>HISTORY</a:t>
            </a:r>
            <a:r>
              <a:rPr lang="ko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b="1" lang="ko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KEEP_LAST</a:t>
            </a:r>
            <a:r>
              <a:rPr lang="ko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ko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ko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// </a:t>
            </a:r>
            <a:r>
              <a:rPr b="1" lang="ko" sz="1200">
                <a:solidFill>
                  <a:srgbClr val="FFD966"/>
                </a:solidFill>
                <a:latin typeface="Courier New"/>
                <a:ea typeface="Courier New"/>
                <a:cs typeface="Courier New"/>
                <a:sym typeface="Courier New"/>
              </a:rPr>
              <a:t>history depth</a:t>
            </a:r>
            <a:endParaRPr b="1" sz="1200">
              <a:solidFill>
                <a:srgbClr val="FFD9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RMW_QOS_POLICY_</a:t>
            </a:r>
            <a:r>
              <a:rPr b="1" lang="ko" sz="1200">
                <a:solidFill>
                  <a:srgbClr val="FFD966"/>
                </a:solidFill>
                <a:latin typeface="Courier New"/>
                <a:ea typeface="Courier New"/>
                <a:cs typeface="Courier New"/>
                <a:sym typeface="Courier New"/>
              </a:rPr>
              <a:t>RELIABILITY</a:t>
            </a:r>
            <a:r>
              <a:rPr lang="ko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b="1" lang="ko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BEST_EFFORT</a:t>
            </a:r>
            <a:r>
              <a:rPr lang="ko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RMW_QOS_POLICY_</a:t>
            </a:r>
            <a:r>
              <a:rPr b="1" lang="ko" sz="1200">
                <a:solidFill>
                  <a:srgbClr val="FFD966"/>
                </a:solidFill>
                <a:latin typeface="Courier New"/>
                <a:ea typeface="Courier New"/>
                <a:cs typeface="Courier New"/>
                <a:sym typeface="Courier New"/>
              </a:rPr>
              <a:t>DURABILITY</a:t>
            </a:r>
            <a:r>
              <a:rPr lang="ko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b="1" lang="ko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VOLATILE</a:t>
            </a:r>
            <a:r>
              <a:rPr lang="ko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RMW_QOS_DEADLINE_DEFAULT,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RMW_QOS_LIFESPAN_DEFAULT,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RMW_QOS_POLICY_LIVELINESS_SYSTEM_DEFAULT,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RMW_QOS_LIVELINESS_LEASE_DURATION_DEFAULT,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false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8" name="Google Shape;298;p41"/>
          <p:cNvSpPr txBox="1"/>
          <p:nvPr/>
        </p:nvSpPr>
        <p:spPr>
          <a:xfrm>
            <a:off x="387900" y="4044950"/>
            <a:ext cx="6742200" cy="3693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 rclpy.qos import </a:t>
            </a:r>
            <a:r>
              <a:rPr b="1" lang="ko" sz="12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qos_profile_sensor_data</a:t>
            </a:r>
            <a:endParaRPr b="1" sz="12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9" name="Google Shape;299;p41"/>
          <p:cNvSpPr txBox="1"/>
          <p:nvPr/>
        </p:nvSpPr>
        <p:spPr>
          <a:xfrm>
            <a:off x="83100" y="4548525"/>
            <a:ext cx="9012000" cy="3693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self.sensor_publisher = self.</a:t>
            </a:r>
            <a:r>
              <a:rPr b="1" lang="ko" sz="12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create_publisher</a:t>
            </a:r>
            <a:r>
              <a:rPr lang="ko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(Int8MultiArray, </a:t>
            </a:r>
            <a:r>
              <a:rPr b="1" lang="ko" sz="12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‘sensor’</a:t>
            </a:r>
            <a:r>
              <a:rPr lang="ko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qos_profile_sensor_data</a:t>
            </a:r>
            <a:r>
              <a:rPr lang="ko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520">
                <a:latin typeface="Yeon Sung"/>
                <a:ea typeface="Yeon Sung"/>
                <a:cs typeface="Yeon Sung"/>
                <a:sym typeface="Yeon Sung"/>
              </a:rPr>
              <a:t>6장 ROS 1과 2의 차이점 (ROS2의 특징) </a:t>
            </a:r>
            <a:endParaRPr sz="2520">
              <a:latin typeface="Yeon Sung"/>
              <a:ea typeface="Yeon Sung"/>
              <a:cs typeface="Yeon Sung"/>
              <a:sym typeface="Yeon Sung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History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Yeon Sung"/>
              <a:buChar char="-"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2015.08.31: ROS2 Alpha1 release(Anchor)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Yeon Sung"/>
              <a:buChar char="-"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2016.12.19: ROS2 Beta1 relase(Asphalt)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Yeon Sung"/>
              <a:buChar char="-"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2017.12.08: ROS 2 Ardent Apalone relase(1st version)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Yeon Sung"/>
              <a:buChar char="-"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2020.06.05: ROS 2 </a:t>
            </a:r>
            <a:r>
              <a:rPr b="1" lang="ko">
                <a:solidFill>
                  <a:srgbClr val="0000FF"/>
                </a:solidFill>
                <a:latin typeface="Yeon Sung"/>
                <a:ea typeface="Yeon Sung"/>
                <a:cs typeface="Yeon Sung"/>
                <a:sym typeface="Yeon Sung"/>
              </a:rPr>
              <a:t>Foxy</a:t>
            </a:r>
            <a:r>
              <a:rPr lang="ko">
                <a:latin typeface="Yeon Sung"/>
                <a:ea typeface="Yeon Sung"/>
                <a:cs typeface="Yeon Sung"/>
                <a:sym typeface="Yeon Sung"/>
              </a:rPr>
              <a:t> Filzroy relase(LTS, 3년 동안 지원)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Yeon Sung"/>
              <a:buChar char="-"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2021.05.23: ROS 2 Galactic Geochelone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1600" y="3458175"/>
            <a:ext cx="1428750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0400" y="3057550"/>
            <a:ext cx="1428750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40400" y="1269175"/>
            <a:ext cx="1219200" cy="1428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15"/>
          <p:cNvCxnSpPr/>
          <p:nvPr/>
        </p:nvCxnSpPr>
        <p:spPr>
          <a:xfrm>
            <a:off x="4567475" y="3147675"/>
            <a:ext cx="754800" cy="724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72" name="Google Shape;72;p15"/>
          <p:cNvCxnSpPr/>
          <p:nvPr/>
        </p:nvCxnSpPr>
        <p:spPr>
          <a:xfrm rot="10800000">
            <a:off x="6007600" y="2899525"/>
            <a:ext cx="982800" cy="536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3" name="Google Shape;73;p15"/>
          <p:cNvCxnSpPr>
            <a:stCxn id="70" idx="1"/>
          </p:cNvCxnSpPr>
          <p:nvPr/>
        </p:nvCxnSpPr>
        <p:spPr>
          <a:xfrm flipH="1">
            <a:off x="5719600" y="1983550"/>
            <a:ext cx="1120800" cy="508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유저 QoS 프로파일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</p:txBody>
      </p:sp>
      <p:sp>
        <p:nvSpPr>
          <p:cNvPr id="305" name="Google Shape;305;p42"/>
          <p:cNvSpPr txBox="1"/>
          <p:nvPr>
            <p:ph idx="1" type="body"/>
          </p:nvPr>
        </p:nvSpPr>
        <p:spPr>
          <a:xfrm>
            <a:off x="311700" y="1152475"/>
            <a:ext cx="85206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ko" sz="1525">
                <a:latin typeface="Yeon Sung"/>
                <a:ea typeface="Yeon Sung"/>
                <a:cs typeface="Yeon Sung"/>
                <a:sym typeface="Yeon Sung"/>
              </a:rPr>
              <a:t>- </a:t>
            </a:r>
            <a:r>
              <a:rPr lang="ko" sz="1525">
                <a:latin typeface="Yeon Sung"/>
                <a:ea typeface="Yeon Sung"/>
                <a:cs typeface="Yeon Sung"/>
                <a:sym typeface="Yeon Sung"/>
              </a:rPr>
              <a:t>사용자가 직접 새로운 프로파일 만들 수 있다.</a:t>
            </a:r>
            <a:endParaRPr sz="1525">
              <a:latin typeface="Yeon Sung"/>
              <a:ea typeface="Yeon Sung"/>
              <a:cs typeface="Yeon Sung"/>
              <a:sym typeface="Yeon Su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ko" sz="1525">
                <a:latin typeface="Yeon Sung"/>
                <a:ea typeface="Yeon Sung"/>
                <a:cs typeface="Yeon Sung"/>
                <a:sym typeface="Yeon Sung"/>
              </a:rPr>
              <a:t>- 유저 QoS 프로파일을 위한 QoS 모듈들을 임포트한다.</a:t>
            </a:r>
            <a:endParaRPr sz="1525">
              <a:latin typeface="Yeon Sung"/>
              <a:ea typeface="Yeon Sung"/>
              <a:cs typeface="Yeon Sung"/>
              <a:sym typeface="Yeon Su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ko" sz="1525">
                <a:latin typeface="Yeon Sung"/>
                <a:ea typeface="Yeon Sung"/>
                <a:cs typeface="Yeon Sung"/>
                <a:sym typeface="Yeon Sung"/>
              </a:rPr>
              <a:t>- 저자가 많이 사용하는 방식</a:t>
            </a:r>
            <a:endParaRPr sz="1525">
              <a:latin typeface="Yeon Sung"/>
              <a:ea typeface="Yeon Sung"/>
              <a:cs typeface="Yeon Sung"/>
              <a:sym typeface="Yeon Sung"/>
            </a:endParaRPr>
          </a:p>
        </p:txBody>
      </p:sp>
      <p:sp>
        <p:nvSpPr>
          <p:cNvPr id="306" name="Google Shape;306;p42"/>
          <p:cNvSpPr txBox="1"/>
          <p:nvPr/>
        </p:nvSpPr>
        <p:spPr>
          <a:xfrm>
            <a:off x="311700" y="2180275"/>
            <a:ext cx="6742200" cy="9234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 rclpy.qos import QosDurabilityPolicy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 rclpy.qos import QosHistoryPolicy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 rclpy.qos import QosProfile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 rclpy.qos import QosReliabilityPolicy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7" name="Google Shape;307;p42"/>
          <p:cNvSpPr txBox="1"/>
          <p:nvPr/>
        </p:nvSpPr>
        <p:spPr>
          <a:xfrm>
            <a:off x="311700" y="3234738"/>
            <a:ext cx="6742200" cy="11082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QOS_RKL10V = QoSProfile(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reliability=QoSReliabilityPolicy.</a:t>
            </a:r>
            <a:r>
              <a:rPr b="1" lang="ko" sz="12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ko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ELIABLE,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history=QoSHistoryPolicy.</a:t>
            </a:r>
            <a:r>
              <a:rPr b="1" lang="ko" sz="12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ko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EEP_</a:t>
            </a:r>
            <a:r>
              <a:rPr b="1" lang="ko" sz="12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ko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AST,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depth=</a:t>
            </a:r>
            <a:r>
              <a:rPr b="1" lang="ko" sz="12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ko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durability=QoSDurabilityPolicy.</a:t>
            </a:r>
            <a:r>
              <a:rPr b="1" lang="ko" sz="12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ko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OLATILE)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8" name="Google Shape;308;p42"/>
          <p:cNvSpPr txBox="1"/>
          <p:nvPr/>
        </p:nvSpPr>
        <p:spPr>
          <a:xfrm>
            <a:off x="311700" y="4474000"/>
            <a:ext cx="7790700" cy="3693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self.sensor_publisher = self.</a:t>
            </a:r>
            <a:r>
              <a:rPr b="1" lang="ko" sz="12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create_publisher</a:t>
            </a:r>
            <a:r>
              <a:rPr lang="ko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(Int8MultiArray, </a:t>
            </a:r>
            <a:r>
              <a:rPr b="1" lang="ko" sz="12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‘sensor’</a:t>
            </a:r>
            <a:r>
              <a:rPr lang="ko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QOS_RKL10V</a:t>
            </a:r>
            <a:r>
              <a:rPr lang="ko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QoS 테스트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</p:txBody>
      </p:sp>
      <p:sp>
        <p:nvSpPr>
          <p:cNvPr id="314" name="Google Shape;314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- </a:t>
            </a:r>
            <a:r>
              <a:rPr lang="ko" u="sng">
                <a:solidFill>
                  <a:schemeClr val="hlink"/>
                </a:solidFill>
                <a:latin typeface="Yeon Sung"/>
                <a:ea typeface="Yeon Sung"/>
                <a:cs typeface="Yeon Sung"/>
                <a:sym typeface="Yeon Sung"/>
                <a:hlinkClick action="ppaction://hlinksldjump" r:id="rId3"/>
              </a:rPr>
              <a:t>QoS 테스트 (Reliability: 신뢰도)</a:t>
            </a:r>
            <a:r>
              <a:rPr lang="ko">
                <a:latin typeface="Yeon Sung"/>
                <a:ea typeface="Yeon Sung"/>
                <a:cs typeface="Yeon Sung"/>
                <a:sym typeface="Yeon Sung"/>
              </a:rPr>
              <a:t> 참고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- 더 자세한 QoS별 데모 코드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- https://github.com/ros2/demos/tree/master/quality_of_service_demo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7900" y="0"/>
            <a:ext cx="1816100" cy="27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71750"/>
            <a:ext cx="1330980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520">
                <a:latin typeface="Yeon Sung"/>
                <a:ea typeface="Yeon Sung"/>
                <a:cs typeface="Yeon Sung"/>
                <a:sym typeface="Yeon Sung"/>
              </a:rPr>
              <a:t>ROS 2 개발의 필요성</a:t>
            </a:r>
            <a:endParaRPr sz="2520">
              <a:latin typeface="Yeon Sung"/>
              <a:ea typeface="Yeon Sung"/>
              <a:cs typeface="Yeon Sung"/>
              <a:sym typeface="Yeon Sung"/>
            </a:endParaRPr>
          </a:p>
        </p:txBody>
      </p:sp>
      <p:graphicFrame>
        <p:nvGraphicFramePr>
          <p:cNvPr id="81" name="Google Shape;81;p16"/>
          <p:cNvGraphicFramePr/>
          <p:nvPr/>
        </p:nvGraphicFramePr>
        <p:xfrm>
          <a:off x="862250" y="1646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{1EF5C6C3-9A45-49E3-8035-939888E33A71}</a:tableStyleId>
              </a:tblPr>
              <a:tblGrid>
                <a:gridCol w="3138225"/>
                <a:gridCol w="4100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 u="sng">
                          <a:solidFill>
                            <a:schemeClr val="hlink"/>
                          </a:solidFill>
                          <a:latin typeface="Yeon Sung"/>
                          <a:ea typeface="Yeon Sung"/>
                          <a:cs typeface="Yeon Sung"/>
                          <a:sym typeface="Yeon Sung"/>
                          <a:hlinkClick r:id="rId5"/>
                        </a:rPr>
                        <a:t>PR2</a:t>
                      </a:r>
                      <a:r>
                        <a:rPr lang="ko" sz="1700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를 위해 개발 (ROS 1)</a:t>
                      </a:r>
                      <a:endParaRPr sz="1700"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>
                    <a:solidFill>
                      <a:srgbClr val="F9E4AE">
                        <a:alpha val="2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새로운 로봇 개발환경의 필요 -&gt; ROS 2</a:t>
                      </a:r>
                      <a:endParaRPr sz="1700"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>
                    <a:solidFill>
                      <a:srgbClr val="F9E4AE">
                        <a:alpha val="2229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Font typeface="Yeon Sung"/>
                        <a:buChar char="-"/>
                      </a:pPr>
                      <a:r>
                        <a:rPr lang="ko" sz="1700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단일 로봇</a:t>
                      </a:r>
                      <a:endParaRPr sz="1700"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Font typeface="Yeon Sung"/>
                        <a:buChar char="-"/>
                      </a:pPr>
                      <a:r>
                        <a:rPr lang="ko" sz="1700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워크스테이션급 컴퓨터</a:t>
                      </a:r>
                      <a:endParaRPr sz="1700"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Font typeface="Yeon Sung"/>
                        <a:buChar char="-"/>
                      </a:pPr>
                      <a:r>
                        <a:rPr lang="ko" sz="1700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리눅스 환경</a:t>
                      </a:r>
                      <a:endParaRPr sz="1700"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Font typeface="Yeon Sung"/>
                        <a:buChar char="-"/>
                      </a:pPr>
                      <a:r>
                        <a:rPr lang="ko" sz="1700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실시간 제어 지원하지 않음</a:t>
                      </a:r>
                      <a:endParaRPr sz="1700"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Font typeface="Yeon Sung"/>
                        <a:buChar char="-"/>
                      </a:pPr>
                      <a:r>
                        <a:rPr lang="ko" sz="1700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안정된 네트워크 환경이 요구됨</a:t>
                      </a:r>
                      <a:endParaRPr sz="1700"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Font typeface="Yeon Sung"/>
                        <a:buChar char="-"/>
                      </a:pPr>
                      <a:r>
                        <a:rPr lang="ko" sz="1700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아카데믹 연구 용도(대학, 연구소)</a:t>
                      </a:r>
                      <a:endParaRPr sz="1700"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>
                    <a:solidFill>
                      <a:srgbClr val="F9E4AE">
                        <a:alpha val="2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Font typeface="Yeon Sung"/>
                        <a:buChar char="-"/>
                      </a:pPr>
                      <a:r>
                        <a:rPr lang="ko" sz="1700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두 대 이상의 로봇</a:t>
                      </a:r>
                      <a:endParaRPr sz="1700"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Font typeface="Yeon Sung"/>
                        <a:buChar char="-"/>
                      </a:pPr>
                      <a:r>
                        <a:rPr lang="ko" sz="1700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임베디드 시스템에서의 ROS 사용</a:t>
                      </a:r>
                      <a:endParaRPr sz="1700"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Font typeface="Yeon Sung"/>
                        <a:buChar char="-"/>
                      </a:pPr>
                      <a:r>
                        <a:rPr lang="ko" sz="1700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실시간 제어</a:t>
                      </a:r>
                      <a:endParaRPr sz="1700"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Font typeface="Yeon Sung"/>
                        <a:buChar char="-"/>
                      </a:pPr>
                      <a:r>
                        <a:rPr lang="ko" sz="1700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불안정한 네트워크 환경에서도 동작할 수 있는 유연함</a:t>
                      </a:r>
                      <a:endParaRPr sz="1700"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Font typeface="Yeon Sung"/>
                        <a:buChar char="-"/>
                      </a:pPr>
                      <a:r>
                        <a:rPr lang="ko" sz="1700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멀티 플랫폼(리눅스, 윈도우, macOS)</a:t>
                      </a:r>
                      <a:endParaRPr sz="1700"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Font typeface="Yeon Sung"/>
                        <a:buChar char="-"/>
                      </a:pPr>
                      <a:r>
                        <a:rPr lang="ko" sz="1700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최신 기술지원(Zeroconf, Protocol Buffers, DDS 등)</a:t>
                      </a:r>
                      <a:endParaRPr sz="1700"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Font typeface="Yeon Sung"/>
                        <a:buChar char="-"/>
                      </a:pPr>
                      <a:r>
                        <a:rPr lang="ko" sz="1700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상업용 제품 지원</a:t>
                      </a:r>
                      <a:endParaRPr sz="1700"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>
                    <a:solidFill>
                      <a:srgbClr val="F9E4AE">
                        <a:alpha val="2229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2" name="Google Shape;82;p16"/>
          <p:cNvSpPr txBox="1"/>
          <p:nvPr/>
        </p:nvSpPr>
        <p:spPr>
          <a:xfrm>
            <a:off x="8211600" y="2724150"/>
            <a:ext cx="93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accent5"/>
                </a:solidFill>
                <a:latin typeface="Yeon Sung"/>
                <a:ea typeface="Yeon Sung"/>
                <a:cs typeface="Yeon Sung"/>
                <a:sym typeface="Yeon Sung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Robonaut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ROS 1 vs ROS 2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</p:txBody>
      </p:sp>
      <p:graphicFrame>
        <p:nvGraphicFramePr>
          <p:cNvPr id="88" name="Google Shape;88;p17"/>
          <p:cNvGraphicFramePr/>
          <p:nvPr/>
        </p:nvGraphicFramePr>
        <p:xfrm>
          <a:off x="3117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{1EF5C6C3-9A45-49E3-8035-939888E33A71}</a:tableStyleId>
              </a:tblPr>
              <a:tblGrid>
                <a:gridCol w="1492175"/>
                <a:gridCol w="3024250"/>
                <a:gridCol w="4125400"/>
              </a:tblGrid>
              <a:tr h="36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Features</a:t>
                      </a:r>
                      <a:endParaRPr sz="1200"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ROS 1</a:t>
                      </a:r>
                      <a:endParaRPr sz="1200"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ROS 2</a:t>
                      </a:r>
                      <a:endParaRPr sz="1200"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Platforms</a:t>
                      </a:r>
                      <a:endParaRPr sz="1200"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Linux, macOS</a:t>
                      </a:r>
                      <a:endParaRPr sz="1200"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Linux, macOS, Windows</a:t>
                      </a:r>
                      <a:endParaRPr sz="1200"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</a:tr>
              <a:tr h="36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Real-time</a:t>
                      </a:r>
                      <a:endParaRPr sz="1200"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OROCOS extension</a:t>
                      </a:r>
                      <a:endParaRPr sz="1200"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Real-time nodes</a:t>
                      </a:r>
                      <a:endParaRPr sz="1200"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</a:tr>
              <a:tr h="36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0000"/>
                          </a:solidFill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Security</a:t>
                      </a:r>
                      <a:endParaRPr sz="1200">
                        <a:solidFill>
                          <a:srgbClr val="FF0000"/>
                        </a:solidFill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SROS</a:t>
                      </a:r>
                      <a:endParaRPr sz="1200"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SROS 2, DDS-Security, Robotic Systems Threat Model</a:t>
                      </a:r>
                      <a:endParaRPr sz="1200"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</a:tr>
              <a:tr h="36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0000"/>
                          </a:solidFill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Communication</a:t>
                      </a:r>
                      <a:endParaRPr sz="1200">
                        <a:solidFill>
                          <a:srgbClr val="FF0000"/>
                        </a:solidFill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XMLRPC + TCPROS</a:t>
                      </a:r>
                      <a:endParaRPr sz="1200"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DDS (RTPS)</a:t>
                      </a:r>
                      <a:endParaRPr sz="1200"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</a:tr>
              <a:tr h="36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Languages</a:t>
                      </a:r>
                      <a:endParaRPr sz="1200"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C++03, Python 2.7</a:t>
                      </a:r>
                      <a:endParaRPr sz="1200"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C++14 (C++17), Python 3.5+</a:t>
                      </a:r>
                      <a:endParaRPr sz="1200"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</a:tr>
              <a:tr h="36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Build tools</a:t>
                      </a:r>
                      <a:endParaRPr sz="1200"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catkin_make, catkin_tools</a:t>
                      </a:r>
                      <a:endParaRPr sz="1200"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colcon</a:t>
                      </a:r>
                      <a:endParaRPr sz="1200"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</a:tr>
              <a:tr h="36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0000"/>
                          </a:solidFill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Build options</a:t>
                      </a:r>
                      <a:endParaRPr sz="1200">
                        <a:solidFill>
                          <a:srgbClr val="FF0000"/>
                        </a:solidFill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-</a:t>
                      </a:r>
                      <a:endParaRPr sz="1200"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Multiple WS, No non-isolated build, No devel space</a:t>
                      </a:r>
                      <a:endParaRPr sz="1200"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</a:tr>
              <a:tr h="36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Messages</a:t>
                      </a:r>
                      <a:endParaRPr sz="1200"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*.msg, *srv, *.action</a:t>
                      </a:r>
                      <a:endParaRPr sz="1200"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*.msg, *.srv, *.action, *.idl</a:t>
                      </a:r>
                      <a:endParaRPr sz="1200"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</a:tr>
              <a:tr h="36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0000"/>
                          </a:solidFill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CLI</a:t>
                      </a:r>
                      <a:endParaRPr sz="1200">
                        <a:solidFill>
                          <a:srgbClr val="FF0000"/>
                        </a:solidFill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rosrun, roslaunch, ros topic, ...</a:t>
                      </a:r>
                      <a:endParaRPr sz="1200"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ros2 run, ros2 launch, ros2 topic, ...</a:t>
                      </a:r>
                      <a:endParaRPr sz="1200"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</a:tr>
              <a:tr h="36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Embedded Systems</a:t>
                      </a:r>
                      <a:endParaRPr sz="1200"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rosserial, mROS</a:t>
                      </a:r>
                      <a:endParaRPr sz="1200"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microROS, ros2arduino, ...</a:t>
                      </a:r>
                      <a:endParaRPr sz="1200"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Security, Communication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latin typeface="Yeon Sung"/>
                <a:ea typeface="Yeon Sung"/>
                <a:cs typeface="Yeon Sung"/>
                <a:sym typeface="Yeon Sung"/>
              </a:rPr>
              <a:t>Security</a:t>
            </a:r>
            <a:endParaRPr b="1" sz="1900">
              <a:latin typeface="Yeon Sung"/>
              <a:ea typeface="Yeon Sung"/>
              <a:cs typeface="Yeon Sung"/>
              <a:sym typeface="Yeon Sung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Yeon Sung"/>
              <a:buChar char="-"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산업용 </a:t>
            </a:r>
            <a:r>
              <a:rPr lang="ko" u="sng">
                <a:solidFill>
                  <a:schemeClr val="hlink"/>
                </a:solidFill>
                <a:latin typeface="Yeon Sung"/>
                <a:ea typeface="Yeon Sung"/>
                <a:cs typeface="Yeon Sung"/>
                <a:sym typeface="Yeon Sung"/>
                <a:hlinkClick r:id="rId3"/>
              </a:rPr>
              <a:t>DDS(Data Distribution Service)</a:t>
            </a:r>
            <a:r>
              <a:rPr lang="ko">
                <a:latin typeface="Yeon Sung"/>
                <a:ea typeface="Yeon Sung"/>
                <a:cs typeface="Yeon Sung"/>
                <a:sym typeface="Yeon Sung"/>
              </a:rPr>
              <a:t> 도입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Yeon Sung"/>
              <a:buChar char="-"/>
            </a:pPr>
            <a:r>
              <a:rPr lang="ko" u="sng">
                <a:solidFill>
                  <a:schemeClr val="hlink"/>
                </a:solidFill>
                <a:latin typeface="Yeon Sung"/>
                <a:ea typeface="Yeon Sung"/>
                <a:cs typeface="Yeon Sung"/>
                <a:sym typeface="Yeon Sung"/>
                <a:hlinkClick r:id="rId4"/>
              </a:rPr>
              <a:t>DDS-Security</a:t>
            </a:r>
            <a:r>
              <a:rPr lang="ko">
                <a:latin typeface="Yeon Sung"/>
                <a:ea typeface="Yeon Sung"/>
                <a:cs typeface="Yeon Sung"/>
                <a:sym typeface="Yeon Sung"/>
              </a:rPr>
              <a:t> 적용: 보안 이슈를 통신단부터 해결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Yeon Sung"/>
              <a:buChar char="-"/>
            </a:pPr>
            <a:r>
              <a:rPr lang="ko" u="sng">
                <a:solidFill>
                  <a:schemeClr val="hlink"/>
                </a:solidFill>
                <a:latin typeface="Yeon Sung"/>
                <a:ea typeface="Yeon Sung"/>
                <a:cs typeface="Yeon Sung"/>
                <a:sym typeface="Yeon Sung"/>
                <a:hlinkClick r:id="rId5"/>
              </a:rPr>
              <a:t>SROS 2</a:t>
            </a:r>
            <a:r>
              <a:rPr lang="ko">
                <a:latin typeface="Yeon Sung"/>
                <a:ea typeface="Yeon Sung"/>
                <a:cs typeface="Yeon Sung"/>
                <a:sym typeface="Yeon Sung"/>
              </a:rPr>
              <a:t>: ROS 커뮤니티에서 개발, RCL 서포트 강화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900">
                <a:latin typeface="Yeon Sung"/>
                <a:ea typeface="Yeon Sung"/>
                <a:cs typeface="Yeon Sung"/>
                <a:sym typeface="Yeon Sung"/>
              </a:rPr>
              <a:t>Communication</a:t>
            </a:r>
            <a:endParaRPr b="1" sz="1900">
              <a:latin typeface="Yeon Sung"/>
              <a:ea typeface="Yeon Sung"/>
              <a:cs typeface="Yeon Sung"/>
              <a:sym typeface="Yeon Sung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Yeon Sung"/>
              <a:buChar char="-"/>
            </a:pPr>
            <a:r>
              <a:rPr lang="ko" u="sng">
                <a:solidFill>
                  <a:schemeClr val="hlink"/>
                </a:solidFill>
                <a:latin typeface="Yeon Sung"/>
                <a:ea typeface="Yeon Sung"/>
                <a:cs typeface="Yeon Sung"/>
                <a:sym typeface="Yeon Sung"/>
                <a:hlinkClick r:id="rId6"/>
              </a:rPr>
              <a:t>RTPS(Real Time Publish Subscribe)</a:t>
            </a:r>
            <a:r>
              <a:rPr lang="ko">
                <a:latin typeface="Yeon Sung"/>
                <a:ea typeface="Yeon Sung"/>
                <a:cs typeface="Yeon Sung"/>
                <a:sym typeface="Yeon Sung"/>
              </a:rPr>
              <a:t>를 지원하는 통신 미들웨어 DDS 사용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Yeon Sung"/>
              <a:buChar char="-"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IDL(Interface Description Language) 사용: 메시지 정의 및 직렬화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Yeon Sung"/>
              <a:buChar char="-"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실시간 데이터 전송 보장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Yeon Sung"/>
              <a:buChar char="-"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노드간의 자동 감지 기능 지원: 여러 DDS 프로그램간 통신 가능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Yeon Sung"/>
              <a:buChar char="-"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QoS(Quality of Service) 설정: 데이터 통신의 신뢰도(TCP) vs 속도(UDP) 우선 선택 가능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Build Options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8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Multiple workspace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Yeon Sung"/>
              <a:buChar char="-"/>
            </a:pPr>
            <a:r>
              <a:rPr lang="ko">
                <a:solidFill>
                  <a:srgbClr val="B7B7B7"/>
                </a:solidFill>
                <a:latin typeface="Yeon Sung"/>
                <a:ea typeface="Yeon Sung"/>
                <a:cs typeface="Yeon Sung"/>
                <a:sym typeface="Yeon Sung"/>
              </a:rPr>
              <a:t>ROS 1: 특정 워크스페이스(catkin_ws)만 가능</a:t>
            </a:r>
            <a:endParaRPr>
              <a:solidFill>
                <a:srgbClr val="B7B7B7"/>
              </a:solidFill>
              <a:latin typeface="Yeon Sung"/>
              <a:ea typeface="Yeon Sung"/>
              <a:cs typeface="Yeon Sung"/>
              <a:sym typeface="Yeon Sung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Yeon Sung"/>
              <a:buChar char="-"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복수의 독립 워크스페이스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Yeon Sung"/>
              <a:buChar char="-"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작업목적 및 패키지 종류별로 관리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No non-isolated build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Yeon Sung"/>
              <a:buChar char="-"/>
            </a:pPr>
            <a:r>
              <a:rPr lang="ko">
                <a:solidFill>
                  <a:srgbClr val="B7B7B7"/>
                </a:solidFill>
                <a:latin typeface="Yeon Sung"/>
                <a:ea typeface="Yeon Sung"/>
                <a:cs typeface="Yeon Sung"/>
                <a:sym typeface="Yeon Sung"/>
              </a:rPr>
              <a:t>ROS 1: 여러 개의 패키지를 동시에 빌드 -&gt; 빌드속도↑, 종속성 이슈 발생</a:t>
            </a:r>
            <a:endParaRPr>
              <a:solidFill>
                <a:srgbClr val="B7B7B7"/>
              </a:solidFill>
              <a:latin typeface="Yeon Sung"/>
              <a:ea typeface="Yeon Sung"/>
              <a:cs typeface="Yeon Sung"/>
              <a:sym typeface="Yeon Sung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Yeon Sung"/>
              <a:buChar char="-"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모든 패키지를 별도로 빌드 -&gt; 설치용 폴더를 분리/병합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No devel space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Yeon Sung"/>
              <a:buChar char="-"/>
            </a:pPr>
            <a:r>
              <a:rPr lang="ko">
                <a:solidFill>
                  <a:srgbClr val="B7B7B7"/>
                </a:solidFill>
                <a:latin typeface="Yeon Sung"/>
                <a:ea typeface="Yeon Sung"/>
                <a:cs typeface="Yeon Sung"/>
                <a:sym typeface="Yeon Sung"/>
              </a:rPr>
              <a:t>ROS 1: 패키지를 빌드한 후 devel 폴더에 코드 저장 -&gt; 패키지 관리의 복잡성 발생</a:t>
            </a:r>
            <a:endParaRPr>
              <a:solidFill>
                <a:srgbClr val="B7B7B7"/>
              </a:solidFill>
              <a:latin typeface="Yeon Sung"/>
              <a:ea typeface="Yeon Sung"/>
              <a:cs typeface="Yeon Sung"/>
              <a:sym typeface="Yeon Sung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Yeon Sung"/>
              <a:buChar char="-"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패키지 관리의 복잡성 해소: 패키지 빌드 -&gt; 패키지 설치 -&gt; 패키지 사용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Yeon Sung"/>
              <a:buChar char="-"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심볼릭 링크 설치: “--symlink-install” (코드 수정 후 다시 컴파일하지 않아도 적용됨)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Client library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</p:txBody>
      </p:sp>
      <p:graphicFrame>
        <p:nvGraphicFramePr>
          <p:cNvPr id="106" name="Google Shape;106;p20"/>
          <p:cNvGraphicFramePr/>
          <p:nvPr/>
        </p:nvGraphicFramePr>
        <p:xfrm>
          <a:off x="1842250" y="159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{1EF5C6C3-9A45-49E3-8035-939888E33A71}</a:tableStyleId>
              </a:tblPr>
              <a:tblGrid>
                <a:gridCol w="1819825"/>
                <a:gridCol w="1819825"/>
                <a:gridCol w="1819825"/>
              </a:tblGrid>
              <a:tr h="5476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user land</a:t>
                      </a:r>
                      <a:endParaRPr sz="1800"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  <a:tr h="8763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>
                          <a:solidFill>
                            <a:srgbClr val="FF0000"/>
                          </a:solidFill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ROS client library</a:t>
                      </a:r>
                      <a:endParaRPr b="1" sz="1800">
                        <a:solidFill>
                          <a:srgbClr val="FF0000"/>
                        </a:solidFill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(rclcpp, rclpy, rcljava, rclgo, rclnodejs, …)</a:t>
                      </a:r>
                      <a:endParaRPr sz="1800"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  <a:tr h="5476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middleware interface</a:t>
                      </a:r>
                      <a:endParaRPr sz="1800"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  <a:tr h="58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DDS adapter 1</a:t>
                      </a:r>
                      <a:endParaRPr sz="1800"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DDS adapter 2</a:t>
                      </a:r>
                      <a:endParaRPr sz="1800"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800">
                          <a:solidFill>
                            <a:schemeClr val="dk1"/>
                          </a:solidFill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DDS adapter 3</a:t>
                      </a:r>
                      <a:endParaRPr sz="1800"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 anchor="ctr"/>
                </a:tc>
              </a:tr>
              <a:tr h="547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DDS impl 1</a:t>
                      </a:r>
                      <a:endParaRPr sz="1800"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800">
                          <a:solidFill>
                            <a:schemeClr val="dk1"/>
                          </a:solidFill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DDS impl 2</a:t>
                      </a:r>
                      <a:endParaRPr sz="1800"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800">
                          <a:solidFill>
                            <a:schemeClr val="dk1"/>
                          </a:solidFill>
                          <a:latin typeface="Yeon Sung"/>
                          <a:ea typeface="Yeon Sung"/>
                          <a:cs typeface="Yeon Sung"/>
                          <a:sym typeface="Yeon Sung"/>
                        </a:rPr>
                        <a:t>DDS impl 3</a:t>
                      </a:r>
                      <a:endParaRPr sz="1800">
                        <a:latin typeface="Yeon Sung"/>
                        <a:ea typeface="Yeon Sung"/>
                        <a:cs typeface="Yeon Sung"/>
                        <a:sym typeface="Yeon Sung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520">
                <a:latin typeface="Yeon Sung"/>
                <a:ea typeface="Yeon Sung"/>
                <a:cs typeface="Yeon Sung"/>
                <a:sym typeface="Yeon Sung"/>
              </a:rPr>
              <a:t>7장 ROS 2와 DDS</a:t>
            </a:r>
            <a:endParaRPr sz="2520">
              <a:latin typeface="Yeon Sung"/>
              <a:ea typeface="Yeon Sung"/>
              <a:cs typeface="Yeon Sung"/>
              <a:sym typeface="Yeon Sung"/>
            </a:endParaRPr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3570900" cy="18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DDS 채용: ROS 2에서 가장 큰 변화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Yeon Sung"/>
              <a:buChar char="-"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메시지 전달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Yeon Sung"/>
              <a:buChar char="-"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실시간 데이터 전송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Yeon Sung"/>
              <a:buChar char="-"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불안정한 네트워크에 대한 대응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Yeon Sung"/>
              <a:buChar char="-"/>
            </a:pPr>
            <a:r>
              <a:rPr lang="ko">
                <a:latin typeface="Yeon Sung"/>
                <a:ea typeface="Yeon Sung"/>
                <a:cs typeface="Yeon Sung"/>
                <a:sym typeface="Yeon Sung"/>
              </a:rPr>
              <a:t>보안 강화</a:t>
            </a:r>
            <a:endParaRPr>
              <a:latin typeface="Yeon Sung"/>
              <a:ea typeface="Yeon Sung"/>
              <a:cs typeface="Yeon Sung"/>
              <a:sym typeface="Yeon Sung"/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0850" y="320650"/>
            <a:ext cx="4953575" cy="300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4572000" y="47895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u="sng">
                <a:solidFill>
                  <a:schemeClr val="hlink"/>
                </a:solidFill>
                <a:hlinkClick r:id="rId4"/>
              </a:rPr>
              <a:t>ROSCon 2016 - ROS 2 Update.pdf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048375"/>
            <a:ext cx="4257700" cy="209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/>
        </p:nvSpPr>
        <p:spPr>
          <a:xfrm>
            <a:off x="5302375" y="3326375"/>
            <a:ext cx="3742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u="sng">
                <a:solidFill>
                  <a:schemeClr val="hlink"/>
                </a:solidFill>
                <a:hlinkClick r:id="rId6"/>
              </a:rPr>
              <a:t>Exploring the performance of ROS2 | Semantic Scholar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