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4" r:id="rId6"/>
    <p:sldId id="265" r:id="rId7"/>
    <p:sldId id="259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C9C32-51D1-45E4-A465-464E5A33F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5454FF-2EBA-45B2-94F5-DC2FD699F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EA5EB-87FC-4028-9E63-E123EC0F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8C00-59D5-4523-A77B-2FA383E4A002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FD98D-0A2D-40B8-8943-D3D0FF81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C6BEB-7199-4D2C-B832-127ED716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C883-D795-48B4-B770-1C38CC68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00589-A2CB-41B9-93D2-37BF9B40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7EF1C1-F701-4ED9-935A-67E476E25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F5B38-6BF9-4766-9A9B-BF82C6A6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8C00-59D5-4523-A77B-2FA383E4A002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5248F-349F-441B-AE4A-6A6D428E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A1681-D389-4A5F-9E23-A7F7925F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C883-D795-48B4-B770-1C38CC68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5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F3651D-795C-43D2-92D3-5CD0AE6DA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EC39E3-25DF-4562-928C-FE773AE8F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9B3A6-76E1-414F-B5C4-D5D11412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8C00-59D5-4523-A77B-2FA383E4A002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A40DA-B027-4B3A-A452-7D278BB2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55FE-363F-4B68-A616-58CD3E78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C883-D795-48B4-B770-1C38CC68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7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DBDBC-F044-4BFC-B307-091FD0C4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E6523-7EDB-49C1-AE88-2CD3AE880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BA8D7-4FEA-4ED7-BF02-EDEDB167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8C00-59D5-4523-A77B-2FA383E4A002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941C1-2DEE-4D73-A9ED-701D5C1C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13091-6A8D-4ADF-8986-526C6A19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C883-D795-48B4-B770-1C38CC68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8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8DA97-58B9-4618-BFE1-8295DBEC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F7F82-B7FC-4545-A0B9-D01EB353E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B7FC4-0E0D-4613-B093-229A4D18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8C00-59D5-4523-A77B-2FA383E4A002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EA62D-5029-4912-B6E5-F75709E4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98F4B-7161-4445-BCF0-06ABC529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C883-D795-48B4-B770-1C38CC68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6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1A928-FD48-42A9-ADD0-9669EFA4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7F7DD-2342-49A6-9A16-3679DB3F4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3A430C-ED78-44B1-AFCC-47DE92D41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DA8209-2E26-4689-A31B-B71E5151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8C00-59D5-4523-A77B-2FA383E4A002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74C7F-6D96-4DF5-8FCA-34BF9B83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8187C6-F9B3-4642-AA16-41977047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C883-D795-48B4-B770-1C38CC68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9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C2114-65A8-40AA-A7C0-815A2CC1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C3A8B-E670-4928-92F0-E5CE66BE5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AAC354-85C1-4B76-9556-CA5B48D4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D0C75A-150F-4DD1-A604-E1D50C5E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1DA120-77A8-4C11-B7F4-4A9F835C1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B51A33-CB9C-484B-9684-60F8C567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8C00-59D5-4523-A77B-2FA383E4A002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1E5C35-C27A-4C76-8BA9-343C38C2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6EC954-5B45-4FAA-BFA6-1090D1FB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C883-D795-48B4-B770-1C38CC68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9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E942C-AD39-4296-BE60-9825825F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C86D01-AB5E-4E7A-9390-C071B026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8C00-59D5-4523-A77B-2FA383E4A002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B659B5-4CA8-43AE-88E7-9065CC6D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E6E69B-92DC-4EDB-8827-48864075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C883-D795-48B4-B770-1C38CC68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08210B-BAA0-4316-A963-16F8AD84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8C00-59D5-4523-A77B-2FA383E4A002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96E204-510C-409E-9556-13C4B50E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E3410A-BB7F-45F9-881B-E1AB91E5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C883-D795-48B4-B770-1C38CC68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529E0-600B-4B75-89F9-C4604628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B522C-DB19-4BC5-8DFD-7AE876F9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9B617F-EF87-4986-94D1-8503CEEA9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C24CA-3A82-4FED-B3B1-1F4A9280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8C00-59D5-4523-A77B-2FA383E4A002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8D871B-54D3-443C-8289-62E1C473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86F7ED-21DC-47E3-9286-E287C5B6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C883-D795-48B4-B770-1C38CC68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74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77D9D-31EE-4334-A60D-7D8768E9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CD3BE7-9A73-4054-BB42-E60AC25C0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A49EC0-6411-45BA-8DA6-CE20F1B92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43281E-8054-4CE0-AA34-BBFA16A4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8C00-59D5-4523-A77B-2FA383E4A002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AF0AC6-4D93-43D1-B5E6-47E88D5C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AF47D-D115-459D-A84E-F7FBC439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C883-D795-48B4-B770-1C38CC68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26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854126-8ABC-469D-8310-1527860A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27A179-C650-40FD-B9BA-80253C49B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AFD6D-3441-43B3-936D-94C02A1C1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8C00-59D5-4523-A77B-2FA383E4A002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D5E4A-AEDB-4020-A951-0A612FD74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7FD1C-B617-4291-99A9-E3F739578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C883-D795-48B4-B770-1C38CC684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8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18C9BDD8-8469-4E30-B5E3-CA2F3BDC73A8}"/>
              </a:ext>
            </a:extLst>
          </p:cNvPr>
          <p:cNvSpPr txBox="1">
            <a:spLocks noGrp="1"/>
          </p:cNvSpPr>
          <p:nvPr/>
        </p:nvSpPr>
        <p:spPr>
          <a:xfrm>
            <a:off x="1835700" y="1714800"/>
            <a:ext cx="8520600" cy="17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5400" dirty="0">
                <a:latin typeface="Yeon Sung"/>
                <a:ea typeface="Yeon Sung"/>
                <a:cs typeface="Yeon Sung"/>
                <a:sym typeface="Yeon Sung"/>
              </a:rPr>
              <a:t>ROS 2로 시작하는</a:t>
            </a:r>
            <a:endParaRPr sz="5400" dirty="0">
              <a:latin typeface="Yeon Sung"/>
              <a:ea typeface="Yeon Sung"/>
              <a:cs typeface="Yeon Sung"/>
              <a:sym typeface="Yeon Sung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5400" dirty="0">
                <a:latin typeface="Yeon Sung"/>
                <a:ea typeface="Yeon Sung"/>
                <a:cs typeface="Yeon Sung"/>
                <a:sym typeface="Yeon Sung"/>
              </a:rPr>
              <a:t>로봇 프로그래밍</a:t>
            </a:r>
            <a:endParaRPr sz="5400" dirty="0">
              <a:latin typeface="Yeon Sung"/>
              <a:ea typeface="Yeon Sung"/>
              <a:cs typeface="Yeon Sung"/>
              <a:sym typeface="Yeon Sung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1E0B9238-6248-4B00-BE1C-8AE81202CA03}"/>
              </a:ext>
            </a:extLst>
          </p:cNvPr>
          <p:cNvSpPr txBox="1">
            <a:spLocks noGrp="1"/>
          </p:cNvSpPr>
          <p:nvPr/>
        </p:nvSpPr>
        <p:spPr>
          <a:xfrm>
            <a:off x="3525950" y="3994275"/>
            <a:ext cx="5571900" cy="17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dirty="0">
                <a:solidFill>
                  <a:schemeClr val="tx1"/>
                </a:solidFill>
                <a:latin typeface="Yeon Sung"/>
                <a:ea typeface="Yeon Sung"/>
                <a:cs typeface="Yeon Sung"/>
                <a:sym typeface="Yeon Sung"/>
              </a:rPr>
              <a:t>13</a:t>
            </a:r>
            <a:r>
              <a:rPr lang="ko" sz="2400" dirty="0">
                <a:solidFill>
                  <a:schemeClr val="tx1"/>
                </a:solidFill>
                <a:latin typeface="Yeon Sung"/>
                <a:ea typeface="Yeon Sung"/>
                <a:cs typeface="Yeon Sung"/>
                <a:sym typeface="Yeon Sung"/>
              </a:rPr>
              <a:t>장 </a:t>
            </a:r>
            <a:r>
              <a:rPr lang="en-US" altLang="ko" sz="2400" dirty="0">
                <a:solidFill>
                  <a:schemeClr val="tx1"/>
                </a:solidFill>
                <a:latin typeface="Yeon Sung"/>
                <a:ea typeface="Yeon Sung"/>
                <a:cs typeface="Yeon Sung"/>
                <a:sym typeface="Yeon Sung"/>
              </a:rPr>
              <a:t>ROS2</a:t>
            </a:r>
            <a:r>
              <a:rPr lang="ko-KR" altLang="en-US" sz="2400" dirty="0">
                <a:solidFill>
                  <a:schemeClr val="tx1"/>
                </a:solidFill>
                <a:latin typeface="Yeon Sung"/>
                <a:ea typeface="Yeon Sung"/>
                <a:cs typeface="Yeon Sung"/>
                <a:sym typeface="Yeon Sung"/>
              </a:rPr>
              <a:t>액션</a:t>
            </a:r>
            <a:endParaRPr sz="2400" dirty="0">
              <a:solidFill>
                <a:schemeClr val="tx1"/>
              </a:solidFill>
              <a:latin typeface="Yeon Sung"/>
              <a:ea typeface="Yeon Sung"/>
              <a:cs typeface="Yeon Sung"/>
              <a:sym typeface="Yeon Sung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dirty="0">
                <a:solidFill>
                  <a:schemeClr val="tx1"/>
                </a:solidFill>
                <a:latin typeface="Yeon Sung"/>
                <a:ea typeface="Yeon Sung"/>
                <a:cs typeface="Yeon Sung"/>
                <a:sym typeface="Yeon Sung"/>
              </a:rPr>
              <a:t>14</a:t>
            </a:r>
            <a:r>
              <a:rPr lang="ko" sz="2400" dirty="0">
                <a:solidFill>
                  <a:schemeClr val="tx1"/>
                </a:solidFill>
                <a:latin typeface="Yeon Sung"/>
                <a:ea typeface="Yeon Sung"/>
                <a:cs typeface="Yeon Sung"/>
                <a:sym typeface="Yeon Sung"/>
              </a:rPr>
              <a:t>장 </a:t>
            </a:r>
            <a:r>
              <a:rPr lang="en-US" altLang="ko" sz="2400" dirty="0">
                <a:solidFill>
                  <a:schemeClr val="tx1"/>
                </a:solidFill>
                <a:latin typeface="Yeon Sung"/>
                <a:ea typeface="Yeon Sung"/>
                <a:cs typeface="Yeon Sung"/>
                <a:sym typeface="Yeon Sung"/>
              </a:rPr>
              <a:t>ROS2 </a:t>
            </a:r>
            <a:r>
              <a:rPr lang="ko-KR" altLang="en-US" sz="2400" dirty="0">
                <a:solidFill>
                  <a:schemeClr val="tx1"/>
                </a:solidFill>
                <a:latin typeface="Yeon Sung"/>
                <a:ea typeface="Yeon Sung"/>
                <a:cs typeface="Yeon Sung"/>
                <a:sym typeface="Yeon Sung"/>
              </a:rPr>
              <a:t>인터페이스</a:t>
            </a:r>
            <a:endParaRPr lang="en-US" altLang="ko-KR" sz="2400" dirty="0">
              <a:solidFill>
                <a:schemeClr val="tx1"/>
              </a:solidFill>
              <a:latin typeface="Yeon Sung"/>
              <a:ea typeface="Yeon Sung"/>
              <a:cs typeface="Yeon Sung"/>
              <a:sym typeface="Yeon Sung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dirty="0">
                <a:solidFill>
                  <a:schemeClr val="tx1"/>
                </a:solidFill>
                <a:latin typeface="Yeon Sung"/>
                <a:ea typeface="Yeon Sung"/>
                <a:cs typeface="Yeon Sung"/>
                <a:sym typeface="Yeon Sung"/>
              </a:rPr>
              <a:t>15</a:t>
            </a:r>
            <a:r>
              <a:rPr lang="ko" sz="2400" dirty="0">
                <a:solidFill>
                  <a:schemeClr val="tx1"/>
                </a:solidFill>
                <a:latin typeface="Yeon Sung"/>
                <a:ea typeface="Yeon Sung"/>
                <a:cs typeface="Yeon Sung"/>
                <a:sym typeface="Yeon Sung"/>
              </a:rPr>
              <a:t>장 ROS2</a:t>
            </a:r>
            <a:r>
              <a:rPr lang="en-US" altLang="ko" sz="2400" dirty="0">
                <a:solidFill>
                  <a:schemeClr val="tx1"/>
                </a:solidFill>
                <a:latin typeface="Yeon Sung"/>
                <a:ea typeface="Yeon Sung"/>
                <a:cs typeface="Yeon Sung"/>
                <a:sym typeface="Yeon Sung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Yeon Sung"/>
                <a:ea typeface="Yeon Sung"/>
                <a:cs typeface="Yeon Sung"/>
                <a:sym typeface="Yeon Sung"/>
              </a:rPr>
              <a:t>토픽</a:t>
            </a:r>
            <a:r>
              <a:rPr lang="en-US" altLang="ko-KR" sz="2400" dirty="0">
                <a:solidFill>
                  <a:schemeClr val="tx1"/>
                </a:solidFill>
                <a:latin typeface="Yeon Sung"/>
                <a:ea typeface="Yeon Sung"/>
                <a:cs typeface="Yeon Sung"/>
                <a:sym typeface="Yeon Sung"/>
              </a:rPr>
              <a:t>/</a:t>
            </a:r>
            <a:r>
              <a:rPr lang="ko-KR" altLang="en-US" sz="2400" dirty="0">
                <a:solidFill>
                  <a:schemeClr val="tx1"/>
                </a:solidFill>
                <a:latin typeface="Yeon Sung"/>
                <a:ea typeface="Yeon Sung"/>
                <a:cs typeface="Yeon Sung"/>
                <a:sym typeface="Yeon Sung"/>
              </a:rPr>
              <a:t>서비스</a:t>
            </a:r>
            <a:r>
              <a:rPr lang="en-US" altLang="ko-KR" sz="2400" dirty="0">
                <a:solidFill>
                  <a:schemeClr val="tx1"/>
                </a:solidFill>
                <a:latin typeface="Yeon Sung"/>
                <a:ea typeface="Yeon Sung"/>
                <a:cs typeface="Yeon Sung"/>
                <a:sym typeface="Yeon Sung"/>
              </a:rPr>
              <a:t>/</a:t>
            </a:r>
            <a:r>
              <a:rPr lang="ko-KR" altLang="en-US" sz="2400" dirty="0">
                <a:solidFill>
                  <a:schemeClr val="tx1"/>
                </a:solidFill>
                <a:latin typeface="Yeon Sung"/>
                <a:ea typeface="Yeon Sung"/>
                <a:cs typeface="Yeon Sung"/>
                <a:sym typeface="Yeon Sung"/>
              </a:rPr>
              <a:t>액션 정리 및 비교</a:t>
            </a:r>
            <a:endParaRPr lang="en-US" altLang="ko-KR" sz="2400" dirty="0">
              <a:solidFill>
                <a:schemeClr val="tx1"/>
              </a:solidFill>
              <a:latin typeface="Yeon Sung"/>
              <a:ea typeface="Yeon Sung"/>
              <a:cs typeface="Yeon Sung"/>
              <a:sym typeface="Yeon Sung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dirty="0">
                <a:solidFill>
                  <a:schemeClr val="tx1"/>
                </a:solidFill>
                <a:latin typeface="Yeon Sung"/>
                <a:ea typeface="Yeon Sung"/>
                <a:cs typeface="Yeon Sung"/>
                <a:sym typeface="Yeon Sung"/>
              </a:rPr>
              <a:t>16</a:t>
            </a:r>
            <a:r>
              <a:rPr lang="ko" sz="2400" dirty="0">
                <a:solidFill>
                  <a:schemeClr val="tx1"/>
                </a:solidFill>
                <a:latin typeface="Yeon Sung"/>
                <a:ea typeface="Yeon Sung"/>
                <a:cs typeface="Yeon Sung"/>
                <a:sym typeface="Yeon Sung"/>
              </a:rPr>
              <a:t>장 </a:t>
            </a:r>
            <a:r>
              <a:rPr lang="en-US" altLang="ko" sz="2400" dirty="0">
                <a:solidFill>
                  <a:schemeClr val="tx1"/>
                </a:solidFill>
                <a:latin typeface="Yeon Sung"/>
                <a:ea typeface="Yeon Sung"/>
                <a:cs typeface="Yeon Sung"/>
                <a:sym typeface="Yeon Sung"/>
              </a:rPr>
              <a:t>ROS2 </a:t>
            </a:r>
            <a:r>
              <a:rPr lang="ko-KR" altLang="en-US" sz="2400" dirty="0">
                <a:solidFill>
                  <a:schemeClr val="tx1"/>
                </a:solidFill>
                <a:latin typeface="Yeon Sung"/>
                <a:ea typeface="Yeon Sung"/>
                <a:cs typeface="Yeon Sung"/>
                <a:sym typeface="Yeon Sung"/>
              </a:rPr>
              <a:t>파라미터</a:t>
            </a:r>
            <a:endParaRPr sz="2400" dirty="0">
              <a:solidFill>
                <a:schemeClr val="tx1"/>
              </a:solidFill>
              <a:latin typeface="Yeon Sung"/>
              <a:ea typeface="Yeon Sung"/>
              <a:cs typeface="Yeon Sung"/>
              <a:sym typeface="Yeon Sung"/>
            </a:endParaRPr>
          </a:p>
        </p:txBody>
      </p:sp>
    </p:spTree>
    <p:extLst>
      <p:ext uri="{BB962C8B-B14F-4D97-AF65-F5344CB8AC3E}">
        <p14:creationId xmlns:p14="http://schemas.microsoft.com/office/powerpoint/2010/main" val="400711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2C6C45C-548C-4AA6-91DB-E7D6EAB8F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003" y="4481166"/>
            <a:ext cx="6057900" cy="101917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DBB0E9F-35CA-461E-8F72-E7F48F447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2984"/>
            <a:ext cx="4772025" cy="151447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55CD699-5099-4CB8-B2C0-E1C3B1FD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34" y="242640"/>
            <a:ext cx="6383902" cy="81597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파라미터 저장</a:t>
            </a:r>
            <a:r>
              <a:rPr lang="en-US" altLang="ko-KR" sz="2000" b="1" dirty="0"/>
              <a:t>(ROS2 Param Dump)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244B0E-F7AC-4579-9EF2-89CC5D9AC913}"/>
              </a:ext>
            </a:extLst>
          </p:cNvPr>
          <p:cNvSpPr txBox="1">
            <a:spLocks/>
          </p:cNvSpPr>
          <p:nvPr/>
        </p:nvSpPr>
        <p:spPr>
          <a:xfrm>
            <a:off x="178734" y="3368930"/>
            <a:ext cx="6383902" cy="81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파라미터 삭제</a:t>
            </a:r>
            <a:r>
              <a:rPr lang="en-US" altLang="ko-KR" sz="2000" b="1" dirty="0"/>
              <a:t>(ROS2 Param Delete)</a:t>
            </a:r>
            <a:endParaRPr lang="ko-KR" altLang="en-US" sz="20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16F0D4A-0539-420D-A6FD-1AD2D63EDAAB}"/>
              </a:ext>
            </a:extLst>
          </p:cNvPr>
          <p:cNvSpPr txBox="1">
            <a:spLocks/>
          </p:cNvSpPr>
          <p:nvPr/>
        </p:nvSpPr>
        <p:spPr>
          <a:xfrm>
            <a:off x="472561" y="1019431"/>
            <a:ext cx="5460066" cy="2001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/>
              <a:t>Ros2 param dump </a:t>
            </a:r>
            <a:r>
              <a:rPr lang="ko-KR" altLang="en-US" sz="1600" b="1" dirty="0"/>
              <a:t>명령어를 통해 파라미터를 저장함</a:t>
            </a:r>
            <a:endParaRPr lang="en-US" altLang="ko-KR" sz="1600" b="1" dirty="0"/>
          </a:p>
          <a:p>
            <a:r>
              <a:rPr lang="ko-KR" altLang="en-US" sz="1600" b="1" dirty="0"/>
              <a:t>현재 경로에 해당 노드 이름으로 </a:t>
            </a:r>
            <a:r>
              <a:rPr lang="en-US" altLang="ko-KR" sz="1600" b="1" dirty="0" err="1"/>
              <a:t>yaml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형태로 저장됨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 err="1"/>
              <a:t>turtlesim.yaml</a:t>
            </a:r>
            <a:r>
              <a:rPr lang="ko-KR" altLang="en-US" sz="1600" b="1" dirty="0"/>
              <a:t>파일에는 </a:t>
            </a:r>
            <a:r>
              <a:rPr lang="en-US" altLang="ko-KR" sz="1600" b="1" dirty="0" err="1"/>
              <a:t>turtlesim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노드가 파라미터 서버를 통해 가지고 있던 파라미터 값을 보여줌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13AD979-2BB2-4E07-9C39-1ADA8393F9AE}"/>
              </a:ext>
            </a:extLst>
          </p:cNvPr>
          <p:cNvSpPr txBox="1">
            <a:spLocks/>
          </p:cNvSpPr>
          <p:nvPr/>
        </p:nvSpPr>
        <p:spPr>
          <a:xfrm>
            <a:off x="570097" y="4017234"/>
            <a:ext cx="4709039" cy="2001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/>
              <a:t>Ros2 param delete </a:t>
            </a:r>
            <a:r>
              <a:rPr lang="ko-KR" altLang="en-US" sz="1600" b="1" dirty="0"/>
              <a:t>명령어</a:t>
            </a:r>
            <a:r>
              <a:rPr lang="en-US" altLang="ko-KR" sz="1600" b="1" dirty="0"/>
              <a:t>+</a:t>
            </a:r>
            <a:r>
              <a:rPr lang="ko-KR" altLang="en-US" sz="1600" b="1" dirty="0" err="1"/>
              <a:t>노드이름</a:t>
            </a:r>
            <a:r>
              <a:rPr lang="en-US" altLang="ko-KR" sz="1600" b="1" dirty="0"/>
              <a:t>+</a:t>
            </a:r>
            <a:r>
              <a:rPr lang="ko-KR" altLang="en-US" sz="1600" b="1" dirty="0"/>
              <a:t>파라미터 </a:t>
            </a:r>
            <a:endParaRPr lang="en-US" altLang="ko-KR" sz="1600" b="1" dirty="0"/>
          </a:p>
          <a:p>
            <a:r>
              <a:rPr lang="ko-KR" altLang="en-US" sz="1600" b="1" dirty="0" err="1"/>
              <a:t>이름을적어</a:t>
            </a:r>
            <a:r>
              <a:rPr lang="ko-KR" altLang="en-US" sz="1600" b="1" dirty="0"/>
              <a:t> 특정 파라미터 삭제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35620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FFFBB-87A1-4CB6-8AC1-D78F88C1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1893"/>
            <a:ext cx="1473200" cy="981075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액션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287DA7A-053D-4640-B419-F7613598E1D4}"/>
              </a:ext>
            </a:extLst>
          </p:cNvPr>
          <p:cNvSpPr/>
          <p:nvPr/>
        </p:nvSpPr>
        <p:spPr>
          <a:xfrm>
            <a:off x="5067301" y="4394200"/>
            <a:ext cx="1727200" cy="1739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41DD85-1F21-4687-850B-3B5717F6D181}"/>
              </a:ext>
            </a:extLst>
          </p:cNvPr>
          <p:cNvCxnSpPr>
            <a:cxnSpLocks/>
          </p:cNvCxnSpPr>
          <p:nvPr/>
        </p:nvCxnSpPr>
        <p:spPr>
          <a:xfrm>
            <a:off x="7099300" y="4775200"/>
            <a:ext cx="24765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C6215D9-156C-4BF3-9516-EE30DFBB887F}"/>
              </a:ext>
            </a:extLst>
          </p:cNvPr>
          <p:cNvCxnSpPr>
            <a:cxnSpLocks/>
          </p:cNvCxnSpPr>
          <p:nvPr/>
        </p:nvCxnSpPr>
        <p:spPr>
          <a:xfrm>
            <a:off x="7099300" y="5467350"/>
            <a:ext cx="24765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8B77D0-98B9-4E6D-B2F1-7AB5CB20BD7B}"/>
              </a:ext>
            </a:extLst>
          </p:cNvPr>
          <p:cNvCxnSpPr>
            <a:cxnSpLocks/>
          </p:cNvCxnSpPr>
          <p:nvPr/>
        </p:nvCxnSpPr>
        <p:spPr>
          <a:xfrm>
            <a:off x="7099300" y="6197600"/>
            <a:ext cx="24765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16DA7214-604B-47E7-8F56-5D36D12CCBC4}"/>
              </a:ext>
            </a:extLst>
          </p:cNvPr>
          <p:cNvSpPr/>
          <p:nvPr/>
        </p:nvSpPr>
        <p:spPr>
          <a:xfrm>
            <a:off x="9996883" y="4394200"/>
            <a:ext cx="1727200" cy="17399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80F760-94AF-4673-A9CD-EAAD02D4C797}"/>
              </a:ext>
            </a:extLst>
          </p:cNvPr>
          <p:cNvSpPr txBox="1"/>
          <p:nvPr/>
        </p:nvSpPr>
        <p:spPr>
          <a:xfrm>
            <a:off x="5276851" y="4856718"/>
            <a:ext cx="137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Node A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82246E-41E8-469D-BB85-40BCA07AB0C9}"/>
              </a:ext>
            </a:extLst>
          </p:cNvPr>
          <p:cNvSpPr txBox="1"/>
          <p:nvPr/>
        </p:nvSpPr>
        <p:spPr>
          <a:xfrm>
            <a:off x="10222308" y="4856717"/>
            <a:ext cx="137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Node B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47E2C6-4D71-4245-93D5-0D3E4F8CACCD}"/>
              </a:ext>
            </a:extLst>
          </p:cNvPr>
          <p:cNvSpPr txBox="1"/>
          <p:nvPr/>
        </p:nvSpPr>
        <p:spPr>
          <a:xfrm>
            <a:off x="5172075" y="5331082"/>
            <a:ext cx="16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Action Client</a:t>
            </a:r>
            <a:endParaRPr lang="ko-KR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DCF2C7-1B5F-4CED-A452-0839387E6C0F}"/>
              </a:ext>
            </a:extLst>
          </p:cNvPr>
          <p:cNvSpPr txBox="1"/>
          <p:nvPr/>
        </p:nvSpPr>
        <p:spPr>
          <a:xfrm>
            <a:off x="10049270" y="5329196"/>
            <a:ext cx="167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Action Server</a:t>
            </a:r>
            <a:endParaRPr lang="ko-KR" alt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C9301C-9977-4133-A71F-036AC978BB34}"/>
              </a:ext>
            </a:extLst>
          </p:cNvPr>
          <p:cNvSpPr txBox="1"/>
          <p:nvPr/>
        </p:nvSpPr>
        <p:spPr>
          <a:xfrm>
            <a:off x="7244159" y="4039970"/>
            <a:ext cx="218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① </a:t>
            </a:r>
            <a:r>
              <a:rPr lang="en-US" altLang="ko-KR" sz="2000" b="1" dirty="0"/>
              <a:t>Action Goal</a:t>
            </a:r>
          </a:p>
          <a:p>
            <a:pPr algn="ctr"/>
            <a:r>
              <a:rPr lang="en-US" altLang="ko-KR" sz="1600" b="1" dirty="0"/>
              <a:t>(Goal Service)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650E8A-82A1-4796-879C-EFD6D612F294}"/>
              </a:ext>
            </a:extLst>
          </p:cNvPr>
          <p:cNvSpPr txBox="1"/>
          <p:nvPr/>
        </p:nvSpPr>
        <p:spPr>
          <a:xfrm>
            <a:off x="7256858" y="4816039"/>
            <a:ext cx="255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② </a:t>
            </a:r>
            <a:r>
              <a:rPr lang="en-US" altLang="ko-KR" sz="2000" b="1" dirty="0"/>
              <a:t>Action Feedback</a:t>
            </a:r>
          </a:p>
          <a:p>
            <a:r>
              <a:rPr lang="en-US" altLang="ko-KR" sz="1600" b="1" dirty="0"/>
              <a:t>     (Feedback Topic)</a:t>
            </a:r>
            <a:endParaRPr lang="ko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D53D0-859A-4C4A-B4BB-BB5532BC0BCA}"/>
              </a:ext>
            </a:extLst>
          </p:cNvPr>
          <p:cNvSpPr txBox="1"/>
          <p:nvPr/>
        </p:nvSpPr>
        <p:spPr>
          <a:xfrm>
            <a:off x="7256858" y="5551269"/>
            <a:ext cx="218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③ </a:t>
            </a:r>
            <a:r>
              <a:rPr lang="en-US" altLang="ko-KR" sz="2000" b="1" dirty="0"/>
              <a:t>Action Result</a:t>
            </a:r>
          </a:p>
          <a:p>
            <a:pPr algn="ctr"/>
            <a:r>
              <a:rPr lang="en-US" altLang="ko-KR" sz="1600" b="1" dirty="0"/>
              <a:t>   (Result Service)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056F6-11F6-4286-8C21-0D3E48F9C67A}"/>
              </a:ext>
            </a:extLst>
          </p:cNvPr>
          <p:cNvSpPr txBox="1"/>
          <p:nvPr/>
        </p:nvSpPr>
        <p:spPr>
          <a:xfrm>
            <a:off x="1193800" y="1673524"/>
            <a:ext cx="100381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비동기식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동기식 양방향 메시지 송수신 방식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액션 목표를 지정하는 </a:t>
            </a:r>
            <a:r>
              <a:rPr lang="en-US" altLang="ko-KR" sz="2000" dirty="0">
                <a:latin typeface="+mn-ea"/>
              </a:rPr>
              <a:t>Action Client</a:t>
            </a:r>
          </a:p>
          <a:p>
            <a:r>
              <a:rPr lang="ko-KR" altLang="en-US" sz="2000" dirty="0">
                <a:latin typeface="+mn-ea"/>
              </a:rPr>
              <a:t>액션 목표를 받아 특정 태스크를 수행하면서 중간 결과값을 전송하는 액션 피드백</a:t>
            </a:r>
            <a:r>
              <a:rPr lang="en-US" altLang="ko-KR" sz="2000" dirty="0">
                <a:latin typeface="+mn-ea"/>
              </a:rPr>
              <a:t>(Feedback)</a:t>
            </a:r>
          </a:p>
          <a:p>
            <a:r>
              <a:rPr lang="ko-KR" altLang="en-US" sz="2000" dirty="0">
                <a:latin typeface="+mn-ea"/>
              </a:rPr>
              <a:t>최종 결과값을 담은 액션 결과</a:t>
            </a:r>
            <a:r>
              <a:rPr lang="en-US" altLang="ko-KR" sz="2000" dirty="0">
                <a:latin typeface="+mn-ea"/>
              </a:rPr>
              <a:t>(Result)</a:t>
            </a:r>
            <a:r>
              <a:rPr lang="ko-KR" altLang="en-US" sz="2000" dirty="0">
                <a:latin typeface="+mn-ea"/>
              </a:rPr>
              <a:t>를 전송하는 </a:t>
            </a:r>
            <a:r>
              <a:rPr lang="en-US" altLang="ko-KR" sz="2000" dirty="0">
                <a:latin typeface="+mn-ea"/>
              </a:rPr>
              <a:t>Action Server</a:t>
            </a:r>
            <a:r>
              <a:rPr lang="ko-KR" altLang="en-US" sz="2000" dirty="0">
                <a:latin typeface="+mn-ea"/>
              </a:rPr>
              <a:t>간의 통신</a:t>
            </a:r>
          </a:p>
        </p:txBody>
      </p:sp>
    </p:spTree>
    <p:extLst>
      <p:ext uri="{BB962C8B-B14F-4D97-AF65-F5344CB8AC3E}">
        <p14:creationId xmlns:p14="http://schemas.microsoft.com/office/powerpoint/2010/main" val="41165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FFFBB-87A1-4CB6-8AC1-D78F88C1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1893"/>
            <a:ext cx="1473200" cy="981075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액션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287DA7A-053D-4640-B419-F7613598E1D4}"/>
              </a:ext>
            </a:extLst>
          </p:cNvPr>
          <p:cNvSpPr/>
          <p:nvPr/>
        </p:nvSpPr>
        <p:spPr>
          <a:xfrm>
            <a:off x="1333500" y="2127852"/>
            <a:ext cx="3088286" cy="302971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6DA7214-604B-47E7-8F56-5D36D12CCBC4}"/>
              </a:ext>
            </a:extLst>
          </p:cNvPr>
          <p:cNvSpPr/>
          <p:nvPr/>
        </p:nvSpPr>
        <p:spPr>
          <a:xfrm>
            <a:off x="8072832" y="2173068"/>
            <a:ext cx="3035300" cy="313689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C9301C-9977-4133-A71F-036AC978BB34}"/>
              </a:ext>
            </a:extLst>
          </p:cNvPr>
          <p:cNvSpPr txBox="1"/>
          <p:nvPr/>
        </p:nvSpPr>
        <p:spPr>
          <a:xfrm>
            <a:off x="5071465" y="1192968"/>
            <a:ext cx="255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① </a:t>
            </a:r>
            <a:r>
              <a:rPr lang="en-US" altLang="ko-KR" sz="2000" b="1" dirty="0"/>
              <a:t>Action Goal</a:t>
            </a:r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send_Goal</a:t>
            </a:r>
            <a:r>
              <a:rPr lang="en-US" altLang="ko-KR" sz="1600" b="1" dirty="0"/>
              <a:t> Service)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650E8A-82A1-4796-879C-EFD6D612F294}"/>
              </a:ext>
            </a:extLst>
          </p:cNvPr>
          <p:cNvSpPr txBox="1"/>
          <p:nvPr/>
        </p:nvSpPr>
        <p:spPr>
          <a:xfrm>
            <a:off x="5071467" y="3864643"/>
            <a:ext cx="255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② </a:t>
            </a:r>
            <a:r>
              <a:rPr lang="en-US" altLang="ko-KR" sz="2000" b="1" dirty="0"/>
              <a:t>Action Feedback</a:t>
            </a:r>
          </a:p>
          <a:p>
            <a:r>
              <a:rPr lang="en-US" altLang="ko-KR" sz="1600" b="1" dirty="0"/>
              <a:t>     (Feedback Topic)</a:t>
            </a:r>
            <a:endParaRPr lang="ko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D53D0-859A-4C4A-B4BB-BB5532BC0BCA}"/>
              </a:ext>
            </a:extLst>
          </p:cNvPr>
          <p:cNvSpPr txBox="1"/>
          <p:nvPr/>
        </p:nvSpPr>
        <p:spPr>
          <a:xfrm>
            <a:off x="5086746" y="4639084"/>
            <a:ext cx="226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③ </a:t>
            </a:r>
            <a:r>
              <a:rPr lang="en-US" altLang="ko-KR" sz="2000" b="1" dirty="0"/>
              <a:t>Action Result</a:t>
            </a:r>
          </a:p>
          <a:p>
            <a:pPr algn="ctr"/>
            <a:r>
              <a:rPr lang="en-US" altLang="ko-KR" sz="1600" b="1" dirty="0"/>
              <a:t>   (</a:t>
            </a:r>
            <a:r>
              <a:rPr lang="en-US" altLang="ko-KR" sz="1600" b="1" dirty="0" err="1"/>
              <a:t>get_Result</a:t>
            </a:r>
            <a:r>
              <a:rPr lang="en-US" altLang="ko-KR" sz="1600" b="1" dirty="0"/>
              <a:t> Service)</a:t>
            </a:r>
            <a:endParaRPr lang="ko-KR" altLang="en-US" sz="16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03267F6-51C5-46D2-9263-96E3A6E09727}"/>
              </a:ext>
            </a:extLst>
          </p:cNvPr>
          <p:cNvCxnSpPr>
            <a:cxnSpLocks/>
          </p:cNvCxnSpPr>
          <p:nvPr/>
        </p:nvCxnSpPr>
        <p:spPr>
          <a:xfrm>
            <a:off x="4673601" y="5381786"/>
            <a:ext cx="3352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0BC0FBF-E1AB-467F-AB52-C4A127BD7E0A}"/>
              </a:ext>
            </a:extLst>
          </p:cNvPr>
          <p:cNvCxnSpPr>
            <a:cxnSpLocks/>
          </p:cNvCxnSpPr>
          <p:nvPr/>
        </p:nvCxnSpPr>
        <p:spPr>
          <a:xfrm flipH="1">
            <a:off x="4673601" y="5510149"/>
            <a:ext cx="3352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F1D7F68-9BA8-4D6A-A434-C218C7FA7A80}"/>
              </a:ext>
            </a:extLst>
          </p:cNvPr>
          <p:cNvCxnSpPr>
            <a:cxnSpLocks/>
          </p:cNvCxnSpPr>
          <p:nvPr/>
        </p:nvCxnSpPr>
        <p:spPr>
          <a:xfrm flipH="1">
            <a:off x="4597401" y="4639084"/>
            <a:ext cx="3352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82CB9F9-1F71-489E-B78A-65D64D22195E}"/>
              </a:ext>
            </a:extLst>
          </p:cNvPr>
          <p:cNvCxnSpPr>
            <a:cxnSpLocks/>
          </p:cNvCxnSpPr>
          <p:nvPr/>
        </p:nvCxnSpPr>
        <p:spPr>
          <a:xfrm flipH="1">
            <a:off x="4544417" y="3750084"/>
            <a:ext cx="3352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521228-5D4A-46D0-A1AE-89526E780521}"/>
              </a:ext>
            </a:extLst>
          </p:cNvPr>
          <p:cNvCxnSpPr>
            <a:cxnSpLocks/>
          </p:cNvCxnSpPr>
          <p:nvPr/>
        </p:nvCxnSpPr>
        <p:spPr>
          <a:xfrm>
            <a:off x="4544417" y="1933574"/>
            <a:ext cx="3352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9B477F9-467C-4730-B5CC-EF146120DA10}"/>
              </a:ext>
            </a:extLst>
          </p:cNvPr>
          <p:cNvCxnSpPr>
            <a:cxnSpLocks/>
          </p:cNvCxnSpPr>
          <p:nvPr/>
        </p:nvCxnSpPr>
        <p:spPr>
          <a:xfrm flipH="1">
            <a:off x="4544417" y="2061937"/>
            <a:ext cx="3352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F49B2F-E168-4B3B-9D34-C26279D085F0}"/>
              </a:ext>
            </a:extLst>
          </p:cNvPr>
          <p:cNvSpPr txBox="1"/>
          <p:nvPr/>
        </p:nvSpPr>
        <p:spPr>
          <a:xfrm>
            <a:off x="5071466" y="2127851"/>
            <a:ext cx="275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④ </a:t>
            </a:r>
            <a:r>
              <a:rPr lang="en-US" altLang="ko-KR" sz="2000" b="1" dirty="0"/>
              <a:t>Action </a:t>
            </a:r>
            <a:r>
              <a:rPr lang="en-US" altLang="ko-KR" sz="2000" b="1" dirty="0" err="1"/>
              <a:t>CancelGoal</a:t>
            </a:r>
            <a:endParaRPr lang="en-US" altLang="ko-KR" sz="2000" b="1" dirty="0"/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 err="1"/>
              <a:t>cancel_Goal</a:t>
            </a:r>
            <a:r>
              <a:rPr lang="en-US" altLang="ko-KR" sz="1600" b="1" dirty="0"/>
              <a:t> Service)</a:t>
            </a:r>
            <a:endParaRPr lang="ko-KR" altLang="en-US" sz="1600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004D2E8-DEF3-42AD-9050-E5F0D0FAE43D}"/>
              </a:ext>
            </a:extLst>
          </p:cNvPr>
          <p:cNvCxnSpPr>
            <a:cxnSpLocks/>
          </p:cNvCxnSpPr>
          <p:nvPr/>
        </p:nvCxnSpPr>
        <p:spPr>
          <a:xfrm>
            <a:off x="4544417" y="2843563"/>
            <a:ext cx="3352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9FFF763-74DA-47CF-B687-B9C6D0217019}"/>
              </a:ext>
            </a:extLst>
          </p:cNvPr>
          <p:cNvCxnSpPr>
            <a:cxnSpLocks/>
          </p:cNvCxnSpPr>
          <p:nvPr/>
        </p:nvCxnSpPr>
        <p:spPr>
          <a:xfrm flipH="1">
            <a:off x="4544417" y="2971926"/>
            <a:ext cx="3352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21EDCD-EAA6-415E-9D69-65C7A84CF8A7}"/>
              </a:ext>
            </a:extLst>
          </p:cNvPr>
          <p:cNvSpPr txBox="1"/>
          <p:nvPr/>
        </p:nvSpPr>
        <p:spPr>
          <a:xfrm>
            <a:off x="5071465" y="3060958"/>
            <a:ext cx="2751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⑤ </a:t>
            </a:r>
            <a:r>
              <a:rPr lang="en-US" altLang="ko-KR" sz="2000" b="1" dirty="0"/>
              <a:t>Action </a:t>
            </a:r>
            <a:r>
              <a:rPr lang="en-US" altLang="ko-KR" sz="2000" b="1" dirty="0" err="1"/>
              <a:t>GoalStatus</a:t>
            </a:r>
            <a:endParaRPr lang="en-US" altLang="ko-KR" sz="2000" b="1" dirty="0"/>
          </a:p>
          <a:p>
            <a:r>
              <a:rPr lang="en-US" altLang="ko-KR" sz="1600" b="1" dirty="0"/>
              <a:t>     (Status Topic)</a:t>
            </a:r>
            <a:endParaRPr lang="ko-KR" altLang="en-US" sz="16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08026B4-2C16-4E67-A0D5-634FE7428FA0}"/>
              </a:ext>
            </a:extLst>
          </p:cNvPr>
          <p:cNvSpPr/>
          <p:nvPr/>
        </p:nvSpPr>
        <p:spPr>
          <a:xfrm>
            <a:off x="1871163" y="2475339"/>
            <a:ext cx="2008294" cy="22944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B89B7C-ECFB-4C17-A95D-8712E2DFBE80}"/>
              </a:ext>
            </a:extLst>
          </p:cNvPr>
          <p:cNvSpPr txBox="1"/>
          <p:nvPr/>
        </p:nvSpPr>
        <p:spPr>
          <a:xfrm>
            <a:off x="1879601" y="3261315"/>
            <a:ext cx="90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Action</a:t>
            </a:r>
          </a:p>
          <a:p>
            <a:r>
              <a:rPr lang="en-US" altLang="ko-KR" b="1" dirty="0"/>
              <a:t>Client</a:t>
            </a:r>
            <a:endParaRPr lang="ko-KR" altLang="en-US" sz="14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D01F1FF-F9D8-4DFD-BF06-76E5D8B17626}"/>
              </a:ext>
            </a:extLst>
          </p:cNvPr>
          <p:cNvSpPr/>
          <p:nvPr/>
        </p:nvSpPr>
        <p:spPr>
          <a:xfrm>
            <a:off x="2744293" y="2697926"/>
            <a:ext cx="1001114" cy="3684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1C3F80E-8E33-46BE-9ADE-FB1565C39D0C}"/>
              </a:ext>
            </a:extLst>
          </p:cNvPr>
          <p:cNvSpPr/>
          <p:nvPr/>
        </p:nvSpPr>
        <p:spPr>
          <a:xfrm>
            <a:off x="2744293" y="3079424"/>
            <a:ext cx="1001114" cy="3684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8CA7CB4-DDC5-4588-824A-19F3E8018A0F}"/>
              </a:ext>
            </a:extLst>
          </p:cNvPr>
          <p:cNvSpPr/>
          <p:nvPr/>
        </p:nvSpPr>
        <p:spPr>
          <a:xfrm>
            <a:off x="2744293" y="3450843"/>
            <a:ext cx="1001114" cy="3684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EC304A0-6F8C-4E8F-B0C3-B517DF89FFE2}"/>
              </a:ext>
            </a:extLst>
          </p:cNvPr>
          <p:cNvSpPr/>
          <p:nvPr/>
        </p:nvSpPr>
        <p:spPr>
          <a:xfrm>
            <a:off x="2744293" y="3830041"/>
            <a:ext cx="1001114" cy="3684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32E8C7F-9593-4175-B40E-2E54B9EA789C}"/>
              </a:ext>
            </a:extLst>
          </p:cNvPr>
          <p:cNvSpPr/>
          <p:nvPr/>
        </p:nvSpPr>
        <p:spPr>
          <a:xfrm>
            <a:off x="2744293" y="4219967"/>
            <a:ext cx="1001114" cy="3684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AF59CB-95EB-428C-8391-D9D6AAF8E1C3}"/>
              </a:ext>
            </a:extLst>
          </p:cNvPr>
          <p:cNvSpPr txBox="1"/>
          <p:nvPr/>
        </p:nvSpPr>
        <p:spPr>
          <a:xfrm>
            <a:off x="2518372" y="2737522"/>
            <a:ext cx="1473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Service Client</a:t>
            </a:r>
            <a:endParaRPr lang="ko-KR" altLang="en-US" sz="11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0A5AB6-6CED-4E7F-986E-AC3E46E30928}"/>
              </a:ext>
            </a:extLst>
          </p:cNvPr>
          <p:cNvSpPr txBox="1"/>
          <p:nvPr/>
        </p:nvSpPr>
        <p:spPr>
          <a:xfrm>
            <a:off x="2518372" y="3145547"/>
            <a:ext cx="1473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Service Client</a:t>
            </a:r>
            <a:endParaRPr lang="ko-KR" altLang="en-US" sz="11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2C95ED-FC99-4BCB-9BC4-F42AC3CA8102}"/>
              </a:ext>
            </a:extLst>
          </p:cNvPr>
          <p:cNvSpPr txBox="1"/>
          <p:nvPr/>
        </p:nvSpPr>
        <p:spPr>
          <a:xfrm>
            <a:off x="2528888" y="4273375"/>
            <a:ext cx="1473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Service Client</a:t>
            </a:r>
            <a:endParaRPr lang="ko-KR" altLang="en-US" sz="11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142B5D-D91A-48BB-BB08-EAA00AB1CECD}"/>
              </a:ext>
            </a:extLst>
          </p:cNvPr>
          <p:cNvSpPr txBox="1"/>
          <p:nvPr/>
        </p:nvSpPr>
        <p:spPr>
          <a:xfrm>
            <a:off x="2531467" y="3511276"/>
            <a:ext cx="1473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Subscriber</a:t>
            </a:r>
            <a:endParaRPr lang="ko-KR" altLang="en-US" sz="11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B652A1-F8D2-42CD-A375-186178D0F7EF}"/>
              </a:ext>
            </a:extLst>
          </p:cNvPr>
          <p:cNvSpPr txBox="1"/>
          <p:nvPr/>
        </p:nvSpPr>
        <p:spPr>
          <a:xfrm>
            <a:off x="2528888" y="3892356"/>
            <a:ext cx="1473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Subscriber</a:t>
            </a:r>
            <a:endParaRPr lang="ko-KR" altLang="en-US" sz="1100" b="1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D69C7DE-DF43-4C6F-92AB-3BC15D16A16E}"/>
              </a:ext>
            </a:extLst>
          </p:cNvPr>
          <p:cNvSpPr/>
          <p:nvPr/>
        </p:nvSpPr>
        <p:spPr>
          <a:xfrm>
            <a:off x="8594805" y="2560048"/>
            <a:ext cx="2089506" cy="22944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ADC237-6537-43C6-967E-E5335EBC8E76}"/>
              </a:ext>
            </a:extLst>
          </p:cNvPr>
          <p:cNvSpPr txBox="1"/>
          <p:nvPr/>
        </p:nvSpPr>
        <p:spPr>
          <a:xfrm>
            <a:off x="9794803" y="3373648"/>
            <a:ext cx="90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Action</a:t>
            </a:r>
          </a:p>
          <a:p>
            <a:r>
              <a:rPr lang="en-US" altLang="ko-KR" b="1" dirty="0"/>
              <a:t>Server</a:t>
            </a:r>
            <a:endParaRPr lang="ko-KR" altLang="en-US" sz="1400" b="1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A20ED57-4262-48E8-8C0B-A02CD424224A}"/>
              </a:ext>
            </a:extLst>
          </p:cNvPr>
          <p:cNvSpPr/>
          <p:nvPr/>
        </p:nvSpPr>
        <p:spPr>
          <a:xfrm>
            <a:off x="8780611" y="2769935"/>
            <a:ext cx="1001114" cy="368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CEA59C9-4392-46EC-8D19-D23AB9D90F60}"/>
              </a:ext>
            </a:extLst>
          </p:cNvPr>
          <p:cNvSpPr/>
          <p:nvPr/>
        </p:nvSpPr>
        <p:spPr>
          <a:xfrm>
            <a:off x="8780611" y="3151433"/>
            <a:ext cx="1001114" cy="368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5066DCC-86EB-421B-9DB0-7F9D2AFAD03A}"/>
              </a:ext>
            </a:extLst>
          </p:cNvPr>
          <p:cNvSpPr/>
          <p:nvPr/>
        </p:nvSpPr>
        <p:spPr>
          <a:xfrm>
            <a:off x="8780611" y="3522852"/>
            <a:ext cx="1001114" cy="368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64C392F-04EE-4CA8-9543-F4ECFAAEB23C}"/>
              </a:ext>
            </a:extLst>
          </p:cNvPr>
          <p:cNvSpPr/>
          <p:nvPr/>
        </p:nvSpPr>
        <p:spPr>
          <a:xfrm>
            <a:off x="8780611" y="3902050"/>
            <a:ext cx="1001114" cy="368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3F04F9D-38DF-4BB2-A3E9-E01ECBDAF9EB}"/>
              </a:ext>
            </a:extLst>
          </p:cNvPr>
          <p:cNvSpPr/>
          <p:nvPr/>
        </p:nvSpPr>
        <p:spPr>
          <a:xfrm>
            <a:off x="8780611" y="4291976"/>
            <a:ext cx="1001114" cy="3684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33F408-8DBB-4841-8CBA-B2719B755629}"/>
              </a:ext>
            </a:extLst>
          </p:cNvPr>
          <p:cNvSpPr txBox="1"/>
          <p:nvPr/>
        </p:nvSpPr>
        <p:spPr>
          <a:xfrm>
            <a:off x="8553846" y="2814438"/>
            <a:ext cx="1473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Service Server</a:t>
            </a:r>
            <a:endParaRPr lang="ko-KR" altLang="en-US" sz="11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DA80B6-1BCE-4E8C-AE1B-1E0C073A1CCB}"/>
              </a:ext>
            </a:extLst>
          </p:cNvPr>
          <p:cNvSpPr txBox="1"/>
          <p:nvPr/>
        </p:nvSpPr>
        <p:spPr>
          <a:xfrm>
            <a:off x="8574627" y="3210079"/>
            <a:ext cx="1473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Service Server</a:t>
            </a:r>
            <a:endParaRPr lang="ko-KR" altLang="en-US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5C1172-C959-4B00-8773-DA60EF5625F5}"/>
              </a:ext>
            </a:extLst>
          </p:cNvPr>
          <p:cNvSpPr txBox="1"/>
          <p:nvPr/>
        </p:nvSpPr>
        <p:spPr>
          <a:xfrm>
            <a:off x="8564054" y="4345384"/>
            <a:ext cx="1473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Service Server</a:t>
            </a:r>
            <a:endParaRPr lang="ko-KR" altLang="en-US" sz="11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FC5231-2BF5-4F60-BEC4-D165E9F8384F}"/>
              </a:ext>
            </a:extLst>
          </p:cNvPr>
          <p:cNvSpPr txBox="1"/>
          <p:nvPr/>
        </p:nvSpPr>
        <p:spPr>
          <a:xfrm>
            <a:off x="8579148" y="3562784"/>
            <a:ext cx="1473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Publisher</a:t>
            </a:r>
            <a:endParaRPr lang="ko-KR" altLang="en-US" sz="11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FAFACB-174A-4CEF-AB27-0B6177BA3AE5}"/>
              </a:ext>
            </a:extLst>
          </p:cNvPr>
          <p:cNvSpPr txBox="1"/>
          <p:nvPr/>
        </p:nvSpPr>
        <p:spPr>
          <a:xfrm>
            <a:off x="8553846" y="3982373"/>
            <a:ext cx="1473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Publisher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6018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FFFBB-87A1-4CB6-8AC1-D78F88C1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96440"/>
            <a:ext cx="3828594" cy="593528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노드정보</a:t>
            </a:r>
            <a:r>
              <a:rPr lang="en-US" altLang="ko-KR" sz="2400" b="1" dirty="0"/>
              <a:t>(ros2 node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info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6576436-295B-4CE7-913A-BFEAF722E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64" r="27203"/>
          <a:stretch/>
        </p:blipFill>
        <p:spPr>
          <a:xfrm>
            <a:off x="3063875" y="1002016"/>
            <a:ext cx="6064250" cy="81597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60C7318-DC8B-448C-ABE3-EE708C7139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75" r="27528"/>
          <a:stretch/>
        </p:blipFill>
        <p:spPr>
          <a:xfrm>
            <a:off x="3063875" y="2293299"/>
            <a:ext cx="6064250" cy="91717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45C1A95-CE4D-43EC-9B8B-8F1AD0CAB179}"/>
              </a:ext>
            </a:extLst>
          </p:cNvPr>
          <p:cNvSpPr txBox="1">
            <a:spLocks/>
          </p:cNvSpPr>
          <p:nvPr/>
        </p:nvSpPr>
        <p:spPr>
          <a:xfrm>
            <a:off x="1549400" y="554639"/>
            <a:ext cx="3222625" cy="496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err="1"/>
              <a:t>Turtlesim</a:t>
            </a:r>
            <a:r>
              <a:rPr lang="en-US" altLang="ko-KR" sz="1800" b="1" dirty="0"/>
              <a:t> node</a:t>
            </a:r>
            <a:r>
              <a:rPr lang="ko-KR" altLang="en-US" sz="1800" b="1" dirty="0"/>
              <a:t>에 대한 정보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68A10C2-1BD3-4453-AA89-2DF97158B150}"/>
              </a:ext>
            </a:extLst>
          </p:cNvPr>
          <p:cNvSpPr txBox="1">
            <a:spLocks/>
          </p:cNvSpPr>
          <p:nvPr/>
        </p:nvSpPr>
        <p:spPr>
          <a:xfrm>
            <a:off x="1549400" y="1813723"/>
            <a:ext cx="3540125" cy="496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 err="1"/>
              <a:t>Teleop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turtle node</a:t>
            </a:r>
            <a:r>
              <a:rPr lang="ko-KR" altLang="en-US" sz="1800" b="1" dirty="0"/>
              <a:t>에 대한 정보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56FFFDA-43F3-4B9E-905C-5D3CABF0DCBC}"/>
              </a:ext>
            </a:extLst>
          </p:cNvPr>
          <p:cNvSpPr txBox="1">
            <a:spLocks/>
          </p:cNvSpPr>
          <p:nvPr/>
        </p:nvSpPr>
        <p:spPr>
          <a:xfrm>
            <a:off x="185074" y="3166625"/>
            <a:ext cx="5757602" cy="81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액션 목록 및 정보</a:t>
            </a:r>
            <a:r>
              <a:rPr lang="en-US" altLang="ko-KR" sz="2000" b="1" dirty="0"/>
              <a:t>(ros2 action list/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info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08487C6-07BD-4594-9CCC-9D1CDB735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1" y="3898297"/>
            <a:ext cx="5318217" cy="2702047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D93AF7B-8AF8-492A-82CC-67551E7BB7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7"/>
          <a:stretch/>
        </p:blipFill>
        <p:spPr>
          <a:xfrm>
            <a:off x="5744544" y="3899168"/>
            <a:ext cx="6064250" cy="270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2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9ACF567-FB77-41AD-9359-A05A914B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96439"/>
            <a:ext cx="4902200" cy="815975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인터페이스</a:t>
            </a:r>
            <a:r>
              <a:rPr lang="en-US" altLang="ko-KR" sz="2800" b="1" dirty="0"/>
              <a:t>(Interface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BE7DE42-E69E-4386-A8A4-90B532F0DE8C}"/>
              </a:ext>
            </a:extLst>
          </p:cNvPr>
          <p:cNvSpPr txBox="1">
            <a:spLocks/>
          </p:cNvSpPr>
          <p:nvPr/>
        </p:nvSpPr>
        <p:spPr>
          <a:xfrm>
            <a:off x="712787" y="912414"/>
            <a:ext cx="2233613" cy="81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Msg(Topic)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BF5B0B-FF02-42F0-9628-6D9EE9333206}"/>
              </a:ext>
            </a:extLst>
          </p:cNvPr>
          <p:cNvSpPr txBox="1"/>
          <p:nvPr/>
        </p:nvSpPr>
        <p:spPr>
          <a:xfrm>
            <a:off x="1701800" y="150159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n-ea"/>
              </a:rPr>
              <a:t>geometry_msgs</a:t>
            </a:r>
            <a:r>
              <a:rPr lang="en-US" altLang="ko-KR" dirty="0">
                <a:latin typeface="+mn-ea"/>
              </a:rPr>
              <a:t>/</a:t>
            </a:r>
            <a:r>
              <a:rPr lang="en-US" altLang="ko-KR" dirty="0" err="1">
                <a:latin typeface="+mn-ea"/>
              </a:rPr>
              <a:t>msgs</a:t>
            </a:r>
            <a:r>
              <a:rPr lang="en-US" altLang="ko-KR" dirty="0">
                <a:latin typeface="+mn-ea"/>
              </a:rPr>
              <a:t>/Twist </a:t>
            </a:r>
            <a:r>
              <a:rPr lang="ko-KR" altLang="en-US" dirty="0">
                <a:latin typeface="+mn-ea"/>
              </a:rPr>
              <a:t>형태</a:t>
            </a:r>
            <a:endParaRPr lang="en-US" altLang="ko-KR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Twist</a:t>
            </a:r>
            <a:r>
              <a:rPr lang="ko-KR" altLang="en-US" dirty="0">
                <a:latin typeface="+mn-ea"/>
              </a:rPr>
              <a:t>형태는 </a:t>
            </a:r>
            <a:r>
              <a:rPr lang="en-US" altLang="ko-KR" dirty="0">
                <a:latin typeface="+mn-ea"/>
              </a:rPr>
              <a:t>linear, angular </a:t>
            </a:r>
            <a:r>
              <a:rPr lang="ko-KR" altLang="en-US" dirty="0">
                <a:latin typeface="+mn-ea"/>
              </a:rPr>
              <a:t>이며 세부적으로 </a:t>
            </a:r>
            <a:r>
              <a:rPr lang="en-US" altLang="ko-KR" dirty="0">
                <a:latin typeface="+mn-ea"/>
              </a:rPr>
              <a:t>float64</a:t>
            </a:r>
            <a:r>
              <a:rPr lang="ko-KR" altLang="en-US" dirty="0">
                <a:latin typeface="+mn-ea"/>
              </a:rPr>
              <a:t>형태로 </a:t>
            </a:r>
            <a:r>
              <a:rPr lang="en-US" altLang="ko-KR" dirty="0" err="1">
                <a:latin typeface="+mn-ea"/>
              </a:rPr>
              <a:t>x,y,x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값을 가짐</a:t>
            </a:r>
            <a:endParaRPr lang="en-US" altLang="ko-KR" sz="1800" dirty="0">
              <a:latin typeface="+mn-ea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E793ECC-3026-4966-B9C3-FA34532BBB09}"/>
              </a:ext>
            </a:extLst>
          </p:cNvPr>
          <p:cNvSpPr txBox="1">
            <a:spLocks/>
          </p:cNvSpPr>
          <p:nvPr/>
        </p:nvSpPr>
        <p:spPr>
          <a:xfrm>
            <a:off x="712787" y="2701925"/>
            <a:ext cx="2233613" cy="81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Service(Service)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0CE922-360E-4533-8ABA-E36E80CAFCE0}"/>
              </a:ext>
            </a:extLst>
          </p:cNvPr>
          <p:cNvSpPr txBox="1"/>
          <p:nvPr/>
        </p:nvSpPr>
        <p:spPr>
          <a:xfrm>
            <a:off x="1701800" y="34448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Spawn </a:t>
            </a:r>
            <a:r>
              <a:rPr lang="en-US" altLang="ko-KR" dirty="0" err="1">
                <a:latin typeface="+mn-ea"/>
              </a:rPr>
              <a:t>srv</a:t>
            </a:r>
            <a:r>
              <a:rPr lang="ko-KR" altLang="en-US" dirty="0">
                <a:latin typeface="+mn-ea"/>
              </a:rPr>
              <a:t>예시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$ ros2 interface show </a:t>
            </a:r>
            <a:r>
              <a:rPr lang="ko-KR" altLang="en-US" dirty="0">
                <a:latin typeface="+mn-ea"/>
              </a:rPr>
              <a:t>명령어를 이용해 확인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--</a:t>
            </a:r>
            <a:r>
              <a:rPr lang="ko-KR" altLang="en-US" dirty="0">
                <a:latin typeface="+mn-ea"/>
              </a:rPr>
              <a:t>구분자를 통해 요청과 응답을 나누어 나타냄</a:t>
            </a:r>
            <a:endParaRPr lang="en-US" altLang="ko-KR" dirty="0">
              <a:latin typeface="+mn-ea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A6DCA1E-ED87-4E78-A3FC-1E1941287315}"/>
              </a:ext>
            </a:extLst>
          </p:cNvPr>
          <p:cNvSpPr txBox="1">
            <a:spLocks/>
          </p:cNvSpPr>
          <p:nvPr/>
        </p:nvSpPr>
        <p:spPr>
          <a:xfrm>
            <a:off x="712787" y="4274941"/>
            <a:ext cx="2233613" cy="81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Action(Action)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62FBAB-6D2E-4D7E-9A0C-F7A69A7CD5DC}"/>
              </a:ext>
            </a:extLst>
          </p:cNvPr>
          <p:cNvSpPr txBox="1"/>
          <p:nvPr/>
        </p:nvSpPr>
        <p:spPr>
          <a:xfrm>
            <a:off x="1701800" y="5017892"/>
            <a:ext cx="706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서비스와 마찬가지로 구분자를  사용하여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액션 목표</a:t>
            </a:r>
            <a:r>
              <a:rPr lang="en-US" altLang="ko-KR" dirty="0">
                <a:latin typeface="+mn-ea"/>
              </a:rPr>
              <a:t>(Theta), </a:t>
            </a:r>
            <a:r>
              <a:rPr lang="ko-KR" altLang="en-US" dirty="0">
                <a:latin typeface="+mn-ea"/>
              </a:rPr>
              <a:t>결과</a:t>
            </a:r>
            <a:r>
              <a:rPr lang="en-US" altLang="ko-KR" dirty="0">
                <a:latin typeface="+mn-ea"/>
              </a:rPr>
              <a:t>(Delta), </a:t>
            </a:r>
            <a:r>
              <a:rPr lang="ko-KR" altLang="en-US" dirty="0">
                <a:latin typeface="+mn-ea"/>
              </a:rPr>
              <a:t>피드백</a:t>
            </a:r>
            <a:r>
              <a:rPr lang="en-US" altLang="ko-KR" dirty="0">
                <a:latin typeface="+mn-ea"/>
              </a:rPr>
              <a:t>(remaining)</a:t>
            </a:r>
            <a:r>
              <a:rPr lang="ko-KR" altLang="en-US" dirty="0">
                <a:latin typeface="+mn-ea"/>
              </a:rPr>
              <a:t>을 나누어 사용함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930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E890ACC-0D48-4079-9408-75251C894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880296"/>
              </p:ext>
            </p:extLst>
          </p:nvPr>
        </p:nvGraphicFramePr>
        <p:xfrm>
          <a:off x="2794000" y="1130300"/>
          <a:ext cx="7785097" cy="524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6001">
                  <a:extLst>
                    <a:ext uri="{9D8B030D-6E8A-4147-A177-3AD203B41FA5}">
                      <a16:colId xmlns:a16="http://schemas.microsoft.com/office/drawing/2014/main" val="3795066142"/>
                    </a:ext>
                  </a:extLst>
                </a:gridCol>
                <a:gridCol w="2229699">
                  <a:extLst>
                    <a:ext uri="{9D8B030D-6E8A-4147-A177-3AD203B41FA5}">
                      <a16:colId xmlns:a16="http://schemas.microsoft.com/office/drawing/2014/main" val="4200619237"/>
                    </a:ext>
                  </a:extLst>
                </a:gridCol>
                <a:gridCol w="2229699">
                  <a:extLst>
                    <a:ext uri="{9D8B030D-6E8A-4147-A177-3AD203B41FA5}">
                      <a16:colId xmlns:a16="http://schemas.microsoft.com/office/drawing/2014/main" val="3345652792"/>
                    </a:ext>
                  </a:extLst>
                </a:gridCol>
                <a:gridCol w="2229698">
                  <a:extLst>
                    <a:ext uri="{9D8B030D-6E8A-4147-A177-3AD203B41FA5}">
                      <a16:colId xmlns:a16="http://schemas.microsoft.com/office/drawing/2014/main" val="3484761771"/>
                    </a:ext>
                  </a:extLst>
                </a:gridCol>
              </a:tblGrid>
              <a:tr h="3461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토픽</a:t>
                      </a:r>
                      <a:r>
                        <a:rPr lang="en-US" altLang="ko-KR" b="1" dirty="0"/>
                        <a:t>(Topic)</a:t>
                      </a:r>
                      <a:endParaRPr lang="ko-KR" alt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서비스</a:t>
                      </a:r>
                      <a:r>
                        <a:rPr lang="en-US" altLang="ko-KR" b="1" dirty="0"/>
                        <a:t>(Service)</a:t>
                      </a:r>
                      <a:endParaRPr lang="ko-KR" alt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액션</a:t>
                      </a:r>
                      <a:r>
                        <a:rPr lang="en-US" altLang="ko-KR" b="1" dirty="0"/>
                        <a:t>(Action)</a:t>
                      </a:r>
                      <a:endParaRPr lang="ko-KR" alt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341665"/>
                  </a:ext>
                </a:extLst>
              </a:tr>
              <a:tr h="346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연속성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연속성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일회성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복합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ko-KR" altLang="en-US" sz="1600" b="0" dirty="0"/>
                        <a:t>토픽</a:t>
                      </a:r>
                      <a:r>
                        <a:rPr lang="en-US" altLang="ko-KR" sz="1600" b="0" dirty="0"/>
                        <a:t>+</a:t>
                      </a:r>
                      <a:r>
                        <a:rPr lang="ko-KR" altLang="en-US" sz="1600" b="0" dirty="0"/>
                        <a:t>서비스</a:t>
                      </a:r>
                      <a:r>
                        <a:rPr lang="en-US" altLang="ko-KR" sz="1600" b="0" dirty="0"/>
                        <a:t>)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65524"/>
                  </a:ext>
                </a:extLst>
              </a:tr>
              <a:tr h="346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방향성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단방향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양방향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양방향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60833"/>
                  </a:ext>
                </a:extLst>
              </a:tr>
              <a:tr h="346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동기성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비동기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동기</a:t>
                      </a:r>
                      <a:r>
                        <a:rPr lang="en-US" altLang="ko-KR" sz="1600" b="0" dirty="0"/>
                        <a:t>+</a:t>
                      </a:r>
                      <a:r>
                        <a:rPr lang="ko-KR" altLang="en-US" sz="1600" b="0" dirty="0"/>
                        <a:t>비동기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722474"/>
                  </a:ext>
                </a:extLst>
              </a:tr>
              <a:tr h="605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다자간 연결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1:1, 1:N, N:1, N:N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(</a:t>
                      </a:r>
                      <a:r>
                        <a:rPr lang="en-US" altLang="ko-KR" sz="1600" b="0" dirty="0" err="1"/>
                        <a:t>Publisher:Subscriber</a:t>
                      </a:r>
                      <a:r>
                        <a:rPr lang="en-US" altLang="ko-KR" sz="1600" b="0" dirty="0"/>
                        <a:t>)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1:1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(</a:t>
                      </a:r>
                      <a:r>
                        <a:rPr lang="en-US" altLang="ko-KR" sz="1600" b="0" dirty="0" err="1"/>
                        <a:t>Server:Client</a:t>
                      </a:r>
                      <a:r>
                        <a:rPr lang="en-US" altLang="ko-KR" sz="1600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1:1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(</a:t>
                      </a:r>
                      <a:r>
                        <a:rPr lang="en-US" altLang="ko-KR" sz="1600" b="0" dirty="0" err="1"/>
                        <a:t>Server:Client</a:t>
                      </a:r>
                      <a:r>
                        <a:rPr lang="en-US" altLang="ko-KR" sz="1600" b="0" dirty="0"/>
                        <a:t>)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257065"/>
                  </a:ext>
                </a:extLst>
              </a:tr>
              <a:tr h="4698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노드 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역할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Publisher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Subscriber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Server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Client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Server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Client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26585"/>
                  </a:ext>
                </a:extLst>
              </a:tr>
              <a:tr h="6057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동작 </a:t>
                      </a:r>
                      <a:endParaRPr lang="en-US" altLang="ko-KR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트리거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Publisher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Client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Client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07575"/>
                  </a:ext>
                </a:extLst>
              </a:tr>
              <a:tr h="5861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/>
                        <a:t>인터페이스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Msg Interface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/>
                        <a:t>Srv</a:t>
                      </a:r>
                      <a:r>
                        <a:rPr lang="en-US" altLang="ko-KR" sz="1600" b="0" dirty="0"/>
                        <a:t> Interface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Action Interface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56474"/>
                  </a:ext>
                </a:extLst>
              </a:tr>
              <a:tr h="607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CLI</a:t>
                      </a:r>
                      <a:r>
                        <a:rPr lang="ko-KR" altLang="en-US" b="1" dirty="0"/>
                        <a:t>명령어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ros2 topic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ros2 interface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ros2 service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ros2 interface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ros2 action</a:t>
                      </a:r>
                    </a:p>
                    <a:p>
                      <a:pPr algn="ctr" latinLnBrk="1"/>
                      <a:r>
                        <a:rPr lang="en-US" altLang="ko-KR" sz="1600" b="0" dirty="0"/>
                        <a:t>ros2 interface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8850"/>
                  </a:ext>
                </a:extLst>
              </a:tr>
              <a:tr h="571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사용 예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센서 데이터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로봇상태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좌표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속도 명령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LED </a:t>
                      </a:r>
                      <a:r>
                        <a:rPr lang="ko-KR" altLang="en-US" sz="1600" b="0" dirty="0"/>
                        <a:t>제어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 err="1"/>
                        <a:t>모터토크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이동 경로 계산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목적지로 이동</a:t>
                      </a:r>
                      <a:r>
                        <a:rPr lang="en-US" altLang="ko-KR" sz="1600" b="0" dirty="0"/>
                        <a:t> </a:t>
                      </a:r>
                      <a:r>
                        <a:rPr lang="ko-KR" altLang="en-US" sz="1600" b="0" dirty="0"/>
                        <a:t>물건 파지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복합 </a:t>
                      </a:r>
                      <a:r>
                        <a:rPr lang="ko-KR" altLang="en-US" sz="1600" b="0" dirty="0" err="1"/>
                        <a:t>테스크</a:t>
                      </a:r>
                      <a:r>
                        <a:rPr lang="ko-KR" altLang="en-US" sz="1600" b="0" dirty="0"/>
                        <a:t>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950502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59E7A8E9-DD0F-4A11-8BDF-51408D74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96439"/>
            <a:ext cx="4418013" cy="815975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토픽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서비스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액션 비교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353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E890ACC-0D48-4079-9408-75251C894C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573775"/>
              </p:ext>
            </p:extLst>
          </p:nvPr>
        </p:nvGraphicFramePr>
        <p:xfrm>
          <a:off x="2032000" y="846928"/>
          <a:ext cx="9677399" cy="5611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276">
                  <a:extLst>
                    <a:ext uri="{9D8B030D-6E8A-4147-A177-3AD203B41FA5}">
                      <a16:colId xmlns:a16="http://schemas.microsoft.com/office/drawing/2014/main" val="3795066142"/>
                    </a:ext>
                  </a:extLst>
                </a:gridCol>
                <a:gridCol w="2779817">
                  <a:extLst>
                    <a:ext uri="{9D8B030D-6E8A-4147-A177-3AD203B41FA5}">
                      <a16:colId xmlns:a16="http://schemas.microsoft.com/office/drawing/2014/main" val="4200619237"/>
                    </a:ext>
                  </a:extLst>
                </a:gridCol>
                <a:gridCol w="2520021">
                  <a:extLst>
                    <a:ext uri="{9D8B030D-6E8A-4147-A177-3AD203B41FA5}">
                      <a16:colId xmlns:a16="http://schemas.microsoft.com/office/drawing/2014/main" val="3345652792"/>
                    </a:ext>
                  </a:extLst>
                </a:gridCol>
                <a:gridCol w="3455285">
                  <a:extLst>
                    <a:ext uri="{9D8B030D-6E8A-4147-A177-3AD203B41FA5}">
                      <a16:colId xmlns:a16="http://schemas.microsoft.com/office/drawing/2014/main" val="3484761771"/>
                    </a:ext>
                  </a:extLst>
                </a:gridCol>
              </a:tblGrid>
              <a:tr h="1671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msg Interface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srv</a:t>
                      </a:r>
                      <a:r>
                        <a:rPr lang="en-US" altLang="ko-KR" sz="1600" b="1" dirty="0"/>
                        <a:t> Interface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action Interface</a:t>
                      </a:r>
                      <a:endParaRPr lang="ko-KR" altLang="en-US" sz="1600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341665"/>
                  </a:ext>
                </a:extLst>
              </a:tr>
              <a:tr h="355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확장자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*.msg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*.</a:t>
                      </a:r>
                      <a:r>
                        <a:rPr lang="en-US" altLang="ko-KR" sz="1600" dirty="0" err="1"/>
                        <a:t>srv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*.action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65524"/>
                  </a:ext>
                </a:extLst>
              </a:tr>
              <a:tr h="956006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데이터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Topic data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Service request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------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Service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Action goal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-------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Action result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-------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Action feedback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60833"/>
                  </a:ext>
                </a:extLst>
              </a:tr>
              <a:tr h="1580846"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형식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Fieldtype1 fieldname1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Fieldtype2 fieldname2</a:t>
                      </a:r>
                      <a:endParaRPr lang="ko-KR" altLang="en-US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Fieldtype3 fieldname3</a:t>
                      </a:r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Fieldtype1 fieldname1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Fieldtype2 fieldname2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-------</a:t>
                      </a:r>
                      <a:endParaRPr lang="ko-KR" altLang="en-US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Fieldtype3 fieldname3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Fieldtype4 fieldname4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Fieldtype1 fieldname1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Fieldtype2 fieldname2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-------</a:t>
                      </a:r>
                      <a:endParaRPr lang="ko-KR" altLang="en-US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Fieldtype3 fieldname3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Fieldtype4 fieldname4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-------</a:t>
                      </a:r>
                      <a:endParaRPr lang="ko-KR" altLang="en-US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Fieldtype5 fieldname5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Fieldtype6 fieldname6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26585"/>
                  </a:ext>
                </a:extLst>
              </a:tr>
              <a:tr h="56226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r>
                        <a:rPr lang="ko-KR" altLang="en-US" sz="1600" b="1" dirty="0"/>
                        <a:t>사용 예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</a:t>
                      </a:r>
                      <a:r>
                        <a:rPr lang="en-US" altLang="ko-KR" sz="1400" dirty="0" err="1"/>
                        <a:t>geometry_msgs</a:t>
                      </a:r>
                      <a:r>
                        <a:rPr lang="en-US" altLang="ko-KR" sz="1400" dirty="0"/>
                        <a:t>/msg/Twist]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</a:t>
                      </a:r>
                      <a:r>
                        <a:rPr lang="en-US" altLang="ko-KR" sz="1600" dirty="0" err="1"/>
                        <a:t>turtlesim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srv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Spawn.srv</a:t>
                      </a:r>
                      <a:r>
                        <a:rPr lang="en-US" altLang="ko-KR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</a:t>
                      </a:r>
                      <a:r>
                        <a:rPr lang="en-US" altLang="ko-KR" sz="1400" dirty="0" err="1"/>
                        <a:t>turtlesim</a:t>
                      </a:r>
                      <a:r>
                        <a:rPr lang="en-US" altLang="ko-KR" sz="1400" dirty="0"/>
                        <a:t>/action/</a:t>
                      </a:r>
                      <a:r>
                        <a:rPr lang="en-US" altLang="ko-KR" sz="1400" dirty="0" err="1"/>
                        <a:t>RotateAbosolute.action</a:t>
                      </a:r>
                      <a:r>
                        <a:rPr lang="en-US" altLang="ko-KR" sz="1400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8850"/>
                  </a:ext>
                </a:extLst>
              </a:tr>
              <a:tr h="802789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사용 예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Vector3 linear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Vector3 angular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Float32 x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Float32 y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Float32 theta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String name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----------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String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Float32 theta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----------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Float32 delta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----------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Float32 remaining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950502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59E7A8E9-DD0F-4A11-8BDF-51408D74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96439"/>
            <a:ext cx="5098733" cy="815975"/>
          </a:xfrm>
        </p:spPr>
        <p:txBody>
          <a:bodyPr>
            <a:normAutofit fontScale="90000"/>
          </a:bodyPr>
          <a:lstStyle/>
          <a:p>
            <a:r>
              <a:rPr lang="ko-KR" altLang="en-US" sz="2800" b="1" dirty="0"/>
              <a:t>토픽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서비스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액션 비교</a:t>
            </a:r>
            <a:r>
              <a:rPr lang="en-US" altLang="ko-KR" sz="2800" b="1" dirty="0"/>
              <a:t>(Interface)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558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702D82E-4390-400B-B9FF-F2D63EDD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96439"/>
            <a:ext cx="4418013" cy="815975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파라미터</a:t>
            </a:r>
            <a:r>
              <a:rPr lang="en-US" altLang="ko-KR" sz="2800" b="1" dirty="0"/>
              <a:t>(Parameter)</a:t>
            </a:r>
            <a:endParaRPr lang="ko-KR" altLang="en-US" sz="28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06FEA7-8081-4201-B5CE-3635B6525507}"/>
              </a:ext>
            </a:extLst>
          </p:cNvPr>
          <p:cNvSpPr/>
          <p:nvPr/>
        </p:nvSpPr>
        <p:spPr>
          <a:xfrm>
            <a:off x="8896351" y="3877172"/>
            <a:ext cx="2165349" cy="12733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B9C2E-EC63-405C-B434-E6730AB376DD}"/>
              </a:ext>
            </a:extLst>
          </p:cNvPr>
          <p:cNvSpPr txBox="1"/>
          <p:nvPr/>
        </p:nvSpPr>
        <p:spPr>
          <a:xfrm>
            <a:off x="9453733" y="4305710"/>
            <a:ext cx="13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Node C</a:t>
            </a:r>
            <a:endParaRPr lang="ko-KR" altLang="en-US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B849E58-7103-46AC-9D70-F0D0B7BF2619}"/>
              </a:ext>
            </a:extLst>
          </p:cNvPr>
          <p:cNvSpPr/>
          <p:nvPr/>
        </p:nvSpPr>
        <p:spPr>
          <a:xfrm>
            <a:off x="9449691" y="4038168"/>
            <a:ext cx="1087383" cy="3422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F35E47-20E8-460B-9BAA-B8854E395AD4}"/>
              </a:ext>
            </a:extLst>
          </p:cNvPr>
          <p:cNvSpPr txBox="1"/>
          <p:nvPr/>
        </p:nvSpPr>
        <p:spPr>
          <a:xfrm>
            <a:off x="9178949" y="3996238"/>
            <a:ext cx="16001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Parameter</a:t>
            </a:r>
          </a:p>
          <a:p>
            <a:pPr algn="ctr"/>
            <a:r>
              <a:rPr lang="en-US" altLang="ko-KR" sz="1100" b="1" dirty="0"/>
              <a:t>Client</a:t>
            </a:r>
            <a:endParaRPr lang="ko-KR" altLang="en-US" sz="11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8FBA5CC-C6C7-47F3-AD10-BE0097A1ECD1}"/>
              </a:ext>
            </a:extLst>
          </p:cNvPr>
          <p:cNvSpPr/>
          <p:nvPr/>
        </p:nvSpPr>
        <p:spPr>
          <a:xfrm>
            <a:off x="9453733" y="4651815"/>
            <a:ext cx="1087383" cy="3422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70EB4F-6DF0-488E-92B0-ECAE23CF04AC}"/>
              </a:ext>
            </a:extLst>
          </p:cNvPr>
          <p:cNvSpPr txBox="1"/>
          <p:nvPr/>
        </p:nvSpPr>
        <p:spPr>
          <a:xfrm>
            <a:off x="9197349" y="4607478"/>
            <a:ext cx="16001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Parameter</a:t>
            </a:r>
          </a:p>
          <a:p>
            <a:pPr algn="ctr"/>
            <a:r>
              <a:rPr lang="en-US" altLang="ko-KR" sz="1100" b="1" dirty="0"/>
              <a:t>Server</a:t>
            </a:r>
            <a:endParaRPr lang="ko-KR" altLang="en-US" sz="11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98B9D08-25B9-49ED-97E6-BC9829FFF687}"/>
              </a:ext>
            </a:extLst>
          </p:cNvPr>
          <p:cNvSpPr/>
          <p:nvPr/>
        </p:nvSpPr>
        <p:spPr>
          <a:xfrm>
            <a:off x="5065859" y="3877172"/>
            <a:ext cx="2165349" cy="12733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BA74CF-56CD-4668-8838-2453775C9928}"/>
              </a:ext>
            </a:extLst>
          </p:cNvPr>
          <p:cNvSpPr txBox="1"/>
          <p:nvPr/>
        </p:nvSpPr>
        <p:spPr>
          <a:xfrm>
            <a:off x="5623241" y="4305710"/>
            <a:ext cx="13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Node B</a:t>
            </a:r>
            <a:endParaRPr lang="ko-KR" altLang="en-US" b="1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E7A577-FF69-46A7-BB4F-95837F387681}"/>
              </a:ext>
            </a:extLst>
          </p:cNvPr>
          <p:cNvSpPr/>
          <p:nvPr/>
        </p:nvSpPr>
        <p:spPr>
          <a:xfrm>
            <a:off x="5604841" y="4025785"/>
            <a:ext cx="1087383" cy="3422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FD9E6B-B88D-4ED4-92A6-93875AE64B1D}"/>
              </a:ext>
            </a:extLst>
          </p:cNvPr>
          <p:cNvSpPr txBox="1"/>
          <p:nvPr/>
        </p:nvSpPr>
        <p:spPr>
          <a:xfrm>
            <a:off x="5348457" y="3981448"/>
            <a:ext cx="16001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Parameter</a:t>
            </a:r>
          </a:p>
          <a:p>
            <a:pPr algn="ctr"/>
            <a:r>
              <a:rPr lang="en-US" altLang="ko-KR" sz="1100" b="1" dirty="0"/>
              <a:t>Client</a:t>
            </a:r>
            <a:endParaRPr lang="ko-KR" altLang="en-US" sz="1100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380C8D5-DD14-4137-B8D0-B134D4C3633E}"/>
              </a:ext>
            </a:extLst>
          </p:cNvPr>
          <p:cNvSpPr/>
          <p:nvPr/>
        </p:nvSpPr>
        <p:spPr>
          <a:xfrm>
            <a:off x="5623241" y="4651815"/>
            <a:ext cx="1087383" cy="3422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2603CA-5D66-4615-97AC-C6E8E0C4686A}"/>
              </a:ext>
            </a:extLst>
          </p:cNvPr>
          <p:cNvSpPr txBox="1"/>
          <p:nvPr/>
        </p:nvSpPr>
        <p:spPr>
          <a:xfrm>
            <a:off x="5366857" y="4607478"/>
            <a:ext cx="16001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Parameter</a:t>
            </a:r>
          </a:p>
          <a:p>
            <a:pPr algn="ctr"/>
            <a:r>
              <a:rPr lang="en-US" altLang="ko-KR" sz="1100" b="1" dirty="0"/>
              <a:t>Server</a:t>
            </a:r>
            <a:endParaRPr lang="ko-KR" altLang="en-US" sz="11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475C6DE-4CF9-40D3-8DA9-E9B8B96F3114}"/>
              </a:ext>
            </a:extLst>
          </p:cNvPr>
          <p:cNvSpPr/>
          <p:nvPr/>
        </p:nvSpPr>
        <p:spPr>
          <a:xfrm>
            <a:off x="6967007" y="2441729"/>
            <a:ext cx="2165349" cy="127331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64A970-4997-4FF7-AE6F-17A41F086C86}"/>
              </a:ext>
            </a:extLst>
          </p:cNvPr>
          <p:cNvSpPr txBox="1"/>
          <p:nvPr/>
        </p:nvSpPr>
        <p:spPr>
          <a:xfrm>
            <a:off x="7532206" y="2636192"/>
            <a:ext cx="13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Node A</a:t>
            </a:r>
            <a:endParaRPr lang="ko-KR" altLang="en-US" b="1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09AE771-697C-4B65-9009-1B205AD8DBF2}"/>
              </a:ext>
            </a:extLst>
          </p:cNvPr>
          <p:cNvSpPr/>
          <p:nvPr/>
        </p:nvSpPr>
        <p:spPr>
          <a:xfrm>
            <a:off x="7516955" y="3108831"/>
            <a:ext cx="1087383" cy="3422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D2B9F6-F270-4018-92EC-2EB63E0BC1F1}"/>
              </a:ext>
            </a:extLst>
          </p:cNvPr>
          <p:cNvSpPr txBox="1"/>
          <p:nvPr/>
        </p:nvSpPr>
        <p:spPr>
          <a:xfrm>
            <a:off x="7260571" y="3064494"/>
            <a:ext cx="16001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Parameter</a:t>
            </a:r>
          </a:p>
          <a:p>
            <a:pPr algn="ctr"/>
            <a:r>
              <a:rPr lang="en-US" altLang="ko-KR" sz="1100" b="1" dirty="0"/>
              <a:t>Server</a:t>
            </a:r>
            <a:endParaRPr lang="ko-KR" altLang="en-US" sz="1100" b="1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1830700-932E-4384-8EFC-F46E52E58C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04338" y="3294727"/>
            <a:ext cx="1374686" cy="7015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689A9760-6C74-48F6-BDF4-F049E1826CD3}"/>
              </a:ext>
            </a:extLst>
          </p:cNvPr>
          <p:cNvCxnSpPr>
            <a:cxnSpLocks/>
            <a:endCxn id="25" idx="0"/>
          </p:cNvCxnSpPr>
          <p:nvPr/>
        </p:nvCxnSpPr>
        <p:spPr>
          <a:xfrm rot="10800000" flipV="1">
            <a:off x="6148532" y="3294726"/>
            <a:ext cx="1383674" cy="6867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A22F531-FB34-4B3C-8BDE-3524C08B67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91330" y="3397162"/>
            <a:ext cx="840876" cy="796429"/>
          </a:xfrm>
          <a:prstGeom prst="bentConnector3">
            <a:avLst>
              <a:gd name="adj1" fmla="val 327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3A6296D-0C06-4FA9-8F3B-A03F5E748FD9}"/>
              </a:ext>
            </a:extLst>
          </p:cNvPr>
          <p:cNvCxnSpPr>
            <a:cxnSpLocks/>
          </p:cNvCxnSpPr>
          <p:nvPr/>
        </p:nvCxnSpPr>
        <p:spPr>
          <a:xfrm flipV="1">
            <a:off x="7896860" y="3451047"/>
            <a:ext cx="0" cy="742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DC873A6-D672-4C10-8BB6-F3CB434DFC91}"/>
              </a:ext>
            </a:extLst>
          </p:cNvPr>
          <p:cNvCxnSpPr>
            <a:cxnSpLocks/>
          </p:cNvCxnSpPr>
          <p:nvPr/>
        </p:nvCxnSpPr>
        <p:spPr>
          <a:xfrm>
            <a:off x="8179459" y="3453393"/>
            <a:ext cx="9415" cy="75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064059F-EFFD-4141-87C8-903EF5342040}"/>
              </a:ext>
            </a:extLst>
          </p:cNvPr>
          <p:cNvCxnSpPr>
            <a:cxnSpLocks/>
          </p:cNvCxnSpPr>
          <p:nvPr/>
        </p:nvCxnSpPr>
        <p:spPr>
          <a:xfrm flipV="1">
            <a:off x="6007100" y="5010263"/>
            <a:ext cx="0" cy="742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562D005-0EF5-4B7A-9F99-8B68BA31C8F5}"/>
              </a:ext>
            </a:extLst>
          </p:cNvPr>
          <p:cNvCxnSpPr>
            <a:cxnSpLocks/>
          </p:cNvCxnSpPr>
          <p:nvPr/>
        </p:nvCxnSpPr>
        <p:spPr>
          <a:xfrm>
            <a:off x="6289699" y="5012609"/>
            <a:ext cx="9415" cy="75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BA661EE-D2F4-4459-9EA3-A32D6C6F0BEC}"/>
              </a:ext>
            </a:extLst>
          </p:cNvPr>
          <p:cNvCxnSpPr>
            <a:cxnSpLocks/>
          </p:cNvCxnSpPr>
          <p:nvPr/>
        </p:nvCxnSpPr>
        <p:spPr>
          <a:xfrm flipV="1">
            <a:off x="9885680" y="5020779"/>
            <a:ext cx="0" cy="742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6B2C870-034A-4721-862E-6189BE65EFC6}"/>
              </a:ext>
            </a:extLst>
          </p:cNvPr>
          <p:cNvCxnSpPr>
            <a:cxnSpLocks/>
          </p:cNvCxnSpPr>
          <p:nvPr/>
        </p:nvCxnSpPr>
        <p:spPr>
          <a:xfrm>
            <a:off x="10168279" y="5023125"/>
            <a:ext cx="9415" cy="75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7E6777F-371F-4380-9560-7EBF8EEF614F}"/>
              </a:ext>
            </a:extLst>
          </p:cNvPr>
          <p:cNvSpPr txBox="1"/>
          <p:nvPr/>
        </p:nvSpPr>
        <p:spPr>
          <a:xfrm>
            <a:off x="6788094" y="3769494"/>
            <a:ext cx="484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Get</a:t>
            </a:r>
            <a:endParaRPr lang="ko-KR" altLang="en-US" sz="11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31A31A-FDE5-4E4C-BA3A-E9B7B76475B0}"/>
              </a:ext>
            </a:extLst>
          </p:cNvPr>
          <p:cNvSpPr txBox="1"/>
          <p:nvPr/>
        </p:nvSpPr>
        <p:spPr>
          <a:xfrm>
            <a:off x="6057044" y="5732929"/>
            <a:ext cx="484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Get</a:t>
            </a:r>
            <a:endParaRPr lang="ko-KR" altLang="en-US" sz="1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B55E29-55A0-4380-8038-47DF89B5643F}"/>
              </a:ext>
            </a:extLst>
          </p:cNvPr>
          <p:cNvSpPr txBox="1"/>
          <p:nvPr/>
        </p:nvSpPr>
        <p:spPr>
          <a:xfrm>
            <a:off x="7945759" y="4193591"/>
            <a:ext cx="484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Get</a:t>
            </a:r>
            <a:endParaRPr lang="ko-KR" altLang="en-US" sz="11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681C6A-FD25-4734-9AF5-61B5DE93CB11}"/>
              </a:ext>
            </a:extLst>
          </p:cNvPr>
          <p:cNvSpPr txBox="1"/>
          <p:nvPr/>
        </p:nvSpPr>
        <p:spPr>
          <a:xfrm>
            <a:off x="9935624" y="5727434"/>
            <a:ext cx="484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Get</a:t>
            </a:r>
            <a:endParaRPr lang="ko-KR" altLang="en-US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02F87F-0431-48F5-BA16-7CACBE2C415D}"/>
              </a:ext>
            </a:extLst>
          </p:cNvPr>
          <p:cNvSpPr txBox="1"/>
          <p:nvPr/>
        </p:nvSpPr>
        <p:spPr>
          <a:xfrm>
            <a:off x="9568198" y="3030151"/>
            <a:ext cx="484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Get</a:t>
            </a:r>
            <a:endParaRPr lang="ko-KR" altLang="en-US" sz="11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46427B-146D-4727-B18F-F36828ED8F30}"/>
              </a:ext>
            </a:extLst>
          </p:cNvPr>
          <p:cNvSpPr txBox="1"/>
          <p:nvPr/>
        </p:nvSpPr>
        <p:spPr>
          <a:xfrm>
            <a:off x="7642736" y="4188097"/>
            <a:ext cx="484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Set</a:t>
            </a:r>
            <a:endParaRPr lang="ko-KR" altLang="en-US" sz="11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C53B28-C300-4B3D-893C-46D09F61CEF1}"/>
              </a:ext>
            </a:extLst>
          </p:cNvPr>
          <p:cNvSpPr txBox="1"/>
          <p:nvPr/>
        </p:nvSpPr>
        <p:spPr>
          <a:xfrm>
            <a:off x="6204288" y="3005524"/>
            <a:ext cx="484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Set</a:t>
            </a:r>
            <a:endParaRPr lang="ko-KR" altLang="en-US" sz="11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74B70A-492C-4F8A-852F-401C260E652D}"/>
              </a:ext>
            </a:extLst>
          </p:cNvPr>
          <p:cNvSpPr txBox="1"/>
          <p:nvPr/>
        </p:nvSpPr>
        <p:spPr>
          <a:xfrm>
            <a:off x="5755617" y="5721940"/>
            <a:ext cx="484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Set</a:t>
            </a:r>
            <a:endParaRPr lang="ko-KR" altLang="en-US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26BA0C-46DD-44C8-90EA-A10C916BAC71}"/>
              </a:ext>
            </a:extLst>
          </p:cNvPr>
          <p:cNvSpPr txBox="1"/>
          <p:nvPr/>
        </p:nvSpPr>
        <p:spPr>
          <a:xfrm>
            <a:off x="9633938" y="5732929"/>
            <a:ext cx="484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/>
              <a:t>Set</a:t>
            </a:r>
            <a:endParaRPr lang="ko-KR" altLang="en-US" sz="11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8A7DBFB-FE58-407E-8262-06B46EC01C3B}"/>
              </a:ext>
            </a:extLst>
          </p:cNvPr>
          <p:cNvSpPr txBox="1"/>
          <p:nvPr/>
        </p:nvSpPr>
        <p:spPr>
          <a:xfrm>
            <a:off x="830891" y="1480483"/>
            <a:ext cx="57268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</a:rPr>
              <a:t>서비스 통신방법을 사용하여 노드 내부 또는 외부에서 노드 내 매개변수를 쉽게 지정이나 변경가능</a:t>
            </a:r>
            <a:endParaRPr lang="en-US" altLang="ko-KR" b="1" dirty="0">
              <a:latin typeface="+mn-ea"/>
            </a:endParaRPr>
          </a:p>
          <a:p>
            <a:endParaRPr lang="en-US" altLang="ko-KR" sz="1800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모든 노드는 자신만의 </a:t>
            </a:r>
            <a:r>
              <a:rPr lang="en-US" altLang="ko-KR" b="1" dirty="0">
                <a:latin typeface="+mn-ea"/>
              </a:rPr>
              <a:t>Parameter Server</a:t>
            </a:r>
            <a:r>
              <a:rPr lang="ko-KR" altLang="en-US" b="1" dirty="0">
                <a:latin typeface="+mn-ea"/>
              </a:rPr>
              <a:t>를 가짐</a:t>
            </a:r>
            <a:endParaRPr lang="en-US" altLang="ko-KR" sz="1800" b="1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443F16-B96A-41D9-8847-89DD6D56AD3D}"/>
              </a:ext>
            </a:extLst>
          </p:cNvPr>
          <p:cNvSpPr txBox="1"/>
          <p:nvPr/>
        </p:nvSpPr>
        <p:spPr>
          <a:xfrm>
            <a:off x="1790012" y="4305710"/>
            <a:ext cx="31064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+mn-ea"/>
              </a:rPr>
              <a:t>파라미터 서버와 클라이언트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102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A0AEC3E-2972-4605-A039-94AE13587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2" y="939924"/>
            <a:ext cx="5094309" cy="159255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EF87A49-F1FA-4CEF-8A29-40882BD3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58" y="181680"/>
            <a:ext cx="6383902" cy="81597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파라미터 목록 확인</a:t>
            </a:r>
            <a:r>
              <a:rPr lang="en-US" altLang="ko-KR" sz="2000" b="1" dirty="0"/>
              <a:t>(ROS2 Param List)</a:t>
            </a:r>
            <a:endParaRPr lang="ko-KR" altLang="en-US" sz="2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412E65A6-8C32-4301-A862-DA5507C88EC8}"/>
              </a:ext>
            </a:extLst>
          </p:cNvPr>
          <p:cNvSpPr txBox="1">
            <a:spLocks/>
          </p:cNvSpPr>
          <p:nvPr/>
        </p:nvSpPr>
        <p:spPr>
          <a:xfrm>
            <a:off x="142158" y="2956142"/>
            <a:ext cx="6383902" cy="478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/>
              <a:t>파라미터 읽기 및 쓰기</a:t>
            </a:r>
            <a:r>
              <a:rPr lang="en-US" altLang="ko-KR" sz="2000" b="1" dirty="0"/>
              <a:t>(ROS2 Param get/set)</a:t>
            </a:r>
            <a:endParaRPr lang="ko-KR" altLang="en-US" sz="2000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075BB0F0-F4F9-4F29-B75A-DD01780504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5" r="565" b="51039"/>
          <a:stretch/>
        </p:blipFill>
        <p:spPr>
          <a:xfrm>
            <a:off x="598768" y="3437537"/>
            <a:ext cx="6547330" cy="13463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4B49B6-3B5B-49ED-8443-E3FD76407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812" y="1537844"/>
            <a:ext cx="4108931" cy="3782311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36FE545-A585-440D-A310-25D4044BE5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648873" y="4921053"/>
            <a:ext cx="6497225" cy="1346348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19073E42-5E89-41E8-8EAD-77028820A6B3}"/>
              </a:ext>
            </a:extLst>
          </p:cNvPr>
          <p:cNvSpPr txBox="1">
            <a:spLocks/>
          </p:cNvSpPr>
          <p:nvPr/>
        </p:nvSpPr>
        <p:spPr>
          <a:xfrm>
            <a:off x="7652812" y="5346180"/>
            <a:ext cx="4322070" cy="496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/>
              <a:t>[</a:t>
            </a:r>
            <a:r>
              <a:rPr lang="en-US" altLang="ko-KR" sz="1600" b="1" dirty="0" err="1"/>
              <a:t>Turtlesim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배경이 바뀌었음을 알 수 있음</a:t>
            </a:r>
            <a:r>
              <a:rPr lang="en-US" altLang="ko-KR" sz="1600" b="1" dirty="0"/>
              <a:t>]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7405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658</Words>
  <Application>Microsoft Office PowerPoint</Application>
  <PresentationFormat>와이드스크린</PresentationFormat>
  <Paragraphs>215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Yeon Sung</vt:lpstr>
      <vt:lpstr>맑은 고딕</vt:lpstr>
      <vt:lpstr>Arial</vt:lpstr>
      <vt:lpstr>Office 테마</vt:lpstr>
      <vt:lpstr>PowerPoint 프레젠테이션</vt:lpstr>
      <vt:lpstr>액션</vt:lpstr>
      <vt:lpstr>액션</vt:lpstr>
      <vt:lpstr>노드정보(ros2 node info)</vt:lpstr>
      <vt:lpstr>인터페이스(Interface)</vt:lpstr>
      <vt:lpstr>토픽, 서비스, 액션 비교</vt:lpstr>
      <vt:lpstr>토픽, 서비스, 액션 비교(Interface)</vt:lpstr>
      <vt:lpstr>파라미터(Parameter)</vt:lpstr>
      <vt:lpstr>파라미터 목록 확인(ROS2 Param List)</vt:lpstr>
      <vt:lpstr>파라미터 저장(ROS2 Param Dump)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김효민</dc:creator>
  <cp:lastModifiedBy>김효민</cp:lastModifiedBy>
  <cp:revision>9</cp:revision>
  <dcterms:created xsi:type="dcterms:W3CDTF">2021-09-19T18:38:04Z</dcterms:created>
  <dcterms:modified xsi:type="dcterms:W3CDTF">2021-09-20T20:48:35Z</dcterms:modified>
</cp:coreProperties>
</file>