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0A2FD-8893-4082-B1D4-E52CE15473DC}" v="1962" dt="2022-03-15T14:52:29.104"/>
    <p1510:client id="{3DFA6B6E-BAB7-4EE3-9830-5E1607E01712}" v="904" dt="2022-03-17T14:35:07.163"/>
    <p1510:client id="{61E0515E-FF6C-45F0-B464-4F9F15013719}" v="943" dt="2022-03-17T15:00:38.808"/>
    <p1510:client id="{8B29E696-FDA4-493B-A773-C1311ED5A4C2}" v="460" dt="2022-03-16T15:13:0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-8Nazi3CDEQ?feature=oembed" TargetMode="External"/><Relationship Id="rId1" Type="http://schemas.openxmlformats.org/officeDocument/2006/relationships/video" Target="https://www.youtube.com/embed/TNJdxoO5Ixc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sign.ros2.org/articles/a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ROS2 </a:t>
            </a:r>
            <a:r>
              <a:rPr lang="ko-KR" altLang="en-US" dirty="0" err="1">
                <a:ea typeface="맑은 고딕"/>
              </a:rPr>
              <a:t>Online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Study</a:t>
            </a:r>
            <a:r>
              <a:rPr lang="ko-KR" altLang="en-US" dirty="0">
                <a:ea typeface="맑은 고딕"/>
              </a:rPr>
              <a:t>– 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Interface</a:t>
            </a:r>
            <a:r>
              <a:rPr lang="ko-KR" altLang="en-US" dirty="0">
                <a:ea typeface="맑은 고딕"/>
              </a:rPr>
              <a:t>, and </a:t>
            </a:r>
            <a:r>
              <a:rPr lang="ko-KR" altLang="en-US" dirty="0" err="1">
                <a:ea typeface="맑은 고딕"/>
              </a:rPr>
              <a:t>Parameter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2022/03/18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Sooyoung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Moon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F780-D2EE-4051-9CD0-C344D629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사용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A2CA-7605-4798-8D6C-F7C68BDC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ROS </a:t>
            </a:r>
            <a:r>
              <a:rPr lang="ko-KR" altLang="en-US" dirty="0" err="1">
                <a:ea typeface="맑은 고딕"/>
              </a:rPr>
              <a:t>tutorial에</a:t>
            </a:r>
            <a:r>
              <a:rPr lang="ko-KR" altLang="en-US" dirty="0">
                <a:ea typeface="맑은 고딕"/>
              </a:rPr>
              <a:t> 포함된 </a:t>
            </a:r>
            <a:r>
              <a:rPr lang="ko-KR" altLang="en-US" dirty="0" err="1">
                <a:ea typeface="맑은 고딕"/>
              </a:rPr>
              <a:t>turltesim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teleop_turtle</a:t>
            </a:r>
            <a:r>
              <a:rPr lang="ko-KR" altLang="en-US" dirty="0">
                <a:ea typeface="맑은 고딕"/>
              </a:rPr>
              <a:t> 노드 실행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$ ros2 </a:t>
            </a:r>
            <a:r>
              <a:rPr lang="ko-KR" altLang="en-US" sz="1600" dirty="0" err="1">
                <a:ea typeface="맑은 고딕"/>
              </a:rPr>
              <a:t>run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turtlesim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turtlesim_node</a:t>
            </a:r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</a:rPr>
              <a:t>$ ros2 </a:t>
            </a:r>
            <a:r>
              <a:rPr lang="ko-KR" altLang="en-US" sz="1600" dirty="0" err="1">
                <a:ea typeface="맑은 고딕"/>
              </a:rPr>
              <a:t>run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turtlesim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turtle_teleop_key</a:t>
            </a:r>
            <a:endParaRPr lang="ko-KR" altLang="en-US" sz="1600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6C56C6E-A76D-4949-ABC2-24FC499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70" y="3312176"/>
            <a:ext cx="2743200" cy="294538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4C6C27-A8F5-40D8-877E-28CAE14D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19" y="3225067"/>
            <a:ext cx="4421980" cy="32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0712-DB0B-4A67-8965-ECB50C3E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목록 확인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B632E4-8817-4699-9DF3-A1163D3D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774" y="1825625"/>
            <a:ext cx="5958452" cy="4351338"/>
          </a:xfrm>
        </p:spPr>
      </p:pic>
    </p:spTree>
    <p:extLst>
      <p:ext uri="{BB962C8B-B14F-4D97-AF65-F5344CB8AC3E}">
        <p14:creationId xmlns:p14="http://schemas.microsoft.com/office/powerpoint/2010/main" val="315879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1A14-9ACB-4A21-8C33-35CE1EBA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​</a:t>
            </a:r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읽기/쓰기 (</a:t>
            </a:r>
            <a:r>
              <a:rPr lang="ko-KR" altLang="en-US" dirty="0" err="1">
                <a:ea typeface="맑은 고딕"/>
              </a:rPr>
              <a:t>background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A63B6B-A89A-4D28-B369-E2C3DED4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992" y="1507302"/>
            <a:ext cx="5958452" cy="4351338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D8531FF1-83C3-4E74-9685-C19EFACD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19" y="1697514"/>
            <a:ext cx="3267074" cy="3481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4CB8C-F301-47FE-BB03-27C9991E6D88}"/>
              </a:ext>
            </a:extLst>
          </p:cNvPr>
          <p:cNvSpPr txBox="1"/>
          <p:nvPr/>
        </p:nvSpPr>
        <p:spPr>
          <a:xfrm>
            <a:off x="1735931" y="5727670"/>
            <a:ext cx="9029697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/</a:t>
            </a:r>
            <a:r>
              <a:rPr lang="ko-KR" altLang="en-US" b="1" dirty="0" err="1">
                <a:ea typeface="맑은 고딕"/>
              </a:rPr>
              <a:t>turtlesim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노드의 </a:t>
            </a:r>
            <a:r>
              <a:rPr lang="ko-KR" altLang="en-US" b="1" dirty="0" err="1">
                <a:ea typeface="맑은 고딕"/>
              </a:rPr>
              <a:t>background_g</a:t>
            </a:r>
            <a:r>
              <a:rPr lang="ko-KR" altLang="en-US" dirty="0">
                <a:ea typeface="맑은 고딕"/>
              </a:rPr>
              <a:t> 파라미터의 값을 86에서 255로 변경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--&gt; 배경 화면 색 변경 </a:t>
            </a:r>
            <a:endParaRPr 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87A181-E89D-4B75-A0BD-A95A94F52B2E}"/>
              </a:ext>
            </a:extLst>
          </p:cNvPr>
          <p:cNvSpPr/>
          <p:nvPr/>
        </p:nvSpPr>
        <p:spPr>
          <a:xfrm>
            <a:off x="5063958" y="2591431"/>
            <a:ext cx="1283367" cy="340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306193-BB46-43B7-8504-38EC40FF45E8}"/>
              </a:ext>
            </a:extLst>
          </p:cNvPr>
          <p:cNvSpPr/>
          <p:nvPr/>
        </p:nvSpPr>
        <p:spPr>
          <a:xfrm>
            <a:off x="5063957" y="3166524"/>
            <a:ext cx="1283367" cy="39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476C4-2D9A-4CF5-A0BB-572122C8B3DB}"/>
              </a:ext>
            </a:extLst>
          </p:cNvPr>
          <p:cNvSpPr txBox="1"/>
          <p:nvPr/>
        </p:nvSpPr>
        <p:spPr>
          <a:xfrm>
            <a:off x="6347245" y="2594753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각속도/선속도를 결정하는 상수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1974D1-A32A-4E4D-8894-46DF05F87EDC}"/>
              </a:ext>
            </a:extLst>
          </p:cNvPr>
          <p:cNvSpPr/>
          <p:nvPr/>
        </p:nvSpPr>
        <p:spPr>
          <a:xfrm>
            <a:off x="6444184" y="3166524"/>
            <a:ext cx="1685933" cy="38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 배경색 (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rgb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92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4FDCD-5C6B-45AE-8C3B-73FC0679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읽기/쓰기 (</a:t>
            </a:r>
            <a:r>
              <a:rPr lang="ko-KR" altLang="en-US" dirty="0" err="1">
                <a:ea typeface="맑은 고딕"/>
              </a:rPr>
              <a:t>speed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B1702-1D19-49A1-934A-3B048BD36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BF5DD3-D826-4E40-B7FB-6B30C8F83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5958" y="2505075"/>
            <a:ext cx="5045446" cy="368458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30644D-33F4-40A0-B903-B175215B5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6A03DE-ECDC-4DCD-882A-222470B45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3446" y="2505075"/>
            <a:ext cx="5528243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teleop_turtle</a:t>
            </a:r>
            <a:r>
              <a:rPr lang="ko-KR" altLang="en-US" dirty="0">
                <a:ea typeface="맑은 고딕"/>
              </a:rPr>
              <a:t> 노드의 </a:t>
            </a:r>
            <a:r>
              <a:rPr lang="ko-KR" altLang="en-US" dirty="0" err="1">
                <a:ea typeface="맑은 고딕"/>
              </a:rPr>
              <a:t>scale_angular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scale_linear</a:t>
            </a:r>
            <a:r>
              <a:rPr lang="ko-KR" altLang="en-US" dirty="0">
                <a:ea typeface="맑은 고딕"/>
              </a:rPr>
              <a:t> 파라미터의 값을 변경하였으나 거북이의 속도는 변함 없음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-&gt; </a:t>
            </a:r>
            <a:r>
              <a:rPr lang="ko-KR" altLang="en-US" dirty="0" err="1">
                <a:ea typeface="맑은 고딕"/>
              </a:rPr>
              <a:t>why</a:t>
            </a:r>
            <a:r>
              <a:rPr lang="ko-KR" altLang="en-US" dirty="0">
                <a:ea typeface="맑은 고딕"/>
              </a:rPr>
              <a:t>??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-&gt; </a:t>
            </a:r>
            <a:r>
              <a:rPr lang="ko-KR" altLang="en-US" dirty="0" err="1">
                <a:ea typeface="맑은 고딕"/>
              </a:rPr>
              <a:t>parameter를</a:t>
            </a:r>
            <a:r>
              <a:rPr lang="ko-KR" altLang="en-US" dirty="0">
                <a:ea typeface="맑은 고딕"/>
              </a:rPr>
              <a:t> 파일로 저장하고 해당 노드를 다시 실행해 보자!</a:t>
            </a:r>
          </a:p>
        </p:txBody>
      </p:sp>
    </p:spTree>
    <p:extLst>
      <p:ext uri="{BB962C8B-B14F-4D97-AF65-F5344CB8AC3E}">
        <p14:creationId xmlns:p14="http://schemas.microsoft.com/office/powerpoint/2010/main" val="392319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8857-6B8F-4B3D-AF79-280020D1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loading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error</a:t>
            </a:r>
            <a:endParaRPr lang="ko-KR" altLang="en-US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7D6CF-4A0D-442F-90B8-278B932D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071" y="5261125"/>
            <a:ext cx="5157787" cy="82391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ea typeface="맑은 고딕"/>
              </a:rPr>
              <a:t>노드 재실행 시, 파라미터 로딩 과정에서 에러 발생 -&gt; </a:t>
            </a:r>
            <a:r>
              <a:rPr lang="ko-KR" altLang="en-US" dirty="0" err="1">
                <a:ea typeface="맑은 고딕"/>
              </a:rPr>
              <a:t>why</a:t>
            </a:r>
            <a:r>
              <a:rPr lang="ko-KR" altLang="en-US" dirty="0">
                <a:ea typeface="맑은 고딕"/>
              </a:rPr>
              <a:t>??</a:t>
            </a:r>
          </a:p>
          <a:p>
            <a:r>
              <a:rPr lang="ko-KR" altLang="en-US" dirty="0">
                <a:ea typeface="맑은 고딕"/>
              </a:rPr>
              <a:t>-&gt; 필요한 타입은 </a:t>
            </a:r>
            <a:r>
              <a:rPr lang="ko-KR" altLang="en-US" dirty="0" err="1">
                <a:ea typeface="맑은 고딕"/>
              </a:rPr>
              <a:t>double인데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정수값이</a:t>
            </a:r>
            <a:r>
              <a:rPr lang="ko-KR" altLang="en-US" dirty="0">
                <a:ea typeface="맑은 고딕"/>
              </a:rPr>
              <a:t> 사용됨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EEEF57A-46CD-4323-8D74-1A5568B2A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543" y="1737623"/>
            <a:ext cx="5157787" cy="349420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DD5DF-2F03-4609-A16A-00EE45EB4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483" y="4887314"/>
            <a:ext cx="5197565" cy="11977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에디터 상에서 직접 </a:t>
            </a:r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파일 수정 (</a:t>
            </a:r>
            <a:r>
              <a:rPr lang="ko-KR" altLang="en-US" dirty="0" err="1">
                <a:ea typeface="맑은 고딕"/>
              </a:rPr>
              <a:t>scale_angular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scale_linear</a:t>
            </a:r>
            <a:r>
              <a:rPr lang="ko-KR" altLang="en-US" dirty="0">
                <a:ea typeface="맑은 고딕"/>
              </a:rPr>
              <a:t> 모두 8-&gt;8.0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수정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D8C8ED9-1E35-4D65-9293-D5258025FE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0313" y="2347387"/>
            <a:ext cx="5183188" cy="2159662"/>
          </a:xfrm>
        </p:spPr>
      </p:pic>
    </p:spTree>
    <p:extLst>
      <p:ext uri="{BB962C8B-B14F-4D97-AF65-F5344CB8AC3E}">
        <p14:creationId xmlns:p14="http://schemas.microsoft.com/office/powerpoint/2010/main" val="338320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6DFE-1008-4825-995F-9C692DBA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변경 전/후 비교</a:t>
            </a:r>
            <a:endParaRPr lang="ko-KR" altLang="en-US" dirty="0"/>
          </a:p>
        </p:txBody>
      </p:sp>
      <p:pic>
        <p:nvPicPr>
          <p:cNvPr id="4" name="온라인 미디어 3" title="ROS2 tutorial - parameter setting test (increased angular/linear speed)">
            <a:hlinkClick r:id="" action="ppaction://media"/>
            <a:extLst>
              <a:ext uri="{FF2B5EF4-FFF2-40B4-BE49-F238E27FC236}">
                <a16:creationId xmlns:a16="http://schemas.microsoft.com/office/drawing/2014/main" id="{4A120308-28F0-4E9C-A768-970709A4AD1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512719" y="1919947"/>
            <a:ext cx="4572000" cy="3476624"/>
          </a:xfrm>
        </p:spPr>
      </p:pic>
      <p:pic>
        <p:nvPicPr>
          <p:cNvPr id="5" name="온라인 미디어 4" title="ROS2 tutorial - turtlesim test">
            <a:hlinkClick r:id="" action="ppaction://media"/>
            <a:extLst>
              <a:ext uri="{FF2B5EF4-FFF2-40B4-BE49-F238E27FC236}">
                <a16:creationId xmlns:a16="http://schemas.microsoft.com/office/drawing/2014/main" id="{8A699A6F-29BD-437B-A215-21BB2515AB5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277937" y="1919153"/>
            <a:ext cx="4564061" cy="3476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C7137-1993-43A2-8682-4057E04DE093}"/>
              </a:ext>
            </a:extLst>
          </p:cNvPr>
          <p:cNvSpPr txBox="1"/>
          <p:nvPr/>
        </p:nvSpPr>
        <p:spPr>
          <a:xfrm>
            <a:off x="2366513" y="5630174"/>
            <a:ext cx="2743200" cy="77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scale_angular</a:t>
            </a:r>
            <a:r>
              <a:rPr lang="ko-KR" altLang="en-US" dirty="0">
                <a:ea typeface="맑은 고딕"/>
              </a:rPr>
              <a:t> = 2.0,</a:t>
            </a:r>
            <a:endParaRPr lang="ko-KR"/>
          </a:p>
          <a:p>
            <a:pPr>
              <a:lnSpc>
                <a:spcPct val="130000"/>
              </a:lnSpc>
            </a:pPr>
            <a:r>
              <a:rPr lang="ko-KR" altLang="en-US" dirty="0" err="1">
                <a:ea typeface="맑은 고딕"/>
              </a:rPr>
              <a:t>scale_linear</a:t>
            </a:r>
            <a:r>
              <a:rPr lang="ko-KR" altLang="en-US" dirty="0">
                <a:ea typeface="맑은 고딕"/>
              </a:rPr>
              <a:t> = 2.0&gt;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2E26-C5A6-4E82-802A-A8A3D4764F27}"/>
              </a:ext>
            </a:extLst>
          </p:cNvPr>
          <p:cNvSpPr txBox="1"/>
          <p:nvPr/>
        </p:nvSpPr>
        <p:spPr>
          <a:xfrm>
            <a:off x="7427343" y="5630173"/>
            <a:ext cx="2743200" cy="77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scale_angular</a:t>
            </a:r>
            <a:r>
              <a:rPr lang="ko-KR" altLang="en-US" dirty="0">
                <a:ea typeface="맑은 고딕"/>
              </a:rPr>
              <a:t> = 8.0,</a:t>
            </a:r>
            <a:endParaRPr lang="ko-KR"/>
          </a:p>
          <a:p>
            <a:pPr>
              <a:lnSpc>
                <a:spcPct val="130000"/>
              </a:lnSpc>
            </a:pPr>
            <a:r>
              <a:rPr lang="ko-KR" altLang="en-US" dirty="0" err="1">
                <a:ea typeface="맑은 고딕"/>
              </a:rPr>
              <a:t>scale_linear</a:t>
            </a:r>
            <a:r>
              <a:rPr lang="ko-KR" altLang="en-US" dirty="0">
                <a:ea typeface="맑은 고딕"/>
              </a:rPr>
              <a:t> = 8.0&gt;</a:t>
            </a:r>
          </a:p>
        </p:txBody>
      </p:sp>
    </p:spTree>
    <p:extLst>
      <p:ext uri="{BB962C8B-B14F-4D97-AF65-F5344CB8AC3E}">
        <p14:creationId xmlns:p14="http://schemas.microsoft.com/office/powerpoint/2010/main" val="13797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79A7-5E84-43F6-B938-48A74010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Node-to-node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communication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ROS2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7AAC5D4-CE9A-4A1E-BC0D-45338F4FF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757560"/>
              </p:ext>
            </p:extLst>
          </p:nvPr>
        </p:nvGraphicFramePr>
        <p:xfrm>
          <a:off x="838200" y="1825625"/>
          <a:ext cx="10515600" cy="28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77215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1019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135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다대다 (</a:t>
                      </a:r>
                      <a:r>
                        <a:rPr lang="ko-KR" altLang="en-US" sz="2000" dirty="0" err="1"/>
                        <a:t>many-to-many</a:t>
                      </a:r>
                      <a:r>
                        <a:rPr lang="ko-KR" altLang="en-US" sz="2000" dirty="0"/>
                        <a:t>), 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일방향 (</a:t>
                      </a:r>
                      <a:r>
                        <a:rPr lang="ko-KR" altLang="en-US" sz="2000" dirty="0" err="1"/>
                        <a:t>one-way</a:t>
                      </a:r>
                      <a:r>
                        <a:rPr lang="ko-KR" altLang="en-US" sz="2000" dirty="0"/>
                        <a:t>) 통신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주기적인 데이터 전송 및 </a:t>
                      </a:r>
                      <a:br>
                        <a:rPr lang="ko-KR" altLang="en-US" sz="2000" dirty="0">
                          <a:solidFill>
                            <a:srgbClr val="FF0000"/>
                          </a:solidFill>
                        </a:rPr>
                      </a:b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상태 모니터링에 적합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dirty="0"/>
                        <a:t>(</a:t>
                      </a:r>
                      <a:r>
                        <a:rPr lang="ko-KR" altLang="en-US" sz="2000" dirty="0" err="1"/>
                        <a:t>e.g</a:t>
                      </a:r>
                      <a:r>
                        <a:rPr lang="ko-KR" altLang="en-US" sz="2000" dirty="0"/>
                        <a:t>. 로봇의 위치, 자세, 속도)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일대일 (One-</a:t>
                      </a:r>
                      <a:r>
                        <a:rPr lang="ko-KR" altLang="en-US" sz="2000" dirty="0" err="1"/>
                        <a:t>to</a:t>
                      </a:r>
                      <a:r>
                        <a:rPr lang="ko-KR" altLang="en-US" sz="2000" dirty="0"/>
                        <a:t>-</a:t>
                      </a:r>
                      <a:r>
                        <a:rPr lang="ko-KR" altLang="en-US" sz="2000" dirty="0" err="1"/>
                        <a:t>one</a:t>
                      </a:r>
                      <a:r>
                        <a:rPr lang="ko-KR" altLang="en-US" sz="2000" dirty="0"/>
                        <a:t>), 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양방향 (</a:t>
                      </a:r>
                      <a:r>
                        <a:rPr lang="ko-KR" altLang="en-US" sz="2000" dirty="0" err="1"/>
                        <a:t>two-way</a:t>
                      </a:r>
                      <a:r>
                        <a:rPr lang="ko-KR" altLang="en-US" sz="2000" dirty="0"/>
                        <a:t>) 통신</a:t>
                      </a:r>
                      <a:br>
                        <a:rPr lang="ko-KR" altLang="en-US" sz="2000" dirty="0"/>
                      </a:br>
                      <a:r>
                        <a:rPr lang="ko-KR" sz="2000" b="0" i="0" u="none" strike="noStrike" noProof="0" dirty="0"/>
                        <a:t>(</a:t>
                      </a:r>
                      <a:r>
                        <a:rPr lang="ko-KR" sz="2000" b="0" i="0" u="none" strike="noStrike" noProof="0" dirty="0" err="1"/>
                        <a:t>request</a:t>
                      </a:r>
                      <a:r>
                        <a:rPr lang="ko-KR" sz="2000" b="0" i="0" u="none" strike="noStrike" noProof="0" dirty="0"/>
                        <a:t> &amp; </a:t>
                      </a:r>
                      <a:r>
                        <a:rPr lang="ko-KR" sz="2000" b="0" i="0" u="none" strike="noStrike" noProof="0" dirty="0" err="1"/>
                        <a:t>response</a:t>
                      </a:r>
                      <a:r>
                        <a:rPr lang="ko-KR" sz="2000" b="0" i="0" u="none" strike="noStrike" noProof="0" dirty="0"/>
                        <a:t>)</a:t>
                      </a:r>
                      <a:r>
                        <a:rPr lang="ko-KR" altLang="en-US" sz="2000" b="0" i="0" u="none" strike="noStrike" noProof="0" dirty="0"/>
                        <a:t> </a:t>
                      </a:r>
                      <a:endParaRPr lang="ko-KR" altLang="en-US" sz="2000" b="0" i="0" u="none" strike="noStrike" noProof="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</a:rPr>
                        <a:t>요청과 응답 방식의 통신에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124-B96F-4B4C-B326-6FAFD1F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Action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5C3402-2BF3-41CD-A2DD-A3819716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50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Topic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일방향</a:t>
            </a:r>
            <a:r>
              <a:rPr lang="ko-KR" altLang="en-US" dirty="0">
                <a:ea typeface="맑은 고딕"/>
              </a:rPr>
              <a:t> 통신 -&gt; 데이터 수신 노드의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응답 확인 불가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Service: 요청에 대한 응답 확인이 가능하나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중간 과정 확인 불가</a:t>
            </a:r>
          </a:p>
          <a:p>
            <a:endParaRPr lang="ko-KR"/>
          </a:p>
          <a:p>
            <a:r>
              <a:rPr lang="en-US" altLang="ko-KR" dirty="0" err="1">
                <a:ea typeface="맑은 고딕"/>
              </a:rPr>
              <a:t>Topic과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Service의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단점을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새로운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통신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필요</a:t>
            </a:r>
            <a:r>
              <a:rPr lang="en-US" altLang="ko-KR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76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C9CCB-EA87-4A4B-A14B-9BFC9ED5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45951-7391-4515-AF7B-FACA90027712}"/>
              </a:ext>
            </a:extLst>
          </p:cNvPr>
          <p:cNvSpPr txBox="1"/>
          <p:nvPr/>
        </p:nvSpPr>
        <p:spPr>
          <a:xfrm>
            <a:off x="914400" y="1399310"/>
            <a:ext cx="10363200" cy="5440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a typeface="맑은 고딕"/>
              </a:rPr>
              <a:t>Background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There are three forms of communication in ROS: topics, services, and actions. Topic publishers broadcast to multiple subscribers, but communication is one-way. Service clients send a request to a service server and get a response, but there is no information about the progress. Similar to services, action clients send a request to an action server in order to achieve some goal and will get a result. 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Unlike services, while the action is being performed an action server sends progress feedback to the client.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Actions are useful when a response may take a significant length of time. They allow a client to track the progress of a request, get the final outcome, and optionally cancel the request before it completes.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This document defines requirements for actions, how they are specified in the ROS Message IDL, and how they are communicated by the middleware.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673BD-981D-4424-BDF7-9C6BBFA9A509}"/>
              </a:ext>
            </a:extLst>
          </p:cNvPr>
          <p:cNvSpPr txBox="1"/>
          <p:nvPr/>
        </p:nvSpPr>
        <p:spPr>
          <a:xfrm>
            <a:off x="6744855" y="6490855"/>
            <a:ext cx="52254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ea typeface="+mn-lt"/>
                <a:cs typeface="+mn-lt"/>
                <a:hlinkClick r:id="rId2"/>
              </a:rPr>
              <a:t>http://design.ros2.org/articles/actions.html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6102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410F2-F644-4141-A29D-132D62EA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Action-based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communication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D870F-C585-408B-BBC5-ABE1D11E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C76F8D-ABDF-4388-BD92-897E704ED897}"/>
              </a:ext>
            </a:extLst>
          </p:cNvPr>
          <p:cNvSpPr/>
          <p:nvPr/>
        </p:nvSpPr>
        <p:spPr>
          <a:xfrm>
            <a:off x="840220" y="1821584"/>
            <a:ext cx="4306453" cy="435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77F916-8C48-40D7-B435-070FEB5F56BC}"/>
              </a:ext>
            </a:extLst>
          </p:cNvPr>
          <p:cNvSpPr/>
          <p:nvPr/>
        </p:nvSpPr>
        <p:spPr>
          <a:xfrm>
            <a:off x="7040129" y="1821584"/>
            <a:ext cx="4306453" cy="435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E32573-1803-47C8-94D2-7ABB4C1A1AA9}"/>
              </a:ext>
            </a:extLst>
          </p:cNvPr>
          <p:cNvSpPr/>
          <p:nvPr/>
        </p:nvSpPr>
        <p:spPr>
          <a:xfrm>
            <a:off x="2934278" y="2507095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client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8112E4-F27A-4AD6-8CB6-794BC134E914}"/>
              </a:ext>
            </a:extLst>
          </p:cNvPr>
          <p:cNvSpPr/>
          <p:nvPr/>
        </p:nvSpPr>
        <p:spPr>
          <a:xfrm>
            <a:off x="2934278" y="3176731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client</a:t>
            </a:r>
            <a:endParaRPr lang="ko-KR" altLang="en-US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260513-0BBC-4487-B91B-B0FCCC1C5E5E}"/>
              </a:ext>
            </a:extLst>
          </p:cNvPr>
          <p:cNvSpPr/>
          <p:nvPr/>
        </p:nvSpPr>
        <p:spPr>
          <a:xfrm>
            <a:off x="2934277" y="3846367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subscriber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B4D7E2-AA97-4F5B-ACFB-DB6FB093B00E}"/>
              </a:ext>
            </a:extLst>
          </p:cNvPr>
          <p:cNvSpPr/>
          <p:nvPr/>
        </p:nvSpPr>
        <p:spPr>
          <a:xfrm>
            <a:off x="2934277" y="4516003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subscriber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5866F8-F5BF-4957-B21B-EE83D50DD463}"/>
              </a:ext>
            </a:extLst>
          </p:cNvPr>
          <p:cNvSpPr/>
          <p:nvPr/>
        </p:nvSpPr>
        <p:spPr>
          <a:xfrm>
            <a:off x="2934277" y="5185639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client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B4EEA9-9F5C-43A4-9EBC-AEF70ABF69B6}"/>
              </a:ext>
            </a:extLst>
          </p:cNvPr>
          <p:cNvSpPr/>
          <p:nvPr/>
        </p:nvSpPr>
        <p:spPr>
          <a:xfrm>
            <a:off x="7344641" y="2495549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service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38F5EB6-42D1-42D3-9D48-97ACE885E075}"/>
              </a:ext>
            </a:extLst>
          </p:cNvPr>
          <p:cNvSpPr/>
          <p:nvPr/>
        </p:nvSpPr>
        <p:spPr>
          <a:xfrm>
            <a:off x="7344640" y="3834821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publisher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C64121A-0E18-427E-A109-02AEFACBEDD7}"/>
              </a:ext>
            </a:extLst>
          </p:cNvPr>
          <p:cNvSpPr/>
          <p:nvPr/>
        </p:nvSpPr>
        <p:spPr>
          <a:xfrm>
            <a:off x="7344641" y="3176730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server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E7DB16-4F4C-426C-B8AB-A6D0DBC4B88A}"/>
              </a:ext>
            </a:extLst>
          </p:cNvPr>
          <p:cNvSpPr/>
          <p:nvPr/>
        </p:nvSpPr>
        <p:spPr>
          <a:xfrm>
            <a:off x="7344641" y="2495549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7AF8A6-A507-4C3F-BF88-5B765F446D10}"/>
              </a:ext>
            </a:extLst>
          </p:cNvPr>
          <p:cNvSpPr/>
          <p:nvPr/>
        </p:nvSpPr>
        <p:spPr>
          <a:xfrm>
            <a:off x="7344640" y="4516002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publisher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40B918C-83A8-49EF-BF55-C967798F5944}"/>
              </a:ext>
            </a:extLst>
          </p:cNvPr>
          <p:cNvSpPr/>
          <p:nvPr/>
        </p:nvSpPr>
        <p:spPr>
          <a:xfrm>
            <a:off x="7344640" y="5185638"/>
            <a:ext cx="1939634" cy="50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service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server</a:t>
            </a:r>
            <a:endParaRPr lang="ko-KR" dirty="0" err="1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AD4A6-D811-499D-86A7-5ADAED259C88}"/>
              </a:ext>
            </a:extLst>
          </p:cNvPr>
          <p:cNvSpPr txBox="1"/>
          <p:nvPr/>
        </p:nvSpPr>
        <p:spPr>
          <a:xfrm>
            <a:off x="1620116" y="19087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 err="1">
                <a:ea typeface="맑은 고딕"/>
              </a:rPr>
              <a:t>Action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94F36-4D7B-469A-BC3A-8146A688F199}"/>
              </a:ext>
            </a:extLst>
          </p:cNvPr>
          <p:cNvSpPr txBox="1"/>
          <p:nvPr/>
        </p:nvSpPr>
        <p:spPr>
          <a:xfrm>
            <a:off x="7820024" y="19087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 err="1">
                <a:ea typeface="맑은 고딕"/>
              </a:rPr>
              <a:t>Action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server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557156-C1E8-4174-A101-A2066A6A747D}"/>
              </a:ext>
            </a:extLst>
          </p:cNvPr>
          <p:cNvCxnSpPr/>
          <p:nvPr/>
        </p:nvCxnSpPr>
        <p:spPr>
          <a:xfrm flipV="1">
            <a:off x="4878054" y="2748632"/>
            <a:ext cx="2469313" cy="65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754D88-CAAB-4644-A9BC-C30E28300565}"/>
              </a:ext>
            </a:extLst>
          </p:cNvPr>
          <p:cNvCxnSpPr>
            <a:cxnSpLocks/>
          </p:cNvCxnSpPr>
          <p:nvPr/>
        </p:nvCxnSpPr>
        <p:spPr>
          <a:xfrm flipV="1">
            <a:off x="4866147" y="3367756"/>
            <a:ext cx="2469313" cy="65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7FDD13-440F-421B-BC52-F2251BF8702F}"/>
              </a:ext>
            </a:extLst>
          </p:cNvPr>
          <p:cNvCxnSpPr>
            <a:cxnSpLocks/>
          </p:cNvCxnSpPr>
          <p:nvPr/>
        </p:nvCxnSpPr>
        <p:spPr>
          <a:xfrm flipV="1">
            <a:off x="4878053" y="5439444"/>
            <a:ext cx="2469313" cy="65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A65DA1-8CF3-4E58-9212-A9FFA1CC600B}"/>
              </a:ext>
            </a:extLst>
          </p:cNvPr>
          <p:cNvCxnSpPr>
            <a:cxnSpLocks/>
          </p:cNvCxnSpPr>
          <p:nvPr/>
        </p:nvCxnSpPr>
        <p:spPr>
          <a:xfrm flipV="1">
            <a:off x="4878053" y="4105944"/>
            <a:ext cx="2469313" cy="65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9EFE85-F187-4DC6-A1B0-E90277DF6BE8}"/>
              </a:ext>
            </a:extLst>
          </p:cNvPr>
          <p:cNvCxnSpPr>
            <a:cxnSpLocks/>
          </p:cNvCxnSpPr>
          <p:nvPr/>
        </p:nvCxnSpPr>
        <p:spPr>
          <a:xfrm flipV="1">
            <a:off x="4878053" y="4772694"/>
            <a:ext cx="2469313" cy="65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95A5BE-D62A-4FA6-A8FF-6C2E9171A5B7}"/>
              </a:ext>
            </a:extLst>
          </p:cNvPr>
          <p:cNvSpPr txBox="1"/>
          <p:nvPr/>
        </p:nvSpPr>
        <p:spPr>
          <a:xfrm>
            <a:off x="5146673" y="2394294"/>
            <a:ext cx="18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 Goal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5E671-8B36-4460-A5CD-15C3CBDABF9E}"/>
              </a:ext>
            </a:extLst>
          </p:cNvPr>
          <p:cNvSpPr txBox="1"/>
          <p:nvPr/>
        </p:nvSpPr>
        <p:spPr>
          <a:xfrm>
            <a:off x="5037584" y="3008833"/>
            <a:ext cx="210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 </a:t>
            </a:r>
            <a:r>
              <a:rPr lang="en-US" altLang="ko-KR" dirty="0" err="1"/>
              <a:t>CancelGoal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4B613-74D3-4141-BB49-6C95AD2E27E4}"/>
              </a:ext>
            </a:extLst>
          </p:cNvPr>
          <p:cNvSpPr txBox="1"/>
          <p:nvPr/>
        </p:nvSpPr>
        <p:spPr>
          <a:xfrm>
            <a:off x="5037584" y="3777201"/>
            <a:ext cx="210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 </a:t>
            </a:r>
            <a:r>
              <a:rPr lang="en-US" altLang="ko-KR" dirty="0" err="1"/>
              <a:t>GoalStatus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C09DC-CA71-4518-A96F-4C2379B81284}"/>
              </a:ext>
            </a:extLst>
          </p:cNvPr>
          <p:cNvSpPr txBox="1"/>
          <p:nvPr/>
        </p:nvSpPr>
        <p:spPr>
          <a:xfrm>
            <a:off x="5060500" y="4437393"/>
            <a:ext cx="210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 Feedback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A3697-67A9-41A4-9F37-2494E31B8F9F}"/>
              </a:ext>
            </a:extLst>
          </p:cNvPr>
          <p:cNvSpPr txBox="1"/>
          <p:nvPr/>
        </p:nvSpPr>
        <p:spPr>
          <a:xfrm>
            <a:off x="5048594" y="5060530"/>
            <a:ext cx="210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6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7C18-6A57-42AC-BA7C-B1E03F55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Example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Turtlesim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Teleop_turtle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31854F7E-552C-43E2-BF6E-95B6AC2D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2051556"/>
            <a:ext cx="3695700" cy="3969325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80ADC29-D5BD-4CA7-A126-0F6C723B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892573"/>
            <a:ext cx="6446042" cy="4370633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40B35B-FA30-43D0-96E8-2FDC7FFC7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9660" y="3885405"/>
            <a:ext cx="4637054" cy="3136901"/>
          </a:xfrm>
        </p:spPr>
      </p:pic>
    </p:spTree>
    <p:extLst>
      <p:ext uri="{BB962C8B-B14F-4D97-AF65-F5344CB8AC3E}">
        <p14:creationId xmlns:p14="http://schemas.microsoft.com/office/powerpoint/2010/main" val="1258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20CF-08B2-40F9-A4BD-1DD4A32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ROS2 </a:t>
            </a:r>
            <a:r>
              <a:rPr lang="ko-KR" altLang="en-US" dirty="0" err="1">
                <a:ea typeface="맑은 고딕"/>
              </a:rPr>
              <a:t>interface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D0A6-5044-4D81-8F33-0704EFF3E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ROS에서는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topic</a:t>
            </a:r>
            <a:r>
              <a:rPr lang="ko-KR" altLang="en-US" sz="2400" dirty="0">
                <a:ea typeface="맑은 고딕"/>
              </a:rPr>
              <a:t>, </a:t>
            </a:r>
            <a:r>
              <a:rPr lang="ko-KR" altLang="en-US" sz="2400" dirty="0" err="1">
                <a:ea typeface="맑은 고딕"/>
              </a:rPr>
              <a:t>service</a:t>
            </a:r>
            <a:r>
              <a:rPr lang="ko-KR" altLang="en-US" sz="2400" dirty="0">
                <a:ea typeface="맑은 고딕"/>
              </a:rPr>
              <a:t>, </a:t>
            </a:r>
            <a:r>
              <a:rPr lang="ko-KR" altLang="en-US" sz="2400" dirty="0" err="1">
                <a:ea typeface="맑은 고딕"/>
              </a:rPr>
              <a:t>action</a:t>
            </a:r>
            <a:r>
              <a:rPr lang="ko-KR" altLang="en-US" sz="2400" dirty="0">
                <a:ea typeface="맑은 고딕"/>
              </a:rPr>
              <a:t> 기반의 노드 간 통신 지원</a:t>
            </a:r>
            <a:endParaRPr lang="ko-KR" sz="2400"/>
          </a:p>
          <a:p>
            <a:r>
              <a:rPr lang="ko-KR" altLang="en-US" sz="2400" dirty="0">
                <a:ea typeface="맑은 고딕"/>
              </a:rPr>
              <a:t> 각각의 통신 방식에서 사용되는 데이터의 형태를 </a:t>
            </a:r>
            <a:r>
              <a:rPr lang="ko-KR" altLang="en-US" sz="2400" dirty="0" err="1">
                <a:ea typeface="맑은 고딕"/>
              </a:rPr>
              <a:t>interface라</a:t>
            </a:r>
            <a:r>
              <a:rPr lang="ko-KR" altLang="en-US" sz="2400" dirty="0">
                <a:ea typeface="맑은 고딕"/>
              </a:rPr>
              <a:t> 함 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8F9145-DD92-43AE-9B54-D2560499A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C564E5-2AFA-4283-AB70-9129999B9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60"/>
              </p:ext>
            </p:extLst>
          </p:nvPr>
        </p:nvGraphicFramePr>
        <p:xfrm>
          <a:off x="5772727" y="1235363"/>
          <a:ext cx="6412628" cy="550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444">
                  <a:extLst>
                    <a:ext uri="{9D8B030D-6E8A-4147-A177-3AD203B41FA5}">
                      <a16:colId xmlns:a16="http://schemas.microsoft.com/office/drawing/2014/main" val="1525972031"/>
                    </a:ext>
                  </a:extLst>
                </a:gridCol>
                <a:gridCol w="2440721">
                  <a:extLst>
                    <a:ext uri="{9D8B030D-6E8A-4147-A177-3AD203B41FA5}">
                      <a16:colId xmlns:a16="http://schemas.microsoft.com/office/drawing/2014/main" val="1577094612"/>
                    </a:ext>
                  </a:extLst>
                </a:gridCol>
                <a:gridCol w="2441463">
                  <a:extLst>
                    <a:ext uri="{9D8B030D-6E8A-4147-A177-3AD203B41FA5}">
                      <a16:colId xmlns:a16="http://schemas.microsoft.com/office/drawing/2014/main" val="3768931230"/>
                    </a:ext>
                  </a:extLst>
                </a:gridCol>
              </a:tblGrid>
              <a:tr h="632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노드 간 통신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인터페이스 파일 타입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인터페이스 파일 예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749121"/>
                  </a:ext>
                </a:extLst>
              </a:tr>
              <a:tr h="1264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Vector.msg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float64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float64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float64 z</a:t>
                      </a:r>
                      <a:endParaRPr lang="ko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827995"/>
                  </a:ext>
                </a:extLst>
              </a:tr>
              <a:tr h="21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srv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Spawn.srv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float32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float32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lang="en-US" altLang="ko-KR" sz="1800" b="0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float32 theta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string name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---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string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928644"/>
                  </a:ext>
                </a:extLst>
              </a:tr>
              <a:tr h="14037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float32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theta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float32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delta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float32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remaining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25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4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6E45A-F828-45B4-AFDD-F7E1EEE0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ROS2 </a:t>
            </a:r>
            <a:r>
              <a:rPr lang="ko-KR" altLang="en-US" dirty="0" err="1">
                <a:ea typeface="맑은 고딕"/>
              </a:rPr>
              <a:t>topic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service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 비교</a:t>
            </a:r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338E815A-772E-44B8-A3D3-7230958C6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732296"/>
              </p:ext>
            </p:extLst>
          </p:nvPr>
        </p:nvGraphicFramePr>
        <p:xfrm>
          <a:off x="646347" y="1406170"/>
          <a:ext cx="11321077" cy="566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175">
                  <a:extLst>
                    <a:ext uri="{9D8B030D-6E8A-4147-A177-3AD203B41FA5}">
                      <a16:colId xmlns:a16="http://schemas.microsoft.com/office/drawing/2014/main" val="1177215635"/>
                    </a:ext>
                  </a:extLst>
                </a:gridCol>
                <a:gridCol w="3858210">
                  <a:extLst>
                    <a:ext uri="{9D8B030D-6E8A-4147-A177-3AD203B41FA5}">
                      <a16:colId xmlns:a16="http://schemas.microsoft.com/office/drawing/2014/main" val="143101953"/>
                    </a:ext>
                  </a:extLst>
                </a:gridCol>
                <a:gridCol w="3773692">
                  <a:extLst>
                    <a:ext uri="{9D8B030D-6E8A-4147-A177-3AD203B41FA5}">
                      <a16:colId xmlns:a16="http://schemas.microsoft.com/office/drawing/2014/main" val="215135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다대다 (</a:t>
                      </a:r>
                      <a:r>
                        <a:rPr lang="ko-KR" altLang="en-US" sz="2000" dirty="0" err="1"/>
                        <a:t>many-to-many</a:t>
                      </a:r>
                      <a:r>
                        <a:rPr lang="ko-KR" altLang="en-US" sz="2000" dirty="0"/>
                        <a:t>), 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 err="1"/>
                        <a:t>일방향</a:t>
                      </a:r>
                      <a:r>
                        <a:rPr lang="ko-KR" altLang="en-US" sz="2000" dirty="0"/>
                        <a:t> (</a:t>
                      </a:r>
                      <a:r>
                        <a:rPr lang="ko-KR" altLang="en-US" sz="2000" dirty="0" err="1"/>
                        <a:t>one-way</a:t>
                      </a:r>
                      <a:r>
                        <a:rPr lang="ko-KR" altLang="en-US" sz="2000" dirty="0"/>
                        <a:t>) 통신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주기적인 데이터 전송 및 </a:t>
                      </a:r>
                      <a:br>
                        <a:rPr lang="ko-KR" altLang="en-US" sz="2000" dirty="0">
                          <a:solidFill>
                            <a:srgbClr val="FF0000"/>
                          </a:solidFill>
                        </a:rPr>
                      </a:b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상태 모니터링에 적합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dirty="0"/>
                        <a:t>(</a:t>
                      </a:r>
                      <a:r>
                        <a:rPr lang="ko-KR" altLang="en-US" sz="2000" dirty="0" err="1"/>
                        <a:t>e.g</a:t>
                      </a:r>
                      <a:r>
                        <a:rPr lang="ko-KR" altLang="en-US" sz="2000" dirty="0"/>
                        <a:t>. 로봇의 위치, 자세, 속도)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일대일 (One-</a:t>
                      </a:r>
                      <a:r>
                        <a:rPr lang="ko-KR" altLang="en-US" sz="2000" dirty="0" err="1"/>
                        <a:t>to</a:t>
                      </a:r>
                      <a:r>
                        <a:rPr lang="ko-KR" altLang="en-US" sz="2000" dirty="0"/>
                        <a:t>-</a:t>
                      </a:r>
                      <a:r>
                        <a:rPr lang="ko-KR" altLang="en-US" sz="2000" dirty="0" err="1"/>
                        <a:t>one</a:t>
                      </a:r>
                      <a:r>
                        <a:rPr lang="ko-KR" altLang="en-US" sz="2000" dirty="0"/>
                        <a:t>), 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양방향 (</a:t>
                      </a:r>
                      <a:r>
                        <a:rPr lang="ko-KR" altLang="en-US" sz="2000" dirty="0" err="1"/>
                        <a:t>two-way</a:t>
                      </a:r>
                      <a:r>
                        <a:rPr lang="ko-KR" altLang="en-US" sz="2000" dirty="0"/>
                        <a:t>) 통신</a:t>
                      </a:r>
                      <a:br>
                        <a:rPr lang="ko-KR" altLang="en-US" sz="2000" dirty="0"/>
                      </a:br>
                      <a:r>
                        <a:rPr lang="ko-KR" sz="2000" b="0" i="0" u="none" strike="noStrike" noProof="0" dirty="0"/>
                        <a:t>(</a:t>
                      </a:r>
                      <a:r>
                        <a:rPr lang="ko-KR" sz="2000" b="0" i="0" u="none" strike="noStrike" noProof="0" dirty="0" err="1"/>
                        <a:t>request</a:t>
                      </a:r>
                      <a:r>
                        <a:rPr lang="ko-KR" sz="2000" b="0" i="0" u="none" strike="noStrike" noProof="0" dirty="0"/>
                        <a:t> &amp; </a:t>
                      </a:r>
                      <a:r>
                        <a:rPr lang="ko-KR" sz="2000" b="0" i="0" u="none" strike="noStrike" noProof="0" dirty="0" err="1"/>
                        <a:t>response</a:t>
                      </a:r>
                      <a:r>
                        <a:rPr lang="ko-KR" sz="2000" b="0" i="0" u="none" strike="noStrike" noProof="0" dirty="0"/>
                        <a:t>)</a:t>
                      </a:r>
                      <a:r>
                        <a:rPr lang="ko-KR" altLang="en-US" sz="2000" b="0" i="0" u="none" strike="noStrike" noProof="0" dirty="0"/>
                        <a:t> </a:t>
                      </a:r>
                      <a:endParaRPr lang="ko-KR" altLang="en-US" sz="2000" b="0" i="0" u="none" strike="noStrike" noProof="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</a:rPr>
                        <a:t>요청과 응답 방식의 통신에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  <a:t>일대일 (One-</a:t>
                      </a:r>
                      <a:r>
                        <a:rPr lang="ko-KR" sz="2000" b="0" i="0" u="none" strike="noStrike" noProof="0" dirty="0" err="1">
                          <a:latin typeface="맑은 고딕"/>
                          <a:ea typeface="맑은 고딕"/>
                        </a:rPr>
                        <a:t>to</a:t>
                      </a:r>
                      <a: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sz="2000" b="0" i="0" u="none" strike="noStrike" noProof="0" dirty="0" err="1">
                          <a:latin typeface="맑은 고딕"/>
                          <a:ea typeface="맑은 고딕"/>
                        </a:rPr>
                        <a:t>one</a:t>
                      </a:r>
                      <a: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  <a:t>), </a:t>
                      </a:r>
                      <a:b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</a:br>
                      <a: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  <a:t>양방향 (</a:t>
                      </a:r>
                      <a:r>
                        <a:rPr lang="ko-KR" sz="2000" b="0" i="0" u="none" strike="noStrike" noProof="0" dirty="0" err="1">
                          <a:latin typeface="맑은 고딕"/>
                          <a:ea typeface="맑은 고딕"/>
                        </a:rPr>
                        <a:t>two-way</a:t>
                      </a:r>
                      <a: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  <a:t>) 통신</a:t>
                      </a:r>
                      <a:br>
                        <a:rPr lang="ko-KR" sz="2000" b="0" i="0" u="none" strike="noStrike" noProof="0" dirty="0">
                          <a:latin typeface="맑은 고딕"/>
                          <a:ea typeface="맑은 고딕"/>
                        </a:rPr>
                      </a:br>
                      <a: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전송된 요청에 대해, </a:t>
                      </a:r>
                      <a:b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진행 과정을 피드백 받음으로써 </a:t>
                      </a:r>
                      <a:b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상황 대처 가능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b="1" dirty="0"/>
                        <a:t>(*.msg file)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dirty="0"/>
                        <a:t>&lt;</a:t>
                      </a:r>
                      <a:r>
                        <a:rPr lang="en-US" altLang="ko-KR" sz="2000" dirty="0" err="1"/>
                        <a:t>fieldType</a:t>
                      </a:r>
                      <a:r>
                        <a:rPr lang="en-US" altLang="ko-KR" sz="2000" dirty="0"/>
                        <a:t>&gt; &lt;fieldname&gt;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  <a:t>(*.</a:t>
                      </a:r>
                      <a:r>
                        <a:rPr lang="en-US" altLang="ko-KR" sz="2000" b="0" i="0" u="none" strike="noStrike" noProof="0" dirty="0" err="1">
                          <a:solidFill>
                            <a:srgbClr val="FF0000"/>
                          </a:solidFill>
                        </a:rPr>
                        <a:t>srv</a:t>
                      </a: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  <a:t> file)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  <a:t>&lt;Request Msg&gt;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  <a:t>---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</a:rPr>
                        <a:t>&lt;Response Msg&gt;</a:t>
                      </a:r>
                      <a:endParaRPr lang="ko-KR" altLang="en-US" sz="2000" b="0" i="0" u="none" strike="noStrike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(*.action file)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&lt;Action Goal&gt;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---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&lt;Action Result&gt;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---</a:t>
                      </a:r>
                      <a:b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2000" b="0" i="0" u="none" strike="noStrike" noProof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&lt;Action Feedback&gt;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0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640E8-D1A5-4D0F-8927-93B163A6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노드 실행에 필요한 설정 정보</a:t>
            </a:r>
            <a:r>
              <a:rPr lang="ko-KR" altLang="en-US" dirty="0">
                <a:ea typeface="맑은 고딕"/>
              </a:rPr>
              <a:t>를 쉽게 읽거나 쓸 수 있는 기능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코드 수정/</a:t>
            </a:r>
            <a:r>
              <a:rPr lang="ko-KR" altLang="en-US" dirty="0" err="1">
                <a:ea typeface="맑은 고딕"/>
              </a:rPr>
              <a:t>재빌드</a:t>
            </a:r>
            <a:r>
              <a:rPr lang="ko-KR" altLang="en-US" dirty="0">
                <a:ea typeface="맑은 고딕"/>
              </a:rPr>
              <a:t> 없이 다양한 시험 조건 (</a:t>
            </a:r>
            <a:r>
              <a:rPr lang="ko-KR" altLang="en-US" dirty="0" err="1">
                <a:ea typeface="맑은 고딕"/>
              </a:rPr>
              <a:t>e.g</a:t>
            </a:r>
            <a:r>
              <a:rPr lang="ko-KR" altLang="en-US" dirty="0">
                <a:ea typeface="맑은 고딕"/>
              </a:rPr>
              <a:t>. 로봇 초기 속도) 적용 가능 </a:t>
            </a: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5EF46-00CA-4E5C-BC21-4559864F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ROS2 </a:t>
            </a:r>
            <a:r>
              <a:rPr lang="ko-KR" altLang="en-US" dirty="0" err="1">
                <a:ea typeface="맑은 고딕"/>
              </a:rPr>
              <a:t>parameter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DABEE2-3EA0-4C75-9AEA-6AD9503223C0}"/>
              </a:ext>
            </a:extLst>
          </p:cNvPr>
          <p:cNvSpPr/>
          <p:nvPr/>
        </p:nvSpPr>
        <p:spPr>
          <a:xfrm>
            <a:off x="4195618" y="3803073"/>
            <a:ext cx="3475180" cy="19742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71F7B-8A71-49A0-AF7B-3494CABDB55B}"/>
              </a:ext>
            </a:extLst>
          </p:cNvPr>
          <p:cNvSpPr txBox="1"/>
          <p:nvPr/>
        </p:nvSpPr>
        <p:spPr>
          <a:xfrm>
            <a:off x="4562764" y="4574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Node</a:t>
            </a:r>
            <a:r>
              <a:rPr lang="ko-KR" altLang="en-US">
                <a:ea typeface="맑은 고딕"/>
              </a:rPr>
              <a:t> A</a:t>
            </a:r>
            <a:endParaRPr lang="ko-K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2FC56-5ACE-4813-ADF2-A538E5FE1FE2}"/>
              </a:ext>
            </a:extLst>
          </p:cNvPr>
          <p:cNvSpPr txBox="1"/>
          <p:nvPr/>
        </p:nvSpPr>
        <p:spPr>
          <a:xfrm>
            <a:off x="4828308" y="5093854"/>
            <a:ext cx="22236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AB483-E50C-4CC2-BA65-23446CCF62C9}"/>
              </a:ext>
            </a:extLst>
          </p:cNvPr>
          <p:cNvSpPr txBox="1"/>
          <p:nvPr/>
        </p:nvSpPr>
        <p:spPr>
          <a:xfrm>
            <a:off x="4816762" y="4100945"/>
            <a:ext cx="22236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client</a:t>
            </a:r>
            <a:r>
              <a:rPr lang="ko-KR" altLang="en-US" dirty="0">
                <a:ea typeface="맑은 고딕"/>
              </a:rPr>
              <a:t> </a:t>
            </a:r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45FF9993-DE36-4E32-9126-ECF7C365B053}"/>
              </a:ext>
            </a:extLst>
          </p:cNvPr>
          <p:cNvSpPr/>
          <p:nvPr/>
        </p:nvSpPr>
        <p:spPr>
          <a:xfrm>
            <a:off x="5738228" y="5464833"/>
            <a:ext cx="484909" cy="7042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8AEE0-4B4B-4B44-9F34-50CEF8B510BA}"/>
              </a:ext>
            </a:extLst>
          </p:cNvPr>
          <p:cNvSpPr txBox="1"/>
          <p:nvPr/>
        </p:nvSpPr>
        <p:spPr>
          <a:xfrm>
            <a:off x="4578639" y="6275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Get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7950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760</Words>
  <Application>Microsoft Office PowerPoint</Application>
  <PresentationFormat>와이드스크린</PresentationFormat>
  <Paragraphs>118</Paragraphs>
  <Slides>15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ROS2 Online Study–  Action, Interface, and Parameter</vt:lpstr>
      <vt:lpstr>Node-to-node communication in ROS2</vt:lpstr>
      <vt:lpstr>Action</vt:lpstr>
      <vt:lpstr>Action </vt:lpstr>
      <vt:lpstr>Action-based communication</vt:lpstr>
      <vt:lpstr>Example: Turtlesim &amp; Teleop_turtle</vt:lpstr>
      <vt:lpstr>ROS2 interface</vt:lpstr>
      <vt:lpstr>ROS2 topic/service/action 비교</vt:lpstr>
      <vt:lpstr>ROS2 parameter</vt:lpstr>
      <vt:lpstr>Parameter 사용 예제</vt:lpstr>
      <vt:lpstr>Parameter 목록 확인</vt:lpstr>
      <vt:lpstr>​Parameter 읽기/쓰기 (background)</vt:lpstr>
      <vt:lpstr>Parameter 읽기/쓰기 (speed)</vt:lpstr>
      <vt:lpstr>Parameter loading error</vt:lpstr>
      <vt:lpstr>Parameter 변경 전/후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SYMoon</dc:creator>
  <cp:lastModifiedBy>문 수영</cp:lastModifiedBy>
  <cp:revision>706</cp:revision>
  <dcterms:created xsi:type="dcterms:W3CDTF">2022-03-15T13:42:03Z</dcterms:created>
  <dcterms:modified xsi:type="dcterms:W3CDTF">2022-03-18T12:40:55Z</dcterms:modified>
</cp:coreProperties>
</file>