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9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943D-8DC5-4DF7-8034-AFAF15E1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7477DC-223B-4DB4-BA42-818FB73E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A615D-D578-4280-B0E9-BAFDD7DB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EB225-3939-42C9-A6EA-2E7858CD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847C5-8979-4DE4-9F6D-F878F53F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7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B37D0-9A30-4556-95FD-C9CF1075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301D3-C83D-448D-BC94-021580C5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3B946-6B27-4F97-8299-6A262F69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A697D-9135-40C9-A609-F6264075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49A53-0F80-4A39-9381-16E9FE20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9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8AC4A3-29CA-43E8-9AB2-2EF285F76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1891E-790F-4ECB-9D6C-FFDCA0427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3837A-29E4-4DC7-B1F3-7BD3E795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6FEE4-E5A8-4676-A77D-887C740D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D40EE-056E-45FF-A0A8-4AB62A9B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62E4-80B7-41C0-BBDE-12CCE9BE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F05A7-D8FF-465C-9D02-B5E61016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3D92A-F646-48FE-8914-215BD10A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0FA87-21C4-4ED5-86BA-71586A1B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EEB6E-3CD9-4B35-8B6E-F1C97648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4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B0D4-C5A0-40F5-AC2B-A5BA904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F5BAF-CA84-4762-BCF2-723D46FAF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55F16-4B6D-4D6B-BCBF-91064859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E67B3-9932-4DA0-8C14-91C05906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18398-6B40-4E2A-BFD2-20052500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F854C-E556-49D2-A8BC-5BD42BEA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D9268-FD44-4589-AE75-A004CF3C9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E90F7-00FD-4D2F-8C02-32FE91D0F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1883E-8FA4-4F34-BBCD-6C690062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86990-7824-43AF-B3CA-4E62920B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D8FC8-4FD5-4DCB-A1DB-7B5238A3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8D66-0D55-45C0-8738-DE8DE81C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6F784-E593-4011-AB96-ACDE32B1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B1430-2A18-431F-9E9B-5A3A2F3F3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57D83-C82D-488C-810C-B9987A482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FD34C4-317B-4CA1-A3B8-58D92139E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CAAF9-2CFD-4B93-A26B-0FC006E0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47B834-F710-4382-8BA7-9BC465B5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CB0C1D-A850-4897-AF4A-A0A85C2D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623E9-F7B5-48B4-8AD9-8ECF0C66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A95F3-0E98-4901-BD7F-216BEC9B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C914FB-D6EE-460E-BA3A-7DFE046F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F8692-1CA7-4776-9829-30D3E9DC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0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64CEA3-411C-486D-A9CF-EBABE56F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01E51E-D135-47DE-9ECE-4CFDEBE6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5E4A4-9B56-4052-AE58-E04B80D7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FD14D-AF76-4F14-B731-F2FEFA1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D3CFF-F13E-4E53-BEAA-F9F97139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0D08B-BB97-48B9-BBC9-B6163BE46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6CDE7-87BC-4017-B0C9-1A642C88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AA829-075E-47FC-AB05-1F1AD6BA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FE451-9740-4AF2-A106-B066760C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8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5CEF-6319-4AAB-8DA8-5D428E84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51126-FB33-4D63-A92A-7A06CDDE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A71134-E513-4E6E-A36B-E851BF00B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63AD9-AB9B-4DAA-965C-6601C590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653A9-F9E9-419F-8F62-C686D27E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DCE38-F202-4D46-A116-FCF0C0E1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4B5A80-6D10-44C1-AF6A-D69A6F6F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F4FB4-6690-44A1-B278-56771100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DA06B-A568-401C-B32E-40158A053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601E-59AD-47AB-8745-1A6D06B3D65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3DE5A-E148-45CD-BFEF-6A578FDAC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D11F2-F1C5-4A94-A4E9-C36B45116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36AE-C145-4DC4-B515-5CE34557A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2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6F5B8-2AA0-49F7-BEA1-5722E6DA1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</a:t>
            </a:r>
            <a:r>
              <a:rPr lang="en-US" altLang="ko-KR" dirty="0"/>
              <a:t>ROS2 </a:t>
            </a:r>
            <a:r>
              <a:rPr lang="ko-KR" altLang="en-US" dirty="0"/>
              <a:t>스터디 발표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9ACB7B-5D6B-4DB7-8354-C85EEAA99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7491"/>
            <a:ext cx="9144000" cy="1655762"/>
          </a:xfrm>
        </p:spPr>
        <p:txBody>
          <a:bodyPr/>
          <a:lstStyle/>
          <a:p>
            <a:r>
              <a:rPr lang="ko-KR" altLang="en-US" dirty="0"/>
              <a:t>발표자 </a:t>
            </a:r>
            <a:r>
              <a:rPr lang="ko-KR" altLang="en-US" dirty="0" err="1"/>
              <a:t>조희흥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09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313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4. Python Style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78FAB-C4A0-4032-9E9A-71B2ED6F4BC0}"/>
              </a:ext>
            </a:extLst>
          </p:cNvPr>
          <p:cNvSpPr txBox="1"/>
          <p:nvPr/>
        </p:nvSpPr>
        <p:spPr>
          <a:xfrm>
            <a:off x="762000" y="1402923"/>
            <a:ext cx="10668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(6) 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inherit"/>
              </a:rPr>
              <a:t>주석 </a:t>
            </a:r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(Comments)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문서 주석에는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"""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을 사용하며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Docstring Conventions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을 기술한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PEP 257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을 준수한다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구현 주석에는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#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을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(7) </a:t>
            </a:r>
            <a:r>
              <a:rPr lang="ko-KR" altLang="en-US" sz="2000" b="1" i="0" dirty="0" err="1">
                <a:solidFill>
                  <a:srgbClr val="0078CB"/>
                </a:solidFill>
                <a:effectLst/>
                <a:latin typeface="inherit"/>
              </a:rPr>
              <a:t>린터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inherit"/>
              </a:rPr>
              <a:t> </a:t>
            </a:r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(Linters)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Python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코드 스타일의 자동 오류 검출을 위하여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ament_flake8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를 사용하자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(8) 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inherit"/>
              </a:rPr>
              <a:t>기타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/>
              </a:rPr>
              <a:t>모든 문자는 큰 따옴표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/>
              </a:rPr>
              <a:t>(`"`, double quotes)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/>
              </a:rPr>
              <a:t>가 아닌 </a:t>
            </a:r>
            <a:r>
              <a:rPr lang="ko-KR" altLang="en-US" sz="2000" b="1" i="0" dirty="0">
                <a:solidFill>
                  <a:srgbClr val="54B800"/>
                </a:solidFill>
                <a:effectLst/>
                <a:highlight>
                  <a:srgbClr val="FFFF00"/>
                </a:highlight>
                <a:latin typeface="inherit"/>
              </a:rPr>
              <a:t>작은 따옴표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highlight>
                  <a:srgbClr val="FFFF00"/>
                </a:highlight>
                <a:latin typeface="inherit"/>
              </a:rPr>
              <a:t>(`'`, single quotes)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/>
              </a:rPr>
              <a:t>를 사용하여 표현한다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09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391775-0871-4CB4-8AEC-1DBDE9D970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3A605-E447-4770-9F9A-37AB6B44247B}"/>
              </a:ext>
            </a:extLst>
          </p:cNvPr>
          <p:cNvSpPr txBox="1"/>
          <p:nvPr/>
        </p:nvSpPr>
        <p:spPr>
          <a:xfrm>
            <a:off x="1796716" y="3075057"/>
            <a:ext cx="8598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ROS </a:t>
            </a:r>
            <a:r>
              <a:rPr lang="ko-KR" altLang="en-US" sz="4000" b="1" dirty="0">
                <a:solidFill>
                  <a:schemeClr val="bg1"/>
                </a:solidFill>
              </a:rPr>
              <a:t>프로그래밍 규칙</a:t>
            </a:r>
            <a:r>
              <a:rPr lang="en-US" altLang="ko-KR" sz="4000" b="1" dirty="0">
                <a:solidFill>
                  <a:schemeClr val="bg1"/>
                </a:solidFill>
              </a:rPr>
              <a:t>(Python, C++)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패키지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F10A-B54E-4CE2-BCBD-5EC6BFDBC87B}"/>
              </a:ext>
            </a:extLst>
          </p:cNvPr>
          <p:cNvSpPr txBox="1"/>
          <p:nvPr/>
        </p:nvSpPr>
        <p:spPr>
          <a:xfrm>
            <a:off x="320841" y="1272479"/>
            <a:ext cx="11608223" cy="75405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﻿</a:t>
            </a:r>
            <a:endParaRPr lang="en-US" altLang="ko-KR" sz="1400" b="0" i="0" dirty="0">
              <a:solidFill>
                <a:srgbClr val="FFFFFF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altLang="ko-KR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$ ros2 pkg create [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패키지이름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ko-KR" sz="1500" b="0" i="0" dirty="0">
                <a:solidFill>
                  <a:srgbClr val="9FBA45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build</a:t>
            </a:r>
            <a:r>
              <a:rPr lang="en-US" altLang="ko-KR" sz="1500" b="0" i="0" dirty="0">
                <a:solidFill>
                  <a:srgbClr val="9FBA45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type [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빌드 타입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ko-KR" sz="1500" b="0" i="0" dirty="0">
                <a:solidFill>
                  <a:srgbClr val="9FBA45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dependencies [</a:t>
            </a:r>
            <a:r>
              <a:rPr lang="ko-KR" altLang="en-US" sz="1500" b="0" i="0" dirty="0" err="1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의존하는패키지</a:t>
            </a:r>
            <a:r>
              <a:rPr lang="en-US" altLang="ko-KR" sz="1500" b="0" i="0" dirty="0">
                <a:solidFill>
                  <a:srgbClr val="F86634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] [</a:t>
            </a:r>
            <a:r>
              <a:rPr lang="ko-KR" altLang="en-US" sz="1500" b="0" i="0" dirty="0" err="1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의존하는패키지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n]</a:t>
            </a:r>
          </a:p>
          <a:p>
            <a:pPr algn="l" fontAlgn="base"/>
            <a:endParaRPr lang="ko-KR" altLang="en-US" sz="1400" b="0" i="0" dirty="0">
              <a:solidFill>
                <a:srgbClr val="FFFFFF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E56C7-94C9-4795-8B4B-D84B5D7A1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1" y="3010948"/>
            <a:ext cx="11608223" cy="903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85CD1F-3ACA-4BB7-89AF-FA8D2E67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4438996"/>
            <a:ext cx="11591914" cy="1031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04812D-F79A-445F-A73D-353372C3E4DB}"/>
              </a:ext>
            </a:extLst>
          </p:cNvPr>
          <p:cNvSpPr txBox="1"/>
          <p:nvPr/>
        </p:nvSpPr>
        <p:spPr>
          <a:xfrm>
            <a:off x="320841" y="26416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8CB"/>
                </a:solidFill>
                <a:latin typeface="Apple SD Gothic Neo"/>
              </a:rPr>
              <a:t>python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FB07C-F823-4B34-B32E-C094F4602983}"/>
              </a:ext>
            </a:extLst>
          </p:cNvPr>
          <p:cNvSpPr txBox="1"/>
          <p:nvPr/>
        </p:nvSpPr>
        <p:spPr>
          <a:xfrm>
            <a:off x="320841" y="4069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8CB"/>
                </a:solidFill>
                <a:latin typeface="Apple SD Gothic Neo"/>
              </a:rPr>
              <a:t>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87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패키지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1F6491-9645-4D18-9A87-D7B6B20F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4" y="1726915"/>
            <a:ext cx="3740513" cy="46658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01D61D-7C4F-4E2D-877D-E43AAEF7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28" y="1726915"/>
            <a:ext cx="3857850" cy="2856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DD84C-5B61-48C3-B208-55AA2AB51D81}"/>
              </a:ext>
            </a:extLst>
          </p:cNvPr>
          <p:cNvSpPr txBox="1"/>
          <p:nvPr/>
        </p:nvSpPr>
        <p:spPr>
          <a:xfrm>
            <a:off x="1200454" y="1357583"/>
            <a:ext cx="87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8CB"/>
                </a:solidFill>
                <a:latin typeface="Apple SD Gothic Neo"/>
              </a:rPr>
              <a:t>python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6AE94-5D87-4876-B639-C4B6B093BE3E}"/>
              </a:ext>
            </a:extLst>
          </p:cNvPr>
          <p:cNvSpPr txBox="1"/>
          <p:nvPr/>
        </p:nvSpPr>
        <p:spPr>
          <a:xfrm>
            <a:off x="6811228" y="1357583"/>
            <a:ext cx="87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8CB"/>
                </a:solidFill>
                <a:latin typeface="Apple SD Gothic Neo"/>
              </a:rPr>
              <a:t>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9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320842" y="336884"/>
            <a:ext cx="3465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패키지 설정 파일 </a:t>
            </a:r>
            <a:r>
              <a:rPr lang="en-US" altLang="ko-KR" sz="3200" b="1" dirty="0">
                <a:solidFill>
                  <a:schemeClr val="accent1"/>
                </a:solidFill>
              </a:rPr>
              <a:t>(package.xml)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C4D323-B827-4454-9BAE-9B3E9214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22" y="0"/>
            <a:ext cx="7224978" cy="34778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FE78C0-5A41-4079-8EB4-AC10E2F37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22" y="3391884"/>
            <a:ext cx="7224978" cy="34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5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265018" y="288758"/>
            <a:ext cx="4721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파이썬 패키지 설정 파일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en-US" altLang="ko-KR" sz="3200" b="1" dirty="0">
                <a:solidFill>
                  <a:schemeClr val="accent1"/>
                </a:solidFill>
              </a:rPr>
              <a:t>(setup.py)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4F611-1D43-4683-AEA5-3F442852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27" y="602178"/>
            <a:ext cx="6724555" cy="5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265018" y="288758"/>
            <a:ext cx="5686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파이썬 패키지 환경 설정 파일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en-US" altLang="ko-KR" sz="3200" b="1" dirty="0">
                <a:solidFill>
                  <a:schemeClr val="accent1"/>
                </a:solidFill>
              </a:rPr>
              <a:t>(</a:t>
            </a:r>
            <a:r>
              <a:rPr lang="en-US" altLang="ko-KR" sz="3200" b="1" dirty="0" err="1">
                <a:solidFill>
                  <a:schemeClr val="accent1"/>
                </a:solidFill>
              </a:rPr>
              <a:t>setup.cfg</a:t>
            </a:r>
            <a:r>
              <a:rPr lang="en-US" altLang="ko-KR" sz="3200" b="1" dirty="0">
                <a:solidFill>
                  <a:schemeClr val="accent1"/>
                </a:solidFill>
              </a:rPr>
              <a:t>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2BCDDB-BC26-452D-94B3-E033CBA4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9" y="2652771"/>
            <a:ext cx="10745701" cy="15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7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265018" y="288758"/>
            <a:ext cx="3315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/>
                </a:solidFill>
              </a:rPr>
              <a:t>빌드 설정 파일</a:t>
            </a:r>
            <a:endParaRPr lang="en-US" altLang="ko-KR" sz="3200" b="1">
              <a:solidFill>
                <a:schemeClr val="accent1"/>
              </a:solidFill>
            </a:endParaRPr>
          </a:p>
          <a:p>
            <a:r>
              <a:rPr lang="en-US" altLang="ko-KR" sz="3200" b="1">
                <a:solidFill>
                  <a:schemeClr val="accent1"/>
                </a:solidFill>
              </a:rPr>
              <a:t>(CMakeLists.txt)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D351B2-F5AF-4784-9442-567B28F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58" y="288758"/>
            <a:ext cx="6940511" cy="61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B1F884-A073-4863-BA69-8963F530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1" y="288758"/>
            <a:ext cx="10685822" cy="60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ECECEF-2F11-4628-BF7B-5016A72C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1" y="375303"/>
            <a:ext cx="10786517" cy="61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391775-0871-4CB4-8AEC-1DBDE9D970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3A605-E447-4770-9F9A-37AB6B44247B}"/>
              </a:ext>
            </a:extLst>
          </p:cNvPr>
          <p:cNvSpPr txBox="1"/>
          <p:nvPr/>
        </p:nvSpPr>
        <p:spPr>
          <a:xfrm>
            <a:off x="1796716" y="3075057"/>
            <a:ext cx="8598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ROS </a:t>
            </a:r>
            <a:r>
              <a:rPr lang="ko-KR" altLang="en-US" sz="4000" b="1" dirty="0">
                <a:solidFill>
                  <a:schemeClr val="bg1"/>
                </a:solidFill>
              </a:rPr>
              <a:t>프로그래밍 규칙</a:t>
            </a:r>
            <a:r>
              <a:rPr lang="en-US" altLang="ko-KR" sz="4000" b="1" dirty="0">
                <a:solidFill>
                  <a:schemeClr val="bg1"/>
                </a:solidFill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</a:rPr>
              <a:t>코드 스타일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2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5D5AF1-4A89-469D-876A-631F381D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9" y="1109242"/>
            <a:ext cx="8337998" cy="2319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80A6A9-7F98-408E-8040-9AA948ECC4D3}"/>
              </a:ext>
            </a:extLst>
          </p:cNvPr>
          <p:cNvSpPr txBox="1"/>
          <p:nvPr/>
        </p:nvSpPr>
        <p:spPr>
          <a:xfrm>
            <a:off x="265018" y="2887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빌드</a:t>
            </a:r>
          </a:p>
        </p:txBody>
      </p:sp>
    </p:spTree>
    <p:extLst>
      <p:ext uri="{BB962C8B-B14F-4D97-AF65-F5344CB8AC3E}">
        <p14:creationId xmlns:p14="http://schemas.microsoft.com/office/powerpoint/2010/main" val="39330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80A6A9-7F98-408E-8040-9AA948ECC4D3}"/>
              </a:ext>
            </a:extLst>
          </p:cNvPr>
          <p:cNvSpPr txBox="1"/>
          <p:nvPr/>
        </p:nvSpPr>
        <p:spPr>
          <a:xfrm>
            <a:off x="265018" y="2887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35407A-10BE-4B7A-91FB-44327B1D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9" y="1265585"/>
            <a:ext cx="9015927" cy="46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391775-0871-4CB4-8AEC-1DBDE9D970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3A605-E447-4770-9F9A-37AB6B44247B}"/>
              </a:ext>
            </a:extLst>
          </p:cNvPr>
          <p:cNvSpPr txBox="1"/>
          <p:nvPr/>
        </p:nvSpPr>
        <p:spPr>
          <a:xfrm>
            <a:off x="1796716" y="3075057"/>
            <a:ext cx="8598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ROS 2 Tips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5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456AD0B-8E63-4280-A2B1-8E2B8AA3922E}"/>
              </a:ext>
            </a:extLst>
          </p:cNvPr>
          <p:cNvSpPr txBox="1"/>
          <p:nvPr/>
        </p:nvSpPr>
        <p:spPr>
          <a:xfrm>
            <a:off x="513348" y="50086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Apple SD Gothic Neo"/>
              </a:rPr>
              <a:t>1. 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Apple SD Gothic Neo"/>
              </a:rPr>
              <a:t>설정 스크립트 </a:t>
            </a:r>
            <a:r>
              <a:rPr lang="en-US" altLang="ko-KR" sz="2000" b="1" i="0" dirty="0">
                <a:solidFill>
                  <a:srgbClr val="0078CB"/>
                </a:solidFill>
                <a:effectLst/>
                <a:latin typeface="Apple SD Gothic Neo"/>
              </a:rPr>
              <a:t>(setup script)</a:t>
            </a:r>
            <a:endParaRPr lang="ko-KR" altLang="en-US" sz="2000" b="1" i="0" dirty="0">
              <a:solidFill>
                <a:srgbClr val="0078CB"/>
              </a:solidFill>
              <a:effectLst/>
              <a:latin typeface="Apple SD Gothic Neo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2F9240-1AC0-45C6-A911-06D778BC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4" y="1059516"/>
            <a:ext cx="5352766" cy="5612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913362-36A0-45E1-BA1F-4EE4CA0C0A61}"/>
              </a:ext>
            </a:extLst>
          </p:cNvPr>
          <p:cNvSpPr txBox="1"/>
          <p:nvPr/>
        </p:nvSpPr>
        <p:spPr>
          <a:xfrm>
            <a:off x="513348" y="1893166"/>
            <a:ext cx="6096000" cy="133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2. </a:t>
            </a:r>
            <a:r>
              <a:rPr lang="en-US" altLang="ko-KR" sz="2000" b="1" i="0" dirty="0" err="1">
                <a:solidFill>
                  <a:srgbClr val="0078CB"/>
                </a:solidFill>
                <a:effectLst/>
                <a:latin typeface="inherit"/>
              </a:rPr>
              <a:t>setup.bash</a:t>
            </a:r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 vs </a:t>
            </a:r>
            <a:r>
              <a:rPr lang="en-US" altLang="ko-KR" sz="2000" b="1" i="0" dirty="0" err="1">
                <a:solidFill>
                  <a:srgbClr val="0078CB"/>
                </a:solidFill>
                <a:effectLst/>
                <a:latin typeface="inherit"/>
              </a:rPr>
              <a:t>local_setup.bash</a:t>
            </a:r>
            <a:endParaRPr lang="en-US" altLang="ko-KR" sz="2000" b="1" i="0" dirty="0">
              <a:solidFill>
                <a:srgbClr val="0078CB"/>
              </a:solidFill>
              <a:effectLst/>
              <a:latin typeface="inherit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0078CB"/>
                </a:solidFill>
                <a:latin typeface="Apple SD Gothic Neo"/>
              </a:rPr>
              <a:t>  </a:t>
            </a:r>
            <a:r>
              <a:rPr lang="en-US" altLang="ko-KR" b="1" i="0" dirty="0">
                <a:solidFill>
                  <a:srgbClr val="0078CB"/>
                </a:solidFill>
                <a:effectLst/>
                <a:latin typeface="Apple SD Gothic Neo"/>
              </a:rPr>
              <a:t>2.1 underlay</a:t>
            </a:r>
            <a:r>
              <a:rPr lang="ko-KR" altLang="en-US" b="1" i="0" dirty="0">
                <a:solidFill>
                  <a:srgbClr val="0078CB"/>
                </a:solidFill>
                <a:effectLst/>
                <a:latin typeface="Apple SD Gothic Neo"/>
              </a:rPr>
              <a:t>와 </a:t>
            </a:r>
            <a:r>
              <a:rPr lang="en-US" altLang="ko-KR" b="1" i="0" dirty="0">
                <a:solidFill>
                  <a:srgbClr val="0078CB"/>
                </a:solidFill>
                <a:effectLst/>
                <a:latin typeface="Apple SD Gothic Neo"/>
              </a:rPr>
              <a:t>overlay </a:t>
            </a:r>
            <a:endParaRPr lang="en-US" altLang="ko-KR" b="1" dirty="0">
              <a:solidFill>
                <a:srgbClr val="0078CB"/>
              </a:solidFill>
              <a:latin typeface="Apple SD Gothic Neo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i="0" dirty="0">
                <a:solidFill>
                  <a:srgbClr val="0078CB"/>
                </a:solidFill>
                <a:effectLst/>
                <a:latin typeface="Apple SD Gothic Neo"/>
              </a:rPr>
              <a:t>  2.2 </a:t>
            </a:r>
            <a:r>
              <a:rPr lang="en-US" altLang="ko-KR" b="1" i="0" dirty="0" err="1">
                <a:solidFill>
                  <a:srgbClr val="0078CB"/>
                </a:solidFill>
                <a:effectLst/>
                <a:latin typeface="Apple SD Gothic Neo"/>
              </a:rPr>
              <a:t>setup.bash</a:t>
            </a:r>
            <a:r>
              <a:rPr lang="en-US" altLang="ko-KR" b="1" i="0" dirty="0">
                <a:solidFill>
                  <a:srgbClr val="0078CB"/>
                </a:solidFill>
                <a:effectLst/>
                <a:latin typeface="Apple SD Gothic Neo"/>
              </a:rPr>
              <a:t> </a:t>
            </a:r>
            <a:r>
              <a:rPr lang="ko-KR" altLang="en-US" b="1" i="0" dirty="0">
                <a:solidFill>
                  <a:srgbClr val="0078CB"/>
                </a:solidFill>
                <a:effectLst/>
                <a:latin typeface="Apple SD Gothic Neo"/>
              </a:rPr>
              <a:t>및 </a:t>
            </a:r>
            <a:r>
              <a:rPr lang="en-US" altLang="ko-KR" b="1" i="0" dirty="0" err="1">
                <a:solidFill>
                  <a:srgbClr val="0078CB"/>
                </a:solidFill>
                <a:effectLst/>
                <a:latin typeface="Apple SD Gothic Neo"/>
              </a:rPr>
              <a:t>local_setup.bash</a:t>
            </a:r>
            <a:r>
              <a:rPr lang="en-US" altLang="ko-KR" b="1" i="0" dirty="0">
                <a:solidFill>
                  <a:srgbClr val="0078CB"/>
                </a:solidFill>
                <a:effectLst/>
                <a:latin typeface="Apple SD Gothic Neo"/>
              </a:rPr>
              <a:t> </a:t>
            </a:r>
            <a:r>
              <a:rPr lang="ko-KR" altLang="en-US" b="1" i="0" dirty="0">
                <a:solidFill>
                  <a:srgbClr val="0078CB"/>
                </a:solidFill>
                <a:effectLst/>
                <a:latin typeface="Apple SD Gothic Neo"/>
              </a:rPr>
              <a:t>사용 방법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65178C2-4D96-412B-9C2C-103ED218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4" y="3429000"/>
            <a:ext cx="6116385" cy="8017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2692E0-DEB8-4048-B202-F40C92161563}"/>
              </a:ext>
            </a:extLst>
          </p:cNvPr>
          <p:cNvSpPr txBox="1"/>
          <p:nvPr/>
        </p:nvSpPr>
        <p:spPr>
          <a:xfrm>
            <a:off x="513348" y="44267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78CB"/>
                </a:solidFill>
                <a:effectLst/>
                <a:latin typeface="Apple SD Gothic Neo"/>
              </a:rPr>
              <a:t>3. </a:t>
            </a:r>
            <a:r>
              <a:rPr lang="en-US" altLang="ko-KR" sz="2000" b="1" i="0" dirty="0" err="1">
                <a:solidFill>
                  <a:srgbClr val="0078CB"/>
                </a:solidFill>
                <a:effectLst/>
                <a:latin typeface="Apple SD Gothic Neo"/>
              </a:rPr>
              <a:t>colcon_cd</a:t>
            </a:r>
            <a:endParaRPr lang="ko-KR" altLang="en-US" sz="2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C558183-BA5A-4D17-9038-19E60B02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34" y="5022923"/>
            <a:ext cx="5758321" cy="545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F1CE0C8-86F0-449D-8263-1B3FC8FEC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34" y="5728430"/>
            <a:ext cx="7359658" cy="9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4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CFE12AD-11C3-4DC0-B755-91AC5A3BB3AD}"/>
              </a:ext>
            </a:extLst>
          </p:cNvPr>
          <p:cNvSpPr txBox="1"/>
          <p:nvPr/>
        </p:nvSpPr>
        <p:spPr>
          <a:xfrm>
            <a:off x="930441" y="28363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Apple SD Gothic Neo"/>
              </a:rPr>
              <a:t>4. ROS_DOMAIN_ID vs Namespace</a:t>
            </a:r>
            <a:endParaRPr lang="ko-KR" altLang="en-US" sz="2000" b="1" i="0" dirty="0">
              <a:solidFill>
                <a:srgbClr val="0078CB"/>
              </a:solidFill>
              <a:effectLst/>
              <a:latin typeface="Apple SD Gothic Ne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49E6-4986-4DC2-873A-BEDE85727122}"/>
              </a:ext>
            </a:extLst>
          </p:cNvPr>
          <p:cNvSpPr txBox="1"/>
          <p:nvPr/>
        </p:nvSpPr>
        <p:spPr>
          <a:xfrm>
            <a:off x="930441" y="3429000"/>
            <a:ext cx="8486274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150000"/>
              </a:lnSpc>
              <a:buAutoNum type="arabicParenBoth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물리적으로 다른 네트워크를 사용한다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 </a:t>
            </a:r>
          </a:p>
          <a:p>
            <a:pPr marL="342900" indent="-342900" algn="l" fontAlgn="base">
              <a:lnSpc>
                <a:spcPct val="150000"/>
              </a:lnSpc>
              <a:buAutoNum type="arabicParenBoth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 ROS_DOMAIN_ID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를 이용하여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DDS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의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domain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을 변경한다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n-US" altLang="ko-KR" dirty="0">
              <a:solidFill>
                <a:srgbClr val="000000"/>
              </a:solidFill>
              <a:latin typeface="Apple SD Gothic Neo"/>
            </a:endParaRPr>
          </a:p>
          <a:p>
            <a:pPr marL="342900" indent="-342900" algn="l" fontAlgn="base">
              <a:lnSpc>
                <a:spcPct val="150000"/>
              </a:lnSpc>
              <a:buAutoNum type="arabicParenBoth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각 노드 및 토픽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서비스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액션의 이름을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Namespace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를 통해 변경한다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06152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3E6758-EFBD-4334-B640-D2777882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7" y="1154233"/>
            <a:ext cx="5057166" cy="553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809F52-15EE-4FD9-8192-D7E02A64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892" y="1154233"/>
            <a:ext cx="6096527" cy="3856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FAD2AD-31FC-4CE0-97A4-B09489523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893" y="5010287"/>
            <a:ext cx="6096528" cy="1981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4373C6-2C49-4A66-BAFA-A1BDBDB7DF89}"/>
              </a:ext>
            </a:extLst>
          </p:cNvPr>
          <p:cNvSpPr txBox="1"/>
          <p:nvPr/>
        </p:nvSpPr>
        <p:spPr>
          <a:xfrm>
            <a:off x="344856" y="266074"/>
            <a:ext cx="10390071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inherit"/>
              </a:rPr>
              <a:t>(2) ROS_DOMAIN_ID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inherit"/>
              </a:rPr>
              <a:t>를 이용하여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inherit"/>
              </a:rPr>
              <a:t>DDS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inherit"/>
              </a:rPr>
              <a:t>의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inherit"/>
              </a:rPr>
              <a:t>domain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inherit"/>
              </a:rPr>
              <a:t>을 변경한다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n-US" altLang="ko-KR" dirty="0">
              <a:solidFill>
                <a:srgbClr val="000000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227140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3A49E6-4986-4DC2-873A-BEDE85727122}"/>
              </a:ext>
            </a:extLst>
          </p:cNvPr>
          <p:cNvSpPr txBox="1"/>
          <p:nvPr/>
        </p:nvSpPr>
        <p:spPr>
          <a:xfrm>
            <a:off x="208546" y="112295"/>
            <a:ext cx="10058401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inherit"/>
              </a:rPr>
              <a:t>(3)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inherit"/>
              </a:rPr>
              <a:t>각 노드 및 토픽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inherit"/>
              </a:rPr>
              <a:t>서비스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inherit"/>
              </a:rPr>
              <a:t>액션의 이름을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inherit"/>
              </a:rPr>
              <a:t>Namespace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inherit"/>
              </a:rPr>
              <a:t>를 통해 변경한다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4C463D-CB13-418A-B2C2-A8489DA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5" y="681135"/>
            <a:ext cx="10726669" cy="60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3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22D188-ECB9-40F6-8FDE-EF1B020F514A}"/>
              </a:ext>
            </a:extLst>
          </p:cNvPr>
          <p:cNvSpPr txBox="1"/>
          <p:nvPr/>
        </p:nvSpPr>
        <p:spPr>
          <a:xfrm>
            <a:off x="577516" y="2248210"/>
            <a:ext cx="8181474" cy="146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400" b="1" i="0" dirty="0">
                <a:solidFill>
                  <a:srgbClr val="0078CB"/>
                </a:solidFill>
                <a:effectLst/>
                <a:latin typeface="Apple SD Gothic Neo"/>
              </a:rPr>
              <a:t>5. ROS 1</a:t>
            </a:r>
            <a: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  <a:t>과 </a:t>
            </a:r>
            <a:r>
              <a:rPr lang="en-US" altLang="ko-KR" sz="2400" b="1" i="0" dirty="0">
                <a:solidFill>
                  <a:srgbClr val="0078CB"/>
                </a:solidFill>
                <a:effectLst/>
                <a:latin typeface="Apple SD Gothic Neo"/>
              </a:rPr>
              <a:t>2</a:t>
            </a:r>
            <a: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  <a:t>를 한 컴퓨터에서 사용하기</a:t>
            </a:r>
            <a:b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</a:br>
            <a:r>
              <a:rPr lang="en-US" altLang="ko-KR" sz="2400" b="1" i="0" dirty="0">
                <a:solidFill>
                  <a:srgbClr val="0078CB"/>
                </a:solidFill>
                <a:effectLst/>
                <a:latin typeface="Apple SD Gothic Neo"/>
              </a:rPr>
              <a:t>6. </a:t>
            </a:r>
            <a:r>
              <a:rPr lang="en-US" altLang="ko-KR" sz="2400" b="1" i="0" dirty="0" err="1">
                <a:solidFill>
                  <a:srgbClr val="0078CB"/>
                </a:solidFill>
                <a:effectLst/>
                <a:latin typeface="Apple SD Gothic Neo"/>
              </a:rPr>
              <a:t>colcon</a:t>
            </a:r>
            <a: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  <a:t>과 </a:t>
            </a:r>
            <a:r>
              <a:rPr lang="en-US" altLang="ko-KR" sz="2400" b="1" i="0" dirty="0" err="1">
                <a:solidFill>
                  <a:srgbClr val="0078CB"/>
                </a:solidFill>
                <a:effectLst/>
                <a:latin typeface="Apple SD Gothic Neo"/>
              </a:rPr>
              <a:t>vcstool</a:t>
            </a:r>
            <a:r>
              <a:rPr lang="en-US" altLang="ko-KR" sz="2400" b="1" i="0" dirty="0">
                <a:solidFill>
                  <a:srgbClr val="0078CB"/>
                </a:solidFill>
                <a:effectLst/>
                <a:latin typeface="Apple SD Gothic Neo"/>
              </a:rPr>
              <a:t> </a:t>
            </a:r>
            <a: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  <a:t>명령어 자동 완성 기능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6DA1E-1F8F-4896-8085-63552347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18" y="3711431"/>
            <a:ext cx="8350623" cy="8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4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391775-0871-4CB4-8AEC-1DBDE9D970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3A605-E447-4770-9F9A-37AB6B44247B}"/>
              </a:ext>
            </a:extLst>
          </p:cNvPr>
          <p:cNvSpPr txBox="1"/>
          <p:nvPr/>
        </p:nvSpPr>
        <p:spPr>
          <a:xfrm>
            <a:off x="1796716" y="3075057"/>
            <a:ext cx="8598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토픽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</a:rPr>
              <a:t>서비스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</a:rPr>
              <a:t>액션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450349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D2F4A1-DCAA-4FE0-BE66-7E0A4F27F867}"/>
              </a:ext>
            </a:extLst>
          </p:cNvPr>
          <p:cNvSpPr txBox="1"/>
          <p:nvPr/>
        </p:nvSpPr>
        <p:spPr>
          <a:xfrm>
            <a:off x="264694" y="625642"/>
            <a:ext cx="11662611" cy="1847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b="1" i="0" dirty="0">
                <a:solidFill>
                  <a:srgbClr val="0078CB"/>
                </a:solidFill>
                <a:effectLst/>
                <a:latin typeface="Apple SD Gothic Neo"/>
              </a:rPr>
              <a:t>1. ROS 2 </a:t>
            </a:r>
            <a: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  <a:t>인터페이스 </a:t>
            </a:r>
            <a:r>
              <a:rPr lang="en-US" altLang="ko-KR" sz="2400" b="1" i="0" dirty="0">
                <a:solidFill>
                  <a:srgbClr val="0078CB"/>
                </a:solidFill>
                <a:effectLst/>
                <a:latin typeface="Apple SD Gothic Neo"/>
              </a:rPr>
              <a:t>(interface) </a:t>
            </a:r>
            <a: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  <a:t>신규 작성</a:t>
            </a:r>
            <a:br>
              <a:rPr lang="ko-KR" altLang="en-US" b="1" i="0" dirty="0">
                <a:solidFill>
                  <a:srgbClr val="0078CB"/>
                </a:solidFill>
                <a:effectLst/>
                <a:latin typeface="Apple SD Gothic Neo"/>
              </a:rPr>
            </a:b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이미 만들어진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인터페이스들이 유저가 원하는 모든 정보를 담을 수는 없고 토픽 인터페이스 이외에 서비스나 액션 인터페이스는 매우 기본적인 인터페이스만 제공하기에 사용자가 원하는 정보의 형태가 아니라면 새로 만들어 써야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1" i="0" dirty="0">
              <a:solidFill>
                <a:srgbClr val="0078CB"/>
              </a:solidFill>
              <a:effectLst/>
              <a:latin typeface="Apple SD Gothic 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F5A32-2BA5-4F13-90A2-7C5753CFD535}"/>
              </a:ext>
            </a:extLst>
          </p:cNvPr>
          <p:cNvSpPr txBox="1"/>
          <p:nvPr/>
        </p:nvSpPr>
        <p:spPr>
          <a:xfrm>
            <a:off x="264694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  <a:r>
              <a:rPr lang="en-US" altLang="ko-KR" sz="2400" b="1" i="0" dirty="0">
                <a:solidFill>
                  <a:srgbClr val="0078CB"/>
                </a:solidFill>
                <a:effectLst/>
                <a:latin typeface="inherit"/>
              </a:rPr>
              <a:t>2. </a:t>
            </a:r>
            <a:r>
              <a:rPr lang="ko-KR" altLang="en-US" sz="2400" b="1" i="0" dirty="0">
                <a:solidFill>
                  <a:srgbClr val="0078CB"/>
                </a:solidFill>
                <a:effectLst/>
                <a:latin typeface="inherit"/>
              </a:rPr>
              <a:t>인터페이스 패키지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B855DF-7A7F-4B32-AB03-FDECA5BE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63" y="3429000"/>
            <a:ext cx="7434506" cy="13977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E4081A-0D3A-4774-88B0-0E50F768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3" y="4959707"/>
            <a:ext cx="7434506" cy="16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421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1. </a:t>
            </a:r>
            <a:r>
              <a:rPr lang="ko-KR" altLang="en-US" sz="3200" b="1" dirty="0">
                <a:solidFill>
                  <a:schemeClr val="accent1"/>
                </a:solidFill>
              </a:rPr>
              <a:t>코드 스타일 가이드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89CDF-0099-45A4-8586-E0E565839381}"/>
              </a:ext>
            </a:extLst>
          </p:cNvPr>
          <p:cNvSpPr txBox="1"/>
          <p:nvPr/>
        </p:nvSpPr>
        <p:spPr>
          <a:xfrm>
            <a:off x="707345" y="1049996"/>
            <a:ext cx="10777309" cy="4244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오픈소스 코드는 커뮤니티 공동의 결과물로 협업이 기반</a:t>
            </a:r>
            <a:endParaRPr lang="en-US" altLang="ko-KR" sz="32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이는 </a:t>
            </a:r>
            <a:r>
              <a:rPr lang="en-US" altLang="ko-KR" sz="3200" dirty="0"/>
              <a:t>ROS</a:t>
            </a:r>
            <a:r>
              <a:rPr lang="ko-KR" altLang="en-US" sz="3200" dirty="0"/>
              <a:t>도 해당사항</a:t>
            </a:r>
            <a:endParaRPr lang="en-US" altLang="ko-KR" sz="32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협업을 위한 프로그래밍 지침사항의 필요성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62021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B1FEF94-5894-4C95-981F-D42DB7B96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489"/>
              </p:ext>
            </p:extLst>
          </p:nvPr>
        </p:nvGraphicFramePr>
        <p:xfrm>
          <a:off x="441157" y="355798"/>
          <a:ext cx="10996864" cy="6146403"/>
        </p:xfrm>
        <a:graphic>
          <a:graphicData uri="http://schemas.openxmlformats.org/drawingml/2006/table">
            <a:tbl>
              <a:tblPr/>
              <a:tblGrid>
                <a:gridCol w="2355449">
                  <a:extLst>
                    <a:ext uri="{9D8B030D-6E8A-4147-A177-3AD203B41FA5}">
                      <a16:colId xmlns:a16="http://schemas.microsoft.com/office/drawing/2014/main" val="518540765"/>
                    </a:ext>
                  </a:extLst>
                </a:gridCol>
                <a:gridCol w="2355449">
                  <a:extLst>
                    <a:ext uri="{9D8B030D-6E8A-4147-A177-3AD203B41FA5}">
                      <a16:colId xmlns:a16="http://schemas.microsoft.com/office/drawing/2014/main" val="3133660517"/>
                    </a:ext>
                  </a:extLst>
                </a:gridCol>
                <a:gridCol w="3142983">
                  <a:extLst>
                    <a:ext uri="{9D8B030D-6E8A-4147-A177-3AD203B41FA5}">
                      <a16:colId xmlns:a16="http://schemas.microsoft.com/office/drawing/2014/main" val="59319365"/>
                    </a:ext>
                  </a:extLst>
                </a:gridCol>
                <a:gridCol w="3142983">
                  <a:extLst>
                    <a:ext uri="{9D8B030D-6E8A-4147-A177-3AD203B41FA5}">
                      <a16:colId xmlns:a16="http://schemas.microsoft.com/office/drawing/2014/main" val="1960380251"/>
                    </a:ext>
                  </a:extLst>
                </a:gridCol>
              </a:tblGrid>
              <a:tr h="257963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dirty="0">
                          <a:effectLst/>
                          <a:latin typeface="se-nanumgothic"/>
                        </a:rPr>
                        <a:t>​</a:t>
                      </a:r>
                      <a:endParaRPr lang="ko-KR" altLang="en-US" sz="1400" dirty="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se-nanumgothic"/>
                        </a:rPr>
                        <a:t>msg </a:t>
                      </a:r>
                      <a:r>
                        <a:rPr lang="ko-KR" altLang="en-US" sz="1400">
                          <a:effectLst/>
                          <a:latin typeface="se-nanumgothic"/>
                        </a:rPr>
                        <a:t>인터페이스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se-nanumgothic"/>
                        </a:rPr>
                        <a:t>srv </a:t>
                      </a:r>
                      <a:r>
                        <a:rPr lang="ko-KR" altLang="en-US" sz="1400">
                          <a:effectLst/>
                          <a:latin typeface="se-nanumgothic"/>
                        </a:rPr>
                        <a:t>인터페이스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se-nanumgothic"/>
                        </a:rPr>
                        <a:t>action </a:t>
                      </a:r>
                      <a:r>
                        <a:rPr lang="ko-KR" altLang="en-US" sz="1400">
                          <a:effectLst/>
                          <a:latin typeface="se-nanumgothic"/>
                        </a:rPr>
                        <a:t>인터페이스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84368"/>
                  </a:ext>
                </a:extLst>
              </a:tr>
              <a:tr h="24612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>
                          <a:effectLst/>
                          <a:latin typeface="inherit"/>
                        </a:rPr>
                        <a:t>확장자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se-nanumgothic"/>
                        </a:rPr>
                        <a:t>*.msg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se-nanumgothic"/>
                        </a:rPr>
                        <a:t>*.srv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se-nanumgothic"/>
                        </a:rPr>
                        <a:t>*.action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07228"/>
                  </a:ext>
                </a:extLst>
              </a:tr>
              <a:tr h="106863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>
                          <a:effectLst/>
                          <a:latin typeface="inherit"/>
                        </a:rPr>
                        <a:t>데이터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7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>
                          <a:effectLst/>
                          <a:latin typeface="se-nanumgothic"/>
                        </a:rPr>
                        <a:t>토픽 데이터 </a:t>
                      </a:r>
                      <a:r>
                        <a:rPr lang="en-US" altLang="ko-KR" sz="1400">
                          <a:effectLst/>
                          <a:latin typeface="se-nanumgothic"/>
                        </a:rPr>
                        <a:t>(</a:t>
                      </a:r>
                      <a:r>
                        <a:rPr lang="en-US" sz="1400">
                          <a:effectLst/>
                          <a:latin typeface="se-nanumgothic"/>
                        </a:rPr>
                        <a:t>data)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>
                          <a:effectLst/>
                          <a:latin typeface="se-nanumgothic"/>
                        </a:rPr>
                        <a:t>서비스 요청 </a:t>
                      </a:r>
                      <a:r>
                        <a:rPr lang="en-US" altLang="ko-KR" sz="1400">
                          <a:effectLst/>
                          <a:latin typeface="se-nanumgothic"/>
                        </a:rPr>
                        <a:t>(request)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altLang="ko-KR" sz="1400">
                          <a:effectLst/>
                          <a:latin typeface="se-nanumgothic"/>
                        </a:rPr>
                        <a:t>---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ko-KR" altLang="en-US" sz="1400">
                          <a:effectLst/>
                          <a:latin typeface="se-nanumgothic"/>
                        </a:rPr>
                        <a:t>서비스 응답 </a:t>
                      </a:r>
                      <a:r>
                        <a:rPr lang="en-US" altLang="ko-KR" sz="1400">
                          <a:effectLst/>
                          <a:latin typeface="se-nanumgothic"/>
                        </a:rPr>
                        <a:t>(response)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>
                          <a:effectLst/>
                          <a:latin typeface="se-nanumgothic"/>
                        </a:rPr>
                        <a:t>액션 목표 </a:t>
                      </a:r>
                      <a:r>
                        <a:rPr lang="en-US" altLang="ko-KR" sz="1400">
                          <a:effectLst/>
                          <a:latin typeface="se-nanumgothic"/>
                        </a:rPr>
                        <a:t>(goal)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altLang="ko-KR" sz="1400">
                          <a:effectLst/>
                          <a:latin typeface="se-nanumgothic"/>
                        </a:rPr>
                        <a:t>---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ko-KR" altLang="en-US" sz="1400">
                          <a:effectLst/>
                          <a:latin typeface="se-nanumgothic"/>
                        </a:rPr>
                        <a:t>액션 결과 </a:t>
                      </a:r>
                      <a:r>
                        <a:rPr lang="en-US" altLang="ko-KR" sz="1400">
                          <a:effectLst/>
                          <a:latin typeface="se-nanumgothic"/>
                        </a:rPr>
                        <a:t>(result)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altLang="ko-KR" sz="1400">
                          <a:effectLst/>
                          <a:latin typeface="se-nanumgothic"/>
                        </a:rPr>
                        <a:t>---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ko-KR" altLang="en-US" sz="1400">
                          <a:effectLst/>
                          <a:latin typeface="se-nanumgothic"/>
                        </a:rPr>
                        <a:t>액션 피드백 </a:t>
                      </a:r>
                      <a:r>
                        <a:rPr lang="en-US" altLang="ko-KR" sz="1400">
                          <a:effectLst/>
                          <a:latin typeface="se-nanumgothic"/>
                        </a:rPr>
                        <a:t>(feedback)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05127"/>
                  </a:ext>
                </a:extLst>
              </a:tr>
              <a:tr h="168551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>
                          <a:effectLst/>
                          <a:latin typeface="inherit"/>
                        </a:rPr>
                        <a:t>형식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7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fieldtype1 fieldname1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fieldtype2 fieldname2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fieldtype3 fieldname3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fieldtype1 fieldname1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fieldtype2 fieldname2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---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fieldtype3 fieldname3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fieldtype4 fieldname4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fieldtype1 fieldname1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fieldtype2 fieldname2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---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fieldtype3 fieldname3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fieldtype4 fieldname4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---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fieldtype5 fieldname5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fieldtype6 fieldname6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87996"/>
                  </a:ext>
                </a:extLst>
              </a:tr>
              <a:tr h="358903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1">
                          <a:effectLst/>
                          <a:latin typeface="inherit"/>
                        </a:rPr>
                        <a:t>사용 예</a:t>
                      </a:r>
                      <a:endParaRPr lang="ko-KR" alt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7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inherit"/>
                        </a:rPr>
                        <a:t>[ArithmeticArgument.msg]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inherit"/>
                        </a:rPr>
                        <a:t>[ArithmeticOperator.srv]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inherit"/>
                        </a:rPr>
                        <a:t>[ArithmeticChecker.action]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78558"/>
                  </a:ext>
                </a:extLst>
              </a:tr>
              <a:tr h="2302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builtin_interfaces/Time stamp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float32 argument_a</a:t>
                      </a:r>
                      <a:endParaRPr lang="en-US" sz="140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>
                          <a:effectLst/>
                          <a:latin typeface="se-nanumgothic"/>
                        </a:rPr>
                        <a:t>float32 argument_b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# Constants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int8 PLUS = 1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int8 MINUS = 2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int8 MULTIPLY = 3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int8 DIVISION = 4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​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# Request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int8 </a:t>
                      </a:r>
                      <a:r>
                        <a:rPr lang="en-US" sz="1400" dirty="0" err="1">
                          <a:effectLst/>
                          <a:latin typeface="se-nanumgothic"/>
                        </a:rPr>
                        <a:t>arithmetic_operator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---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# Response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float32 </a:t>
                      </a:r>
                      <a:r>
                        <a:rPr lang="en-US" sz="1400" dirty="0" err="1">
                          <a:effectLst/>
                          <a:latin typeface="se-nanumgothic"/>
                        </a:rPr>
                        <a:t>arithmetic_result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# Goal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float32 </a:t>
                      </a:r>
                      <a:r>
                        <a:rPr lang="en-US" sz="1400" dirty="0" err="1">
                          <a:effectLst/>
                          <a:latin typeface="se-nanumgothic"/>
                        </a:rPr>
                        <a:t>goal_sum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---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# Result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string[] </a:t>
                      </a:r>
                      <a:r>
                        <a:rPr lang="en-US" sz="1400" dirty="0" err="1">
                          <a:effectLst/>
                          <a:latin typeface="se-nanumgothic"/>
                        </a:rPr>
                        <a:t>all_formula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float32 </a:t>
                      </a:r>
                      <a:r>
                        <a:rPr lang="en-US" sz="1400" dirty="0" err="1">
                          <a:effectLst/>
                          <a:latin typeface="se-nanumgothic"/>
                        </a:rPr>
                        <a:t>total_sum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---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# Feedback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  <a:latin typeface="se-nanumgothic"/>
                        </a:rPr>
                        <a:t>string[] formula</a:t>
                      </a:r>
                      <a:endParaRPr lang="ko-KR" altLang="en-US" sz="1400" dirty="0">
                        <a:effectLst/>
                        <a:latin typeface="se-nanumgothic"/>
                      </a:endParaRPr>
                    </a:p>
                  </a:txBody>
                  <a:tcPr marL="24014" marR="24014" marT="24014" marB="24014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5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892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7A4129-BCDC-48A3-87BB-F2E4F808DDCB}"/>
              </a:ext>
            </a:extLst>
          </p:cNvPr>
          <p:cNvSpPr txBox="1"/>
          <p:nvPr/>
        </p:nvSpPr>
        <p:spPr>
          <a:xfrm>
            <a:off x="657726" y="25120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  <a:t>패키지 설정 파일 </a:t>
            </a:r>
            <a:r>
              <a:rPr lang="en-US" altLang="ko-KR" sz="2400" b="1" i="0" dirty="0">
                <a:solidFill>
                  <a:srgbClr val="0078CB"/>
                </a:solidFill>
                <a:effectLst/>
                <a:latin typeface="Apple SD Gothic Neo"/>
              </a:rPr>
              <a:t>(package.xml)</a:t>
            </a:r>
            <a:endParaRPr lang="ko-KR" altLang="en-US" sz="2400" b="1" i="0" dirty="0">
              <a:solidFill>
                <a:srgbClr val="0078CB"/>
              </a:solidFill>
              <a:effectLst/>
              <a:latin typeface="Apple SD Gothic Ne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AD053-D73E-4432-9B1E-18E6541E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3429000"/>
            <a:ext cx="10203262" cy="12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2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7240B8-5987-47CC-AF9E-C23624AFB439}"/>
              </a:ext>
            </a:extLst>
          </p:cNvPr>
          <p:cNvSpPr txBox="1"/>
          <p:nvPr/>
        </p:nvSpPr>
        <p:spPr>
          <a:xfrm>
            <a:off x="802105" y="8176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400" b="1" i="0" dirty="0">
                <a:solidFill>
                  <a:srgbClr val="0078CB"/>
                </a:solidFill>
                <a:effectLst/>
                <a:latin typeface="Apple SD Gothic Neo"/>
              </a:rPr>
              <a:t>빌드 설정 파일 </a:t>
            </a:r>
            <a:r>
              <a:rPr lang="en-US" altLang="ko-KR" sz="2400" b="1" i="0" dirty="0">
                <a:solidFill>
                  <a:srgbClr val="0078CB"/>
                </a:solidFill>
                <a:effectLst/>
                <a:latin typeface="Apple SD Gothic Neo"/>
              </a:rPr>
              <a:t>(CMakeLists.txt)</a:t>
            </a:r>
            <a:endParaRPr lang="ko-KR" altLang="en-US" sz="2400" b="1" i="0" dirty="0">
              <a:solidFill>
                <a:srgbClr val="0078CB"/>
              </a:solidFill>
              <a:effectLst/>
              <a:latin typeface="Apple SD Gothic 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E451A-DE8A-4A0F-A88A-42B56851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439779"/>
            <a:ext cx="8575831" cy="48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6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2. </a:t>
            </a:r>
            <a:r>
              <a:rPr lang="ko-KR" altLang="en-US" sz="3200" b="1" dirty="0">
                <a:solidFill>
                  <a:schemeClr val="accent1"/>
                </a:solidFill>
              </a:rPr>
              <a:t>기본 이름 규칙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D9DD6-7675-4826-BEFF-0AE3B8D5A86C}"/>
              </a:ext>
            </a:extLst>
          </p:cNvPr>
          <p:cNvSpPr txBox="1"/>
          <p:nvPr/>
        </p:nvSpPr>
        <p:spPr>
          <a:xfrm>
            <a:off x="1155033" y="1974435"/>
            <a:ext cx="3128210" cy="29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  <a:r>
              <a:rPr lang="en-US" altLang="ko-KR" sz="3200" b="1" i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3200" b="1" i="0">
                <a:solidFill>
                  <a:srgbClr val="54B800"/>
                </a:solidFill>
                <a:effectLst/>
                <a:latin typeface="inherit"/>
              </a:rPr>
              <a:t>CamelCased</a:t>
            </a:r>
            <a:endParaRPr lang="ko-KR" altLang="en-US" sz="3200" b="0" i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200000"/>
              </a:lnSpc>
            </a:pPr>
            <a:r>
              <a:rPr lang="en-US" altLang="ko-KR" sz="3200" b="1" i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3200" b="1" i="0">
                <a:solidFill>
                  <a:srgbClr val="54B800"/>
                </a:solidFill>
                <a:effectLst/>
                <a:latin typeface="inherit"/>
              </a:rPr>
              <a:t>snake_case</a:t>
            </a:r>
            <a:endParaRPr lang="ko-KR" altLang="en-US" sz="3200" b="0" i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200000"/>
              </a:lnSpc>
            </a:pPr>
            <a:r>
              <a:rPr lang="en-US" altLang="ko-KR" sz="3200" b="1" i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3200" b="1" i="0">
                <a:solidFill>
                  <a:srgbClr val="54B800"/>
                </a:solidFill>
                <a:effectLst/>
                <a:latin typeface="inherit"/>
              </a:rPr>
              <a:t>ALL_CAPITALS</a:t>
            </a:r>
            <a:endParaRPr lang="ko-KR" altLang="en-US" sz="3200" b="1" i="0" dirty="0">
              <a:solidFill>
                <a:srgbClr val="54B800"/>
              </a:solidFill>
              <a:effectLst/>
              <a:latin typeface="inheri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5A46-B597-46E2-9319-BB315BD21997}"/>
              </a:ext>
            </a:extLst>
          </p:cNvPr>
          <p:cNvSpPr txBox="1"/>
          <p:nvPr/>
        </p:nvSpPr>
        <p:spPr>
          <a:xfrm>
            <a:off x="6497054" y="1313908"/>
            <a:ext cx="3465093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2800" b="1" i="0" dirty="0">
                <a:solidFill>
                  <a:srgbClr val="54B800"/>
                </a:solidFill>
                <a:effectLst/>
                <a:latin typeface="inherit"/>
              </a:rPr>
              <a:t>package.xml</a:t>
            </a:r>
            <a:endParaRPr lang="ko-KR" altLang="en-US" sz="2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2800" b="1" i="0" dirty="0">
                <a:solidFill>
                  <a:srgbClr val="54B800"/>
                </a:solidFill>
                <a:effectLst/>
                <a:latin typeface="inherit"/>
              </a:rPr>
              <a:t>CMakeLists.txt</a:t>
            </a:r>
            <a:endParaRPr lang="ko-KR" altLang="en-US" sz="2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2800" b="1" i="0" dirty="0">
                <a:solidFill>
                  <a:srgbClr val="54B800"/>
                </a:solidFill>
                <a:effectLst/>
                <a:latin typeface="inherit"/>
              </a:rPr>
              <a:t>README.md</a:t>
            </a:r>
            <a:endParaRPr lang="ko-KR" altLang="en-US" sz="2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2800" b="1" i="0" dirty="0">
                <a:solidFill>
                  <a:srgbClr val="54B800"/>
                </a:solidFill>
                <a:effectLst/>
                <a:latin typeface="inherit"/>
              </a:rPr>
              <a:t>LICENSE</a:t>
            </a:r>
            <a:endParaRPr lang="ko-KR" altLang="en-US" sz="2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2800" b="1" i="0" dirty="0" err="1">
                <a:solidFill>
                  <a:srgbClr val="54B800"/>
                </a:solidFill>
                <a:effectLst/>
                <a:latin typeface="inherit"/>
              </a:rPr>
              <a:t>CHANGELOG.rst</a:t>
            </a:r>
            <a:endParaRPr lang="ko-KR" altLang="en-US" sz="2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2800" b="1" i="0" dirty="0">
                <a:solidFill>
                  <a:srgbClr val="54B800"/>
                </a:solidFill>
                <a:effectLst/>
                <a:latin typeface="inherit"/>
              </a:rPr>
              <a:t>.</a:t>
            </a:r>
            <a:r>
              <a:rPr lang="en-US" altLang="ko-KR" sz="2800" b="1" i="0" dirty="0" err="1">
                <a:solidFill>
                  <a:srgbClr val="54B800"/>
                </a:solidFill>
                <a:effectLst/>
                <a:latin typeface="inherit"/>
              </a:rPr>
              <a:t>gitignore</a:t>
            </a:r>
            <a:endParaRPr lang="ko-KR" altLang="en-US" sz="2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en-US" altLang="ko-KR" sz="2800" b="1" i="0" dirty="0">
                <a:solidFill>
                  <a:srgbClr val="54B800"/>
                </a:solidFill>
                <a:effectLst/>
                <a:latin typeface="inherit"/>
              </a:rPr>
              <a:t>.</a:t>
            </a:r>
            <a:r>
              <a:rPr lang="en-US" altLang="ko-KR" sz="2800" b="1" i="0" dirty="0" err="1">
                <a:solidFill>
                  <a:srgbClr val="54B800"/>
                </a:solidFill>
                <a:effectLst/>
                <a:latin typeface="inherit"/>
              </a:rPr>
              <a:t>travis.yml</a:t>
            </a:r>
            <a:endParaRPr lang="ko-KR" altLang="en-US" sz="2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- </a:t>
            </a:r>
            <a:r>
              <a:rPr lang="ko-KR" altLang="en-US" sz="2800" b="1" i="0" dirty="0">
                <a:solidFill>
                  <a:srgbClr val="54B800"/>
                </a:solidFill>
                <a:effectLst/>
                <a:latin typeface="inherit"/>
              </a:rPr>
              <a:t>*</a:t>
            </a:r>
            <a:r>
              <a:rPr lang="en-US" altLang="ko-KR" sz="2800" b="1" i="0" dirty="0">
                <a:solidFill>
                  <a:srgbClr val="54B800"/>
                </a:solidFill>
                <a:effectLst/>
                <a:latin typeface="inherit"/>
              </a:rPr>
              <a:t>.repos</a:t>
            </a:r>
            <a:endParaRPr lang="ko-KR" altLang="en-US" sz="2800" b="1" i="0" dirty="0">
              <a:solidFill>
                <a:srgbClr val="54B8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54191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3. C++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36E53-2CA4-42F6-959D-6A43CF051EA1}"/>
              </a:ext>
            </a:extLst>
          </p:cNvPr>
          <p:cNvSpPr txBox="1"/>
          <p:nvPr/>
        </p:nvSpPr>
        <p:spPr>
          <a:xfrm>
            <a:off x="1244453" y="1114164"/>
            <a:ext cx="9609220" cy="465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`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Apple SD Gothic Neo"/>
              </a:rPr>
              <a:t>CamelCased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`, `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Apple SD Gothic Neo"/>
              </a:rPr>
              <a:t>snake_case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`, `ALL_CAPITALS`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만을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en-US" altLang="ko-KR" sz="2000" b="1" i="0" dirty="0" err="1">
                <a:solidFill>
                  <a:srgbClr val="54B800"/>
                </a:solidFill>
                <a:effectLst/>
                <a:latin typeface="inherit"/>
              </a:rPr>
              <a:t>CamelCased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타입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클래스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구조체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열거형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en-US" altLang="ko-KR" sz="2000" b="1" i="0" dirty="0" err="1">
                <a:solidFill>
                  <a:srgbClr val="54B800"/>
                </a:solidFill>
                <a:effectLst/>
                <a:latin typeface="inherit"/>
              </a:rPr>
              <a:t>snake_case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파일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패키지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인터페이스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네임스페이스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변수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함수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메소드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ALL_CAPITALS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상수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매크로</a:t>
            </a:r>
          </a:p>
          <a:p>
            <a:pPr algn="l" fontAlgn="base"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소스 파일은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54B800"/>
                </a:solidFill>
                <a:effectLst/>
                <a:latin typeface="Apple SD Gothic Neo"/>
              </a:rPr>
              <a:t>​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.</a:t>
            </a:r>
            <a:r>
              <a:rPr lang="en-US" altLang="ko-KR" sz="2000" b="1" i="0" dirty="0" err="1">
                <a:solidFill>
                  <a:srgbClr val="54B800"/>
                </a:solidFill>
                <a:effectLst/>
                <a:latin typeface="inherit"/>
              </a:rPr>
              <a:t>cpp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확장자를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헤더 파일은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54B800"/>
                </a:solidFill>
                <a:effectLst/>
                <a:latin typeface="Apple SD Gothic Neo"/>
              </a:rPr>
              <a:t>​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.</a:t>
            </a:r>
            <a:r>
              <a:rPr lang="en-US" altLang="ko-KR" sz="2000" b="1" i="0" dirty="0" err="1">
                <a:solidFill>
                  <a:srgbClr val="54B800"/>
                </a:solidFill>
                <a:effectLst/>
                <a:latin typeface="inherit"/>
              </a:rPr>
              <a:t>hpp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확장자를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전역변수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(global variable)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는 사용이 피치 못한 경우에는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g_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Apple SD Gothic Neo"/>
              </a:rPr>
              <a:t>접두어를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 붙인다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클래스 멤버 변수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(class member variable)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는 마지막에 밑줄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(`</a:t>
            </a:r>
            <a:r>
              <a:rPr lang="en-US" altLang="ko-KR" sz="2000" b="0" i="0" dirty="0">
                <a:solidFill>
                  <a:srgbClr val="54B800"/>
                </a:solidFill>
                <a:effectLst/>
                <a:latin typeface="Apple SD Gothic Neo"/>
              </a:rPr>
              <a:t>_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을 붙인다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45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3. C++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B6B62-127B-41F7-B239-281A775B9CE6}"/>
              </a:ext>
            </a:extLst>
          </p:cNvPr>
          <p:cNvSpPr txBox="1"/>
          <p:nvPr/>
        </p:nvSpPr>
        <p:spPr>
          <a:xfrm>
            <a:off x="1098884" y="1206531"/>
            <a:ext cx="9994231" cy="12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기본 들여쓰기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(indent)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는 공백 문자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(space) `2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 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탭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(tab)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문자 사용 금지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</a:p>
          <a:p>
            <a:pPr algn="l" fontAlgn="base">
              <a:lnSpc>
                <a:spcPct val="20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`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Apple SD Gothic Neo"/>
              </a:rPr>
              <a:t>Class`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`public:`, `protected:`, `private:`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은 들여쓰기를 사용하지 않는다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2227-9771-47DF-8402-7987A160002B}"/>
              </a:ext>
            </a:extLst>
          </p:cNvPr>
          <p:cNvSpPr txBox="1"/>
          <p:nvPr/>
        </p:nvSpPr>
        <p:spPr>
          <a:xfrm>
            <a:off x="1098884" y="2716541"/>
            <a:ext cx="6096000" cy="61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모든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if, else, do, while, for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구문에 괄호를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88D09-59C4-41FC-ABC5-3227FBFA8783}"/>
              </a:ext>
            </a:extLst>
          </p:cNvPr>
          <p:cNvSpPr txBox="1"/>
          <p:nvPr/>
        </p:nvSpPr>
        <p:spPr>
          <a:xfrm>
            <a:off x="1098884" y="3580195"/>
            <a:ext cx="6096000" cy="12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문서 주석에는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/** */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을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>
              <a:lnSpc>
                <a:spcPct val="20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구현 주석에는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//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을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81255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3. C++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476F5-A8AB-4F1A-8528-969BF3E45C54}"/>
              </a:ext>
            </a:extLst>
          </p:cNvPr>
          <p:cNvSpPr txBox="1"/>
          <p:nvPr/>
        </p:nvSpPr>
        <p:spPr>
          <a:xfrm>
            <a:off x="1244453" y="1369718"/>
            <a:ext cx="10724148" cy="3273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C++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코드 스타일의 자동 오류 검출을 위하여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Apple SD Gothic Neo"/>
              </a:rPr>
              <a:t>ament_cpplint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 [7],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Apple SD Gothic Neo"/>
              </a:rPr>
              <a:t>ament_uncrustify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 [8]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를 사용하고 정적 코드 분석이 필요한 경우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Apple SD Gothic Neo"/>
              </a:rPr>
              <a:t>ament_cppcheck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 [9]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를 사용하자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Boost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라이브러리의 사용은 가능한 피하고 어쩔 수 없을 경우에만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포인트 구문은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char * c;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처럼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 (`char* c;`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이나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`char *c;`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처럼 사용하지 않는다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중첩 템플릿은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set&lt;list&lt;string&gt;&gt;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처럼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 (`set&lt;list&lt;string&gt;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Apple SD Gothic Neo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&gt;`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또는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`set&lt;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Apple SD Gothic Neo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list&lt;string&gt;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Apple SD Gothic Neo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&gt;`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처럼 사용하지 않는다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.)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407019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313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4. Python Style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38A7B-26CE-499F-B64B-6EE21974D6B1}"/>
              </a:ext>
            </a:extLst>
          </p:cNvPr>
          <p:cNvSpPr txBox="1"/>
          <p:nvPr/>
        </p:nvSpPr>
        <p:spPr>
          <a:xfrm>
            <a:off x="1257350" y="1249972"/>
            <a:ext cx="96772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(1) 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inherit"/>
              </a:rPr>
              <a:t>기본 규칙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Python 3 (Python 3.5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이상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(2) 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inherit"/>
              </a:rPr>
              <a:t>라인 길이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최대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100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문자</a:t>
            </a:r>
          </a:p>
          <a:p>
            <a:pPr algn="l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(3) 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inherit"/>
              </a:rPr>
              <a:t>이름 규칙 </a:t>
            </a:r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(Naming)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`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Apple SD Gothic Neo"/>
              </a:rPr>
              <a:t>CamelCased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`, `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Apple SD Gothic Neo"/>
              </a:rPr>
              <a:t>snake_case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`, `ALL_CAPITALS`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만을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en-US" altLang="ko-KR" sz="2000" b="1" i="0" dirty="0" err="1">
                <a:solidFill>
                  <a:srgbClr val="54B800"/>
                </a:solidFill>
                <a:effectLst/>
                <a:latin typeface="inherit"/>
              </a:rPr>
              <a:t>CamelCased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타입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클래스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en-US" altLang="ko-KR" sz="2000" b="1" i="0" dirty="0" err="1">
                <a:solidFill>
                  <a:srgbClr val="54B800"/>
                </a:solidFill>
                <a:effectLst/>
                <a:latin typeface="inherit"/>
              </a:rPr>
              <a:t>snake_case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파일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패키지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인터페이스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모듈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변수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함수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메소드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en-US" altLang="ko-KR" sz="2000" b="1" i="0" dirty="0">
                <a:solidFill>
                  <a:srgbClr val="54B800"/>
                </a:solidFill>
                <a:effectLst/>
                <a:latin typeface="inherit"/>
              </a:rPr>
              <a:t>ALL_CAPITALS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상수</a:t>
            </a:r>
          </a:p>
          <a:p>
            <a:pPr algn="l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</a:p>
          <a:p>
            <a:pPr algn="l" fontAlgn="base"/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(4) 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inherit"/>
              </a:rPr>
              <a:t>공백 문자 대 탭 </a:t>
            </a:r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(Spaces vs. Tabs)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기본 들여쓰기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(indent)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는 공백 문자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(space) `4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 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탭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(tab)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문자 사용 금지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`Hanging indent`(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문장 중간에 들여쓰기를 사용하는 형식</a:t>
            </a:r>
            <a:r>
              <a:rPr lang="en-US" altLang="ko-KR" sz="2000" dirty="0">
                <a:solidFill>
                  <a:srgbClr val="000000"/>
                </a:solidFill>
                <a:latin typeface="Apple SD Gothic Neo"/>
              </a:rPr>
              <a:t>)</a:t>
            </a:r>
            <a:endParaRPr lang="en-US" altLang="ko-KR" sz="2000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9104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CBA90-E522-4544-B250-99C7BF2B5359}"/>
              </a:ext>
            </a:extLst>
          </p:cNvPr>
          <p:cNvSpPr txBox="1"/>
          <p:nvPr/>
        </p:nvSpPr>
        <p:spPr>
          <a:xfrm>
            <a:off x="481263" y="465221"/>
            <a:ext cx="313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4. Python Style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0F2B8-D6AE-4F88-9900-BBDF53082243}"/>
              </a:ext>
            </a:extLst>
          </p:cNvPr>
          <p:cNvSpPr txBox="1"/>
          <p:nvPr/>
        </p:nvSpPr>
        <p:spPr>
          <a:xfrm>
            <a:off x="1106905" y="1187985"/>
            <a:ext cx="102990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​</a:t>
            </a:r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(5) </a:t>
            </a:r>
            <a:r>
              <a:rPr lang="ko-KR" altLang="en-US" sz="2000" b="1" i="0" dirty="0">
                <a:solidFill>
                  <a:srgbClr val="0078CB"/>
                </a:solidFill>
                <a:effectLst/>
                <a:latin typeface="inherit"/>
              </a:rPr>
              <a:t>괄호 </a:t>
            </a:r>
            <a:r>
              <a:rPr lang="en-US" altLang="ko-KR" sz="2000" b="1" i="0" dirty="0">
                <a:solidFill>
                  <a:srgbClr val="0078CB"/>
                </a:solidFill>
                <a:effectLst/>
                <a:latin typeface="inherit"/>
              </a:rPr>
              <a:t>(Brace)</a:t>
            </a: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괄호는 계산식 및 배열 인덱스로 사용하며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자료형에 따라 적절한 괄호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대괄호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`[ ]`,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중괄호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`{ }`,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소괄호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`( )`)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SD Gothic Neo"/>
              </a:rPr>
              <a:t>를 사용한다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2D0C6-6CF2-405D-9CE4-3745F3649728}"/>
              </a:ext>
            </a:extLst>
          </p:cNvPr>
          <p:cNvSpPr txBox="1"/>
          <p:nvPr/>
        </p:nvSpPr>
        <p:spPr>
          <a:xfrm>
            <a:off x="1106905" y="2469756"/>
            <a:ext cx="1061987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﻿</a:t>
            </a:r>
            <a:endParaRPr lang="en-US" altLang="ko-KR" b="0" i="0" dirty="0">
              <a:solidFill>
                <a:srgbClr val="FFFFFF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list 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B0604020202020204" pitchFamily="49" charset="0"/>
              </a:rPr>
              <a:t>=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[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1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2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3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4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5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] </a:t>
            </a:r>
          </a:p>
          <a:p>
            <a:pPr algn="l" fontAlgn="base"/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dictionary 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B0604020202020204" pitchFamily="49" charset="0"/>
              </a:rPr>
              <a:t>=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{</a:t>
            </a:r>
            <a:r>
              <a:rPr lang="en-US" altLang="ko-KR" b="0" i="0" dirty="0">
                <a:solidFill>
                  <a:srgbClr val="F761AA"/>
                </a:solidFill>
                <a:effectLst/>
                <a:latin typeface="Source Code Pro" panose="020B0604020202020204" pitchFamily="49" charset="0"/>
              </a:rPr>
              <a:t>'age'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B0604020202020204" pitchFamily="49" charset="0"/>
              </a:rPr>
              <a:t>: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30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761AA"/>
                </a:solidFill>
                <a:effectLst/>
                <a:latin typeface="Source Code Pro" panose="020B0604020202020204" pitchFamily="49" charset="0"/>
              </a:rPr>
              <a:t>'name'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B0604020202020204" pitchFamily="49" charset="0"/>
              </a:rPr>
              <a:t>: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F761AA"/>
                </a:solidFill>
                <a:effectLst/>
                <a:latin typeface="Source Code Pro" panose="020B0604020202020204" pitchFamily="49" charset="0"/>
              </a:rPr>
              <a:t>'</a:t>
            </a:r>
            <a:r>
              <a:rPr lang="ko-KR" altLang="en-US" b="0" i="0" dirty="0">
                <a:solidFill>
                  <a:srgbClr val="F761AA"/>
                </a:solidFill>
                <a:effectLst/>
                <a:latin typeface="Source Code Pro" panose="020B0604020202020204" pitchFamily="49" charset="0"/>
              </a:rPr>
              <a:t>홍길동</a:t>
            </a:r>
            <a:r>
              <a:rPr lang="en-US" altLang="ko-KR" b="0" i="0" dirty="0">
                <a:solidFill>
                  <a:srgbClr val="F761AA"/>
                </a:solidFill>
                <a:effectLst/>
                <a:latin typeface="Source Code Pro" panose="020B0604020202020204" pitchFamily="49" charset="0"/>
              </a:rPr>
              <a:t>’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} </a:t>
            </a:r>
          </a:p>
          <a:p>
            <a:pPr algn="l" fontAlgn="base"/>
            <a:r>
              <a:rPr lang="en-US" altLang="ko-KR" b="0" i="0" dirty="0" err="1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tupple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9FBA45"/>
                </a:solidFill>
                <a:effectLst/>
                <a:latin typeface="Source Code Pro" panose="020B0604020202020204" pitchFamily="49" charset="0"/>
              </a:rPr>
              <a:t>=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1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2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3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4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b="0" i="0" dirty="0">
                <a:solidFill>
                  <a:srgbClr val="F86634"/>
                </a:solidFill>
                <a:effectLst/>
                <a:latin typeface="Source Code Pro" panose="020B0604020202020204" pitchFamily="49" charset="0"/>
              </a:rPr>
              <a:t>5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  <a:t>)</a:t>
            </a:r>
            <a:br>
              <a:rPr lang="en-US" altLang="ko-KR" b="0" i="0" dirty="0">
                <a:solidFill>
                  <a:srgbClr val="FFFFFF"/>
                </a:solidFill>
                <a:effectLst/>
                <a:latin typeface="Source Code Pro" panose="020B0604020202020204" pitchFamily="49" charset="0"/>
              </a:rPr>
            </a:br>
            <a:endParaRPr lang="ko-KR" altLang="en-US" b="0" i="0" dirty="0">
              <a:solidFill>
                <a:srgbClr val="FFFFFF"/>
              </a:solidFill>
              <a:effectLst/>
              <a:latin typeface="Source Code Pro" panose="020B0604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1145</Words>
  <Application>Microsoft Office PowerPoint</Application>
  <PresentationFormat>와이드스크린</PresentationFormat>
  <Paragraphs>174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Apple SD Gothic Neo</vt:lpstr>
      <vt:lpstr>inherit</vt:lpstr>
      <vt:lpstr>se-nanumgothic</vt:lpstr>
      <vt:lpstr>맑은 고딕</vt:lpstr>
      <vt:lpstr>Arial</vt:lpstr>
      <vt:lpstr>Source Code Pro</vt:lpstr>
      <vt:lpstr>Office 테마</vt:lpstr>
      <vt:lpstr>4월 8일 ROS2 스터디 발표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8일 ROS2 스터디 발표 </dc:title>
  <dc:creator>Joheeheung</dc:creator>
  <cp:lastModifiedBy>Joheeheung</cp:lastModifiedBy>
  <cp:revision>3</cp:revision>
  <dcterms:created xsi:type="dcterms:W3CDTF">2022-04-07T15:11:42Z</dcterms:created>
  <dcterms:modified xsi:type="dcterms:W3CDTF">2022-04-08T06:20:49Z</dcterms:modified>
</cp:coreProperties>
</file>