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0" r:id="rId4"/>
    <p:sldId id="261" r:id="rId5"/>
    <p:sldId id="262" r:id="rId6"/>
    <p:sldId id="269" r:id="rId7"/>
    <p:sldId id="259" r:id="rId8"/>
    <p:sldId id="257" r:id="rId9"/>
    <p:sldId id="263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6327"/>
  </p:normalViewPr>
  <p:slideViewPr>
    <p:cSldViewPr snapToGrid="0">
      <p:cViewPr varScale="1">
        <p:scale>
          <a:sx n="124" d="100"/>
          <a:sy n="124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8B0E2-2531-C9CA-3D59-7B7EA192B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A0ADD8-5433-E76E-83F2-07FA6CE66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55989-FDD6-8920-DB17-1C43E9D3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F6D8-6350-8342-8EF8-FC89EC68665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1FADD-FCE1-5F36-479C-66187F62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47D2D-A7DC-DC6C-58F7-2C519CF2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B053-E2A4-FE4B-A3B9-B8EAD46127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833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A33E0-2212-EDA0-6CFF-694C0C57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E03F01-A02A-7B79-4A54-E52C62760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DC0B6-979E-97D4-A106-868D74A9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F6D8-6350-8342-8EF8-FC89EC68665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342B4-5FF2-3E34-B991-1EF0DDC9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95B77-14C3-7F76-4D46-F82C675E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B053-E2A4-FE4B-A3B9-B8EAD46127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616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587BAA-4239-1645-5644-4965A65C1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1DEB98-48FE-9917-7678-DA73D23DA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38E6F-2DDB-3860-889F-417D0E8F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F6D8-6350-8342-8EF8-FC89EC68665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80E04-95E0-00C7-8EE8-69F30481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7D932-9CFE-478E-454A-715824C7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B053-E2A4-FE4B-A3B9-B8EAD46127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508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15813-6232-1A93-7C78-CAE6D0B5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9B311-2FB2-C057-E35A-AE6B6CA5B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C5A94-4EEA-9AB1-E75C-AEA1783F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F6D8-6350-8342-8EF8-FC89EC68665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C27DA-B29D-0AC2-D57C-A2DCA9B2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91395-AF5F-1D39-0908-3D85FE8E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B053-E2A4-FE4B-A3B9-B8EAD46127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84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05A12-31EE-B0E8-4C2D-67D61BAC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929D04-39EE-56AC-B7F8-4D41BE4F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011C5-D9DE-B1B8-40EC-8B279EC2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F6D8-6350-8342-8EF8-FC89EC68665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39CE5-5AE0-6D1C-FD4A-B729BD20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CC453-9584-1997-5A90-61BF5B25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B053-E2A4-FE4B-A3B9-B8EAD46127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842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7977F-0FA7-5C38-F06A-E7C6708B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7C7F3-FEEA-13A8-B7E5-BD68A12E5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931200-A525-E9BE-DFBF-0AB01114C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C435C-350F-770D-5A1B-1079DC21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F6D8-6350-8342-8EF8-FC89EC68665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CC3A4B-0CC1-B828-3904-CE9A6B2A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755D59-E45A-B507-F26B-7CF49B9B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B053-E2A4-FE4B-A3B9-B8EAD46127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118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0E7F2-41D5-D25E-1133-62D25751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08CA4-CB8E-F696-F982-7E756CDF7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9258F2-8CEE-8B99-0220-4061FBB63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A74572-519A-6ECE-16C4-E824B9FF2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332004-0909-5723-258A-316754473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70AABE-94ED-A6C3-5D83-6D33FCAC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F6D8-6350-8342-8EF8-FC89EC68665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D611E0-EC0D-F766-EE7C-CE0A5CC3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FB563B-57DD-9CC7-AD3F-3A7AE7F1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B053-E2A4-FE4B-A3B9-B8EAD46127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822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B261E-FF6A-F82F-E1A5-01E01100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0E4738-9977-FBFE-4088-47FEA999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F6D8-6350-8342-8EF8-FC89EC68665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1F11BD-F5CE-60AB-0A5E-8E23178A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54609D-54D1-1374-EAE4-7CCD4F84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B053-E2A4-FE4B-A3B9-B8EAD46127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893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642F88-2B05-5329-E01D-49BEE448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F6D8-6350-8342-8EF8-FC89EC68665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E3C504-CC11-7BA1-06C0-E27162F9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D7FC96-5C17-00A3-0805-88DE326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B053-E2A4-FE4B-A3B9-B8EAD46127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161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7E318-502B-9617-30CA-5223F71F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57A03-AC53-664A-E678-83E55128C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AF707-1A41-EDFB-BB88-567693DC6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AE22B-BFFC-1523-D27F-D3ECED07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F6D8-6350-8342-8EF8-FC89EC68665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982E83-472C-19F9-C592-73F9ADBA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C1AAB4-C238-D23E-6A47-4E8721B9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B053-E2A4-FE4B-A3B9-B8EAD46127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91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0324B-8E65-9B09-BF2E-71AE5D4D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6E0911-88A4-E79B-ED27-008EC6A9E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A1B056-4FDE-25CD-D9CC-459CC471E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3AF90C-98E6-80C1-888B-ED7BDF5F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F6D8-6350-8342-8EF8-FC89EC68665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A6F9F-8A18-9924-192F-917B5743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E9D81-A017-CDE8-FDFE-C0B5F3DF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B053-E2A4-FE4B-A3B9-B8EAD46127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461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C6F12C-0CFD-7A6B-EBBB-3DF16CEA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BE8B9-814D-F160-CD69-C950684AE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AAD1C-922E-5373-0180-5A8321B73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0F6D8-6350-8342-8EF8-FC89EC68665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9A9C3-4045-CE2B-3360-18BAD23A9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50393-980F-D6CD-0DA7-B43E438A3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1B053-E2A4-FE4B-A3B9-B8EAD46127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14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6CA97-FCFE-66A1-354E-B00B80C09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4481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b="1" dirty="0">
                <a:latin typeface="+mj-ea"/>
              </a:rPr>
              <a:t>CLUST</a:t>
            </a:r>
            <a:br>
              <a:rPr kumimoji="1" lang="en-US" altLang="ko-Kore-KR" dirty="0">
                <a:latin typeface="+mj-ea"/>
              </a:rPr>
            </a:br>
            <a:r>
              <a:rPr kumimoji="1" lang="ko-KR" altLang="en-US" sz="2400" dirty="0">
                <a:latin typeface="+mj-ea"/>
              </a:rPr>
              <a:t>서로 다른 주기의 데이터 통합 및 분류 문제에서 활용</a:t>
            </a:r>
            <a:endParaRPr kumimoji="1" lang="ko-Kore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328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0CD8A7-1A15-8837-6B40-CC77B56850B6}"/>
              </a:ext>
            </a:extLst>
          </p:cNvPr>
          <p:cNvSpPr txBox="1"/>
          <p:nvPr/>
        </p:nvSpPr>
        <p:spPr>
          <a:xfrm>
            <a:off x="-72829" y="55822"/>
            <a:ext cx="12049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1)Original</a:t>
            </a:r>
            <a:r>
              <a:rPr kumimoji="1" lang="ko-KR" altLang="en-US" sz="1600" b="1" dirty="0">
                <a:latin typeface="+mj-ea"/>
                <a:ea typeface="+mj-ea"/>
              </a:rPr>
              <a:t>을 샘플링한 데이터 </a:t>
            </a:r>
            <a:r>
              <a:rPr kumimoji="1" lang="en-US" altLang="ko-KR" sz="1600" b="1" dirty="0">
                <a:latin typeface="+mj-ea"/>
                <a:ea typeface="+mj-ea"/>
              </a:rPr>
              <a:t>VS 2) </a:t>
            </a:r>
            <a:r>
              <a:rPr kumimoji="1" lang="ko-KR" altLang="en-US" sz="1600" b="1" dirty="0">
                <a:latin typeface="+mj-ea"/>
                <a:ea typeface="+mj-ea"/>
              </a:rPr>
              <a:t>서로 다른 주기의 데이터를 통합한 데이터에 대한</a:t>
            </a:r>
            <a:r>
              <a:rPr kumimoji="1" lang="en-US" altLang="ko-KR" sz="1600" b="1" dirty="0">
                <a:latin typeface="+mj-ea"/>
                <a:ea typeface="+mj-ea"/>
              </a:rPr>
              <a:t> Classification </a:t>
            </a:r>
            <a:r>
              <a:rPr kumimoji="1" lang="ko-KR" altLang="en-US" sz="1600" b="1" dirty="0">
                <a:latin typeface="+mj-ea"/>
                <a:ea typeface="+mj-ea"/>
              </a:rPr>
              <a:t>성능 비교 실험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4305401-CA41-9802-B6FF-62027C3903C9}"/>
              </a:ext>
            </a:extLst>
          </p:cNvPr>
          <p:cNvCxnSpPr/>
          <p:nvPr/>
        </p:nvCxnSpPr>
        <p:spPr>
          <a:xfrm>
            <a:off x="0" y="477431"/>
            <a:ext cx="1077859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F92A1CF-44F0-BD99-2459-7FAEF67D0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057071"/>
              </p:ext>
            </p:extLst>
          </p:nvPr>
        </p:nvGraphicFramePr>
        <p:xfrm>
          <a:off x="186117" y="2311666"/>
          <a:ext cx="11862924" cy="281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265">
                  <a:extLst>
                    <a:ext uri="{9D8B030D-6E8A-4147-A177-3AD203B41FA5}">
                      <a16:colId xmlns:a16="http://schemas.microsoft.com/office/drawing/2014/main" val="1815314904"/>
                    </a:ext>
                  </a:extLst>
                </a:gridCol>
                <a:gridCol w="7333659">
                  <a:extLst>
                    <a:ext uri="{9D8B030D-6E8A-4147-A177-3AD203B41FA5}">
                      <a16:colId xmlns:a16="http://schemas.microsoft.com/office/drawing/2014/main" val="332126577"/>
                    </a:ext>
                  </a:extLst>
                </a:gridCol>
              </a:tblGrid>
              <a:tr h="39382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활용</a:t>
                      </a:r>
                      <a:r>
                        <a:rPr lang="ko-KR" altLang="en-US" sz="1400" dirty="0"/>
                        <a:t> 데이터</a:t>
                      </a:r>
                      <a:endParaRPr lang="ko-Kore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Case</a:t>
                      </a:r>
                      <a:endParaRPr lang="ko-Kore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265455"/>
                  </a:ext>
                </a:extLst>
              </a:tr>
              <a:tr h="46523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데이터 분할 및 통합</a:t>
                      </a:r>
                      <a:endParaRPr lang="ko-Kore-KR" altLang="en-US" sz="1100" b="1" dirty="0"/>
                    </a:p>
                    <a:p>
                      <a:pPr marL="228600" marR="0" lvl="0" indent="-2286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1" lang="en-US" altLang="ko-KR" sz="1100" dirty="0">
                        <a:latin typeface="+mn-ea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1" lang="ko-KR" altLang="en-US" sz="1100" dirty="0">
                          <a:latin typeface="+mn-ea"/>
                        </a:rPr>
                        <a:t>원 데이터를 </a:t>
                      </a:r>
                      <a:r>
                        <a:rPr kumimoji="1" lang="en-US" altLang="ko-KR" sz="1100" dirty="0">
                          <a:latin typeface="+mn-ea"/>
                        </a:rPr>
                        <a:t>3</a:t>
                      </a:r>
                      <a:r>
                        <a:rPr kumimoji="1" lang="ko-KR" altLang="en-US" sz="1100" dirty="0">
                          <a:latin typeface="+mn-ea"/>
                        </a:rPr>
                        <a:t>개의 데이터로 분할</a:t>
                      </a:r>
                      <a:endParaRPr kumimoji="1" lang="en-US" altLang="ko-KR" sz="1100" dirty="0">
                        <a:latin typeface="+mn-ea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1" lang="en-US" altLang="ko-KR" sz="1100" dirty="0">
                          <a:latin typeface="+mn-ea"/>
                        </a:rPr>
                        <a:t>1</a:t>
                      </a:r>
                      <a:r>
                        <a:rPr kumimoji="1" lang="ko-KR" altLang="en-US" sz="1100" dirty="0">
                          <a:latin typeface="+mn-ea"/>
                        </a:rPr>
                        <a:t>번 데이터를 </a:t>
                      </a:r>
                      <a:r>
                        <a:rPr kumimoji="1" lang="en-US" altLang="ko-KR" sz="1100" dirty="0">
                          <a:latin typeface="+mn-ea"/>
                        </a:rPr>
                        <a:t>Sampling</a:t>
                      </a:r>
                      <a:r>
                        <a:rPr kumimoji="1" lang="ko-KR" altLang="en-US" sz="1100" dirty="0">
                          <a:latin typeface="+mn-ea"/>
                        </a:rPr>
                        <a:t> 하여 서로 다른  </a:t>
                      </a:r>
                      <a:r>
                        <a:rPr kumimoji="1" lang="en-US" altLang="ko-KR" sz="1100" dirty="0">
                          <a:latin typeface="+mn-ea"/>
                        </a:rPr>
                        <a:t>a, b, c</a:t>
                      </a:r>
                      <a:r>
                        <a:rPr kumimoji="1" lang="ko-KR" altLang="en-US" sz="1100" dirty="0">
                          <a:latin typeface="+mn-ea"/>
                        </a:rPr>
                        <a:t> 주기로 변환</a:t>
                      </a:r>
                      <a:endParaRPr kumimoji="1" lang="en-US" altLang="ko-KR" sz="1100" dirty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1" lang="ko-KR" altLang="en-US" sz="1100" dirty="0">
                          <a:latin typeface="+mn-ea"/>
                        </a:rPr>
                        <a:t>데이터를 </a:t>
                      </a:r>
                      <a:r>
                        <a:rPr kumimoji="1" lang="en-US" altLang="ko-KR" sz="1100" dirty="0">
                          <a:latin typeface="+mn-ea"/>
                        </a:rPr>
                        <a:t>Up/Down Sampling</a:t>
                      </a:r>
                      <a:r>
                        <a:rPr kumimoji="1" lang="ko-KR" altLang="en-US" sz="1100" dirty="0">
                          <a:latin typeface="+mn-ea"/>
                        </a:rPr>
                        <a:t>을 활용하여 </a:t>
                      </a:r>
                      <a:r>
                        <a:rPr kumimoji="1" lang="en-US" altLang="ko-KR" sz="1100" dirty="0">
                          <a:latin typeface="+mn-ea"/>
                        </a:rPr>
                        <a:t>d </a:t>
                      </a:r>
                      <a:r>
                        <a:rPr kumimoji="1" lang="ko-KR" altLang="en-US" sz="1100" dirty="0">
                          <a:latin typeface="+mn-ea"/>
                        </a:rPr>
                        <a:t>주기로 통합</a:t>
                      </a:r>
                      <a:endParaRPr kumimoji="1" lang="en-US" altLang="ko-KR" sz="1100" dirty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830147"/>
                  </a:ext>
                </a:extLst>
              </a:tr>
              <a:tr h="837413">
                <a:tc vMerge="1"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dirty="0">
                          <a:latin typeface="+mn-ea"/>
                        </a:rPr>
                        <a:t>2)</a:t>
                      </a:r>
                      <a:r>
                        <a:rPr kumimoji="1" lang="ko-KR" altLang="en-US" sz="1100" dirty="0">
                          <a:latin typeface="+mn-ea"/>
                        </a:rPr>
                        <a:t> 데이터를  단순 통합한 후 </a:t>
                      </a:r>
                      <a:r>
                        <a:rPr kumimoji="1" lang="en-US" altLang="ko-KR" sz="1100" dirty="0">
                          <a:latin typeface="+mn-ea"/>
                        </a:rPr>
                        <a:t>(</a:t>
                      </a:r>
                      <a:r>
                        <a:rPr kumimoji="1" lang="ko-KR" altLang="en-US" sz="1100" dirty="0">
                          <a:latin typeface="+mn-ea"/>
                        </a:rPr>
                        <a:t>주기  최소 주기인 </a:t>
                      </a:r>
                      <a:r>
                        <a:rPr kumimoji="1" lang="en-US" altLang="ko-KR" sz="1100" dirty="0">
                          <a:latin typeface="+mn-ea"/>
                        </a:rPr>
                        <a:t>a </a:t>
                      </a:r>
                      <a:r>
                        <a:rPr kumimoji="1" lang="ko-KR" altLang="en-US" sz="1100" dirty="0">
                          <a:latin typeface="+mn-ea"/>
                        </a:rPr>
                        <a:t>로 통합됨</a:t>
                      </a:r>
                      <a:r>
                        <a:rPr kumimoji="1" lang="en-US" altLang="ko-KR" sz="1100" dirty="0">
                          <a:latin typeface="+mn-ea"/>
                        </a:rPr>
                        <a:t>)</a:t>
                      </a:r>
                      <a:r>
                        <a:rPr kumimoji="1" lang="ko-KR" altLang="en-US" sz="1100" dirty="0">
                          <a:latin typeface="+mn-ea"/>
                        </a:rPr>
                        <a:t>  </a:t>
                      </a:r>
                      <a:r>
                        <a:rPr kumimoji="1" lang="en-US" altLang="ko-KR" sz="1100" dirty="0">
                          <a:latin typeface="+mn-ea"/>
                        </a:rPr>
                        <a:t>Representation (</a:t>
                      </a:r>
                      <a:r>
                        <a:rPr kumimoji="1" lang="ko-KR" altLang="en-US" sz="1100" dirty="0">
                          <a:latin typeface="+mn-ea"/>
                        </a:rPr>
                        <a:t>고대 제공 </a:t>
                      </a:r>
                      <a:r>
                        <a:rPr kumimoji="1" lang="en-US" altLang="ko-KR" sz="1100" dirty="0">
                          <a:latin typeface="+mn-ea"/>
                        </a:rPr>
                        <a:t>RNN AE</a:t>
                      </a:r>
                      <a:r>
                        <a:rPr kumimoji="1" lang="ko-KR" altLang="en-US" sz="1100" dirty="0">
                          <a:latin typeface="+mn-ea"/>
                        </a:rPr>
                        <a:t> </a:t>
                      </a:r>
                      <a:r>
                        <a:rPr kumimoji="1" lang="en-US" altLang="ko-KR" sz="1100" dirty="0">
                          <a:latin typeface="+mn-ea"/>
                        </a:rPr>
                        <a:t>Alignment </a:t>
                      </a:r>
                      <a:r>
                        <a:rPr kumimoji="1" lang="ko-KR" altLang="en-US" sz="1100" dirty="0">
                          <a:latin typeface="+mn-ea"/>
                        </a:rPr>
                        <a:t>활용</a:t>
                      </a:r>
                      <a:r>
                        <a:rPr kumimoji="1" lang="en-US" altLang="ko-KR" sz="1100" dirty="0">
                          <a:latin typeface="+mn-ea"/>
                        </a:rPr>
                        <a:t>)</a:t>
                      </a:r>
                      <a:r>
                        <a:rPr kumimoji="1" lang="ko-KR" altLang="en-US" sz="1100" dirty="0">
                          <a:latin typeface="+mn-ea"/>
                        </a:rPr>
                        <a:t>을 활용하여 재표현한 데이터 </a:t>
                      </a:r>
                      <a:endParaRPr kumimoji="1" lang="en-US" altLang="ko-KR" sz="1100" dirty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986325"/>
                  </a:ext>
                </a:extLst>
              </a:tr>
              <a:tr h="46523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데이터 단순 샘플링 </a:t>
                      </a:r>
                      <a:endParaRPr lang="ko-Kore-KR" altLang="en-US" sz="1100" b="1" dirty="0"/>
                    </a:p>
                    <a:p>
                      <a:pPr algn="ctr"/>
                      <a:r>
                        <a:rPr lang="en-US" altLang="ko-Kore-KR" sz="1100" dirty="0"/>
                        <a:t>(</a:t>
                      </a:r>
                      <a:r>
                        <a:rPr lang="ko-Kore-KR" altLang="en-US" sz="1100" dirty="0"/>
                        <a:t>원데이터</a:t>
                      </a:r>
                      <a:r>
                        <a:rPr lang="ko-KR" altLang="en-US" sz="1100" dirty="0"/>
                        <a:t> 활용</a:t>
                      </a:r>
                      <a:r>
                        <a:rPr lang="en-US" altLang="ko-KR" sz="1100" dirty="0"/>
                        <a:t>)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dirty="0">
                          <a:latin typeface="+mn-ea"/>
                        </a:rPr>
                        <a:t>3)</a:t>
                      </a:r>
                      <a:r>
                        <a:rPr kumimoji="1" lang="ko-KR" altLang="en-US" sz="1100" dirty="0">
                          <a:latin typeface="+mn-ea"/>
                        </a:rPr>
                        <a:t> 원 데이터를 새로운 주기 </a:t>
                      </a:r>
                      <a:r>
                        <a:rPr kumimoji="1" lang="en-US" altLang="ko-KR" sz="1100" dirty="0">
                          <a:latin typeface="+mn-ea"/>
                        </a:rPr>
                        <a:t>d</a:t>
                      </a:r>
                      <a:r>
                        <a:rPr kumimoji="1" lang="ko-KR" altLang="en-US" sz="1100" dirty="0">
                          <a:latin typeface="+mn-ea"/>
                        </a:rPr>
                        <a:t>로 </a:t>
                      </a:r>
                      <a:r>
                        <a:rPr kumimoji="1" lang="en-US" altLang="ko-KR" sz="1100" dirty="0">
                          <a:latin typeface="+mn-ea"/>
                        </a:rPr>
                        <a:t>Sampling(mean) </a:t>
                      </a:r>
                      <a:r>
                        <a:rPr kumimoji="1" lang="ko-KR" altLang="en-US" sz="1100" dirty="0">
                          <a:latin typeface="+mn-ea"/>
                        </a:rPr>
                        <a:t>한 데이터</a:t>
                      </a:r>
                      <a:endParaRPr kumimoji="1" lang="en-US" altLang="ko-KR" sz="1100" dirty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93555"/>
                  </a:ext>
                </a:extLst>
              </a:tr>
              <a:tr h="651321">
                <a:tc vMerge="1"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dirty="0">
                          <a:latin typeface="+mn-ea"/>
                        </a:rPr>
                        <a:t>4) </a:t>
                      </a:r>
                      <a:r>
                        <a:rPr kumimoji="1" lang="ko-KR" altLang="en-US" sz="1100" dirty="0">
                          <a:latin typeface="+mn-ea"/>
                        </a:rPr>
                        <a:t>원 데이터를 새로운 주기로 </a:t>
                      </a:r>
                      <a:r>
                        <a:rPr kumimoji="1" lang="en-US" altLang="ko-KR" sz="1100" dirty="0">
                          <a:latin typeface="+mn-ea"/>
                        </a:rPr>
                        <a:t>Sampling(mean) </a:t>
                      </a:r>
                      <a:r>
                        <a:rPr kumimoji="1" lang="ko-KR" altLang="en-US" sz="1100" dirty="0">
                          <a:latin typeface="+mn-ea"/>
                        </a:rPr>
                        <a:t>한 후 </a:t>
                      </a:r>
                      <a:r>
                        <a:rPr kumimoji="1" lang="en-US" altLang="ko-KR" sz="1100" dirty="0">
                          <a:latin typeface="+mn-ea"/>
                        </a:rPr>
                        <a:t>Representation (RNN AE)</a:t>
                      </a:r>
                      <a:r>
                        <a:rPr kumimoji="1" lang="ko-KR" altLang="en-US" sz="1100" dirty="0" err="1">
                          <a:latin typeface="+mn-ea"/>
                        </a:rPr>
                        <a:t>으로</a:t>
                      </a:r>
                      <a:r>
                        <a:rPr kumimoji="1" lang="ko-KR" altLang="en-US" sz="1100" dirty="0">
                          <a:latin typeface="+mn-ea"/>
                        </a:rPr>
                        <a:t> 재 표현한 데이터</a:t>
                      </a:r>
                      <a:endParaRPr kumimoji="1" lang="en-US" altLang="ko-KR" sz="1100" dirty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7535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E68F204-EAA0-DACB-4A6B-8B39002182C6}"/>
              </a:ext>
            </a:extLst>
          </p:cNvPr>
          <p:cNvSpPr txBox="1"/>
          <p:nvPr/>
        </p:nvSpPr>
        <p:spPr>
          <a:xfrm>
            <a:off x="478330" y="814425"/>
            <a:ext cx="10050308" cy="1329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100" dirty="0">
                <a:latin typeface="+mn-ea"/>
              </a:rPr>
              <a:t>실험 개요</a:t>
            </a:r>
            <a:endParaRPr kumimoji="1" lang="en-US" altLang="ko-KR" sz="11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latin typeface="+mn-ea"/>
              </a:rPr>
              <a:t>4</a:t>
            </a:r>
            <a:r>
              <a:rPr kumimoji="1" lang="ko-KR" altLang="en-US" sz="1100" dirty="0">
                <a:latin typeface="+mn-ea"/>
              </a:rPr>
              <a:t>가지 케이스에 따라 생성된 데이터를 입력으로 </a:t>
            </a:r>
            <a:r>
              <a:rPr kumimoji="1" lang="en-US" altLang="ko-KR" sz="1100" dirty="0">
                <a:latin typeface="+mn-ea"/>
              </a:rPr>
              <a:t>Classification </a:t>
            </a:r>
            <a:r>
              <a:rPr kumimoji="1" lang="ko-KR" altLang="en-US" sz="1100" dirty="0">
                <a:latin typeface="+mn-ea"/>
              </a:rPr>
              <a:t>진행 후 성능 비교</a:t>
            </a:r>
            <a:endParaRPr kumimoji="1" lang="en-US" altLang="ko-KR" sz="11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+mn-ea"/>
              </a:rPr>
              <a:t>데이터 </a:t>
            </a:r>
            <a:r>
              <a:rPr kumimoji="1" lang="en-US" altLang="ko-KR" sz="1100" dirty="0">
                <a:latin typeface="+mn-ea"/>
              </a:rPr>
              <a:t>: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UCI HAR </a:t>
            </a:r>
            <a:r>
              <a:rPr kumimoji="1" lang="ko-KR" altLang="en-US" sz="1100" dirty="0">
                <a:latin typeface="+mn-ea"/>
              </a:rPr>
              <a:t>데이터</a:t>
            </a:r>
            <a:endParaRPr kumimoji="1" lang="en-US" altLang="ko-KR" sz="11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latin typeface="+mn-ea"/>
              </a:rPr>
              <a:t>Classification : FC (Fully Connected) / LSTM, 1D-CNN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latin typeface="+mn-ea"/>
              </a:rPr>
              <a:t>Integration :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RNN AE(Alignment), </a:t>
            </a:r>
            <a:r>
              <a:rPr kumimoji="1" lang="ko-KR" altLang="en-US" sz="1100" dirty="0">
                <a:latin typeface="+mn-ea"/>
              </a:rPr>
              <a:t>단순 샘플링</a:t>
            </a:r>
            <a:r>
              <a:rPr kumimoji="1" lang="en-US" altLang="ko-KR" sz="1100" dirty="0">
                <a:latin typeface="+mn-ea"/>
              </a:rPr>
              <a:t>( Up/Down Sampling)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A266B-8A11-726E-5DCA-70290B68461A}"/>
              </a:ext>
            </a:extLst>
          </p:cNvPr>
          <p:cNvSpPr txBox="1"/>
          <p:nvPr/>
        </p:nvSpPr>
        <p:spPr>
          <a:xfrm>
            <a:off x="478330" y="5354215"/>
            <a:ext cx="10502563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b="1" dirty="0">
                <a:solidFill>
                  <a:srgbClr val="FF0000"/>
                </a:solidFill>
                <a:latin typeface="+mn-ea"/>
              </a:rPr>
              <a:t>** </a:t>
            </a:r>
            <a:r>
              <a:rPr kumimoji="1" lang="ko-KR" altLang="en-US" sz="1200" b="1" dirty="0">
                <a:solidFill>
                  <a:srgbClr val="FF0000"/>
                </a:solidFill>
                <a:latin typeface="+mn-ea"/>
              </a:rPr>
              <a:t>문의</a:t>
            </a:r>
            <a:r>
              <a:rPr kumimoji="1"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ko-KR" altLang="en-US" sz="1200" b="1" dirty="0">
                <a:solidFill>
                  <a:srgbClr val="FF0000"/>
                </a:solidFill>
                <a:latin typeface="+mn-ea"/>
              </a:rPr>
              <a:t>점</a:t>
            </a:r>
            <a:endParaRPr kumimoji="1" lang="en-US" altLang="ko-KR" sz="1200" b="1" dirty="0">
              <a:solidFill>
                <a:srgbClr val="FF0000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1200" b="1" dirty="0">
                <a:solidFill>
                  <a:srgbClr val="FF0000"/>
                </a:solidFill>
                <a:latin typeface="+mn-ea"/>
              </a:rPr>
              <a:t>실험 문제점 </a:t>
            </a:r>
            <a:r>
              <a:rPr kumimoji="1" lang="en-US" altLang="ko-KR" sz="1200" b="1" dirty="0">
                <a:solidFill>
                  <a:srgbClr val="FF0000"/>
                </a:solidFill>
                <a:latin typeface="+mn-ea"/>
              </a:rPr>
              <a:t>:</a:t>
            </a:r>
            <a:r>
              <a:rPr kumimoji="1" lang="ko-KR" altLang="en-US" sz="1200" b="1" dirty="0">
                <a:solidFill>
                  <a:srgbClr val="FF0000"/>
                </a:solidFill>
                <a:latin typeface="+mn-ea"/>
              </a:rPr>
              <a:t> 케이스</a:t>
            </a:r>
            <a:r>
              <a:rPr kumimoji="1" lang="en-US" altLang="ko-KR" sz="1200" b="1" dirty="0">
                <a:solidFill>
                  <a:srgbClr val="FF0000"/>
                </a:solidFill>
                <a:latin typeface="+mn-ea"/>
              </a:rPr>
              <a:t>2,</a:t>
            </a:r>
            <a:r>
              <a:rPr kumimoji="1"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  <a:latin typeface="+mn-ea"/>
              </a:rPr>
              <a:t>4</a:t>
            </a:r>
            <a:r>
              <a:rPr kumimoji="1" lang="ko-KR" altLang="en-US" sz="1200" b="1" dirty="0">
                <a:solidFill>
                  <a:srgbClr val="FF0000"/>
                </a:solidFill>
                <a:latin typeface="+mn-ea"/>
              </a:rPr>
              <a:t>에 따라 생성한 데이터 </a:t>
            </a:r>
            <a:r>
              <a:rPr kumimoji="1" lang="en-US" altLang="ko-KR" sz="1200" b="1" dirty="0">
                <a:solidFill>
                  <a:srgbClr val="FF0000"/>
                </a:solidFill>
                <a:latin typeface="+mn-ea"/>
              </a:rPr>
              <a:t>(Alignment(RNN AE))</a:t>
            </a:r>
            <a:r>
              <a:rPr kumimoji="1" lang="ko-KR" altLang="en-US" sz="1200" b="1" dirty="0" err="1">
                <a:solidFill>
                  <a:srgbClr val="FF0000"/>
                </a:solidFill>
                <a:latin typeface="+mn-ea"/>
              </a:rPr>
              <a:t>를</a:t>
            </a:r>
            <a:r>
              <a:rPr kumimoji="1"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  <a:latin typeface="+mn-ea"/>
              </a:rPr>
              <a:t>Classification(FC) </a:t>
            </a:r>
            <a:r>
              <a:rPr kumimoji="1" lang="ko-KR" altLang="en-US" sz="1200" b="1" dirty="0">
                <a:solidFill>
                  <a:srgbClr val="FF0000"/>
                </a:solidFill>
                <a:latin typeface="+mn-ea"/>
              </a:rPr>
              <a:t>적용 시 성능이 </a:t>
            </a:r>
            <a:r>
              <a:rPr kumimoji="1" lang="en-US" altLang="ko-KR" sz="1200" b="1" dirty="0">
                <a:solidFill>
                  <a:srgbClr val="FF0000"/>
                </a:solidFill>
                <a:latin typeface="+mn-ea"/>
              </a:rPr>
              <a:t>20%</a:t>
            </a:r>
            <a:r>
              <a:rPr kumimoji="1" lang="ko-KR" altLang="en-US" sz="1200" b="1" dirty="0">
                <a:solidFill>
                  <a:srgbClr val="FF0000"/>
                </a:solidFill>
                <a:latin typeface="+mn-ea"/>
              </a:rPr>
              <a:t> 정도로 매우 낮음</a:t>
            </a:r>
            <a:endParaRPr kumimoji="1" lang="en-US" altLang="ko-KR" sz="1200" b="1" dirty="0">
              <a:solidFill>
                <a:srgbClr val="FF0000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1200" b="1" dirty="0">
                <a:solidFill>
                  <a:srgbClr val="FF0000"/>
                </a:solidFill>
                <a:latin typeface="+mn-ea"/>
              </a:rPr>
              <a:t>케이스에 따른 데이터 비교하는 실험 방법이 잘못되었는지</a:t>
            </a:r>
            <a:r>
              <a:rPr kumimoji="1" lang="en-US" altLang="ko-KR" sz="1200" b="1" dirty="0">
                <a:solidFill>
                  <a:srgbClr val="FF0000"/>
                </a:solidFill>
                <a:latin typeface="+mn-ea"/>
              </a:rPr>
              <a:t>?</a:t>
            </a:r>
            <a:r>
              <a:rPr kumimoji="1" lang="ko-KR" altLang="en-US" sz="1200" b="1" dirty="0">
                <a:solidFill>
                  <a:srgbClr val="FF0000"/>
                </a:solidFill>
                <a:latin typeface="+mn-ea"/>
              </a:rPr>
              <a:t> 혹은</a:t>
            </a:r>
            <a:r>
              <a:rPr kumimoji="1" lang="en-US" altLang="ko-KR" sz="1200" b="1" dirty="0">
                <a:solidFill>
                  <a:srgbClr val="FF0000"/>
                </a:solidFill>
                <a:latin typeface="+mn-ea"/>
              </a:rPr>
              <a:t> Alignment</a:t>
            </a:r>
            <a:r>
              <a:rPr kumimoji="1" lang="ko-KR" altLang="en-US" sz="1200" b="1" dirty="0" err="1">
                <a:solidFill>
                  <a:srgbClr val="FF0000"/>
                </a:solidFill>
                <a:latin typeface="+mn-ea"/>
              </a:rPr>
              <a:t>를</a:t>
            </a:r>
            <a:r>
              <a:rPr kumimoji="1" lang="ko-KR" altLang="en-US" sz="1200" b="1" dirty="0">
                <a:solidFill>
                  <a:srgbClr val="FF0000"/>
                </a:solidFill>
                <a:latin typeface="+mn-ea"/>
              </a:rPr>
              <a:t> 활용하는 방법이 잘못되었는지</a:t>
            </a:r>
            <a:r>
              <a:rPr kumimoji="1" lang="en-US" altLang="ko-KR" sz="1200" b="1" dirty="0">
                <a:solidFill>
                  <a:srgbClr val="FF0000"/>
                </a:solidFill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488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521EB1-56F7-B765-CC45-1158D1FF112A}"/>
              </a:ext>
            </a:extLst>
          </p:cNvPr>
          <p:cNvSpPr/>
          <p:nvPr/>
        </p:nvSpPr>
        <p:spPr>
          <a:xfrm>
            <a:off x="65369" y="1761432"/>
            <a:ext cx="1428379" cy="918465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48AFCFD-C5C1-D08E-23F0-C409D1F7C465}"/>
              </a:ext>
            </a:extLst>
          </p:cNvPr>
          <p:cNvSpPr/>
          <p:nvPr/>
        </p:nvSpPr>
        <p:spPr>
          <a:xfrm>
            <a:off x="8394269" y="5320147"/>
            <a:ext cx="1428379" cy="918465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D024ED4-448E-0981-B97B-8CC229270566}"/>
              </a:ext>
            </a:extLst>
          </p:cNvPr>
          <p:cNvSpPr/>
          <p:nvPr/>
        </p:nvSpPr>
        <p:spPr>
          <a:xfrm>
            <a:off x="8396004" y="3879680"/>
            <a:ext cx="1428379" cy="918465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2408B45-0FDC-BB2F-0ADC-736F6F0DD156}"/>
              </a:ext>
            </a:extLst>
          </p:cNvPr>
          <p:cNvSpPr/>
          <p:nvPr/>
        </p:nvSpPr>
        <p:spPr>
          <a:xfrm>
            <a:off x="8395302" y="2277926"/>
            <a:ext cx="1428379" cy="918465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06BFCF4-975B-CFB4-2947-1ACA816388BC}"/>
              </a:ext>
            </a:extLst>
          </p:cNvPr>
          <p:cNvSpPr/>
          <p:nvPr/>
        </p:nvSpPr>
        <p:spPr>
          <a:xfrm>
            <a:off x="8387910" y="725395"/>
            <a:ext cx="1428379" cy="918465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BC0C48-D781-84E0-0467-7C038230D072}"/>
              </a:ext>
            </a:extLst>
          </p:cNvPr>
          <p:cNvSpPr>
            <a:spLocks/>
          </p:cNvSpPr>
          <p:nvPr/>
        </p:nvSpPr>
        <p:spPr>
          <a:xfrm>
            <a:off x="8716675" y="760583"/>
            <a:ext cx="1027635" cy="6823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1D52A36-CD73-3CA2-9C90-19F2A6CB329A}"/>
              </a:ext>
            </a:extLst>
          </p:cNvPr>
          <p:cNvSpPr>
            <a:spLocks/>
          </p:cNvSpPr>
          <p:nvPr/>
        </p:nvSpPr>
        <p:spPr>
          <a:xfrm>
            <a:off x="8602734" y="852334"/>
            <a:ext cx="1027635" cy="6823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BAE62F-0547-D386-5A3C-5A26EB03AD29}"/>
              </a:ext>
            </a:extLst>
          </p:cNvPr>
          <p:cNvSpPr/>
          <p:nvPr/>
        </p:nvSpPr>
        <p:spPr>
          <a:xfrm>
            <a:off x="2367617" y="1043997"/>
            <a:ext cx="5408046" cy="35886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ç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777114-F6E7-6674-CD3A-98CABA665B5D}"/>
              </a:ext>
            </a:extLst>
          </p:cNvPr>
          <p:cNvSpPr/>
          <p:nvPr/>
        </p:nvSpPr>
        <p:spPr>
          <a:xfrm>
            <a:off x="2190361" y="1250553"/>
            <a:ext cx="5408046" cy="35886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FBD334-5399-8C40-42E9-633EA1FB3BD2}"/>
              </a:ext>
            </a:extLst>
          </p:cNvPr>
          <p:cNvSpPr/>
          <p:nvPr/>
        </p:nvSpPr>
        <p:spPr>
          <a:xfrm>
            <a:off x="2013105" y="1447494"/>
            <a:ext cx="5408046" cy="35886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CD8A7-1A15-8837-6B40-CC77B56850B6}"/>
              </a:ext>
            </a:extLst>
          </p:cNvPr>
          <p:cNvSpPr txBox="1"/>
          <p:nvPr/>
        </p:nvSpPr>
        <p:spPr>
          <a:xfrm>
            <a:off x="0" y="0"/>
            <a:ext cx="1005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+mj-ea"/>
                <a:ea typeface="+mj-ea"/>
              </a:rPr>
              <a:t>실험 로직 </a:t>
            </a:r>
            <a:r>
              <a:rPr kumimoji="1" lang="en-US" altLang="ko-KR" sz="1000" b="1" dirty="0">
                <a:latin typeface="+mj-ea"/>
                <a:ea typeface="+mj-ea"/>
              </a:rPr>
              <a:t>(</a:t>
            </a:r>
            <a:r>
              <a:rPr kumimoji="1" lang="ko-KR" altLang="en-US" sz="1000" b="1" dirty="0">
                <a:latin typeface="+mj-ea"/>
                <a:ea typeface="+mj-ea"/>
              </a:rPr>
              <a:t>로직 관련 자세한 설명은 다음 페이지 참고</a:t>
            </a:r>
            <a:r>
              <a:rPr kumimoji="1" lang="en-US" altLang="ko-KR" sz="1000" b="1" dirty="0">
                <a:latin typeface="+mj-ea"/>
                <a:ea typeface="+mj-ea"/>
              </a:rPr>
              <a:t>)</a:t>
            </a:r>
            <a:endParaRPr kumimoji="1" lang="ko-Kore-KR" altLang="en-US" sz="1000" b="1" dirty="0">
              <a:latin typeface="+mj-ea"/>
              <a:ea typeface="+mj-ea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4305401-CA41-9802-B6FF-62027C3903C9}"/>
              </a:ext>
            </a:extLst>
          </p:cNvPr>
          <p:cNvCxnSpPr/>
          <p:nvPr/>
        </p:nvCxnSpPr>
        <p:spPr>
          <a:xfrm>
            <a:off x="0" y="425976"/>
            <a:ext cx="1077859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7844CE-5823-4EB5-B93F-D38351C2C9A4}"/>
              </a:ext>
            </a:extLst>
          </p:cNvPr>
          <p:cNvSpPr/>
          <p:nvPr/>
        </p:nvSpPr>
        <p:spPr>
          <a:xfrm>
            <a:off x="471551" y="1931176"/>
            <a:ext cx="788455" cy="399404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CCA969-3C6F-05CC-805E-54E59B0280BF}"/>
              </a:ext>
            </a:extLst>
          </p:cNvPr>
          <p:cNvSpPr/>
          <p:nvPr/>
        </p:nvSpPr>
        <p:spPr>
          <a:xfrm>
            <a:off x="384891" y="2033014"/>
            <a:ext cx="788455" cy="39940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4CBD2C-78D2-BF88-F966-B2A82320D68E}"/>
              </a:ext>
            </a:extLst>
          </p:cNvPr>
          <p:cNvSpPr/>
          <p:nvPr/>
        </p:nvSpPr>
        <p:spPr>
          <a:xfrm>
            <a:off x="297227" y="2113589"/>
            <a:ext cx="788455" cy="39940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D5EC5-B919-FB7E-3ABA-A7E971420E48}"/>
              </a:ext>
            </a:extLst>
          </p:cNvPr>
          <p:cNvSpPr txBox="1"/>
          <p:nvPr/>
        </p:nvSpPr>
        <p:spPr>
          <a:xfrm>
            <a:off x="108828" y="2694211"/>
            <a:ext cx="116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900" dirty="0">
                <a:latin typeface="+mj-ea"/>
                <a:ea typeface="+mj-ea"/>
              </a:rPr>
              <a:t>3D Array Data Set</a:t>
            </a:r>
          </a:p>
          <a:p>
            <a:pPr algn="ctr"/>
            <a:r>
              <a:rPr kumimoji="1" lang="en-US" altLang="ko-Kore-KR" sz="900" dirty="0">
                <a:latin typeface="+mj-ea"/>
                <a:ea typeface="+mj-ea"/>
              </a:rPr>
              <a:t>Shape : (x, y, z)</a:t>
            </a:r>
            <a:endParaRPr kumimoji="1" lang="ko-Kore-KR" altLang="en-US" sz="900" dirty="0">
              <a:latin typeface="+mj-ea"/>
              <a:ea typeface="+mj-ea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DC6E066-4C12-4053-289B-1D5CE8211BE0}"/>
              </a:ext>
            </a:extLst>
          </p:cNvPr>
          <p:cNvGrpSpPr/>
          <p:nvPr/>
        </p:nvGrpSpPr>
        <p:grpSpPr>
          <a:xfrm>
            <a:off x="1955700" y="2836822"/>
            <a:ext cx="1165253" cy="1320734"/>
            <a:chOff x="2541596" y="1750527"/>
            <a:chExt cx="1165253" cy="132073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5C9F77E-4D9A-2C5B-889A-326600C08C20}"/>
                </a:ext>
              </a:extLst>
            </p:cNvPr>
            <p:cNvSpPr/>
            <p:nvPr/>
          </p:nvSpPr>
          <p:spPr>
            <a:xfrm rot="5400000">
              <a:off x="2682135" y="1902003"/>
              <a:ext cx="884177" cy="5812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3562F1-ECF8-8F45-12F5-1837B7C3E61D}"/>
                </a:ext>
              </a:extLst>
            </p:cNvPr>
            <p:cNvSpPr txBox="1"/>
            <p:nvPr/>
          </p:nvSpPr>
          <p:spPr>
            <a:xfrm>
              <a:off x="2541596" y="2701929"/>
              <a:ext cx="116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900" dirty="0">
                  <a:latin typeface="+mj-ea"/>
                  <a:ea typeface="+mj-ea"/>
                </a:rPr>
                <a:t>2</a:t>
              </a:r>
              <a:r>
                <a:rPr kumimoji="1" lang="en-US" altLang="ko-Kore-KR" sz="900" dirty="0">
                  <a:latin typeface="+mj-ea"/>
                  <a:ea typeface="+mj-ea"/>
                </a:rPr>
                <a:t>D DataFrame</a:t>
              </a:r>
            </a:p>
            <a:p>
              <a:pPr algn="ctr"/>
              <a:r>
                <a:rPr kumimoji="1" lang="en-US" altLang="ko-Kore-KR" sz="900" dirty="0">
                  <a:latin typeface="+mj-ea"/>
                  <a:ea typeface="+mj-ea"/>
                </a:rPr>
                <a:t>Shape : (z, y)</a:t>
              </a:r>
              <a:endParaRPr kumimoji="1" lang="ko-Kore-KR" altLang="en-US" sz="900" dirty="0">
                <a:latin typeface="+mj-ea"/>
                <a:ea typeface="+mj-ea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3FB5883-7117-BFB0-E6EC-F1A2EDE7D57A}"/>
              </a:ext>
            </a:extLst>
          </p:cNvPr>
          <p:cNvGrpSpPr/>
          <p:nvPr/>
        </p:nvGrpSpPr>
        <p:grpSpPr>
          <a:xfrm>
            <a:off x="3515367" y="3741738"/>
            <a:ext cx="1724952" cy="1029417"/>
            <a:chOff x="3781004" y="4613762"/>
            <a:chExt cx="1724952" cy="102941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0F63B7D-C048-E69B-4DD4-72CEB01F666D}"/>
                </a:ext>
              </a:extLst>
            </p:cNvPr>
            <p:cNvSpPr/>
            <p:nvPr/>
          </p:nvSpPr>
          <p:spPr>
            <a:xfrm rot="5400000">
              <a:off x="4351239" y="4615391"/>
              <a:ext cx="584484" cy="5812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E0D5D6-EFE7-D5B5-B1AD-1E536AF0C463}"/>
                </a:ext>
              </a:extLst>
            </p:cNvPr>
            <p:cNvSpPr txBox="1"/>
            <p:nvPr/>
          </p:nvSpPr>
          <p:spPr>
            <a:xfrm>
              <a:off x="3781004" y="5273847"/>
              <a:ext cx="172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900" dirty="0">
                  <a:latin typeface="+mj-ea"/>
                  <a:ea typeface="+mj-ea"/>
                </a:rPr>
                <a:t>Simply sampled data</a:t>
              </a:r>
            </a:p>
            <a:p>
              <a:pPr algn="ctr"/>
              <a:r>
                <a:rPr kumimoji="1" lang="en-US" altLang="ko-Kore-KR" sz="900" dirty="0">
                  <a:latin typeface="+mj-ea"/>
                  <a:ea typeface="+mj-ea"/>
                </a:rPr>
                <a:t>(Shape : </a:t>
              </a:r>
              <a:r>
                <a:rPr kumimoji="1" lang="en-US" altLang="ko-Kore-KR" sz="900" dirty="0" err="1">
                  <a:latin typeface="+mj-ea"/>
                  <a:ea typeface="+mj-ea"/>
                </a:rPr>
                <a:t>IntegrationLength</a:t>
              </a:r>
              <a:r>
                <a:rPr kumimoji="1" lang="en-US" altLang="ko-Kore-KR" sz="900" dirty="0">
                  <a:latin typeface="+mj-ea"/>
                  <a:ea typeface="+mj-ea"/>
                </a:rPr>
                <a:t>, y)</a:t>
              </a:r>
              <a:endParaRPr kumimoji="1" lang="ko-Kore-KR" altLang="en-US" sz="900" dirty="0">
                <a:latin typeface="+mj-ea"/>
                <a:ea typeface="+mj-ea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0C252D-362A-ED5F-29F1-F3DB0294AAAA}"/>
              </a:ext>
            </a:extLst>
          </p:cNvPr>
          <p:cNvSpPr/>
          <p:nvPr/>
        </p:nvSpPr>
        <p:spPr>
          <a:xfrm rot="5400000">
            <a:off x="8661216" y="760125"/>
            <a:ext cx="682405" cy="102763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003D43-52C7-A719-ED51-D33F003AC6CD}"/>
              </a:ext>
            </a:extLst>
          </p:cNvPr>
          <p:cNvSpPr txBox="1"/>
          <p:nvPr/>
        </p:nvSpPr>
        <p:spPr>
          <a:xfrm>
            <a:off x="7980601" y="1657272"/>
            <a:ext cx="21207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>
                <a:latin typeface="+mj-ea"/>
                <a:ea typeface="+mj-ea"/>
              </a:rPr>
              <a:t>Integrated Data by integration method 1 (up/down sampling - mean)</a:t>
            </a:r>
          </a:p>
          <a:p>
            <a:pPr algn="ctr"/>
            <a:r>
              <a:rPr kumimoji="1" lang="en-US" altLang="ko-Kore-KR" sz="700" dirty="0">
                <a:latin typeface="+mj-ea"/>
                <a:ea typeface="+mj-ea"/>
              </a:rPr>
              <a:t>Data Set Shape : (x*</a:t>
            </a:r>
            <a:r>
              <a:rPr kumimoji="1" lang="en-US" altLang="ko-Kore-KR" sz="700" dirty="0" err="1">
                <a:latin typeface="+mj-ea"/>
                <a:ea typeface="+mj-ea"/>
              </a:rPr>
              <a:t>IntegrationLength</a:t>
            </a:r>
            <a:r>
              <a:rPr kumimoji="1" lang="en-US" altLang="ko-Kore-KR" sz="700" dirty="0">
                <a:latin typeface="+mj-ea"/>
                <a:ea typeface="+mj-ea"/>
              </a:rPr>
              <a:t>, y)</a:t>
            </a:r>
            <a:endParaRPr kumimoji="1" lang="ko-Kore-KR" altLang="en-US" sz="700" dirty="0">
              <a:latin typeface="+mj-ea"/>
              <a:ea typeface="+mj-ea"/>
            </a:endParaRP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6A6179C6-AE79-9A84-AD31-B506C77CD760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085682" y="2313291"/>
            <a:ext cx="1162033" cy="965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3690DBB6-81F3-97C5-AF41-9E226ED6089A}"/>
              </a:ext>
            </a:extLst>
          </p:cNvPr>
          <p:cNvCxnSpPr>
            <a:cxnSpLocks/>
            <a:stCxn id="85" idx="3"/>
            <a:endCxn id="24" idx="2"/>
          </p:cNvCxnSpPr>
          <p:nvPr/>
        </p:nvCxnSpPr>
        <p:spPr>
          <a:xfrm flipV="1">
            <a:off x="7275414" y="1273943"/>
            <a:ext cx="1213188" cy="9864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A359BF-4018-31AC-1EA9-1B2DFF31D29B}"/>
              </a:ext>
            </a:extLst>
          </p:cNvPr>
          <p:cNvSpPr/>
          <p:nvPr/>
        </p:nvSpPr>
        <p:spPr>
          <a:xfrm rot="5400000">
            <a:off x="3701734" y="2444130"/>
            <a:ext cx="884177" cy="2251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F7ABF3-06C1-2772-33AD-B9665E1295F8}"/>
              </a:ext>
            </a:extLst>
          </p:cNvPr>
          <p:cNvSpPr/>
          <p:nvPr/>
        </p:nvSpPr>
        <p:spPr>
          <a:xfrm rot="5400000">
            <a:off x="4343847" y="2294283"/>
            <a:ext cx="584481" cy="2251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FC9593-213C-46B7-73DB-339348FACF14}"/>
              </a:ext>
            </a:extLst>
          </p:cNvPr>
          <p:cNvSpPr/>
          <p:nvPr/>
        </p:nvSpPr>
        <p:spPr>
          <a:xfrm rot="5400000">
            <a:off x="4888544" y="2177153"/>
            <a:ext cx="333960" cy="2251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175345-6752-7B50-BE04-33846B3A25C2}"/>
              </a:ext>
            </a:extLst>
          </p:cNvPr>
          <p:cNvSpPr txBox="1"/>
          <p:nvPr/>
        </p:nvSpPr>
        <p:spPr>
          <a:xfrm>
            <a:off x="3627955" y="3074161"/>
            <a:ext cx="1724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 dirty="0">
                <a:latin typeface="+mj-ea"/>
                <a:ea typeface="+mj-ea"/>
              </a:rPr>
              <a:t>Split Data &amp; Transform Freq</a:t>
            </a:r>
            <a:endParaRPr kumimoji="1" lang="ko-Kore-KR" altLang="en-US" sz="900" dirty="0">
              <a:latin typeface="+mj-ea"/>
              <a:ea typeface="+mj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15DFC3-9B82-1F21-C80C-59A051EC0902}"/>
              </a:ext>
            </a:extLst>
          </p:cNvPr>
          <p:cNvSpPr/>
          <p:nvPr/>
        </p:nvSpPr>
        <p:spPr>
          <a:xfrm>
            <a:off x="3541053" y="1745060"/>
            <a:ext cx="1888706" cy="160331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D2369E33-3328-AD5A-7E19-B9E62BDD8D20}"/>
              </a:ext>
            </a:extLst>
          </p:cNvPr>
          <p:cNvCxnSpPr>
            <a:cxnSpLocks/>
            <a:stCxn id="15" idx="0"/>
            <a:endCxn id="49" idx="1"/>
          </p:cNvCxnSpPr>
          <p:nvPr/>
        </p:nvCxnSpPr>
        <p:spPr>
          <a:xfrm flipV="1">
            <a:off x="2828941" y="2546717"/>
            <a:ext cx="712112" cy="7321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4B903026-8E6E-030D-659D-FFB67C947580}"/>
              </a:ext>
            </a:extLst>
          </p:cNvPr>
          <p:cNvCxnSpPr>
            <a:cxnSpLocks/>
            <a:stCxn id="15" idx="0"/>
            <a:endCxn id="20" idx="2"/>
          </p:cNvCxnSpPr>
          <p:nvPr/>
        </p:nvCxnSpPr>
        <p:spPr>
          <a:xfrm>
            <a:off x="2828941" y="3278912"/>
            <a:ext cx="1258290" cy="755068"/>
          </a:xfrm>
          <a:prstGeom prst="bentConnector3">
            <a:avLst>
              <a:gd name="adj1" fmla="val 281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0357C0D6-2287-7252-19B8-8E34BB6A2912}"/>
              </a:ext>
            </a:extLst>
          </p:cNvPr>
          <p:cNvCxnSpPr>
            <a:cxnSpLocks/>
            <a:stCxn id="88" idx="3"/>
            <a:endCxn id="69" idx="2"/>
          </p:cNvCxnSpPr>
          <p:nvPr/>
        </p:nvCxnSpPr>
        <p:spPr>
          <a:xfrm flipV="1">
            <a:off x="7275413" y="2831031"/>
            <a:ext cx="1210929" cy="17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75FF9CB-72A0-E25C-A4BD-659B7761308C}"/>
              </a:ext>
            </a:extLst>
          </p:cNvPr>
          <p:cNvSpPr>
            <a:spLocks/>
          </p:cNvSpPr>
          <p:nvPr/>
        </p:nvSpPr>
        <p:spPr>
          <a:xfrm>
            <a:off x="8714415" y="2317671"/>
            <a:ext cx="1027635" cy="6823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313FDC9-7EB2-870C-A3D5-AC6EE57FCD5F}"/>
              </a:ext>
            </a:extLst>
          </p:cNvPr>
          <p:cNvSpPr>
            <a:spLocks/>
          </p:cNvSpPr>
          <p:nvPr/>
        </p:nvSpPr>
        <p:spPr>
          <a:xfrm>
            <a:off x="8600474" y="2409422"/>
            <a:ext cx="1027635" cy="6823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F8169B3-76F8-DBBA-76E2-9114D27A729D}"/>
              </a:ext>
            </a:extLst>
          </p:cNvPr>
          <p:cNvSpPr/>
          <p:nvPr/>
        </p:nvSpPr>
        <p:spPr>
          <a:xfrm rot="5400000">
            <a:off x="8658956" y="2317213"/>
            <a:ext cx="682405" cy="102763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D881AA-76EF-6DDF-5E10-B3A8FA05E1E5}"/>
              </a:ext>
            </a:extLst>
          </p:cNvPr>
          <p:cNvSpPr txBox="1"/>
          <p:nvPr/>
        </p:nvSpPr>
        <p:spPr>
          <a:xfrm>
            <a:off x="8137680" y="3189004"/>
            <a:ext cx="18066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900" dirty="0">
                <a:latin typeface="+mj-ea"/>
                <a:ea typeface="+mj-ea"/>
              </a:rPr>
              <a:t>Integrated Data by integration method 2 (RNN AE)</a:t>
            </a:r>
          </a:p>
          <a:p>
            <a:pPr algn="ctr"/>
            <a:r>
              <a:rPr kumimoji="1" lang="en-US" altLang="ko-Kore-KR" sz="700" dirty="0">
                <a:latin typeface="+mj-ea"/>
                <a:ea typeface="+mj-ea"/>
              </a:rPr>
              <a:t>Data Set Shape : (x, </a:t>
            </a:r>
            <a:r>
              <a:rPr kumimoji="1" lang="en-US" altLang="ko-Kore-KR" sz="700" dirty="0" err="1">
                <a:latin typeface="+mj-ea"/>
                <a:ea typeface="+mj-ea"/>
              </a:rPr>
              <a:t>emb_dim</a:t>
            </a:r>
            <a:r>
              <a:rPr kumimoji="1" lang="en-US" altLang="ko-Kore-KR" sz="700" dirty="0">
                <a:latin typeface="+mj-ea"/>
                <a:ea typeface="+mj-ea"/>
              </a:rPr>
              <a:t>)</a:t>
            </a:r>
            <a:endParaRPr kumimoji="1" lang="ko-Kore-KR" altLang="en-US" sz="700" dirty="0">
              <a:latin typeface="+mj-ea"/>
              <a:ea typeface="+mj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DDFF1F-0000-C334-1F3C-CCB883B5002F}"/>
              </a:ext>
            </a:extLst>
          </p:cNvPr>
          <p:cNvSpPr>
            <a:spLocks/>
          </p:cNvSpPr>
          <p:nvPr/>
        </p:nvSpPr>
        <p:spPr>
          <a:xfrm>
            <a:off x="8716508" y="3907127"/>
            <a:ext cx="1027635" cy="6823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4E50C6E-0E87-45FA-A2D6-673FE810A7B4}"/>
              </a:ext>
            </a:extLst>
          </p:cNvPr>
          <p:cNvSpPr>
            <a:spLocks/>
          </p:cNvSpPr>
          <p:nvPr/>
        </p:nvSpPr>
        <p:spPr>
          <a:xfrm>
            <a:off x="8602567" y="3998878"/>
            <a:ext cx="1027635" cy="6823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B1B8745-2269-6660-BD3A-DFFD0FFBFE69}"/>
              </a:ext>
            </a:extLst>
          </p:cNvPr>
          <p:cNvSpPr/>
          <p:nvPr/>
        </p:nvSpPr>
        <p:spPr>
          <a:xfrm rot="5400000">
            <a:off x="8661049" y="3906669"/>
            <a:ext cx="682405" cy="102763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39FC8BE-516E-7A78-9753-DC7926B2EBC4}"/>
              </a:ext>
            </a:extLst>
          </p:cNvPr>
          <p:cNvSpPr txBox="1"/>
          <p:nvPr/>
        </p:nvSpPr>
        <p:spPr>
          <a:xfrm>
            <a:off x="8040653" y="4811702"/>
            <a:ext cx="2104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900" dirty="0">
                <a:latin typeface="+mj-ea"/>
                <a:ea typeface="+mj-ea"/>
              </a:rPr>
              <a:t>Simply sampled Data</a:t>
            </a:r>
          </a:p>
          <a:p>
            <a:pPr algn="ctr"/>
            <a:r>
              <a:rPr kumimoji="1" lang="en-US" altLang="ko-Kore-KR" sz="700" dirty="0">
                <a:latin typeface="+mj-ea"/>
                <a:ea typeface="+mj-ea"/>
              </a:rPr>
              <a:t>Data Set Shape : (x* </a:t>
            </a:r>
            <a:r>
              <a:rPr kumimoji="1" lang="en-US" altLang="ko-Kore-KR" sz="700" dirty="0" err="1">
                <a:latin typeface="+mj-ea"/>
                <a:ea typeface="+mj-ea"/>
              </a:rPr>
              <a:t>IntegrationLength</a:t>
            </a:r>
            <a:r>
              <a:rPr kumimoji="1" lang="en-US" altLang="ko-Kore-KR" sz="700" dirty="0">
                <a:latin typeface="+mj-ea"/>
                <a:ea typeface="+mj-ea"/>
              </a:rPr>
              <a:t>, y)</a:t>
            </a:r>
            <a:endParaRPr kumimoji="1" lang="ko-Kore-KR" altLang="en-US" sz="700" dirty="0">
              <a:latin typeface="+mj-ea"/>
              <a:ea typeface="+mj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1BCA2A4-9F39-6171-EDD2-790A3F9349A3}"/>
              </a:ext>
            </a:extLst>
          </p:cNvPr>
          <p:cNvSpPr>
            <a:spLocks/>
          </p:cNvSpPr>
          <p:nvPr/>
        </p:nvSpPr>
        <p:spPr>
          <a:xfrm>
            <a:off x="8714415" y="5346439"/>
            <a:ext cx="1027635" cy="6823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4DDD147-6A95-8737-220D-3DFE51E19AA9}"/>
              </a:ext>
            </a:extLst>
          </p:cNvPr>
          <p:cNvSpPr>
            <a:spLocks/>
          </p:cNvSpPr>
          <p:nvPr/>
        </p:nvSpPr>
        <p:spPr>
          <a:xfrm>
            <a:off x="8600474" y="5438190"/>
            <a:ext cx="1027635" cy="6823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A2D6427-5906-073B-EF81-04ACAF969597}"/>
              </a:ext>
            </a:extLst>
          </p:cNvPr>
          <p:cNvSpPr/>
          <p:nvPr/>
        </p:nvSpPr>
        <p:spPr>
          <a:xfrm rot="5400000">
            <a:off x="8658956" y="5345981"/>
            <a:ext cx="682405" cy="102763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D733DD8-7E89-4013-6EFC-455C3B0BEC77}"/>
              </a:ext>
            </a:extLst>
          </p:cNvPr>
          <p:cNvSpPr txBox="1"/>
          <p:nvPr/>
        </p:nvSpPr>
        <p:spPr>
          <a:xfrm>
            <a:off x="8137681" y="6217772"/>
            <a:ext cx="1724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900" dirty="0">
                <a:latin typeface="+mj-ea"/>
                <a:ea typeface="+mj-ea"/>
              </a:rPr>
              <a:t>Simply sampled Data</a:t>
            </a:r>
          </a:p>
          <a:p>
            <a:pPr algn="ctr"/>
            <a:r>
              <a:rPr kumimoji="1" lang="en-US" altLang="ko-Kore-KR" sz="700" dirty="0">
                <a:latin typeface="+mj-ea"/>
                <a:ea typeface="+mj-ea"/>
              </a:rPr>
              <a:t>Data Set Shape : (x, </a:t>
            </a:r>
            <a:r>
              <a:rPr kumimoji="1" lang="en-US" altLang="ko-Kore-KR" sz="700" dirty="0" err="1">
                <a:latin typeface="+mj-ea"/>
                <a:ea typeface="+mj-ea"/>
              </a:rPr>
              <a:t>emb_dim</a:t>
            </a:r>
            <a:r>
              <a:rPr kumimoji="1" lang="en-US" altLang="ko-Kore-KR" sz="700" dirty="0">
                <a:latin typeface="+mj-ea"/>
                <a:ea typeface="+mj-ea"/>
              </a:rPr>
              <a:t>)</a:t>
            </a:r>
            <a:endParaRPr kumimoji="1" lang="ko-Kore-KR" altLang="en-US" sz="700" dirty="0">
              <a:latin typeface="+mj-ea"/>
              <a:ea typeface="+mj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9FCBB13-7D2C-E616-35B4-95F1077A9F11}"/>
              </a:ext>
            </a:extLst>
          </p:cNvPr>
          <p:cNvSpPr/>
          <p:nvPr/>
        </p:nvSpPr>
        <p:spPr>
          <a:xfrm>
            <a:off x="5947727" y="2034549"/>
            <a:ext cx="1327687" cy="451738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>
                <a:solidFill>
                  <a:schemeClr val="tx1"/>
                </a:solidFill>
              </a:rPr>
              <a:t>Integration Method1 by Data Info</a:t>
            </a:r>
            <a:endParaRPr kumimoji="1" lang="ko-Kore-KR" altLang="en-US" sz="105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BDCD424-BADD-5907-A58F-217C03469622}"/>
              </a:ext>
            </a:extLst>
          </p:cNvPr>
          <p:cNvSpPr/>
          <p:nvPr/>
        </p:nvSpPr>
        <p:spPr>
          <a:xfrm>
            <a:off x="5947726" y="2606961"/>
            <a:ext cx="1327687" cy="451738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>
                <a:solidFill>
                  <a:schemeClr val="tx1"/>
                </a:solidFill>
              </a:rPr>
              <a:t>Integration Method2 by RNN AE</a:t>
            </a:r>
            <a:endParaRPr kumimoji="1" lang="ko-Kore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93" name="꺾인 연결선[E] 92">
            <a:extLst>
              <a:ext uri="{FF2B5EF4-FFF2-40B4-BE49-F238E27FC236}">
                <a16:creationId xmlns:a16="http://schemas.microsoft.com/office/drawing/2014/main" id="{41454CAE-6722-4160-955A-DF14ACAD5426}"/>
              </a:ext>
            </a:extLst>
          </p:cNvPr>
          <p:cNvCxnSpPr>
            <a:cxnSpLocks/>
            <a:stCxn id="49" idx="3"/>
            <a:endCxn id="85" idx="1"/>
          </p:cNvCxnSpPr>
          <p:nvPr/>
        </p:nvCxnSpPr>
        <p:spPr>
          <a:xfrm flipV="1">
            <a:off x="5429759" y="2260418"/>
            <a:ext cx="517968" cy="2862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9B688802-0316-CA52-B227-01AC2BBC6DE0}"/>
              </a:ext>
            </a:extLst>
          </p:cNvPr>
          <p:cNvCxnSpPr>
            <a:cxnSpLocks/>
            <a:stCxn id="49" idx="3"/>
            <a:endCxn id="88" idx="1"/>
          </p:cNvCxnSpPr>
          <p:nvPr/>
        </p:nvCxnSpPr>
        <p:spPr>
          <a:xfrm>
            <a:off x="5429759" y="2546717"/>
            <a:ext cx="517967" cy="2861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99FEAFC-22EE-2549-4505-4020EA3B3160}"/>
              </a:ext>
            </a:extLst>
          </p:cNvPr>
          <p:cNvSpPr/>
          <p:nvPr/>
        </p:nvSpPr>
        <p:spPr>
          <a:xfrm>
            <a:off x="5950406" y="4337419"/>
            <a:ext cx="1327687" cy="5844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>
                <a:solidFill>
                  <a:schemeClr val="tx1"/>
                </a:solidFill>
              </a:rPr>
              <a:t>Transform to a New Dimension using RNN AE</a:t>
            </a:r>
            <a:endParaRPr kumimoji="1" lang="ko-Kore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BE116768-339A-61FE-CE7A-399DD367D210}"/>
              </a:ext>
            </a:extLst>
          </p:cNvPr>
          <p:cNvCxnSpPr>
            <a:cxnSpLocks/>
            <a:stCxn id="20" idx="0"/>
            <a:endCxn id="100" idx="1"/>
          </p:cNvCxnSpPr>
          <p:nvPr/>
        </p:nvCxnSpPr>
        <p:spPr>
          <a:xfrm>
            <a:off x="4668457" y="4033980"/>
            <a:ext cx="1281949" cy="5956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[E] 103">
            <a:extLst>
              <a:ext uri="{FF2B5EF4-FFF2-40B4-BE49-F238E27FC236}">
                <a16:creationId xmlns:a16="http://schemas.microsoft.com/office/drawing/2014/main" id="{AE77C984-CBF3-4C8B-2B2D-E46096ECD08E}"/>
              </a:ext>
            </a:extLst>
          </p:cNvPr>
          <p:cNvCxnSpPr>
            <a:cxnSpLocks/>
            <a:stCxn id="100" idx="3"/>
            <a:endCxn id="83" idx="2"/>
          </p:cNvCxnSpPr>
          <p:nvPr/>
        </p:nvCxnSpPr>
        <p:spPr>
          <a:xfrm>
            <a:off x="7278093" y="4629661"/>
            <a:ext cx="1208249" cy="12301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63D28E0E-1E81-F2F5-86B2-707FC6CED6CD}"/>
              </a:ext>
            </a:extLst>
          </p:cNvPr>
          <p:cNvCxnSpPr>
            <a:cxnSpLocks/>
            <a:stCxn id="20" idx="0"/>
            <a:endCxn id="74" idx="2"/>
          </p:cNvCxnSpPr>
          <p:nvPr/>
        </p:nvCxnSpPr>
        <p:spPr>
          <a:xfrm>
            <a:off x="4668457" y="4033980"/>
            <a:ext cx="3819978" cy="386507"/>
          </a:xfrm>
          <a:prstGeom prst="bentConnector3">
            <a:avLst>
              <a:gd name="adj1" fmla="val 868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39D453A3-0C0A-0114-92E9-FA5B1EEDBBB0}"/>
              </a:ext>
            </a:extLst>
          </p:cNvPr>
          <p:cNvSpPr/>
          <p:nvPr/>
        </p:nvSpPr>
        <p:spPr>
          <a:xfrm>
            <a:off x="10573310" y="3036391"/>
            <a:ext cx="1509861" cy="772091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+mj-ea"/>
                <a:ea typeface="+mj-ea"/>
              </a:rPr>
              <a:t>Classification</a:t>
            </a:r>
          </a:p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+mj-ea"/>
                <a:ea typeface="+mj-ea"/>
              </a:rPr>
              <a:t>(LSTM, 1D-CNN, FC)</a:t>
            </a:r>
            <a:endParaRPr kumimoji="1" lang="ko-Kore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14" name="꺾인 연결선[E] 113">
            <a:extLst>
              <a:ext uri="{FF2B5EF4-FFF2-40B4-BE49-F238E27FC236}">
                <a16:creationId xmlns:a16="http://schemas.microsoft.com/office/drawing/2014/main" id="{B12514CB-75FC-1CC3-2270-D3C0B19F9D1C}"/>
              </a:ext>
            </a:extLst>
          </p:cNvPr>
          <p:cNvCxnSpPr>
            <a:cxnSpLocks/>
            <a:stCxn id="122" idx="3"/>
            <a:endCxn id="113" idx="1"/>
          </p:cNvCxnSpPr>
          <p:nvPr/>
        </p:nvCxnSpPr>
        <p:spPr>
          <a:xfrm>
            <a:off x="9816289" y="1184628"/>
            <a:ext cx="757021" cy="22378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[E] 127">
            <a:extLst>
              <a:ext uri="{FF2B5EF4-FFF2-40B4-BE49-F238E27FC236}">
                <a16:creationId xmlns:a16="http://schemas.microsoft.com/office/drawing/2014/main" id="{610C54F2-09E6-B53A-37C8-1389F9BA647F}"/>
              </a:ext>
            </a:extLst>
          </p:cNvPr>
          <p:cNvCxnSpPr>
            <a:cxnSpLocks/>
            <a:stCxn id="125" idx="3"/>
            <a:endCxn id="113" idx="1"/>
          </p:cNvCxnSpPr>
          <p:nvPr/>
        </p:nvCxnSpPr>
        <p:spPr>
          <a:xfrm>
            <a:off x="9823681" y="2737159"/>
            <a:ext cx="749629" cy="685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[E] 130">
            <a:extLst>
              <a:ext uri="{FF2B5EF4-FFF2-40B4-BE49-F238E27FC236}">
                <a16:creationId xmlns:a16="http://schemas.microsoft.com/office/drawing/2014/main" id="{A9F62AE9-B76A-9410-94FF-634F8CCC28C7}"/>
              </a:ext>
            </a:extLst>
          </p:cNvPr>
          <p:cNvCxnSpPr>
            <a:cxnSpLocks/>
            <a:stCxn id="126" idx="3"/>
            <a:endCxn id="113" idx="1"/>
          </p:cNvCxnSpPr>
          <p:nvPr/>
        </p:nvCxnSpPr>
        <p:spPr>
          <a:xfrm flipV="1">
            <a:off x="9824383" y="3422437"/>
            <a:ext cx="748927" cy="9164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[E] 133">
            <a:extLst>
              <a:ext uri="{FF2B5EF4-FFF2-40B4-BE49-F238E27FC236}">
                <a16:creationId xmlns:a16="http://schemas.microsoft.com/office/drawing/2014/main" id="{1DA1A514-E43B-749A-F1E6-1175F2EA4ABF}"/>
              </a:ext>
            </a:extLst>
          </p:cNvPr>
          <p:cNvCxnSpPr>
            <a:cxnSpLocks/>
            <a:stCxn id="127" idx="3"/>
            <a:endCxn id="113" idx="1"/>
          </p:cNvCxnSpPr>
          <p:nvPr/>
        </p:nvCxnSpPr>
        <p:spPr>
          <a:xfrm flipV="1">
            <a:off x="9822648" y="3422437"/>
            <a:ext cx="750662" cy="23569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C8BE93D-488C-8D59-32E9-AE8ACF90C9F3}"/>
              </a:ext>
            </a:extLst>
          </p:cNvPr>
          <p:cNvSpPr txBox="1"/>
          <p:nvPr/>
        </p:nvSpPr>
        <p:spPr>
          <a:xfrm>
            <a:off x="521234" y="2179365"/>
            <a:ext cx="340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>
                <a:solidFill>
                  <a:srgbClr val="FF0000"/>
                </a:solidFill>
              </a:rPr>
              <a:t>1</a:t>
            </a:r>
            <a:endParaRPr kumimoji="1" lang="ko-Kore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DAEE524-35BB-1907-6967-F46565D43937}"/>
              </a:ext>
            </a:extLst>
          </p:cNvPr>
          <p:cNvSpPr txBox="1"/>
          <p:nvPr/>
        </p:nvSpPr>
        <p:spPr>
          <a:xfrm>
            <a:off x="2374366" y="3172274"/>
            <a:ext cx="340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srgbClr val="FF0000"/>
                </a:solidFill>
              </a:rPr>
              <a:t>2</a:t>
            </a:r>
            <a:endParaRPr kumimoji="1" lang="ko-Kore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2CCD14A-ED7B-0F90-816A-1FA8C6916393}"/>
              </a:ext>
            </a:extLst>
          </p:cNvPr>
          <p:cNvSpPr txBox="1"/>
          <p:nvPr/>
        </p:nvSpPr>
        <p:spPr>
          <a:xfrm>
            <a:off x="3463890" y="2416455"/>
            <a:ext cx="406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srgbClr val="FF0000"/>
                </a:solidFill>
              </a:rPr>
              <a:t>3-1</a:t>
            </a:r>
            <a:endParaRPr kumimoji="1" lang="ko-Kore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D104116-8DCD-C8AA-B0DB-79537DDFFECC}"/>
              </a:ext>
            </a:extLst>
          </p:cNvPr>
          <p:cNvSpPr txBox="1"/>
          <p:nvPr/>
        </p:nvSpPr>
        <p:spPr>
          <a:xfrm>
            <a:off x="4174570" y="3906130"/>
            <a:ext cx="406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srgbClr val="FF0000"/>
                </a:solidFill>
              </a:rPr>
              <a:t>3-2</a:t>
            </a:r>
            <a:endParaRPr kumimoji="1" lang="ko-Kore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9EBB101-326D-B841-8233-B4DDA4BCE936}"/>
              </a:ext>
            </a:extLst>
          </p:cNvPr>
          <p:cNvSpPr txBox="1"/>
          <p:nvPr/>
        </p:nvSpPr>
        <p:spPr>
          <a:xfrm>
            <a:off x="5626839" y="2034549"/>
            <a:ext cx="406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srgbClr val="FF0000"/>
                </a:solidFill>
              </a:rPr>
              <a:t>4-1</a:t>
            </a:r>
            <a:endParaRPr kumimoji="1" lang="ko-Kore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3A6A7D2-5251-46E9-9D9A-7E3DFED70845}"/>
              </a:ext>
            </a:extLst>
          </p:cNvPr>
          <p:cNvSpPr txBox="1"/>
          <p:nvPr/>
        </p:nvSpPr>
        <p:spPr>
          <a:xfrm>
            <a:off x="5624853" y="2608067"/>
            <a:ext cx="406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srgbClr val="FF0000"/>
                </a:solidFill>
              </a:rPr>
              <a:t>4-2</a:t>
            </a:r>
            <a:endParaRPr kumimoji="1" lang="ko-Kore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0D33045-0942-EC61-0B3D-E15AA82346BA}"/>
              </a:ext>
            </a:extLst>
          </p:cNvPr>
          <p:cNvSpPr txBox="1"/>
          <p:nvPr/>
        </p:nvSpPr>
        <p:spPr>
          <a:xfrm>
            <a:off x="5624852" y="4380517"/>
            <a:ext cx="406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srgbClr val="FF0000"/>
                </a:solidFill>
              </a:rPr>
              <a:t>4-3</a:t>
            </a:r>
            <a:endParaRPr kumimoji="1" lang="ko-Kore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7114CC6-C81A-A58B-6709-8FFBBC14A9D0}"/>
              </a:ext>
            </a:extLst>
          </p:cNvPr>
          <p:cNvSpPr txBox="1"/>
          <p:nvPr/>
        </p:nvSpPr>
        <p:spPr>
          <a:xfrm>
            <a:off x="8560581" y="1143137"/>
            <a:ext cx="946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srgbClr val="FF0000"/>
                </a:solidFill>
              </a:rPr>
              <a:t>5-1.</a:t>
            </a:r>
            <a:r>
              <a:rPr kumimoji="1" lang="ko-KR" altLang="en-US" sz="11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100" b="1" dirty="0">
                <a:solidFill>
                  <a:srgbClr val="FF0000"/>
                </a:solidFill>
              </a:rPr>
              <a:t>Case1</a:t>
            </a:r>
            <a:endParaRPr kumimoji="1" lang="ko-Kore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9AA66C4-8742-7104-391C-503918EFFFE9}"/>
              </a:ext>
            </a:extLst>
          </p:cNvPr>
          <p:cNvSpPr txBox="1"/>
          <p:nvPr/>
        </p:nvSpPr>
        <p:spPr>
          <a:xfrm>
            <a:off x="8609805" y="2706369"/>
            <a:ext cx="870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srgbClr val="FF0000"/>
                </a:solidFill>
              </a:rPr>
              <a:t>5-2. Case2</a:t>
            </a:r>
            <a:endParaRPr kumimoji="1" lang="ko-Kore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6545336-66F5-72F6-3AFE-2BBEFC481472}"/>
              </a:ext>
            </a:extLst>
          </p:cNvPr>
          <p:cNvSpPr txBox="1"/>
          <p:nvPr/>
        </p:nvSpPr>
        <p:spPr>
          <a:xfrm>
            <a:off x="8575788" y="4300493"/>
            <a:ext cx="857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srgbClr val="FF0000"/>
                </a:solidFill>
              </a:rPr>
              <a:t>5-3. Case3</a:t>
            </a:r>
            <a:endParaRPr kumimoji="1" lang="ko-Kore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1469533-C41A-D325-AFA6-A8B6B72822CB}"/>
              </a:ext>
            </a:extLst>
          </p:cNvPr>
          <p:cNvSpPr txBox="1"/>
          <p:nvPr/>
        </p:nvSpPr>
        <p:spPr>
          <a:xfrm>
            <a:off x="8582233" y="5736966"/>
            <a:ext cx="835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srgbClr val="FF0000"/>
                </a:solidFill>
              </a:rPr>
              <a:t>5-4. Case4</a:t>
            </a:r>
            <a:endParaRPr kumimoji="1" lang="ko-Kore-KR" altLang="en-US" sz="11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6FF68A4-DFB8-B583-0787-D83DB83331D1}"/>
                  </a:ext>
                </a:extLst>
              </p:cNvPr>
              <p:cNvSpPr txBox="1"/>
              <p:nvPr/>
            </p:nvSpPr>
            <p:spPr>
              <a:xfrm>
                <a:off x="3065660" y="1915905"/>
                <a:ext cx="277668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600" dirty="0">
                    <a:latin typeface="+mj-ea"/>
                    <a:ea typeface="+mj-ea"/>
                  </a:rPr>
                  <a:t>Shape : (length1,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6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kumimoji="1" lang="en-US" altLang="ko-KR" sz="600" b="0" i="1" smtClean="0">
                            <a:latin typeface="Cambria Math" panose="02040503050406030204" pitchFamily="18" charset="0"/>
                            <a:ea typeface="+mj-ea"/>
                          </a:rPr>
                          <m:t>𝑦</m:t>
                        </m:r>
                      </m:e>
                      <m:sup>
                        <m:r>
                          <a:rPr kumimoji="1" lang="en-US" altLang="ko-KR" sz="6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1" lang="en-US" altLang="ko-Kore-KR" sz="600" dirty="0">
                    <a:latin typeface="+mj-ea"/>
                    <a:ea typeface="+mj-ea"/>
                  </a:rPr>
                  <a:t>), (length2, </a:t>
                </a:r>
                <a:r>
                  <a:rPr kumimoji="1" lang="en-US" altLang="ko-KR" sz="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ko-KR" sz="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ore-KR" sz="600" dirty="0">
                    <a:latin typeface="+mj-ea"/>
                    <a:ea typeface="+mj-ea"/>
                  </a:rPr>
                  <a:t>), (legth3,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ko-KR" sz="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en-US" altLang="ko-Kore-KR" sz="600" dirty="0">
                    <a:latin typeface="+mj-ea"/>
                    <a:ea typeface="+mj-ea"/>
                  </a:rPr>
                  <a:t>) </a:t>
                </a:r>
                <a:endParaRPr kumimoji="1" lang="ko-Kore-KR" altLang="en-US" sz="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6FF68A4-DFB8-B583-0787-D83DB8333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660" y="1915905"/>
                <a:ext cx="2776682" cy="1846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Box 161">
            <a:extLst>
              <a:ext uri="{FF2B5EF4-FFF2-40B4-BE49-F238E27FC236}">
                <a16:creationId xmlns:a16="http://schemas.microsoft.com/office/drawing/2014/main" id="{4CE44987-B58F-96B8-6017-544A69E26748}"/>
              </a:ext>
            </a:extLst>
          </p:cNvPr>
          <p:cNvSpPr txBox="1"/>
          <p:nvPr/>
        </p:nvSpPr>
        <p:spPr>
          <a:xfrm>
            <a:off x="228200" y="1375869"/>
            <a:ext cx="108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latin typeface="+mj-ea"/>
                <a:ea typeface="+mj-ea"/>
              </a:rPr>
              <a:t>Data X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59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0CD8A7-1A15-8837-6B40-CC77B56850B6}"/>
              </a:ext>
            </a:extLst>
          </p:cNvPr>
          <p:cNvSpPr txBox="1"/>
          <p:nvPr/>
        </p:nvSpPr>
        <p:spPr>
          <a:xfrm>
            <a:off x="0" y="0"/>
            <a:ext cx="1005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+mj-ea"/>
                <a:ea typeface="+mj-ea"/>
              </a:rPr>
              <a:t>실험 로직 설명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4305401-CA41-9802-B6FF-62027C3903C9}"/>
              </a:ext>
            </a:extLst>
          </p:cNvPr>
          <p:cNvCxnSpPr/>
          <p:nvPr/>
        </p:nvCxnSpPr>
        <p:spPr>
          <a:xfrm>
            <a:off x="0" y="425976"/>
            <a:ext cx="1077859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F6F03A-48D1-721D-9B0D-2FDE10499B1F}"/>
              </a:ext>
            </a:extLst>
          </p:cNvPr>
          <p:cNvSpPr txBox="1"/>
          <p:nvPr/>
        </p:nvSpPr>
        <p:spPr>
          <a:xfrm>
            <a:off x="72829" y="712099"/>
            <a:ext cx="12016672" cy="5230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kumimoji="1" lang="en-US" altLang="ko-Kore-KR" sz="1200" dirty="0">
                <a:latin typeface="+mn-ea"/>
              </a:rPr>
              <a:t>3</a:t>
            </a:r>
            <a:r>
              <a:rPr kumimoji="1" lang="ko-KR" altLang="en-US" sz="1200" dirty="0">
                <a:latin typeface="+mn-ea"/>
              </a:rPr>
              <a:t>차원의 </a:t>
            </a:r>
            <a:r>
              <a:rPr kumimoji="1" lang="en-US" altLang="ko-KR" sz="1200" dirty="0">
                <a:latin typeface="+mn-ea"/>
              </a:rPr>
              <a:t>Array </a:t>
            </a:r>
            <a:r>
              <a:rPr kumimoji="1" lang="ko-KR" altLang="en-US" sz="1200" dirty="0">
                <a:latin typeface="+mn-ea"/>
              </a:rPr>
              <a:t>데이터 셋을 입력 </a:t>
            </a:r>
            <a:r>
              <a:rPr kumimoji="1" lang="en-US" altLang="ko-KR" sz="1200" dirty="0">
                <a:latin typeface="+mn-ea"/>
              </a:rPr>
              <a:t>(Ex. UCI Data Shape : (7352, 9, 128)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kumimoji="1" lang="ko-Kore-KR" altLang="en-US" sz="1200" dirty="0">
                <a:latin typeface="+mn-ea"/>
              </a:rPr>
              <a:t>실험</a:t>
            </a:r>
            <a:r>
              <a:rPr kumimoji="1" lang="ko-KR" altLang="en-US" sz="1200" dirty="0">
                <a:latin typeface="+mn-ea"/>
              </a:rPr>
              <a:t> 대상 데이터 생산의 시작 부분</a:t>
            </a:r>
            <a:endParaRPr kumimoji="1" lang="en-US" altLang="ko-KR" sz="12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100" dirty="0">
                <a:latin typeface="+mn-ea"/>
              </a:rPr>
              <a:t>3</a:t>
            </a:r>
            <a:r>
              <a:rPr kumimoji="1" lang="ko-KR" altLang="en-US" sz="1100" dirty="0">
                <a:latin typeface="+mn-ea"/>
              </a:rPr>
              <a:t>차원 </a:t>
            </a:r>
            <a:r>
              <a:rPr kumimoji="1" lang="en-US" altLang="ko-KR" sz="1100" dirty="0">
                <a:latin typeface="+mn-ea"/>
              </a:rPr>
              <a:t>Data Set</a:t>
            </a:r>
            <a:r>
              <a:rPr kumimoji="1" lang="ko-KR" altLang="en-US" sz="1100" dirty="0">
                <a:latin typeface="+mn-ea"/>
              </a:rPr>
              <a:t> 에서 하나의 데이터만 추출하여 변형 및 통합을 진행 시작</a:t>
            </a:r>
            <a:endParaRPr kumimoji="1" lang="en-US" altLang="ko-KR" sz="11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+mn-ea"/>
              </a:rPr>
              <a:t>추출한 하나의 </a:t>
            </a:r>
            <a:r>
              <a:rPr kumimoji="1" lang="en-US" altLang="ko-KR" sz="1100" dirty="0">
                <a:latin typeface="+mn-ea"/>
              </a:rPr>
              <a:t>Array Data</a:t>
            </a:r>
            <a:r>
              <a:rPr kumimoji="1" lang="ko-KR" altLang="en-US" sz="1100" dirty="0" err="1">
                <a:latin typeface="+mn-ea"/>
              </a:rPr>
              <a:t>를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DataFrame </a:t>
            </a:r>
            <a:r>
              <a:rPr kumimoji="1" lang="ko-KR" altLang="en-US" sz="1100" dirty="0" err="1">
                <a:latin typeface="+mn-ea"/>
              </a:rPr>
              <a:t>으로</a:t>
            </a:r>
            <a:r>
              <a:rPr kumimoji="1" lang="ko-KR" altLang="en-US" sz="1100" dirty="0">
                <a:latin typeface="+mn-ea"/>
              </a:rPr>
              <a:t> 변환 </a:t>
            </a:r>
            <a:r>
              <a:rPr kumimoji="1" lang="en-US" altLang="ko-KR" sz="1100" dirty="0">
                <a:latin typeface="+mn-ea"/>
              </a:rPr>
              <a:t>(Ex. Shape : (9, 128) </a:t>
            </a:r>
            <a:r>
              <a:rPr kumimoji="1" lang="en-US" altLang="ko-KR" sz="1100" dirty="0">
                <a:latin typeface="+mn-ea"/>
                <a:sym typeface="Wingdings" pitchFamily="2" charset="2"/>
              </a:rPr>
              <a:t> (128, 9))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kumimoji="1" lang="ko-Kore-KR" altLang="en-US" sz="1200" dirty="0">
                <a:latin typeface="+mn-ea"/>
              </a:rPr>
              <a:t>원</a:t>
            </a:r>
            <a:r>
              <a:rPr kumimoji="1" lang="ko-KR" altLang="en-US" sz="1200" dirty="0">
                <a:latin typeface="+mn-ea"/>
              </a:rPr>
              <a:t> 데이터를 서로 다른 데이터 혹은 주기를 변화하여 새롭게 </a:t>
            </a:r>
            <a:r>
              <a:rPr kumimoji="1" lang="en-US" altLang="ko-KR" sz="1200" dirty="0">
                <a:latin typeface="+mn-ea"/>
              </a:rPr>
              <a:t>Sampling </a:t>
            </a:r>
            <a:r>
              <a:rPr kumimoji="1" lang="ko-KR" altLang="en-US" sz="1200" dirty="0">
                <a:latin typeface="+mn-ea"/>
              </a:rPr>
              <a:t>한 데이터로 생성하는 부분</a:t>
            </a:r>
            <a:endParaRPr kumimoji="1" lang="en-US" altLang="ko-KR" sz="12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latin typeface="+mn-ea"/>
              </a:rPr>
              <a:t>3-1)</a:t>
            </a:r>
            <a:r>
              <a:rPr kumimoji="1" lang="ko-KR" altLang="en-US" sz="1100" dirty="0">
                <a:latin typeface="+mn-ea"/>
              </a:rPr>
              <a:t> 입력한 분할 데이터 개수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각 분할된 데이터의 열</a:t>
            </a:r>
            <a:r>
              <a:rPr kumimoji="1" lang="en-US" altLang="ko-KR" sz="1100" dirty="0">
                <a:latin typeface="+mn-ea"/>
              </a:rPr>
              <a:t>(</a:t>
            </a:r>
            <a:r>
              <a:rPr kumimoji="1" lang="ko-KR" altLang="en-US" sz="1100" dirty="0">
                <a:latin typeface="+mn-ea"/>
              </a:rPr>
              <a:t>컬럼</a:t>
            </a:r>
            <a:r>
              <a:rPr kumimoji="1" lang="en-US" altLang="ko-KR" sz="1100" dirty="0">
                <a:latin typeface="+mn-ea"/>
              </a:rPr>
              <a:t>)</a:t>
            </a:r>
            <a:r>
              <a:rPr kumimoji="1" lang="ko-KR" altLang="en-US" sz="1100" dirty="0">
                <a:latin typeface="+mn-ea"/>
              </a:rPr>
              <a:t> 개수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각 분할된 데이터의 주기를 기반으로 서로 다른 데이터를 생성</a:t>
            </a:r>
            <a:r>
              <a:rPr kumimoji="1" lang="en-US" altLang="ko-KR" sz="1100" dirty="0">
                <a:latin typeface="+mn-ea"/>
              </a:rPr>
              <a:t>.</a:t>
            </a:r>
            <a:r>
              <a:rPr kumimoji="1" lang="ko-KR" altLang="en-US" sz="1100" dirty="0">
                <a:latin typeface="+mn-ea"/>
              </a:rPr>
              <a:t> 입력된 각 분할된 데이터의 주기에 따라 각 데이터들은 새로운 길이를 갖음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latin typeface="+mn-ea"/>
              </a:rPr>
              <a:t>3-2)</a:t>
            </a:r>
            <a:r>
              <a:rPr kumimoji="1" lang="ko-KR" altLang="en-US" sz="1100" dirty="0">
                <a:latin typeface="+mn-ea"/>
              </a:rPr>
              <a:t> 입력한 데이터 주기</a:t>
            </a:r>
            <a:r>
              <a:rPr kumimoji="1" lang="en-US" altLang="ko-KR" sz="1100" dirty="0">
                <a:latin typeface="+mn-ea"/>
              </a:rPr>
              <a:t>(</a:t>
            </a:r>
            <a:r>
              <a:rPr kumimoji="1" lang="ko-KR" altLang="en-US" sz="1100" dirty="0">
                <a:latin typeface="+mn-ea"/>
              </a:rPr>
              <a:t>간격</a:t>
            </a:r>
            <a:r>
              <a:rPr kumimoji="1" lang="en-US" altLang="ko-KR" sz="1100" dirty="0">
                <a:latin typeface="+mn-ea"/>
              </a:rPr>
              <a:t>)</a:t>
            </a:r>
            <a:r>
              <a:rPr kumimoji="1" lang="ko-KR" altLang="en-US" sz="1100" dirty="0">
                <a:latin typeface="+mn-ea"/>
              </a:rPr>
              <a:t> 에 따라 원 데이터를 </a:t>
            </a:r>
            <a:r>
              <a:rPr kumimoji="1" lang="en-US" altLang="ko-KR" sz="1100" dirty="0">
                <a:latin typeface="+mn-ea"/>
              </a:rPr>
              <a:t>Sampling </a:t>
            </a:r>
            <a:r>
              <a:rPr kumimoji="1" lang="ko-KR" altLang="en-US" sz="1100" dirty="0">
                <a:latin typeface="+mn-ea"/>
              </a:rPr>
              <a:t>하여 새로운 데이터로 변형</a:t>
            </a:r>
            <a:endParaRPr kumimoji="1" lang="en-US" altLang="ko-KR" sz="11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kumimoji="1" lang="ko-Kore-KR" altLang="en-US" sz="1200" dirty="0">
                <a:latin typeface="+mn-ea"/>
              </a:rPr>
              <a:t>생성된</a:t>
            </a:r>
            <a:r>
              <a:rPr kumimoji="1" lang="ko-KR" altLang="en-US" sz="1200" dirty="0">
                <a:latin typeface="+mn-ea"/>
              </a:rPr>
              <a:t> 새로운 데이터를 통합 및 재 표현하는 단계</a:t>
            </a:r>
            <a:endParaRPr kumimoji="1" lang="en-US" altLang="ko-KR" sz="12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latin typeface="+mn-ea"/>
              </a:rPr>
              <a:t>4-1)</a:t>
            </a:r>
            <a:r>
              <a:rPr kumimoji="1" lang="ko-KR" altLang="en-US" sz="1100" dirty="0">
                <a:latin typeface="+mn-ea"/>
              </a:rPr>
              <a:t> 통합 방법 </a:t>
            </a:r>
            <a:r>
              <a:rPr kumimoji="1" lang="en-US" altLang="ko-KR" sz="1100" dirty="0">
                <a:latin typeface="+mn-ea"/>
              </a:rPr>
              <a:t>1</a:t>
            </a:r>
            <a:r>
              <a:rPr kumimoji="1" lang="ko-KR" altLang="en-US" sz="1100" dirty="0">
                <a:latin typeface="+mn-ea"/>
              </a:rPr>
              <a:t>을 활용하여 통합 데이터 생성하는 단계</a:t>
            </a:r>
            <a:endParaRPr kumimoji="1" lang="en-US" altLang="ko-KR" sz="1100" dirty="0">
              <a:latin typeface="+mn-ea"/>
            </a:endParaRP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+mn-ea"/>
              </a:rPr>
              <a:t>입력한 통합 주기를 기준으로 데이터 특성을 분석 후 이를 기반으로 통합이 진행</a:t>
            </a:r>
            <a:endParaRPr kumimoji="1" lang="en-US" altLang="ko-KR" sz="1100" dirty="0">
              <a:latin typeface="+mn-ea"/>
            </a:endParaRP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+mn-ea"/>
              </a:rPr>
              <a:t>통합 시 생성된 데이터의 결측 치 정리를 위한 </a:t>
            </a:r>
            <a:r>
              <a:rPr kumimoji="1" lang="en-US" altLang="ko-KR" sz="1100" dirty="0">
                <a:latin typeface="+mn-ea"/>
              </a:rPr>
              <a:t>Alignment</a:t>
            </a:r>
            <a:r>
              <a:rPr kumimoji="1" lang="ko-KR" altLang="en-US" sz="1100" dirty="0">
                <a:latin typeface="+mn-ea"/>
              </a:rPr>
              <a:t>는 </a:t>
            </a:r>
            <a:r>
              <a:rPr kumimoji="1" lang="en-US" altLang="ko-KR" sz="1100" dirty="0">
                <a:latin typeface="+mn-ea"/>
              </a:rPr>
              <a:t>Up/Down Sampling</a:t>
            </a:r>
            <a:r>
              <a:rPr kumimoji="1" lang="ko-KR" altLang="en-US" sz="1100" dirty="0">
                <a:latin typeface="+mn-ea"/>
              </a:rPr>
              <a:t>을 활용</a:t>
            </a:r>
            <a:endParaRPr kumimoji="1" lang="en-US" altLang="ko-KR" sz="11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latin typeface="+mn-ea"/>
              </a:rPr>
              <a:t>4-2)</a:t>
            </a:r>
            <a:r>
              <a:rPr kumimoji="1" lang="ko-KR" altLang="en-US" sz="1100" dirty="0">
                <a:latin typeface="+mn-ea"/>
              </a:rPr>
              <a:t> 통합 방법 </a:t>
            </a:r>
            <a:r>
              <a:rPr kumimoji="1" lang="en-US" altLang="ko-KR" sz="1100" dirty="0">
                <a:latin typeface="+mn-ea"/>
              </a:rPr>
              <a:t>2</a:t>
            </a:r>
            <a:r>
              <a:rPr kumimoji="1" lang="ko-KR" altLang="en-US" sz="1100" dirty="0" err="1">
                <a:latin typeface="+mn-ea"/>
              </a:rPr>
              <a:t>를</a:t>
            </a:r>
            <a:r>
              <a:rPr kumimoji="1" lang="ko-KR" altLang="en-US" sz="1100" dirty="0">
                <a:latin typeface="+mn-ea"/>
              </a:rPr>
              <a:t> 활용하여 통합 데이터 생성하는 단계</a:t>
            </a:r>
            <a:endParaRPr kumimoji="1" lang="en-US" altLang="ko-KR" sz="1100" dirty="0">
              <a:latin typeface="+mn-ea"/>
            </a:endParaRP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+mn-ea"/>
              </a:rPr>
              <a:t>단순 데이터 통합 후 </a:t>
            </a:r>
            <a:r>
              <a:rPr kumimoji="1" lang="en-US" altLang="ko-KR" sz="1100" dirty="0">
                <a:latin typeface="+mn-ea"/>
              </a:rPr>
              <a:t>RNN AE</a:t>
            </a:r>
            <a:r>
              <a:rPr kumimoji="1" lang="ko-KR" altLang="en-US" sz="1100" dirty="0" err="1">
                <a:latin typeface="+mn-ea"/>
              </a:rPr>
              <a:t>를</a:t>
            </a:r>
            <a:r>
              <a:rPr kumimoji="1" lang="ko-KR" altLang="en-US" sz="1100" dirty="0">
                <a:latin typeface="+mn-ea"/>
              </a:rPr>
              <a:t> 활용해 </a:t>
            </a:r>
            <a:r>
              <a:rPr kumimoji="1" lang="en-US" altLang="ko-KR" sz="1100" dirty="0">
                <a:latin typeface="+mn-ea"/>
              </a:rPr>
              <a:t>Alignment </a:t>
            </a:r>
            <a:r>
              <a:rPr kumimoji="1" lang="ko-KR" altLang="en-US" sz="1100" dirty="0">
                <a:latin typeface="+mn-ea"/>
              </a:rPr>
              <a:t>진행하여 새로운 차원으로 데이터를 재 표현</a:t>
            </a:r>
            <a:endParaRPr kumimoji="1" lang="en-US" altLang="ko-KR" sz="11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latin typeface="+mn-ea"/>
              </a:rPr>
              <a:t>4-3)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RNN AE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ko-KR" altLang="en-US" sz="1100" dirty="0" err="1">
                <a:latin typeface="+mn-ea"/>
              </a:rPr>
              <a:t>를</a:t>
            </a:r>
            <a:r>
              <a:rPr kumimoji="1" lang="ko-KR" altLang="en-US" sz="1100" dirty="0">
                <a:latin typeface="+mn-ea"/>
              </a:rPr>
              <a:t> 활용하여 데이터를 새롭게 재 표현하는 단계</a:t>
            </a:r>
            <a:endParaRPr kumimoji="1" lang="en-US" altLang="ko-KR" sz="11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100" dirty="0">
                <a:latin typeface="+mn-ea"/>
              </a:rPr>
              <a:t>최종 </a:t>
            </a:r>
            <a:r>
              <a:rPr kumimoji="1" lang="en-US" altLang="ko-KR" sz="1100" dirty="0">
                <a:latin typeface="+mn-ea"/>
              </a:rPr>
              <a:t>Classification </a:t>
            </a:r>
            <a:r>
              <a:rPr kumimoji="1" lang="ko-KR" altLang="en-US" sz="1100" dirty="0">
                <a:latin typeface="+mn-ea"/>
              </a:rPr>
              <a:t>에 활용하기 위해 생성된 실험 데이터</a:t>
            </a:r>
            <a:endParaRPr kumimoji="1" lang="en-US" altLang="ko-KR" sz="11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latin typeface="+mn-ea"/>
              </a:rPr>
              <a:t>5-1)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Case1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: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4-1)</a:t>
            </a:r>
            <a:r>
              <a:rPr kumimoji="1" lang="ko-KR" altLang="en-US" sz="1100" dirty="0">
                <a:latin typeface="+mn-ea"/>
              </a:rPr>
              <a:t> 단계를 거쳐 생성된 통합 데이터</a:t>
            </a:r>
            <a:r>
              <a:rPr kumimoji="1" lang="en-US" altLang="ko-KR" sz="1100" dirty="0">
                <a:latin typeface="+mn-ea"/>
              </a:rPr>
              <a:t>(</a:t>
            </a:r>
            <a:r>
              <a:rPr kumimoji="1" lang="ko-KR" altLang="en-US" sz="1100" dirty="0">
                <a:latin typeface="+mn-ea"/>
              </a:rPr>
              <a:t>사용자가 입력한 통합 주기를 기준으로 통합 및</a:t>
            </a:r>
            <a:r>
              <a:rPr kumimoji="1" lang="en-US" altLang="ko-KR" sz="1100" dirty="0">
                <a:latin typeface="+mn-ea"/>
              </a:rPr>
              <a:t> Sampling</a:t>
            </a:r>
            <a:r>
              <a:rPr kumimoji="1" lang="ko-KR" altLang="en-US" sz="1100" dirty="0">
                <a:latin typeface="+mn-ea"/>
              </a:rPr>
              <a:t>된 데이터</a:t>
            </a:r>
            <a:r>
              <a:rPr kumimoji="1" lang="en-US" altLang="ko-KR" sz="1100" dirty="0">
                <a:latin typeface="+mn-ea"/>
              </a:rPr>
              <a:t>)</a:t>
            </a:r>
            <a:r>
              <a:rPr kumimoji="1" lang="ko-KR" altLang="en-US" sz="1100" dirty="0">
                <a:latin typeface="+mn-ea"/>
              </a:rPr>
              <a:t>가 총 입력 데이터 셋 개수 만큼 모인 </a:t>
            </a:r>
            <a:r>
              <a:rPr kumimoji="1" lang="en-US" altLang="ko-KR" sz="1100" dirty="0">
                <a:latin typeface="+mn-ea"/>
              </a:rPr>
              <a:t>DataFrame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latin typeface="+mn-ea"/>
              </a:rPr>
              <a:t>5-2)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Case2 : 4-2) </a:t>
            </a:r>
            <a:r>
              <a:rPr kumimoji="1" lang="ko-KR" altLang="en-US" sz="1100" dirty="0">
                <a:latin typeface="+mn-ea"/>
              </a:rPr>
              <a:t>단계를 거쳐 생성된 통합 데이터로 </a:t>
            </a:r>
            <a:r>
              <a:rPr kumimoji="1" lang="en-US" altLang="ko-KR" sz="1100" dirty="0">
                <a:latin typeface="+mn-ea"/>
              </a:rPr>
              <a:t>FC</a:t>
            </a:r>
            <a:r>
              <a:rPr kumimoji="1" lang="ko-KR" altLang="en-US" sz="1100" dirty="0">
                <a:latin typeface="+mn-ea"/>
              </a:rPr>
              <a:t> 활용을 위해 </a:t>
            </a:r>
            <a:r>
              <a:rPr kumimoji="1" lang="en-US" altLang="ko-KR" sz="1100" dirty="0">
                <a:latin typeface="+mn-ea"/>
              </a:rPr>
              <a:t>(1, </a:t>
            </a:r>
            <a:r>
              <a:rPr kumimoji="1" lang="en-US" altLang="ko-KR" sz="1100" dirty="0" err="1">
                <a:latin typeface="+mn-ea"/>
              </a:rPr>
              <a:t>emd_dim</a:t>
            </a:r>
            <a:r>
              <a:rPr kumimoji="1" lang="en-US" altLang="ko-KR" sz="1100" dirty="0">
                <a:latin typeface="+mn-ea"/>
              </a:rPr>
              <a:t>) shape</a:t>
            </a:r>
            <a:r>
              <a:rPr kumimoji="1" lang="ko-KR" altLang="en-US" sz="1100" dirty="0" err="1">
                <a:latin typeface="+mn-ea"/>
              </a:rPr>
              <a:t>으로</a:t>
            </a:r>
            <a:r>
              <a:rPr kumimoji="1" lang="ko-KR" altLang="en-US" sz="1100" dirty="0">
                <a:latin typeface="+mn-ea"/>
              </a:rPr>
              <a:t> 변환된 데이터가 총 입력 데이터 셋 개수 만큼 모인 </a:t>
            </a:r>
            <a:r>
              <a:rPr kumimoji="1" lang="en-US" altLang="ko-KR" sz="1100" dirty="0">
                <a:latin typeface="+mn-ea"/>
              </a:rPr>
              <a:t>DataFrame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latin typeface="+mn-ea"/>
              </a:rPr>
              <a:t>5-3)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Case3 : 3-2) </a:t>
            </a:r>
            <a:r>
              <a:rPr kumimoji="1" lang="ko-KR" altLang="en-US" sz="1100" dirty="0">
                <a:latin typeface="+mn-ea"/>
              </a:rPr>
              <a:t>단계를 거쳐 원 데이터에서 입력 주기</a:t>
            </a:r>
            <a:r>
              <a:rPr kumimoji="1" lang="en-US" altLang="ko-KR" sz="1100" dirty="0">
                <a:latin typeface="+mn-ea"/>
              </a:rPr>
              <a:t>(</a:t>
            </a:r>
            <a:r>
              <a:rPr kumimoji="1" lang="ko-KR" altLang="en-US" sz="1100" dirty="0">
                <a:latin typeface="+mn-ea"/>
              </a:rPr>
              <a:t>간격</a:t>
            </a:r>
            <a:r>
              <a:rPr kumimoji="1" lang="en-US" altLang="ko-KR" sz="1100" dirty="0">
                <a:latin typeface="+mn-ea"/>
              </a:rPr>
              <a:t>)</a:t>
            </a:r>
            <a:r>
              <a:rPr kumimoji="1" lang="ko-KR" altLang="en-US" sz="1100" dirty="0" err="1">
                <a:latin typeface="+mn-ea"/>
              </a:rPr>
              <a:t>으로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Sampling</a:t>
            </a:r>
            <a:r>
              <a:rPr kumimoji="1" lang="ko-KR" altLang="en-US" sz="1100" dirty="0">
                <a:latin typeface="+mn-ea"/>
              </a:rPr>
              <a:t>만 한 데이터를 총 입력 데이터 셋 개수 만큼 모은 </a:t>
            </a:r>
            <a:r>
              <a:rPr kumimoji="1" lang="en-US" altLang="ko-KR" sz="1100" dirty="0">
                <a:latin typeface="+mn-ea"/>
              </a:rPr>
              <a:t>DataFrame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latin typeface="+mn-ea"/>
              </a:rPr>
              <a:t>5-4) Case4 : 4-3)</a:t>
            </a:r>
            <a:r>
              <a:rPr kumimoji="1" lang="ko-KR" altLang="en-US" sz="1100" dirty="0">
                <a:latin typeface="+mn-ea"/>
              </a:rPr>
              <a:t> 단계를 거쳐 생성된 데이터</a:t>
            </a:r>
            <a:endParaRPr kumimoji="1" lang="en-US" altLang="ko-KR" sz="11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6206C-90E6-1146-6EFF-42CF0A5DD1E4}"/>
              </a:ext>
            </a:extLst>
          </p:cNvPr>
          <p:cNvSpPr txBox="1"/>
          <p:nvPr/>
        </p:nvSpPr>
        <p:spPr>
          <a:xfrm>
            <a:off x="307497" y="6093303"/>
            <a:ext cx="11417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b="1" dirty="0">
                <a:solidFill>
                  <a:srgbClr val="FF0000"/>
                </a:solidFill>
              </a:rPr>
              <a:t>**</a:t>
            </a:r>
            <a:r>
              <a:rPr kumimoji="1" lang="ko-KR" altLang="en-US" sz="1050" b="1" dirty="0">
                <a:solidFill>
                  <a:srgbClr val="FF0000"/>
                </a:solidFill>
              </a:rPr>
              <a:t> 문의 </a:t>
            </a:r>
            <a:r>
              <a:rPr kumimoji="1" lang="en-US" altLang="ko-KR" sz="1050" b="1" dirty="0">
                <a:solidFill>
                  <a:srgbClr val="FF0000"/>
                </a:solidFill>
              </a:rPr>
              <a:t>2</a:t>
            </a:r>
            <a:r>
              <a:rPr kumimoji="1" lang="ko-KR" altLang="en-US" sz="1050" b="1" dirty="0">
                <a:solidFill>
                  <a:srgbClr val="FF0000"/>
                </a:solidFill>
              </a:rPr>
              <a:t>번 </a:t>
            </a:r>
            <a:r>
              <a:rPr kumimoji="1" lang="en-US" altLang="ko-KR" sz="1050" b="1" dirty="0">
                <a:solidFill>
                  <a:srgbClr val="FF0000"/>
                </a:solidFill>
              </a:rPr>
              <a:t>:</a:t>
            </a:r>
            <a:r>
              <a:rPr kumimoji="1" lang="ko-KR" altLang="en-US" sz="105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050" b="1" dirty="0">
                <a:solidFill>
                  <a:srgbClr val="FF0000"/>
                </a:solidFill>
              </a:rPr>
              <a:t>4</a:t>
            </a:r>
            <a:r>
              <a:rPr kumimoji="1" lang="ko-KR" altLang="en-US" sz="1050" b="1" dirty="0">
                <a:solidFill>
                  <a:srgbClr val="FF0000"/>
                </a:solidFill>
              </a:rPr>
              <a:t>가지 케이스의 </a:t>
            </a:r>
            <a:r>
              <a:rPr kumimoji="1" lang="en-US" altLang="ko-KR" sz="1050" b="1" dirty="0">
                <a:solidFill>
                  <a:srgbClr val="FF0000"/>
                </a:solidFill>
              </a:rPr>
              <a:t>Classification </a:t>
            </a:r>
            <a:r>
              <a:rPr kumimoji="1" lang="ko-KR" altLang="en-US" sz="1050" b="1" dirty="0">
                <a:solidFill>
                  <a:srgbClr val="FF0000"/>
                </a:solidFill>
              </a:rPr>
              <a:t>활용 성능 비교 방식이 위와 같은 로직을 따라 진행해도 괜찮은 건가요</a:t>
            </a:r>
            <a:r>
              <a:rPr kumimoji="1" lang="en-US" altLang="ko-KR" sz="105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4347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0CD8A7-1A15-8837-6B40-CC77B56850B6}"/>
              </a:ext>
            </a:extLst>
          </p:cNvPr>
          <p:cNvSpPr txBox="1"/>
          <p:nvPr/>
        </p:nvSpPr>
        <p:spPr>
          <a:xfrm>
            <a:off x="0" y="0"/>
            <a:ext cx="1005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+mj-ea"/>
                <a:ea typeface="+mj-ea"/>
              </a:rPr>
              <a:t>실험 활용 데이터 </a:t>
            </a:r>
            <a:r>
              <a:rPr kumimoji="1" lang="en-US" altLang="ko-KR" b="1" dirty="0">
                <a:latin typeface="+mj-ea"/>
                <a:ea typeface="+mj-ea"/>
              </a:rPr>
              <a:t>Shape (Case 1, Case 3)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4305401-CA41-9802-B6FF-62027C3903C9}"/>
              </a:ext>
            </a:extLst>
          </p:cNvPr>
          <p:cNvCxnSpPr/>
          <p:nvPr/>
        </p:nvCxnSpPr>
        <p:spPr>
          <a:xfrm>
            <a:off x="0" y="425976"/>
            <a:ext cx="1077859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01C5DD-C700-6844-AFF1-C98C80303931}"/>
              </a:ext>
            </a:extLst>
          </p:cNvPr>
          <p:cNvSpPr txBox="1"/>
          <p:nvPr/>
        </p:nvSpPr>
        <p:spPr>
          <a:xfrm rot="5400000">
            <a:off x="1654465" y="2494894"/>
            <a:ext cx="40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...</a:t>
            </a:r>
            <a:endParaRPr kumimoji="1" lang="ko-Kore-KR" altLang="en-US" sz="1600" dirty="0"/>
          </a:p>
        </p:txBody>
      </p:sp>
      <p:sp>
        <p:nvSpPr>
          <p:cNvPr id="15" name="양쪽 중괄호 14">
            <a:extLst>
              <a:ext uri="{FF2B5EF4-FFF2-40B4-BE49-F238E27FC236}">
                <a16:creationId xmlns:a16="http://schemas.microsoft.com/office/drawing/2014/main" id="{297F741C-F4CB-AB01-E7B6-406284A53555}"/>
              </a:ext>
            </a:extLst>
          </p:cNvPr>
          <p:cNvSpPr/>
          <p:nvPr/>
        </p:nvSpPr>
        <p:spPr>
          <a:xfrm>
            <a:off x="671631" y="1220346"/>
            <a:ext cx="2269041" cy="226418"/>
          </a:xfrm>
          <a:prstGeom prst="brace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>
                <a:latin typeface="+mj-ea"/>
                <a:ea typeface="+mj-ea"/>
              </a:rPr>
              <a:t>10, 62, 2, 33, 73, 16 ... 9, 44, 25</a:t>
            </a:r>
            <a:endParaRPr kumimoji="1" lang="ko-Kore-KR" altLang="en-US" sz="1050" dirty="0">
              <a:latin typeface="+mj-ea"/>
              <a:ea typeface="+mj-ea"/>
            </a:endParaRPr>
          </a:p>
        </p:txBody>
      </p:sp>
      <p:sp>
        <p:nvSpPr>
          <p:cNvPr id="16" name="양쪽 중괄호 15">
            <a:extLst>
              <a:ext uri="{FF2B5EF4-FFF2-40B4-BE49-F238E27FC236}">
                <a16:creationId xmlns:a16="http://schemas.microsoft.com/office/drawing/2014/main" id="{54E1EEA1-2945-E34C-E225-DAB468B87B44}"/>
              </a:ext>
            </a:extLst>
          </p:cNvPr>
          <p:cNvSpPr/>
          <p:nvPr/>
        </p:nvSpPr>
        <p:spPr>
          <a:xfrm>
            <a:off x="671630" y="1550870"/>
            <a:ext cx="2269041" cy="226418"/>
          </a:xfrm>
          <a:prstGeom prst="brace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b="1" dirty="0">
                <a:latin typeface="+mj-ea"/>
                <a:ea typeface="+mj-ea"/>
              </a:rPr>
              <a:t>Shape : (m, l)</a:t>
            </a:r>
            <a:endParaRPr kumimoji="1" lang="ko-Kore-KR" altLang="en-US" sz="1100" b="1" dirty="0">
              <a:latin typeface="+mj-ea"/>
              <a:ea typeface="+mj-ea"/>
            </a:endParaRPr>
          </a:p>
        </p:txBody>
      </p:sp>
      <p:sp>
        <p:nvSpPr>
          <p:cNvPr id="17" name="양쪽 중괄호 16">
            <a:extLst>
              <a:ext uri="{FF2B5EF4-FFF2-40B4-BE49-F238E27FC236}">
                <a16:creationId xmlns:a16="http://schemas.microsoft.com/office/drawing/2014/main" id="{60057E62-AB0B-4AD5-96D7-FDFD1BBC5846}"/>
              </a:ext>
            </a:extLst>
          </p:cNvPr>
          <p:cNvSpPr/>
          <p:nvPr/>
        </p:nvSpPr>
        <p:spPr>
          <a:xfrm>
            <a:off x="671629" y="1882542"/>
            <a:ext cx="2269041" cy="226418"/>
          </a:xfrm>
          <a:prstGeom prst="brace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b="1" dirty="0">
                <a:latin typeface="+mj-ea"/>
                <a:ea typeface="+mj-ea"/>
              </a:rPr>
              <a:t>Shape : (m, l)</a:t>
            </a:r>
            <a:endParaRPr kumimoji="1" lang="ko-Kore-KR" altLang="en-US" sz="1100" b="1" dirty="0">
              <a:latin typeface="+mj-ea"/>
              <a:ea typeface="+mj-ea"/>
            </a:endParaRPr>
          </a:p>
        </p:txBody>
      </p:sp>
      <p:sp>
        <p:nvSpPr>
          <p:cNvPr id="18" name="양쪽 중괄호 17">
            <a:extLst>
              <a:ext uri="{FF2B5EF4-FFF2-40B4-BE49-F238E27FC236}">
                <a16:creationId xmlns:a16="http://schemas.microsoft.com/office/drawing/2014/main" id="{4FF25332-C6F7-5E00-C4A4-959BAF9451D8}"/>
              </a:ext>
            </a:extLst>
          </p:cNvPr>
          <p:cNvSpPr/>
          <p:nvPr/>
        </p:nvSpPr>
        <p:spPr>
          <a:xfrm>
            <a:off x="671626" y="2224279"/>
            <a:ext cx="2269041" cy="226418"/>
          </a:xfrm>
          <a:prstGeom prst="brace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b="1" dirty="0">
                <a:latin typeface="+mj-ea"/>
                <a:ea typeface="+mj-ea"/>
              </a:rPr>
              <a:t>Shape : (m, l)</a:t>
            </a:r>
            <a:endParaRPr kumimoji="1" lang="ko-Kore-KR" altLang="en-US" sz="1100" b="1" dirty="0">
              <a:latin typeface="+mj-ea"/>
              <a:ea typeface="+mj-ea"/>
            </a:endParaRPr>
          </a:p>
        </p:txBody>
      </p:sp>
      <p:sp>
        <p:nvSpPr>
          <p:cNvPr id="20" name="양쪽 중괄호 19">
            <a:extLst>
              <a:ext uri="{FF2B5EF4-FFF2-40B4-BE49-F238E27FC236}">
                <a16:creationId xmlns:a16="http://schemas.microsoft.com/office/drawing/2014/main" id="{686802D9-F108-43F0-906E-661495DAEBC5}"/>
              </a:ext>
            </a:extLst>
          </p:cNvPr>
          <p:cNvSpPr/>
          <p:nvPr/>
        </p:nvSpPr>
        <p:spPr>
          <a:xfrm>
            <a:off x="299405" y="1103879"/>
            <a:ext cx="2985961" cy="2108658"/>
          </a:xfrm>
          <a:prstGeom prst="brace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1100" b="1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7234EE-8D2C-FFBD-B458-EFF34B7B4FB9}"/>
              </a:ext>
            </a:extLst>
          </p:cNvPr>
          <p:cNvSpPr txBox="1"/>
          <p:nvPr/>
        </p:nvSpPr>
        <p:spPr>
          <a:xfrm>
            <a:off x="2849383" y="1205278"/>
            <a:ext cx="19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,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61F2C4-DDD1-7726-FED7-15BA0DA0F3EF}"/>
              </a:ext>
            </a:extLst>
          </p:cNvPr>
          <p:cNvSpPr txBox="1"/>
          <p:nvPr/>
        </p:nvSpPr>
        <p:spPr>
          <a:xfrm>
            <a:off x="2863939" y="1533670"/>
            <a:ext cx="19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,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C00F2-E5D0-0BCC-E54B-738AAD9E6CBE}"/>
              </a:ext>
            </a:extLst>
          </p:cNvPr>
          <p:cNvSpPr txBox="1"/>
          <p:nvPr/>
        </p:nvSpPr>
        <p:spPr>
          <a:xfrm>
            <a:off x="2863939" y="2200053"/>
            <a:ext cx="19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,</a:t>
            </a:r>
            <a:endParaRPr kumimoji="1" lang="ko-Kore-KR" altLang="en-US" dirty="0"/>
          </a:p>
        </p:txBody>
      </p:sp>
      <p:sp>
        <p:nvSpPr>
          <p:cNvPr id="25" name="양쪽 중괄호 24">
            <a:extLst>
              <a:ext uri="{FF2B5EF4-FFF2-40B4-BE49-F238E27FC236}">
                <a16:creationId xmlns:a16="http://schemas.microsoft.com/office/drawing/2014/main" id="{E55425AD-8DA9-57C5-AC03-F80707B609B3}"/>
              </a:ext>
            </a:extLst>
          </p:cNvPr>
          <p:cNvSpPr/>
          <p:nvPr/>
        </p:nvSpPr>
        <p:spPr>
          <a:xfrm>
            <a:off x="671625" y="2812053"/>
            <a:ext cx="2269041" cy="226418"/>
          </a:xfrm>
          <a:prstGeom prst="brace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b="1" dirty="0">
                <a:latin typeface="+mj-ea"/>
                <a:ea typeface="+mj-ea"/>
              </a:rPr>
              <a:t>Shape : (m, l)</a:t>
            </a:r>
            <a:endParaRPr kumimoji="1" lang="ko-Kore-KR" altLang="en-US" sz="1100" b="1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578EE9-0EFC-38BF-53EF-203C18FC2933}"/>
              </a:ext>
            </a:extLst>
          </p:cNvPr>
          <p:cNvSpPr txBox="1"/>
          <p:nvPr/>
        </p:nvSpPr>
        <p:spPr>
          <a:xfrm>
            <a:off x="430499" y="3268316"/>
            <a:ext cx="275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+mj-ea"/>
                <a:ea typeface="+mj-ea"/>
              </a:rPr>
              <a:t>Data X </a:t>
            </a:r>
            <a:r>
              <a:rPr kumimoji="1" lang="en-US" altLang="ko-Kore-KR" sz="1400" dirty="0">
                <a:latin typeface="+mj-ea"/>
                <a:ea typeface="+mj-ea"/>
              </a:rPr>
              <a:t>: 3D Array Data Set</a:t>
            </a:r>
          </a:p>
          <a:p>
            <a:pPr algn="ctr"/>
            <a:r>
              <a:rPr kumimoji="1" lang="en-US" altLang="ko-Kore-KR" sz="1400" dirty="0">
                <a:latin typeface="+mj-ea"/>
                <a:ea typeface="+mj-ea"/>
              </a:rPr>
              <a:t>Shape : (n, m, l)</a:t>
            </a:r>
            <a:endParaRPr kumimoji="1" lang="ko-Kore-KR" altLang="en-US" sz="1400" dirty="0">
              <a:latin typeface="+mj-ea"/>
              <a:ea typeface="+mj-ea"/>
            </a:endParaRPr>
          </a:p>
        </p:txBody>
      </p:sp>
      <p:sp>
        <p:nvSpPr>
          <p:cNvPr id="27" name="양쪽 중괄호 26">
            <a:extLst>
              <a:ext uri="{FF2B5EF4-FFF2-40B4-BE49-F238E27FC236}">
                <a16:creationId xmlns:a16="http://schemas.microsoft.com/office/drawing/2014/main" id="{C3AE3EB3-7AE5-B5D4-7286-533F817A1935}"/>
              </a:ext>
            </a:extLst>
          </p:cNvPr>
          <p:cNvSpPr/>
          <p:nvPr/>
        </p:nvSpPr>
        <p:spPr>
          <a:xfrm>
            <a:off x="476939" y="4103493"/>
            <a:ext cx="2630891" cy="630160"/>
          </a:xfrm>
          <a:prstGeom prst="brace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b="1" dirty="0">
                <a:latin typeface="+mj-ea"/>
                <a:ea typeface="+mj-ea"/>
              </a:rPr>
              <a:t>1, 2, 4, 5, 0, 2, 3, 4, 0, 5, 1, 4, 2 ... 3</a:t>
            </a:r>
            <a:endParaRPr kumimoji="1" lang="ko-Kore-KR" altLang="en-US" sz="1100" b="1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224AAC-6089-2626-35A5-07D086C73CE5}"/>
              </a:ext>
            </a:extLst>
          </p:cNvPr>
          <p:cNvSpPr txBox="1"/>
          <p:nvPr/>
        </p:nvSpPr>
        <p:spPr>
          <a:xfrm>
            <a:off x="416738" y="4746645"/>
            <a:ext cx="275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+mj-ea"/>
                <a:ea typeface="+mj-ea"/>
              </a:rPr>
              <a:t>Data y </a:t>
            </a:r>
            <a:r>
              <a:rPr kumimoji="1" lang="en-US" altLang="ko-Kore-KR" sz="1400" dirty="0">
                <a:latin typeface="+mj-ea"/>
                <a:ea typeface="+mj-ea"/>
              </a:rPr>
              <a:t>: 1D Array Data</a:t>
            </a:r>
          </a:p>
          <a:p>
            <a:pPr algn="ctr"/>
            <a:r>
              <a:rPr kumimoji="1" lang="en-US" altLang="ko-Kore-KR" sz="1400" dirty="0">
                <a:latin typeface="+mj-ea"/>
                <a:ea typeface="+mj-ea"/>
              </a:rPr>
              <a:t>Shape : (n, )</a:t>
            </a:r>
            <a:endParaRPr kumimoji="1" lang="ko-Kore-KR" altLang="en-US" sz="1400" dirty="0">
              <a:latin typeface="+mj-ea"/>
              <a:ea typeface="+mj-ea"/>
            </a:endParaRPr>
          </a:p>
        </p:txBody>
      </p:sp>
      <p:graphicFrame>
        <p:nvGraphicFramePr>
          <p:cNvPr id="31" name="표 31">
            <a:extLst>
              <a:ext uri="{FF2B5EF4-FFF2-40B4-BE49-F238E27FC236}">
                <a16:creationId xmlns:a16="http://schemas.microsoft.com/office/drawing/2014/main" id="{74D9E872-B8AE-0349-2BD7-BE0764EA3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65510"/>
              </p:ext>
            </p:extLst>
          </p:nvPr>
        </p:nvGraphicFramePr>
        <p:xfrm>
          <a:off x="4555815" y="639271"/>
          <a:ext cx="3702554" cy="5100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878">
                  <a:extLst>
                    <a:ext uri="{9D8B030D-6E8A-4147-A177-3AD203B41FA5}">
                      <a16:colId xmlns:a16="http://schemas.microsoft.com/office/drawing/2014/main" val="1464583941"/>
                    </a:ext>
                  </a:extLst>
                </a:gridCol>
                <a:gridCol w="818419">
                  <a:extLst>
                    <a:ext uri="{9D8B030D-6E8A-4147-A177-3AD203B41FA5}">
                      <a16:colId xmlns:a16="http://schemas.microsoft.com/office/drawing/2014/main" val="4234978093"/>
                    </a:ext>
                  </a:extLst>
                </a:gridCol>
                <a:gridCol w="818419">
                  <a:extLst>
                    <a:ext uri="{9D8B030D-6E8A-4147-A177-3AD203B41FA5}">
                      <a16:colId xmlns:a16="http://schemas.microsoft.com/office/drawing/2014/main" val="1255152208"/>
                    </a:ext>
                  </a:extLst>
                </a:gridCol>
                <a:gridCol w="818419">
                  <a:extLst>
                    <a:ext uri="{9D8B030D-6E8A-4147-A177-3AD203B41FA5}">
                      <a16:colId xmlns:a16="http://schemas.microsoft.com/office/drawing/2014/main" val="3010320687"/>
                    </a:ext>
                  </a:extLst>
                </a:gridCol>
                <a:gridCol w="818419">
                  <a:extLst>
                    <a:ext uri="{9D8B030D-6E8A-4147-A177-3AD203B41FA5}">
                      <a16:colId xmlns:a16="http://schemas.microsoft.com/office/drawing/2014/main" val="355458152"/>
                    </a:ext>
                  </a:extLst>
                </a:gridCol>
              </a:tblGrid>
              <a:tr h="23045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Col 1</a:t>
                      </a: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Col 2</a:t>
                      </a: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Col y</a:t>
                      </a: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712182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637655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387163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331177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9434803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090804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282605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250348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185870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010272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414974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440796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053296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112897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667995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966505"/>
                  </a:ext>
                </a:extLst>
              </a:tr>
              <a:tr h="234214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060842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437901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115187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82567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813195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61376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4F3C9230-4FA0-DAB2-0705-61CFCAECB422}"/>
              </a:ext>
            </a:extLst>
          </p:cNvPr>
          <p:cNvSpPr txBox="1"/>
          <p:nvPr/>
        </p:nvSpPr>
        <p:spPr>
          <a:xfrm>
            <a:off x="3996113" y="5849475"/>
            <a:ext cx="5018862" cy="745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+mj-ea"/>
                <a:ea typeface="+mj-ea"/>
              </a:rPr>
              <a:t>Data X</a:t>
            </a:r>
            <a:r>
              <a:rPr kumimoji="1" lang="en-US" altLang="ko-Kore-KR" sz="1400" dirty="0">
                <a:latin typeface="+mj-ea"/>
                <a:ea typeface="+mj-ea"/>
              </a:rPr>
              <a:t> : 2D DataFrame</a:t>
            </a:r>
          </a:p>
          <a:p>
            <a:pPr algn="ctr"/>
            <a:r>
              <a:rPr kumimoji="1" lang="en-US" altLang="ko-Kore-KR" sz="1400" dirty="0">
                <a:latin typeface="+mj-ea"/>
                <a:ea typeface="+mj-ea"/>
              </a:rPr>
              <a:t>Shape : (n*new length, m)</a:t>
            </a:r>
          </a:p>
          <a:p>
            <a:pPr algn="ctr">
              <a:lnSpc>
                <a:spcPct val="150000"/>
              </a:lnSpc>
            </a:pPr>
            <a:r>
              <a:rPr kumimoji="1" lang="en-US" altLang="ko-Kore-KR" sz="1100" dirty="0">
                <a:latin typeface="+mj-ea"/>
                <a:ea typeface="+mj-ea"/>
              </a:rPr>
              <a:t>new length </a:t>
            </a:r>
            <a:r>
              <a:rPr kumimoji="1" lang="ko-Kore-KR" altLang="en-US" sz="1100" dirty="0">
                <a:latin typeface="+mj-ea"/>
                <a:ea typeface="+mj-ea"/>
              </a:rPr>
              <a:t>의</a:t>
            </a:r>
            <a:r>
              <a:rPr kumimoji="1" lang="ko-KR" altLang="en-US" sz="1100" dirty="0">
                <a:latin typeface="+mj-ea"/>
                <a:ea typeface="+mj-ea"/>
              </a:rPr>
              <a:t> 경우 통합하려는 </a:t>
            </a:r>
            <a:r>
              <a:rPr kumimoji="1" lang="en-US" altLang="ko-KR" sz="1100" dirty="0">
                <a:latin typeface="+mj-ea"/>
                <a:ea typeface="+mj-ea"/>
              </a:rPr>
              <a:t>frequency</a:t>
            </a:r>
            <a:r>
              <a:rPr kumimoji="1" lang="ko-KR" altLang="en-US" sz="1100" dirty="0">
                <a:latin typeface="+mj-ea"/>
                <a:ea typeface="+mj-ea"/>
              </a:rPr>
              <a:t>에 따라 유동적으로 바뀜</a:t>
            </a:r>
            <a:endParaRPr kumimoji="1" lang="ko-Kore-KR" altLang="en-US" sz="1100" dirty="0">
              <a:latin typeface="+mj-ea"/>
              <a:ea typeface="+mj-ea"/>
            </a:endParaRPr>
          </a:p>
        </p:txBody>
      </p:sp>
      <p:sp>
        <p:nvSpPr>
          <p:cNvPr id="33" name="오른쪽 중괄호[R] 32">
            <a:extLst>
              <a:ext uri="{FF2B5EF4-FFF2-40B4-BE49-F238E27FC236}">
                <a16:creationId xmlns:a16="http://schemas.microsoft.com/office/drawing/2014/main" id="{350C9036-72AF-354E-EC3D-E9827F75017F}"/>
              </a:ext>
            </a:extLst>
          </p:cNvPr>
          <p:cNvSpPr/>
          <p:nvPr/>
        </p:nvSpPr>
        <p:spPr>
          <a:xfrm>
            <a:off x="8342887" y="864219"/>
            <a:ext cx="202301" cy="1173783"/>
          </a:xfrm>
          <a:prstGeom prst="rightBrac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6D7B2B-6CAC-79DD-DFC9-99F9C9C475C2}"/>
              </a:ext>
            </a:extLst>
          </p:cNvPr>
          <p:cNvSpPr txBox="1"/>
          <p:nvPr/>
        </p:nvSpPr>
        <p:spPr>
          <a:xfrm>
            <a:off x="8553729" y="1324152"/>
            <a:ext cx="922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latin typeface="+mj-ea"/>
                <a:ea typeface="+mj-ea"/>
              </a:rPr>
              <a:t>New length</a:t>
            </a:r>
            <a:endParaRPr kumimoji="1" lang="ko-Kore-KR" altLang="en-US" sz="1050" b="1" dirty="0">
              <a:latin typeface="+mj-ea"/>
              <a:ea typeface="+mj-ea"/>
            </a:endParaRPr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155B9B42-F607-794E-ED69-2CE8FA6D3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81954"/>
              </p:ext>
            </p:extLst>
          </p:nvPr>
        </p:nvGraphicFramePr>
        <p:xfrm>
          <a:off x="9875809" y="1324152"/>
          <a:ext cx="2009184" cy="222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309">
                  <a:extLst>
                    <a:ext uri="{9D8B030D-6E8A-4147-A177-3AD203B41FA5}">
                      <a16:colId xmlns:a16="http://schemas.microsoft.com/office/drawing/2014/main" val="2363972753"/>
                    </a:ext>
                  </a:extLst>
                </a:gridCol>
                <a:gridCol w="1235875">
                  <a:extLst>
                    <a:ext uri="{9D8B030D-6E8A-4147-A177-3AD203B41FA5}">
                      <a16:colId xmlns:a16="http://schemas.microsoft.com/office/drawing/2014/main" val="3609898449"/>
                    </a:ext>
                  </a:extLst>
                </a:gridCol>
              </a:tblGrid>
              <a:tr h="3713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Date</a:t>
                      </a:r>
                      <a:endParaRPr lang="ko-Kore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Value</a:t>
                      </a:r>
                      <a:endParaRPr lang="ko-Kore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460953"/>
                  </a:ext>
                </a:extLst>
              </a:tr>
              <a:tr h="371375"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570236"/>
                  </a:ext>
                </a:extLst>
              </a:tr>
              <a:tr h="371375"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959512"/>
                  </a:ext>
                </a:extLst>
              </a:tr>
              <a:tr h="371375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47560"/>
                  </a:ext>
                </a:extLst>
              </a:tr>
              <a:tr h="3713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984013"/>
                  </a:ext>
                </a:extLst>
              </a:tr>
              <a:tr h="371375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654281"/>
                  </a:ext>
                </a:extLst>
              </a:tr>
            </a:tbl>
          </a:graphicData>
        </a:graphic>
      </p:graphicFrame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309FECD8-9482-B370-4737-931701CEC845}"/>
              </a:ext>
            </a:extLst>
          </p:cNvPr>
          <p:cNvCxnSpPr>
            <a:cxnSpLocks/>
          </p:cNvCxnSpPr>
          <p:nvPr/>
        </p:nvCxnSpPr>
        <p:spPr>
          <a:xfrm>
            <a:off x="8258369" y="1663896"/>
            <a:ext cx="1617440" cy="25391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4C980D0-7785-CCFC-E12D-064AAC8A398B}"/>
              </a:ext>
            </a:extLst>
          </p:cNvPr>
          <p:cNvSpPr txBox="1"/>
          <p:nvPr/>
        </p:nvSpPr>
        <p:spPr>
          <a:xfrm>
            <a:off x="9462461" y="3587300"/>
            <a:ext cx="275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+mj-ea"/>
                <a:ea typeface="+mj-ea"/>
              </a:rPr>
              <a:t>Data y</a:t>
            </a:r>
            <a:r>
              <a:rPr kumimoji="1" lang="en-US" altLang="ko-Kore-KR" sz="1400" dirty="0">
                <a:latin typeface="+mj-ea"/>
                <a:ea typeface="+mj-ea"/>
              </a:rPr>
              <a:t> : 2D DataFrame</a:t>
            </a:r>
          </a:p>
          <a:p>
            <a:pPr algn="ctr"/>
            <a:r>
              <a:rPr kumimoji="1" lang="en-US" altLang="ko-Kore-KR" sz="1400" dirty="0">
                <a:latin typeface="+mj-ea"/>
                <a:ea typeface="+mj-ea"/>
              </a:rPr>
              <a:t>Shape : (n, 1)</a:t>
            </a:r>
            <a:endParaRPr kumimoji="1" lang="ko-Kore-KR" altLang="en-US" sz="1400" dirty="0">
              <a:latin typeface="+mj-ea"/>
              <a:ea typeface="+mj-ea"/>
            </a:endParaRPr>
          </a:p>
        </p:txBody>
      </p:sp>
      <p:sp>
        <p:nvSpPr>
          <p:cNvPr id="42" name="오른쪽 화살표[R] 41">
            <a:extLst>
              <a:ext uri="{FF2B5EF4-FFF2-40B4-BE49-F238E27FC236}">
                <a16:creationId xmlns:a16="http://schemas.microsoft.com/office/drawing/2014/main" id="{F022FA25-E656-0FE2-D6FC-A693C4BD1855}"/>
              </a:ext>
            </a:extLst>
          </p:cNvPr>
          <p:cNvSpPr/>
          <p:nvPr/>
        </p:nvSpPr>
        <p:spPr>
          <a:xfrm>
            <a:off x="3719469" y="3281538"/>
            <a:ext cx="342071" cy="3127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6D3BD578-3142-40C3-B075-61C6F9E0EA77}"/>
              </a:ext>
            </a:extLst>
          </p:cNvPr>
          <p:cNvCxnSpPr>
            <a:cxnSpLocks/>
          </p:cNvCxnSpPr>
          <p:nvPr/>
        </p:nvCxnSpPr>
        <p:spPr>
          <a:xfrm>
            <a:off x="0" y="3957002"/>
            <a:ext cx="335819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16C4FC02-3488-FE9D-75D4-2A81F47117F9}"/>
              </a:ext>
            </a:extLst>
          </p:cNvPr>
          <p:cNvCxnSpPr>
            <a:cxnSpLocks/>
          </p:cNvCxnSpPr>
          <p:nvPr/>
        </p:nvCxnSpPr>
        <p:spPr>
          <a:xfrm flipV="1">
            <a:off x="3485161" y="928517"/>
            <a:ext cx="0" cy="4517424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02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0CD8A7-1A15-8837-6B40-CC77B56850B6}"/>
              </a:ext>
            </a:extLst>
          </p:cNvPr>
          <p:cNvSpPr txBox="1"/>
          <p:nvPr/>
        </p:nvSpPr>
        <p:spPr>
          <a:xfrm>
            <a:off x="0" y="0"/>
            <a:ext cx="1005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+mj-ea"/>
                <a:ea typeface="+mj-ea"/>
              </a:rPr>
              <a:t>실험 활용 데이터 </a:t>
            </a:r>
            <a:r>
              <a:rPr kumimoji="1" lang="en-US" altLang="ko-KR" b="1" dirty="0">
                <a:latin typeface="+mj-ea"/>
                <a:ea typeface="+mj-ea"/>
              </a:rPr>
              <a:t>Shape (Case 2, Case 4)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4305401-CA41-9802-B6FF-62027C3903C9}"/>
              </a:ext>
            </a:extLst>
          </p:cNvPr>
          <p:cNvCxnSpPr/>
          <p:nvPr/>
        </p:nvCxnSpPr>
        <p:spPr>
          <a:xfrm>
            <a:off x="0" y="425976"/>
            <a:ext cx="1077859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31" name="표 31">
            <a:extLst>
              <a:ext uri="{FF2B5EF4-FFF2-40B4-BE49-F238E27FC236}">
                <a16:creationId xmlns:a16="http://schemas.microsoft.com/office/drawing/2014/main" id="{74D9E872-B8AE-0349-2BD7-BE0764EA3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0993"/>
              </p:ext>
            </p:extLst>
          </p:nvPr>
        </p:nvGraphicFramePr>
        <p:xfrm>
          <a:off x="4555815" y="639271"/>
          <a:ext cx="3702554" cy="5100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878">
                  <a:extLst>
                    <a:ext uri="{9D8B030D-6E8A-4147-A177-3AD203B41FA5}">
                      <a16:colId xmlns:a16="http://schemas.microsoft.com/office/drawing/2014/main" val="1464583941"/>
                    </a:ext>
                  </a:extLst>
                </a:gridCol>
                <a:gridCol w="818419">
                  <a:extLst>
                    <a:ext uri="{9D8B030D-6E8A-4147-A177-3AD203B41FA5}">
                      <a16:colId xmlns:a16="http://schemas.microsoft.com/office/drawing/2014/main" val="4234978093"/>
                    </a:ext>
                  </a:extLst>
                </a:gridCol>
                <a:gridCol w="818419">
                  <a:extLst>
                    <a:ext uri="{9D8B030D-6E8A-4147-A177-3AD203B41FA5}">
                      <a16:colId xmlns:a16="http://schemas.microsoft.com/office/drawing/2014/main" val="1255152208"/>
                    </a:ext>
                  </a:extLst>
                </a:gridCol>
                <a:gridCol w="818419">
                  <a:extLst>
                    <a:ext uri="{9D8B030D-6E8A-4147-A177-3AD203B41FA5}">
                      <a16:colId xmlns:a16="http://schemas.microsoft.com/office/drawing/2014/main" val="3010320687"/>
                    </a:ext>
                  </a:extLst>
                </a:gridCol>
                <a:gridCol w="818419">
                  <a:extLst>
                    <a:ext uri="{9D8B030D-6E8A-4147-A177-3AD203B41FA5}">
                      <a16:colId xmlns:a16="http://schemas.microsoft.com/office/drawing/2014/main" val="355458152"/>
                    </a:ext>
                  </a:extLst>
                </a:gridCol>
              </a:tblGrid>
              <a:tr h="23045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Col 1</a:t>
                      </a: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Col 2</a:t>
                      </a: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Col n</a:t>
                      </a: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712182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637655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387163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331177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9434803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090804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282605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250348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185870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010272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414974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440796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053296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112897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667995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966505"/>
                  </a:ext>
                </a:extLst>
              </a:tr>
              <a:tr h="234214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060842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437901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115187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82567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813195"/>
                  </a:ext>
                </a:extLst>
              </a:tr>
              <a:tr h="230452"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61376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4F3C9230-4FA0-DAB2-0705-61CFCAECB422}"/>
              </a:ext>
            </a:extLst>
          </p:cNvPr>
          <p:cNvSpPr txBox="1"/>
          <p:nvPr/>
        </p:nvSpPr>
        <p:spPr>
          <a:xfrm>
            <a:off x="5031446" y="5743182"/>
            <a:ext cx="2751292" cy="705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+mj-ea"/>
                <a:ea typeface="+mj-ea"/>
              </a:rPr>
              <a:t>Data X</a:t>
            </a:r>
            <a:r>
              <a:rPr kumimoji="1" lang="en-US" altLang="ko-Kore-KR" sz="1400" dirty="0">
                <a:latin typeface="+mj-ea"/>
                <a:ea typeface="+mj-ea"/>
              </a:rPr>
              <a:t> : 2D DataFrame</a:t>
            </a:r>
          </a:p>
          <a:p>
            <a:pPr algn="ctr"/>
            <a:r>
              <a:rPr kumimoji="1" lang="en-US" altLang="ko-Kore-KR" sz="1400" dirty="0">
                <a:latin typeface="+mj-ea"/>
                <a:ea typeface="+mj-ea"/>
              </a:rPr>
              <a:t>Shape : (n, e)</a:t>
            </a:r>
          </a:p>
          <a:p>
            <a:pPr algn="ctr">
              <a:lnSpc>
                <a:spcPct val="150000"/>
              </a:lnSpc>
            </a:pPr>
            <a:r>
              <a:rPr kumimoji="1" lang="en-US" altLang="ko-Kore-KR" sz="900" dirty="0">
                <a:latin typeface="+mj-ea"/>
                <a:ea typeface="+mj-ea"/>
                <a:sym typeface="Wingdings" pitchFamily="2" charset="2"/>
              </a:rPr>
              <a:t> e : </a:t>
            </a:r>
            <a:r>
              <a:rPr kumimoji="1" lang="ko-KR" altLang="en-US" sz="900" dirty="0">
                <a:latin typeface="+mj-ea"/>
                <a:ea typeface="+mj-ea"/>
                <a:sym typeface="Wingdings" pitchFamily="2" charset="2"/>
              </a:rPr>
              <a:t>사용자 입력 </a:t>
            </a:r>
            <a:r>
              <a:rPr kumimoji="1" lang="en-US" altLang="ko-KR" sz="900" dirty="0" err="1">
                <a:latin typeface="+mj-ea"/>
                <a:ea typeface="+mj-ea"/>
                <a:sym typeface="Wingdings" pitchFamily="2" charset="2"/>
              </a:rPr>
              <a:t>emb_dim</a:t>
            </a:r>
            <a:endParaRPr kumimoji="1" lang="ko-Kore-KR" altLang="en-US" sz="900" dirty="0">
              <a:latin typeface="+mj-ea"/>
              <a:ea typeface="+mj-ea"/>
            </a:endParaRPr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155B9B42-F607-794E-ED69-2CE8FA6D3EF6}"/>
              </a:ext>
            </a:extLst>
          </p:cNvPr>
          <p:cNvGraphicFramePr>
            <a:graphicFrameLocks noGrp="1"/>
          </p:cNvGraphicFramePr>
          <p:nvPr/>
        </p:nvGraphicFramePr>
        <p:xfrm>
          <a:off x="9875809" y="1324152"/>
          <a:ext cx="2009184" cy="222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309">
                  <a:extLst>
                    <a:ext uri="{9D8B030D-6E8A-4147-A177-3AD203B41FA5}">
                      <a16:colId xmlns:a16="http://schemas.microsoft.com/office/drawing/2014/main" val="2363972753"/>
                    </a:ext>
                  </a:extLst>
                </a:gridCol>
                <a:gridCol w="1235875">
                  <a:extLst>
                    <a:ext uri="{9D8B030D-6E8A-4147-A177-3AD203B41FA5}">
                      <a16:colId xmlns:a16="http://schemas.microsoft.com/office/drawing/2014/main" val="3609898449"/>
                    </a:ext>
                  </a:extLst>
                </a:gridCol>
              </a:tblGrid>
              <a:tr h="3713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Date</a:t>
                      </a:r>
                      <a:endParaRPr lang="ko-Kore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Value</a:t>
                      </a:r>
                      <a:endParaRPr lang="ko-Kore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460953"/>
                  </a:ext>
                </a:extLst>
              </a:tr>
              <a:tr h="371375"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570236"/>
                  </a:ext>
                </a:extLst>
              </a:tr>
              <a:tr h="371375"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959512"/>
                  </a:ext>
                </a:extLst>
              </a:tr>
              <a:tr h="371375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47560"/>
                  </a:ext>
                </a:extLst>
              </a:tr>
              <a:tr h="3713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ore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984013"/>
                  </a:ext>
                </a:extLst>
              </a:tr>
              <a:tr h="371375">
                <a:tc>
                  <a:txBody>
                    <a:bodyPr/>
                    <a:lstStyle/>
                    <a:p>
                      <a:pPr algn="ctr"/>
                      <a:endParaRPr lang="ko-Kore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654281"/>
                  </a:ext>
                </a:extLst>
              </a:tr>
            </a:tbl>
          </a:graphicData>
        </a:graphic>
      </p:graphicFrame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309FECD8-9482-B370-4737-931701CEC845}"/>
              </a:ext>
            </a:extLst>
          </p:cNvPr>
          <p:cNvCxnSpPr>
            <a:cxnSpLocks/>
          </p:cNvCxnSpPr>
          <p:nvPr/>
        </p:nvCxnSpPr>
        <p:spPr>
          <a:xfrm>
            <a:off x="8258369" y="987228"/>
            <a:ext cx="1617440" cy="93058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4C980D0-7785-CCFC-E12D-064AAC8A398B}"/>
              </a:ext>
            </a:extLst>
          </p:cNvPr>
          <p:cNvSpPr txBox="1"/>
          <p:nvPr/>
        </p:nvSpPr>
        <p:spPr>
          <a:xfrm>
            <a:off x="9462461" y="3587300"/>
            <a:ext cx="275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+mj-ea"/>
                <a:ea typeface="+mj-ea"/>
              </a:rPr>
              <a:t>Data y</a:t>
            </a:r>
            <a:r>
              <a:rPr kumimoji="1" lang="en-US" altLang="ko-Kore-KR" sz="1400" dirty="0">
                <a:latin typeface="+mj-ea"/>
                <a:ea typeface="+mj-ea"/>
              </a:rPr>
              <a:t> : 2D DataFrame</a:t>
            </a:r>
          </a:p>
          <a:p>
            <a:pPr algn="ctr"/>
            <a:r>
              <a:rPr kumimoji="1" lang="en-US" altLang="ko-Kore-KR" sz="1400" dirty="0">
                <a:latin typeface="+mj-ea"/>
                <a:ea typeface="+mj-ea"/>
              </a:rPr>
              <a:t>Shape : (n, 1)</a:t>
            </a:r>
            <a:endParaRPr kumimoji="1" lang="ko-Kore-KR" altLang="en-US" sz="1400" dirty="0">
              <a:latin typeface="+mj-ea"/>
              <a:ea typeface="+mj-ea"/>
            </a:endParaRPr>
          </a:p>
        </p:txBody>
      </p:sp>
      <p:sp>
        <p:nvSpPr>
          <p:cNvPr id="42" name="오른쪽 화살표[R] 41">
            <a:extLst>
              <a:ext uri="{FF2B5EF4-FFF2-40B4-BE49-F238E27FC236}">
                <a16:creationId xmlns:a16="http://schemas.microsoft.com/office/drawing/2014/main" id="{F022FA25-E656-0FE2-D6FC-A693C4BD1855}"/>
              </a:ext>
            </a:extLst>
          </p:cNvPr>
          <p:cNvSpPr/>
          <p:nvPr/>
        </p:nvSpPr>
        <p:spPr>
          <a:xfrm>
            <a:off x="3719469" y="3281538"/>
            <a:ext cx="342071" cy="3127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7CE852-99D8-04E1-A338-E8864B760FAA}"/>
              </a:ext>
            </a:extLst>
          </p:cNvPr>
          <p:cNvSpPr txBox="1"/>
          <p:nvPr/>
        </p:nvSpPr>
        <p:spPr>
          <a:xfrm rot="5400000">
            <a:off x="1654465" y="2494894"/>
            <a:ext cx="40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...</a:t>
            </a:r>
            <a:endParaRPr kumimoji="1" lang="ko-Kore-KR" altLang="en-US" sz="1600" dirty="0"/>
          </a:p>
        </p:txBody>
      </p:sp>
      <p:sp>
        <p:nvSpPr>
          <p:cNvPr id="3" name="양쪽 중괄호 2">
            <a:extLst>
              <a:ext uri="{FF2B5EF4-FFF2-40B4-BE49-F238E27FC236}">
                <a16:creationId xmlns:a16="http://schemas.microsoft.com/office/drawing/2014/main" id="{39174638-0920-14E7-46E4-234E475EDF00}"/>
              </a:ext>
            </a:extLst>
          </p:cNvPr>
          <p:cNvSpPr/>
          <p:nvPr/>
        </p:nvSpPr>
        <p:spPr>
          <a:xfrm>
            <a:off x="671631" y="1220346"/>
            <a:ext cx="2269041" cy="226418"/>
          </a:xfrm>
          <a:prstGeom prst="brace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>
                <a:latin typeface="+mj-ea"/>
                <a:ea typeface="+mj-ea"/>
              </a:rPr>
              <a:t>10, 62, 2, 33, 73, 16 ... 9, 44, 25</a:t>
            </a:r>
            <a:endParaRPr kumimoji="1" lang="ko-Kore-KR" altLang="en-US" sz="1050" dirty="0">
              <a:latin typeface="+mj-ea"/>
              <a:ea typeface="+mj-ea"/>
            </a:endParaRPr>
          </a:p>
        </p:txBody>
      </p:sp>
      <p:sp>
        <p:nvSpPr>
          <p:cNvPr id="4" name="양쪽 중괄호 3">
            <a:extLst>
              <a:ext uri="{FF2B5EF4-FFF2-40B4-BE49-F238E27FC236}">
                <a16:creationId xmlns:a16="http://schemas.microsoft.com/office/drawing/2014/main" id="{F1775A28-C4CB-35C9-755E-D2FCAFDB9E03}"/>
              </a:ext>
            </a:extLst>
          </p:cNvPr>
          <p:cNvSpPr/>
          <p:nvPr/>
        </p:nvSpPr>
        <p:spPr>
          <a:xfrm>
            <a:off x="671630" y="1550870"/>
            <a:ext cx="2269041" cy="226418"/>
          </a:xfrm>
          <a:prstGeom prst="brace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b="1" dirty="0">
                <a:latin typeface="+mj-ea"/>
                <a:ea typeface="+mj-ea"/>
              </a:rPr>
              <a:t>Shape : (m, l)</a:t>
            </a:r>
            <a:endParaRPr kumimoji="1" lang="ko-Kore-KR" altLang="en-US" sz="1100" b="1" dirty="0">
              <a:latin typeface="+mj-ea"/>
              <a:ea typeface="+mj-ea"/>
            </a:endParaRPr>
          </a:p>
        </p:txBody>
      </p:sp>
      <p:sp>
        <p:nvSpPr>
          <p:cNvPr id="6" name="양쪽 중괄호 5">
            <a:extLst>
              <a:ext uri="{FF2B5EF4-FFF2-40B4-BE49-F238E27FC236}">
                <a16:creationId xmlns:a16="http://schemas.microsoft.com/office/drawing/2014/main" id="{0DA55D2A-830D-F1D3-7612-CA362A58C117}"/>
              </a:ext>
            </a:extLst>
          </p:cNvPr>
          <p:cNvSpPr/>
          <p:nvPr/>
        </p:nvSpPr>
        <p:spPr>
          <a:xfrm>
            <a:off x="671629" y="1882542"/>
            <a:ext cx="2269041" cy="226418"/>
          </a:xfrm>
          <a:prstGeom prst="brace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b="1" dirty="0">
                <a:latin typeface="+mj-ea"/>
                <a:ea typeface="+mj-ea"/>
              </a:rPr>
              <a:t>Shape : (m, l)</a:t>
            </a:r>
            <a:endParaRPr kumimoji="1" lang="ko-Kore-KR" altLang="en-US" sz="1100" b="1" dirty="0">
              <a:latin typeface="+mj-ea"/>
              <a:ea typeface="+mj-ea"/>
            </a:endParaRPr>
          </a:p>
        </p:txBody>
      </p:sp>
      <p:sp>
        <p:nvSpPr>
          <p:cNvPr id="8" name="양쪽 중괄호 7">
            <a:extLst>
              <a:ext uri="{FF2B5EF4-FFF2-40B4-BE49-F238E27FC236}">
                <a16:creationId xmlns:a16="http://schemas.microsoft.com/office/drawing/2014/main" id="{EF0EB372-6FD9-C239-F6B3-6624C888B5D4}"/>
              </a:ext>
            </a:extLst>
          </p:cNvPr>
          <p:cNvSpPr/>
          <p:nvPr/>
        </p:nvSpPr>
        <p:spPr>
          <a:xfrm>
            <a:off x="671626" y="2224279"/>
            <a:ext cx="2269041" cy="226418"/>
          </a:xfrm>
          <a:prstGeom prst="brace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b="1" dirty="0">
                <a:latin typeface="+mj-ea"/>
                <a:ea typeface="+mj-ea"/>
              </a:rPr>
              <a:t>Shape : (m, l)</a:t>
            </a:r>
            <a:endParaRPr kumimoji="1" lang="ko-Kore-KR" altLang="en-US" sz="1100" b="1" dirty="0">
              <a:latin typeface="+mj-ea"/>
              <a:ea typeface="+mj-ea"/>
            </a:endParaRPr>
          </a:p>
        </p:txBody>
      </p:sp>
      <p:sp>
        <p:nvSpPr>
          <p:cNvPr id="10" name="양쪽 중괄호 9">
            <a:extLst>
              <a:ext uri="{FF2B5EF4-FFF2-40B4-BE49-F238E27FC236}">
                <a16:creationId xmlns:a16="http://schemas.microsoft.com/office/drawing/2014/main" id="{E1A5B7B6-305C-4A04-060E-5FC3933544CD}"/>
              </a:ext>
            </a:extLst>
          </p:cNvPr>
          <p:cNvSpPr/>
          <p:nvPr/>
        </p:nvSpPr>
        <p:spPr>
          <a:xfrm>
            <a:off x="299405" y="1103879"/>
            <a:ext cx="2985961" cy="2108658"/>
          </a:xfrm>
          <a:prstGeom prst="brace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1100" b="1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8BAAA1-5FEA-43CA-8EDC-90D080734257}"/>
              </a:ext>
            </a:extLst>
          </p:cNvPr>
          <p:cNvSpPr txBox="1"/>
          <p:nvPr/>
        </p:nvSpPr>
        <p:spPr>
          <a:xfrm>
            <a:off x="2849383" y="1205278"/>
            <a:ext cx="19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,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BF7004-197B-DC38-1540-4C13748CEBA5}"/>
              </a:ext>
            </a:extLst>
          </p:cNvPr>
          <p:cNvSpPr txBox="1"/>
          <p:nvPr/>
        </p:nvSpPr>
        <p:spPr>
          <a:xfrm>
            <a:off x="2863939" y="1533670"/>
            <a:ext cx="19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,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401B3A-0C7D-3916-38A5-1090B6A6C706}"/>
              </a:ext>
            </a:extLst>
          </p:cNvPr>
          <p:cNvSpPr txBox="1"/>
          <p:nvPr/>
        </p:nvSpPr>
        <p:spPr>
          <a:xfrm>
            <a:off x="2863939" y="2200053"/>
            <a:ext cx="19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,</a:t>
            </a:r>
            <a:endParaRPr kumimoji="1" lang="ko-Kore-KR" altLang="en-US" dirty="0"/>
          </a:p>
        </p:txBody>
      </p:sp>
      <p:sp>
        <p:nvSpPr>
          <p:cNvPr id="14" name="양쪽 중괄호 13">
            <a:extLst>
              <a:ext uri="{FF2B5EF4-FFF2-40B4-BE49-F238E27FC236}">
                <a16:creationId xmlns:a16="http://schemas.microsoft.com/office/drawing/2014/main" id="{A83313D7-B6F7-E013-4635-D71766C3C005}"/>
              </a:ext>
            </a:extLst>
          </p:cNvPr>
          <p:cNvSpPr/>
          <p:nvPr/>
        </p:nvSpPr>
        <p:spPr>
          <a:xfrm>
            <a:off x="671625" y="2812053"/>
            <a:ext cx="2269041" cy="226418"/>
          </a:xfrm>
          <a:prstGeom prst="brace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b="1" dirty="0">
                <a:latin typeface="+mj-ea"/>
                <a:ea typeface="+mj-ea"/>
              </a:rPr>
              <a:t>Shape : (m, l)</a:t>
            </a:r>
            <a:endParaRPr kumimoji="1" lang="ko-Kore-KR" altLang="en-US" sz="1100" b="1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0C7E73-8FD5-3774-51B2-CFBAFEE4BDC9}"/>
              </a:ext>
            </a:extLst>
          </p:cNvPr>
          <p:cNvSpPr txBox="1"/>
          <p:nvPr/>
        </p:nvSpPr>
        <p:spPr>
          <a:xfrm>
            <a:off x="430499" y="3268316"/>
            <a:ext cx="275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+mj-ea"/>
                <a:ea typeface="+mj-ea"/>
              </a:rPr>
              <a:t>Data X </a:t>
            </a:r>
            <a:r>
              <a:rPr kumimoji="1" lang="en-US" altLang="ko-Kore-KR" sz="1400" dirty="0">
                <a:latin typeface="+mj-ea"/>
                <a:ea typeface="+mj-ea"/>
              </a:rPr>
              <a:t>: 3D Array Data Set</a:t>
            </a:r>
          </a:p>
          <a:p>
            <a:pPr algn="ctr"/>
            <a:r>
              <a:rPr kumimoji="1" lang="en-US" altLang="ko-Kore-KR" sz="1400" dirty="0">
                <a:latin typeface="+mj-ea"/>
                <a:ea typeface="+mj-ea"/>
              </a:rPr>
              <a:t>Shape : (n, m, l)</a:t>
            </a:r>
            <a:endParaRPr kumimoji="1" lang="ko-Kore-KR" altLang="en-US" sz="1400" dirty="0">
              <a:latin typeface="+mj-ea"/>
              <a:ea typeface="+mj-ea"/>
            </a:endParaRPr>
          </a:p>
        </p:txBody>
      </p:sp>
      <p:sp>
        <p:nvSpPr>
          <p:cNvPr id="21" name="양쪽 중괄호 20">
            <a:extLst>
              <a:ext uri="{FF2B5EF4-FFF2-40B4-BE49-F238E27FC236}">
                <a16:creationId xmlns:a16="http://schemas.microsoft.com/office/drawing/2014/main" id="{1B751CF9-B6C5-5404-DC0A-6B88BB1F2708}"/>
              </a:ext>
            </a:extLst>
          </p:cNvPr>
          <p:cNvSpPr/>
          <p:nvPr/>
        </p:nvSpPr>
        <p:spPr>
          <a:xfrm>
            <a:off x="476939" y="4103493"/>
            <a:ext cx="2630891" cy="630160"/>
          </a:xfrm>
          <a:prstGeom prst="brace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b="1" dirty="0">
                <a:latin typeface="+mj-ea"/>
                <a:ea typeface="+mj-ea"/>
              </a:rPr>
              <a:t>1, 2, 4, 5, 0, 2, 3, 4, 0, 5, 1, 4, 2 ... 3</a:t>
            </a:r>
            <a:endParaRPr kumimoji="1" lang="ko-Kore-KR" altLang="en-US" sz="1100" b="1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BA6E84-1F4D-E080-9538-39D222C48781}"/>
              </a:ext>
            </a:extLst>
          </p:cNvPr>
          <p:cNvSpPr txBox="1"/>
          <p:nvPr/>
        </p:nvSpPr>
        <p:spPr>
          <a:xfrm>
            <a:off x="416738" y="4746645"/>
            <a:ext cx="275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+mj-ea"/>
                <a:ea typeface="+mj-ea"/>
              </a:rPr>
              <a:t>Data y </a:t>
            </a:r>
            <a:r>
              <a:rPr kumimoji="1" lang="en-US" altLang="ko-Kore-KR" sz="1400" dirty="0">
                <a:latin typeface="+mj-ea"/>
                <a:ea typeface="+mj-ea"/>
              </a:rPr>
              <a:t>: 1D Array Data</a:t>
            </a:r>
          </a:p>
          <a:p>
            <a:pPr algn="ctr"/>
            <a:r>
              <a:rPr kumimoji="1" lang="en-US" altLang="ko-Kore-KR" sz="1400" dirty="0">
                <a:latin typeface="+mj-ea"/>
                <a:ea typeface="+mj-ea"/>
              </a:rPr>
              <a:t>Shape : (n, )</a:t>
            </a:r>
            <a:endParaRPr kumimoji="1" lang="ko-Kore-KR" altLang="en-US" sz="1400" dirty="0">
              <a:latin typeface="+mj-ea"/>
              <a:ea typeface="+mj-ea"/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331C8278-057E-3E31-E6B8-01CA940E1470}"/>
              </a:ext>
            </a:extLst>
          </p:cNvPr>
          <p:cNvCxnSpPr>
            <a:cxnSpLocks/>
          </p:cNvCxnSpPr>
          <p:nvPr/>
        </p:nvCxnSpPr>
        <p:spPr>
          <a:xfrm>
            <a:off x="0" y="3957002"/>
            <a:ext cx="335819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9AC20D34-7EA1-6839-B64F-6FA55125B0C4}"/>
              </a:ext>
            </a:extLst>
          </p:cNvPr>
          <p:cNvCxnSpPr>
            <a:cxnSpLocks/>
          </p:cNvCxnSpPr>
          <p:nvPr/>
        </p:nvCxnSpPr>
        <p:spPr>
          <a:xfrm flipV="1">
            <a:off x="3485161" y="928517"/>
            <a:ext cx="0" cy="4517424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17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0CD8A7-1A15-8837-6B40-CC77B56850B6}"/>
              </a:ext>
            </a:extLst>
          </p:cNvPr>
          <p:cNvSpPr txBox="1"/>
          <p:nvPr/>
        </p:nvSpPr>
        <p:spPr>
          <a:xfrm>
            <a:off x="0" y="0"/>
            <a:ext cx="1005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+mj-ea"/>
                <a:ea typeface="+mj-ea"/>
              </a:rPr>
              <a:t>실험 진행 과정 설명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4305401-CA41-9802-B6FF-62027C3903C9}"/>
              </a:ext>
            </a:extLst>
          </p:cNvPr>
          <p:cNvCxnSpPr/>
          <p:nvPr/>
        </p:nvCxnSpPr>
        <p:spPr>
          <a:xfrm>
            <a:off x="0" y="425976"/>
            <a:ext cx="1077859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839E0F-EAC7-E8C8-F35A-3EF26AE3B294}"/>
              </a:ext>
            </a:extLst>
          </p:cNvPr>
          <p:cNvSpPr txBox="1"/>
          <p:nvPr/>
        </p:nvSpPr>
        <p:spPr>
          <a:xfrm>
            <a:off x="87664" y="482621"/>
            <a:ext cx="12016672" cy="6281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 dirty="0">
                <a:latin typeface="+mn-ea"/>
              </a:rPr>
              <a:t>*</a:t>
            </a:r>
            <a:r>
              <a:rPr kumimoji="1" lang="ko-KR" altLang="en-US" sz="1050" b="1" dirty="0">
                <a:latin typeface="+mn-ea"/>
                <a:sym typeface="Wingdings" pitchFamily="2" charset="2"/>
              </a:rPr>
              <a:t>데이터 </a:t>
            </a:r>
            <a:r>
              <a:rPr kumimoji="1" lang="en-US" altLang="ko-KR" sz="1050" b="1" dirty="0">
                <a:latin typeface="+mn-ea"/>
                <a:sym typeface="Wingdings" pitchFamily="2" charset="2"/>
              </a:rPr>
              <a:t>UCI HAR</a:t>
            </a:r>
            <a:r>
              <a:rPr kumimoji="1" lang="ko-KR" altLang="en-US" sz="1050" b="1" dirty="0">
                <a:latin typeface="+mn-ea"/>
                <a:sym typeface="Wingdings" pitchFamily="2" charset="2"/>
              </a:rPr>
              <a:t> 활용 </a:t>
            </a:r>
            <a:r>
              <a:rPr kumimoji="1" lang="en-US" altLang="ko-KR" sz="1050" b="1" dirty="0">
                <a:latin typeface="+mn-ea"/>
                <a:sym typeface="Wingdings" pitchFamily="2" charset="2"/>
              </a:rPr>
              <a:t>(Shape : (7352, 9, 128)</a:t>
            </a:r>
            <a:endParaRPr kumimoji="1" lang="en-US" altLang="ko-KR" sz="1050" b="1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kumimoji="1" lang="ko-KR" altLang="en-US" sz="1200" dirty="0">
                <a:latin typeface="+mn-ea"/>
              </a:rPr>
              <a:t>실험 대상 데이터 생산 진행 과정</a:t>
            </a:r>
            <a:r>
              <a:rPr kumimoji="1" lang="en-US" altLang="ko-KR" sz="1200" dirty="0">
                <a:latin typeface="+mn-ea"/>
              </a:rPr>
              <a:t>(</a:t>
            </a:r>
            <a:r>
              <a:rPr kumimoji="1" lang="ko-KR" altLang="en-US" sz="1200" dirty="0">
                <a:latin typeface="+mn-ea"/>
              </a:rPr>
              <a:t>순서</a:t>
            </a:r>
            <a:r>
              <a:rPr kumimoji="1" lang="en-US" altLang="ko-KR" sz="1200" dirty="0">
                <a:latin typeface="+mn-ea"/>
              </a:rPr>
              <a:t>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  <a:sym typeface="Wingdings" pitchFamily="2" charset="2"/>
              </a:rPr>
              <a:t>Case 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에 따라 데이터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(</a:t>
            </a:r>
            <a:r>
              <a:rPr kumimoji="1" lang="en-US" altLang="ko-KR" sz="1050" dirty="0" err="1">
                <a:latin typeface="+mn-ea"/>
                <a:sym typeface="Wingdings" pitchFamily="2" charset="2"/>
              </a:rPr>
              <a:t>trainX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, </a:t>
            </a:r>
            <a:r>
              <a:rPr kumimoji="1" lang="en-US" altLang="ko-KR" sz="1050" dirty="0" err="1">
                <a:latin typeface="+mn-ea"/>
                <a:sym typeface="Wingdings" pitchFamily="2" charset="2"/>
              </a:rPr>
              <a:t>testX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)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 생산 과정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 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진행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(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변형 방법 등 자세한 설명은 다음 장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 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참고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  <a:sym typeface="Wingdings" pitchFamily="2" charset="2"/>
              </a:rPr>
              <a:t>3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차원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Array 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데이터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(UCI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HAR)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 </a:t>
            </a:r>
            <a:r>
              <a:rPr kumimoji="1" lang="ko-KR" altLang="en-US" sz="1050" dirty="0" err="1">
                <a:latin typeface="+mn-ea"/>
                <a:sym typeface="Wingdings" pitchFamily="2" charset="2"/>
              </a:rPr>
              <a:t>를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1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초 주기를 갖는 데이터로 가정하여 진행</a:t>
            </a:r>
            <a:endParaRPr kumimoji="1" lang="en-US" altLang="ko-KR" sz="1050" dirty="0">
              <a:latin typeface="+mn-ea"/>
              <a:sym typeface="Wingdings" pitchFamily="2" charset="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+mn-ea"/>
                <a:sym typeface="Wingdings" pitchFamily="2" charset="2"/>
              </a:rPr>
              <a:t>서로 다른 특성 데이터로 분할하는 케이스</a:t>
            </a:r>
            <a:endParaRPr kumimoji="1" lang="en-US" altLang="ko-KR" sz="1050" dirty="0">
              <a:latin typeface="+mn-ea"/>
              <a:sym typeface="Wingdings" pitchFamily="2" charset="2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050" dirty="0">
                <a:latin typeface="+mn-ea"/>
                <a:sym typeface="Wingdings" pitchFamily="2" charset="2"/>
              </a:rPr>
              <a:t>9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개의 독립 변수를 갖는 원 데이터를 신체 가속도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(X,Y,Z), 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중력 가속도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(X,Y,Z), 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전체 가속도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(X,Y,Z)</a:t>
            </a:r>
            <a:r>
              <a:rPr kumimoji="1" lang="ko-KR" altLang="en-US" sz="1050" dirty="0" err="1">
                <a:latin typeface="+mn-ea"/>
                <a:sym typeface="Wingdings" pitchFamily="2" charset="2"/>
              </a:rPr>
              <a:t>를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 기준으로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3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개의 데이터로 분할</a:t>
            </a:r>
            <a:endParaRPr kumimoji="1" lang="en-US" altLang="ko-KR" sz="1050" dirty="0">
              <a:latin typeface="+mn-ea"/>
              <a:sym typeface="Wingdings" pitchFamily="2" charset="2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1050" dirty="0">
                <a:latin typeface="+mn-ea"/>
                <a:sym typeface="Wingdings" pitchFamily="2" charset="2"/>
              </a:rPr>
              <a:t>또한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,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 각각 분할한 데이터의 주기는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1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초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/2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초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/4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초 주기로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Sampling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(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원 데이터의 주기는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1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초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)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050" dirty="0">
                <a:latin typeface="+mn-ea"/>
                <a:sym typeface="Wingdings" pitchFamily="2" charset="2"/>
              </a:rPr>
              <a:t>Case 1</a:t>
            </a:r>
          </a:p>
          <a:p>
            <a:pPr marL="1600200" lvl="3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+mn-ea"/>
                <a:sym typeface="Wingdings" pitchFamily="2" charset="2"/>
              </a:rPr>
              <a:t>통합 시작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: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 분할 및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Sampling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 한 데이터를 통합 방법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1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을 활용하여 통합 진행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(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통합 기준 주기는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4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초를 기준으로 진행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)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050" dirty="0">
                <a:latin typeface="+mn-ea"/>
                <a:sym typeface="Wingdings" pitchFamily="2" charset="2"/>
              </a:rPr>
              <a:t>Case 2</a:t>
            </a:r>
          </a:p>
          <a:p>
            <a:pPr marL="1600200" lvl="3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+mn-ea"/>
                <a:sym typeface="Wingdings" pitchFamily="2" charset="2"/>
              </a:rPr>
              <a:t>통합 시작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: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 분할 및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Sampling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 한 데이터를 통합 방법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2</a:t>
            </a:r>
            <a:r>
              <a:rPr kumimoji="1" lang="ko-KR" altLang="en-US" sz="1050" dirty="0" err="1">
                <a:latin typeface="+mn-ea"/>
                <a:sym typeface="Wingdings" pitchFamily="2" charset="2"/>
              </a:rPr>
              <a:t>를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 활용하여 통합 진행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(RNN AE </a:t>
            </a:r>
            <a:r>
              <a:rPr kumimoji="1" lang="ko-KR" altLang="en-US" sz="1050" dirty="0" err="1">
                <a:latin typeface="+mn-ea"/>
                <a:sym typeface="Wingdings" pitchFamily="2" charset="2"/>
              </a:rPr>
              <a:t>를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 활용하여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(1,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 </a:t>
            </a:r>
            <a:r>
              <a:rPr kumimoji="1" lang="en-US" altLang="ko-KR" sz="1050" dirty="0" err="1">
                <a:latin typeface="+mn-ea"/>
                <a:sym typeface="Wingdings" pitchFamily="2" charset="2"/>
              </a:rPr>
              <a:t>emb_dim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) 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차원으로 변환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)</a:t>
            </a:r>
          </a:p>
          <a:p>
            <a:pPr marL="1600200" lvl="3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  <a:sym typeface="Wingdings" pitchFamily="2" charset="2"/>
              </a:rPr>
              <a:t>RNN AE</a:t>
            </a:r>
            <a:r>
              <a:rPr kumimoji="1" lang="ko-KR" altLang="en-US" sz="1050" dirty="0" err="1">
                <a:latin typeface="+mn-ea"/>
                <a:sym typeface="Wingdings" pitchFamily="2" charset="2"/>
              </a:rPr>
              <a:t>를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 진행 후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Classification FC</a:t>
            </a:r>
            <a:r>
              <a:rPr kumimoji="1" lang="ko-KR" altLang="en-US" sz="1050" dirty="0" err="1">
                <a:latin typeface="+mn-ea"/>
                <a:sym typeface="Wingdings" pitchFamily="2" charset="2"/>
              </a:rPr>
              <a:t>를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 활용하기 위해 </a:t>
            </a:r>
            <a:r>
              <a:rPr kumimoji="1" lang="en-US" altLang="ko-KR" sz="1050" dirty="0" err="1">
                <a:latin typeface="+mn-ea"/>
                <a:sym typeface="Wingdings" pitchFamily="2" charset="2"/>
              </a:rPr>
              <a:t>window_size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는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Alignment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 입력 데이터의 길이보다 하나 작은 값이다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.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(ex. Input data length : 128 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인 경우 </a:t>
            </a:r>
            <a:r>
              <a:rPr kumimoji="1" lang="en-US" altLang="ko-KR" sz="1050" dirty="0" err="1">
                <a:latin typeface="+mn-ea"/>
                <a:sym typeface="Wingdings" pitchFamily="2" charset="2"/>
              </a:rPr>
              <a:t>window_size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: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127 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로 진행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+mn-ea"/>
              </a:rPr>
              <a:t>주기</a:t>
            </a:r>
            <a:r>
              <a:rPr kumimoji="1" lang="en-US" altLang="ko-KR" sz="1100" dirty="0">
                <a:latin typeface="+mn-ea"/>
              </a:rPr>
              <a:t>(</a:t>
            </a:r>
            <a:r>
              <a:rPr kumimoji="1" lang="ko-KR" altLang="en-US" sz="1100" dirty="0">
                <a:latin typeface="+mn-ea"/>
              </a:rPr>
              <a:t>간격</a:t>
            </a:r>
            <a:r>
              <a:rPr kumimoji="1" lang="en-US" altLang="ko-KR" sz="1100" dirty="0">
                <a:latin typeface="+mn-ea"/>
              </a:rPr>
              <a:t>)</a:t>
            </a:r>
            <a:r>
              <a:rPr kumimoji="1" lang="ko-KR" altLang="en-US" sz="1100" dirty="0">
                <a:latin typeface="+mn-ea"/>
              </a:rPr>
              <a:t> 만 변환하는 케이스</a:t>
            </a:r>
            <a:endParaRPr kumimoji="1" lang="en-US" altLang="ko-KR" sz="1100" dirty="0">
              <a:latin typeface="+mn-ea"/>
              <a:sym typeface="Wingdings" pitchFamily="2" charset="2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050" dirty="0">
                <a:latin typeface="+mn-ea"/>
                <a:sym typeface="Wingdings" pitchFamily="2" charset="2"/>
              </a:rPr>
              <a:t>Case 3</a:t>
            </a:r>
          </a:p>
          <a:p>
            <a:pPr marL="1600200" lvl="3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  <a:sym typeface="Wingdings" pitchFamily="2" charset="2"/>
              </a:rPr>
              <a:t>1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초 주기의 원 데이터를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4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초 주기로 </a:t>
            </a:r>
            <a:r>
              <a:rPr kumimoji="1" lang="en-US" altLang="ko-KR" sz="1050" dirty="0">
                <a:latin typeface="+mn-ea"/>
                <a:sym typeface="Wingdings" pitchFamily="2" charset="2"/>
              </a:rPr>
              <a:t>Sampling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050" dirty="0">
                <a:latin typeface="+mn-ea"/>
                <a:sym typeface="Wingdings" pitchFamily="2" charset="2"/>
              </a:rPr>
              <a:t>Case 4</a:t>
            </a:r>
          </a:p>
          <a:p>
            <a:pPr marL="1600200" marR="0" lvl="3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Wingdings" pitchFamily="2" charset="2"/>
              </a:rPr>
              <a:t>1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Wingdings" pitchFamily="2" charset="2"/>
              </a:rPr>
              <a:t>초 주기의 원 데이터를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Wingdings" pitchFamily="2" charset="2"/>
              </a:rPr>
              <a:t>4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Wingdings" pitchFamily="2" charset="2"/>
              </a:rPr>
              <a:t>초 주기로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Wingdings" pitchFamily="2" charset="2"/>
              </a:rPr>
              <a:t>Sampling</a:t>
            </a:r>
          </a:p>
          <a:p>
            <a:pPr marL="1600200" lvl="3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  <a:sym typeface="Wingdings" pitchFamily="2" charset="2"/>
              </a:rPr>
              <a:t>RNN AE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 </a:t>
            </a:r>
            <a:r>
              <a:rPr kumimoji="1" lang="ko-KR" altLang="en-US" sz="1050" dirty="0" err="1">
                <a:latin typeface="+mn-ea"/>
                <a:sym typeface="Wingdings" pitchFamily="2" charset="2"/>
              </a:rPr>
              <a:t>를</a:t>
            </a:r>
            <a:r>
              <a:rPr kumimoji="1" lang="ko-KR" altLang="en-US" sz="1050" dirty="0">
                <a:latin typeface="+mn-ea"/>
                <a:sym typeface="Wingdings" pitchFamily="2" charset="2"/>
              </a:rPr>
              <a:t> 활용해 차원이 다른 데이터로 재 표현하여 생성</a:t>
            </a:r>
            <a:endParaRPr kumimoji="1" lang="en-US" altLang="ko-KR" sz="1050" dirty="0">
              <a:latin typeface="+mn-ea"/>
              <a:sym typeface="Wingdings" pitchFamily="2" charset="2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kumimoji="1" lang="en-US" altLang="ko-Kore-KR" sz="1200" dirty="0">
                <a:latin typeface="+mn-ea"/>
              </a:rPr>
              <a:t>Training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50" dirty="0">
                <a:latin typeface="+mn-ea"/>
              </a:rPr>
              <a:t>Case </a:t>
            </a:r>
            <a:r>
              <a:rPr kumimoji="1" lang="ko-Kore-KR" altLang="en-US" sz="1050" dirty="0">
                <a:latin typeface="+mn-ea"/>
              </a:rPr>
              <a:t>에</a:t>
            </a:r>
            <a:r>
              <a:rPr kumimoji="1" lang="ko-KR" altLang="en-US" sz="1050" dirty="0">
                <a:latin typeface="+mn-ea"/>
              </a:rPr>
              <a:t> 따라 </a:t>
            </a:r>
            <a:r>
              <a:rPr kumimoji="1" lang="en-US" altLang="ko-KR" sz="1050" dirty="0">
                <a:latin typeface="+mn-ea"/>
              </a:rPr>
              <a:t>Classification </a:t>
            </a:r>
            <a:r>
              <a:rPr kumimoji="1" lang="ko-KR" altLang="en-US" sz="1050" dirty="0">
                <a:latin typeface="+mn-ea"/>
              </a:rPr>
              <a:t>진행 및 모델 생성</a:t>
            </a:r>
            <a:endParaRPr kumimoji="1" lang="en-US" altLang="ko-KR" sz="1050" dirty="0">
              <a:latin typeface="+mn-ea"/>
            </a:endParaRP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Case 1 / Case 3 : LSTM, 1D-CNN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Case 2 / Case 4 : FC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kumimoji="1" lang="en-US" altLang="ko-Kore-KR" sz="1200" dirty="0">
                <a:latin typeface="+mn-ea"/>
              </a:rPr>
              <a:t>Testing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50" dirty="0">
                <a:latin typeface="+mn-ea"/>
              </a:rPr>
              <a:t>Case </a:t>
            </a:r>
            <a:r>
              <a:rPr kumimoji="1" lang="ko-KR" altLang="en-US" sz="1050" dirty="0">
                <a:latin typeface="+mn-ea"/>
              </a:rPr>
              <a:t>에 따라 </a:t>
            </a:r>
            <a:r>
              <a:rPr kumimoji="1" lang="en-US" altLang="ko-KR" sz="1050" dirty="0">
                <a:latin typeface="+mn-ea"/>
              </a:rPr>
              <a:t>Test Data Testing </a:t>
            </a:r>
            <a:r>
              <a:rPr kumimoji="1" lang="ko-KR" altLang="en-US" sz="1050" dirty="0">
                <a:latin typeface="+mn-ea"/>
              </a:rPr>
              <a:t>진행</a:t>
            </a:r>
            <a:endParaRPr kumimoji="1" lang="ko-Kore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218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ABD9416-0AC4-B84D-D753-531FE6A9B0F7}"/>
              </a:ext>
            </a:extLst>
          </p:cNvPr>
          <p:cNvGrpSpPr/>
          <p:nvPr/>
        </p:nvGrpSpPr>
        <p:grpSpPr>
          <a:xfrm>
            <a:off x="646571" y="702124"/>
            <a:ext cx="10898857" cy="2559970"/>
            <a:chOff x="646571" y="702124"/>
            <a:chExt cx="10898857" cy="272687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1E5662F-6C8C-C6A4-E045-B408B86AF772}"/>
                </a:ext>
              </a:extLst>
            </p:cNvPr>
            <p:cNvSpPr/>
            <p:nvPr/>
          </p:nvSpPr>
          <p:spPr>
            <a:xfrm>
              <a:off x="3823225" y="702124"/>
              <a:ext cx="7324571" cy="21921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n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8D1343-41E1-2A0F-585A-181D858987BF}"/>
                </a:ext>
              </a:extLst>
            </p:cNvPr>
            <p:cNvSpPr/>
            <p:nvPr/>
          </p:nvSpPr>
          <p:spPr>
            <a:xfrm>
              <a:off x="1264569" y="1376089"/>
              <a:ext cx="1477926" cy="110578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D3084C-303C-9C75-A9A0-ABE2F5BF1758}"/>
                </a:ext>
              </a:extLst>
            </p:cNvPr>
            <p:cNvSpPr/>
            <p:nvPr/>
          </p:nvSpPr>
          <p:spPr>
            <a:xfrm>
              <a:off x="1105081" y="1542663"/>
              <a:ext cx="1477926" cy="1105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CDC61A6-011C-2BC5-36A8-E5D2B1B5E792}"/>
                </a:ext>
              </a:extLst>
            </p:cNvPr>
            <p:cNvSpPr/>
            <p:nvPr/>
          </p:nvSpPr>
          <p:spPr>
            <a:xfrm>
              <a:off x="952681" y="1687974"/>
              <a:ext cx="1477926" cy="1105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EBEE07-766E-80FD-568C-5B0AF3318430}"/>
                </a:ext>
              </a:extLst>
            </p:cNvPr>
            <p:cNvSpPr txBox="1"/>
            <p:nvPr/>
          </p:nvSpPr>
          <p:spPr>
            <a:xfrm>
              <a:off x="952681" y="2017726"/>
              <a:ext cx="147792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UCI Data Array</a:t>
              </a:r>
            </a:p>
            <a:p>
              <a:pPr algn="ctr"/>
              <a:r>
                <a:rPr kumimoji="1" lang="en-US" altLang="ko-Kore-KR" sz="1100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(9, 128)</a:t>
              </a:r>
              <a:endParaRPr kumimoji="1" lang="ko-Kore-KR" altLang="en-US" sz="1100" dirty="0"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5631F91-3E36-5D0C-630D-4D90616FD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3007" y="2479816"/>
              <a:ext cx="326061" cy="39368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FFC300-1A9B-B7BC-A694-C0A178B602C8}"/>
                </a:ext>
              </a:extLst>
            </p:cNvPr>
            <p:cNvSpPr txBox="1"/>
            <p:nvPr/>
          </p:nvSpPr>
          <p:spPr>
            <a:xfrm>
              <a:off x="2633939" y="2583572"/>
              <a:ext cx="5688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7352</a:t>
              </a:r>
              <a:endParaRPr kumimoji="1" lang="ko-Kore-KR" altLang="en-US" sz="1100" dirty="0"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  <p:sp>
          <p:nvSpPr>
            <p:cNvPr id="13" name="오른쪽 화살표[R] 12">
              <a:extLst>
                <a:ext uri="{FF2B5EF4-FFF2-40B4-BE49-F238E27FC236}">
                  <a16:creationId xmlns:a16="http://schemas.microsoft.com/office/drawing/2014/main" id="{C1645107-2167-48F1-04F8-14B303F5767F}"/>
                </a:ext>
              </a:extLst>
            </p:cNvPr>
            <p:cNvSpPr/>
            <p:nvPr/>
          </p:nvSpPr>
          <p:spPr>
            <a:xfrm>
              <a:off x="2940902" y="1985235"/>
              <a:ext cx="259828" cy="22064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0400847-7520-F9BD-EA02-ED4C2708B7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964" y="1687974"/>
              <a:ext cx="0" cy="115020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1819859-7827-C1AF-82F1-6F5D5E19E370}"/>
                </a:ext>
              </a:extLst>
            </p:cNvPr>
            <p:cNvCxnSpPr>
              <a:cxnSpLocks/>
            </p:cNvCxnSpPr>
            <p:nvPr/>
          </p:nvCxnSpPr>
          <p:spPr>
            <a:xfrm>
              <a:off x="942296" y="2970969"/>
              <a:ext cx="1488313" cy="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4A1150-A2E4-B4BB-F386-37546BD05B77}"/>
                </a:ext>
              </a:extLst>
            </p:cNvPr>
            <p:cNvSpPr txBox="1"/>
            <p:nvPr/>
          </p:nvSpPr>
          <p:spPr>
            <a:xfrm>
              <a:off x="646571" y="2155032"/>
              <a:ext cx="29294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9</a:t>
              </a:r>
              <a:endParaRPr kumimoji="1" lang="ko-Kore-KR" altLang="en-US" sz="1100" dirty="0"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D926F8-08AF-8906-9F01-524DDE630E53}"/>
                </a:ext>
              </a:extLst>
            </p:cNvPr>
            <p:cNvSpPr txBox="1"/>
            <p:nvPr/>
          </p:nvSpPr>
          <p:spPr>
            <a:xfrm>
              <a:off x="1442971" y="2835093"/>
              <a:ext cx="48275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128</a:t>
              </a:r>
              <a:endParaRPr kumimoji="1" lang="ko-Kore-KR" altLang="en-US" sz="1100" dirty="0"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CFEED8-9ACD-BEDF-0CF2-FFA10F3AB0F6}"/>
                </a:ext>
              </a:extLst>
            </p:cNvPr>
            <p:cNvSpPr/>
            <p:nvPr/>
          </p:nvSpPr>
          <p:spPr>
            <a:xfrm>
              <a:off x="3619246" y="930082"/>
              <a:ext cx="7324571" cy="21921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n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444CF91-5C24-BFD7-9B5D-A0536B8F673E}"/>
                </a:ext>
              </a:extLst>
            </p:cNvPr>
            <p:cNvSpPr/>
            <p:nvPr/>
          </p:nvSpPr>
          <p:spPr>
            <a:xfrm>
              <a:off x="3334639" y="1124456"/>
              <a:ext cx="7405199" cy="22348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n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357FA7E3-BC5D-FF3F-1627-CA36D6BE3011}"/>
                </a:ext>
              </a:extLst>
            </p:cNvPr>
            <p:cNvCxnSpPr>
              <a:cxnSpLocks/>
            </p:cNvCxnSpPr>
            <p:nvPr/>
          </p:nvCxnSpPr>
          <p:spPr>
            <a:xfrm>
              <a:off x="3976465" y="2962569"/>
              <a:ext cx="11147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20591FD-218D-77F5-0B37-333DEB543283}"/>
                </a:ext>
              </a:extLst>
            </p:cNvPr>
            <p:cNvSpPr/>
            <p:nvPr/>
          </p:nvSpPr>
          <p:spPr>
            <a:xfrm rot="5400000">
              <a:off x="3722133" y="1422995"/>
              <a:ext cx="1477926" cy="1263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9931747B-CC52-0C50-563C-1722510CA5C7}"/>
                </a:ext>
              </a:extLst>
            </p:cNvPr>
            <p:cNvCxnSpPr/>
            <p:nvPr/>
          </p:nvCxnSpPr>
          <p:spPr>
            <a:xfrm>
              <a:off x="3976465" y="1315832"/>
              <a:ext cx="0" cy="1477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2CA9B314-888E-2153-6F2E-13A32383FE34}"/>
                </a:ext>
              </a:extLst>
            </p:cNvPr>
            <p:cNvCxnSpPr>
              <a:cxnSpLocks/>
            </p:cNvCxnSpPr>
            <p:nvPr/>
          </p:nvCxnSpPr>
          <p:spPr>
            <a:xfrm>
              <a:off x="3827615" y="1477092"/>
              <a:ext cx="1263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B11147-74B4-1A68-11B6-B45AA1630A36}"/>
                </a:ext>
              </a:extLst>
            </p:cNvPr>
            <p:cNvSpPr txBox="1"/>
            <p:nvPr/>
          </p:nvSpPr>
          <p:spPr>
            <a:xfrm>
              <a:off x="4370809" y="2817080"/>
              <a:ext cx="32606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9</a:t>
              </a:r>
              <a:endParaRPr kumimoji="1" lang="ko-Kore-KR" altLang="en-US" sz="1100" dirty="0"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A0706C-60FF-01AF-6E2A-A3E463B4857B}"/>
                </a:ext>
              </a:extLst>
            </p:cNvPr>
            <p:cNvSpPr txBox="1"/>
            <p:nvPr/>
          </p:nvSpPr>
          <p:spPr>
            <a:xfrm>
              <a:off x="3967585" y="1820287"/>
              <a:ext cx="11554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UCI </a:t>
              </a:r>
            </a:p>
            <a:p>
              <a:pPr algn="ctr"/>
              <a:r>
                <a:rPr kumimoji="1" lang="en-US" altLang="ko-Kore-KR" sz="1100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DataFrame</a:t>
              </a:r>
            </a:p>
            <a:p>
              <a:pPr algn="ctr"/>
              <a:r>
                <a:rPr kumimoji="1" lang="en-US" altLang="ko-Kore-KR" sz="1100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(128, 9)</a:t>
              </a:r>
              <a:endParaRPr kumimoji="1" lang="ko-Kore-KR" altLang="en-US" sz="1100" dirty="0"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  <p:sp>
          <p:nvSpPr>
            <p:cNvPr id="26" name="오른쪽 화살표[R] 25">
              <a:extLst>
                <a:ext uri="{FF2B5EF4-FFF2-40B4-BE49-F238E27FC236}">
                  <a16:creationId xmlns:a16="http://schemas.microsoft.com/office/drawing/2014/main" id="{24E6D7E8-DABE-DAFC-A99C-63672B3C15E9}"/>
                </a:ext>
              </a:extLst>
            </p:cNvPr>
            <p:cNvSpPr/>
            <p:nvPr/>
          </p:nvSpPr>
          <p:spPr>
            <a:xfrm>
              <a:off x="5279989" y="1985235"/>
              <a:ext cx="259828" cy="22064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BF11063-02B5-771C-2CC0-F87D4BE73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9783" y="1477092"/>
              <a:ext cx="0" cy="133738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538D021-00CC-2E70-0D6D-3CAE28071152}"/>
                </a:ext>
              </a:extLst>
            </p:cNvPr>
            <p:cNvSpPr txBox="1"/>
            <p:nvPr/>
          </p:nvSpPr>
          <p:spPr>
            <a:xfrm>
              <a:off x="3362717" y="2002803"/>
              <a:ext cx="45426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128</a:t>
              </a:r>
              <a:endParaRPr kumimoji="1" lang="ko-Kore-KR" altLang="en-US" sz="1100" dirty="0"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5F08C7-7316-9E74-5B58-A9894111F46D}"/>
                </a:ext>
              </a:extLst>
            </p:cNvPr>
            <p:cNvSpPr txBox="1"/>
            <p:nvPr/>
          </p:nvSpPr>
          <p:spPr>
            <a:xfrm>
              <a:off x="5373394" y="1484516"/>
              <a:ext cx="11554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(Length1 * 3)</a:t>
              </a:r>
              <a:endParaRPr kumimoji="1" lang="ko-Kore-KR" altLang="en-US" sz="1100" dirty="0"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76640D-EC4B-20E0-2223-F5666BAE647C}"/>
                </a:ext>
              </a:extLst>
            </p:cNvPr>
            <p:cNvSpPr txBox="1"/>
            <p:nvPr/>
          </p:nvSpPr>
          <p:spPr>
            <a:xfrm>
              <a:off x="6396137" y="1481169"/>
              <a:ext cx="11554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(Length2 * 3)</a:t>
              </a:r>
              <a:endParaRPr kumimoji="1" lang="ko-Kore-KR" altLang="en-US" sz="1100" dirty="0"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B60498-EC31-F771-4D86-887BCC071314}"/>
                </a:ext>
              </a:extLst>
            </p:cNvPr>
            <p:cNvSpPr txBox="1"/>
            <p:nvPr/>
          </p:nvSpPr>
          <p:spPr>
            <a:xfrm>
              <a:off x="7418435" y="1481169"/>
              <a:ext cx="11554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(Length3 * 3)</a:t>
              </a:r>
              <a:endParaRPr kumimoji="1" lang="ko-Kore-KR" altLang="en-US" sz="1100" dirty="0"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1C138F7-337A-467D-B009-7867B11F6D31}"/>
                </a:ext>
              </a:extLst>
            </p:cNvPr>
            <p:cNvGrpSpPr/>
            <p:nvPr/>
          </p:nvGrpSpPr>
          <p:grpSpPr>
            <a:xfrm>
              <a:off x="7731011" y="1745083"/>
              <a:ext cx="530255" cy="317204"/>
              <a:chOff x="7782559" y="2300579"/>
              <a:chExt cx="530255" cy="317204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6BCC032-BE82-EBC0-A7DE-A9CC0166DB32}"/>
                  </a:ext>
                </a:extLst>
              </p:cNvPr>
              <p:cNvSpPr/>
              <p:nvPr/>
            </p:nvSpPr>
            <p:spPr>
              <a:xfrm>
                <a:off x="7782559" y="2300579"/>
                <a:ext cx="530255" cy="31720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4" name="직선 연결선[R] 33">
                <a:extLst>
                  <a:ext uri="{FF2B5EF4-FFF2-40B4-BE49-F238E27FC236}">
                    <a16:creationId xmlns:a16="http://schemas.microsoft.com/office/drawing/2014/main" id="{D581416C-60BA-6F90-57E4-B439D2F0E7B2}"/>
                  </a:ext>
                </a:extLst>
              </p:cNvPr>
              <p:cNvCxnSpPr>
                <a:cxnSpLocks/>
                <a:endCxn id="33" idx="3"/>
              </p:cNvCxnSpPr>
              <p:nvPr/>
            </p:nvCxnSpPr>
            <p:spPr>
              <a:xfrm>
                <a:off x="7782559" y="2410446"/>
                <a:ext cx="53025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CD3070D2-7808-A01F-D65D-84249552C6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2326" y="2300579"/>
                <a:ext cx="0" cy="3172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EA99137-A2BC-21AF-BB09-D1676E02A0FF}"/>
                </a:ext>
              </a:extLst>
            </p:cNvPr>
            <p:cNvSpPr/>
            <p:nvPr/>
          </p:nvSpPr>
          <p:spPr>
            <a:xfrm>
              <a:off x="6708709" y="1745083"/>
              <a:ext cx="530257" cy="5723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B93CD3CB-191F-5DF8-DE50-EBF6D251620B}"/>
                </a:ext>
              </a:extLst>
            </p:cNvPr>
            <p:cNvCxnSpPr>
              <a:cxnSpLocks/>
            </p:cNvCxnSpPr>
            <p:nvPr/>
          </p:nvCxnSpPr>
          <p:spPr>
            <a:xfrm>
              <a:off x="6708709" y="1854950"/>
              <a:ext cx="5302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197724AD-ABCF-3603-CBB4-B1AF1C1619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8476" y="1745083"/>
              <a:ext cx="0" cy="5723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74C1998-72CE-0CBF-C96F-030B89D9DC1F}"/>
                </a:ext>
              </a:extLst>
            </p:cNvPr>
            <p:cNvGrpSpPr/>
            <p:nvPr/>
          </p:nvGrpSpPr>
          <p:grpSpPr>
            <a:xfrm>
              <a:off x="5685967" y="1746661"/>
              <a:ext cx="530261" cy="742508"/>
              <a:chOff x="10465174" y="4488711"/>
              <a:chExt cx="613952" cy="742508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225988B-9AFF-E7AD-A419-B2B804A60433}"/>
                  </a:ext>
                </a:extLst>
              </p:cNvPr>
              <p:cNvSpPr/>
              <p:nvPr/>
            </p:nvSpPr>
            <p:spPr>
              <a:xfrm>
                <a:off x="10465174" y="4488711"/>
                <a:ext cx="613952" cy="7425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1" name="직선 연결선[R] 40">
                <a:extLst>
                  <a:ext uri="{FF2B5EF4-FFF2-40B4-BE49-F238E27FC236}">
                    <a16:creationId xmlns:a16="http://schemas.microsoft.com/office/drawing/2014/main" id="{A98050DE-4183-4ABA-5481-825C00AB35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5174" y="4598578"/>
                <a:ext cx="6139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[R] 41">
                <a:extLst>
                  <a:ext uri="{FF2B5EF4-FFF2-40B4-BE49-F238E27FC236}">
                    <a16:creationId xmlns:a16="http://schemas.microsoft.com/office/drawing/2014/main" id="{61BFF142-C232-018E-4A0B-716862C330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94941" y="4488711"/>
                <a:ext cx="0" cy="7425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95BEFE6-449B-84BC-9774-09D2DDE60D2D}"/>
                </a:ext>
              </a:extLst>
            </p:cNvPr>
            <p:cNvCxnSpPr>
              <a:cxnSpLocks/>
            </p:cNvCxnSpPr>
            <p:nvPr/>
          </p:nvCxnSpPr>
          <p:spPr>
            <a:xfrm>
              <a:off x="9481758" y="2962569"/>
              <a:ext cx="1116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2909E69-7FB9-F9CB-8D87-19C144B61864}"/>
                </a:ext>
              </a:extLst>
            </p:cNvPr>
            <p:cNvSpPr/>
            <p:nvPr/>
          </p:nvSpPr>
          <p:spPr>
            <a:xfrm rot="5400000">
              <a:off x="9298349" y="1488620"/>
              <a:ext cx="1332617" cy="1263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1F834537-ACAD-9203-3D35-F41CD31AD108}"/>
                </a:ext>
              </a:extLst>
            </p:cNvPr>
            <p:cNvCxnSpPr>
              <a:cxnSpLocks/>
            </p:cNvCxnSpPr>
            <p:nvPr/>
          </p:nvCxnSpPr>
          <p:spPr>
            <a:xfrm>
              <a:off x="9481758" y="1454061"/>
              <a:ext cx="0" cy="133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2DF7AF76-99C7-4FC7-B6AE-947437DDFA50}"/>
                </a:ext>
              </a:extLst>
            </p:cNvPr>
            <p:cNvCxnSpPr>
              <a:cxnSpLocks/>
            </p:cNvCxnSpPr>
            <p:nvPr/>
          </p:nvCxnSpPr>
          <p:spPr>
            <a:xfrm>
              <a:off x="9332908" y="1615321"/>
              <a:ext cx="1263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E1BF86E-91EB-C1BF-3D95-4D22028A381D}"/>
                </a:ext>
              </a:extLst>
            </p:cNvPr>
            <p:cNvSpPr txBox="1"/>
            <p:nvPr/>
          </p:nvSpPr>
          <p:spPr>
            <a:xfrm>
              <a:off x="9882974" y="2817079"/>
              <a:ext cx="32606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9</a:t>
              </a:r>
              <a:endParaRPr kumimoji="1" lang="ko-Kore-KR" altLang="en-US" sz="1100" dirty="0"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D507CBB-73A7-8202-55C8-F92C29A8370B}"/>
                </a:ext>
              </a:extLst>
            </p:cNvPr>
            <p:cNvSpPr txBox="1"/>
            <p:nvPr/>
          </p:nvSpPr>
          <p:spPr>
            <a:xfrm>
              <a:off x="9404618" y="1854950"/>
              <a:ext cx="1263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Integrated</a:t>
              </a:r>
            </a:p>
            <a:p>
              <a:pPr algn="ctr"/>
              <a:r>
                <a:rPr kumimoji="1" lang="en-US" altLang="ko-Kore-KR" sz="1100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DataFrame</a:t>
              </a:r>
            </a:p>
            <a:p>
              <a:pPr algn="ctr"/>
              <a:r>
                <a:rPr kumimoji="1" lang="en-US" altLang="ko-Kore-KR" sz="1100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(New length, 9)</a:t>
              </a:r>
              <a:endParaRPr kumimoji="1" lang="ko-Kore-KR" altLang="en-US" sz="1100" dirty="0"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DD2CEBF-FD8D-E613-3A7C-4F1258232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7480" y="1615321"/>
              <a:ext cx="0" cy="117135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F9CC80-ECE4-C9E1-9BC1-E49075192A88}"/>
                </a:ext>
              </a:extLst>
            </p:cNvPr>
            <p:cNvSpPr txBox="1"/>
            <p:nvPr/>
          </p:nvSpPr>
          <p:spPr>
            <a:xfrm>
              <a:off x="8656144" y="1961010"/>
              <a:ext cx="64325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New length</a:t>
              </a:r>
              <a:endParaRPr kumimoji="1" lang="ko-Kore-KR" altLang="en-US" sz="1100" dirty="0"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27B71E77-8D21-BBD5-6747-72C6FF950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9890" y="2945883"/>
              <a:ext cx="408797" cy="48311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65AC6BE-F01F-CB4C-04CE-F84B39A6777D}"/>
                </a:ext>
              </a:extLst>
            </p:cNvPr>
            <p:cNvSpPr txBox="1"/>
            <p:nvPr/>
          </p:nvSpPr>
          <p:spPr>
            <a:xfrm>
              <a:off x="10976582" y="3096703"/>
              <a:ext cx="5688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7352</a:t>
              </a:r>
              <a:endParaRPr kumimoji="1" lang="ko-Kore-KR" altLang="en-US" sz="1100" dirty="0"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770425-1770-E014-A741-9FBA1D6855B5}"/>
                </a:ext>
              </a:extLst>
            </p:cNvPr>
            <p:cNvSpPr txBox="1"/>
            <p:nvPr/>
          </p:nvSpPr>
          <p:spPr>
            <a:xfrm>
              <a:off x="1450267" y="3139156"/>
              <a:ext cx="482753" cy="2786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(a)</a:t>
              </a:r>
              <a:endParaRPr kumimoji="1" lang="ko-Kore-KR" altLang="en-US" sz="1100" b="1" dirty="0"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59D289A-5B55-7EF7-0081-5B85D752DD8D}"/>
                </a:ext>
              </a:extLst>
            </p:cNvPr>
            <p:cNvSpPr txBox="1"/>
            <p:nvPr/>
          </p:nvSpPr>
          <p:spPr>
            <a:xfrm>
              <a:off x="4292462" y="3058948"/>
              <a:ext cx="482753" cy="2786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(b)</a:t>
              </a:r>
              <a:endParaRPr kumimoji="1" lang="ko-Kore-KR" altLang="en-US" sz="1100" b="1" dirty="0"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3CC6282-0C5F-D5A5-F973-5D34BFAE766D}"/>
                </a:ext>
              </a:extLst>
            </p:cNvPr>
            <p:cNvSpPr txBox="1"/>
            <p:nvPr/>
          </p:nvSpPr>
          <p:spPr>
            <a:xfrm>
              <a:off x="5804051" y="3060328"/>
              <a:ext cx="2493419" cy="2786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(c)</a:t>
              </a:r>
              <a:r>
                <a:rPr kumimoji="1" lang="ko-KR" altLang="en-US" sz="1100" b="1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 </a:t>
              </a:r>
              <a:r>
                <a:rPr kumimoji="1" lang="en-US" altLang="ko-KR" sz="800" b="1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Transform &amp; Split</a:t>
              </a:r>
              <a:endParaRPr kumimoji="1" lang="ko-Kore-KR" altLang="en-US" sz="1100" b="1" dirty="0"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F753485-EB15-33F4-BC34-42B18BB79F86}"/>
                </a:ext>
              </a:extLst>
            </p:cNvPr>
            <p:cNvSpPr txBox="1"/>
            <p:nvPr/>
          </p:nvSpPr>
          <p:spPr>
            <a:xfrm>
              <a:off x="9332906" y="3057004"/>
              <a:ext cx="1339583" cy="2786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(d)</a:t>
              </a:r>
              <a:endParaRPr kumimoji="1" lang="ko-Kore-KR" altLang="en-US" sz="1100" b="1" dirty="0"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  <p:sp>
          <p:nvSpPr>
            <p:cNvPr id="57" name="오른쪽 화살표[R] 56">
              <a:extLst>
                <a:ext uri="{FF2B5EF4-FFF2-40B4-BE49-F238E27FC236}">
                  <a16:creationId xmlns:a16="http://schemas.microsoft.com/office/drawing/2014/main" id="{2356EAF5-8389-C2AD-8828-6F414EE72DA6}"/>
                </a:ext>
              </a:extLst>
            </p:cNvPr>
            <p:cNvSpPr/>
            <p:nvPr/>
          </p:nvSpPr>
          <p:spPr>
            <a:xfrm>
              <a:off x="8459363" y="2000116"/>
              <a:ext cx="259828" cy="22064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50D620B-14EC-E779-5A41-D73C096FDED8}"/>
              </a:ext>
            </a:extLst>
          </p:cNvPr>
          <p:cNvSpPr txBox="1"/>
          <p:nvPr/>
        </p:nvSpPr>
        <p:spPr>
          <a:xfrm>
            <a:off x="641897" y="3434942"/>
            <a:ext cx="10604248" cy="316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000" b="1" dirty="0"/>
              <a:t>(a)</a:t>
            </a:r>
            <a:r>
              <a:rPr kumimoji="1" lang="en-US" altLang="ko-KR" sz="1000" dirty="0"/>
              <a:t> </a:t>
            </a:r>
            <a:r>
              <a:rPr kumimoji="1" lang="ko-KR" altLang="en-US" sz="900" dirty="0"/>
              <a:t>제공해주신 배열 데이터 셋</a:t>
            </a:r>
            <a:endParaRPr kumimoji="1" lang="en-US" altLang="ko-KR" sz="9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kumimoji="1" lang="en-US" altLang="ko-KR" sz="900" dirty="0"/>
              <a:t>UCI HAR </a:t>
            </a:r>
            <a:r>
              <a:rPr kumimoji="1" lang="en-US" altLang="ko-KR" sz="900" dirty="0" err="1"/>
              <a:t>DataSet</a:t>
            </a:r>
            <a:r>
              <a:rPr kumimoji="1" lang="en-US" altLang="ko-KR" sz="900" dirty="0"/>
              <a:t> X Shape : (7352, 9, 128)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kumimoji="1" lang="en-US" altLang="ko-KR" sz="900" dirty="0"/>
              <a:t>UCI HAR </a:t>
            </a:r>
            <a:r>
              <a:rPr kumimoji="1" lang="en-US" altLang="ko-KR" sz="900" dirty="0" err="1"/>
              <a:t>DataSet</a:t>
            </a:r>
            <a:r>
              <a:rPr kumimoji="1" lang="en-US" altLang="ko-KR" sz="900" dirty="0"/>
              <a:t> y Shape : (7352, 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900" dirty="0"/>
              <a:t>Case1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&amp;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Case2) </a:t>
            </a:r>
            <a:r>
              <a:rPr kumimoji="1" lang="ko-KR" altLang="en-US" sz="900" dirty="0"/>
              <a:t>서로 다른 주기를 갖는 데이터를 생성하기 위해 분할 및 주기 변경</a:t>
            </a:r>
            <a:r>
              <a:rPr kumimoji="1" lang="en-US" altLang="ko-KR" sz="900" dirty="0"/>
              <a:t>,</a:t>
            </a:r>
            <a:r>
              <a:rPr kumimoji="1" lang="ko-KR" altLang="en-US" sz="900" dirty="0"/>
              <a:t> 통합 진행 </a:t>
            </a:r>
            <a:r>
              <a:rPr kumimoji="1" lang="en-US" altLang="ko-KR" sz="900" dirty="0"/>
              <a:t>:</a:t>
            </a:r>
            <a:r>
              <a:rPr kumimoji="1" lang="ko-KR" altLang="en-US" sz="900" dirty="0"/>
              <a:t> 해당 </a:t>
            </a:r>
            <a:r>
              <a:rPr kumimoji="1" lang="en-US" altLang="ko-KR" sz="900" dirty="0"/>
              <a:t>3</a:t>
            </a:r>
            <a:r>
              <a:rPr kumimoji="1" lang="ko-KR" altLang="en-US" sz="900" dirty="0"/>
              <a:t>차 배열 데이터 셋에서 </a:t>
            </a:r>
            <a:r>
              <a:rPr kumimoji="1" lang="en-US" altLang="ko-KR" sz="900" b="1" dirty="0"/>
              <a:t>2</a:t>
            </a:r>
            <a:r>
              <a:rPr kumimoji="1" lang="ko-KR" altLang="en-US" sz="900" b="1" dirty="0"/>
              <a:t>차 배열 데이터 하나 씩 뽑아</a:t>
            </a:r>
            <a:r>
              <a:rPr kumimoji="1" lang="ko-KR" altLang="en-US" sz="900" dirty="0"/>
              <a:t> 분할 및 통합 진행</a:t>
            </a:r>
            <a:endParaRPr kumimoji="1" lang="en-US" altLang="ko-KR" sz="9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kumimoji="1" lang="en-US" altLang="ko-KR" sz="900" b="1" dirty="0"/>
              <a:t>(b)</a:t>
            </a:r>
            <a:r>
              <a:rPr kumimoji="1" lang="ko-KR" altLang="en-US" sz="900" b="1" dirty="0"/>
              <a:t> </a:t>
            </a:r>
            <a:r>
              <a:rPr kumimoji="1" lang="en-US" altLang="ko-KR" sz="900" dirty="0"/>
              <a:t>:</a:t>
            </a:r>
            <a:r>
              <a:rPr kumimoji="1" lang="ko-KR" altLang="en-US" sz="900" dirty="0"/>
              <a:t> 해당 </a:t>
            </a:r>
            <a:r>
              <a:rPr kumimoji="1" lang="en-US" altLang="ko-KR" sz="900" dirty="0"/>
              <a:t>3</a:t>
            </a:r>
            <a:r>
              <a:rPr kumimoji="1" lang="ko-KR" altLang="en-US" sz="900" dirty="0"/>
              <a:t>차 배열 데이터 셋에서 </a:t>
            </a:r>
            <a:r>
              <a:rPr kumimoji="1" lang="en-US" altLang="ko-KR" sz="900" dirty="0"/>
              <a:t>2</a:t>
            </a:r>
            <a:r>
              <a:rPr kumimoji="1" lang="ko-KR" altLang="en-US" sz="900" dirty="0"/>
              <a:t>차 배열 데이터 하나 씩 뽑아 이를 데이터 프레임으로 변환</a:t>
            </a:r>
            <a:endParaRPr kumimoji="1" lang="en-US" altLang="ko-KR" sz="9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kumimoji="1" lang="en-US" altLang="ko-KR" sz="900" b="1" dirty="0"/>
              <a:t>(c)</a:t>
            </a:r>
            <a:r>
              <a:rPr kumimoji="1" lang="en-US" altLang="ko-KR" sz="900" dirty="0"/>
              <a:t> : </a:t>
            </a:r>
            <a:r>
              <a:rPr kumimoji="1" lang="ko-KR" altLang="en-US" sz="900" dirty="0"/>
              <a:t>뽑은 데이터를 원하는 주기 </a:t>
            </a:r>
            <a:r>
              <a:rPr kumimoji="1" lang="en-US" altLang="ko-KR" sz="900" dirty="0"/>
              <a:t>(</a:t>
            </a:r>
            <a:r>
              <a:rPr kumimoji="1" lang="ko-KR" altLang="en-US" sz="900" dirty="0"/>
              <a:t>서로 다른 주기</a:t>
            </a:r>
            <a:r>
              <a:rPr kumimoji="1" lang="en-US" altLang="ko-KR" sz="900" dirty="0"/>
              <a:t>)</a:t>
            </a:r>
            <a:r>
              <a:rPr kumimoji="1" lang="ko-KR" altLang="en-US" sz="900" dirty="0"/>
              <a:t>로 </a:t>
            </a:r>
            <a:r>
              <a:rPr kumimoji="1" lang="en-US" altLang="ko-KR" sz="900" dirty="0"/>
              <a:t>Sampling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+</a:t>
            </a:r>
            <a:r>
              <a:rPr kumimoji="1" lang="ko-KR" altLang="en-US" sz="900" dirty="0"/>
              <a:t> 신체 가속도</a:t>
            </a:r>
            <a:r>
              <a:rPr kumimoji="1" lang="en-US" altLang="ko-KR" sz="900" dirty="0"/>
              <a:t>, </a:t>
            </a:r>
            <a:r>
              <a:rPr kumimoji="1" lang="ko-KR" altLang="en-US" sz="900" dirty="0"/>
              <a:t>중력 가속도</a:t>
            </a:r>
            <a:r>
              <a:rPr kumimoji="1" lang="en-US" altLang="ko-KR" sz="900" dirty="0"/>
              <a:t>, </a:t>
            </a:r>
            <a:r>
              <a:rPr kumimoji="1" lang="ko-KR" altLang="en-US" sz="900" dirty="0"/>
              <a:t>전체 가속도를 기준으로 각각 세개의 독립 변수를 갖는 데이터로 분할</a:t>
            </a:r>
            <a:endParaRPr kumimoji="1" lang="en-US" altLang="ko-KR" sz="900" dirty="0"/>
          </a:p>
          <a:p>
            <a:pPr marL="1085850" lvl="2" indent="-171450">
              <a:lnSpc>
                <a:spcPct val="150000"/>
              </a:lnSpc>
              <a:buFontTx/>
              <a:buChar char="-"/>
            </a:pPr>
            <a:r>
              <a:rPr kumimoji="1" lang="en-US" altLang="ko-KR" sz="900" dirty="0"/>
              <a:t>Length1 : 128 (1</a:t>
            </a:r>
            <a:r>
              <a:rPr kumimoji="1" lang="ko-KR" altLang="en-US" sz="900" dirty="0"/>
              <a:t>초</a:t>
            </a:r>
            <a:r>
              <a:rPr kumimoji="1" lang="en-US" altLang="ko-KR" sz="900" dirty="0"/>
              <a:t>)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,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Length : 64 (2</a:t>
            </a:r>
            <a:r>
              <a:rPr kumimoji="1" lang="ko-KR" altLang="en-US" sz="900" dirty="0"/>
              <a:t>초</a:t>
            </a:r>
            <a:r>
              <a:rPr kumimoji="1" lang="en-US" altLang="ko-KR" sz="900" dirty="0"/>
              <a:t>),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Length : 32 (4</a:t>
            </a:r>
            <a:r>
              <a:rPr kumimoji="1" lang="ko-KR" altLang="en-US" sz="900" dirty="0"/>
              <a:t>초</a:t>
            </a:r>
            <a:r>
              <a:rPr kumimoji="1" lang="en-US" altLang="ko-KR" sz="900" dirty="0"/>
              <a:t>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kumimoji="1" lang="en-US" altLang="ko-KR" sz="900" dirty="0"/>
              <a:t>(d) : </a:t>
            </a:r>
            <a:r>
              <a:rPr kumimoji="1" lang="ko-KR" altLang="en-US" sz="900" dirty="0"/>
              <a:t>통합 방법에 따른 통합 진행하여 새로운 통합 데이터 생성</a:t>
            </a:r>
            <a:endParaRPr kumimoji="1" lang="en-US" altLang="ko-KR" sz="900" dirty="0"/>
          </a:p>
          <a:p>
            <a:pPr marL="1085850" lvl="2" indent="-171450">
              <a:lnSpc>
                <a:spcPct val="150000"/>
              </a:lnSpc>
              <a:buFontTx/>
              <a:buChar char="-"/>
            </a:pPr>
            <a:r>
              <a:rPr kumimoji="1" lang="en-US" altLang="ko-KR" sz="900" dirty="0"/>
              <a:t>Case 1 : </a:t>
            </a:r>
            <a:r>
              <a:rPr kumimoji="1" lang="ko-KR" altLang="en-US" sz="900" dirty="0"/>
              <a:t>입력한 통합 기준 주기에 맞춰 통합 진행</a:t>
            </a:r>
            <a:endParaRPr kumimoji="1" lang="en-US" altLang="ko-KR" sz="900" dirty="0"/>
          </a:p>
          <a:p>
            <a:pPr marL="1085850" lvl="2" indent="-171450">
              <a:lnSpc>
                <a:spcPct val="150000"/>
              </a:lnSpc>
              <a:buFontTx/>
              <a:buChar char="-"/>
            </a:pPr>
            <a:r>
              <a:rPr kumimoji="1" lang="en-US" altLang="ko-KR" sz="900" dirty="0"/>
              <a:t>Case 2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:</a:t>
            </a:r>
            <a:r>
              <a:rPr kumimoji="1" lang="ko-KR" altLang="en-US" sz="900" dirty="0"/>
              <a:t> 서로 다른 데이터를 통합 후 </a:t>
            </a:r>
            <a:r>
              <a:rPr kumimoji="1" lang="en-US" altLang="ko-KR" sz="900" dirty="0"/>
              <a:t>Alignment</a:t>
            </a:r>
            <a:r>
              <a:rPr kumimoji="1" lang="ko-KR" altLang="en-US" sz="900" dirty="0" err="1"/>
              <a:t>를</a:t>
            </a:r>
            <a:r>
              <a:rPr kumimoji="1" lang="ko-KR" altLang="en-US" sz="900" dirty="0"/>
              <a:t> 진행하여 차원이 다른 통합 데이터 생성</a:t>
            </a:r>
            <a:endParaRPr kumimoji="1" lang="en-US" altLang="ko-KR" sz="900" dirty="0"/>
          </a:p>
          <a:p>
            <a:pPr marL="1543050" lvl="3" indent="-171450">
              <a:lnSpc>
                <a:spcPct val="150000"/>
              </a:lnSpc>
              <a:buFontTx/>
              <a:buChar char="-"/>
            </a:pPr>
            <a:r>
              <a:rPr kumimoji="1" lang="en-US" altLang="ko-KR" sz="700" dirty="0"/>
              <a:t>RNN AE</a:t>
            </a:r>
            <a:r>
              <a:rPr kumimoji="1" lang="ko-KR" altLang="en-US" sz="700" dirty="0" err="1"/>
              <a:t>를</a:t>
            </a:r>
            <a:r>
              <a:rPr kumimoji="1" lang="ko-KR" altLang="en-US" sz="700" dirty="0"/>
              <a:t> 통한 </a:t>
            </a:r>
            <a:r>
              <a:rPr kumimoji="1" lang="en-US" altLang="ko-KR" sz="700" dirty="0"/>
              <a:t>Alignment</a:t>
            </a:r>
            <a:r>
              <a:rPr kumimoji="1" lang="ko-KR" altLang="en-US" sz="700" dirty="0" err="1"/>
              <a:t>를</a:t>
            </a:r>
            <a:r>
              <a:rPr kumimoji="1" lang="ko-KR" altLang="en-US" sz="700" dirty="0"/>
              <a:t> 진행하므로 </a:t>
            </a:r>
            <a:r>
              <a:rPr kumimoji="1" lang="en-US" altLang="ko-KR" sz="700" dirty="0" err="1"/>
              <a:t>window_size</a:t>
            </a:r>
            <a:r>
              <a:rPr kumimoji="1" lang="ko-KR" altLang="en-US" sz="700" dirty="0"/>
              <a:t>에 따라 </a:t>
            </a:r>
            <a:r>
              <a:rPr kumimoji="1" lang="en-US" altLang="ko-KR" sz="700" dirty="0"/>
              <a:t>New length </a:t>
            </a:r>
            <a:r>
              <a:rPr kumimoji="1" lang="ko-KR" altLang="en-US" sz="700" dirty="0"/>
              <a:t>생성</a:t>
            </a:r>
            <a:endParaRPr kumimoji="1" lang="en-US" altLang="ko-KR" sz="7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kumimoji="1" lang="en-US" altLang="ko-KR" sz="900" dirty="0"/>
              <a:t>(b), (c), (d) </a:t>
            </a:r>
            <a:r>
              <a:rPr kumimoji="1" lang="ko-KR" altLang="en-US" sz="900" dirty="0"/>
              <a:t> 과정을 </a:t>
            </a:r>
            <a:r>
              <a:rPr kumimoji="1" lang="en-US" altLang="ko-KR" sz="900" dirty="0"/>
              <a:t>7352</a:t>
            </a:r>
            <a:r>
              <a:rPr kumimoji="1" lang="ko-KR" altLang="en-US" sz="900" dirty="0"/>
              <a:t>번 반복</a:t>
            </a:r>
            <a:endParaRPr kumimoji="1" lang="en-US" altLang="ko-KR" sz="9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900" dirty="0"/>
              <a:t>Case3 &amp; Case 4) </a:t>
            </a:r>
            <a:r>
              <a:rPr kumimoji="1" lang="ko-KR" altLang="en-US" sz="900" dirty="0"/>
              <a:t> </a:t>
            </a:r>
            <a:endParaRPr kumimoji="1" lang="en-US" altLang="ko-KR" sz="9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kumimoji="1" lang="en-US" altLang="ko-KR" sz="900" dirty="0"/>
              <a:t>Case 3</a:t>
            </a:r>
            <a:r>
              <a:rPr kumimoji="1" lang="ko-KR" altLang="en-US" sz="900" dirty="0"/>
              <a:t>은 </a:t>
            </a:r>
            <a:r>
              <a:rPr kumimoji="1" lang="en-US" altLang="ko-KR" sz="900" dirty="0"/>
              <a:t>(b)</a:t>
            </a:r>
            <a:r>
              <a:rPr kumimoji="1" lang="ko-KR" altLang="en-US" sz="900" dirty="0"/>
              <a:t>까지는 위와 같은 방식이지만</a:t>
            </a:r>
            <a:r>
              <a:rPr kumimoji="1" lang="en-US" altLang="ko-KR" sz="900" dirty="0"/>
              <a:t>,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(c) </a:t>
            </a:r>
            <a:r>
              <a:rPr kumimoji="1" lang="ko-KR" altLang="en-US" sz="900" dirty="0"/>
              <a:t>과정에서 새로운 주기로 </a:t>
            </a:r>
            <a:r>
              <a:rPr kumimoji="1" lang="en-US" altLang="ko-KR" sz="900" dirty="0"/>
              <a:t>Sampling</a:t>
            </a:r>
            <a:r>
              <a:rPr kumimoji="1" lang="ko-KR" altLang="en-US" sz="900" dirty="0"/>
              <a:t>만 진행하여 </a:t>
            </a:r>
            <a:r>
              <a:rPr kumimoji="1" lang="en-US" altLang="ko-KR" sz="900" dirty="0"/>
              <a:t>(d)</a:t>
            </a:r>
            <a:r>
              <a:rPr kumimoji="1" lang="ko-KR" altLang="en-US" sz="900" dirty="0"/>
              <a:t>와 같은 새로운 </a:t>
            </a:r>
            <a:r>
              <a:rPr kumimoji="1" lang="en-US" altLang="ko-KR" sz="900" dirty="0"/>
              <a:t>shape</a:t>
            </a:r>
            <a:r>
              <a:rPr kumimoji="1" lang="ko-KR" altLang="en-US" sz="900" dirty="0"/>
              <a:t>의 데이터 생성 </a:t>
            </a:r>
            <a:r>
              <a:rPr kumimoji="1" lang="en-US" altLang="ko-KR" sz="900" dirty="0"/>
              <a:t>(</a:t>
            </a:r>
            <a:r>
              <a:rPr kumimoji="1" lang="ko-KR" altLang="en-US" sz="900" dirty="0"/>
              <a:t>분할은 진행하지 않음</a:t>
            </a:r>
            <a:r>
              <a:rPr kumimoji="1" lang="en-US" altLang="ko-KR" sz="900" dirty="0"/>
              <a:t>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kumimoji="1" lang="en-US" altLang="ko-KR" sz="900" dirty="0"/>
              <a:t>Case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4 </a:t>
            </a:r>
            <a:r>
              <a:rPr kumimoji="1" lang="ko-KR" altLang="en-US" sz="900" dirty="0"/>
              <a:t>또한</a:t>
            </a:r>
            <a:r>
              <a:rPr kumimoji="1" lang="en-US" altLang="ko-KR" sz="900" dirty="0"/>
              <a:t>,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(b) </a:t>
            </a:r>
            <a:r>
              <a:rPr kumimoji="1" lang="ko-KR" altLang="en-US" sz="900" dirty="0"/>
              <a:t>진행 후 </a:t>
            </a:r>
            <a:r>
              <a:rPr kumimoji="1" lang="en-US" altLang="ko-KR" sz="900" dirty="0"/>
              <a:t>(c)</a:t>
            </a:r>
            <a:r>
              <a:rPr kumimoji="1" lang="ko-KR" altLang="en-US" sz="900" dirty="0"/>
              <a:t>에서 </a:t>
            </a:r>
            <a:r>
              <a:rPr kumimoji="1" lang="en-US" altLang="ko-KR" sz="900" dirty="0"/>
              <a:t>Case3</a:t>
            </a:r>
            <a:r>
              <a:rPr kumimoji="1" lang="ko-KR" altLang="en-US" sz="900" dirty="0"/>
              <a:t>과 같이 분할은 진행하지 않고 새로운 주기로 </a:t>
            </a:r>
            <a:r>
              <a:rPr kumimoji="1" lang="en-US" altLang="ko-KR" sz="900" dirty="0"/>
              <a:t>Sampling</a:t>
            </a:r>
            <a:r>
              <a:rPr kumimoji="1" lang="ko-KR" altLang="en-US" sz="900" dirty="0"/>
              <a:t>만 진행한다</a:t>
            </a:r>
            <a:r>
              <a:rPr kumimoji="1" lang="en-US" altLang="ko-KR" sz="900" dirty="0"/>
              <a:t>.</a:t>
            </a:r>
            <a:r>
              <a:rPr kumimoji="1" lang="ko-KR" altLang="en-US" sz="900" dirty="0"/>
              <a:t> 그리고 </a:t>
            </a:r>
            <a:r>
              <a:rPr kumimoji="1" lang="en-US" altLang="ko-KR" sz="900" dirty="0"/>
              <a:t>(d) </a:t>
            </a:r>
            <a:r>
              <a:rPr kumimoji="1" lang="ko-KR" altLang="en-US" sz="900" dirty="0"/>
              <a:t>과정에서 통합이 아닌 </a:t>
            </a:r>
            <a:r>
              <a:rPr kumimoji="1" lang="en-US" altLang="ko-KR" sz="900" dirty="0"/>
              <a:t>RNN AE</a:t>
            </a:r>
            <a:r>
              <a:rPr kumimoji="1" lang="ko-KR" altLang="en-US" sz="900" dirty="0" err="1"/>
              <a:t>를</a:t>
            </a:r>
            <a:r>
              <a:rPr kumimoji="1" lang="ko-KR" altLang="en-US" sz="900" dirty="0"/>
              <a:t> 통해 차원이 다른 새로운 데이터 생성</a:t>
            </a:r>
            <a:endParaRPr kumimoji="1"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547E3-0694-2166-0326-200A0462D494}"/>
              </a:ext>
            </a:extLst>
          </p:cNvPr>
          <p:cNvSpPr txBox="1"/>
          <p:nvPr/>
        </p:nvSpPr>
        <p:spPr>
          <a:xfrm>
            <a:off x="0" y="0"/>
            <a:ext cx="1005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>
                <a:latin typeface="+mj-ea"/>
                <a:ea typeface="+mj-ea"/>
              </a:rPr>
              <a:t>서로</a:t>
            </a:r>
            <a:r>
              <a:rPr kumimoji="1" lang="ko-KR" altLang="en-US" b="1" dirty="0">
                <a:latin typeface="+mj-ea"/>
                <a:ea typeface="+mj-ea"/>
              </a:rPr>
              <a:t> 다른 주기를 갖는 데이터 생성 방법 예시 설명</a:t>
            </a:r>
            <a:r>
              <a:rPr kumimoji="1" lang="en-US" altLang="ko-KR" b="1" dirty="0">
                <a:latin typeface="+mj-ea"/>
                <a:ea typeface="+mj-ea"/>
              </a:rPr>
              <a:t>(by UCI HAR)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C79BD1A5-4314-B799-D8BA-4A94A5F13B0A}"/>
              </a:ext>
            </a:extLst>
          </p:cNvPr>
          <p:cNvCxnSpPr/>
          <p:nvPr/>
        </p:nvCxnSpPr>
        <p:spPr>
          <a:xfrm>
            <a:off x="0" y="425976"/>
            <a:ext cx="1077859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58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0CD8A7-1A15-8837-6B40-CC77B56850B6}"/>
              </a:ext>
            </a:extLst>
          </p:cNvPr>
          <p:cNvSpPr txBox="1"/>
          <p:nvPr/>
        </p:nvSpPr>
        <p:spPr>
          <a:xfrm>
            <a:off x="0" y="0"/>
            <a:ext cx="1005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+mj-ea"/>
                <a:ea typeface="+mj-ea"/>
              </a:rPr>
              <a:t>실험 </a:t>
            </a:r>
            <a:r>
              <a:rPr kumimoji="1" lang="en-US" altLang="ko-KR" b="1" dirty="0">
                <a:latin typeface="+mj-ea"/>
                <a:ea typeface="+mj-ea"/>
              </a:rPr>
              <a:t>Test File </a:t>
            </a:r>
            <a:r>
              <a:rPr kumimoji="1" lang="ko-KR" altLang="en-US" b="1" dirty="0">
                <a:latin typeface="+mj-ea"/>
                <a:ea typeface="+mj-ea"/>
              </a:rPr>
              <a:t>설명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4305401-CA41-9802-B6FF-62027C3903C9}"/>
              </a:ext>
            </a:extLst>
          </p:cNvPr>
          <p:cNvCxnSpPr/>
          <p:nvPr/>
        </p:nvCxnSpPr>
        <p:spPr>
          <a:xfrm>
            <a:off x="0" y="425976"/>
            <a:ext cx="1077859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DB95B8-DA60-34AF-9650-69CFFE1B03B2}"/>
              </a:ext>
            </a:extLst>
          </p:cNvPr>
          <p:cNvSpPr txBox="1"/>
          <p:nvPr/>
        </p:nvSpPr>
        <p:spPr>
          <a:xfrm>
            <a:off x="87664" y="1638843"/>
            <a:ext cx="12016672" cy="4122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kumimoji="1" lang="en-US" altLang="ko-KR" sz="1100" dirty="0">
                <a:latin typeface="+mn-ea"/>
              </a:rPr>
              <a:t>810-1.dataSplit&amp;transform&amp;Integration&amp;Save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+mn-ea"/>
              </a:rPr>
              <a:t>실험에서 필요한 데이터 생성 파일</a:t>
            </a:r>
            <a:endParaRPr kumimoji="1" lang="en-US" altLang="ko-KR" sz="11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+mn-ea"/>
              </a:rPr>
              <a:t>분할</a:t>
            </a:r>
            <a:r>
              <a:rPr kumimoji="1" lang="en-US" altLang="ko-KR" sz="1100" dirty="0">
                <a:latin typeface="+mn-ea"/>
              </a:rPr>
              <a:t>/(</a:t>
            </a:r>
            <a:r>
              <a:rPr kumimoji="1" lang="ko-KR" altLang="en-US" sz="1100" dirty="0">
                <a:latin typeface="+mn-ea"/>
              </a:rPr>
              <a:t>주기</a:t>
            </a:r>
            <a:r>
              <a:rPr kumimoji="1" lang="en-US" altLang="ko-KR" sz="1100" dirty="0">
                <a:latin typeface="+mn-ea"/>
              </a:rPr>
              <a:t>)</a:t>
            </a:r>
            <a:r>
              <a:rPr kumimoji="1" lang="ko-KR" altLang="en-US" sz="1100" dirty="0">
                <a:latin typeface="+mn-ea"/>
              </a:rPr>
              <a:t>변형</a:t>
            </a:r>
            <a:r>
              <a:rPr kumimoji="1" lang="en-US" altLang="ko-KR" sz="1100" dirty="0">
                <a:latin typeface="+mn-ea"/>
              </a:rPr>
              <a:t>/</a:t>
            </a:r>
            <a:r>
              <a:rPr kumimoji="1" lang="ko-KR" altLang="en-US" sz="1100" dirty="0">
                <a:latin typeface="+mn-ea"/>
              </a:rPr>
              <a:t>통합 된 데이터를 생성 및 저장</a:t>
            </a:r>
            <a:endParaRPr kumimoji="1" lang="en-US" altLang="ko-KR" sz="11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+mn-ea"/>
              </a:rPr>
              <a:t>총 </a:t>
            </a:r>
            <a:r>
              <a:rPr kumimoji="1" lang="en-US" altLang="ko-KR" sz="1100" dirty="0">
                <a:latin typeface="+mn-ea"/>
              </a:rPr>
              <a:t>6</a:t>
            </a:r>
            <a:r>
              <a:rPr kumimoji="1" lang="ko-KR" altLang="en-US" sz="1100" dirty="0">
                <a:latin typeface="+mn-ea"/>
              </a:rPr>
              <a:t>개의 데이터 생성되어야 함</a:t>
            </a:r>
            <a:r>
              <a:rPr kumimoji="1" lang="en-US" altLang="ko-KR" sz="1100" dirty="0">
                <a:latin typeface="+mn-ea"/>
              </a:rPr>
              <a:t>.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(Case2/Case4</a:t>
            </a:r>
            <a:r>
              <a:rPr kumimoji="1" lang="ko-KR" altLang="en-US" sz="1100" dirty="0">
                <a:latin typeface="+mn-ea"/>
              </a:rPr>
              <a:t>일 경우</a:t>
            </a:r>
            <a:r>
              <a:rPr kumimoji="1" lang="en-US" altLang="ko-KR" sz="1100" dirty="0">
                <a:latin typeface="+mn-ea"/>
              </a:rPr>
              <a:t>) </a:t>
            </a:r>
            <a:r>
              <a:rPr kumimoji="1" lang="ko-KR" altLang="en-US" sz="1100" dirty="0">
                <a:latin typeface="+mn-ea"/>
              </a:rPr>
              <a:t>오른 쪽 표 참고</a:t>
            </a:r>
            <a:endParaRPr kumimoji="1" lang="en-US" altLang="ko-KR" sz="11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100" dirty="0">
                <a:latin typeface="+mn-ea"/>
              </a:rPr>
              <a:t>810-2.Training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+mn-ea"/>
              </a:rPr>
              <a:t>케이스에 따라 학습 진행 및 생성 모델 저장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학습 모델 관련 </a:t>
            </a:r>
            <a:r>
              <a:rPr kumimoji="1" lang="en-US" altLang="ko-KR" sz="1100" dirty="0">
                <a:latin typeface="+mn-ea"/>
              </a:rPr>
              <a:t>meta </a:t>
            </a:r>
            <a:r>
              <a:rPr kumimoji="1" lang="ko-KR" altLang="en-US" sz="1100" dirty="0">
                <a:latin typeface="+mn-ea"/>
              </a:rPr>
              <a:t>정보도 </a:t>
            </a:r>
            <a:r>
              <a:rPr kumimoji="1" lang="en-US" altLang="ko-KR" sz="1100" dirty="0" err="1">
                <a:latin typeface="+mn-ea"/>
              </a:rPr>
              <a:t>json</a:t>
            </a:r>
            <a:r>
              <a:rPr kumimoji="1" lang="en-US" altLang="ko-KR" sz="1100" dirty="0">
                <a:latin typeface="+mn-ea"/>
              </a:rPr>
              <a:t> </a:t>
            </a:r>
            <a:r>
              <a:rPr kumimoji="1" lang="ko-KR" altLang="en-US" sz="1100" dirty="0">
                <a:latin typeface="+mn-ea"/>
              </a:rPr>
              <a:t>파일로 저장</a:t>
            </a:r>
            <a:endParaRPr kumimoji="1" lang="en-US" altLang="ko-KR" sz="11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latin typeface="+mn-ea"/>
              </a:rPr>
              <a:t>Case2/Case4</a:t>
            </a:r>
            <a:r>
              <a:rPr kumimoji="1" lang="ko-KR" altLang="en-US" sz="1100" dirty="0">
                <a:latin typeface="+mn-ea"/>
              </a:rPr>
              <a:t>에 따라 </a:t>
            </a:r>
            <a:r>
              <a:rPr kumimoji="1" lang="en-US" altLang="ko-KR" sz="1100" dirty="0">
                <a:latin typeface="+mn-ea"/>
              </a:rPr>
              <a:t>FC Classification </a:t>
            </a:r>
            <a:r>
              <a:rPr kumimoji="1" lang="ko-KR" altLang="en-US" sz="1100" dirty="0">
                <a:latin typeface="+mn-ea"/>
              </a:rPr>
              <a:t>진행 </a:t>
            </a:r>
            <a:r>
              <a:rPr kumimoji="1" lang="en-US" altLang="ko-KR" sz="1100" dirty="0">
                <a:latin typeface="+mn-ea"/>
              </a:rPr>
              <a:t>(Case1/Case3</a:t>
            </a:r>
            <a:r>
              <a:rPr kumimoji="1" lang="ko-KR" altLang="en-US" sz="1100" dirty="0">
                <a:latin typeface="+mn-ea"/>
              </a:rPr>
              <a:t>을 진행하고 싶은 경우 </a:t>
            </a:r>
            <a:r>
              <a:rPr kumimoji="1" lang="en-US" altLang="ko-KR" sz="1100" dirty="0">
                <a:latin typeface="+mn-ea"/>
              </a:rPr>
              <a:t>“</a:t>
            </a:r>
            <a:r>
              <a:rPr kumimoji="1" lang="en-US" altLang="ko-KR" sz="1100" dirty="0" err="1">
                <a:latin typeface="+mn-ea"/>
              </a:rPr>
              <a:t>model_method</a:t>
            </a:r>
            <a:r>
              <a:rPr kumimoji="1" lang="en-US" altLang="ko-KR" sz="1100" dirty="0">
                <a:latin typeface="+mn-ea"/>
              </a:rPr>
              <a:t>”</a:t>
            </a:r>
            <a:r>
              <a:rPr kumimoji="1" lang="ko-KR" altLang="en-US" sz="1100" dirty="0" err="1">
                <a:latin typeface="+mn-ea"/>
              </a:rPr>
              <a:t>를</a:t>
            </a:r>
            <a:r>
              <a:rPr kumimoji="1" lang="ko-KR" altLang="en-US" sz="1100" dirty="0">
                <a:latin typeface="+mn-ea"/>
              </a:rPr>
              <a:t> 변경</a:t>
            </a:r>
            <a:endParaRPr kumimoji="1" lang="en-US" altLang="ko-KR" sz="11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100" dirty="0">
                <a:latin typeface="+mn-ea"/>
              </a:rPr>
              <a:t>810-3.Testing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+mn-ea"/>
              </a:rPr>
              <a:t>저장된 모델 불러 학습 진행</a:t>
            </a:r>
            <a:endParaRPr kumimoji="1" lang="en-US" altLang="ko-KR" sz="11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100" dirty="0" err="1">
                <a:latin typeface="+mn-ea"/>
              </a:rPr>
              <a:t>getIntegrtionData.py</a:t>
            </a:r>
            <a:endParaRPr kumimoji="1" lang="en-US" altLang="ko-KR" sz="11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+mn-ea"/>
              </a:rPr>
              <a:t>분할</a:t>
            </a:r>
            <a:r>
              <a:rPr kumimoji="1" lang="en-US" altLang="ko-KR" sz="1100" dirty="0">
                <a:latin typeface="+mn-ea"/>
              </a:rPr>
              <a:t>/</a:t>
            </a:r>
            <a:r>
              <a:rPr kumimoji="1" lang="ko-KR" altLang="en-US" sz="1100" dirty="0">
                <a:latin typeface="+mn-ea"/>
              </a:rPr>
              <a:t>주기변환</a:t>
            </a:r>
            <a:r>
              <a:rPr kumimoji="1" lang="en-US" altLang="ko-KR" sz="1100" dirty="0">
                <a:latin typeface="+mn-ea"/>
              </a:rPr>
              <a:t>/</a:t>
            </a:r>
            <a:r>
              <a:rPr kumimoji="1" lang="ko-KR" altLang="en-US" sz="1100" dirty="0">
                <a:latin typeface="+mn-ea"/>
              </a:rPr>
              <a:t>통합 데이터 생성 모듈</a:t>
            </a:r>
            <a:endParaRPr kumimoji="1" lang="en-US" altLang="ko-KR" sz="11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100" dirty="0" err="1">
                <a:latin typeface="+mn-ea"/>
              </a:rPr>
              <a:t>setting.py</a:t>
            </a:r>
            <a:endParaRPr kumimoji="1" lang="en-US" altLang="ko-KR" sz="11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+mn-ea"/>
              </a:rPr>
              <a:t>학습 모델 </a:t>
            </a:r>
            <a:r>
              <a:rPr kumimoji="1" lang="en-US" altLang="ko-KR" sz="1100" dirty="0">
                <a:latin typeface="+mn-ea"/>
              </a:rPr>
              <a:t>parameter</a:t>
            </a:r>
            <a:r>
              <a:rPr kumimoji="1" lang="ko-KR" altLang="en-US" sz="1100" dirty="0">
                <a:latin typeface="+mn-ea"/>
              </a:rPr>
              <a:t> 정보 저장</a:t>
            </a:r>
            <a:endParaRPr kumimoji="1" lang="en-US" altLang="ko-KR" sz="11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100" dirty="0" err="1">
                <a:latin typeface="+mn-ea"/>
              </a:rPr>
              <a:t>pathSetting.py</a:t>
            </a:r>
            <a:endParaRPr kumimoji="1" lang="en-US" altLang="ko-KR" sz="11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+mn-ea"/>
              </a:rPr>
              <a:t>데이터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모델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정보 등 저장 시 필요한 </a:t>
            </a:r>
            <a:r>
              <a:rPr kumimoji="1" lang="en-US" altLang="ko-KR" sz="1100" dirty="0">
                <a:latin typeface="+mn-ea"/>
              </a:rPr>
              <a:t>path </a:t>
            </a:r>
            <a:r>
              <a:rPr kumimoji="1" lang="ko-KR" altLang="en-US" sz="1100" dirty="0">
                <a:latin typeface="+mn-ea"/>
              </a:rPr>
              <a:t>저장</a:t>
            </a:r>
            <a:endParaRPr kumimoji="1" lang="en-US" altLang="ko-KR" sz="11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100" dirty="0" err="1">
                <a:latin typeface="+mn-ea"/>
              </a:rPr>
              <a:t>modelResult</a:t>
            </a:r>
            <a:r>
              <a:rPr kumimoji="1" lang="en-US" altLang="ko-KR" sz="1100" dirty="0">
                <a:latin typeface="+mn-ea"/>
              </a:rPr>
              <a:t> : </a:t>
            </a:r>
            <a:r>
              <a:rPr kumimoji="1" lang="ko-KR" altLang="en-US" sz="1100" dirty="0">
                <a:latin typeface="+mn-ea"/>
              </a:rPr>
              <a:t>학습 모델 </a:t>
            </a:r>
            <a:r>
              <a:rPr kumimoji="1" lang="en-US" altLang="ko-KR" sz="1100" dirty="0">
                <a:latin typeface="+mn-ea"/>
              </a:rPr>
              <a:t>Testing </a:t>
            </a:r>
            <a:r>
              <a:rPr kumimoji="1" lang="ko-KR" altLang="en-US" sz="1100" dirty="0">
                <a:latin typeface="+mn-ea"/>
              </a:rPr>
              <a:t>진행 후 결과 저장되는 폴더</a:t>
            </a:r>
            <a:endParaRPr kumimoji="1" lang="en-US" altLang="ko-KR" sz="11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3082-732F-081C-01F4-A762DC93C42A}"/>
              </a:ext>
            </a:extLst>
          </p:cNvPr>
          <p:cNvSpPr txBox="1"/>
          <p:nvPr/>
        </p:nvSpPr>
        <p:spPr>
          <a:xfrm>
            <a:off x="129472" y="1218993"/>
            <a:ext cx="1064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FF0000"/>
                </a:solidFill>
                <a:latin typeface="+mj-ea"/>
                <a:ea typeface="+mj-ea"/>
              </a:rPr>
              <a:t>** </a:t>
            </a:r>
            <a:r>
              <a:rPr kumimoji="1" lang="ko-Kore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실험</a:t>
            </a:r>
            <a:r>
              <a:rPr kumimoji="1"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Test </a:t>
            </a:r>
            <a:r>
              <a:rPr kumimoji="1"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파일 진행 과정 </a:t>
            </a:r>
            <a:r>
              <a:rPr kumimoji="1"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kumimoji="1"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문의 </a:t>
            </a:r>
            <a:r>
              <a:rPr kumimoji="1"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kumimoji="1"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번을 확인 할 수 있는 실험 파일들임</a:t>
            </a:r>
            <a:r>
              <a:rPr kumimoji="1"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kumimoji="1"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즉</a:t>
            </a:r>
            <a:r>
              <a:rPr kumimoji="1"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kumimoji="1"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Case2/Case4</a:t>
            </a:r>
            <a:r>
              <a:rPr kumimoji="1"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의 경우만을 실험 진행</a:t>
            </a:r>
            <a:endParaRPr kumimoji="1"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kumimoji="1"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(Case 1/3</a:t>
            </a:r>
            <a:r>
              <a:rPr kumimoji="1"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진행하고 싶은 경우 </a:t>
            </a:r>
            <a:r>
              <a:rPr kumimoji="1"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Parameter.py</a:t>
            </a:r>
            <a:r>
              <a:rPr kumimoji="1"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의 </a:t>
            </a:r>
            <a:r>
              <a:rPr kumimoji="1"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“</a:t>
            </a:r>
            <a:r>
              <a:rPr kumimoji="1"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integration_method</a:t>
            </a:r>
            <a:r>
              <a:rPr kumimoji="1"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”</a:t>
            </a:r>
            <a:r>
              <a:rPr kumimoji="1"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Parma</a:t>
            </a:r>
            <a:r>
              <a:rPr kumimoji="1"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을</a:t>
            </a:r>
            <a:r>
              <a:rPr kumimoji="1"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 “meta”</a:t>
            </a:r>
            <a:r>
              <a:rPr kumimoji="1"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로 변경하여 실험 진행 가능</a:t>
            </a:r>
            <a:r>
              <a:rPr kumimoji="1"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kumimoji="1"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kumimoji="1" lang="ko-Kore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1023BE9-D6CF-7E41-469D-5357DE0EA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61395"/>
              </p:ext>
            </p:extLst>
          </p:nvPr>
        </p:nvGraphicFramePr>
        <p:xfrm>
          <a:off x="7971554" y="1830951"/>
          <a:ext cx="359196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19">
                  <a:extLst>
                    <a:ext uri="{9D8B030D-6E8A-4147-A177-3AD203B41FA5}">
                      <a16:colId xmlns:a16="http://schemas.microsoft.com/office/drawing/2014/main" val="1922004358"/>
                    </a:ext>
                  </a:extLst>
                </a:gridCol>
                <a:gridCol w="1476123">
                  <a:extLst>
                    <a:ext uri="{9D8B030D-6E8A-4147-A177-3AD203B41FA5}">
                      <a16:colId xmlns:a16="http://schemas.microsoft.com/office/drawing/2014/main" val="2632211085"/>
                    </a:ext>
                  </a:extLst>
                </a:gridCol>
                <a:gridCol w="1476123">
                  <a:extLst>
                    <a:ext uri="{9D8B030D-6E8A-4147-A177-3AD203B41FA5}">
                      <a16:colId xmlns:a16="http://schemas.microsoft.com/office/drawing/2014/main" val="2152286355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 2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 4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169742"/>
                  </a:ext>
                </a:extLst>
              </a:tr>
              <a:tr h="2736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Train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Train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025843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Test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Test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703229"/>
                  </a:ext>
                </a:extLst>
              </a:tr>
              <a:tr h="2736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Train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875067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Test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094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91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1983</Words>
  <Application>Microsoft Macintosh PowerPoint</Application>
  <PresentationFormat>와이드스크린</PresentationFormat>
  <Paragraphs>244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BatangChe</vt:lpstr>
      <vt:lpstr>맑은 고딕</vt:lpstr>
      <vt:lpstr>Arial</vt:lpstr>
      <vt:lpstr>Calibri</vt:lpstr>
      <vt:lpstr>Calibri Light</vt:lpstr>
      <vt:lpstr>Cambria Math</vt:lpstr>
      <vt:lpstr>Office 테마</vt:lpstr>
      <vt:lpstr>CLUST 서로 다른 주기의 데이터 통합 및 분류 문제에서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 Integration &amp; Classification</dc:title>
  <dc:creator>woyuk_js36</dc:creator>
  <cp:lastModifiedBy>woyuk_js36</cp:lastModifiedBy>
  <cp:revision>21</cp:revision>
  <dcterms:created xsi:type="dcterms:W3CDTF">2022-09-20T06:40:15Z</dcterms:created>
  <dcterms:modified xsi:type="dcterms:W3CDTF">2022-09-26T09:12:30Z</dcterms:modified>
</cp:coreProperties>
</file>