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7" r:id="rId2"/>
    <p:sldId id="334" r:id="rId3"/>
    <p:sldId id="339" r:id="rId4"/>
    <p:sldId id="286" r:id="rId5"/>
    <p:sldId id="287" r:id="rId6"/>
    <p:sldId id="326" r:id="rId7"/>
    <p:sldId id="327" r:id="rId8"/>
    <p:sldId id="330" r:id="rId9"/>
    <p:sldId id="288" r:id="rId10"/>
    <p:sldId id="300" r:id="rId11"/>
    <p:sldId id="298" r:id="rId12"/>
    <p:sldId id="299" r:id="rId13"/>
    <p:sldId id="328" r:id="rId14"/>
    <p:sldId id="304" r:id="rId15"/>
    <p:sldId id="301" r:id="rId16"/>
    <p:sldId id="309" r:id="rId17"/>
    <p:sldId id="312" r:id="rId18"/>
    <p:sldId id="329" r:id="rId19"/>
    <p:sldId id="331" r:id="rId20"/>
    <p:sldId id="338" r:id="rId21"/>
    <p:sldId id="336" r:id="rId22"/>
    <p:sldId id="337" r:id="rId23"/>
    <p:sldId id="33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2924"/>
    <a:srgbClr val="FB4B05"/>
    <a:srgbClr val="EC863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p:scale>
          <a:sx n="75" d="100"/>
          <a:sy n="75" d="100"/>
        </p:scale>
        <p:origin x="-250" y="86"/>
      </p:cViewPr>
      <p:guideLst>
        <p:guide orient="horz" pos="2169"/>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D7EC00-1103-0449-AE03-AC82C8D6774B}" type="datetimeFigureOut">
              <a:rPr kumimoji="1" lang="zh-CN" altLang="en-US" smtClean="0"/>
              <a:pPr/>
              <a:t>2018/11/23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8BA58-A1F5-4E4B-9D3F-0068723EE679}"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CC8BA58-A1F5-4E4B-9D3F-0068723EE679}" type="slidenum">
              <a:rPr kumimoji="1" lang="zh-CN" altLang="en-US" smtClean="0"/>
              <a:p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CC8BA58-A1F5-4E4B-9D3F-0068723EE679}" type="slidenum">
              <a:rPr kumimoji="1" lang="zh-CN" altLang="en-US" smtClean="0"/>
              <a:pPr/>
              <a:t>10</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CC8BA58-A1F5-4E4B-9D3F-0068723EE679}" type="slidenum">
              <a:rPr kumimoji="1" lang="zh-CN" altLang="en-US" smtClean="0"/>
              <a:pPr/>
              <a:t>11</a:t>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CC8BA58-A1F5-4E4B-9D3F-0068723EE679}" type="slidenum">
              <a:rPr kumimoji="1" lang="zh-CN" altLang="en-US" smtClean="0"/>
              <a:pPr/>
              <a:t>12</a:t>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CC8BA58-A1F5-4E4B-9D3F-0068723EE679}" type="slidenum">
              <a:rPr kumimoji="1" lang="zh-CN" altLang="en-US" smtClean="0"/>
              <a:pPr/>
              <a:t>13</a:t>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CC8BA58-A1F5-4E4B-9D3F-0068723EE679}" type="slidenum">
              <a:rPr kumimoji="1" lang="zh-CN" altLang="en-US" smtClean="0"/>
              <a:pPr/>
              <a:t>14</a:t>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CC8BA58-A1F5-4E4B-9D3F-0068723EE679}" type="slidenum">
              <a:rPr kumimoji="1" lang="zh-CN" altLang="en-US" smtClean="0"/>
              <a:pPr/>
              <a:t>15</a:t>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CC8BA58-A1F5-4E4B-9D3F-0068723EE679}" type="slidenum">
              <a:rPr kumimoji="1" lang="zh-CN" altLang="en-US" smtClean="0"/>
              <a:pPr/>
              <a:t>16</a:t>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CC8BA58-A1F5-4E4B-9D3F-0068723EE679}" type="slidenum">
              <a:rPr kumimoji="1" lang="zh-CN" altLang="en-US" smtClean="0"/>
              <a:pPr/>
              <a:t>17</a:t>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CC8BA58-A1F5-4E4B-9D3F-0068723EE679}" type="slidenum">
              <a:rPr kumimoji="1" lang="zh-CN" altLang="en-US" smtClean="0"/>
              <a:pPr/>
              <a:t>18</a:t>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CC8BA58-A1F5-4E4B-9D3F-0068723EE679}" type="slidenum">
              <a:rPr kumimoji="1" lang="zh-CN" altLang="en-US" smtClean="0"/>
              <a:pPr/>
              <a:t>19</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CC8BA58-A1F5-4E4B-9D3F-0068723EE679}" type="slidenum">
              <a:rPr kumimoji="1" lang="zh-CN" altLang="en-US" smtClean="0"/>
              <a:pPr/>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CC8BA58-A1F5-4E4B-9D3F-0068723EE679}" type="slidenum">
              <a:rPr kumimoji="1" lang="zh-CN" altLang="en-US" smtClean="0"/>
              <a:pPr/>
              <a:t>20</a:t>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CC8BA58-A1F5-4E4B-9D3F-0068723EE679}" type="slidenum">
              <a:rPr kumimoji="1" lang="zh-CN" altLang="en-US" smtClean="0"/>
              <a:pPr/>
              <a:t>21</a:t>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CC8BA58-A1F5-4E4B-9D3F-0068723EE679}" type="slidenum">
              <a:rPr kumimoji="1" lang="zh-CN" altLang="en-US" smtClean="0"/>
              <a:pPr/>
              <a:t>22</a:t>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CC8BA58-A1F5-4E4B-9D3F-0068723EE679}" type="slidenum">
              <a:rPr kumimoji="1" lang="zh-CN" altLang="en-US" smtClean="0"/>
              <a:pPr/>
              <a:t>23</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CC8BA58-A1F5-4E4B-9D3F-0068723EE679}" type="slidenum">
              <a:rPr kumimoji="1" lang="zh-CN" altLang="en-US" smtClean="0"/>
              <a:pPr/>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CC8BA58-A1F5-4E4B-9D3F-0068723EE679}" type="slidenum">
              <a:rPr kumimoji="1" lang="zh-CN" altLang="en-US" smtClean="0"/>
              <a:pPr/>
              <a:t>4</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CC8BA58-A1F5-4E4B-9D3F-0068723EE679}" type="slidenum">
              <a:rPr kumimoji="1" lang="zh-CN" altLang="en-US" smtClean="0"/>
              <a:pPr/>
              <a:t>5</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CC8BA58-A1F5-4E4B-9D3F-0068723EE679}" type="slidenum">
              <a:rPr kumimoji="1" lang="zh-CN" altLang="en-US" smtClean="0"/>
              <a:pPr/>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CC8BA58-A1F5-4E4B-9D3F-0068723EE679}" type="slidenum">
              <a:rPr kumimoji="1" lang="zh-CN" altLang="en-US" smtClean="0"/>
              <a:pPr/>
              <a:t>7</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CC8BA58-A1F5-4E4B-9D3F-0068723EE679}" type="slidenum">
              <a:rPr kumimoji="1" lang="zh-CN" altLang="en-US" smtClean="0"/>
              <a:pPr/>
              <a:t>8</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CC8BA58-A1F5-4E4B-9D3F-0068723EE679}" type="slidenum">
              <a:rPr kumimoji="1" lang="zh-CN" altLang="en-US" smtClean="0"/>
              <a:pPr/>
              <a:t>9</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EE696A6-0163-4F2F-85CE-DC90DCE41FC9}" type="datetimeFigureOut">
              <a:rPr lang="zh-CN" altLang="en-US" smtClean="0"/>
              <a:pPr/>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00ABF3-37E7-4DB9-BBBA-DDB4660BC6F0}" type="slidenum">
              <a:rPr lang="zh-CN" altLang="en-US" smtClean="0"/>
              <a:pPr/>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E696A6-0163-4F2F-85CE-DC90DCE41FC9}" type="datetimeFigureOut">
              <a:rPr lang="zh-CN" altLang="en-US" smtClean="0"/>
              <a:pPr/>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00ABF3-37E7-4DB9-BBBA-DDB4660BC6F0}" type="slidenum">
              <a:rPr lang="zh-CN" altLang="en-US" smtClean="0"/>
              <a:pPr/>
              <a:t>‹#›</a:t>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E696A6-0163-4F2F-85CE-DC90DCE41FC9}" type="datetimeFigureOut">
              <a:rPr lang="zh-CN" altLang="en-US" smtClean="0"/>
              <a:pPr/>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00ABF3-37E7-4DB9-BBBA-DDB4660BC6F0}" type="slidenum">
              <a:rPr lang="zh-CN" altLang="en-US" smtClean="0"/>
              <a:pPr/>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E696A6-0163-4F2F-85CE-DC90DCE41FC9}" type="datetimeFigureOut">
              <a:rPr lang="zh-CN" altLang="en-US" smtClean="0"/>
              <a:pPr/>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00ABF3-37E7-4DB9-BBBA-DDB4660BC6F0}" type="slidenum">
              <a:rPr lang="zh-CN" altLang="en-US" smtClean="0"/>
              <a:pPr/>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EE696A6-0163-4F2F-85CE-DC90DCE41FC9}" type="datetimeFigureOut">
              <a:rPr lang="zh-CN" altLang="en-US" smtClean="0"/>
              <a:pPr/>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00ABF3-37E7-4DB9-BBBA-DDB4660BC6F0}" type="slidenum">
              <a:rPr lang="zh-CN" altLang="en-US" smtClean="0"/>
              <a:pPr/>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EE696A6-0163-4F2F-85CE-DC90DCE41FC9}" type="datetimeFigureOut">
              <a:rPr lang="zh-CN" altLang="en-US" smtClean="0"/>
              <a:pPr/>
              <a:t>2018/11/23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00ABF3-37E7-4DB9-BBBA-DDB4660BC6F0}" type="slidenum">
              <a:rPr lang="zh-CN" altLang="en-US" smtClean="0"/>
              <a:pPr/>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EE696A6-0163-4F2F-85CE-DC90DCE41FC9}" type="datetimeFigureOut">
              <a:rPr lang="zh-CN" altLang="en-US" smtClean="0"/>
              <a:pPr/>
              <a:t>2018/11/23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00ABF3-37E7-4DB9-BBBA-DDB4660BC6F0}" type="slidenum">
              <a:rPr lang="zh-CN" altLang="en-US" smtClean="0"/>
              <a:pPr/>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EE696A6-0163-4F2F-85CE-DC90DCE41FC9}" type="datetimeFigureOut">
              <a:rPr lang="zh-CN" altLang="en-US" smtClean="0"/>
              <a:pPr/>
              <a:t>2018/11/23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00ABF3-37E7-4DB9-BBBA-DDB4660BC6F0}" type="slidenum">
              <a:rPr lang="zh-CN" altLang="en-US" smtClean="0"/>
              <a:pPr/>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E696A6-0163-4F2F-85CE-DC90DCE41FC9}" type="datetimeFigureOut">
              <a:rPr lang="zh-CN" altLang="en-US" smtClean="0"/>
              <a:pPr/>
              <a:t>2018/11/23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00ABF3-37E7-4DB9-BBBA-DDB4660BC6F0}" type="slidenum">
              <a:rPr lang="zh-CN" altLang="en-US" smtClean="0"/>
              <a:pPr/>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EE696A6-0163-4F2F-85CE-DC90DCE41FC9}" type="datetimeFigureOut">
              <a:rPr lang="zh-CN" altLang="en-US" smtClean="0"/>
              <a:pPr/>
              <a:t>2018/11/23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00ABF3-37E7-4DB9-BBBA-DDB4660BC6F0}" type="slidenum">
              <a:rPr lang="zh-CN" altLang="en-US" smtClean="0"/>
              <a:pPr/>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EE696A6-0163-4F2F-85CE-DC90DCE41FC9}" type="datetimeFigureOut">
              <a:rPr lang="zh-CN" altLang="en-US" smtClean="0"/>
              <a:pPr/>
              <a:t>2018/11/23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00ABF3-37E7-4DB9-BBBA-DDB4660BC6F0}" type="slidenum">
              <a:rPr lang="zh-CN" altLang="en-US" smtClean="0"/>
              <a:pPr/>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696A6-0163-4F2F-85CE-DC90DCE41FC9}" type="datetimeFigureOut">
              <a:rPr lang="zh-CN" altLang="en-US" smtClean="0"/>
              <a:pPr/>
              <a:t>2018/11/23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00ABF3-37E7-4DB9-BBBA-DDB4660BC6F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pn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14.xml"/><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4.png"/><Relationship Id="rId7"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jpeg"/><Relationship Id="rId4" Type="http://schemas.openxmlformats.org/officeDocument/2006/relationships/image" Target="../media/image3.png"/><Relationship Id="rId9"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38.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png"/><Relationship Id="rId7"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5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4.png"/><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oi.org/10.1002/ese3.117"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3.jpeg"/><Relationship Id="rId7" Type="http://schemas.openxmlformats.org/officeDocument/2006/relationships/image" Target="../media/image3.png"/><Relationship Id="rId12"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hyperlink" Target="https://doi.org/10.1038/s41558-017-0034-4" TargetMode="External"/><Relationship Id="rId10"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image" Target="../media/image16.png"/><Relationship Id="rId1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hyperlink" Target="http://www.globalcarbonproject.org/carbonbudget/" TargetMode="External"/><Relationship Id="rId3" Type="http://schemas.openxmlformats.org/officeDocument/2006/relationships/image" Target="../media/image4.png"/><Relationship Id="rId7" Type="http://schemas.openxmlformats.org/officeDocument/2006/relationships/hyperlink" Target="https://doi.org/10.5194/essd-2017-123"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cdiac.ornl.gov/trends/emis/meth_reg.html" TargetMode="External"/><Relationship Id="rId5" Type="http://schemas.openxmlformats.org/officeDocument/2006/relationships/image" Target="../media/image22.png"/><Relationship Id="rId10" Type="http://schemas.openxmlformats.org/officeDocument/2006/relationships/image" Target="../media/image24.png"/><Relationship Id="rId4" Type="http://schemas.openxmlformats.org/officeDocument/2006/relationships/image" Target="../media/image3.png"/><Relationship Id="rId9" Type="http://schemas.openxmlformats.org/officeDocument/2006/relationships/image" Target="../media/image23.jpeg"/></Relationships>
</file>

<file path=ppt/slides/slide1.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70869" y="0"/>
            <a:ext cx="4161881" cy="1119669"/>
          </a:xfrm>
          <a:prstGeom prst="rect">
            <a:avLst/>
          </a:prstGeom>
        </p:spPr>
      </p:pic>
      <p:sp>
        <p:nvSpPr>
          <p:cNvPr id="8" name="PA_文本框 5"/>
          <p:cNvSpPr txBox="1"/>
          <p:nvPr>
            <p:custDataLst>
              <p:tags r:id="rId1"/>
            </p:custDataLst>
          </p:nvPr>
        </p:nvSpPr>
        <p:spPr>
          <a:xfrm>
            <a:off x="0" y="1263655"/>
            <a:ext cx="11475512" cy="1754326"/>
          </a:xfrm>
          <a:prstGeom prst="rect">
            <a:avLst/>
          </a:prstGeom>
          <a:noFill/>
          <a:effectLst/>
        </p:spPr>
        <p:txBody>
          <a:bodyPr wrap="square" rtlCol="0">
            <a:spAutoFit/>
          </a:bodyPr>
          <a:lstStyle/>
          <a:p>
            <a:pPr algn="ctr"/>
            <a:r>
              <a:rPr lang="en-US" altLang="zh-CN" sz="4000" dirty="0" smtClean="0">
                <a:solidFill>
                  <a:srgbClr val="0070C0"/>
                </a:solidFill>
                <a:latin typeface="+mj-ea"/>
                <a:ea typeface="+mj-ea"/>
              </a:rPr>
              <a:t>Oceanic</a:t>
            </a:r>
            <a:r>
              <a:rPr lang="en-US" altLang="zh-CN" sz="4000" dirty="0" smtClean="0">
                <a:solidFill>
                  <a:srgbClr val="BF3420"/>
                </a:solidFill>
                <a:latin typeface="+mj-ea"/>
                <a:ea typeface="+mj-ea"/>
              </a:rPr>
              <a:t> </a:t>
            </a:r>
            <a:r>
              <a:rPr lang="en-US" altLang="zh-CN" sz="4000" dirty="0" smtClean="0">
                <a:solidFill>
                  <a:schemeClr val="accent5">
                    <a:lumMod val="50000"/>
                  </a:schemeClr>
                </a:solidFill>
                <a:latin typeface="+mj-ea"/>
                <a:ea typeface="+mj-ea"/>
              </a:rPr>
              <a:t>Carbon Capture and Sequestration (</a:t>
            </a:r>
            <a:r>
              <a:rPr lang="en-US" altLang="zh-CN" sz="4000" dirty="0" smtClean="0">
                <a:solidFill>
                  <a:srgbClr val="0070C0"/>
                </a:solidFill>
                <a:latin typeface="+mj-ea"/>
                <a:ea typeface="+mj-ea"/>
              </a:rPr>
              <a:t>O</a:t>
            </a:r>
            <a:r>
              <a:rPr lang="en-US" altLang="zh-CN" sz="4000" dirty="0" smtClean="0">
                <a:solidFill>
                  <a:schemeClr val="accent5">
                    <a:lumMod val="50000"/>
                  </a:schemeClr>
                </a:solidFill>
                <a:latin typeface="+mj-ea"/>
                <a:ea typeface="+mj-ea"/>
              </a:rPr>
              <a:t>CCS): </a:t>
            </a:r>
            <a:r>
              <a:rPr lang="en-US" altLang="zh-CN" sz="2800" dirty="0" smtClean="0">
                <a:solidFill>
                  <a:schemeClr val="accent5">
                    <a:lumMod val="50000"/>
                  </a:schemeClr>
                </a:solidFill>
                <a:latin typeface="+mj-ea"/>
                <a:ea typeface="+mj-ea"/>
              </a:rPr>
              <a:t>One of The Most Feasible Emergency Strategies Dealing With Climate Change and Global Warming.</a:t>
            </a:r>
          </a:p>
        </p:txBody>
      </p:sp>
      <p:pic>
        <p:nvPicPr>
          <p:cNvPr id="9" name="PA_图片 2" descr="C:\Users\Administrator\Desktop\co2.png"/>
          <p:cNvPicPr>
            <a:picLocks noChangeAspect="1" noChangeArrowheads="1"/>
          </p:cNvPicPr>
          <p:nvPr>
            <p:custDataLst>
              <p:tags r:id="rId2"/>
            </p:custDataLst>
          </p:nvPr>
        </p:nvPicPr>
        <p:blipFill>
          <a:blip r:embed="rId6" cstate="print"/>
          <a:srcRect/>
          <a:stretch>
            <a:fillRect/>
          </a:stretch>
        </p:blipFill>
        <p:spPr bwMode="auto">
          <a:xfrm>
            <a:off x="4283805" y="3102161"/>
            <a:ext cx="3074257" cy="3074258"/>
          </a:xfrm>
          <a:prstGeom prst="rect">
            <a:avLst/>
          </a:prstGeom>
          <a:noFill/>
        </p:spPr>
      </p:pic>
      <p:grpSp>
        <p:nvGrpSpPr>
          <p:cNvPr id="11" name="组合 10"/>
          <p:cNvGrpSpPr/>
          <p:nvPr/>
        </p:nvGrpSpPr>
        <p:grpSpPr>
          <a:xfrm>
            <a:off x="0" y="6444708"/>
            <a:ext cx="12192000" cy="356140"/>
            <a:chOff x="0" y="6444708"/>
            <a:chExt cx="12192000" cy="356140"/>
          </a:xfrm>
        </p:grpSpPr>
        <p:pic>
          <p:nvPicPr>
            <p:cNvPr id="12" name="Picture 2"/>
            <p:cNvPicPr>
              <a:picLocks noChangeAspect="1" noChangeArrowheads="1"/>
            </p:cNvPicPr>
            <p:nvPr/>
          </p:nvPicPr>
          <p:blipFill>
            <a:blip r:embed="rId7" cstate="print"/>
            <a:srcRect/>
            <a:stretch>
              <a:fillRect/>
            </a:stretch>
          </p:blipFill>
          <p:spPr bwMode="auto">
            <a:xfrm>
              <a:off x="5062539" y="6444708"/>
              <a:ext cx="1681162" cy="356140"/>
            </a:xfrm>
            <a:prstGeom prst="rect">
              <a:avLst/>
            </a:prstGeom>
            <a:noFill/>
            <a:ln w="9525">
              <a:noFill/>
              <a:miter lim="800000"/>
              <a:headEnd/>
              <a:tailEnd/>
            </a:ln>
          </p:spPr>
        </p:pic>
        <p:sp>
          <p:nvSpPr>
            <p:cNvPr id="13" name="矩形 12"/>
            <p:cNvSpPr/>
            <p:nvPr/>
          </p:nvSpPr>
          <p:spPr>
            <a:xfrm>
              <a:off x="0" y="6472235"/>
              <a:ext cx="5057775" cy="300037"/>
            </a:xfrm>
            <a:prstGeom prst="rect">
              <a:avLst/>
            </a:prstGeom>
            <a:solidFill>
              <a:srgbClr val="FB4B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724650" y="6472235"/>
              <a:ext cx="5467350" cy="300037"/>
            </a:xfrm>
            <a:prstGeom prst="rect">
              <a:avLst/>
            </a:prstGeom>
            <a:solidFill>
              <a:srgbClr val="0029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2"/>
          <p:cNvSpPr txBox="1"/>
          <p:nvPr/>
        </p:nvSpPr>
        <p:spPr>
          <a:xfrm>
            <a:off x="10274300" y="5283795"/>
            <a:ext cx="1917700" cy="1200329"/>
          </a:xfrm>
          <a:prstGeom prst="rect">
            <a:avLst/>
          </a:prstGeom>
          <a:noFill/>
        </p:spPr>
        <p:txBody>
          <a:bodyPr wrap="square" rtlCol="0">
            <a:spAutoFit/>
          </a:bodyPr>
          <a:lstStyle/>
          <a:p>
            <a:pPr algn="ctr">
              <a:lnSpc>
                <a:spcPct val="150000"/>
              </a:lnSpc>
            </a:pPr>
            <a:r>
              <a:rPr lang="en-US" altLang="zh-CN" sz="2400" dirty="0" smtClean="0"/>
              <a:t>By </a:t>
            </a:r>
            <a:r>
              <a:rPr kumimoji="1" lang="zh-CN" altLang="en-US" sz="2400" dirty="0" smtClean="0">
                <a:latin typeface="+mn-ea"/>
                <a:cs typeface="Baskerville" charset="0"/>
              </a:rPr>
              <a:t>谢济宇</a:t>
            </a:r>
            <a:endParaRPr kumimoji="1" lang="en-US" altLang="zh-CN" sz="2400" dirty="0">
              <a:latin typeface="+mn-ea"/>
              <a:cs typeface="Baskerville" charset="0"/>
            </a:endParaRPr>
          </a:p>
          <a:p>
            <a:pPr algn="ctr">
              <a:lnSpc>
                <a:spcPct val="150000"/>
              </a:lnSpc>
            </a:pPr>
            <a:r>
              <a:rPr kumimoji="1" lang="en-US" altLang="zh-CN" sz="2400" dirty="0" smtClean="0">
                <a:latin typeface="+mn-ea"/>
                <a:cs typeface="Baskerville" charset="0"/>
              </a:rPr>
              <a:t>2018.1.15</a:t>
            </a:r>
            <a:endParaRPr kumimoji="1" lang="en-US" altLang="zh-CN" sz="2400" dirty="0">
              <a:latin typeface="+mn-ea"/>
              <a:cs typeface="Baskerville"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0" y="850716"/>
            <a:ext cx="12192000" cy="62133"/>
          </a:xfrm>
          <a:prstGeom prst="rect">
            <a:avLst/>
          </a:prstGeom>
        </p:spPr>
      </p:pic>
      <p:grpSp>
        <p:nvGrpSpPr>
          <p:cNvPr id="2" name="组合 15"/>
          <p:cNvGrpSpPr/>
          <p:nvPr/>
        </p:nvGrpSpPr>
        <p:grpSpPr>
          <a:xfrm>
            <a:off x="0" y="6444708"/>
            <a:ext cx="12192000" cy="356140"/>
            <a:chOff x="0" y="6444708"/>
            <a:chExt cx="12192000" cy="356140"/>
          </a:xfrm>
        </p:grpSpPr>
        <p:pic>
          <p:nvPicPr>
            <p:cNvPr id="17" name="Picture 2"/>
            <p:cNvPicPr>
              <a:picLocks noChangeAspect="1" noChangeArrowheads="1"/>
            </p:cNvPicPr>
            <p:nvPr/>
          </p:nvPicPr>
          <p:blipFill>
            <a:blip r:embed="rId4" cstate="print"/>
            <a:srcRect/>
            <a:stretch>
              <a:fillRect/>
            </a:stretch>
          </p:blipFill>
          <p:spPr bwMode="auto">
            <a:xfrm>
              <a:off x="5062539" y="6444708"/>
              <a:ext cx="1681162" cy="356140"/>
            </a:xfrm>
            <a:prstGeom prst="rect">
              <a:avLst/>
            </a:prstGeom>
            <a:noFill/>
            <a:ln w="9525">
              <a:noFill/>
              <a:miter lim="800000"/>
              <a:headEnd/>
              <a:tailEnd/>
            </a:ln>
          </p:spPr>
        </p:pic>
        <p:sp>
          <p:nvSpPr>
            <p:cNvPr id="18" name="矩形 17"/>
            <p:cNvSpPr/>
            <p:nvPr/>
          </p:nvSpPr>
          <p:spPr>
            <a:xfrm>
              <a:off x="0" y="6472235"/>
              <a:ext cx="5057775" cy="300037"/>
            </a:xfrm>
            <a:prstGeom prst="rect">
              <a:avLst/>
            </a:prstGeom>
            <a:solidFill>
              <a:srgbClr val="FB4B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724650" y="6472235"/>
              <a:ext cx="5467350" cy="300037"/>
            </a:xfrm>
            <a:prstGeom prst="rect">
              <a:avLst/>
            </a:prstGeom>
            <a:solidFill>
              <a:srgbClr val="0029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699" name="Picture 3"/>
          <p:cNvPicPr>
            <a:picLocks noChangeAspect="1" noChangeArrowheads="1"/>
          </p:cNvPicPr>
          <p:nvPr/>
        </p:nvPicPr>
        <p:blipFill>
          <a:blip r:embed="rId5" cstate="print"/>
          <a:srcRect/>
          <a:stretch>
            <a:fillRect/>
          </a:stretch>
        </p:blipFill>
        <p:spPr bwMode="auto">
          <a:xfrm>
            <a:off x="114300" y="947138"/>
            <a:ext cx="8839201" cy="5367936"/>
          </a:xfrm>
          <a:prstGeom prst="rect">
            <a:avLst/>
          </a:prstGeom>
          <a:noFill/>
          <a:ln w="9525">
            <a:noFill/>
            <a:miter lim="800000"/>
            <a:headEnd/>
            <a:tailEnd/>
          </a:ln>
        </p:spPr>
      </p:pic>
      <p:sp>
        <p:nvSpPr>
          <p:cNvPr id="10" name="矩形 9"/>
          <p:cNvSpPr/>
          <p:nvPr/>
        </p:nvSpPr>
        <p:spPr>
          <a:xfrm>
            <a:off x="471488" y="986975"/>
            <a:ext cx="4714875" cy="369332"/>
          </a:xfrm>
          <a:prstGeom prst="rect">
            <a:avLst/>
          </a:prstGeom>
        </p:spPr>
        <p:txBody>
          <a:bodyPr wrap="square">
            <a:spAutoFit/>
          </a:bodyPr>
          <a:lstStyle/>
          <a:p>
            <a:r>
              <a:rPr lang="en-US" altLang="zh-CN" dirty="0" smtClean="0"/>
              <a:t>Overview of CO</a:t>
            </a:r>
            <a:r>
              <a:rPr lang="en-US" altLang="zh-CN" baseline="-25000" dirty="0" smtClean="0"/>
              <a:t>2</a:t>
            </a:r>
            <a:r>
              <a:rPr lang="en-US" altLang="zh-CN" dirty="0" smtClean="0"/>
              <a:t> capture processes and systems</a:t>
            </a:r>
          </a:p>
        </p:txBody>
      </p:sp>
      <p:sp>
        <p:nvSpPr>
          <p:cNvPr id="20" name="矩形 19"/>
          <p:cNvSpPr/>
          <p:nvPr/>
        </p:nvSpPr>
        <p:spPr>
          <a:xfrm>
            <a:off x="-57152" y="6304004"/>
            <a:ext cx="5786438" cy="246221"/>
          </a:xfrm>
          <a:prstGeom prst="rect">
            <a:avLst/>
          </a:prstGeom>
        </p:spPr>
        <p:txBody>
          <a:bodyPr wrap="square">
            <a:spAutoFit/>
          </a:bodyPr>
          <a:lstStyle/>
          <a:p>
            <a:pPr algn="ctr"/>
            <a:r>
              <a:rPr lang="en-US" altLang="zh-CN" sz="1000" dirty="0" smtClean="0"/>
              <a:t>Source: IPCC,Carbon Dioxide Capture and Storage: Technical Summary (2005) Ch3. Capture of CO2, p. 25</a:t>
            </a:r>
            <a:endParaRPr lang="en-US" altLang="zh-CN" sz="1000" dirty="0"/>
          </a:p>
        </p:txBody>
      </p:sp>
      <p:pic>
        <p:nvPicPr>
          <p:cNvPr id="29707" name="Picture 11" descr="CO2 capture and energy needed"/>
          <p:cNvPicPr>
            <a:picLocks noChangeAspect="1" noChangeArrowheads="1"/>
          </p:cNvPicPr>
          <p:nvPr/>
        </p:nvPicPr>
        <p:blipFill>
          <a:blip r:embed="rId6" cstate="print"/>
          <a:srcRect/>
          <a:stretch>
            <a:fillRect/>
          </a:stretch>
        </p:blipFill>
        <p:spPr bwMode="auto">
          <a:xfrm>
            <a:off x="8793442" y="1734030"/>
            <a:ext cx="3369982" cy="2909417"/>
          </a:xfrm>
          <a:prstGeom prst="rect">
            <a:avLst/>
          </a:prstGeom>
          <a:noFill/>
        </p:spPr>
      </p:pic>
      <p:sp>
        <p:nvSpPr>
          <p:cNvPr id="22" name="矩形 21"/>
          <p:cNvSpPr/>
          <p:nvPr/>
        </p:nvSpPr>
        <p:spPr>
          <a:xfrm>
            <a:off x="322887" y="278657"/>
            <a:ext cx="4006225" cy="369332"/>
          </a:xfrm>
          <a:prstGeom prst="rect">
            <a:avLst/>
          </a:prstGeom>
        </p:spPr>
        <p:txBody>
          <a:bodyPr wrap="none">
            <a:spAutoFit/>
          </a:bodyPr>
          <a:lstStyle/>
          <a:p>
            <a:r>
              <a:rPr lang="en-GB" altLang="en-US" dirty="0" smtClean="0">
                <a:ea typeface="ＭＳ Ｐゴシック" pitchFamily="34" charset="-128"/>
              </a:rPr>
              <a:t>Carbon Capture and Sequestration (CCS)</a:t>
            </a:r>
            <a:endParaRPr lang="zh-CN" altLang="en-US" dirty="0"/>
          </a:p>
        </p:txBody>
      </p:sp>
      <p:sp>
        <p:nvSpPr>
          <p:cNvPr id="23" name="矩形 22"/>
          <p:cNvSpPr/>
          <p:nvPr/>
        </p:nvSpPr>
        <p:spPr>
          <a:xfrm>
            <a:off x="8972561" y="4660040"/>
            <a:ext cx="3219439" cy="1384995"/>
          </a:xfrm>
          <a:prstGeom prst="rect">
            <a:avLst/>
          </a:prstGeom>
        </p:spPr>
        <p:txBody>
          <a:bodyPr wrap="square">
            <a:spAutoFit/>
          </a:bodyPr>
          <a:lstStyle/>
          <a:p>
            <a:r>
              <a:rPr lang="en-US" altLang="zh-CN" sz="1200" dirty="0" smtClean="0"/>
              <a:t>The increased CO</a:t>
            </a:r>
            <a:r>
              <a:rPr lang="en-US" altLang="zh-CN" sz="1200" baseline="-25000" dirty="0" smtClean="0"/>
              <a:t>2</a:t>
            </a:r>
            <a:r>
              <a:rPr lang="en-US" altLang="zh-CN" sz="1200" dirty="0" smtClean="0"/>
              <a:t> production resulting from loss in overall efficiency of power plants due to the additional energy required for capture, transport and storage, and any leakage from transport result in a larger amount of “CO</a:t>
            </a:r>
            <a:r>
              <a:rPr lang="en-US" altLang="zh-CN" sz="1200" baseline="-25000" dirty="0" smtClean="0"/>
              <a:t>2</a:t>
            </a:r>
            <a:r>
              <a:rPr lang="en-US" altLang="zh-CN" sz="1200" dirty="0" smtClean="0"/>
              <a:t> produced per unit of product” (lower bar) relative to the reference plant (upper bar) without capture.</a:t>
            </a:r>
            <a:endParaRPr lang="zh-CN" altLang="en-US" sz="1200" dirty="0"/>
          </a:p>
        </p:txBody>
      </p:sp>
      <p:sp>
        <p:nvSpPr>
          <p:cNvPr id="24" name="矩形 23"/>
          <p:cNvSpPr/>
          <p:nvPr/>
        </p:nvSpPr>
        <p:spPr>
          <a:xfrm>
            <a:off x="9309690" y="1058351"/>
            <a:ext cx="2706113" cy="646331"/>
          </a:xfrm>
          <a:prstGeom prst="rect">
            <a:avLst/>
          </a:prstGeom>
        </p:spPr>
        <p:txBody>
          <a:bodyPr wrap="square">
            <a:spAutoFit/>
          </a:bodyPr>
          <a:lstStyle/>
          <a:p>
            <a:pPr algn="ctr"/>
            <a:r>
              <a:rPr lang="en-US" altLang="zh-CN" dirty="0" smtClean="0"/>
              <a:t>CO</a:t>
            </a:r>
            <a:r>
              <a:rPr lang="en-US" altLang="zh-CN" baseline="-25000" dirty="0" smtClean="0"/>
              <a:t>2</a:t>
            </a:r>
            <a:r>
              <a:rPr lang="en-US" altLang="zh-CN" dirty="0" smtClean="0"/>
              <a:t> capture and storage from power plants. </a:t>
            </a:r>
            <a:endParaRPr lang="zh-CN" altLang="en-US" dirty="0"/>
          </a:p>
        </p:txBody>
      </p:sp>
      <p:sp>
        <p:nvSpPr>
          <p:cNvPr id="25" name="矩形 24"/>
          <p:cNvSpPr/>
          <p:nvPr/>
        </p:nvSpPr>
        <p:spPr>
          <a:xfrm>
            <a:off x="7824790" y="6149073"/>
            <a:ext cx="4410074" cy="400110"/>
          </a:xfrm>
          <a:prstGeom prst="rect">
            <a:avLst/>
          </a:prstGeom>
        </p:spPr>
        <p:txBody>
          <a:bodyPr wrap="square">
            <a:spAutoFit/>
          </a:bodyPr>
          <a:lstStyle/>
          <a:p>
            <a:pPr algn="ctr"/>
            <a:r>
              <a:rPr lang="en-US" altLang="zh-CN" sz="1000" dirty="0" smtClean="0"/>
              <a:t>Source: IPCC  Carbon Dioxide Capture and Storage: Technical Summary (2005) Ch8. Costs and economic potential, p. 41</a:t>
            </a:r>
            <a:endParaRPr lang="zh-CN" altLang="en-US" sz="1000" dirty="0"/>
          </a:p>
        </p:txBody>
      </p:sp>
      <p:sp>
        <p:nvSpPr>
          <p:cNvPr id="19" name="矩形 18"/>
          <p:cNvSpPr/>
          <p:nvPr/>
        </p:nvSpPr>
        <p:spPr>
          <a:xfrm>
            <a:off x="7788574" y="2491405"/>
            <a:ext cx="877163" cy="646331"/>
          </a:xfrm>
          <a:prstGeom prst="rect">
            <a:avLst/>
          </a:prstGeom>
        </p:spPr>
        <p:txBody>
          <a:bodyPr wrap="none">
            <a:spAutoFit/>
          </a:bodyPr>
          <a:lstStyle/>
          <a:p>
            <a:r>
              <a:rPr lang="en-US" altLang="zh-CN" sz="3600" b="1" dirty="0" smtClean="0">
                <a:solidFill>
                  <a:srgbClr val="FF0000"/>
                </a:solidFill>
              </a:rPr>
              <a:t>5%</a:t>
            </a:r>
            <a:endParaRPr lang="zh-CN" altLang="en-US" sz="3600" b="1" dirty="0">
              <a:solidFill>
                <a:srgbClr val="FF0000"/>
              </a:solidFill>
            </a:endParaRPr>
          </a:p>
        </p:txBody>
      </p:sp>
      <p:sp>
        <p:nvSpPr>
          <p:cNvPr id="27" name="图文框 26"/>
          <p:cNvSpPr/>
          <p:nvPr/>
        </p:nvSpPr>
        <p:spPr>
          <a:xfrm>
            <a:off x="0" y="2336799"/>
            <a:ext cx="8752114" cy="4034972"/>
          </a:xfrm>
          <a:prstGeom prst="frame">
            <a:avLst>
              <a:gd name="adj1" fmla="val 273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7010400" y="887577"/>
            <a:ext cx="1828800" cy="923330"/>
          </a:xfrm>
          <a:prstGeom prst="rect">
            <a:avLst/>
          </a:prstGeom>
        </p:spPr>
        <p:txBody>
          <a:bodyPr wrap="square">
            <a:spAutoFit/>
          </a:bodyPr>
          <a:lstStyle/>
          <a:p>
            <a:r>
              <a:rPr lang="en-US" altLang="zh-CN" sz="3600" b="1" dirty="0" smtClean="0">
                <a:solidFill>
                  <a:srgbClr val="FF0000"/>
                </a:solidFill>
              </a:rPr>
              <a:t>95% </a:t>
            </a:r>
            <a:r>
              <a:rPr lang="en-US" altLang="zh-CN" b="1" dirty="0" smtClean="0">
                <a:solidFill>
                  <a:srgbClr val="FF0000"/>
                </a:solidFill>
              </a:rPr>
              <a:t>of CO2 emmissions</a:t>
            </a:r>
            <a:endParaRPr lang="zh-CN" altLang="en-US" b="1" dirty="0">
              <a:solidFill>
                <a:srgbClr val="FF0000"/>
              </a:solidFill>
            </a:endParaRPr>
          </a:p>
        </p:txBody>
      </p:sp>
      <p:sp>
        <p:nvSpPr>
          <p:cNvPr id="29" name="图文框 28"/>
          <p:cNvSpPr/>
          <p:nvPr/>
        </p:nvSpPr>
        <p:spPr>
          <a:xfrm>
            <a:off x="-25400" y="825500"/>
            <a:ext cx="8775700" cy="1502229"/>
          </a:xfrm>
          <a:prstGeom prst="frame">
            <a:avLst>
              <a:gd name="adj1" fmla="val 6454"/>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0" y="850716"/>
            <a:ext cx="12192000" cy="62133"/>
          </a:xfrm>
          <a:prstGeom prst="rect">
            <a:avLst/>
          </a:prstGeom>
        </p:spPr>
      </p:pic>
      <p:grpSp>
        <p:nvGrpSpPr>
          <p:cNvPr id="2" name="组合 15"/>
          <p:cNvGrpSpPr/>
          <p:nvPr/>
        </p:nvGrpSpPr>
        <p:grpSpPr>
          <a:xfrm>
            <a:off x="0" y="6444708"/>
            <a:ext cx="12192000" cy="356140"/>
            <a:chOff x="0" y="6444708"/>
            <a:chExt cx="12192000" cy="356140"/>
          </a:xfrm>
        </p:grpSpPr>
        <p:pic>
          <p:nvPicPr>
            <p:cNvPr id="17" name="Picture 2"/>
            <p:cNvPicPr>
              <a:picLocks noChangeAspect="1" noChangeArrowheads="1"/>
            </p:cNvPicPr>
            <p:nvPr/>
          </p:nvPicPr>
          <p:blipFill>
            <a:blip r:embed="rId4" cstate="print"/>
            <a:srcRect/>
            <a:stretch>
              <a:fillRect/>
            </a:stretch>
          </p:blipFill>
          <p:spPr bwMode="auto">
            <a:xfrm>
              <a:off x="5062539" y="6444708"/>
              <a:ext cx="1681162" cy="356140"/>
            </a:xfrm>
            <a:prstGeom prst="rect">
              <a:avLst/>
            </a:prstGeom>
            <a:noFill/>
            <a:ln w="9525">
              <a:noFill/>
              <a:miter lim="800000"/>
              <a:headEnd/>
              <a:tailEnd/>
            </a:ln>
          </p:spPr>
        </p:pic>
        <p:sp>
          <p:nvSpPr>
            <p:cNvPr id="18" name="矩形 17"/>
            <p:cNvSpPr/>
            <p:nvPr/>
          </p:nvSpPr>
          <p:spPr>
            <a:xfrm>
              <a:off x="0" y="6472235"/>
              <a:ext cx="5057775" cy="300037"/>
            </a:xfrm>
            <a:prstGeom prst="rect">
              <a:avLst/>
            </a:prstGeom>
            <a:solidFill>
              <a:srgbClr val="FB4B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724650" y="6472235"/>
              <a:ext cx="5467350" cy="300037"/>
            </a:xfrm>
            <a:prstGeom prst="rect">
              <a:avLst/>
            </a:prstGeom>
            <a:solidFill>
              <a:srgbClr val="0029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476073" y="961038"/>
            <a:ext cx="5547361" cy="4652576"/>
            <a:chOff x="69673" y="975553"/>
            <a:chExt cx="5547361" cy="4652576"/>
          </a:xfrm>
        </p:grpSpPr>
        <p:grpSp>
          <p:nvGrpSpPr>
            <p:cNvPr id="11" name="组合 10"/>
            <p:cNvGrpSpPr/>
            <p:nvPr/>
          </p:nvGrpSpPr>
          <p:grpSpPr>
            <a:xfrm>
              <a:off x="69673" y="975553"/>
              <a:ext cx="5547361" cy="4652576"/>
              <a:chOff x="316411" y="1033609"/>
              <a:chExt cx="5547361" cy="4652576"/>
            </a:xfrm>
          </p:grpSpPr>
          <p:pic>
            <p:nvPicPr>
              <p:cNvPr id="2050" name="Picture 2"/>
              <p:cNvPicPr>
                <a:picLocks noChangeAspect="1" noChangeArrowheads="1"/>
              </p:cNvPicPr>
              <p:nvPr/>
            </p:nvPicPr>
            <p:blipFill>
              <a:blip r:embed="rId5" cstate="print"/>
              <a:srcRect/>
              <a:stretch>
                <a:fillRect/>
              </a:stretch>
            </p:blipFill>
            <p:spPr bwMode="auto">
              <a:xfrm>
                <a:off x="316411" y="1033609"/>
                <a:ext cx="5547361" cy="4155247"/>
              </a:xfrm>
              <a:prstGeom prst="rect">
                <a:avLst/>
              </a:prstGeom>
              <a:noFill/>
              <a:ln w="9525">
                <a:noFill/>
                <a:miter lim="800000"/>
                <a:headEnd/>
                <a:tailEnd/>
              </a:ln>
            </p:spPr>
          </p:pic>
          <p:sp>
            <p:nvSpPr>
              <p:cNvPr id="10" name="矩形 9"/>
              <p:cNvSpPr/>
              <p:nvPr/>
            </p:nvSpPr>
            <p:spPr>
              <a:xfrm>
                <a:off x="336457" y="5347631"/>
                <a:ext cx="5474525" cy="338554"/>
              </a:xfrm>
              <a:prstGeom prst="rect">
                <a:avLst/>
              </a:prstGeom>
            </p:spPr>
            <p:txBody>
              <a:bodyPr wrap="square">
                <a:spAutoFit/>
              </a:bodyPr>
              <a:lstStyle/>
              <a:p>
                <a:pPr algn="ctr"/>
                <a:r>
                  <a:rPr lang="en-GB" altLang="zh-CN" sz="1600" dirty="0" smtClean="0"/>
                  <a:t>Routes of carbon capture and sequestration.</a:t>
                </a:r>
                <a:endParaRPr lang="en-GB" altLang="zh-CN" sz="1600" dirty="0"/>
              </a:p>
            </p:txBody>
          </p:sp>
        </p:grpSp>
        <p:sp>
          <p:nvSpPr>
            <p:cNvPr id="12" name="矩形 11"/>
            <p:cNvSpPr/>
            <p:nvPr/>
          </p:nvSpPr>
          <p:spPr>
            <a:xfrm>
              <a:off x="4059377" y="4760687"/>
              <a:ext cx="991594" cy="646331"/>
            </a:xfrm>
            <a:prstGeom prst="rect">
              <a:avLst/>
            </a:prstGeom>
          </p:spPr>
          <p:txBody>
            <a:bodyPr wrap="square">
              <a:spAutoFit/>
            </a:bodyPr>
            <a:lstStyle/>
            <a:p>
              <a:pPr algn="ctr"/>
              <a:r>
                <a:rPr lang="en-GB" altLang="zh-CN" sz="3600" dirty="0" smtClean="0"/>
                <a:t>......</a:t>
              </a:r>
              <a:endParaRPr lang="en-GB" altLang="zh-CN" sz="3600" dirty="0"/>
            </a:p>
          </p:txBody>
        </p:sp>
      </p:grpSp>
      <p:sp>
        <p:nvSpPr>
          <p:cNvPr id="13" name="矩形 12"/>
          <p:cNvSpPr/>
          <p:nvPr/>
        </p:nvSpPr>
        <p:spPr>
          <a:xfrm>
            <a:off x="0" y="6051008"/>
            <a:ext cx="6705600" cy="461665"/>
          </a:xfrm>
          <a:prstGeom prst="rect">
            <a:avLst/>
          </a:prstGeom>
        </p:spPr>
        <p:txBody>
          <a:bodyPr wrap="square">
            <a:spAutoFit/>
          </a:bodyPr>
          <a:lstStyle/>
          <a:p>
            <a:r>
              <a:rPr lang="en-US" altLang="zh-CN" sz="1200" dirty="0" smtClean="0"/>
              <a:t>Nanda, S., Reddy, S. N., Mitra, S. K., &amp; Kozinski, J. A. (2016). The progressive routes for carbon capture and sequestration. </a:t>
            </a:r>
            <a:r>
              <a:rPr lang="en-US" altLang="zh-CN" sz="1200" i="1" dirty="0" smtClean="0"/>
              <a:t>Energy Science and Engineering</a:t>
            </a:r>
            <a:r>
              <a:rPr lang="en-US" altLang="zh-CN" sz="1200" dirty="0" smtClean="0"/>
              <a:t>, </a:t>
            </a:r>
            <a:r>
              <a:rPr lang="en-US" altLang="zh-CN" sz="1200" i="1" dirty="0" smtClean="0"/>
              <a:t>4</a:t>
            </a:r>
            <a:r>
              <a:rPr lang="en-US" altLang="zh-CN" sz="1200" dirty="0" smtClean="0"/>
              <a:t>(2), 99–122. https://doi.org/10.1002/ese3.117</a:t>
            </a:r>
            <a:endParaRPr lang="en-US" altLang="zh-CN" sz="1200" dirty="0"/>
          </a:p>
        </p:txBody>
      </p:sp>
      <p:sp>
        <p:nvSpPr>
          <p:cNvPr id="16" name="Text Placeholder 2"/>
          <p:cNvSpPr txBox="1">
            <a:spLocks/>
          </p:cNvSpPr>
          <p:nvPr/>
        </p:nvSpPr>
        <p:spPr>
          <a:xfrm>
            <a:off x="9568090" y="5294993"/>
            <a:ext cx="2300288" cy="285750"/>
          </a:xfrm>
          <a:prstGeom prst="rect">
            <a:avLst/>
          </a:prstGeom>
        </p:spPr>
        <p:txBody>
          <a:bodyPr vert="horz" lIns="91440" tIns="45720" rIns="91440" bIns="45720" rtlCol="0" anchor="ctr"/>
          <a:lstStyle/>
          <a:p>
            <a:r>
              <a:rPr lang="en-US" altLang="zh-CN" sz="1200" dirty="0" smtClean="0">
                <a:solidFill>
                  <a:schemeClr val="bg1"/>
                </a:solidFill>
              </a:rPr>
              <a:t>http://www.ipcc.ch/report/srccs/</a:t>
            </a:r>
            <a:endParaRPr lang="en-GB" altLang="en-US" sz="800" dirty="0" smtClean="0">
              <a:solidFill>
                <a:schemeClr val="bg1"/>
              </a:solidFill>
              <a:ea typeface="ＭＳ Ｐゴシック" pitchFamily="34" charset="-128"/>
            </a:endParaRPr>
          </a:p>
        </p:txBody>
      </p:sp>
      <p:pic>
        <p:nvPicPr>
          <p:cNvPr id="2051" name="Picture 3"/>
          <p:cNvPicPr>
            <a:picLocks noChangeAspect="1" noChangeArrowheads="1"/>
          </p:cNvPicPr>
          <p:nvPr/>
        </p:nvPicPr>
        <p:blipFill>
          <a:blip r:embed="rId6" cstate="print"/>
          <a:srcRect/>
          <a:stretch>
            <a:fillRect/>
          </a:stretch>
        </p:blipFill>
        <p:spPr bwMode="auto">
          <a:xfrm>
            <a:off x="6099134" y="957942"/>
            <a:ext cx="6092866" cy="4060825"/>
          </a:xfrm>
          <a:prstGeom prst="rect">
            <a:avLst/>
          </a:prstGeom>
          <a:noFill/>
          <a:ln w="9525">
            <a:noFill/>
            <a:miter lim="800000"/>
            <a:headEnd/>
            <a:tailEnd/>
          </a:ln>
        </p:spPr>
      </p:pic>
      <p:sp>
        <p:nvSpPr>
          <p:cNvPr id="19" name="矩形 18"/>
          <p:cNvSpPr/>
          <p:nvPr/>
        </p:nvSpPr>
        <p:spPr>
          <a:xfrm>
            <a:off x="6052457" y="5065486"/>
            <a:ext cx="6139543" cy="1015663"/>
          </a:xfrm>
          <a:prstGeom prst="rect">
            <a:avLst/>
          </a:prstGeom>
        </p:spPr>
        <p:txBody>
          <a:bodyPr wrap="square">
            <a:spAutoFit/>
          </a:bodyPr>
          <a:lstStyle/>
          <a:p>
            <a:pPr algn="ctr"/>
            <a:r>
              <a:rPr lang="zh-CN" altLang="zh-CN" sz="1500" dirty="0" smtClean="0"/>
              <a:t> </a:t>
            </a:r>
            <a:r>
              <a:rPr lang="en-US" altLang="zh-CN" sz="1500" dirty="0" smtClean="0"/>
              <a:t>This diagram of the fast carbon cycle shows the movement of carbon between land, atmosphere, and oceans. </a:t>
            </a:r>
            <a:r>
              <a:rPr lang="en-US" altLang="zh-CN" sz="1500" dirty="0" smtClean="0">
                <a:solidFill>
                  <a:schemeClr val="accent4">
                    <a:lumMod val="50000"/>
                  </a:schemeClr>
                </a:solidFill>
              </a:rPr>
              <a:t>Yellow numbers are natural fluxes</a:t>
            </a:r>
            <a:r>
              <a:rPr lang="en-US" altLang="zh-CN" sz="1500" dirty="0" smtClean="0"/>
              <a:t>, and</a:t>
            </a:r>
            <a:r>
              <a:rPr lang="en-US" altLang="zh-CN" sz="1500" dirty="0" smtClean="0">
                <a:solidFill>
                  <a:srgbClr val="FF0000"/>
                </a:solidFill>
              </a:rPr>
              <a:t> red are human contributions in gigatons of carbon (GtCO</a:t>
            </a:r>
            <a:r>
              <a:rPr lang="en-US" altLang="zh-CN" sz="1500" baseline="-25000" dirty="0" smtClean="0">
                <a:solidFill>
                  <a:srgbClr val="FF0000"/>
                </a:solidFill>
              </a:rPr>
              <a:t>2</a:t>
            </a:r>
            <a:r>
              <a:rPr lang="en-US" altLang="zh-CN" sz="1500" dirty="0" smtClean="0">
                <a:solidFill>
                  <a:srgbClr val="FF0000"/>
                </a:solidFill>
              </a:rPr>
              <a:t>) per year</a:t>
            </a:r>
            <a:r>
              <a:rPr lang="en-US" altLang="zh-CN" sz="1500" dirty="0" smtClean="0"/>
              <a:t>. White numbers indicate stored carbon. </a:t>
            </a:r>
            <a:endParaRPr lang="zh-CN" altLang="en-US" sz="1500" dirty="0"/>
          </a:p>
        </p:txBody>
      </p:sp>
      <p:sp>
        <p:nvSpPr>
          <p:cNvPr id="20" name="矩形 19"/>
          <p:cNvSpPr/>
          <p:nvPr/>
        </p:nvSpPr>
        <p:spPr>
          <a:xfrm>
            <a:off x="6662058" y="6061109"/>
            <a:ext cx="5167086" cy="461665"/>
          </a:xfrm>
          <a:prstGeom prst="rect">
            <a:avLst/>
          </a:prstGeom>
        </p:spPr>
        <p:txBody>
          <a:bodyPr wrap="square">
            <a:spAutoFit/>
          </a:bodyPr>
          <a:lstStyle/>
          <a:p>
            <a:r>
              <a:rPr lang="en-US" altLang="zh-CN" sz="1200" dirty="0" smtClean="0"/>
              <a:t>Source: U.S. DOE, Biological and Environmental Research Information System.</a:t>
            </a:r>
          </a:p>
          <a:p>
            <a:r>
              <a:rPr lang="en-US" altLang="zh-CN" sz="1200" dirty="0" smtClean="0"/>
              <a:t>http://genomicscience.energy.gov/</a:t>
            </a:r>
            <a:endParaRPr lang="en-US" altLang="zh-CN" sz="1200" dirty="0"/>
          </a:p>
        </p:txBody>
      </p:sp>
      <p:sp>
        <p:nvSpPr>
          <p:cNvPr id="22" name="矩形 21"/>
          <p:cNvSpPr/>
          <p:nvPr/>
        </p:nvSpPr>
        <p:spPr>
          <a:xfrm>
            <a:off x="340558" y="283420"/>
            <a:ext cx="4006225" cy="369332"/>
          </a:xfrm>
          <a:prstGeom prst="rect">
            <a:avLst/>
          </a:prstGeom>
        </p:spPr>
        <p:txBody>
          <a:bodyPr wrap="none">
            <a:spAutoFit/>
          </a:bodyPr>
          <a:lstStyle/>
          <a:p>
            <a:r>
              <a:rPr lang="en-GB" altLang="en-US" dirty="0" smtClean="0">
                <a:ea typeface="ＭＳ Ｐゴシック" pitchFamily="34" charset="-128"/>
              </a:rPr>
              <a:t>Carbon Capture and Sequestration (CCS)</a:t>
            </a:r>
            <a:endParaRPr lang="zh-CN" altLang="en-US" dirty="0"/>
          </a:p>
        </p:txBody>
      </p:sp>
      <p:sp>
        <p:nvSpPr>
          <p:cNvPr id="24" name="矩形 23"/>
          <p:cNvSpPr/>
          <p:nvPr/>
        </p:nvSpPr>
        <p:spPr>
          <a:xfrm>
            <a:off x="7501761" y="177800"/>
            <a:ext cx="4083169" cy="646331"/>
          </a:xfrm>
          <a:prstGeom prst="rect">
            <a:avLst/>
          </a:prstGeom>
        </p:spPr>
        <p:txBody>
          <a:bodyPr wrap="none">
            <a:spAutoFit/>
          </a:bodyPr>
          <a:lstStyle/>
          <a:p>
            <a:pPr algn="ctr"/>
            <a:r>
              <a:rPr lang="en-US" altLang="zh-CN" b="1" dirty="0" smtClean="0">
                <a:solidFill>
                  <a:srgbClr val="FF0000"/>
                </a:solidFill>
              </a:rPr>
              <a:t>Carbon Cycle </a:t>
            </a:r>
          </a:p>
          <a:p>
            <a:pPr algn="ctr"/>
            <a:r>
              <a:rPr lang="en-US" altLang="zh-CN" b="1" dirty="0" smtClean="0">
                <a:solidFill>
                  <a:srgbClr val="FF0000"/>
                </a:solidFill>
              </a:rPr>
              <a:t>(natural fluxes &amp; human contributions)</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0" y="850716"/>
            <a:ext cx="12192000" cy="62133"/>
          </a:xfrm>
          <a:prstGeom prst="rect">
            <a:avLst/>
          </a:prstGeom>
        </p:spPr>
      </p:pic>
      <p:grpSp>
        <p:nvGrpSpPr>
          <p:cNvPr id="2" name="组合 15"/>
          <p:cNvGrpSpPr/>
          <p:nvPr/>
        </p:nvGrpSpPr>
        <p:grpSpPr>
          <a:xfrm>
            <a:off x="0" y="6444708"/>
            <a:ext cx="12192000" cy="356140"/>
            <a:chOff x="0" y="6444708"/>
            <a:chExt cx="12192000" cy="356140"/>
          </a:xfrm>
        </p:grpSpPr>
        <p:pic>
          <p:nvPicPr>
            <p:cNvPr id="17" name="Picture 2"/>
            <p:cNvPicPr>
              <a:picLocks noChangeAspect="1" noChangeArrowheads="1"/>
            </p:cNvPicPr>
            <p:nvPr/>
          </p:nvPicPr>
          <p:blipFill>
            <a:blip r:embed="rId4" cstate="print"/>
            <a:srcRect/>
            <a:stretch>
              <a:fillRect/>
            </a:stretch>
          </p:blipFill>
          <p:spPr bwMode="auto">
            <a:xfrm>
              <a:off x="5062539" y="6444708"/>
              <a:ext cx="1681162" cy="356140"/>
            </a:xfrm>
            <a:prstGeom prst="rect">
              <a:avLst/>
            </a:prstGeom>
            <a:noFill/>
            <a:ln w="9525">
              <a:noFill/>
              <a:miter lim="800000"/>
              <a:headEnd/>
              <a:tailEnd/>
            </a:ln>
          </p:spPr>
        </p:pic>
        <p:sp>
          <p:nvSpPr>
            <p:cNvPr id="18" name="矩形 17"/>
            <p:cNvSpPr/>
            <p:nvPr/>
          </p:nvSpPr>
          <p:spPr>
            <a:xfrm>
              <a:off x="0" y="6472235"/>
              <a:ext cx="5057775" cy="300037"/>
            </a:xfrm>
            <a:prstGeom prst="rect">
              <a:avLst/>
            </a:prstGeom>
            <a:solidFill>
              <a:srgbClr val="FB4B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724650" y="6472235"/>
              <a:ext cx="5467350" cy="300037"/>
            </a:xfrm>
            <a:prstGeom prst="rect">
              <a:avLst/>
            </a:prstGeom>
            <a:solidFill>
              <a:srgbClr val="0029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nvSpPr>
        <p:spPr>
          <a:xfrm>
            <a:off x="841829" y="1001263"/>
            <a:ext cx="4905829" cy="646331"/>
          </a:xfrm>
          <a:prstGeom prst="rect">
            <a:avLst/>
          </a:prstGeom>
        </p:spPr>
        <p:txBody>
          <a:bodyPr wrap="square">
            <a:spAutoFit/>
          </a:bodyPr>
          <a:lstStyle/>
          <a:p>
            <a:r>
              <a:rPr lang="en-US" altLang="zh-CN" dirty="0" smtClean="0"/>
              <a:t>Global Carbon Cycle shows the movement of carbon between land, atmosphere, and oceans. </a:t>
            </a:r>
            <a:endParaRPr lang="zh-CN" altLang="en-US" dirty="0"/>
          </a:p>
        </p:txBody>
      </p:sp>
      <p:sp>
        <p:nvSpPr>
          <p:cNvPr id="12" name="矩形 11"/>
          <p:cNvSpPr/>
          <p:nvPr/>
        </p:nvSpPr>
        <p:spPr>
          <a:xfrm>
            <a:off x="7327901" y="963165"/>
            <a:ext cx="4506686" cy="646331"/>
          </a:xfrm>
          <a:prstGeom prst="rect">
            <a:avLst/>
          </a:prstGeom>
        </p:spPr>
        <p:txBody>
          <a:bodyPr wrap="square">
            <a:spAutoFit/>
          </a:bodyPr>
          <a:lstStyle/>
          <a:p>
            <a:pPr algn="ctr"/>
            <a:r>
              <a:rPr lang="en-US" altLang="zh-CN" dirty="0" smtClean="0"/>
              <a:t>Global Carbon Cycle: Distribution of Atmosphere</a:t>
            </a:r>
            <a:r>
              <a:rPr lang="zh-CN" altLang="en-US" dirty="0" smtClean="0"/>
              <a:t>、</a:t>
            </a:r>
            <a:r>
              <a:rPr lang="en-US" altLang="zh-CN" dirty="0" smtClean="0"/>
              <a:t>Ocean</a:t>
            </a:r>
            <a:r>
              <a:rPr lang="zh-CN" altLang="en-US" dirty="0" smtClean="0"/>
              <a:t> </a:t>
            </a:r>
            <a:r>
              <a:rPr lang="en-US" altLang="zh-CN" dirty="0" smtClean="0"/>
              <a:t>and Terrestrial Biosphere</a:t>
            </a:r>
            <a:endParaRPr lang="zh-CN" altLang="en-US" dirty="0"/>
          </a:p>
        </p:txBody>
      </p:sp>
      <p:sp>
        <p:nvSpPr>
          <p:cNvPr id="27" name="矩形 26"/>
          <p:cNvSpPr/>
          <p:nvPr/>
        </p:nvSpPr>
        <p:spPr>
          <a:xfrm>
            <a:off x="0" y="5978436"/>
            <a:ext cx="6139543" cy="553998"/>
          </a:xfrm>
          <a:prstGeom prst="rect">
            <a:avLst/>
          </a:prstGeom>
        </p:spPr>
        <p:txBody>
          <a:bodyPr wrap="square">
            <a:spAutoFit/>
          </a:bodyPr>
          <a:lstStyle/>
          <a:p>
            <a:r>
              <a:rPr lang="en-US" altLang="zh-CN" sz="1000" dirty="0" smtClean="0"/>
              <a:t>https://timgsa.baidu.com/timg?image&amp;quality=80&amp;size=b9999_10000&amp;sec=1515998452582&amp;di=d3ed1ba7908534b365d1e8c8c252ab85&amp;imgtype=jpg&amp;src=http%3A%2F%2Fimg0.imgtn.bdimg.com%2Fit%2Fu%3D4052906540%2C3959475615%26fm%3D214%26gp%3D0.jpg</a:t>
            </a:r>
            <a:endParaRPr lang="en-US" altLang="zh-CN" sz="1000" dirty="0"/>
          </a:p>
        </p:txBody>
      </p:sp>
      <p:sp>
        <p:nvSpPr>
          <p:cNvPr id="28" name="矩形 27"/>
          <p:cNvSpPr/>
          <p:nvPr/>
        </p:nvSpPr>
        <p:spPr>
          <a:xfrm>
            <a:off x="452618" y="232619"/>
            <a:ext cx="1569660" cy="369332"/>
          </a:xfrm>
          <a:prstGeom prst="rect">
            <a:avLst/>
          </a:prstGeom>
        </p:spPr>
        <p:txBody>
          <a:bodyPr wrap="none">
            <a:spAutoFit/>
          </a:bodyPr>
          <a:lstStyle/>
          <a:p>
            <a:r>
              <a:rPr lang="en-US" altLang="zh-CN" dirty="0" smtClean="0"/>
              <a:t>Why Ocean </a:t>
            </a:r>
            <a:r>
              <a:rPr lang="zh-CN" altLang="en-US" dirty="0" smtClean="0"/>
              <a:t>？</a:t>
            </a:r>
            <a:endParaRPr lang="zh-CN" altLang="en-US" dirty="0"/>
          </a:p>
        </p:txBody>
      </p:sp>
      <p:sp>
        <p:nvSpPr>
          <p:cNvPr id="33" name="圆角右箭头 32"/>
          <p:cNvSpPr/>
          <p:nvPr/>
        </p:nvSpPr>
        <p:spPr>
          <a:xfrm>
            <a:off x="6203950" y="2019300"/>
            <a:ext cx="1162050" cy="714375"/>
          </a:xfrm>
          <a:prstGeom prst="ben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0" name="椭圆 29"/>
          <p:cNvSpPr/>
          <p:nvPr/>
        </p:nvSpPr>
        <p:spPr>
          <a:xfrm>
            <a:off x="133350" y="247649"/>
            <a:ext cx="302079" cy="3020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Administrator\Desktop\图层 2.png"/>
          <p:cNvPicPr>
            <a:picLocks noChangeAspect="1" noChangeArrowheads="1"/>
          </p:cNvPicPr>
          <p:nvPr/>
        </p:nvPicPr>
        <p:blipFill>
          <a:blip r:embed="rId5" cstate="print"/>
          <a:srcRect/>
          <a:stretch>
            <a:fillRect/>
          </a:stretch>
        </p:blipFill>
        <p:spPr bwMode="auto">
          <a:xfrm>
            <a:off x="76200" y="1687512"/>
            <a:ext cx="6081494" cy="3760788"/>
          </a:xfrm>
          <a:prstGeom prst="rect">
            <a:avLst/>
          </a:prstGeom>
          <a:noFill/>
        </p:spPr>
      </p:pic>
      <p:pic>
        <p:nvPicPr>
          <p:cNvPr id="1027" name="Picture 3"/>
          <p:cNvPicPr>
            <a:picLocks noChangeAspect="1" noChangeArrowheads="1"/>
          </p:cNvPicPr>
          <p:nvPr/>
        </p:nvPicPr>
        <p:blipFill>
          <a:blip r:embed="rId6" cstate="print"/>
          <a:srcRect/>
          <a:stretch>
            <a:fillRect/>
          </a:stretch>
        </p:blipFill>
        <p:spPr bwMode="auto">
          <a:xfrm>
            <a:off x="7669213" y="1611313"/>
            <a:ext cx="3962747" cy="4649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0" y="6444708"/>
            <a:ext cx="12192000" cy="356140"/>
            <a:chOff x="0" y="6444708"/>
            <a:chExt cx="12192000" cy="356140"/>
          </a:xfrm>
        </p:grpSpPr>
        <p:pic>
          <p:nvPicPr>
            <p:cNvPr id="17" name="Picture 2"/>
            <p:cNvPicPr>
              <a:picLocks noChangeAspect="1" noChangeArrowheads="1"/>
            </p:cNvPicPr>
            <p:nvPr/>
          </p:nvPicPr>
          <p:blipFill>
            <a:blip r:embed="rId3" cstate="print"/>
            <a:srcRect/>
            <a:stretch>
              <a:fillRect/>
            </a:stretch>
          </p:blipFill>
          <p:spPr bwMode="auto">
            <a:xfrm>
              <a:off x="5062539" y="6444708"/>
              <a:ext cx="1681162" cy="356140"/>
            </a:xfrm>
            <a:prstGeom prst="rect">
              <a:avLst/>
            </a:prstGeom>
            <a:noFill/>
            <a:ln w="9525">
              <a:noFill/>
              <a:miter lim="800000"/>
              <a:headEnd/>
              <a:tailEnd/>
            </a:ln>
          </p:spPr>
        </p:pic>
        <p:sp>
          <p:nvSpPr>
            <p:cNvPr id="18" name="矩形 17"/>
            <p:cNvSpPr/>
            <p:nvPr/>
          </p:nvSpPr>
          <p:spPr>
            <a:xfrm>
              <a:off x="0" y="6472235"/>
              <a:ext cx="5057775" cy="300037"/>
            </a:xfrm>
            <a:prstGeom prst="rect">
              <a:avLst/>
            </a:prstGeom>
            <a:solidFill>
              <a:srgbClr val="FB4B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724650" y="6472235"/>
              <a:ext cx="5467350" cy="300037"/>
            </a:xfrm>
            <a:prstGeom prst="rect">
              <a:avLst/>
            </a:prstGeom>
            <a:solidFill>
              <a:srgbClr val="0029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1" y="6284686"/>
            <a:ext cx="5181601" cy="246221"/>
          </a:xfrm>
          <a:prstGeom prst="rect">
            <a:avLst/>
          </a:prstGeom>
        </p:spPr>
        <p:txBody>
          <a:bodyPr wrap="square">
            <a:spAutoFit/>
          </a:bodyPr>
          <a:lstStyle/>
          <a:p>
            <a:r>
              <a:rPr lang="en-US" altLang="zh-CN" sz="1000" dirty="0" smtClean="0"/>
              <a:t>http://www.eog-asia.com/dnv-gl-conducts-largest-controlled-release-of-co2-underwater-pipeline/</a:t>
            </a:r>
            <a:endParaRPr lang="zh-CN" altLang="en-US" sz="1000" dirty="0"/>
          </a:p>
        </p:txBody>
      </p:sp>
      <p:pic>
        <p:nvPicPr>
          <p:cNvPr id="33795" name="Picture 3"/>
          <p:cNvPicPr>
            <a:picLocks noChangeAspect="1" noChangeArrowheads="1"/>
          </p:cNvPicPr>
          <p:nvPr/>
        </p:nvPicPr>
        <p:blipFill>
          <a:blip r:embed="rId4" cstate="print"/>
          <a:srcRect/>
          <a:stretch>
            <a:fillRect/>
          </a:stretch>
        </p:blipFill>
        <p:spPr bwMode="auto">
          <a:xfrm>
            <a:off x="0" y="2596013"/>
            <a:ext cx="5262235" cy="3703185"/>
          </a:xfrm>
          <a:prstGeom prst="rect">
            <a:avLst/>
          </a:prstGeom>
          <a:noFill/>
          <a:ln w="9525">
            <a:noFill/>
            <a:miter lim="800000"/>
            <a:headEnd/>
            <a:tailEnd/>
          </a:ln>
        </p:spPr>
      </p:pic>
      <p:pic>
        <p:nvPicPr>
          <p:cNvPr id="33796" name="Picture 4"/>
          <p:cNvPicPr>
            <a:picLocks noChangeAspect="1" noChangeArrowheads="1"/>
          </p:cNvPicPr>
          <p:nvPr/>
        </p:nvPicPr>
        <p:blipFill>
          <a:blip r:embed="rId5" cstate="print"/>
          <a:srcRect/>
          <a:stretch>
            <a:fillRect/>
          </a:stretch>
        </p:blipFill>
        <p:spPr bwMode="auto">
          <a:xfrm>
            <a:off x="0" y="843645"/>
            <a:ext cx="5254171" cy="2980923"/>
          </a:xfrm>
          <a:prstGeom prst="rect">
            <a:avLst/>
          </a:prstGeom>
          <a:noFill/>
          <a:ln w="9525">
            <a:noFill/>
            <a:miter lim="800000"/>
            <a:headEnd/>
            <a:tailEnd/>
          </a:ln>
        </p:spPr>
      </p:pic>
      <p:sp>
        <p:nvSpPr>
          <p:cNvPr id="12" name="Text Box 6"/>
          <p:cNvSpPr txBox="1">
            <a:spLocks noChangeArrowheads="1"/>
          </p:cNvSpPr>
          <p:nvPr/>
        </p:nvSpPr>
        <p:spPr bwMode="auto">
          <a:xfrm>
            <a:off x="4281713" y="3497943"/>
            <a:ext cx="957259" cy="304800"/>
          </a:xfrm>
          <a:prstGeom prst="rect">
            <a:avLst/>
          </a:prstGeom>
          <a:solidFill>
            <a:srgbClr val="FFFFFF"/>
          </a:solidFill>
          <a:ln w="6350">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en-US" altLang="zh-CN" dirty="0" smtClean="0">
                <a:latin typeface="Calibri" pitchFamily="34" charset="0"/>
                <a:ea typeface="宋体" pitchFamily="2" charset="-122"/>
                <a:cs typeface="宋体" pitchFamily="2" charset="-122"/>
              </a:rPr>
              <a:t>Pipeline</a:t>
            </a:r>
            <a:endParaRPr kumimoji="0" lang="en-US" altLang="zh-CN" b="1" i="0" u="none" strike="noStrike" cap="none" normalizeH="0" baseline="-25000" dirty="0" smtClean="0">
              <a:ln>
                <a:noFill/>
              </a:ln>
              <a:effectLst/>
              <a:latin typeface="Calibri" pitchFamily="34" charset="0"/>
              <a:ea typeface="宋体" pitchFamily="2" charset="-122"/>
              <a:cs typeface="宋体" pitchFamily="2" charset="-122"/>
            </a:endParaRPr>
          </a:p>
        </p:txBody>
      </p:sp>
      <p:sp>
        <p:nvSpPr>
          <p:cNvPr id="14" name="Text Box 6"/>
          <p:cNvSpPr txBox="1">
            <a:spLocks noChangeArrowheads="1"/>
          </p:cNvSpPr>
          <p:nvPr/>
        </p:nvSpPr>
        <p:spPr bwMode="auto">
          <a:xfrm>
            <a:off x="4288970" y="5943600"/>
            <a:ext cx="957259" cy="304800"/>
          </a:xfrm>
          <a:prstGeom prst="rect">
            <a:avLst/>
          </a:prstGeom>
          <a:solidFill>
            <a:srgbClr val="FFFFFF"/>
          </a:solidFill>
          <a:ln w="6350">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en-US" altLang="zh-CN" dirty="0" smtClean="0">
                <a:latin typeface="Calibri" pitchFamily="34" charset="0"/>
                <a:ea typeface="宋体" pitchFamily="2" charset="-122"/>
                <a:cs typeface="宋体" pitchFamily="2" charset="-122"/>
              </a:rPr>
              <a:t>Ships</a:t>
            </a:r>
            <a:endParaRPr kumimoji="0" lang="en-US" altLang="zh-CN" b="1" i="0" u="none" strike="noStrike" cap="none" normalizeH="0" baseline="-25000" dirty="0" smtClean="0">
              <a:ln>
                <a:noFill/>
              </a:ln>
              <a:effectLst/>
              <a:latin typeface="Calibri" pitchFamily="34" charset="0"/>
              <a:ea typeface="宋体" pitchFamily="2" charset="-122"/>
              <a:cs typeface="宋体" pitchFamily="2" charset="-122"/>
            </a:endParaRPr>
          </a:p>
        </p:txBody>
      </p:sp>
      <p:pic>
        <p:nvPicPr>
          <p:cNvPr id="19" name="图片 18"/>
          <p:cNvPicPr>
            <a:picLocks noChangeAspect="1"/>
          </p:cNvPicPr>
          <p:nvPr/>
        </p:nvPicPr>
        <p:blipFill>
          <a:blip r:embed="rId6" cstate="print"/>
          <a:stretch>
            <a:fillRect/>
          </a:stretch>
        </p:blipFill>
        <p:spPr>
          <a:xfrm>
            <a:off x="0" y="850716"/>
            <a:ext cx="12192000" cy="62133"/>
          </a:xfrm>
          <a:prstGeom prst="rect">
            <a:avLst/>
          </a:prstGeom>
        </p:spPr>
      </p:pic>
      <p:grpSp>
        <p:nvGrpSpPr>
          <p:cNvPr id="3" name="组合 22"/>
          <p:cNvGrpSpPr/>
          <p:nvPr/>
        </p:nvGrpSpPr>
        <p:grpSpPr>
          <a:xfrm>
            <a:off x="7466011" y="3657601"/>
            <a:ext cx="5068890" cy="1491366"/>
            <a:chOff x="1528898" y="4114800"/>
            <a:chExt cx="4963275" cy="1238250"/>
          </a:xfrm>
        </p:grpSpPr>
        <p:pic>
          <p:nvPicPr>
            <p:cNvPr id="24" name="Picture 3" descr="C:\Users\Administrator\Desktop\文本框.png"/>
            <p:cNvPicPr>
              <a:picLocks noChangeAspect="1" noChangeArrowheads="1"/>
            </p:cNvPicPr>
            <p:nvPr/>
          </p:nvPicPr>
          <p:blipFill>
            <a:blip r:embed="rId7" cstate="print"/>
            <a:srcRect/>
            <a:stretch>
              <a:fillRect/>
            </a:stretch>
          </p:blipFill>
          <p:spPr bwMode="auto">
            <a:xfrm>
              <a:off x="1528898" y="4114800"/>
              <a:ext cx="4605338" cy="1238250"/>
            </a:xfrm>
            <a:prstGeom prst="rect">
              <a:avLst/>
            </a:prstGeom>
            <a:noFill/>
          </p:spPr>
        </p:pic>
        <p:sp>
          <p:nvSpPr>
            <p:cNvPr id="25" name="TextBox 24"/>
            <p:cNvSpPr txBox="1"/>
            <p:nvPr/>
          </p:nvSpPr>
          <p:spPr>
            <a:xfrm>
              <a:off x="1649304" y="4167522"/>
              <a:ext cx="4842869" cy="1149932"/>
            </a:xfrm>
            <a:prstGeom prst="rect">
              <a:avLst/>
            </a:prstGeom>
            <a:noFill/>
          </p:spPr>
          <p:txBody>
            <a:bodyPr wrap="square" rtlCol="0">
              <a:spAutoFit/>
            </a:bodyPr>
            <a:lstStyle/>
            <a:p>
              <a:r>
                <a:rPr lang="en-US" altLang="zh-CN" sz="1400" b="1" dirty="0" smtClean="0"/>
                <a:t>Pipelines:</a:t>
              </a:r>
            </a:p>
            <a:p>
              <a:r>
                <a:rPr lang="en-US" altLang="zh-CN" sz="1400" dirty="0" smtClean="0"/>
                <a:t>• Large volumn, low costs.</a:t>
              </a:r>
              <a:endParaRPr lang="en-US" altLang="zh-CN" sz="1400" b="1" dirty="0" smtClean="0"/>
            </a:p>
            <a:p>
              <a:r>
                <a:rPr lang="en-US" altLang="zh-CN" sz="1400" dirty="0" smtClean="0"/>
                <a:t>• Over 3,100 km of CO</a:t>
              </a:r>
              <a:r>
                <a:rPr lang="en-US" altLang="zh-CN" sz="1400" baseline="-25000" dirty="0" smtClean="0"/>
                <a:t>2</a:t>
              </a:r>
              <a:r>
                <a:rPr lang="en-US" altLang="zh-CN" sz="1400" dirty="0" smtClean="0"/>
                <a:t> pipelines worldwide.</a:t>
              </a:r>
            </a:p>
            <a:p>
              <a:r>
                <a:rPr lang="en-US" altLang="zh-CN" sz="1400" dirty="0" smtClean="0"/>
                <a:t>• Capacity: about 44.7 million tonnes per year of CO</a:t>
              </a:r>
              <a:r>
                <a:rPr lang="en-US" altLang="zh-CN" sz="1400" baseline="-25000" dirty="0" smtClean="0"/>
                <a:t>2.</a:t>
              </a:r>
            </a:p>
            <a:p>
              <a:r>
                <a:rPr lang="en-US" altLang="zh-CN" sz="1400" dirty="0" smtClean="0"/>
                <a:t>• Engineering Standardization: CFR part 195 (USA)</a:t>
              </a:r>
              <a:r>
                <a:rPr lang="zh-CN" altLang="en-US" sz="1400" dirty="0" smtClean="0"/>
                <a:t>、</a:t>
              </a:r>
              <a:r>
                <a:rPr lang="en-US" altLang="zh-CN" sz="1400" dirty="0" smtClean="0"/>
                <a:t>CSA Z662(Canada)</a:t>
              </a:r>
              <a:r>
                <a:rPr lang="zh-CN" altLang="en-US" sz="1400" dirty="0" smtClean="0"/>
                <a:t>、</a:t>
              </a:r>
              <a:r>
                <a:rPr lang="en-US" altLang="zh-CN" sz="1400" dirty="0" smtClean="0"/>
                <a:t>DNV-RP-J202(EU)</a:t>
              </a:r>
              <a:r>
                <a:rPr lang="zh-CN" altLang="en-US" sz="1400" dirty="0" smtClean="0"/>
                <a:t>、</a:t>
              </a:r>
              <a:r>
                <a:rPr lang="en-US" altLang="zh-CN" sz="1400" dirty="0" smtClean="0"/>
                <a:t> DNV RP-J202(NOR)</a:t>
              </a:r>
              <a:endParaRPr lang="zh-CN" altLang="en-US" sz="1400" baseline="-25000" dirty="0" smtClean="0"/>
            </a:p>
          </p:txBody>
        </p:sp>
      </p:grpSp>
      <p:pic>
        <p:nvPicPr>
          <p:cNvPr id="32" name="Picture 2"/>
          <p:cNvPicPr>
            <a:picLocks noChangeAspect="1" noChangeArrowheads="1"/>
          </p:cNvPicPr>
          <p:nvPr/>
        </p:nvPicPr>
        <p:blipFill>
          <a:blip r:embed="rId8" cstate="print"/>
          <a:srcRect/>
          <a:stretch>
            <a:fillRect/>
          </a:stretch>
        </p:blipFill>
        <p:spPr bwMode="auto">
          <a:xfrm>
            <a:off x="5269018" y="4025900"/>
            <a:ext cx="2211282" cy="1925638"/>
          </a:xfrm>
          <a:prstGeom prst="rect">
            <a:avLst/>
          </a:prstGeom>
          <a:noFill/>
          <a:ln w="9525">
            <a:noFill/>
            <a:miter lim="800000"/>
            <a:headEnd/>
            <a:tailEnd/>
          </a:ln>
        </p:spPr>
      </p:pic>
      <p:grpSp>
        <p:nvGrpSpPr>
          <p:cNvPr id="4" name="组合 35"/>
          <p:cNvGrpSpPr/>
          <p:nvPr/>
        </p:nvGrpSpPr>
        <p:grpSpPr>
          <a:xfrm>
            <a:off x="7478711" y="5080002"/>
            <a:ext cx="4703336" cy="1389768"/>
            <a:chOff x="1528898" y="4199155"/>
            <a:chExt cx="4605338" cy="1153895"/>
          </a:xfrm>
        </p:grpSpPr>
        <p:pic>
          <p:nvPicPr>
            <p:cNvPr id="37" name="Picture 3" descr="C:\Users\Administrator\Desktop\文本框.png"/>
            <p:cNvPicPr>
              <a:picLocks noChangeAspect="1" noChangeArrowheads="1"/>
            </p:cNvPicPr>
            <p:nvPr/>
          </p:nvPicPr>
          <p:blipFill>
            <a:blip r:embed="rId7" cstate="print"/>
            <a:srcRect/>
            <a:stretch>
              <a:fillRect/>
            </a:stretch>
          </p:blipFill>
          <p:spPr bwMode="auto">
            <a:xfrm>
              <a:off x="1528898" y="4199155"/>
              <a:ext cx="4605338" cy="1153895"/>
            </a:xfrm>
            <a:prstGeom prst="rect">
              <a:avLst/>
            </a:prstGeom>
            <a:noFill/>
          </p:spPr>
        </p:pic>
        <p:sp>
          <p:nvSpPr>
            <p:cNvPr id="38" name="TextBox 37"/>
            <p:cNvSpPr txBox="1"/>
            <p:nvPr/>
          </p:nvSpPr>
          <p:spPr>
            <a:xfrm>
              <a:off x="1649304" y="4294054"/>
              <a:ext cx="4482242" cy="971053"/>
            </a:xfrm>
            <a:prstGeom prst="rect">
              <a:avLst/>
            </a:prstGeom>
            <a:noFill/>
          </p:spPr>
          <p:txBody>
            <a:bodyPr wrap="square" rtlCol="0">
              <a:spAutoFit/>
            </a:bodyPr>
            <a:lstStyle/>
            <a:p>
              <a:r>
                <a:rPr lang="en-US" altLang="zh-CN" sz="1400" b="1" dirty="0" smtClean="0"/>
                <a:t>Ships:</a:t>
              </a:r>
            </a:p>
            <a:p>
              <a:r>
                <a:rPr lang="en-US" altLang="zh-CN" sz="1400" dirty="0" smtClean="0"/>
                <a:t>• More flexible.</a:t>
              </a:r>
            </a:p>
            <a:p>
              <a:r>
                <a:rPr lang="en-US" altLang="zh-CN" sz="1400" dirty="0" smtClean="0"/>
                <a:t>•Transport of CO</a:t>
              </a:r>
              <a:r>
                <a:rPr lang="en-US" altLang="zh-CN" sz="1400" baseline="-25000" dirty="0" smtClean="0"/>
                <a:t>2</a:t>
              </a:r>
              <a:r>
                <a:rPr lang="en-US" altLang="zh-CN" sz="1400" dirty="0" smtClean="0"/>
                <a:t> by ship in smaller volume (i.e. &lt;1500 m</a:t>
              </a:r>
              <a:r>
                <a:rPr lang="en-US" altLang="zh-CN" sz="1400" baseline="30000" dirty="0" smtClean="0"/>
                <a:t>3</a:t>
              </a:r>
              <a:r>
                <a:rPr lang="en-US" altLang="zh-CN" sz="1400" dirty="0" smtClean="0"/>
                <a:t>) is currently practiced in the industry.</a:t>
              </a:r>
              <a:endParaRPr lang="en-US" altLang="zh-CN" sz="1400" baseline="-25000" dirty="0" smtClean="0"/>
            </a:p>
            <a:p>
              <a:r>
                <a:rPr lang="en-US" altLang="zh-CN" sz="1400" dirty="0" smtClean="0"/>
                <a:t> •Shipping at lower pressure is preferred.</a:t>
              </a:r>
              <a:endParaRPr lang="zh-CN" altLang="en-US" sz="1400" baseline="-25000" dirty="0" smtClean="0"/>
            </a:p>
          </p:txBody>
        </p:sp>
      </p:grpSp>
      <p:sp>
        <p:nvSpPr>
          <p:cNvPr id="28" name="矩形 27"/>
          <p:cNvSpPr/>
          <p:nvPr/>
        </p:nvSpPr>
        <p:spPr>
          <a:xfrm>
            <a:off x="452618" y="232619"/>
            <a:ext cx="1625638" cy="369332"/>
          </a:xfrm>
          <a:prstGeom prst="rect">
            <a:avLst/>
          </a:prstGeom>
        </p:spPr>
        <p:txBody>
          <a:bodyPr wrap="none">
            <a:spAutoFit/>
          </a:bodyPr>
          <a:lstStyle/>
          <a:p>
            <a:r>
              <a:rPr lang="en-US" altLang="zh-CN" dirty="0" smtClean="0"/>
              <a:t>Transportations</a:t>
            </a:r>
            <a:endParaRPr lang="zh-CN" altLang="en-US" dirty="0"/>
          </a:p>
        </p:txBody>
      </p:sp>
      <p:sp>
        <p:nvSpPr>
          <p:cNvPr id="30" name="椭圆 29"/>
          <p:cNvSpPr/>
          <p:nvPr/>
        </p:nvSpPr>
        <p:spPr>
          <a:xfrm>
            <a:off x="133350" y="247649"/>
            <a:ext cx="302079" cy="3020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469118" y="1108919"/>
            <a:ext cx="5960882" cy="2308324"/>
          </a:xfrm>
          <a:prstGeom prst="rect">
            <a:avLst/>
          </a:prstGeom>
        </p:spPr>
        <p:txBody>
          <a:bodyPr wrap="square">
            <a:spAutoFit/>
          </a:bodyPr>
          <a:lstStyle/>
          <a:p>
            <a:r>
              <a:rPr lang="en-US" altLang="zh-CN" dirty="0" smtClean="0"/>
              <a:t>• Transporting CO</a:t>
            </a:r>
            <a:r>
              <a:rPr lang="en-US" altLang="zh-CN" baseline="-25000" dirty="0" smtClean="0"/>
              <a:t>2</a:t>
            </a:r>
            <a:r>
              <a:rPr lang="en-US" altLang="zh-CN" dirty="0" smtClean="0"/>
              <a:t> from the capture site to the storage site is </a:t>
            </a:r>
            <a:r>
              <a:rPr lang="en-US" altLang="zh-CN" dirty="0" smtClean="0">
                <a:solidFill>
                  <a:srgbClr val="FF0000"/>
                </a:solidFill>
              </a:rPr>
              <a:t>necessary</a:t>
            </a:r>
            <a:r>
              <a:rPr lang="en-US" altLang="zh-CN" dirty="0" smtClean="0"/>
              <a:t> for CCS projects.</a:t>
            </a:r>
          </a:p>
          <a:p>
            <a:endParaRPr lang="en-US" altLang="zh-CN" dirty="0" smtClean="0"/>
          </a:p>
          <a:p>
            <a:r>
              <a:rPr lang="en-US" altLang="zh-CN" dirty="0" smtClean="0"/>
              <a:t>• It is expected that we can sequester </a:t>
            </a:r>
            <a:r>
              <a:rPr lang="en-US" altLang="zh-CN" dirty="0" smtClean="0">
                <a:solidFill>
                  <a:schemeClr val="accent2">
                    <a:lumMod val="75000"/>
                  </a:schemeClr>
                </a:solidFill>
              </a:rPr>
              <a:t>a large volumn </a:t>
            </a:r>
            <a:r>
              <a:rPr lang="en-US" altLang="zh-CN" dirty="0" smtClean="0"/>
              <a:t>of CO</a:t>
            </a:r>
            <a:r>
              <a:rPr lang="en-US" altLang="zh-CN" baseline="-25000" dirty="0" smtClean="0"/>
              <a:t>2 </a:t>
            </a:r>
            <a:r>
              <a:rPr lang="en-US" altLang="zh-CN" dirty="0" smtClean="0"/>
              <a:t>in the deep ocean, thus pipelines and ships are feasible in this case, which are two of </a:t>
            </a:r>
            <a:r>
              <a:rPr lang="en-US" altLang="zh-CN" dirty="0" smtClean="0">
                <a:solidFill>
                  <a:schemeClr val="accent2">
                    <a:lumMod val="75000"/>
                  </a:schemeClr>
                </a:solidFill>
              </a:rPr>
              <a:t>the most mature</a:t>
            </a:r>
            <a:r>
              <a:rPr lang="en-US" altLang="zh-CN" dirty="0" smtClean="0"/>
              <a:t> transportation systems for CO</a:t>
            </a:r>
            <a:r>
              <a:rPr lang="en-US" altLang="zh-CN" baseline="-25000" dirty="0" smtClean="0"/>
              <a:t>2</a:t>
            </a:r>
            <a:r>
              <a:rPr lang="en-US" altLang="zh-CN" dirty="0" smtClean="0"/>
              <a:t> at present. There also has some possibilities that transportation systems has been improved greatly in the future.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0" y="6444708"/>
            <a:ext cx="12192000" cy="356140"/>
            <a:chOff x="0" y="6444708"/>
            <a:chExt cx="12192000" cy="356140"/>
          </a:xfrm>
        </p:grpSpPr>
        <p:pic>
          <p:nvPicPr>
            <p:cNvPr id="17" name="Picture 2"/>
            <p:cNvPicPr>
              <a:picLocks noChangeAspect="1" noChangeArrowheads="1"/>
            </p:cNvPicPr>
            <p:nvPr/>
          </p:nvPicPr>
          <p:blipFill>
            <a:blip r:embed="rId4" cstate="print"/>
            <a:srcRect/>
            <a:stretch>
              <a:fillRect/>
            </a:stretch>
          </p:blipFill>
          <p:spPr bwMode="auto">
            <a:xfrm>
              <a:off x="5062539" y="6444708"/>
              <a:ext cx="1681162" cy="356140"/>
            </a:xfrm>
            <a:prstGeom prst="rect">
              <a:avLst/>
            </a:prstGeom>
            <a:noFill/>
            <a:ln w="9525">
              <a:noFill/>
              <a:miter lim="800000"/>
              <a:headEnd/>
              <a:tailEnd/>
            </a:ln>
          </p:spPr>
        </p:pic>
        <p:sp>
          <p:nvSpPr>
            <p:cNvPr id="18" name="矩形 17"/>
            <p:cNvSpPr/>
            <p:nvPr/>
          </p:nvSpPr>
          <p:spPr>
            <a:xfrm>
              <a:off x="0" y="6472235"/>
              <a:ext cx="5057775" cy="300037"/>
            </a:xfrm>
            <a:prstGeom prst="rect">
              <a:avLst/>
            </a:prstGeom>
            <a:solidFill>
              <a:srgbClr val="FB4B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724650" y="6472235"/>
              <a:ext cx="5467350" cy="300037"/>
            </a:xfrm>
            <a:prstGeom prst="rect">
              <a:avLst/>
            </a:prstGeom>
            <a:solidFill>
              <a:srgbClr val="0029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7" name="图片 26"/>
          <p:cNvPicPr>
            <a:picLocks noChangeAspect="1"/>
          </p:cNvPicPr>
          <p:nvPr/>
        </p:nvPicPr>
        <p:blipFill>
          <a:blip r:embed="rId5" cstate="print"/>
          <a:stretch>
            <a:fillRect/>
          </a:stretch>
        </p:blipFill>
        <p:spPr>
          <a:xfrm>
            <a:off x="0" y="850716"/>
            <a:ext cx="12192000" cy="62133"/>
          </a:xfrm>
          <a:prstGeom prst="rect">
            <a:avLst/>
          </a:prstGeom>
        </p:spPr>
      </p:pic>
      <p:sp>
        <p:nvSpPr>
          <p:cNvPr id="28" name="矩形 27"/>
          <p:cNvSpPr/>
          <p:nvPr/>
        </p:nvSpPr>
        <p:spPr>
          <a:xfrm>
            <a:off x="7365999" y="6233887"/>
            <a:ext cx="4826001" cy="246221"/>
          </a:xfrm>
          <a:prstGeom prst="rect">
            <a:avLst/>
          </a:prstGeom>
        </p:spPr>
        <p:txBody>
          <a:bodyPr wrap="square">
            <a:spAutoFit/>
          </a:bodyPr>
          <a:lstStyle/>
          <a:p>
            <a:r>
              <a:rPr lang="en-US" altLang="zh-CN" sz="1000" dirty="0" smtClean="0"/>
              <a:t>Sources: Veritas, D. N. (2010). Design and Operation of Co 2 Pipelines. </a:t>
            </a:r>
            <a:r>
              <a:rPr lang="en-US" altLang="zh-CN" sz="1000" i="1" dirty="0" smtClean="0"/>
              <a:t>Practice</a:t>
            </a:r>
            <a:r>
              <a:rPr lang="en-US" altLang="zh-CN" sz="1000" dirty="0" smtClean="0"/>
              <a:t>, (April).</a:t>
            </a:r>
            <a:endParaRPr lang="en-US" altLang="zh-CN" sz="1000" dirty="0"/>
          </a:p>
        </p:txBody>
      </p:sp>
      <p:sp>
        <p:nvSpPr>
          <p:cNvPr id="30" name="矩形 29"/>
          <p:cNvSpPr/>
          <p:nvPr/>
        </p:nvSpPr>
        <p:spPr>
          <a:xfrm>
            <a:off x="1485900" y="5471636"/>
            <a:ext cx="10515600" cy="523220"/>
          </a:xfrm>
          <a:prstGeom prst="rect">
            <a:avLst/>
          </a:prstGeom>
        </p:spPr>
        <p:txBody>
          <a:bodyPr wrap="square">
            <a:spAutoFit/>
          </a:bodyPr>
          <a:lstStyle/>
          <a:p>
            <a:r>
              <a:rPr lang="en-US" altLang="zh-CN" sz="1400" dirty="0" smtClean="0"/>
              <a:t>Some of the threats listed in Table are shown as both "Typical to Any Pipeline" and "Specific to CO</a:t>
            </a:r>
            <a:r>
              <a:rPr lang="en-US" altLang="zh-CN" sz="1400" baseline="-25000" dirty="0" smtClean="0"/>
              <a:t>2</a:t>
            </a:r>
            <a:r>
              <a:rPr lang="en-US" altLang="zh-CN" sz="1400" dirty="0" smtClean="0"/>
              <a:t> Pipelines", as there are additional or different issues related to these threats for a CO</a:t>
            </a:r>
            <a:r>
              <a:rPr lang="en-US" altLang="zh-CN" sz="1400" baseline="-25000" dirty="0" smtClean="0"/>
              <a:t>2</a:t>
            </a:r>
            <a:r>
              <a:rPr lang="en-US" altLang="zh-CN" sz="1400" dirty="0" smtClean="0"/>
              <a:t> pipeline. The threats are divided into time-dependent, time-independent and operational.</a:t>
            </a:r>
            <a:endParaRPr lang="zh-CN" altLang="en-US" sz="1400" dirty="0"/>
          </a:p>
        </p:txBody>
      </p:sp>
      <p:pic>
        <p:nvPicPr>
          <p:cNvPr id="31" name="PA_图片 2" descr="C:\Users\Administrator\Desktop\co2.png"/>
          <p:cNvPicPr>
            <a:picLocks noChangeAspect="1" noChangeArrowheads="1"/>
          </p:cNvPicPr>
          <p:nvPr>
            <p:custDataLst>
              <p:tags r:id="rId1"/>
            </p:custDataLst>
          </p:nvPr>
        </p:nvPicPr>
        <p:blipFill>
          <a:blip r:embed="rId6" cstate="print"/>
          <a:srcRect/>
          <a:stretch>
            <a:fillRect/>
          </a:stretch>
        </p:blipFill>
        <p:spPr bwMode="auto">
          <a:xfrm>
            <a:off x="499205" y="5215123"/>
            <a:ext cx="986695" cy="986695"/>
          </a:xfrm>
          <a:prstGeom prst="rect">
            <a:avLst/>
          </a:prstGeom>
          <a:noFill/>
        </p:spPr>
      </p:pic>
      <p:pic>
        <p:nvPicPr>
          <p:cNvPr id="2051" name="Picture 3"/>
          <p:cNvPicPr>
            <a:picLocks noChangeAspect="1" noChangeArrowheads="1"/>
          </p:cNvPicPr>
          <p:nvPr/>
        </p:nvPicPr>
        <p:blipFill>
          <a:blip r:embed="rId7" cstate="print"/>
          <a:srcRect/>
          <a:stretch>
            <a:fillRect/>
          </a:stretch>
        </p:blipFill>
        <p:spPr bwMode="auto">
          <a:xfrm>
            <a:off x="6202363" y="933450"/>
            <a:ext cx="5476875" cy="4229100"/>
          </a:xfrm>
          <a:prstGeom prst="rect">
            <a:avLst/>
          </a:prstGeom>
          <a:noFill/>
          <a:ln w="9525">
            <a:noFill/>
            <a:miter lim="800000"/>
            <a:headEnd/>
            <a:tailEnd/>
          </a:ln>
        </p:spPr>
      </p:pic>
      <p:pic>
        <p:nvPicPr>
          <p:cNvPr id="2052" name="Picture 4"/>
          <p:cNvPicPr>
            <a:picLocks noChangeAspect="1" noChangeArrowheads="1"/>
          </p:cNvPicPr>
          <p:nvPr/>
        </p:nvPicPr>
        <p:blipFill>
          <a:blip r:embed="rId8" cstate="print"/>
          <a:srcRect/>
          <a:stretch>
            <a:fillRect/>
          </a:stretch>
        </p:blipFill>
        <p:spPr bwMode="auto">
          <a:xfrm>
            <a:off x="512763" y="974725"/>
            <a:ext cx="5476875" cy="4171950"/>
          </a:xfrm>
          <a:prstGeom prst="rect">
            <a:avLst/>
          </a:prstGeom>
          <a:noFill/>
          <a:ln w="9525">
            <a:noFill/>
            <a:miter lim="800000"/>
            <a:headEnd/>
            <a:tailEnd/>
          </a:ln>
        </p:spPr>
      </p:pic>
      <p:sp>
        <p:nvSpPr>
          <p:cNvPr id="13" name="矩形 12"/>
          <p:cNvSpPr/>
          <p:nvPr/>
        </p:nvSpPr>
        <p:spPr>
          <a:xfrm>
            <a:off x="505706" y="209034"/>
            <a:ext cx="3179588" cy="369332"/>
          </a:xfrm>
          <a:prstGeom prst="rect">
            <a:avLst/>
          </a:prstGeom>
        </p:spPr>
        <p:txBody>
          <a:bodyPr wrap="none">
            <a:spAutoFit/>
          </a:bodyPr>
          <a:lstStyle/>
          <a:p>
            <a:r>
              <a:rPr lang="en-US" altLang="zh-CN" dirty="0" smtClean="0"/>
              <a:t>Threats while Transporting CO</a:t>
            </a:r>
            <a:r>
              <a:rPr lang="en-US" altLang="zh-CN" baseline="-25000" dirty="0" smtClean="0"/>
              <a:t>2</a:t>
            </a:r>
            <a:endParaRPr lang="zh-CN" altLang="en-US" baseline="-25000" dirty="0"/>
          </a:p>
        </p:txBody>
      </p:sp>
      <p:sp>
        <p:nvSpPr>
          <p:cNvPr id="14" name="椭圆 13"/>
          <p:cNvSpPr/>
          <p:nvPr/>
        </p:nvSpPr>
        <p:spPr>
          <a:xfrm>
            <a:off x="133350" y="247649"/>
            <a:ext cx="302079" cy="30207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0" y="850716"/>
            <a:ext cx="12192000" cy="62133"/>
          </a:xfrm>
          <a:prstGeom prst="rect">
            <a:avLst/>
          </a:prstGeom>
        </p:spPr>
      </p:pic>
      <p:grpSp>
        <p:nvGrpSpPr>
          <p:cNvPr id="2" name="组合 15"/>
          <p:cNvGrpSpPr/>
          <p:nvPr/>
        </p:nvGrpSpPr>
        <p:grpSpPr>
          <a:xfrm>
            <a:off x="0" y="6444708"/>
            <a:ext cx="12192000" cy="356140"/>
            <a:chOff x="0" y="6444708"/>
            <a:chExt cx="12192000" cy="356140"/>
          </a:xfrm>
        </p:grpSpPr>
        <p:pic>
          <p:nvPicPr>
            <p:cNvPr id="17" name="Picture 2"/>
            <p:cNvPicPr>
              <a:picLocks noChangeAspect="1" noChangeArrowheads="1"/>
            </p:cNvPicPr>
            <p:nvPr/>
          </p:nvPicPr>
          <p:blipFill>
            <a:blip r:embed="rId4" cstate="print"/>
            <a:srcRect/>
            <a:stretch>
              <a:fillRect/>
            </a:stretch>
          </p:blipFill>
          <p:spPr bwMode="auto">
            <a:xfrm>
              <a:off x="5062539" y="6444708"/>
              <a:ext cx="1681162" cy="356140"/>
            </a:xfrm>
            <a:prstGeom prst="rect">
              <a:avLst/>
            </a:prstGeom>
            <a:noFill/>
            <a:ln w="9525">
              <a:noFill/>
              <a:miter lim="800000"/>
              <a:headEnd/>
              <a:tailEnd/>
            </a:ln>
          </p:spPr>
        </p:pic>
        <p:sp>
          <p:nvSpPr>
            <p:cNvPr id="18" name="矩形 17"/>
            <p:cNvSpPr/>
            <p:nvPr/>
          </p:nvSpPr>
          <p:spPr>
            <a:xfrm>
              <a:off x="0" y="6472235"/>
              <a:ext cx="5057775" cy="300037"/>
            </a:xfrm>
            <a:prstGeom prst="rect">
              <a:avLst/>
            </a:prstGeom>
            <a:solidFill>
              <a:srgbClr val="FB4B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724650" y="6472235"/>
              <a:ext cx="5467350" cy="300037"/>
            </a:xfrm>
            <a:prstGeom prst="rect">
              <a:avLst/>
            </a:prstGeom>
            <a:solidFill>
              <a:srgbClr val="0029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723" name="Picture 3"/>
          <p:cNvPicPr>
            <a:picLocks noChangeAspect="1" noChangeArrowheads="1"/>
          </p:cNvPicPr>
          <p:nvPr/>
        </p:nvPicPr>
        <p:blipFill>
          <a:blip r:embed="rId5" cstate="print"/>
          <a:srcRect/>
          <a:stretch>
            <a:fillRect/>
          </a:stretch>
        </p:blipFill>
        <p:spPr bwMode="auto">
          <a:xfrm>
            <a:off x="-43542" y="1570945"/>
            <a:ext cx="5800457" cy="3726769"/>
          </a:xfrm>
          <a:prstGeom prst="rect">
            <a:avLst/>
          </a:prstGeom>
          <a:noFill/>
          <a:ln w="9525">
            <a:noFill/>
            <a:miter lim="800000"/>
            <a:headEnd/>
            <a:tailEnd/>
          </a:ln>
        </p:spPr>
      </p:pic>
      <p:sp>
        <p:nvSpPr>
          <p:cNvPr id="10" name="矩形 9"/>
          <p:cNvSpPr/>
          <p:nvPr/>
        </p:nvSpPr>
        <p:spPr>
          <a:xfrm>
            <a:off x="7155543" y="1001264"/>
            <a:ext cx="5036457" cy="369332"/>
          </a:xfrm>
          <a:prstGeom prst="rect">
            <a:avLst/>
          </a:prstGeom>
        </p:spPr>
        <p:txBody>
          <a:bodyPr wrap="square">
            <a:spAutoFit/>
          </a:bodyPr>
          <a:lstStyle/>
          <a:p>
            <a:r>
              <a:rPr lang="en-US" altLang="zh-CN" dirty="0" smtClean="0"/>
              <a:t>Illustration of Direct Injection Methods.</a:t>
            </a:r>
          </a:p>
        </p:txBody>
      </p:sp>
      <p:sp>
        <p:nvSpPr>
          <p:cNvPr id="11" name="矩形 10"/>
          <p:cNvSpPr/>
          <p:nvPr/>
        </p:nvSpPr>
        <p:spPr>
          <a:xfrm>
            <a:off x="8599798" y="6219762"/>
            <a:ext cx="3592202" cy="276999"/>
          </a:xfrm>
          <a:prstGeom prst="rect">
            <a:avLst/>
          </a:prstGeom>
        </p:spPr>
        <p:txBody>
          <a:bodyPr wrap="none">
            <a:spAutoFit/>
          </a:bodyPr>
          <a:lstStyle/>
          <a:p>
            <a:r>
              <a:rPr lang="en-US" altLang="zh-CN" sz="1200" dirty="0" smtClean="0"/>
              <a:t>Artwork courtesy: Sean Goddard, University of Exeter.</a:t>
            </a:r>
            <a:endParaRPr lang="zh-CN" altLang="en-US" sz="1200" dirty="0"/>
          </a:p>
        </p:txBody>
      </p:sp>
      <p:sp>
        <p:nvSpPr>
          <p:cNvPr id="12" name="矩形 11"/>
          <p:cNvSpPr/>
          <p:nvPr/>
        </p:nvSpPr>
        <p:spPr>
          <a:xfrm>
            <a:off x="0" y="6262078"/>
            <a:ext cx="3033486" cy="246221"/>
          </a:xfrm>
          <a:prstGeom prst="rect">
            <a:avLst/>
          </a:prstGeom>
        </p:spPr>
        <p:txBody>
          <a:bodyPr wrap="square">
            <a:spAutoFit/>
          </a:bodyPr>
          <a:lstStyle/>
          <a:p>
            <a:r>
              <a:rPr lang="en-US" altLang="zh-CN" sz="1000" dirty="0" smtClean="0"/>
              <a:t>Souce: Ke. Liu, Fundamentals of Energy Engineering </a:t>
            </a:r>
            <a:endParaRPr lang="zh-CN" altLang="en-US" sz="1000" dirty="0"/>
          </a:p>
        </p:txBody>
      </p:sp>
      <p:sp>
        <p:nvSpPr>
          <p:cNvPr id="13" name="矩形 12"/>
          <p:cNvSpPr/>
          <p:nvPr/>
        </p:nvSpPr>
        <p:spPr>
          <a:xfrm>
            <a:off x="312057" y="964978"/>
            <a:ext cx="5036457" cy="369332"/>
          </a:xfrm>
          <a:prstGeom prst="rect">
            <a:avLst/>
          </a:prstGeom>
        </p:spPr>
        <p:txBody>
          <a:bodyPr wrap="square">
            <a:spAutoFit/>
          </a:bodyPr>
          <a:lstStyle/>
          <a:p>
            <a:r>
              <a:rPr lang="en-US" altLang="zh-CN" dirty="0" smtClean="0"/>
              <a:t>Overview of CO</a:t>
            </a:r>
            <a:r>
              <a:rPr lang="en-US" altLang="zh-CN" baseline="-25000" dirty="0" smtClean="0"/>
              <a:t>2 </a:t>
            </a:r>
            <a:r>
              <a:rPr lang="en-US" altLang="zh-CN" dirty="0" smtClean="0"/>
              <a:t>sequestration technologis</a:t>
            </a:r>
            <a:endParaRPr lang="en-US" altLang="zh-CN" baseline="-25000" dirty="0" smtClean="0"/>
          </a:p>
        </p:txBody>
      </p:sp>
      <p:pic>
        <p:nvPicPr>
          <p:cNvPr id="4098" name="Picture 2"/>
          <p:cNvPicPr>
            <a:picLocks noChangeAspect="1" noChangeArrowheads="1"/>
          </p:cNvPicPr>
          <p:nvPr/>
        </p:nvPicPr>
        <p:blipFill>
          <a:blip r:embed="rId6" cstate="print"/>
          <a:srcRect/>
          <a:stretch>
            <a:fillRect/>
          </a:stretch>
        </p:blipFill>
        <p:spPr bwMode="auto">
          <a:xfrm>
            <a:off x="5867475" y="1422400"/>
            <a:ext cx="6324525" cy="3748088"/>
          </a:xfrm>
          <a:prstGeom prst="rect">
            <a:avLst/>
          </a:prstGeom>
          <a:noFill/>
          <a:ln w="9525">
            <a:noFill/>
            <a:miter lim="800000"/>
            <a:headEnd/>
            <a:tailEnd/>
          </a:ln>
        </p:spPr>
      </p:pic>
      <p:pic>
        <p:nvPicPr>
          <p:cNvPr id="15" name="Picture 2"/>
          <p:cNvPicPr>
            <a:picLocks noChangeAspect="1" noChangeArrowheads="1"/>
          </p:cNvPicPr>
          <p:nvPr/>
        </p:nvPicPr>
        <p:blipFill>
          <a:blip r:embed="rId7" cstate="print"/>
          <a:srcRect/>
          <a:stretch>
            <a:fillRect/>
          </a:stretch>
        </p:blipFill>
        <p:spPr bwMode="auto">
          <a:xfrm>
            <a:off x="63500" y="4512361"/>
            <a:ext cx="2438401" cy="1673886"/>
          </a:xfrm>
          <a:prstGeom prst="rect">
            <a:avLst/>
          </a:prstGeom>
          <a:noFill/>
          <a:ln w="9525">
            <a:noFill/>
            <a:miter lim="800000"/>
            <a:headEnd/>
            <a:tailEnd/>
          </a:ln>
        </p:spPr>
      </p:pic>
      <p:sp>
        <p:nvSpPr>
          <p:cNvPr id="16" name="矩形 15"/>
          <p:cNvSpPr/>
          <p:nvPr/>
        </p:nvSpPr>
        <p:spPr>
          <a:xfrm>
            <a:off x="3251200" y="5409980"/>
            <a:ext cx="9105900" cy="707886"/>
          </a:xfrm>
          <a:prstGeom prst="rect">
            <a:avLst/>
          </a:prstGeom>
        </p:spPr>
        <p:txBody>
          <a:bodyPr wrap="square">
            <a:spAutoFit/>
          </a:bodyPr>
          <a:lstStyle/>
          <a:p>
            <a:pPr algn="ctr"/>
            <a:r>
              <a:rPr lang="en-US" altLang="zh-CN" sz="4000" b="1" dirty="0" smtClean="0">
                <a:solidFill>
                  <a:srgbClr val="FF0000"/>
                </a:solidFill>
              </a:rPr>
              <a:t>Why below 3000m</a:t>
            </a:r>
            <a:r>
              <a:rPr lang="zh-CN" altLang="en-US" sz="4000" b="1" dirty="0" smtClean="0">
                <a:solidFill>
                  <a:srgbClr val="FF0000"/>
                </a:solidFill>
              </a:rPr>
              <a:t>？</a:t>
            </a:r>
            <a:endParaRPr lang="zh-CN" altLang="en-US" sz="4000" b="1" dirty="0">
              <a:solidFill>
                <a:srgbClr val="FF0000"/>
              </a:solidFill>
            </a:endParaRPr>
          </a:p>
        </p:txBody>
      </p:sp>
      <p:sp>
        <p:nvSpPr>
          <p:cNvPr id="19" name="椭圆 18"/>
          <p:cNvSpPr/>
          <p:nvPr/>
        </p:nvSpPr>
        <p:spPr>
          <a:xfrm>
            <a:off x="133350" y="247649"/>
            <a:ext cx="302079" cy="3020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90217" y="234434"/>
            <a:ext cx="1896673" cy="369332"/>
          </a:xfrm>
          <a:prstGeom prst="rect">
            <a:avLst/>
          </a:prstGeom>
        </p:spPr>
        <p:txBody>
          <a:bodyPr wrap="none">
            <a:spAutoFit/>
          </a:bodyPr>
          <a:lstStyle/>
          <a:p>
            <a:r>
              <a:rPr lang="en-US" altLang="zh-CN" dirty="0" smtClean="0"/>
              <a:t>CO</a:t>
            </a:r>
            <a:r>
              <a:rPr lang="en-US" altLang="zh-CN" baseline="-25000" dirty="0" smtClean="0"/>
              <a:t>2</a:t>
            </a:r>
            <a:r>
              <a:rPr lang="en-US" altLang="zh-CN" dirty="0" smtClean="0"/>
              <a:t> Sequestration</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490217" y="234434"/>
            <a:ext cx="1896673" cy="369332"/>
          </a:xfrm>
          <a:prstGeom prst="rect">
            <a:avLst/>
          </a:prstGeom>
        </p:spPr>
        <p:txBody>
          <a:bodyPr wrap="none">
            <a:spAutoFit/>
          </a:bodyPr>
          <a:lstStyle/>
          <a:p>
            <a:r>
              <a:rPr lang="en-US" altLang="zh-CN" dirty="0" smtClean="0"/>
              <a:t>CO</a:t>
            </a:r>
            <a:r>
              <a:rPr lang="en-US" altLang="zh-CN" baseline="-25000" dirty="0" smtClean="0"/>
              <a:t>2</a:t>
            </a:r>
            <a:r>
              <a:rPr lang="en-US" altLang="zh-CN" dirty="0" smtClean="0"/>
              <a:t> Sequestration</a:t>
            </a:r>
            <a:endParaRPr lang="zh-CN" altLang="en-US" dirty="0"/>
          </a:p>
        </p:txBody>
      </p:sp>
      <p:pic>
        <p:nvPicPr>
          <p:cNvPr id="4" name="图片 3"/>
          <p:cNvPicPr>
            <a:picLocks noChangeAspect="1"/>
          </p:cNvPicPr>
          <p:nvPr/>
        </p:nvPicPr>
        <p:blipFill>
          <a:blip r:embed="rId3" cstate="print"/>
          <a:stretch>
            <a:fillRect/>
          </a:stretch>
        </p:blipFill>
        <p:spPr>
          <a:xfrm>
            <a:off x="0" y="850716"/>
            <a:ext cx="12192000" cy="62133"/>
          </a:xfrm>
          <a:prstGeom prst="rect">
            <a:avLst/>
          </a:prstGeom>
        </p:spPr>
      </p:pic>
      <p:grpSp>
        <p:nvGrpSpPr>
          <p:cNvPr id="2" name="组合 15"/>
          <p:cNvGrpSpPr/>
          <p:nvPr/>
        </p:nvGrpSpPr>
        <p:grpSpPr>
          <a:xfrm>
            <a:off x="0" y="6444708"/>
            <a:ext cx="12192000" cy="356140"/>
            <a:chOff x="0" y="6444708"/>
            <a:chExt cx="12192000" cy="356140"/>
          </a:xfrm>
        </p:grpSpPr>
        <p:pic>
          <p:nvPicPr>
            <p:cNvPr id="17" name="Picture 2"/>
            <p:cNvPicPr>
              <a:picLocks noChangeAspect="1" noChangeArrowheads="1"/>
            </p:cNvPicPr>
            <p:nvPr/>
          </p:nvPicPr>
          <p:blipFill>
            <a:blip r:embed="rId4" cstate="print"/>
            <a:srcRect/>
            <a:stretch>
              <a:fillRect/>
            </a:stretch>
          </p:blipFill>
          <p:spPr bwMode="auto">
            <a:xfrm>
              <a:off x="5062539" y="6444708"/>
              <a:ext cx="1681162" cy="356140"/>
            </a:xfrm>
            <a:prstGeom prst="rect">
              <a:avLst/>
            </a:prstGeom>
            <a:noFill/>
            <a:ln w="9525">
              <a:noFill/>
              <a:miter lim="800000"/>
              <a:headEnd/>
              <a:tailEnd/>
            </a:ln>
          </p:spPr>
        </p:pic>
        <p:sp>
          <p:nvSpPr>
            <p:cNvPr id="18" name="矩形 17"/>
            <p:cNvSpPr/>
            <p:nvPr/>
          </p:nvSpPr>
          <p:spPr>
            <a:xfrm>
              <a:off x="0" y="6472235"/>
              <a:ext cx="5057775" cy="300037"/>
            </a:xfrm>
            <a:prstGeom prst="rect">
              <a:avLst/>
            </a:prstGeom>
            <a:solidFill>
              <a:srgbClr val="FB4B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724650" y="6472235"/>
              <a:ext cx="5467350" cy="300037"/>
            </a:xfrm>
            <a:prstGeom prst="rect">
              <a:avLst/>
            </a:prstGeom>
            <a:solidFill>
              <a:srgbClr val="0029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723" name="Picture 3"/>
          <p:cNvPicPr>
            <a:picLocks noChangeAspect="1" noChangeArrowheads="1"/>
          </p:cNvPicPr>
          <p:nvPr/>
        </p:nvPicPr>
        <p:blipFill>
          <a:blip r:embed="rId5" cstate="print"/>
          <a:srcRect/>
          <a:stretch>
            <a:fillRect/>
          </a:stretch>
        </p:blipFill>
        <p:spPr bwMode="auto">
          <a:xfrm>
            <a:off x="-43542" y="1570945"/>
            <a:ext cx="5800457" cy="3726769"/>
          </a:xfrm>
          <a:prstGeom prst="rect">
            <a:avLst/>
          </a:prstGeom>
          <a:noFill/>
          <a:ln w="9525">
            <a:noFill/>
            <a:miter lim="800000"/>
            <a:headEnd/>
            <a:tailEnd/>
          </a:ln>
        </p:spPr>
      </p:pic>
      <p:sp>
        <p:nvSpPr>
          <p:cNvPr id="10" name="矩形 9"/>
          <p:cNvSpPr/>
          <p:nvPr/>
        </p:nvSpPr>
        <p:spPr>
          <a:xfrm>
            <a:off x="7155543" y="1001264"/>
            <a:ext cx="5036457" cy="369332"/>
          </a:xfrm>
          <a:prstGeom prst="rect">
            <a:avLst/>
          </a:prstGeom>
        </p:spPr>
        <p:txBody>
          <a:bodyPr wrap="square">
            <a:spAutoFit/>
          </a:bodyPr>
          <a:lstStyle/>
          <a:p>
            <a:r>
              <a:rPr lang="en-US" altLang="zh-CN" dirty="0" smtClean="0"/>
              <a:t>Illustration of Direct Injection Methods.</a:t>
            </a:r>
          </a:p>
        </p:txBody>
      </p:sp>
      <p:sp>
        <p:nvSpPr>
          <p:cNvPr id="11" name="矩形 10"/>
          <p:cNvSpPr/>
          <p:nvPr/>
        </p:nvSpPr>
        <p:spPr>
          <a:xfrm>
            <a:off x="8599798" y="6219762"/>
            <a:ext cx="3592202" cy="276999"/>
          </a:xfrm>
          <a:prstGeom prst="rect">
            <a:avLst/>
          </a:prstGeom>
        </p:spPr>
        <p:txBody>
          <a:bodyPr wrap="none">
            <a:spAutoFit/>
          </a:bodyPr>
          <a:lstStyle/>
          <a:p>
            <a:r>
              <a:rPr lang="en-US" altLang="zh-CN" sz="1200" dirty="0" smtClean="0"/>
              <a:t>Artwork courtesy: Sean Goddard, University of Exeter.</a:t>
            </a:r>
            <a:endParaRPr lang="zh-CN" altLang="en-US" sz="1200" dirty="0"/>
          </a:p>
        </p:txBody>
      </p:sp>
      <p:sp>
        <p:nvSpPr>
          <p:cNvPr id="12" name="矩形 11"/>
          <p:cNvSpPr/>
          <p:nvPr/>
        </p:nvSpPr>
        <p:spPr>
          <a:xfrm>
            <a:off x="0" y="6262078"/>
            <a:ext cx="3033486" cy="246221"/>
          </a:xfrm>
          <a:prstGeom prst="rect">
            <a:avLst/>
          </a:prstGeom>
        </p:spPr>
        <p:txBody>
          <a:bodyPr wrap="square">
            <a:spAutoFit/>
          </a:bodyPr>
          <a:lstStyle/>
          <a:p>
            <a:r>
              <a:rPr lang="en-US" altLang="zh-CN" sz="1000" dirty="0" smtClean="0"/>
              <a:t>Souce: Ke. Liu, Fundamentals of Energy Engineering </a:t>
            </a:r>
            <a:endParaRPr lang="zh-CN" altLang="en-US" sz="1000" dirty="0"/>
          </a:p>
        </p:txBody>
      </p:sp>
      <p:sp>
        <p:nvSpPr>
          <p:cNvPr id="13" name="矩形 12"/>
          <p:cNvSpPr/>
          <p:nvPr/>
        </p:nvSpPr>
        <p:spPr>
          <a:xfrm>
            <a:off x="312057" y="964978"/>
            <a:ext cx="5036457" cy="369332"/>
          </a:xfrm>
          <a:prstGeom prst="rect">
            <a:avLst/>
          </a:prstGeom>
        </p:spPr>
        <p:txBody>
          <a:bodyPr wrap="square">
            <a:spAutoFit/>
          </a:bodyPr>
          <a:lstStyle/>
          <a:p>
            <a:r>
              <a:rPr lang="en-US" altLang="zh-CN" dirty="0" smtClean="0"/>
              <a:t>Overview of CO</a:t>
            </a:r>
            <a:r>
              <a:rPr lang="en-US" altLang="zh-CN" baseline="-25000" dirty="0" smtClean="0"/>
              <a:t>2 </a:t>
            </a:r>
            <a:r>
              <a:rPr lang="en-US" altLang="zh-CN" dirty="0" smtClean="0"/>
              <a:t>sequestration technologis</a:t>
            </a:r>
            <a:endParaRPr lang="en-US" altLang="zh-CN" baseline="-25000" dirty="0" smtClean="0"/>
          </a:p>
        </p:txBody>
      </p:sp>
      <p:pic>
        <p:nvPicPr>
          <p:cNvPr id="4098" name="Picture 2"/>
          <p:cNvPicPr>
            <a:picLocks noChangeAspect="1" noChangeArrowheads="1"/>
          </p:cNvPicPr>
          <p:nvPr/>
        </p:nvPicPr>
        <p:blipFill>
          <a:blip r:embed="rId6" cstate="print"/>
          <a:srcRect/>
          <a:stretch>
            <a:fillRect/>
          </a:stretch>
        </p:blipFill>
        <p:spPr bwMode="auto">
          <a:xfrm>
            <a:off x="5867475" y="1422400"/>
            <a:ext cx="6324525" cy="3748088"/>
          </a:xfrm>
          <a:prstGeom prst="rect">
            <a:avLst/>
          </a:prstGeom>
          <a:noFill/>
          <a:ln w="9525">
            <a:noFill/>
            <a:miter lim="800000"/>
            <a:headEnd/>
            <a:tailEnd/>
          </a:ln>
        </p:spPr>
      </p:pic>
      <p:pic>
        <p:nvPicPr>
          <p:cNvPr id="15" name="Picture 2"/>
          <p:cNvPicPr>
            <a:picLocks noChangeAspect="1" noChangeArrowheads="1"/>
          </p:cNvPicPr>
          <p:nvPr/>
        </p:nvPicPr>
        <p:blipFill>
          <a:blip r:embed="rId7" cstate="print"/>
          <a:srcRect/>
          <a:stretch>
            <a:fillRect/>
          </a:stretch>
        </p:blipFill>
        <p:spPr bwMode="auto">
          <a:xfrm>
            <a:off x="63500" y="4512361"/>
            <a:ext cx="2438401" cy="1673886"/>
          </a:xfrm>
          <a:prstGeom prst="rect">
            <a:avLst/>
          </a:prstGeom>
          <a:noFill/>
          <a:ln w="9525">
            <a:noFill/>
            <a:miter lim="800000"/>
            <a:headEnd/>
            <a:tailEnd/>
          </a:ln>
        </p:spPr>
      </p:pic>
      <p:pic>
        <p:nvPicPr>
          <p:cNvPr id="5122" name="Picture 2"/>
          <p:cNvPicPr>
            <a:picLocks noChangeAspect="1" noChangeArrowheads="1"/>
          </p:cNvPicPr>
          <p:nvPr/>
        </p:nvPicPr>
        <p:blipFill>
          <a:blip r:embed="rId8" cstate="print"/>
          <a:srcRect/>
          <a:stretch>
            <a:fillRect/>
          </a:stretch>
        </p:blipFill>
        <p:spPr bwMode="auto">
          <a:xfrm>
            <a:off x="350838" y="879475"/>
            <a:ext cx="6257925" cy="5429250"/>
          </a:xfrm>
          <a:prstGeom prst="rect">
            <a:avLst/>
          </a:prstGeom>
          <a:noFill/>
          <a:ln w="9525">
            <a:noFill/>
            <a:miter lim="800000"/>
            <a:headEnd/>
            <a:tailEnd/>
          </a:ln>
        </p:spPr>
      </p:pic>
      <p:pic>
        <p:nvPicPr>
          <p:cNvPr id="5123" name="Picture 3"/>
          <p:cNvPicPr>
            <a:picLocks noChangeAspect="1" noChangeArrowheads="1"/>
          </p:cNvPicPr>
          <p:nvPr/>
        </p:nvPicPr>
        <p:blipFill>
          <a:blip r:embed="rId9" cstate="print"/>
          <a:srcRect/>
          <a:stretch>
            <a:fillRect/>
          </a:stretch>
        </p:blipFill>
        <p:spPr bwMode="auto">
          <a:xfrm>
            <a:off x="5727700" y="906463"/>
            <a:ext cx="5410200" cy="5172075"/>
          </a:xfrm>
          <a:prstGeom prst="rect">
            <a:avLst/>
          </a:prstGeom>
          <a:noFill/>
          <a:ln w="9525">
            <a:noFill/>
            <a:miter lim="800000"/>
            <a:headEnd/>
            <a:tailEnd/>
          </a:ln>
        </p:spPr>
      </p:pic>
      <p:pic>
        <p:nvPicPr>
          <p:cNvPr id="5124" name="Picture 4" descr="See the source image"/>
          <p:cNvPicPr>
            <a:picLocks noChangeAspect="1" noChangeArrowheads="1"/>
          </p:cNvPicPr>
          <p:nvPr/>
        </p:nvPicPr>
        <p:blipFill>
          <a:blip r:embed="rId10" cstate="print"/>
          <a:srcRect/>
          <a:stretch>
            <a:fillRect/>
          </a:stretch>
        </p:blipFill>
        <p:spPr bwMode="auto">
          <a:xfrm>
            <a:off x="889000" y="0"/>
            <a:ext cx="3817600" cy="2609850"/>
          </a:xfrm>
          <a:prstGeom prst="rect">
            <a:avLst/>
          </a:prstGeom>
          <a:noFill/>
          <a:ln w="9525">
            <a:noFill/>
            <a:miter lim="800000"/>
            <a:headEnd/>
            <a:tailEnd/>
          </a:ln>
        </p:spPr>
      </p:pic>
      <p:pic>
        <p:nvPicPr>
          <p:cNvPr id="5125" name="Picture 5"/>
          <p:cNvPicPr>
            <a:picLocks noChangeAspect="1" noChangeArrowheads="1"/>
          </p:cNvPicPr>
          <p:nvPr/>
        </p:nvPicPr>
        <p:blipFill>
          <a:blip r:embed="rId11" cstate="print"/>
          <a:srcRect/>
          <a:stretch>
            <a:fillRect/>
          </a:stretch>
        </p:blipFill>
        <p:spPr bwMode="auto">
          <a:xfrm>
            <a:off x="5273675" y="279400"/>
            <a:ext cx="6638925" cy="1733550"/>
          </a:xfrm>
          <a:prstGeom prst="rect">
            <a:avLst/>
          </a:prstGeom>
          <a:noFill/>
          <a:ln w="9525">
            <a:noFill/>
            <a:miter lim="800000"/>
            <a:headEnd/>
            <a:tailEnd/>
          </a:ln>
        </p:spPr>
      </p:pic>
      <p:sp>
        <p:nvSpPr>
          <p:cNvPr id="19" name="TextBox 18"/>
          <p:cNvSpPr txBox="1"/>
          <p:nvPr/>
        </p:nvSpPr>
        <p:spPr>
          <a:xfrm>
            <a:off x="8153400" y="4495800"/>
            <a:ext cx="2969083" cy="830997"/>
          </a:xfrm>
          <a:prstGeom prst="rect">
            <a:avLst/>
          </a:prstGeom>
          <a:noFill/>
        </p:spPr>
        <p:txBody>
          <a:bodyPr wrap="none" rtlCol="0">
            <a:spAutoFit/>
          </a:bodyPr>
          <a:lstStyle/>
          <a:p>
            <a:r>
              <a:rPr lang="en-US" altLang="zh-CN" sz="1600" dirty="0" smtClean="0">
                <a:solidFill>
                  <a:schemeClr val="accent2">
                    <a:lumMod val="50000"/>
                  </a:schemeClr>
                </a:solidFill>
              </a:rPr>
              <a:t>&lt;~500 m: gas </a:t>
            </a:r>
          </a:p>
          <a:p>
            <a:r>
              <a:rPr lang="en-US" altLang="zh-CN" sz="1600" dirty="0" smtClean="0">
                <a:solidFill>
                  <a:schemeClr val="accent2">
                    <a:lumMod val="50000"/>
                  </a:schemeClr>
                </a:solidFill>
              </a:rPr>
              <a:t>500~2,500 m: density &lt; sea water</a:t>
            </a:r>
          </a:p>
          <a:p>
            <a:r>
              <a:rPr lang="en-US" altLang="zh-CN" sz="1600" dirty="0" smtClean="0">
                <a:solidFill>
                  <a:schemeClr val="accent2">
                    <a:lumMod val="50000"/>
                  </a:schemeClr>
                </a:solidFill>
              </a:rPr>
              <a:t>&gt;3,000 m: : density &gt; sea water</a:t>
            </a:r>
            <a:endParaRPr lang="zh-CN" altLang="en-US" sz="1600" dirty="0">
              <a:solidFill>
                <a:schemeClr val="accent2">
                  <a:lumMod val="50000"/>
                </a:schemeClr>
              </a:solidFill>
            </a:endParaRPr>
          </a:p>
        </p:txBody>
      </p:sp>
      <p:sp>
        <p:nvSpPr>
          <p:cNvPr id="20" name="矩形 19"/>
          <p:cNvSpPr/>
          <p:nvPr/>
        </p:nvSpPr>
        <p:spPr>
          <a:xfrm rot="21290948">
            <a:off x="1578554" y="827803"/>
            <a:ext cx="6178577" cy="2123658"/>
          </a:xfrm>
          <a:prstGeom prst="rect">
            <a:avLst/>
          </a:prstGeom>
        </p:spPr>
        <p:txBody>
          <a:bodyPr wrap="square">
            <a:spAutoFit/>
          </a:bodyPr>
          <a:lstStyle/>
          <a:p>
            <a:pPr algn="ctr"/>
            <a:r>
              <a:rPr lang="en-US" altLang="zh-CN" sz="4400" b="1" dirty="0" smtClean="0">
                <a:solidFill>
                  <a:srgbClr val="FF0000"/>
                </a:solidFill>
              </a:rPr>
              <a:t>The phase of CO</a:t>
            </a:r>
            <a:r>
              <a:rPr lang="en-US" altLang="zh-CN" sz="4400" b="1" baseline="-25000" dirty="0" smtClean="0">
                <a:solidFill>
                  <a:srgbClr val="FF0000"/>
                </a:solidFill>
              </a:rPr>
              <a:t>2 </a:t>
            </a:r>
            <a:r>
              <a:rPr lang="en-US" altLang="zh-CN" sz="4400" b="1" dirty="0" smtClean="0">
                <a:solidFill>
                  <a:srgbClr val="FF0000"/>
                </a:solidFill>
              </a:rPr>
              <a:t>?</a:t>
            </a:r>
          </a:p>
          <a:p>
            <a:pPr algn="ctr"/>
            <a:endParaRPr lang="en-US" altLang="zh-CN" sz="4400" b="1" dirty="0" smtClean="0">
              <a:solidFill>
                <a:srgbClr val="FF0000"/>
              </a:solidFill>
            </a:endParaRPr>
          </a:p>
          <a:p>
            <a:pPr algn="ctr"/>
            <a:r>
              <a:rPr lang="en-US" altLang="zh-CN" sz="4400" b="1" dirty="0" smtClean="0">
                <a:solidFill>
                  <a:srgbClr val="FF0000"/>
                </a:solidFill>
              </a:rPr>
              <a:t>How to sequester CO</a:t>
            </a:r>
            <a:r>
              <a:rPr lang="en-US" altLang="zh-CN" sz="4400" b="1" baseline="-25000" dirty="0" smtClean="0">
                <a:solidFill>
                  <a:srgbClr val="FF0000"/>
                </a:solidFill>
              </a:rPr>
              <a:t>2</a:t>
            </a:r>
            <a:r>
              <a:rPr lang="en-US" altLang="zh-CN" sz="4400" b="1" dirty="0" smtClean="0">
                <a:solidFill>
                  <a:srgbClr val="FF0000"/>
                </a:solidFill>
              </a:rPr>
              <a:t>?</a:t>
            </a:r>
          </a:p>
        </p:txBody>
      </p:sp>
      <p:sp>
        <p:nvSpPr>
          <p:cNvPr id="23" name="矩形 22"/>
          <p:cNvSpPr/>
          <p:nvPr/>
        </p:nvSpPr>
        <p:spPr>
          <a:xfrm rot="21298996">
            <a:off x="2362201" y="4587389"/>
            <a:ext cx="6096000" cy="769441"/>
          </a:xfrm>
          <a:prstGeom prst="rect">
            <a:avLst/>
          </a:prstGeom>
        </p:spPr>
        <p:txBody>
          <a:bodyPr>
            <a:spAutoFit/>
          </a:bodyPr>
          <a:lstStyle/>
          <a:p>
            <a:pPr algn="ctr"/>
            <a:r>
              <a:rPr lang="en-US" altLang="zh-CN" sz="4400" b="1" dirty="0" smtClean="0">
                <a:solidFill>
                  <a:srgbClr val="FF0000"/>
                </a:solidFill>
              </a:rPr>
              <a:t>What is the depth ?</a:t>
            </a:r>
            <a:endParaRPr lang="zh-CN" altLang="en-US" sz="4400" b="1"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0" y="850716"/>
            <a:ext cx="12192000" cy="62133"/>
          </a:xfrm>
          <a:prstGeom prst="rect">
            <a:avLst/>
          </a:prstGeom>
        </p:spPr>
      </p:pic>
      <p:grpSp>
        <p:nvGrpSpPr>
          <p:cNvPr id="2" name="组合 15"/>
          <p:cNvGrpSpPr/>
          <p:nvPr/>
        </p:nvGrpSpPr>
        <p:grpSpPr>
          <a:xfrm>
            <a:off x="0" y="6444708"/>
            <a:ext cx="12192000" cy="356140"/>
            <a:chOff x="0" y="6444708"/>
            <a:chExt cx="12192000" cy="356140"/>
          </a:xfrm>
        </p:grpSpPr>
        <p:pic>
          <p:nvPicPr>
            <p:cNvPr id="17" name="Picture 2"/>
            <p:cNvPicPr>
              <a:picLocks noChangeAspect="1" noChangeArrowheads="1"/>
            </p:cNvPicPr>
            <p:nvPr/>
          </p:nvPicPr>
          <p:blipFill>
            <a:blip r:embed="rId4" cstate="print"/>
            <a:srcRect/>
            <a:stretch>
              <a:fillRect/>
            </a:stretch>
          </p:blipFill>
          <p:spPr bwMode="auto">
            <a:xfrm>
              <a:off x="5062539" y="6444708"/>
              <a:ext cx="1681162" cy="356140"/>
            </a:xfrm>
            <a:prstGeom prst="rect">
              <a:avLst/>
            </a:prstGeom>
            <a:noFill/>
            <a:ln w="9525">
              <a:noFill/>
              <a:miter lim="800000"/>
              <a:headEnd/>
              <a:tailEnd/>
            </a:ln>
          </p:spPr>
        </p:pic>
        <p:sp>
          <p:nvSpPr>
            <p:cNvPr id="18" name="矩形 17"/>
            <p:cNvSpPr/>
            <p:nvPr/>
          </p:nvSpPr>
          <p:spPr>
            <a:xfrm>
              <a:off x="0" y="6472235"/>
              <a:ext cx="5057775" cy="300037"/>
            </a:xfrm>
            <a:prstGeom prst="rect">
              <a:avLst/>
            </a:prstGeom>
            <a:solidFill>
              <a:srgbClr val="FB4B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724650" y="6472235"/>
              <a:ext cx="5467350" cy="300037"/>
            </a:xfrm>
            <a:prstGeom prst="rect">
              <a:avLst/>
            </a:prstGeom>
            <a:solidFill>
              <a:srgbClr val="0029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Picture 2"/>
          <p:cNvPicPr>
            <a:picLocks noChangeAspect="1" noChangeArrowheads="1"/>
          </p:cNvPicPr>
          <p:nvPr/>
        </p:nvPicPr>
        <p:blipFill>
          <a:blip r:embed="rId5" cstate="print"/>
          <a:srcRect/>
          <a:stretch>
            <a:fillRect/>
          </a:stretch>
        </p:blipFill>
        <p:spPr bwMode="auto">
          <a:xfrm>
            <a:off x="304800" y="1074057"/>
            <a:ext cx="4775826" cy="2830286"/>
          </a:xfrm>
          <a:prstGeom prst="rect">
            <a:avLst/>
          </a:prstGeom>
          <a:noFill/>
          <a:ln w="9525">
            <a:noFill/>
            <a:miter lim="800000"/>
            <a:headEnd/>
            <a:tailEnd/>
          </a:ln>
        </p:spPr>
      </p:pic>
      <p:pic>
        <p:nvPicPr>
          <p:cNvPr id="9218" name="Picture 2"/>
          <p:cNvPicPr>
            <a:picLocks noChangeAspect="1" noChangeArrowheads="1"/>
          </p:cNvPicPr>
          <p:nvPr/>
        </p:nvPicPr>
        <p:blipFill>
          <a:blip r:embed="rId6" cstate="print"/>
          <a:srcRect/>
          <a:stretch>
            <a:fillRect/>
          </a:stretch>
        </p:blipFill>
        <p:spPr bwMode="auto">
          <a:xfrm>
            <a:off x="5316538" y="2025726"/>
            <a:ext cx="6875462" cy="1864531"/>
          </a:xfrm>
          <a:prstGeom prst="rect">
            <a:avLst/>
          </a:prstGeom>
          <a:noFill/>
          <a:ln w="9525">
            <a:noFill/>
            <a:miter lim="800000"/>
            <a:headEnd/>
            <a:tailEnd/>
          </a:ln>
        </p:spPr>
      </p:pic>
      <p:sp>
        <p:nvSpPr>
          <p:cNvPr id="10" name="矩形 9"/>
          <p:cNvSpPr/>
          <p:nvPr/>
        </p:nvSpPr>
        <p:spPr>
          <a:xfrm>
            <a:off x="5673272" y="1084107"/>
            <a:ext cx="6201228" cy="1015663"/>
          </a:xfrm>
          <a:prstGeom prst="rect">
            <a:avLst/>
          </a:prstGeom>
        </p:spPr>
        <p:txBody>
          <a:bodyPr wrap="square">
            <a:spAutoFit/>
          </a:bodyPr>
          <a:lstStyle/>
          <a:p>
            <a:pPr algn="ctr"/>
            <a:r>
              <a:rPr lang="en-US" altLang="zh-CN" sz="2000" dirty="0" smtClean="0"/>
              <a:t>Fraction of CO</a:t>
            </a:r>
            <a:r>
              <a:rPr lang="en-US" altLang="zh-CN" sz="2000" baseline="-25000" dirty="0" smtClean="0"/>
              <a:t>2</a:t>
            </a:r>
            <a:r>
              <a:rPr lang="en-US" altLang="zh-CN" sz="2000" dirty="0" smtClean="0"/>
              <a:t> retained for ocean storage as simulated by seven ocean models for 100 years of continuous injection at three different depths starting in the year 2000.</a:t>
            </a:r>
            <a:endParaRPr lang="zh-CN" altLang="en-US" sz="2000" dirty="0"/>
          </a:p>
        </p:txBody>
      </p:sp>
      <p:sp>
        <p:nvSpPr>
          <p:cNvPr id="11" name="矩形 10"/>
          <p:cNvSpPr/>
          <p:nvPr/>
        </p:nvSpPr>
        <p:spPr>
          <a:xfrm>
            <a:off x="0" y="6226408"/>
            <a:ext cx="7692571" cy="276999"/>
          </a:xfrm>
          <a:prstGeom prst="rect">
            <a:avLst/>
          </a:prstGeom>
        </p:spPr>
        <p:txBody>
          <a:bodyPr wrap="square">
            <a:spAutoFit/>
          </a:bodyPr>
          <a:lstStyle/>
          <a:p>
            <a:r>
              <a:rPr lang="en-US" altLang="zh-CN" sz="1200" dirty="0" smtClean="0"/>
              <a:t>Veritas, D. N. (2010). Design and Operation of Co 2 Pipelines. </a:t>
            </a:r>
            <a:r>
              <a:rPr lang="en-US" altLang="zh-CN" sz="1200" i="1" dirty="0" smtClean="0"/>
              <a:t>Practice</a:t>
            </a:r>
            <a:r>
              <a:rPr lang="en-US" altLang="zh-CN" sz="1200" dirty="0" smtClean="0"/>
              <a:t>, (April).</a:t>
            </a:r>
            <a:endParaRPr lang="en-US" altLang="zh-CN" sz="1200" dirty="0"/>
          </a:p>
        </p:txBody>
      </p:sp>
      <p:sp>
        <p:nvSpPr>
          <p:cNvPr id="12" name="矩形 11"/>
          <p:cNvSpPr/>
          <p:nvPr/>
        </p:nvSpPr>
        <p:spPr>
          <a:xfrm rot="21298996">
            <a:off x="4645970" y="91707"/>
            <a:ext cx="7841476" cy="769441"/>
          </a:xfrm>
          <a:prstGeom prst="rect">
            <a:avLst/>
          </a:prstGeom>
        </p:spPr>
        <p:txBody>
          <a:bodyPr wrap="square">
            <a:spAutoFit/>
          </a:bodyPr>
          <a:lstStyle/>
          <a:p>
            <a:pPr algn="ctr"/>
            <a:r>
              <a:rPr lang="en-US" altLang="zh-CN" sz="4400" b="1" dirty="0" smtClean="0">
                <a:solidFill>
                  <a:srgbClr val="FF0000"/>
                </a:solidFill>
              </a:rPr>
              <a:t>How much CO</a:t>
            </a:r>
            <a:r>
              <a:rPr lang="en-US" altLang="zh-CN" sz="4400" b="1" baseline="-25000" dirty="0" smtClean="0">
                <a:solidFill>
                  <a:srgbClr val="FF0000"/>
                </a:solidFill>
              </a:rPr>
              <a:t>2  </a:t>
            </a:r>
            <a:r>
              <a:rPr lang="en-US" altLang="zh-CN" sz="4400" b="1" dirty="0" smtClean="0">
                <a:solidFill>
                  <a:srgbClr val="FF0000"/>
                </a:solidFill>
              </a:rPr>
              <a:t>retained ?</a:t>
            </a:r>
            <a:endParaRPr lang="zh-CN" altLang="en-US" sz="4400" b="1" baseline="-25000" dirty="0">
              <a:solidFill>
                <a:srgbClr val="FF0000"/>
              </a:solidFill>
            </a:endParaRPr>
          </a:p>
        </p:txBody>
      </p:sp>
      <p:sp>
        <p:nvSpPr>
          <p:cNvPr id="14" name="矩形 13"/>
          <p:cNvSpPr/>
          <p:nvPr/>
        </p:nvSpPr>
        <p:spPr>
          <a:xfrm>
            <a:off x="490217" y="234434"/>
            <a:ext cx="1896673" cy="369332"/>
          </a:xfrm>
          <a:prstGeom prst="rect">
            <a:avLst/>
          </a:prstGeom>
        </p:spPr>
        <p:txBody>
          <a:bodyPr wrap="none">
            <a:spAutoFit/>
          </a:bodyPr>
          <a:lstStyle/>
          <a:p>
            <a:r>
              <a:rPr lang="en-US" altLang="zh-CN" dirty="0" smtClean="0"/>
              <a:t>CO</a:t>
            </a:r>
            <a:r>
              <a:rPr lang="en-US" altLang="zh-CN" baseline="-25000" dirty="0" smtClean="0"/>
              <a:t>2</a:t>
            </a:r>
            <a:r>
              <a:rPr lang="en-US" altLang="zh-CN" dirty="0" smtClean="0"/>
              <a:t> Sequestration</a:t>
            </a:r>
            <a:endParaRPr lang="zh-CN" altLang="en-US" dirty="0"/>
          </a:p>
        </p:txBody>
      </p:sp>
      <p:sp>
        <p:nvSpPr>
          <p:cNvPr id="15" name="椭圆 14"/>
          <p:cNvSpPr/>
          <p:nvPr/>
        </p:nvSpPr>
        <p:spPr>
          <a:xfrm>
            <a:off x="133350" y="247649"/>
            <a:ext cx="302079" cy="3020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3"/>
          <p:cNvPicPr>
            <a:picLocks noChangeAspect="1" noChangeArrowheads="1"/>
          </p:cNvPicPr>
          <p:nvPr/>
        </p:nvPicPr>
        <p:blipFill>
          <a:blip r:embed="rId7" cstate="print"/>
          <a:srcRect/>
          <a:stretch>
            <a:fillRect/>
          </a:stretch>
        </p:blipFill>
        <p:spPr bwMode="auto">
          <a:xfrm>
            <a:off x="276679" y="4531859"/>
            <a:ext cx="11696700" cy="1632585"/>
          </a:xfrm>
          <a:prstGeom prst="rect">
            <a:avLst/>
          </a:prstGeom>
          <a:noFill/>
          <a:ln w="9525">
            <a:noFill/>
            <a:miter lim="800000"/>
            <a:headEnd/>
            <a:tailEnd/>
          </a:ln>
        </p:spPr>
      </p:pic>
      <p:sp>
        <p:nvSpPr>
          <p:cNvPr id="22" name="矩形 21"/>
          <p:cNvSpPr/>
          <p:nvPr/>
        </p:nvSpPr>
        <p:spPr>
          <a:xfrm>
            <a:off x="2999650" y="3980934"/>
            <a:ext cx="5230919" cy="369332"/>
          </a:xfrm>
          <a:prstGeom prst="rect">
            <a:avLst/>
          </a:prstGeom>
        </p:spPr>
        <p:txBody>
          <a:bodyPr wrap="none">
            <a:spAutoFit/>
          </a:bodyPr>
          <a:lstStyle/>
          <a:p>
            <a:r>
              <a:rPr lang="en-US" altLang="zh-CN" dirty="0" smtClean="0"/>
              <a:t>Costs for ocean storage at depths deeper than 3,000 m.</a:t>
            </a:r>
            <a:endParaRPr lang="zh-CN" altLang="en-US" dirty="0"/>
          </a:p>
        </p:txBody>
      </p:sp>
      <p:sp>
        <p:nvSpPr>
          <p:cNvPr id="23" name="矩形 22"/>
          <p:cNvSpPr/>
          <p:nvPr/>
        </p:nvSpPr>
        <p:spPr>
          <a:xfrm>
            <a:off x="3042556" y="4277863"/>
            <a:ext cx="6096000" cy="276999"/>
          </a:xfrm>
          <a:prstGeom prst="rect">
            <a:avLst/>
          </a:prstGeom>
        </p:spPr>
        <p:txBody>
          <a:bodyPr>
            <a:spAutoFit/>
          </a:bodyPr>
          <a:lstStyle/>
          <a:p>
            <a:r>
              <a:rPr lang="en-US" altLang="zh-CN" sz="1200" dirty="0" smtClean="0"/>
              <a:t>(The costs for the moving ship option are for injection depths of 2,000-2,500 m.)</a:t>
            </a:r>
            <a:endParaRPr lang="zh-CN" altLang="en-US"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0" y="850716"/>
            <a:ext cx="12192000" cy="62133"/>
          </a:xfrm>
          <a:prstGeom prst="rect">
            <a:avLst/>
          </a:prstGeom>
        </p:spPr>
      </p:pic>
      <p:grpSp>
        <p:nvGrpSpPr>
          <p:cNvPr id="2" name="组合 15"/>
          <p:cNvGrpSpPr/>
          <p:nvPr/>
        </p:nvGrpSpPr>
        <p:grpSpPr>
          <a:xfrm>
            <a:off x="0" y="6444708"/>
            <a:ext cx="12192000" cy="356140"/>
            <a:chOff x="0" y="6444708"/>
            <a:chExt cx="12192000" cy="356140"/>
          </a:xfrm>
        </p:grpSpPr>
        <p:pic>
          <p:nvPicPr>
            <p:cNvPr id="17" name="Picture 2"/>
            <p:cNvPicPr>
              <a:picLocks noChangeAspect="1" noChangeArrowheads="1"/>
            </p:cNvPicPr>
            <p:nvPr/>
          </p:nvPicPr>
          <p:blipFill>
            <a:blip r:embed="rId4" cstate="print"/>
            <a:srcRect/>
            <a:stretch>
              <a:fillRect/>
            </a:stretch>
          </p:blipFill>
          <p:spPr bwMode="auto">
            <a:xfrm>
              <a:off x="5062539" y="6444708"/>
              <a:ext cx="1681162" cy="356140"/>
            </a:xfrm>
            <a:prstGeom prst="rect">
              <a:avLst/>
            </a:prstGeom>
            <a:noFill/>
            <a:ln w="9525">
              <a:noFill/>
              <a:miter lim="800000"/>
              <a:headEnd/>
              <a:tailEnd/>
            </a:ln>
          </p:spPr>
        </p:pic>
        <p:sp>
          <p:nvSpPr>
            <p:cNvPr id="18" name="矩形 17"/>
            <p:cNvSpPr/>
            <p:nvPr/>
          </p:nvSpPr>
          <p:spPr>
            <a:xfrm>
              <a:off x="0" y="6472235"/>
              <a:ext cx="5057775" cy="300037"/>
            </a:xfrm>
            <a:prstGeom prst="rect">
              <a:avLst/>
            </a:prstGeom>
            <a:solidFill>
              <a:srgbClr val="FB4B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724650" y="6472235"/>
              <a:ext cx="5467350" cy="300037"/>
            </a:xfrm>
            <a:prstGeom prst="rect">
              <a:avLst/>
            </a:prstGeom>
            <a:solidFill>
              <a:srgbClr val="0029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177800" y="889000"/>
            <a:ext cx="6032500" cy="523220"/>
          </a:xfrm>
          <a:prstGeom prst="rect">
            <a:avLst/>
          </a:prstGeom>
        </p:spPr>
        <p:txBody>
          <a:bodyPr wrap="square">
            <a:spAutoFit/>
          </a:bodyPr>
          <a:lstStyle/>
          <a:p>
            <a:pPr algn="ctr"/>
            <a:r>
              <a:rPr lang="en-US" altLang="zh-CN" sz="1400" dirty="0" smtClean="0"/>
              <a:t>Range of total costs for CO</a:t>
            </a:r>
            <a:r>
              <a:rPr lang="en-US" altLang="zh-CN" sz="1400" baseline="-25000" dirty="0" smtClean="0"/>
              <a:t>2</a:t>
            </a:r>
            <a:r>
              <a:rPr lang="en-US" altLang="zh-CN" sz="1400" dirty="0" smtClean="0"/>
              <a:t> capture, transport and geological storage based on current technology for new power plants using bituminous coal or natural gas</a:t>
            </a:r>
            <a:endParaRPr lang="zh-CN" altLang="en-US" sz="1400" dirty="0"/>
          </a:p>
        </p:txBody>
      </p:sp>
      <p:sp>
        <p:nvSpPr>
          <p:cNvPr id="10" name="矩形 9"/>
          <p:cNvSpPr/>
          <p:nvPr/>
        </p:nvSpPr>
        <p:spPr>
          <a:xfrm>
            <a:off x="190500" y="5089436"/>
            <a:ext cx="5295900" cy="1200329"/>
          </a:xfrm>
          <a:prstGeom prst="rect">
            <a:avLst/>
          </a:prstGeom>
        </p:spPr>
        <p:txBody>
          <a:bodyPr wrap="square">
            <a:spAutoFit/>
          </a:bodyPr>
          <a:lstStyle/>
          <a:p>
            <a:r>
              <a:rPr lang="en-US" altLang="zh-CN" sz="1200" dirty="0" smtClean="0"/>
              <a:t>(a) All changes are relative to a similar (reference) plant without CCS. See Table TS.3 for details of assumptions underlying reported cost ranges.</a:t>
            </a:r>
          </a:p>
          <a:p>
            <a:r>
              <a:rPr lang="en-US" altLang="zh-CN" sz="1200" dirty="0" smtClean="0"/>
              <a:t>(b)Capture costs based on ranges from Table TS.3; transport costs range from 0-5 US$/tCO2; geological storage cost ranges from 0.6-8.3 US$/tCO2.</a:t>
            </a:r>
          </a:p>
          <a:p>
            <a:r>
              <a:rPr lang="en-US" altLang="zh-CN" sz="1200" dirty="0" smtClean="0"/>
              <a:t>(c)Same capture and transport costs as above; Net storage costs for EOR range from -10 to -16 US$/tCO2 (based on pre-2003 oil prices of 15-20 US$ per barrel).</a:t>
            </a:r>
            <a:endParaRPr lang="zh-CN" altLang="en-US" sz="1200" dirty="0"/>
          </a:p>
        </p:txBody>
      </p:sp>
      <p:pic>
        <p:nvPicPr>
          <p:cNvPr id="7170" name="Picture 2"/>
          <p:cNvPicPr>
            <a:picLocks noChangeAspect="1" noChangeArrowheads="1"/>
          </p:cNvPicPr>
          <p:nvPr/>
        </p:nvPicPr>
        <p:blipFill>
          <a:blip r:embed="rId5" cstate="print"/>
          <a:srcRect/>
          <a:stretch>
            <a:fillRect/>
          </a:stretch>
        </p:blipFill>
        <p:spPr bwMode="auto">
          <a:xfrm>
            <a:off x="50800" y="1453091"/>
            <a:ext cx="5497511" cy="3523721"/>
          </a:xfrm>
          <a:prstGeom prst="rect">
            <a:avLst/>
          </a:prstGeom>
          <a:noFill/>
          <a:ln w="9525">
            <a:noFill/>
            <a:miter lim="800000"/>
            <a:headEnd/>
            <a:tailEnd/>
          </a:ln>
        </p:spPr>
      </p:pic>
      <p:sp>
        <p:nvSpPr>
          <p:cNvPr id="11" name="矩形 10"/>
          <p:cNvSpPr/>
          <p:nvPr/>
        </p:nvSpPr>
        <p:spPr>
          <a:xfrm>
            <a:off x="0" y="6508431"/>
            <a:ext cx="7692571" cy="276999"/>
          </a:xfrm>
          <a:prstGeom prst="rect">
            <a:avLst/>
          </a:prstGeom>
        </p:spPr>
        <p:txBody>
          <a:bodyPr wrap="square">
            <a:spAutoFit/>
          </a:bodyPr>
          <a:lstStyle/>
          <a:p>
            <a:r>
              <a:rPr lang="en-US" altLang="zh-CN" sz="1200" dirty="0" smtClean="0"/>
              <a:t>Veritas, D. N. (2010). Design and Operation of Co 2 Pipelines. </a:t>
            </a:r>
            <a:r>
              <a:rPr lang="en-US" altLang="zh-CN" sz="1200" i="1" dirty="0" smtClean="0"/>
              <a:t>Practice</a:t>
            </a:r>
            <a:r>
              <a:rPr lang="en-US" altLang="zh-CN" sz="1200" dirty="0" smtClean="0"/>
              <a:t>, (April).</a:t>
            </a:r>
            <a:endParaRPr lang="en-US" altLang="zh-CN" sz="1200" dirty="0"/>
          </a:p>
        </p:txBody>
      </p:sp>
      <p:sp>
        <p:nvSpPr>
          <p:cNvPr id="12" name="椭圆 11"/>
          <p:cNvSpPr/>
          <p:nvPr/>
        </p:nvSpPr>
        <p:spPr>
          <a:xfrm>
            <a:off x="133350" y="247649"/>
            <a:ext cx="302079" cy="3020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90217" y="234434"/>
            <a:ext cx="1550489" cy="369332"/>
          </a:xfrm>
          <a:prstGeom prst="rect">
            <a:avLst/>
          </a:prstGeom>
        </p:spPr>
        <p:txBody>
          <a:bodyPr wrap="none">
            <a:spAutoFit/>
          </a:bodyPr>
          <a:lstStyle/>
          <a:p>
            <a:r>
              <a:rPr lang="en-US" altLang="zh-CN" dirty="0" smtClean="0"/>
              <a:t>Costs Analysis</a:t>
            </a:r>
            <a:endParaRPr lang="zh-CN" altLang="en-US" dirty="0"/>
          </a:p>
        </p:txBody>
      </p:sp>
      <p:pic>
        <p:nvPicPr>
          <p:cNvPr id="14" name="Picture 2"/>
          <p:cNvPicPr>
            <a:picLocks noChangeAspect="1" noChangeArrowheads="1"/>
          </p:cNvPicPr>
          <p:nvPr/>
        </p:nvPicPr>
        <p:blipFill>
          <a:blip r:embed="rId6" cstate="print"/>
          <a:srcRect/>
          <a:stretch>
            <a:fillRect/>
          </a:stretch>
        </p:blipFill>
        <p:spPr bwMode="auto">
          <a:xfrm>
            <a:off x="6341155" y="941413"/>
            <a:ext cx="2717137" cy="2004987"/>
          </a:xfrm>
          <a:prstGeom prst="rect">
            <a:avLst/>
          </a:prstGeom>
          <a:noFill/>
          <a:ln w="9525">
            <a:noFill/>
            <a:miter lim="800000"/>
            <a:headEnd/>
            <a:tailEnd/>
          </a:ln>
        </p:spPr>
      </p:pic>
      <p:sp>
        <p:nvSpPr>
          <p:cNvPr id="15" name="矩形 14"/>
          <p:cNvSpPr/>
          <p:nvPr/>
        </p:nvSpPr>
        <p:spPr>
          <a:xfrm>
            <a:off x="9410701" y="972848"/>
            <a:ext cx="2705100" cy="523220"/>
          </a:xfrm>
          <a:prstGeom prst="rect">
            <a:avLst/>
          </a:prstGeom>
        </p:spPr>
        <p:txBody>
          <a:bodyPr wrap="square">
            <a:spAutoFit/>
          </a:bodyPr>
          <a:lstStyle/>
          <a:p>
            <a:r>
              <a:rPr lang="en-US" altLang="zh-CN" sz="1400" dirty="0" smtClean="0"/>
              <a:t>Transport costs for onshore pipelines and offshore pipelines</a:t>
            </a:r>
            <a:endParaRPr lang="zh-CN" altLang="en-US" sz="1400" dirty="0"/>
          </a:p>
        </p:txBody>
      </p:sp>
      <p:sp>
        <p:nvSpPr>
          <p:cNvPr id="16" name="矩形 15"/>
          <p:cNvSpPr/>
          <p:nvPr/>
        </p:nvSpPr>
        <p:spPr>
          <a:xfrm>
            <a:off x="9740900" y="1477194"/>
            <a:ext cx="2133600" cy="1384995"/>
          </a:xfrm>
          <a:prstGeom prst="rect">
            <a:avLst/>
          </a:prstGeom>
        </p:spPr>
        <p:txBody>
          <a:bodyPr wrap="square">
            <a:spAutoFit/>
          </a:bodyPr>
          <a:lstStyle/>
          <a:p>
            <a:r>
              <a:rPr lang="en-US" altLang="zh-CN" sz="1200" dirty="0" smtClean="0"/>
              <a:t>Transport costs for onshore pipelines and offshore pipelines, in US$ per tCO</a:t>
            </a:r>
            <a:r>
              <a:rPr lang="en-US" altLang="zh-CN" sz="1200" baseline="-25000" dirty="0" smtClean="0"/>
              <a:t>2</a:t>
            </a:r>
            <a:r>
              <a:rPr lang="en-US" altLang="zh-CN" sz="1200" dirty="0" smtClean="0"/>
              <a:t> per 250 km as a function of the CO</a:t>
            </a:r>
            <a:r>
              <a:rPr lang="en-US" altLang="zh-CN" sz="1200" baseline="-25000" dirty="0" smtClean="0"/>
              <a:t>2</a:t>
            </a:r>
            <a:r>
              <a:rPr lang="en-US" altLang="zh-CN" sz="1200" dirty="0" smtClean="0"/>
              <a:t> mass flow rate. The graph shows high estimates (dotted lines) and low estimates (solid lines).</a:t>
            </a:r>
            <a:endParaRPr lang="zh-CN" altLang="en-US" sz="1200" dirty="0"/>
          </a:p>
        </p:txBody>
      </p:sp>
      <p:sp>
        <p:nvSpPr>
          <p:cNvPr id="20" name="矩形 19"/>
          <p:cNvSpPr/>
          <p:nvPr/>
        </p:nvSpPr>
        <p:spPr>
          <a:xfrm>
            <a:off x="9461500" y="2915336"/>
            <a:ext cx="2730500" cy="954107"/>
          </a:xfrm>
          <a:prstGeom prst="rect">
            <a:avLst/>
          </a:prstGeom>
        </p:spPr>
        <p:txBody>
          <a:bodyPr wrap="square">
            <a:spAutoFit/>
          </a:bodyPr>
          <a:lstStyle/>
          <a:p>
            <a:r>
              <a:rPr lang="en-US" altLang="zh-CN" sz="1400" dirty="0" smtClean="0"/>
              <a:t>Costs, plotted as US$/tCO2 transported against distance, for onshore pipelines, offshore pipelines and ship transport</a:t>
            </a:r>
            <a:endParaRPr lang="zh-CN" altLang="en-US" sz="1400" dirty="0"/>
          </a:p>
        </p:txBody>
      </p:sp>
      <p:sp>
        <p:nvSpPr>
          <p:cNvPr id="22" name="矩形 21"/>
          <p:cNvSpPr/>
          <p:nvPr/>
        </p:nvSpPr>
        <p:spPr>
          <a:xfrm>
            <a:off x="9677400" y="3869008"/>
            <a:ext cx="2578100" cy="1938992"/>
          </a:xfrm>
          <a:prstGeom prst="rect">
            <a:avLst/>
          </a:prstGeom>
        </p:spPr>
        <p:txBody>
          <a:bodyPr wrap="square">
            <a:spAutoFit/>
          </a:bodyPr>
          <a:lstStyle/>
          <a:p>
            <a:r>
              <a:rPr lang="en-US" altLang="zh-CN" sz="1200" dirty="0" smtClean="0"/>
              <a:t>Costs, plotted as US$/tCO</a:t>
            </a:r>
            <a:r>
              <a:rPr lang="en-US" altLang="zh-CN" sz="1200" baseline="-25000" dirty="0" smtClean="0"/>
              <a:t>2</a:t>
            </a:r>
            <a:r>
              <a:rPr lang="en-US" altLang="zh-CN" sz="1200" dirty="0" smtClean="0"/>
              <a:t> transported against distance, for onshore pipelines, offshore pipelines and ship transport. Pipeline costs are given for a mass flow of 6 MtCO</a:t>
            </a:r>
            <a:r>
              <a:rPr lang="en-US" altLang="zh-CN" sz="1200" baseline="-25000" dirty="0" smtClean="0"/>
              <a:t>2</a:t>
            </a:r>
            <a:r>
              <a:rPr lang="en-US" altLang="zh-CN" sz="1200" dirty="0" smtClean="0"/>
              <a:t> yr-1. Ship costs include intermediate storage facilities, harbour fees, fuel costs, and loading and unloading activities. Costs include also additional costs for liquefaction compared to compression.</a:t>
            </a:r>
            <a:endParaRPr lang="zh-CN" altLang="en-US" sz="1200" dirty="0"/>
          </a:p>
        </p:txBody>
      </p:sp>
      <p:pic>
        <p:nvPicPr>
          <p:cNvPr id="2050" name="Picture 2"/>
          <p:cNvPicPr>
            <a:picLocks noChangeAspect="1" noChangeArrowheads="1"/>
          </p:cNvPicPr>
          <p:nvPr/>
        </p:nvPicPr>
        <p:blipFill>
          <a:blip r:embed="rId7" cstate="print"/>
          <a:srcRect/>
          <a:stretch>
            <a:fillRect/>
          </a:stretch>
        </p:blipFill>
        <p:spPr bwMode="auto">
          <a:xfrm>
            <a:off x="6088063" y="4749800"/>
            <a:ext cx="3258448" cy="1674813"/>
          </a:xfrm>
          <a:prstGeom prst="rect">
            <a:avLst/>
          </a:prstGeom>
          <a:noFill/>
          <a:ln w="9525">
            <a:noFill/>
            <a:miter lim="800000"/>
            <a:headEnd/>
            <a:tailEnd/>
          </a:ln>
        </p:spPr>
      </p:pic>
      <p:pic>
        <p:nvPicPr>
          <p:cNvPr id="28" name="Picture 3"/>
          <p:cNvPicPr>
            <a:picLocks noChangeAspect="1" noChangeArrowheads="1"/>
          </p:cNvPicPr>
          <p:nvPr/>
        </p:nvPicPr>
        <p:blipFill>
          <a:blip r:embed="rId8" cstate="print"/>
          <a:srcRect/>
          <a:stretch>
            <a:fillRect/>
          </a:stretch>
        </p:blipFill>
        <p:spPr bwMode="auto">
          <a:xfrm>
            <a:off x="6333899" y="2921000"/>
            <a:ext cx="2708501" cy="1805291"/>
          </a:xfrm>
          <a:prstGeom prst="rect">
            <a:avLst/>
          </a:prstGeom>
          <a:noFill/>
          <a:ln w="9525">
            <a:noFill/>
            <a:miter lim="800000"/>
            <a:headEnd/>
            <a:tailEnd/>
          </a:ln>
        </p:spPr>
      </p:pic>
      <p:sp>
        <p:nvSpPr>
          <p:cNvPr id="23" name="Text Box 6"/>
          <p:cNvSpPr txBox="1">
            <a:spLocks noChangeArrowheads="1"/>
          </p:cNvSpPr>
          <p:nvPr/>
        </p:nvSpPr>
        <p:spPr bwMode="auto">
          <a:xfrm>
            <a:off x="6603459" y="5460999"/>
            <a:ext cx="1880141" cy="279401"/>
          </a:xfrm>
          <a:prstGeom prst="rect">
            <a:avLst/>
          </a:prstGeom>
          <a:solidFill>
            <a:srgbClr val="FFFFFF"/>
          </a:solidFill>
          <a:ln w="6350">
            <a:solidFill>
              <a:srgbClr val="000000"/>
            </a:solidFill>
            <a:round/>
            <a:headEnd/>
            <a:tailEnd/>
          </a:ln>
        </p:spPr>
        <p:txBody>
          <a:bodyPr vert="horz" wrap="square" lIns="91440" tIns="45720" rIns="91440" bIns="45720" numCol="1" anchor="t" anchorCtr="0" compatLnSpc="1">
            <a:prstTxWarp prst="textNoShape">
              <a:avLst/>
            </a:prstTxWarp>
          </a:bodyPr>
          <a:lstStyle/>
          <a:p>
            <a:r>
              <a:rPr lang="en-US" altLang="zh-CN" sz="1200" dirty="0" smtClean="0"/>
              <a:t>Cost factors in comparison</a:t>
            </a:r>
            <a:endParaRPr lang="zh-CN" altLang="en-US"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6902450" y="1295131"/>
            <a:ext cx="5129065" cy="3772170"/>
            <a:chOff x="3632200" y="888730"/>
            <a:chExt cx="5327650" cy="3918219"/>
          </a:xfrm>
        </p:grpSpPr>
        <p:pic>
          <p:nvPicPr>
            <p:cNvPr id="25" name="Picture 9"/>
            <p:cNvPicPr>
              <a:picLocks noChangeAspect="1" noChangeArrowheads="1"/>
            </p:cNvPicPr>
            <p:nvPr/>
          </p:nvPicPr>
          <p:blipFill>
            <a:blip r:embed="rId3" cstate="print"/>
            <a:srcRect/>
            <a:stretch>
              <a:fillRect/>
            </a:stretch>
          </p:blipFill>
          <p:spPr bwMode="auto">
            <a:xfrm>
              <a:off x="3632200" y="888730"/>
              <a:ext cx="5327650" cy="3918219"/>
            </a:xfrm>
            <a:prstGeom prst="rect">
              <a:avLst/>
            </a:prstGeom>
            <a:noFill/>
            <a:ln w="9525">
              <a:noFill/>
              <a:miter lim="800000"/>
              <a:headEnd/>
              <a:tailEnd/>
            </a:ln>
          </p:spPr>
        </p:pic>
        <p:sp>
          <p:nvSpPr>
            <p:cNvPr id="26" name="矩形 25"/>
            <p:cNvSpPr/>
            <p:nvPr/>
          </p:nvSpPr>
          <p:spPr>
            <a:xfrm>
              <a:off x="6203895" y="4488934"/>
              <a:ext cx="2585964" cy="253916"/>
            </a:xfrm>
            <a:prstGeom prst="rect">
              <a:avLst/>
            </a:prstGeom>
          </p:spPr>
          <p:txBody>
            <a:bodyPr wrap="none">
              <a:spAutoFit/>
            </a:bodyPr>
            <a:lstStyle/>
            <a:p>
              <a:r>
                <a:rPr lang="en-US" altLang="zh-CN" sz="1050" dirty="0" smtClean="0"/>
                <a:t>http://www.jiemian.com/article/204283.html</a:t>
              </a:r>
              <a:endParaRPr lang="zh-CN" altLang="en-US" sz="1050" dirty="0"/>
            </a:p>
          </p:txBody>
        </p:sp>
      </p:grpSp>
      <p:pic>
        <p:nvPicPr>
          <p:cNvPr id="8" name="图片 7"/>
          <p:cNvPicPr>
            <a:picLocks noChangeAspect="1"/>
          </p:cNvPicPr>
          <p:nvPr/>
        </p:nvPicPr>
        <p:blipFill>
          <a:blip r:embed="rId4" cstate="print"/>
          <a:stretch>
            <a:fillRect/>
          </a:stretch>
        </p:blipFill>
        <p:spPr>
          <a:xfrm>
            <a:off x="0" y="850716"/>
            <a:ext cx="12192000" cy="62133"/>
          </a:xfrm>
          <a:prstGeom prst="rect">
            <a:avLst/>
          </a:prstGeom>
        </p:spPr>
      </p:pic>
      <p:sp>
        <p:nvSpPr>
          <p:cNvPr id="16" name="矩形 15"/>
          <p:cNvSpPr/>
          <p:nvPr/>
        </p:nvSpPr>
        <p:spPr>
          <a:xfrm>
            <a:off x="528317" y="209034"/>
            <a:ext cx="3018775" cy="369332"/>
          </a:xfrm>
          <a:prstGeom prst="rect">
            <a:avLst/>
          </a:prstGeom>
        </p:spPr>
        <p:txBody>
          <a:bodyPr wrap="none">
            <a:spAutoFit/>
          </a:bodyPr>
          <a:lstStyle/>
          <a:p>
            <a:r>
              <a:rPr lang="en-US" altLang="zh-CN" dirty="0" smtClean="0"/>
              <a:t>Risks, Impacts and Challenges</a:t>
            </a:r>
            <a:endParaRPr lang="zh-CN" altLang="en-US" dirty="0"/>
          </a:p>
        </p:txBody>
      </p:sp>
      <p:sp>
        <p:nvSpPr>
          <p:cNvPr id="17" name="椭圆 16"/>
          <p:cNvSpPr/>
          <p:nvPr/>
        </p:nvSpPr>
        <p:spPr>
          <a:xfrm>
            <a:off x="133350" y="247649"/>
            <a:ext cx="302079" cy="3020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0" y="1644650"/>
            <a:ext cx="5953125" cy="4838700"/>
            <a:chOff x="604838" y="1428750"/>
            <a:chExt cx="5953125" cy="4838700"/>
          </a:xfrm>
        </p:grpSpPr>
        <p:pic>
          <p:nvPicPr>
            <p:cNvPr id="49163" name="Picture 11"/>
            <p:cNvPicPr>
              <a:picLocks noChangeAspect="1" noChangeArrowheads="1"/>
            </p:cNvPicPr>
            <p:nvPr/>
          </p:nvPicPr>
          <p:blipFill>
            <a:blip r:embed="rId5" cstate="print"/>
            <a:srcRect/>
            <a:stretch>
              <a:fillRect/>
            </a:stretch>
          </p:blipFill>
          <p:spPr bwMode="auto">
            <a:xfrm>
              <a:off x="604838" y="1428750"/>
              <a:ext cx="5953125" cy="4838700"/>
            </a:xfrm>
            <a:prstGeom prst="rect">
              <a:avLst/>
            </a:prstGeom>
            <a:noFill/>
            <a:ln w="9525">
              <a:noFill/>
              <a:miter lim="800000"/>
              <a:headEnd/>
              <a:tailEnd/>
            </a:ln>
          </p:spPr>
        </p:pic>
        <p:sp>
          <p:nvSpPr>
            <p:cNvPr id="31" name="矩形 30"/>
            <p:cNvSpPr/>
            <p:nvPr/>
          </p:nvSpPr>
          <p:spPr>
            <a:xfrm rot="21313005">
              <a:off x="904491" y="1726892"/>
              <a:ext cx="4247253" cy="4031873"/>
            </a:xfrm>
            <a:prstGeom prst="rect">
              <a:avLst/>
            </a:prstGeom>
          </p:spPr>
          <p:txBody>
            <a:bodyPr wrap="none">
              <a:spAutoFit/>
            </a:bodyPr>
            <a:lstStyle/>
            <a:p>
              <a:pPr algn="ctr"/>
              <a:r>
                <a:rPr lang="en-US" altLang="zh-CN" sz="3200" b="1" dirty="0" smtClean="0">
                  <a:solidFill>
                    <a:schemeClr val="bg1"/>
                  </a:solidFill>
                </a:rPr>
                <a:t>……</a:t>
              </a:r>
            </a:p>
            <a:p>
              <a:pPr algn="ctr"/>
              <a:r>
                <a:rPr lang="en-US" altLang="zh-CN" sz="3200" b="1" dirty="0" smtClean="0">
                  <a:solidFill>
                    <a:schemeClr val="bg1"/>
                  </a:solidFill>
                </a:rPr>
                <a:t>Earthquakes</a:t>
              </a:r>
            </a:p>
            <a:p>
              <a:pPr algn="ctr"/>
              <a:r>
                <a:rPr lang="en-US" altLang="zh-CN" sz="3200" b="1" dirty="0" smtClean="0">
                  <a:solidFill>
                    <a:schemeClr val="bg1"/>
                  </a:solidFill>
                </a:rPr>
                <a:t>Geological Anomaly</a:t>
              </a:r>
            </a:p>
            <a:p>
              <a:pPr algn="ctr"/>
              <a:r>
                <a:rPr lang="en-US" altLang="zh-CN" sz="3200" b="1" dirty="0" smtClean="0">
                  <a:solidFill>
                    <a:schemeClr val="bg1"/>
                  </a:solidFill>
                </a:rPr>
                <a:t>CO</a:t>
              </a:r>
              <a:r>
                <a:rPr lang="en-US" altLang="zh-CN" sz="3200" b="1" baseline="-25000" dirty="0" smtClean="0">
                  <a:solidFill>
                    <a:schemeClr val="bg1"/>
                  </a:solidFill>
                </a:rPr>
                <a:t>2 </a:t>
              </a:r>
              <a:r>
                <a:rPr lang="en-US" altLang="zh-CN" sz="3200" b="1" dirty="0" smtClean="0">
                  <a:solidFill>
                    <a:schemeClr val="bg1"/>
                  </a:solidFill>
                </a:rPr>
                <a:t>leakage</a:t>
              </a:r>
              <a:endParaRPr lang="en-US" altLang="zh-CN" sz="3200" b="1" baseline="-25000" dirty="0" smtClean="0">
                <a:solidFill>
                  <a:schemeClr val="bg1"/>
                </a:solidFill>
              </a:endParaRPr>
            </a:p>
            <a:p>
              <a:pPr algn="ctr"/>
              <a:r>
                <a:rPr lang="en-US" altLang="zh-CN" sz="3200" b="1" dirty="0" smtClean="0">
                  <a:solidFill>
                    <a:schemeClr val="bg1"/>
                  </a:solidFill>
                </a:rPr>
                <a:t>Acidification</a:t>
              </a:r>
            </a:p>
            <a:p>
              <a:pPr algn="ctr"/>
              <a:r>
                <a:rPr lang="en-US" altLang="zh-CN" sz="3200" b="1" dirty="0" smtClean="0">
                  <a:solidFill>
                    <a:schemeClr val="bg1"/>
                  </a:solidFill>
                </a:rPr>
                <a:t>Ecological Catastrophe</a:t>
              </a:r>
            </a:p>
            <a:p>
              <a:pPr algn="ctr"/>
              <a:r>
                <a:rPr lang="en-US" altLang="zh-CN" sz="3200" b="1" dirty="0" smtClean="0">
                  <a:solidFill>
                    <a:schemeClr val="bg1"/>
                  </a:solidFill>
                </a:rPr>
                <a:t>Economical Impact</a:t>
              </a:r>
            </a:p>
            <a:p>
              <a:pPr algn="ctr"/>
              <a:r>
                <a:rPr lang="en-US" altLang="zh-CN" sz="3200" b="1" dirty="0" smtClean="0">
                  <a:solidFill>
                    <a:schemeClr val="bg1"/>
                  </a:solidFill>
                </a:rPr>
                <a:t>……</a:t>
              </a:r>
            </a:p>
          </p:txBody>
        </p:sp>
      </p:grpSp>
      <p:sp>
        <p:nvSpPr>
          <p:cNvPr id="36" name="TextBox 35"/>
          <p:cNvSpPr txBox="1"/>
          <p:nvPr/>
        </p:nvSpPr>
        <p:spPr>
          <a:xfrm>
            <a:off x="17462" y="939800"/>
            <a:ext cx="5821081" cy="646331"/>
          </a:xfrm>
          <a:prstGeom prst="rect">
            <a:avLst/>
          </a:prstGeom>
          <a:noFill/>
        </p:spPr>
        <p:txBody>
          <a:bodyPr wrap="none" rtlCol="0">
            <a:spAutoFit/>
          </a:bodyPr>
          <a:lstStyle/>
          <a:p>
            <a:r>
              <a:rPr lang="en-US" altLang="zh-CN" sz="3600" dirty="0" smtClean="0">
                <a:latin typeface="+mn-ea"/>
              </a:rPr>
              <a:t>Major Concerns for </a:t>
            </a:r>
            <a:r>
              <a:rPr lang="en-US" altLang="zh-CN" sz="3600" dirty="0" smtClean="0">
                <a:solidFill>
                  <a:schemeClr val="accent1">
                    <a:lumMod val="75000"/>
                  </a:schemeClr>
                </a:solidFill>
                <a:latin typeface="+mn-ea"/>
              </a:rPr>
              <a:t>O</a:t>
            </a:r>
            <a:r>
              <a:rPr lang="en-US" altLang="zh-CN" sz="3600" dirty="0" smtClean="0">
                <a:latin typeface="+mn-ea"/>
              </a:rPr>
              <a:t>CCS</a:t>
            </a:r>
            <a:endParaRPr lang="zh-CN" altLang="en-US" sz="3600" dirty="0">
              <a:latin typeface="+mn-ea"/>
            </a:endParaRPr>
          </a:p>
        </p:txBody>
      </p:sp>
      <p:sp>
        <p:nvSpPr>
          <p:cNvPr id="38" name="TextBox 37"/>
          <p:cNvSpPr txBox="1"/>
          <p:nvPr/>
        </p:nvSpPr>
        <p:spPr>
          <a:xfrm>
            <a:off x="7035148" y="943976"/>
            <a:ext cx="3874779" cy="400110"/>
          </a:xfrm>
          <a:prstGeom prst="rect">
            <a:avLst/>
          </a:prstGeom>
          <a:noFill/>
        </p:spPr>
        <p:txBody>
          <a:bodyPr wrap="none" rtlCol="0">
            <a:spAutoFit/>
          </a:bodyPr>
          <a:lstStyle/>
          <a:p>
            <a:r>
              <a:rPr lang="en-US" altLang="zh-CN" sz="2000" b="1" dirty="0" smtClean="0">
                <a:solidFill>
                  <a:srgbClr val="FF0000"/>
                </a:solidFill>
                <a:latin typeface="+mn-ea"/>
              </a:rPr>
              <a:t>Common Risks: Acidification</a:t>
            </a:r>
            <a:endParaRPr lang="zh-CN" altLang="en-US" sz="2000" b="1" dirty="0">
              <a:solidFill>
                <a:srgbClr val="FF0000"/>
              </a:solidFill>
              <a:latin typeface="+mn-ea"/>
            </a:endParaRPr>
          </a:p>
        </p:txBody>
      </p:sp>
      <p:pic>
        <p:nvPicPr>
          <p:cNvPr id="42" name="Picture 2"/>
          <p:cNvPicPr>
            <a:picLocks noChangeAspect="1" noChangeArrowheads="1"/>
          </p:cNvPicPr>
          <p:nvPr/>
        </p:nvPicPr>
        <p:blipFill>
          <a:blip r:embed="rId6" cstate="print"/>
          <a:srcRect/>
          <a:stretch>
            <a:fillRect/>
          </a:stretch>
        </p:blipFill>
        <p:spPr bwMode="auto">
          <a:xfrm>
            <a:off x="6878638" y="5090946"/>
            <a:ext cx="5313362" cy="1440911"/>
          </a:xfrm>
          <a:prstGeom prst="rect">
            <a:avLst/>
          </a:prstGeom>
          <a:noFill/>
          <a:ln w="9525">
            <a:noFill/>
            <a:miter lim="800000"/>
            <a:headEnd/>
            <a:tailEnd/>
          </a:ln>
        </p:spPr>
      </p:pic>
      <p:grpSp>
        <p:nvGrpSpPr>
          <p:cNvPr id="43" name="组合 15"/>
          <p:cNvGrpSpPr/>
          <p:nvPr/>
        </p:nvGrpSpPr>
        <p:grpSpPr>
          <a:xfrm>
            <a:off x="0" y="6444708"/>
            <a:ext cx="12192000" cy="356140"/>
            <a:chOff x="0" y="6444708"/>
            <a:chExt cx="12192000" cy="356140"/>
          </a:xfrm>
        </p:grpSpPr>
        <p:pic>
          <p:nvPicPr>
            <p:cNvPr id="44" name="Picture 2"/>
            <p:cNvPicPr>
              <a:picLocks noChangeAspect="1" noChangeArrowheads="1"/>
            </p:cNvPicPr>
            <p:nvPr/>
          </p:nvPicPr>
          <p:blipFill>
            <a:blip r:embed="rId7" cstate="print"/>
            <a:srcRect/>
            <a:stretch>
              <a:fillRect/>
            </a:stretch>
          </p:blipFill>
          <p:spPr bwMode="auto">
            <a:xfrm>
              <a:off x="5062539" y="6444708"/>
              <a:ext cx="1681162" cy="356140"/>
            </a:xfrm>
            <a:prstGeom prst="rect">
              <a:avLst/>
            </a:prstGeom>
            <a:noFill/>
            <a:ln w="9525">
              <a:noFill/>
              <a:miter lim="800000"/>
              <a:headEnd/>
              <a:tailEnd/>
            </a:ln>
          </p:spPr>
        </p:pic>
        <p:sp>
          <p:nvSpPr>
            <p:cNvPr id="45" name="矩形 44"/>
            <p:cNvSpPr/>
            <p:nvPr/>
          </p:nvSpPr>
          <p:spPr>
            <a:xfrm>
              <a:off x="0" y="6472235"/>
              <a:ext cx="5057775" cy="300037"/>
            </a:xfrm>
            <a:prstGeom prst="rect">
              <a:avLst/>
            </a:prstGeom>
            <a:solidFill>
              <a:srgbClr val="FB4B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6724650" y="6472235"/>
              <a:ext cx="5467350" cy="300037"/>
            </a:xfrm>
            <a:prstGeom prst="rect">
              <a:avLst/>
            </a:prstGeom>
            <a:solidFill>
              <a:srgbClr val="0029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圆角矩形 46"/>
          <p:cNvSpPr/>
          <p:nvPr/>
        </p:nvSpPr>
        <p:spPr>
          <a:xfrm>
            <a:off x="6045200" y="5046981"/>
            <a:ext cx="6146800" cy="457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6265185" y="5096876"/>
            <a:ext cx="5926815" cy="338554"/>
          </a:xfrm>
          <a:prstGeom prst="rect">
            <a:avLst/>
          </a:prstGeom>
          <a:noFill/>
        </p:spPr>
        <p:txBody>
          <a:bodyPr wrap="none" rtlCol="0">
            <a:spAutoFit/>
          </a:bodyPr>
          <a:lstStyle/>
          <a:p>
            <a:r>
              <a:rPr lang="en-US" altLang="zh-CN" sz="1600" b="1" dirty="0" smtClean="0">
                <a:solidFill>
                  <a:srgbClr val="FF0000"/>
                </a:solidFill>
                <a:latin typeface="+mn-ea"/>
              </a:rPr>
              <a:t>How ph value would be influenced by the CO</a:t>
            </a:r>
            <a:r>
              <a:rPr lang="en-US" altLang="zh-CN" sz="1600" b="1" baseline="-25000" dirty="0" smtClean="0">
                <a:solidFill>
                  <a:srgbClr val="FF0000"/>
                </a:solidFill>
                <a:latin typeface="+mn-ea"/>
              </a:rPr>
              <a:t>2 </a:t>
            </a:r>
            <a:r>
              <a:rPr lang="en-US" altLang="zh-CN" sz="1600" b="1" dirty="0" smtClean="0">
                <a:solidFill>
                  <a:srgbClr val="FF0000"/>
                </a:solidFill>
                <a:latin typeface="+mn-ea"/>
              </a:rPr>
              <a:t>leakage ?</a:t>
            </a:r>
            <a:endParaRPr lang="zh-CN" altLang="en-US" sz="1600" b="1" baseline="-25000" dirty="0">
              <a:solidFill>
                <a:srgbClr val="FF0000"/>
              </a:solidFill>
              <a:latin typeface="+mn-ea"/>
            </a:endParaRPr>
          </a:p>
        </p:txBody>
      </p:sp>
      <p:sp>
        <p:nvSpPr>
          <p:cNvPr id="49" name="TextBox 48"/>
          <p:cNvSpPr txBox="1"/>
          <p:nvPr/>
        </p:nvSpPr>
        <p:spPr>
          <a:xfrm rot="730840">
            <a:off x="5871485" y="6011276"/>
            <a:ext cx="1583960" cy="338554"/>
          </a:xfrm>
          <a:prstGeom prst="rect">
            <a:avLst/>
          </a:prstGeom>
          <a:noFill/>
        </p:spPr>
        <p:txBody>
          <a:bodyPr wrap="none" rtlCol="0">
            <a:spAutoFit/>
          </a:bodyPr>
          <a:lstStyle/>
          <a:p>
            <a:r>
              <a:rPr lang="en-US" altLang="zh-CN" sz="1600" b="1" dirty="0" smtClean="0">
                <a:solidFill>
                  <a:srgbClr val="FF0000"/>
                </a:solidFill>
                <a:latin typeface="+mn-ea"/>
              </a:rPr>
              <a:t>Further study</a:t>
            </a:r>
            <a:endParaRPr lang="zh-CN" altLang="en-US" sz="1600" b="1" baseline="-25000" dirty="0">
              <a:solidFill>
                <a:srgbClr val="FF0000"/>
              </a:solidFill>
              <a:latin typeface="+mn-ea"/>
            </a:endParaRPr>
          </a:p>
        </p:txBody>
      </p:sp>
      <p:sp>
        <p:nvSpPr>
          <p:cNvPr id="52" name="圆角右箭头 51"/>
          <p:cNvSpPr/>
          <p:nvPr/>
        </p:nvSpPr>
        <p:spPr>
          <a:xfrm>
            <a:off x="6184900" y="5397500"/>
            <a:ext cx="266700" cy="520700"/>
          </a:xfrm>
          <a:prstGeom prst="ben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cstate="print"/>
          <a:stretch>
            <a:fillRect/>
          </a:stretch>
        </p:blipFill>
        <p:spPr>
          <a:xfrm>
            <a:off x="0" y="850716"/>
            <a:ext cx="12192000" cy="62133"/>
          </a:xfrm>
          <a:prstGeom prst="rect">
            <a:avLst/>
          </a:prstGeom>
        </p:spPr>
      </p:pic>
      <p:grpSp>
        <p:nvGrpSpPr>
          <p:cNvPr id="2" name="组合 15"/>
          <p:cNvGrpSpPr/>
          <p:nvPr/>
        </p:nvGrpSpPr>
        <p:grpSpPr>
          <a:xfrm>
            <a:off x="0" y="6444708"/>
            <a:ext cx="12192000" cy="356140"/>
            <a:chOff x="0" y="6444708"/>
            <a:chExt cx="12192000" cy="356140"/>
          </a:xfrm>
        </p:grpSpPr>
        <p:pic>
          <p:nvPicPr>
            <p:cNvPr id="17" name="Picture 2"/>
            <p:cNvPicPr>
              <a:picLocks noChangeAspect="1" noChangeArrowheads="1"/>
            </p:cNvPicPr>
            <p:nvPr/>
          </p:nvPicPr>
          <p:blipFill>
            <a:blip r:embed="rId5" cstate="print"/>
            <a:srcRect/>
            <a:stretch>
              <a:fillRect/>
            </a:stretch>
          </p:blipFill>
          <p:spPr bwMode="auto">
            <a:xfrm>
              <a:off x="5062539" y="6444708"/>
              <a:ext cx="1681162" cy="356140"/>
            </a:xfrm>
            <a:prstGeom prst="rect">
              <a:avLst/>
            </a:prstGeom>
            <a:noFill/>
            <a:ln w="9525">
              <a:noFill/>
              <a:miter lim="800000"/>
              <a:headEnd/>
              <a:tailEnd/>
            </a:ln>
          </p:spPr>
        </p:pic>
        <p:sp>
          <p:nvSpPr>
            <p:cNvPr id="18" name="矩形 17"/>
            <p:cNvSpPr/>
            <p:nvPr/>
          </p:nvSpPr>
          <p:spPr>
            <a:xfrm>
              <a:off x="0" y="6472235"/>
              <a:ext cx="5057775" cy="300037"/>
            </a:xfrm>
            <a:prstGeom prst="rect">
              <a:avLst/>
            </a:prstGeom>
            <a:solidFill>
              <a:srgbClr val="FB4B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724650" y="6472235"/>
              <a:ext cx="5467350" cy="300037"/>
            </a:xfrm>
            <a:prstGeom prst="rect">
              <a:avLst/>
            </a:prstGeom>
            <a:solidFill>
              <a:srgbClr val="0029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nvSpPr>
        <p:spPr>
          <a:xfrm>
            <a:off x="492958" y="258020"/>
            <a:ext cx="1768433" cy="369332"/>
          </a:xfrm>
          <a:prstGeom prst="rect">
            <a:avLst/>
          </a:prstGeom>
        </p:spPr>
        <p:txBody>
          <a:bodyPr wrap="none">
            <a:spAutoFit/>
          </a:bodyPr>
          <a:lstStyle/>
          <a:p>
            <a:r>
              <a:rPr lang="en-GB" altLang="en-US" dirty="0" smtClean="0">
                <a:ea typeface="ＭＳ Ｐゴシック" pitchFamily="34" charset="-128"/>
              </a:rPr>
              <a:t>Thesis Statement</a:t>
            </a:r>
            <a:endParaRPr lang="zh-CN" altLang="en-US" dirty="0"/>
          </a:p>
        </p:txBody>
      </p:sp>
      <p:sp>
        <p:nvSpPr>
          <p:cNvPr id="12" name="椭圆 11"/>
          <p:cNvSpPr/>
          <p:nvPr/>
        </p:nvSpPr>
        <p:spPr>
          <a:xfrm>
            <a:off x="133350" y="247649"/>
            <a:ext cx="302079" cy="3020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550982" y="348734"/>
            <a:ext cx="5186035" cy="369332"/>
          </a:xfrm>
          <a:prstGeom prst="rect">
            <a:avLst/>
          </a:prstGeom>
        </p:spPr>
        <p:txBody>
          <a:bodyPr wrap="none">
            <a:spAutoFit/>
          </a:bodyPr>
          <a:lstStyle/>
          <a:p>
            <a:r>
              <a:rPr lang="en-US" altLang="zh-CN" b="1" dirty="0" smtClean="0"/>
              <a:t>The clock is ticking on dealing with climate change</a:t>
            </a:r>
            <a:endParaRPr lang="en-US" altLang="zh-CN" b="1" dirty="0"/>
          </a:p>
        </p:txBody>
      </p:sp>
      <p:sp>
        <p:nvSpPr>
          <p:cNvPr id="20" name="矩形 19"/>
          <p:cNvSpPr/>
          <p:nvPr/>
        </p:nvSpPr>
        <p:spPr>
          <a:xfrm>
            <a:off x="190500" y="1054100"/>
            <a:ext cx="838200" cy="5257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smtClean="0"/>
              <a:t>T</a:t>
            </a:r>
          </a:p>
          <a:p>
            <a:pPr algn="ctr"/>
            <a:r>
              <a:rPr lang="en-US" altLang="zh-CN" sz="2100" b="1" dirty="0" smtClean="0"/>
              <a:t>H</a:t>
            </a:r>
          </a:p>
          <a:p>
            <a:pPr algn="ctr"/>
            <a:r>
              <a:rPr lang="en-US" altLang="zh-CN" sz="2100" b="1" dirty="0" smtClean="0"/>
              <a:t>E</a:t>
            </a:r>
          </a:p>
          <a:p>
            <a:pPr algn="ctr"/>
            <a:r>
              <a:rPr lang="en-US" altLang="zh-CN" sz="2100" b="1" dirty="0" smtClean="0"/>
              <a:t>S</a:t>
            </a:r>
          </a:p>
          <a:p>
            <a:pPr algn="ctr"/>
            <a:r>
              <a:rPr lang="en-US" altLang="zh-CN" sz="2100" b="1" dirty="0" smtClean="0"/>
              <a:t>I</a:t>
            </a:r>
          </a:p>
          <a:p>
            <a:pPr algn="ctr"/>
            <a:r>
              <a:rPr lang="en-US" altLang="zh-CN" sz="2100" b="1" dirty="0" smtClean="0"/>
              <a:t>S</a:t>
            </a:r>
          </a:p>
          <a:p>
            <a:pPr algn="ctr"/>
            <a:endParaRPr lang="en-US" altLang="zh-CN" sz="2100" b="1" dirty="0" smtClean="0"/>
          </a:p>
          <a:p>
            <a:pPr algn="ctr"/>
            <a:r>
              <a:rPr lang="en-US" altLang="zh-CN" sz="2100" b="1" dirty="0" smtClean="0"/>
              <a:t>S</a:t>
            </a:r>
          </a:p>
          <a:p>
            <a:pPr algn="ctr"/>
            <a:r>
              <a:rPr lang="en-US" altLang="zh-CN" sz="2100" b="1" dirty="0" smtClean="0"/>
              <a:t>T</a:t>
            </a:r>
          </a:p>
          <a:p>
            <a:pPr algn="ctr"/>
            <a:r>
              <a:rPr lang="en-US" altLang="zh-CN" sz="2100" b="1" dirty="0" smtClean="0"/>
              <a:t>A</a:t>
            </a:r>
          </a:p>
          <a:p>
            <a:pPr algn="ctr"/>
            <a:r>
              <a:rPr lang="en-US" altLang="zh-CN" sz="2100" b="1" dirty="0" smtClean="0"/>
              <a:t>T</a:t>
            </a:r>
          </a:p>
          <a:p>
            <a:pPr algn="ctr"/>
            <a:r>
              <a:rPr lang="en-US" altLang="zh-CN" sz="2100" b="1" dirty="0" smtClean="0"/>
              <a:t>E</a:t>
            </a:r>
          </a:p>
          <a:p>
            <a:pPr algn="ctr"/>
            <a:r>
              <a:rPr lang="en-US" altLang="zh-CN" sz="2100" b="1" dirty="0" smtClean="0"/>
              <a:t>M</a:t>
            </a:r>
          </a:p>
          <a:p>
            <a:pPr algn="ctr"/>
            <a:r>
              <a:rPr lang="en-US" altLang="zh-CN" sz="2100" b="1" dirty="0" smtClean="0"/>
              <a:t>E</a:t>
            </a:r>
          </a:p>
          <a:p>
            <a:pPr algn="ctr"/>
            <a:r>
              <a:rPr lang="en-US" altLang="zh-CN" sz="2100" b="1" dirty="0" smtClean="0"/>
              <a:t>N</a:t>
            </a:r>
          </a:p>
          <a:p>
            <a:pPr algn="ctr"/>
            <a:r>
              <a:rPr lang="en-US" altLang="zh-CN" sz="2100" b="1" dirty="0" smtClean="0"/>
              <a:t>T</a:t>
            </a:r>
            <a:endParaRPr lang="zh-CN" altLang="en-US" sz="2100" b="1" dirty="0"/>
          </a:p>
        </p:txBody>
      </p:sp>
      <p:sp>
        <p:nvSpPr>
          <p:cNvPr id="22" name="矩形 21"/>
          <p:cNvSpPr/>
          <p:nvPr/>
        </p:nvSpPr>
        <p:spPr>
          <a:xfrm>
            <a:off x="1095827" y="1414892"/>
            <a:ext cx="11096173" cy="3970318"/>
          </a:xfrm>
          <a:prstGeom prst="rect">
            <a:avLst/>
          </a:prstGeom>
        </p:spPr>
        <p:txBody>
          <a:bodyPr wrap="square">
            <a:spAutoFit/>
          </a:bodyPr>
          <a:lstStyle/>
          <a:p>
            <a:r>
              <a:rPr lang="en-US" altLang="zh-CN" sz="2800" dirty="0" smtClean="0"/>
              <a:t>The level of carbon dioxide (CO</a:t>
            </a:r>
            <a:r>
              <a:rPr lang="en-US" altLang="zh-CN" sz="2800" baseline="-25000" dirty="0" smtClean="0"/>
              <a:t>2</a:t>
            </a:r>
            <a:r>
              <a:rPr lang="en-US" altLang="zh-CN" sz="2800" dirty="0" smtClean="0"/>
              <a:t>) released into the atmosphere has </a:t>
            </a:r>
            <a:r>
              <a:rPr lang="en-US" altLang="zh-CN" sz="2800" b="1" dirty="0" smtClean="0">
                <a:solidFill>
                  <a:srgbClr val="FF0000"/>
                </a:solidFill>
              </a:rPr>
              <a:t>increased significantly </a:t>
            </a:r>
            <a:r>
              <a:rPr lang="en-US" altLang="zh-CN" sz="2800" u="sng" dirty="0" smtClean="0"/>
              <a:t>since the beginning of the industrial era</a:t>
            </a:r>
            <a:r>
              <a:rPr lang="en-US" altLang="zh-CN" sz="2800" dirty="0" smtClean="0"/>
              <a:t>. </a:t>
            </a:r>
          </a:p>
          <a:p>
            <a:endParaRPr lang="en-US" altLang="zh-CN" sz="2800" dirty="0" smtClean="0"/>
          </a:p>
          <a:p>
            <a:r>
              <a:rPr lang="en-US" altLang="zh-CN" sz="2800" b="1" dirty="0" smtClean="0">
                <a:solidFill>
                  <a:srgbClr val="FF0000"/>
                </a:solidFill>
              </a:rPr>
              <a:t>Climate catastrophe </a:t>
            </a:r>
            <a:r>
              <a:rPr lang="en-US" altLang="zh-CN" sz="2800" dirty="0" smtClean="0"/>
              <a:t>may led to the earth as a result of the climate change and global warming, where human beings are </a:t>
            </a:r>
            <a:r>
              <a:rPr lang="en-US" altLang="zh-CN" sz="2800" b="1" dirty="0" smtClean="0">
                <a:solidFill>
                  <a:srgbClr val="FF0000"/>
                </a:solidFill>
              </a:rPr>
              <a:t>unable to survive</a:t>
            </a:r>
            <a:r>
              <a:rPr lang="en-US" altLang="zh-CN" sz="2800" dirty="0" smtClean="0"/>
              <a:t>.</a:t>
            </a:r>
          </a:p>
          <a:p>
            <a:endParaRPr lang="en-US" altLang="zh-CN" sz="2800" dirty="0" smtClean="0"/>
          </a:p>
          <a:p>
            <a:r>
              <a:rPr lang="en-US" altLang="zh-CN" sz="2800" b="1" dirty="0" smtClean="0">
                <a:solidFill>
                  <a:srgbClr val="FF0000"/>
                </a:solidFill>
              </a:rPr>
              <a:t>OCCS might be one of the best emergency strategies </a:t>
            </a:r>
            <a:r>
              <a:rPr lang="en-US" altLang="zh-CN" sz="2800" dirty="0" smtClean="0"/>
              <a:t>in dealing with climate change and global warming due to the large capacity of storing CO</a:t>
            </a:r>
            <a:r>
              <a:rPr lang="en-US" altLang="zh-CN" sz="2800" baseline="-25000" dirty="0" smtClean="0"/>
              <a:t>2</a:t>
            </a:r>
            <a:r>
              <a:rPr lang="en-US" altLang="zh-CN" sz="2800" dirty="0" smtClean="0"/>
              <a:t> when the situation is too worse tocontrol.</a:t>
            </a:r>
            <a:endParaRPr lang="zh-CN" altLang="en-US" sz="2800" dirty="0"/>
          </a:p>
        </p:txBody>
      </p:sp>
      <p:pic>
        <p:nvPicPr>
          <p:cNvPr id="23" name="PA_图片 2" descr="C:\Users\Administrator\Desktop\co2.png"/>
          <p:cNvPicPr>
            <a:picLocks noChangeAspect="1" noChangeArrowheads="1"/>
          </p:cNvPicPr>
          <p:nvPr>
            <p:custDataLst>
              <p:tags r:id="rId1"/>
            </p:custDataLst>
          </p:nvPr>
        </p:nvPicPr>
        <p:blipFill>
          <a:blip r:embed="rId6" cstate="print"/>
          <a:srcRect/>
          <a:stretch>
            <a:fillRect/>
          </a:stretch>
        </p:blipFill>
        <p:spPr bwMode="auto">
          <a:xfrm>
            <a:off x="5922106" y="139700"/>
            <a:ext cx="622300" cy="6223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stretch>
            <a:fillRect/>
          </a:stretch>
        </p:blipFill>
        <p:spPr>
          <a:xfrm>
            <a:off x="0" y="850716"/>
            <a:ext cx="12192000" cy="62133"/>
          </a:xfrm>
          <a:prstGeom prst="rect">
            <a:avLst/>
          </a:prstGeom>
        </p:spPr>
      </p:pic>
      <p:sp>
        <p:nvSpPr>
          <p:cNvPr id="16" name="矩形 15"/>
          <p:cNvSpPr/>
          <p:nvPr/>
        </p:nvSpPr>
        <p:spPr>
          <a:xfrm>
            <a:off x="528317" y="209034"/>
            <a:ext cx="3018775" cy="369332"/>
          </a:xfrm>
          <a:prstGeom prst="rect">
            <a:avLst/>
          </a:prstGeom>
        </p:spPr>
        <p:txBody>
          <a:bodyPr wrap="none">
            <a:spAutoFit/>
          </a:bodyPr>
          <a:lstStyle/>
          <a:p>
            <a:r>
              <a:rPr lang="en-US" altLang="zh-CN" dirty="0" smtClean="0"/>
              <a:t>Risks, Impacts and Challenges</a:t>
            </a:r>
            <a:endParaRPr lang="zh-CN" altLang="en-US" dirty="0"/>
          </a:p>
        </p:txBody>
      </p:sp>
      <p:sp>
        <p:nvSpPr>
          <p:cNvPr id="17" name="椭圆 16"/>
          <p:cNvSpPr/>
          <p:nvPr/>
        </p:nvSpPr>
        <p:spPr>
          <a:xfrm>
            <a:off x="133350" y="247649"/>
            <a:ext cx="302079" cy="3020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34"/>
          <p:cNvGrpSpPr/>
          <p:nvPr/>
        </p:nvGrpSpPr>
        <p:grpSpPr>
          <a:xfrm>
            <a:off x="0" y="1644650"/>
            <a:ext cx="5953125" cy="4838700"/>
            <a:chOff x="604838" y="1428750"/>
            <a:chExt cx="5953125" cy="4838700"/>
          </a:xfrm>
        </p:grpSpPr>
        <p:pic>
          <p:nvPicPr>
            <p:cNvPr id="49163" name="Picture 11"/>
            <p:cNvPicPr>
              <a:picLocks noChangeAspect="1" noChangeArrowheads="1"/>
            </p:cNvPicPr>
            <p:nvPr/>
          </p:nvPicPr>
          <p:blipFill>
            <a:blip r:embed="rId4" cstate="print"/>
            <a:srcRect/>
            <a:stretch>
              <a:fillRect/>
            </a:stretch>
          </p:blipFill>
          <p:spPr bwMode="auto">
            <a:xfrm>
              <a:off x="604838" y="1428750"/>
              <a:ext cx="5953125" cy="4838700"/>
            </a:xfrm>
            <a:prstGeom prst="rect">
              <a:avLst/>
            </a:prstGeom>
            <a:noFill/>
            <a:ln w="9525">
              <a:noFill/>
              <a:miter lim="800000"/>
              <a:headEnd/>
              <a:tailEnd/>
            </a:ln>
          </p:spPr>
        </p:pic>
        <p:sp>
          <p:nvSpPr>
            <p:cNvPr id="31" name="矩形 30"/>
            <p:cNvSpPr/>
            <p:nvPr/>
          </p:nvSpPr>
          <p:spPr>
            <a:xfrm rot="21313005">
              <a:off x="904491" y="1726892"/>
              <a:ext cx="4247253" cy="4031873"/>
            </a:xfrm>
            <a:prstGeom prst="rect">
              <a:avLst/>
            </a:prstGeom>
          </p:spPr>
          <p:txBody>
            <a:bodyPr wrap="none">
              <a:spAutoFit/>
            </a:bodyPr>
            <a:lstStyle/>
            <a:p>
              <a:pPr algn="ctr"/>
              <a:r>
                <a:rPr lang="en-US" altLang="zh-CN" sz="3200" b="1" dirty="0" smtClean="0">
                  <a:solidFill>
                    <a:schemeClr val="bg1"/>
                  </a:solidFill>
                </a:rPr>
                <a:t>……</a:t>
              </a:r>
            </a:p>
            <a:p>
              <a:pPr algn="ctr"/>
              <a:r>
                <a:rPr lang="en-US" altLang="zh-CN" sz="3200" b="1" dirty="0" smtClean="0">
                  <a:solidFill>
                    <a:schemeClr val="bg1"/>
                  </a:solidFill>
                </a:rPr>
                <a:t>Earthquakes</a:t>
              </a:r>
            </a:p>
            <a:p>
              <a:pPr algn="ctr"/>
              <a:r>
                <a:rPr lang="en-US" altLang="zh-CN" sz="3200" b="1" dirty="0" smtClean="0">
                  <a:solidFill>
                    <a:schemeClr val="bg1"/>
                  </a:solidFill>
                </a:rPr>
                <a:t>Geological Anomaly</a:t>
              </a:r>
            </a:p>
            <a:p>
              <a:pPr algn="ctr"/>
              <a:r>
                <a:rPr lang="en-US" altLang="zh-CN" sz="3200" b="1" dirty="0" smtClean="0">
                  <a:solidFill>
                    <a:schemeClr val="bg1"/>
                  </a:solidFill>
                </a:rPr>
                <a:t>CO</a:t>
              </a:r>
              <a:r>
                <a:rPr lang="en-US" altLang="zh-CN" sz="3200" b="1" baseline="-25000" dirty="0" smtClean="0">
                  <a:solidFill>
                    <a:schemeClr val="bg1"/>
                  </a:solidFill>
                </a:rPr>
                <a:t>2 </a:t>
              </a:r>
              <a:r>
                <a:rPr lang="en-US" altLang="zh-CN" sz="3200" b="1" dirty="0" smtClean="0">
                  <a:solidFill>
                    <a:schemeClr val="bg1"/>
                  </a:solidFill>
                </a:rPr>
                <a:t>leakage</a:t>
              </a:r>
              <a:endParaRPr lang="en-US" altLang="zh-CN" sz="3200" b="1" baseline="-25000" dirty="0" smtClean="0">
                <a:solidFill>
                  <a:schemeClr val="bg1"/>
                </a:solidFill>
              </a:endParaRPr>
            </a:p>
            <a:p>
              <a:pPr algn="ctr"/>
              <a:r>
                <a:rPr lang="en-US" altLang="zh-CN" sz="3200" b="1" dirty="0" smtClean="0">
                  <a:solidFill>
                    <a:schemeClr val="bg1"/>
                  </a:solidFill>
                </a:rPr>
                <a:t>Acidification</a:t>
              </a:r>
            </a:p>
            <a:p>
              <a:pPr algn="ctr"/>
              <a:r>
                <a:rPr lang="en-US" altLang="zh-CN" sz="3200" b="1" dirty="0" smtClean="0">
                  <a:solidFill>
                    <a:schemeClr val="bg1"/>
                  </a:solidFill>
                </a:rPr>
                <a:t>Ecological Catastrophe</a:t>
              </a:r>
            </a:p>
            <a:p>
              <a:pPr algn="ctr"/>
              <a:r>
                <a:rPr lang="en-US" altLang="zh-CN" sz="3200" b="1" dirty="0" smtClean="0">
                  <a:solidFill>
                    <a:schemeClr val="bg1"/>
                  </a:solidFill>
                </a:rPr>
                <a:t>Economical Impact</a:t>
              </a:r>
            </a:p>
            <a:p>
              <a:pPr algn="ctr"/>
              <a:r>
                <a:rPr lang="en-US" altLang="zh-CN" sz="3200" b="1" dirty="0" smtClean="0">
                  <a:solidFill>
                    <a:schemeClr val="bg1"/>
                  </a:solidFill>
                </a:rPr>
                <a:t>……</a:t>
              </a:r>
            </a:p>
          </p:txBody>
        </p:sp>
      </p:grpSp>
      <p:sp>
        <p:nvSpPr>
          <p:cNvPr id="36" name="TextBox 35"/>
          <p:cNvSpPr txBox="1"/>
          <p:nvPr/>
        </p:nvSpPr>
        <p:spPr>
          <a:xfrm>
            <a:off x="17462" y="939800"/>
            <a:ext cx="5821081" cy="646331"/>
          </a:xfrm>
          <a:prstGeom prst="rect">
            <a:avLst/>
          </a:prstGeom>
          <a:noFill/>
        </p:spPr>
        <p:txBody>
          <a:bodyPr wrap="none" rtlCol="0">
            <a:spAutoFit/>
          </a:bodyPr>
          <a:lstStyle/>
          <a:p>
            <a:r>
              <a:rPr lang="en-US" altLang="zh-CN" sz="3600" dirty="0" smtClean="0">
                <a:latin typeface="+mn-ea"/>
              </a:rPr>
              <a:t>Major Concerns for </a:t>
            </a:r>
            <a:r>
              <a:rPr lang="en-US" altLang="zh-CN" sz="3600" dirty="0" smtClean="0">
                <a:solidFill>
                  <a:schemeClr val="accent1">
                    <a:lumMod val="75000"/>
                  </a:schemeClr>
                </a:solidFill>
                <a:latin typeface="+mn-ea"/>
              </a:rPr>
              <a:t>O</a:t>
            </a:r>
            <a:r>
              <a:rPr lang="en-US" altLang="zh-CN" sz="3600" dirty="0" smtClean="0">
                <a:latin typeface="+mn-ea"/>
              </a:rPr>
              <a:t>CCS</a:t>
            </a:r>
            <a:endParaRPr lang="zh-CN" altLang="en-US" sz="3600" dirty="0">
              <a:latin typeface="+mn-ea"/>
            </a:endParaRPr>
          </a:p>
        </p:txBody>
      </p:sp>
      <p:sp>
        <p:nvSpPr>
          <p:cNvPr id="38" name="TextBox 37"/>
          <p:cNvSpPr txBox="1"/>
          <p:nvPr/>
        </p:nvSpPr>
        <p:spPr>
          <a:xfrm>
            <a:off x="7035148" y="943976"/>
            <a:ext cx="3874779" cy="400110"/>
          </a:xfrm>
          <a:prstGeom prst="rect">
            <a:avLst/>
          </a:prstGeom>
          <a:noFill/>
        </p:spPr>
        <p:txBody>
          <a:bodyPr wrap="none" rtlCol="0">
            <a:spAutoFit/>
          </a:bodyPr>
          <a:lstStyle/>
          <a:p>
            <a:r>
              <a:rPr lang="en-US" altLang="zh-CN" sz="2000" b="1" dirty="0" smtClean="0">
                <a:solidFill>
                  <a:srgbClr val="FF0000"/>
                </a:solidFill>
                <a:latin typeface="+mn-ea"/>
              </a:rPr>
              <a:t>Common Risks: Acidification</a:t>
            </a:r>
            <a:endParaRPr lang="zh-CN" altLang="en-US" sz="2000" b="1" dirty="0">
              <a:solidFill>
                <a:srgbClr val="FF0000"/>
              </a:solidFill>
              <a:latin typeface="+mn-ea"/>
            </a:endParaRPr>
          </a:p>
        </p:txBody>
      </p:sp>
      <p:pic>
        <p:nvPicPr>
          <p:cNvPr id="42" name="Picture 2"/>
          <p:cNvPicPr>
            <a:picLocks noChangeAspect="1" noChangeArrowheads="1"/>
          </p:cNvPicPr>
          <p:nvPr/>
        </p:nvPicPr>
        <p:blipFill>
          <a:blip r:embed="rId5" cstate="print"/>
          <a:srcRect/>
          <a:stretch>
            <a:fillRect/>
          </a:stretch>
        </p:blipFill>
        <p:spPr bwMode="auto">
          <a:xfrm>
            <a:off x="6878638" y="5090946"/>
            <a:ext cx="5313362" cy="1440911"/>
          </a:xfrm>
          <a:prstGeom prst="rect">
            <a:avLst/>
          </a:prstGeom>
          <a:noFill/>
          <a:ln w="9525">
            <a:noFill/>
            <a:miter lim="800000"/>
            <a:headEnd/>
            <a:tailEnd/>
          </a:ln>
        </p:spPr>
      </p:pic>
      <p:grpSp>
        <p:nvGrpSpPr>
          <p:cNvPr id="4" name="组合 15"/>
          <p:cNvGrpSpPr/>
          <p:nvPr/>
        </p:nvGrpSpPr>
        <p:grpSpPr>
          <a:xfrm>
            <a:off x="0" y="6444708"/>
            <a:ext cx="12192000" cy="356140"/>
            <a:chOff x="0" y="6444708"/>
            <a:chExt cx="12192000" cy="356140"/>
          </a:xfrm>
        </p:grpSpPr>
        <p:pic>
          <p:nvPicPr>
            <p:cNvPr id="44" name="Picture 2"/>
            <p:cNvPicPr>
              <a:picLocks noChangeAspect="1" noChangeArrowheads="1"/>
            </p:cNvPicPr>
            <p:nvPr/>
          </p:nvPicPr>
          <p:blipFill>
            <a:blip r:embed="rId6" cstate="print"/>
            <a:srcRect/>
            <a:stretch>
              <a:fillRect/>
            </a:stretch>
          </p:blipFill>
          <p:spPr bwMode="auto">
            <a:xfrm>
              <a:off x="5062539" y="6444708"/>
              <a:ext cx="1681162" cy="356140"/>
            </a:xfrm>
            <a:prstGeom prst="rect">
              <a:avLst/>
            </a:prstGeom>
            <a:noFill/>
            <a:ln w="9525">
              <a:noFill/>
              <a:miter lim="800000"/>
              <a:headEnd/>
              <a:tailEnd/>
            </a:ln>
          </p:spPr>
        </p:pic>
        <p:sp>
          <p:nvSpPr>
            <p:cNvPr id="45" name="矩形 44"/>
            <p:cNvSpPr/>
            <p:nvPr/>
          </p:nvSpPr>
          <p:spPr>
            <a:xfrm>
              <a:off x="0" y="6472235"/>
              <a:ext cx="5057775" cy="300037"/>
            </a:xfrm>
            <a:prstGeom prst="rect">
              <a:avLst/>
            </a:prstGeom>
            <a:solidFill>
              <a:srgbClr val="FB4B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6724650" y="6472235"/>
              <a:ext cx="5467350" cy="300037"/>
            </a:xfrm>
            <a:prstGeom prst="rect">
              <a:avLst/>
            </a:prstGeom>
            <a:solidFill>
              <a:srgbClr val="0029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圆角矩形 46"/>
          <p:cNvSpPr/>
          <p:nvPr/>
        </p:nvSpPr>
        <p:spPr>
          <a:xfrm>
            <a:off x="6045200" y="5046981"/>
            <a:ext cx="6146800" cy="457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6265185" y="5096876"/>
            <a:ext cx="5926815" cy="338554"/>
          </a:xfrm>
          <a:prstGeom prst="rect">
            <a:avLst/>
          </a:prstGeom>
          <a:noFill/>
        </p:spPr>
        <p:txBody>
          <a:bodyPr wrap="none" rtlCol="0">
            <a:spAutoFit/>
          </a:bodyPr>
          <a:lstStyle/>
          <a:p>
            <a:r>
              <a:rPr lang="en-US" altLang="zh-CN" sz="1600" b="1" dirty="0" smtClean="0">
                <a:solidFill>
                  <a:srgbClr val="FF0000"/>
                </a:solidFill>
                <a:latin typeface="+mn-ea"/>
              </a:rPr>
              <a:t>How ph value would be influenced by the CO</a:t>
            </a:r>
            <a:r>
              <a:rPr lang="en-US" altLang="zh-CN" sz="1600" b="1" baseline="-25000" dirty="0" smtClean="0">
                <a:solidFill>
                  <a:srgbClr val="FF0000"/>
                </a:solidFill>
                <a:latin typeface="+mn-ea"/>
              </a:rPr>
              <a:t>2 </a:t>
            </a:r>
            <a:r>
              <a:rPr lang="en-US" altLang="zh-CN" sz="1600" b="1" dirty="0" smtClean="0">
                <a:solidFill>
                  <a:srgbClr val="FF0000"/>
                </a:solidFill>
                <a:latin typeface="+mn-ea"/>
              </a:rPr>
              <a:t>leakage ?</a:t>
            </a:r>
            <a:endParaRPr lang="zh-CN" altLang="en-US" sz="1600" b="1" baseline="-25000" dirty="0">
              <a:solidFill>
                <a:srgbClr val="FF0000"/>
              </a:solidFill>
              <a:latin typeface="+mn-ea"/>
            </a:endParaRPr>
          </a:p>
        </p:txBody>
      </p:sp>
      <p:sp>
        <p:nvSpPr>
          <p:cNvPr id="49" name="TextBox 48"/>
          <p:cNvSpPr txBox="1"/>
          <p:nvPr/>
        </p:nvSpPr>
        <p:spPr>
          <a:xfrm rot="730840">
            <a:off x="5871485" y="6011276"/>
            <a:ext cx="1583960" cy="338554"/>
          </a:xfrm>
          <a:prstGeom prst="rect">
            <a:avLst/>
          </a:prstGeom>
          <a:noFill/>
        </p:spPr>
        <p:txBody>
          <a:bodyPr wrap="none" rtlCol="0">
            <a:spAutoFit/>
          </a:bodyPr>
          <a:lstStyle/>
          <a:p>
            <a:r>
              <a:rPr lang="en-US" altLang="zh-CN" sz="1600" b="1" dirty="0" smtClean="0">
                <a:solidFill>
                  <a:srgbClr val="FF0000"/>
                </a:solidFill>
                <a:latin typeface="+mn-ea"/>
              </a:rPr>
              <a:t>Further study</a:t>
            </a:r>
            <a:endParaRPr lang="zh-CN" altLang="en-US" sz="1600" b="1" baseline="-25000" dirty="0">
              <a:solidFill>
                <a:srgbClr val="FF0000"/>
              </a:solidFill>
              <a:latin typeface="+mn-ea"/>
            </a:endParaRPr>
          </a:p>
        </p:txBody>
      </p:sp>
      <p:sp>
        <p:nvSpPr>
          <p:cNvPr id="52" name="圆角右箭头 51"/>
          <p:cNvSpPr/>
          <p:nvPr/>
        </p:nvSpPr>
        <p:spPr>
          <a:xfrm>
            <a:off x="6184900" y="5397500"/>
            <a:ext cx="266700" cy="520700"/>
          </a:xfrm>
          <a:prstGeom prst="ben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p:cNvSpPr/>
          <p:nvPr/>
        </p:nvSpPr>
        <p:spPr>
          <a:xfrm>
            <a:off x="6299200" y="1855738"/>
            <a:ext cx="5689600" cy="2862322"/>
          </a:xfrm>
          <a:prstGeom prst="rect">
            <a:avLst/>
          </a:prstGeom>
        </p:spPr>
        <p:txBody>
          <a:bodyPr wrap="square">
            <a:spAutoFit/>
          </a:bodyPr>
          <a:lstStyle/>
          <a:p>
            <a:r>
              <a:rPr lang="en-US" altLang="zh-CN" dirty="0" smtClean="0"/>
              <a:t>Ocean sequestration, in other words, would speed up the otherwise centuries- or millennialong process of establishing equilibrium between the atmosphere and the entire ocean. </a:t>
            </a:r>
            <a:r>
              <a:rPr lang="en-US" altLang="zh-CN" dirty="0" smtClean="0">
                <a:solidFill>
                  <a:srgbClr val="FF0000"/>
                </a:solidFill>
              </a:rPr>
              <a:t>It would not decrease acidification of the entire ocean, but it might limit acidification in the surface waters that are of greatest economic interest to people.</a:t>
            </a:r>
            <a:r>
              <a:rPr lang="en-US" altLang="zh-CN" dirty="0" smtClean="0"/>
              <a:t> And giving people time to improve more efficiency technologies and strategies to reduce green house gas emissions. In a world of limited resources, it may represent the most efficient way to store a lot of carbon quickly.</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cstate="print"/>
          <a:stretch>
            <a:fillRect/>
          </a:stretch>
        </p:blipFill>
        <p:spPr>
          <a:xfrm>
            <a:off x="0" y="850716"/>
            <a:ext cx="12192000" cy="62133"/>
          </a:xfrm>
          <a:prstGeom prst="rect">
            <a:avLst/>
          </a:prstGeom>
        </p:spPr>
      </p:pic>
      <p:grpSp>
        <p:nvGrpSpPr>
          <p:cNvPr id="2" name="组合 15"/>
          <p:cNvGrpSpPr/>
          <p:nvPr/>
        </p:nvGrpSpPr>
        <p:grpSpPr>
          <a:xfrm>
            <a:off x="0" y="6444708"/>
            <a:ext cx="12192000" cy="356140"/>
            <a:chOff x="0" y="6444708"/>
            <a:chExt cx="12192000" cy="356140"/>
          </a:xfrm>
        </p:grpSpPr>
        <p:pic>
          <p:nvPicPr>
            <p:cNvPr id="17" name="Picture 2"/>
            <p:cNvPicPr>
              <a:picLocks noChangeAspect="1" noChangeArrowheads="1"/>
            </p:cNvPicPr>
            <p:nvPr/>
          </p:nvPicPr>
          <p:blipFill>
            <a:blip r:embed="rId5" cstate="print"/>
            <a:srcRect/>
            <a:stretch>
              <a:fillRect/>
            </a:stretch>
          </p:blipFill>
          <p:spPr bwMode="auto">
            <a:xfrm>
              <a:off x="5062539" y="6444708"/>
              <a:ext cx="1681162" cy="356140"/>
            </a:xfrm>
            <a:prstGeom prst="rect">
              <a:avLst/>
            </a:prstGeom>
            <a:noFill/>
            <a:ln w="9525">
              <a:noFill/>
              <a:miter lim="800000"/>
              <a:headEnd/>
              <a:tailEnd/>
            </a:ln>
          </p:spPr>
        </p:pic>
        <p:sp>
          <p:nvSpPr>
            <p:cNvPr id="18" name="矩形 17"/>
            <p:cNvSpPr/>
            <p:nvPr/>
          </p:nvSpPr>
          <p:spPr>
            <a:xfrm>
              <a:off x="0" y="6472235"/>
              <a:ext cx="5057775" cy="300037"/>
            </a:xfrm>
            <a:prstGeom prst="rect">
              <a:avLst/>
            </a:prstGeom>
            <a:solidFill>
              <a:srgbClr val="FB4B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724650" y="6472235"/>
              <a:ext cx="5467350" cy="300037"/>
            </a:xfrm>
            <a:prstGeom prst="rect">
              <a:avLst/>
            </a:prstGeom>
            <a:solidFill>
              <a:srgbClr val="0029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p:cNvSpPr/>
          <p:nvPr/>
        </p:nvSpPr>
        <p:spPr>
          <a:xfrm>
            <a:off x="133350" y="247649"/>
            <a:ext cx="302079" cy="3020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550982" y="348734"/>
            <a:ext cx="5186035" cy="369332"/>
          </a:xfrm>
          <a:prstGeom prst="rect">
            <a:avLst/>
          </a:prstGeom>
        </p:spPr>
        <p:txBody>
          <a:bodyPr wrap="none">
            <a:spAutoFit/>
          </a:bodyPr>
          <a:lstStyle/>
          <a:p>
            <a:r>
              <a:rPr lang="en-US" altLang="zh-CN" b="1" dirty="0" smtClean="0"/>
              <a:t>The clock is ticking on dealing with climate change</a:t>
            </a:r>
            <a:endParaRPr lang="en-US" altLang="zh-CN" b="1" dirty="0"/>
          </a:p>
        </p:txBody>
      </p:sp>
      <p:sp>
        <p:nvSpPr>
          <p:cNvPr id="20" name="矩形 19"/>
          <p:cNvSpPr/>
          <p:nvPr/>
        </p:nvSpPr>
        <p:spPr>
          <a:xfrm>
            <a:off x="190500" y="1054100"/>
            <a:ext cx="838200" cy="5257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smtClean="0"/>
              <a:t>P</a:t>
            </a:r>
          </a:p>
          <a:p>
            <a:pPr algn="ctr"/>
            <a:r>
              <a:rPr lang="en-US" altLang="zh-CN" sz="2100" b="1" dirty="0" smtClean="0"/>
              <a:t>R</a:t>
            </a:r>
          </a:p>
          <a:p>
            <a:pPr algn="ctr"/>
            <a:r>
              <a:rPr lang="en-US" altLang="zh-CN" sz="2100" b="1" dirty="0" smtClean="0"/>
              <a:t>O</a:t>
            </a:r>
          </a:p>
          <a:p>
            <a:pPr algn="ctr"/>
            <a:r>
              <a:rPr lang="en-US" altLang="zh-CN" sz="2100" b="1" dirty="0" smtClean="0"/>
              <a:t>S</a:t>
            </a:r>
          </a:p>
          <a:p>
            <a:pPr algn="ctr"/>
            <a:r>
              <a:rPr lang="en-US" altLang="zh-CN" sz="2100" b="1" dirty="0" smtClean="0"/>
              <a:t>P</a:t>
            </a:r>
          </a:p>
          <a:p>
            <a:pPr algn="ctr"/>
            <a:r>
              <a:rPr lang="en-US" altLang="zh-CN" sz="2100" b="1" dirty="0" smtClean="0"/>
              <a:t>E</a:t>
            </a:r>
          </a:p>
          <a:p>
            <a:pPr algn="ctr"/>
            <a:r>
              <a:rPr lang="en-US" altLang="zh-CN" sz="2100" b="1" dirty="0" smtClean="0"/>
              <a:t>C</a:t>
            </a:r>
          </a:p>
          <a:p>
            <a:pPr algn="ctr"/>
            <a:r>
              <a:rPr lang="en-US" altLang="zh-CN" sz="2100" b="1" dirty="0" smtClean="0"/>
              <a:t>T</a:t>
            </a:r>
          </a:p>
          <a:p>
            <a:pPr algn="ctr"/>
            <a:r>
              <a:rPr lang="en-US" altLang="zh-CN" sz="2100" b="1" dirty="0" smtClean="0"/>
              <a:t>I</a:t>
            </a:r>
          </a:p>
          <a:p>
            <a:pPr algn="ctr"/>
            <a:r>
              <a:rPr lang="en-US" altLang="zh-CN" sz="2100" b="1" dirty="0" smtClean="0"/>
              <a:t>V</a:t>
            </a:r>
          </a:p>
          <a:p>
            <a:pPr algn="ctr"/>
            <a:r>
              <a:rPr lang="en-US" altLang="zh-CN" sz="2100" b="1" dirty="0" smtClean="0"/>
              <a:t>E</a:t>
            </a:r>
          </a:p>
        </p:txBody>
      </p:sp>
      <p:sp>
        <p:nvSpPr>
          <p:cNvPr id="15" name="矩形 14"/>
          <p:cNvSpPr/>
          <p:nvPr/>
        </p:nvSpPr>
        <p:spPr>
          <a:xfrm>
            <a:off x="490217" y="323334"/>
            <a:ext cx="1261884" cy="369332"/>
          </a:xfrm>
          <a:prstGeom prst="rect">
            <a:avLst/>
          </a:prstGeom>
        </p:spPr>
        <p:txBody>
          <a:bodyPr wrap="none">
            <a:spAutoFit/>
          </a:bodyPr>
          <a:lstStyle/>
          <a:p>
            <a:r>
              <a:rPr lang="en-US" altLang="zh-CN" dirty="0" smtClean="0"/>
              <a:t>Prospective</a:t>
            </a:r>
            <a:endParaRPr lang="zh-CN" altLang="en-US" dirty="0"/>
          </a:p>
        </p:txBody>
      </p:sp>
      <p:pic>
        <p:nvPicPr>
          <p:cNvPr id="16" name="PA_图片 2" descr="C:\Users\Administrator\Desktop\co2.png"/>
          <p:cNvPicPr>
            <a:picLocks noChangeAspect="1" noChangeArrowheads="1"/>
          </p:cNvPicPr>
          <p:nvPr>
            <p:custDataLst>
              <p:tags r:id="rId1"/>
            </p:custDataLst>
          </p:nvPr>
        </p:nvPicPr>
        <p:blipFill>
          <a:blip r:embed="rId6" cstate="print"/>
          <a:srcRect/>
          <a:stretch>
            <a:fillRect/>
          </a:stretch>
        </p:blipFill>
        <p:spPr bwMode="auto">
          <a:xfrm>
            <a:off x="5922106" y="139700"/>
            <a:ext cx="622300" cy="622300"/>
          </a:xfrm>
          <a:prstGeom prst="rect">
            <a:avLst/>
          </a:prstGeom>
          <a:noFill/>
        </p:spPr>
      </p:pic>
      <p:sp>
        <p:nvSpPr>
          <p:cNvPr id="19" name="矩形 18"/>
          <p:cNvSpPr/>
          <p:nvPr/>
        </p:nvSpPr>
        <p:spPr>
          <a:xfrm>
            <a:off x="1095827" y="843657"/>
            <a:ext cx="11096173" cy="5693866"/>
          </a:xfrm>
          <a:prstGeom prst="rect">
            <a:avLst/>
          </a:prstGeom>
        </p:spPr>
        <p:txBody>
          <a:bodyPr wrap="square">
            <a:spAutoFit/>
          </a:bodyPr>
          <a:lstStyle/>
          <a:p>
            <a:r>
              <a:rPr lang="en-US" altLang="zh-CN" sz="2600" dirty="0" smtClean="0"/>
              <a:t>• There are </a:t>
            </a:r>
            <a:r>
              <a:rPr lang="en-US" altLang="zh-CN" sz="2600" b="1" dirty="0" smtClean="0">
                <a:solidFill>
                  <a:srgbClr val="FF0000"/>
                </a:solidFill>
              </a:rPr>
              <a:t>no published papers specifically on site selection </a:t>
            </a:r>
            <a:r>
              <a:rPr lang="en-US" altLang="zh-CN" sz="2600" dirty="0" smtClean="0"/>
              <a:t>for intentional ocean storage of CO</a:t>
            </a:r>
            <a:r>
              <a:rPr lang="en-US" altLang="zh-CN" sz="2600" baseline="-25000" dirty="0" smtClean="0"/>
              <a:t>2</a:t>
            </a:r>
            <a:r>
              <a:rPr lang="en-US" altLang="zh-CN" sz="2600" dirty="0" smtClean="0"/>
              <a:t>; hence, further study needs to be done in order to select sites for ocean storage.</a:t>
            </a:r>
          </a:p>
          <a:p>
            <a:endParaRPr lang="en-US" altLang="zh-CN" sz="2600" dirty="0" smtClean="0"/>
          </a:p>
          <a:p>
            <a:r>
              <a:rPr lang="en-US" altLang="zh-CN" sz="2600" dirty="0" smtClean="0"/>
              <a:t>• </a:t>
            </a:r>
            <a:r>
              <a:rPr lang="en-US" altLang="zh-CN" sz="2600" b="1" dirty="0" smtClean="0">
                <a:solidFill>
                  <a:srgbClr val="FF0000"/>
                </a:solidFill>
              </a:rPr>
              <a:t>Monitoring and verification should be done </a:t>
            </a:r>
            <a:r>
              <a:rPr lang="en-US" altLang="zh-CN" sz="2600" dirty="0" smtClean="0"/>
              <a:t>in order to monitore the potential leakages from subsea geologic storage, or for verification that such leakage does not occur. </a:t>
            </a:r>
          </a:p>
          <a:p>
            <a:endParaRPr lang="en-US" altLang="zh-CN" sz="2600" dirty="0" smtClean="0"/>
          </a:p>
          <a:p>
            <a:r>
              <a:rPr lang="en-US" altLang="zh-CN" sz="2600" dirty="0" smtClean="0"/>
              <a:t>• </a:t>
            </a:r>
            <a:r>
              <a:rPr lang="en-US" altLang="zh-CN" sz="2600" b="1" dirty="0" smtClean="0">
                <a:solidFill>
                  <a:srgbClr val="FF0000"/>
                </a:solidFill>
              </a:rPr>
              <a:t>Tmechanism behind oceanic carbon capture and sequestration and the consequences still need further studies</a:t>
            </a:r>
            <a:r>
              <a:rPr lang="en-US" altLang="zh-CN" sz="2600" dirty="0" smtClean="0"/>
              <a:t>.</a:t>
            </a:r>
          </a:p>
          <a:p>
            <a:endParaRPr lang="en-US" altLang="zh-CN" sz="2600" dirty="0" smtClean="0"/>
          </a:p>
          <a:p>
            <a:r>
              <a:rPr lang="en-US" altLang="zh-CN" sz="2600" dirty="0" smtClean="0"/>
              <a:t>• In view of public precaution toward the ocean, the strategy will require that </a:t>
            </a:r>
            <a:r>
              <a:rPr lang="en-US" altLang="zh-CN" sz="2600" b="1" dirty="0" smtClean="0">
                <a:solidFill>
                  <a:srgbClr val="FF0000"/>
                </a:solidFill>
              </a:rPr>
              <a:t>all parties (private, public, non-governmental organizations) be included in ongoing research and debate</a:t>
            </a:r>
            <a:r>
              <a:rPr lang="en-US" altLang="zh-CN" sz="2600" dirty="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cstate="print"/>
          <a:stretch>
            <a:fillRect/>
          </a:stretch>
        </p:blipFill>
        <p:spPr>
          <a:xfrm>
            <a:off x="0" y="850716"/>
            <a:ext cx="12192000" cy="62133"/>
          </a:xfrm>
          <a:prstGeom prst="rect">
            <a:avLst/>
          </a:prstGeom>
        </p:spPr>
      </p:pic>
      <p:grpSp>
        <p:nvGrpSpPr>
          <p:cNvPr id="2" name="组合 15"/>
          <p:cNvGrpSpPr/>
          <p:nvPr/>
        </p:nvGrpSpPr>
        <p:grpSpPr>
          <a:xfrm>
            <a:off x="0" y="6444708"/>
            <a:ext cx="12192000" cy="356140"/>
            <a:chOff x="0" y="6444708"/>
            <a:chExt cx="12192000" cy="356140"/>
          </a:xfrm>
        </p:grpSpPr>
        <p:pic>
          <p:nvPicPr>
            <p:cNvPr id="17" name="Picture 2"/>
            <p:cNvPicPr>
              <a:picLocks noChangeAspect="1" noChangeArrowheads="1"/>
            </p:cNvPicPr>
            <p:nvPr/>
          </p:nvPicPr>
          <p:blipFill>
            <a:blip r:embed="rId5" cstate="print"/>
            <a:srcRect/>
            <a:stretch>
              <a:fillRect/>
            </a:stretch>
          </p:blipFill>
          <p:spPr bwMode="auto">
            <a:xfrm>
              <a:off x="5062539" y="6444708"/>
              <a:ext cx="1681162" cy="356140"/>
            </a:xfrm>
            <a:prstGeom prst="rect">
              <a:avLst/>
            </a:prstGeom>
            <a:noFill/>
            <a:ln w="9525">
              <a:noFill/>
              <a:miter lim="800000"/>
              <a:headEnd/>
              <a:tailEnd/>
            </a:ln>
          </p:spPr>
        </p:pic>
        <p:sp>
          <p:nvSpPr>
            <p:cNvPr id="18" name="矩形 17"/>
            <p:cNvSpPr/>
            <p:nvPr/>
          </p:nvSpPr>
          <p:spPr>
            <a:xfrm>
              <a:off x="0" y="6472235"/>
              <a:ext cx="5057775" cy="300037"/>
            </a:xfrm>
            <a:prstGeom prst="rect">
              <a:avLst/>
            </a:prstGeom>
            <a:solidFill>
              <a:srgbClr val="FB4B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724650" y="6472235"/>
              <a:ext cx="5467350" cy="300037"/>
            </a:xfrm>
            <a:prstGeom prst="rect">
              <a:avLst/>
            </a:prstGeom>
            <a:solidFill>
              <a:srgbClr val="0029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1032327" y="1033892"/>
            <a:ext cx="11324773" cy="5478423"/>
          </a:xfrm>
          <a:prstGeom prst="rect">
            <a:avLst/>
          </a:prstGeom>
        </p:spPr>
        <p:txBody>
          <a:bodyPr wrap="square">
            <a:spAutoFit/>
          </a:bodyPr>
          <a:lstStyle/>
          <a:p>
            <a:r>
              <a:rPr lang="en-US" altLang="zh-CN" sz="2500" dirty="0" smtClean="0"/>
              <a:t>Among all these considerations for OCCS are </a:t>
            </a:r>
            <a:r>
              <a:rPr lang="en-US" altLang="zh-CN" sz="2500" u="sng" dirty="0" smtClean="0"/>
              <a:t>technical feasibility</a:t>
            </a:r>
            <a:r>
              <a:rPr lang="en-US" altLang="zh-CN" sz="2500" dirty="0" smtClean="0"/>
              <a:t>, </a:t>
            </a:r>
            <a:r>
              <a:rPr lang="en-US" altLang="zh-CN" sz="2500" u="sng" dirty="0" smtClean="0"/>
              <a:t>environmental consequences</a:t>
            </a:r>
            <a:r>
              <a:rPr lang="en-US" altLang="zh-CN" sz="2500" dirty="0" smtClean="0"/>
              <a:t>, </a:t>
            </a:r>
            <a:r>
              <a:rPr lang="en-US" altLang="zh-CN" sz="2500" u="sng" dirty="0" smtClean="0"/>
              <a:t>economical feasibility (costs,etc.)</a:t>
            </a:r>
            <a:r>
              <a:rPr lang="en-US" altLang="zh-CN" sz="2500" dirty="0" smtClean="0"/>
              <a:t>, </a:t>
            </a:r>
            <a:r>
              <a:rPr lang="en-US" altLang="zh-CN" sz="2500" u="sng" dirty="0" smtClean="0"/>
              <a:t>safety</a:t>
            </a:r>
            <a:r>
              <a:rPr lang="en-US" altLang="zh-CN" sz="2500" dirty="0" smtClean="0"/>
              <a:t>, and </a:t>
            </a:r>
            <a:r>
              <a:rPr lang="en-US" altLang="zh-CN" sz="2500" u="sng" dirty="0" smtClean="0"/>
              <a:t>international issues (including cross border transport)</a:t>
            </a:r>
            <a:r>
              <a:rPr lang="en-US" altLang="zh-CN" sz="2500" dirty="0" smtClean="0"/>
              <a:t>. </a:t>
            </a:r>
          </a:p>
          <a:p>
            <a:endParaRPr lang="en-US" altLang="zh-CN" sz="2500" dirty="0" smtClean="0"/>
          </a:p>
          <a:p>
            <a:r>
              <a:rPr lang="en-US" altLang="zh-CN" sz="2500" dirty="0" smtClean="0"/>
              <a:t>Ocean sequestration would </a:t>
            </a:r>
            <a:r>
              <a:rPr lang="en-US" altLang="zh-CN" sz="2500" b="1" dirty="0" smtClean="0">
                <a:solidFill>
                  <a:srgbClr val="FF0000"/>
                </a:solidFill>
              </a:rPr>
              <a:t>speed up the centuries- or millennialong process of establishing equilibrium</a:t>
            </a:r>
            <a:r>
              <a:rPr lang="en-US" altLang="zh-CN" sz="2500" dirty="0" smtClean="0"/>
              <a:t> between the atmosphere and the entire ocean. It </a:t>
            </a:r>
            <a:r>
              <a:rPr lang="en-US" altLang="zh-CN" sz="2500" dirty="0" smtClean="0">
                <a:solidFill>
                  <a:srgbClr val="00B050"/>
                </a:solidFill>
              </a:rPr>
              <a:t>would not decrease acidification of the entire ocean, but it might limit acidification in the surface waters that are of greatest economic interest to people, gives people time to improve more efficiency technologies and strategies to reduce green house gas emissions</a:t>
            </a:r>
            <a:r>
              <a:rPr lang="en-US" altLang="zh-CN" sz="2500" dirty="0" smtClean="0"/>
              <a:t>. </a:t>
            </a:r>
          </a:p>
          <a:p>
            <a:endParaRPr lang="en-US" altLang="zh-CN" sz="2500" dirty="0" smtClean="0"/>
          </a:p>
          <a:p>
            <a:r>
              <a:rPr lang="en-US" altLang="zh-CN" sz="2500" b="1" dirty="0" smtClean="0">
                <a:solidFill>
                  <a:srgbClr val="FF0000"/>
                </a:solidFill>
              </a:rPr>
              <a:t>In a world of limited resources, it may represent the most efficient way to store a lot of carbon quickly.</a:t>
            </a:r>
            <a:r>
              <a:rPr lang="en-US" altLang="zh-CN" sz="2500" dirty="0" smtClean="0">
                <a:solidFill>
                  <a:srgbClr val="FF0000"/>
                </a:solidFill>
              </a:rPr>
              <a:t> </a:t>
            </a:r>
            <a:r>
              <a:rPr lang="en-US" altLang="zh-CN" sz="2500" dirty="0" smtClean="0"/>
              <a:t>So, </a:t>
            </a:r>
            <a:r>
              <a:rPr lang="en-US" altLang="zh-CN" sz="2500" b="1" u="sng" dirty="0" smtClean="0"/>
              <a:t>OCCS might be one of the best emergency strategies in dealing with climate change and global warming when great climate catastrophe occurs</a:t>
            </a:r>
            <a:r>
              <a:rPr lang="en-US" altLang="zh-CN" sz="2500" dirty="0" smtClean="0"/>
              <a:t>. </a:t>
            </a:r>
          </a:p>
        </p:txBody>
      </p:sp>
      <p:sp>
        <p:nvSpPr>
          <p:cNvPr id="12" name="椭圆 11"/>
          <p:cNvSpPr/>
          <p:nvPr/>
        </p:nvSpPr>
        <p:spPr>
          <a:xfrm>
            <a:off x="133350" y="247649"/>
            <a:ext cx="302079" cy="3020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550982" y="348734"/>
            <a:ext cx="5186035" cy="369332"/>
          </a:xfrm>
          <a:prstGeom prst="rect">
            <a:avLst/>
          </a:prstGeom>
        </p:spPr>
        <p:txBody>
          <a:bodyPr wrap="none">
            <a:spAutoFit/>
          </a:bodyPr>
          <a:lstStyle/>
          <a:p>
            <a:r>
              <a:rPr lang="en-US" altLang="zh-CN" b="1" dirty="0" smtClean="0"/>
              <a:t>The clock is ticking on dealing with climate change</a:t>
            </a:r>
            <a:endParaRPr lang="en-US" altLang="zh-CN" b="1" dirty="0"/>
          </a:p>
        </p:txBody>
      </p:sp>
      <p:sp>
        <p:nvSpPr>
          <p:cNvPr id="20" name="矩形 19"/>
          <p:cNvSpPr/>
          <p:nvPr/>
        </p:nvSpPr>
        <p:spPr>
          <a:xfrm>
            <a:off x="190500" y="1054100"/>
            <a:ext cx="838200" cy="5257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smtClean="0"/>
              <a:t>C</a:t>
            </a:r>
          </a:p>
          <a:p>
            <a:pPr algn="ctr"/>
            <a:r>
              <a:rPr lang="en-US" altLang="zh-CN" sz="2100" b="1" dirty="0" smtClean="0"/>
              <a:t>O</a:t>
            </a:r>
          </a:p>
          <a:p>
            <a:pPr algn="ctr"/>
            <a:r>
              <a:rPr lang="en-US" altLang="zh-CN" sz="2100" b="1" dirty="0" smtClean="0"/>
              <a:t>N</a:t>
            </a:r>
          </a:p>
          <a:p>
            <a:pPr algn="ctr"/>
            <a:r>
              <a:rPr lang="en-US" altLang="zh-CN" sz="2100" b="1" dirty="0" smtClean="0"/>
              <a:t>C</a:t>
            </a:r>
          </a:p>
          <a:p>
            <a:pPr algn="ctr"/>
            <a:r>
              <a:rPr lang="en-US" altLang="zh-CN" sz="2100" b="1" dirty="0" smtClean="0"/>
              <a:t>L</a:t>
            </a:r>
          </a:p>
          <a:p>
            <a:pPr algn="ctr"/>
            <a:r>
              <a:rPr lang="en-US" altLang="zh-CN" sz="2100" b="1" dirty="0" smtClean="0"/>
              <a:t>U</a:t>
            </a:r>
          </a:p>
          <a:p>
            <a:pPr algn="ctr"/>
            <a:r>
              <a:rPr lang="en-US" altLang="zh-CN" sz="2100" b="1" dirty="0" smtClean="0"/>
              <a:t>S</a:t>
            </a:r>
          </a:p>
          <a:p>
            <a:pPr algn="ctr"/>
            <a:r>
              <a:rPr lang="en-US" altLang="zh-CN" sz="2100" b="1" dirty="0" smtClean="0"/>
              <a:t>I</a:t>
            </a:r>
          </a:p>
          <a:p>
            <a:pPr algn="ctr"/>
            <a:r>
              <a:rPr lang="en-US" altLang="zh-CN" sz="2100" b="1" dirty="0" smtClean="0"/>
              <a:t>O</a:t>
            </a:r>
          </a:p>
          <a:p>
            <a:pPr algn="ctr"/>
            <a:r>
              <a:rPr lang="en-US" altLang="zh-CN" sz="2100" b="1" dirty="0" smtClean="0"/>
              <a:t>N</a:t>
            </a:r>
          </a:p>
        </p:txBody>
      </p:sp>
      <p:sp>
        <p:nvSpPr>
          <p:cNvPr id="16" name="矩形 15"/>
          <p:cNvSpPr/>
          <p:nvPr/>
        </p:nvSpPr>
        <p:spPr>
          <a:xfrm>
            <a:off x="490217" y="323334"/>
            <a:ext cx="1236236" cy="369332"/>
          </a:xfrm>
          <a:prstGeom prst="rect">
            <a:avLst/>
          </a:prstGeom>
        </p:spPr>
        <p:txBody>
          <a:bodyPr wrap="none">
            <a:spAutoFit/>
          </a:bodyPr>
          <a:lstStyle/>
          <a:p>
            <a:r>
              <a:rPr lang="en-US" altLang="zh-CN" dirty="0" smtClean="0"/>
              <a:t>Conclusion</a:t>
            </a:r>
            <a:endParaRPr lang="zh-CN" altLang="en-US" dirty="0"/>
          </a:p>
        </p:txBody>
      </p:sp>
      <p:pic>
        <p:nvPicPr>
          <p:cNvPr id="19" name="PA_图片 2" descr="C:\Users\Administrator\Desktop\co2.png"/>
          <p:cNvPicPr>
            <a:picLocks noChangeAspect="1" noChangeArrowheads="1"/>
          </p:cNvPicPr>
          <p:nvPr>
            <p:custDataLst>
              <p:tags r:id="rId1"/>
            </p:custDataLst>
          </p:nvPr>
        </p:nvPicPr>
        <p:blipFill>
          <a:blip r:embed="rId6" cstate="print"/>
          <a:srcRect/>
          <a:stretch>
            <a:fillRect/>
          </a:stretch>
        </p:blipFill>
        <p:spPr bwMode="auto">
          <a:xfrm>
            <a:off x="5922106" y="139700"/>
            <a:ext cx="622300" cy="6223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0" y="6444708"/>
            <a:ext cx="12192000" cy="356140"/>
            <a:chOff x="0" y="6444708"/>
            <a:chExt cx="12192000" cy="356140"/>
          </a:xfrm>
        </p:grpSpPr>
        <p:pic>
          <p:nvPicPr>
            <p:cNvPr id="5" name="Picture 2"/>
            <p:cNvPicPr>
              <a:picLocks noChangeAspect="1" noChangeArrowheads="1"/>
            </p:cNvPicPr>
            <p:nvPr/>
          </p:nvPicPr>
          <p:blipFill>
            <a:blip r:embed="rId5" cstate="print"/>
            <a:srcRect/>
            <a:stretch>
              <a:fillRect/>
            </a:stretch>
          </p:blipFill>
          <p:spPr bwMode="auto">
            <a:xfrm>
              <a:off x="5062539" y="6444708"/>
              <a:ext cx="1681162" cy="356140"/>
            </a:xfrm>
            <a:prstGeom prst="rect">
              <a:avLst/>
            </a:prstGeom>
            <a:noFill/>
            <a:ln w="9525">
              <a:noFill/>
              <a:miter lim="800000"/>
              <a:headEnd/>
              <a:tailEnd/>
            </a:ln>
          </p:spPr>
        </p:pic>
        <p:sp>
          <p:nvSpPr>
            <p:cNvPr id="6" name="矩形 5"/>
            <p:cNvSpPr/>
            <p:nvPr/>
          </p:nvSpPr>
          <p:spPr>
            <a:xfrm>
              <a:off x="0" y="6472235"/>
              <a:ext cx="5057775" cy="300037"/>
            </a:xfrm>
            <a:prstGeom prst="rect">
              <a:avLst/>
            </a:prstGeom>
            <a:solidFill>
              <a:srgbClr val="FB4B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724650" y="6472235"/>
              <a:ext cx="5467350" cy="300037"/>
            </a:xfrm>
            <a:prstGeom prst="rect">
              <a:avLst/>
            </a:prstGeom>
            <a:solidFill>
              <a:srgbClr val="0029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a:picLocks noChangeAspect="1"/>
          </p:cNvPicPr>
          <p:nvPr/>
        </p:nvPicPr>
        <p:blipFill>
          <a:blip r:embed="rId6" cstate="print"/>
          <a:stretch>
            <a:fillRect/>
          </a:stretch>
        </p:blipFill>
        <p:spPr>
          <a:xfrm>
            <a:off x="0" y="850716"/>
            <a:ext cx="12192000" cy="62133"/>
          </a:xfrm>
          <a:prstGeom prst="rect">
            <a:avLst/>
          </a:prstGeom>
        </p:spPr>
      </p:pic>
      <p:sp>
        <p:nvSpPr>
          <p:cNvPr id="9" name="矩形 8"/>
          <p:cNvSpPr/>
          <p:nvPr/>
        </p:nvSpPr>
        <p:spPr>
          <a:xfrm>
            <a:off x="1117600" y="990600"/>
            <a:ext cx="9448800" cy="5257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t>Thanks for listening !</a:t>
            </a:r>
          </a:p>
          <a:p>
            <a:pPr algn="ctr"/>
            <a:r>
              <a:rPr lang="en-US" altLang="zh-CN" sz="6000" b="1" dirty="0" smtClean="0"/>
              <a:t>Q&amp;A</a:t>
            </a:r>
          </a:p>
        </p:txBody>
      </p:sp>
      <p:pic>
        <p:nvPicPr>
          <p:cNvPr id="15" name="PA_图片 2" descr="C:\Users\Administrator\Desktop\co2.png"/>
          <p:cNvPicPr>
            <a:picLocks noChangeAspect="1" noChangeArrowheads="1"/>
          </p:cNvPicPr>
          <p:nvPr>
            <p:custDataLst>
              <p:tags r:id="rId1"/>
            </p:custDataLst>
          </p:nvPr>
        </p:nvPicPr>
        <p:blipFill>
          <a:blip r:embed="rId7" cstate="print"/>
          <a:srcRect/>
          <a:stretch>
            <a:fillRect/>
          </a:stretch>
        </p:blipFill>
        <p:spPr bwMode="auto">
          <a:xfrm>
            <a:off x="5096606" y="4660900"/>
            <a:ext cx="1426617" cy="1426618"/>
          </a:xfrm>
          <a:prstGeom prst="rect">
            <a:avLst/>
          </a:prstGeom>
          <a:noFill/>
        </p:spPr>
      </p:pic>
      <p:sp>
        <p:nvSpPr>
          <p:cNvPr id="16" name="PA_文本框 5"/>
          <p:cNvSpPr txBox="1"/>
          <p:nvPr>
            <p:custDataLst>
              <p:tags r:id="rId2"/>
            </p:custDataLst>
          </p:nvPr>
        </p:nvSpPr>
        <p:spPr>
          <a:xfrm>
            <a:off x="850900" y="1136655"/>
            <a:ext cx="9956800" cy="1384995"/>
          </a:xfrm>
          <a:prstGeom prst="rect">
            <a:avLst/>
          </a:prstGeom>
          <a:noFill/>
          <a:effectLst/>
        </p:spPr>
        <p:txBody>
          <a:bodyPr wrap="square" rtlCol="0">
            <a:spAutoFit/>
          </a:bodyPr>
          <a:lstStyle/>
          <a:p>
            <a:pPr algn="ctr"/>
            <a:r>
              <a:rPr lang="en-US" altLang="zh-CN" sz="3200" dirty="0" smtClean="0">
                <a:solidFill>
                  <a:schemeClr val="bg1"/>
                </a:solidFill>
                <a:latin typeface="+mj-ea"/>
                <a:ea typeface="+mj-ea"/>
              </a:rPr>
              <a:t>Oceanic Carbon Capture and Sequestration (OCCS): </a:t>
            </a:r>
            <a:r>
              <a:rPr lang="en-US" altLang="zh-CN" sz="2000" dirty="0" smtClean="0">
                <a:solidFill>
                  <a:schemeClr val="bg1"/>
                </a:solidFill>
                <a:latin typeface="+mj-ea"/>
                <a:ea typeface="+mj-ea"/>
              </a:rPr>
              <a:t>One of The Most Feasible Emergency Strategies Dealing With Climate Change and Global Warming.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4771" y="356620"/>
            <a:ext cx="2859578" cy="707886"/>
          </a:xfrm>
          <a:prstGeom prst="rect">
            <a:avLst/>
          </a:prstGeom>
          <a:noFill/>
        </p:spPr>
        <p:txBody>
          <a:bodyPr wrap="square" rtlCol="0">
            <a:spAutoFit/>
          </a:bodyPr>
          <a:lstStyle/>
          <a:p>
            <a:r>
              <a:rPr kumimoji="1" lang="en-US" altLang="zh-CN" sz="4000" dirty="0" smtClean="0">
                <a:latin typeface="+mn-ea"/>
                <a:cs typeface="Baskerville" charset="0"/>
              </a:rPr>
              <a:t>Contents</a:t>
            </a:r>
            <a:endParaRPr kumimoji="1" lang="zh-CN" altLang="en-US" sz="4000" dirty="0">
              <a:latin typeface="+mn-ea"/>
              <a:cs typeface="Baskerville" charset="0"/>
            </a:endParaRPr>
          </a:p>
        </p:txBody>
      </p:sp>
      <p:sp>
        <p:nvSpPr>
          <p:cNvPr id="3" name="文本框 2"/>
          <p:cNvSpPr txBox="1"/>
          <p:nvPr/>
        </p:nvSpPr>
        <p:spPr>
          <a:xfrm>
            <a:off x="1363287" y="1626740"/>
            <a:ext cx="10403991" cy="4401205"/>
          </a:xfrm>
          <a:prstGeom prst="rect">
            <a:avLst/>
          </a:prstGeom>
          <a:noFill/>
        </p:spPr>
        <p:txBody>
          <a:bodyPr wrap="square" rtlCol="0">
            <a:spAutoFit/>
          </a:bodyPr>
          <a:lstStyle>
            <a:defPPr>
              <a:defRPr lang="zh-CN"/>
            </a:defPPr>
            <a:lvl1pPr>
              <a:defRPr kumimoji="1" sz="3200" b="1">
                <a:latin typeface="Baskerville" charset="0"/>
                <a:ea typeface="Baskerville" charset="0"/>
                <a:cs typeface="Baskerville" charset="0"/>
              </a:defRPr>
            </a:lvl1pPr>
          </a:lstStyle>
          <a:p>
            <a:pPr>
              <a:lnSpc>
                <a:spcPct val="200000"/>
              </a:lnSpc>
            </a:pPr>
            <a:r>
              <a:rPr lang="en-US" altLang="zh-CN" sz="2800" dirty="0" smtClean="0">
                <a:latin typeface="+mn-ea"/>
                <a:ea typeface="+mn-ea"/>
              </a:rPr>
              <a:t>1.</a:t>
            </a:r>
            <a:r>
              <a:rPr lang="en-GB" altLang="en-US" sz="2800" dirty="0" smtClean="0">
                <a:ea typeface="ＭＳ Ｐゴシック" pitchFamily="34" charset="-128"/>
              </a:rPr>
              <a:t> Thesis Statement</a:t>
            </a:r>
            <a:endParaRPr lang="en-US" altLang="zh-CN" sz="2800" dirty="0" smtClean="0">
              <a:latin typeface="+mn-ea"/>
              <a:ea typeface="+mn-ea"/>
            </a:endParaRPr>
          </a:p>
          <a:p>
            <a:pPr>
              <a:lnSpc>
                <a:spcPct val="200000"/>
              </a:lnSpc>
            </a:pPr>
            <a:r>
              <a:rPr lang="en-US" altLang="zh-CN" sz="2800" dirty="0" smtClean="0">
                <a:latin typeface="+mn-ea"/>
                <a:ea typeface="+mn-ea"/>
              </a:rPr>
              <a:t>2. Background</a:t>
            </a:r>
          </a:p>
          <a:p>
            <a:pPr>
              <a:lnSpc>
                <a:spcPct val="200000"/>
              </a:lnSpc>
            </a:pPr>
            <a:r>
              <a:rPr lang="en-US" altLang="zh-CN" sz="2800" dirty="0" smtClean="0">
                <a:latin typeface="+mn-ea"/>
                <a:ea typeface="+mn-ea"/>
              </a:rPr>
              <a:t>3. Analysis</a:t>
            </a:r>
          </a:p>
          <a:p>
            <a:pPr>
              <a:lnSpc>
                <a:spcPct val="200000"/>
              </a:lnSpc>
            </a:pPr>
            <a:r>
              <a:rPr lang="en-US" altLang="zh-CN" sz="2800" dirty="0" smtClean="0">
                <a:latin typeface="+mn-ea"/>
                <a:ea typeface="+mn-ea"/>
              </a:rPr>
              <a:t>4. Prospective</a:t>
            </a:r>
          </a:p>
          <a:p>
            <a:pPr>
              <a:lnSpc>
                <a:spcPct val="200000"/>
              </a:lnSpc>
            </a:pPr>
            <a:r>
              <a:rPr lang="en-US" altLang="zh-CN" sz="2800" dirty="0" smtClean="0">
                <a:latin typeface="+mn-ea"/>
                <a:ea typeface="+mn-ea"/>
              </a:rPr>
              <a:t>5.</a:t>
            </a:r>
            <a:r>
              <a:rPr lang="en-US" altLang="zh-CN" sz="2800" dirty="0" smtClean="0"/>
              <a:t> Conclusion</a:t>
            </a:r>
            <a:endParaRPr lang="en-US" altLang="zh-CN" sz="1600" b="0" dirty="0" smtClean="0">
              <a:latin typeface="+mn-ea"/>
              <a:ea typeface="+mn-ea"/>
            </a:endParaRPr>
          </a:p>
        </p:txBody>
      </p:sp>
      <p:grpSp>
        <p:nvGrpSpPr>
          <p:cNvPr id="4" name="Group 7"/>
          <p:cNvGrpSpPr/>
          <p:nvPr/>
        </p:nvGrpSpPr>
        <p:grpSpPr>
          <a:xfrm>
            <a:off x="571501" y="1264530"/>
            <a:ext cx="11195778" cy="5161669"/>
            <a:chOff x="600075" y="1264531"/>
            <a:chExt cx="11167203" cy="4821944"/>
          </a:xfrm>
        </p:grpSpPr>
        <p:cxnSp>
          <p:nvCxnSpPr>
            <p:cNvPr id="9" name="直线连接符 8"/>
            <p:cNvCxnSpPr/>
            <p:nvPr/>
          </p:nvCxnSpPr>
          <p:spPr>
            <a:xfrm>
              <a:off x="1064029" y="1264531"/>
              <a:ext cx="0" cy="4821944"/>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符 8"/>
            <p:cNvCxnSpPr/>
            <p:nvPr/>
          </p:nvCxnSpPr>
          <p:spPr>
            <a:xfrm>
              <a:off x="600075" y="1264531"/>
              <a:ext cx="11167203" cy="0"/>
            </a:xfrm>
            <a:prstGeom prst="line">
              <a:avLst/>
            </a:prstGeom>
            <a:ln w="349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19"/>
          <p:cNvGrpSpPr/>
          <p:nvPr/>
        </p:nvGrpSpPr>
        <p:grpSpPr>
          <a:xfrm>
            <a:off x="0" y="6444708"/>
            <a:ext cx="12192000" cy="356140"/>
            <a:chOff x="0" y="6444708"/>
            <a:chExt cx="12192000" cy="356140"/>
          </a:xfrm>
        </p:grpSpPr>
        <p:pic>
          <p:nvPicPr>
            <p:cNvPr id="12" name="Picture 2"/>
            <p:cNvPicPr>
              <a:picLocks noChangeAspect="1" noChangeArrowheads="1"/>
            </p:cNvPicPr>
            <p:nvPr/>
          </p:nvPicPr>
          <p:blipFill>
            <a:blip r:embed="rId3" cstate="print"/>
            <a:srcRect/>
            <a:stretch>
              <a:fillRect/>
            </a:stretch>
          </p:blipFill>
          <p:spPr bwMode="auto">
            <a:xfrm>
              <a:off x="5062539" y="6444708"/>
              <a:ext cx="1681162" cy="356140"/>
            </a:xfrm>
            <a:prstGeom prst="rect">
              <a:avLst/>
            </a:prstGeom>
            <a:noFill/>
            <a:ln w="9525">
              <a:noFill/>
              <a:miter lim="800000"/>
              <a:headEnd/>
              <a:tailEnd/>
            </a:ln>
          </p:spPr>
        </p:pic>
        <p:sp>
          <p:nvSpPr>
            <p:cNvPr id="14" name="矩形 13"/>
            <p:cNvSpPr/>
            <p:nvPr/>
          </p:nvSpPr>
          <p:spPr>
            <a:xfrm>
              <a:off x="0" y="6472235"/>
              <a:ext cx="5057775" cy="300037"/>
            </a:xfrm>
            <a:prstGeom prst="rect">
              <a:avLst/>
            </a:prstGeom>
            <a:solidFill>
              <a:srgbClr val="FB4B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724650" y="6472235"/>
              <a:ext cx="5467350" cy="300037"/>
            </a:xfrm>
            <a:prstGeom prst="rect">
              <a:avLst/>
            </a:prstGeom>
            <a:solidFill>
              <a:srgbClr val="0029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5684322" y="1128154"/>
            <a:ext cx="6096000" cy="5386090"/>
          </a:xfrm>
          <a:prstGeom prst="rect">
            <a:avLst/>
          </a:prstGeom>
        </p:spPr>
        <p:txBody>
          <a:bodyPr wrap="square">
            <a:spAutoFit/>
          </a:bodyPr>
          <a:lstStyle/>
          <a:p>
            <a:pPr>
              <a:lnSpc>
                <a:spcPct val="200000"/>
              </a:lnSpc>
            </a:pPr>
            <a:r>
              <a:rPr lang="en-US" altLang="zh-CN" sz="2800" b="1" dirty="0" smtClean="0">
                <a:latin typeface="+mn-ea"/>
              </a:rPr>
              <a:t>3. Analysis</a:t>
            </a:r>
          </a:p>
          <a:p>
            <a:pPr>
              <a:lnSpc>
                <a:spcPct val="200000"/>
              </a:lnSpc>
            </a:pPr>
            <a:r>
              <a:rPr lang="en-US" altLang="zh-CN" sz="1600" dirty="0" smtClean="0">
                <a:latin typeface="+mn-ea"/>
              </a:rPr>
              <a:t>3.1. Global Carbon Cycle</a:t>
            </a:r>
          </a:p>
          <a:p>
            <a:pPr>
              <a:lnSpc>
                <a:spcPct val="200000"/>
              </a:lnSpc>
            </a:pPr>
            <a:r>
              <a:rPr lang="en-US" altLang="zh-CN" sz="1600" dirty="0" smtClean="0">
                <a:latin typeface="+mn-ea"/>
              </a:rPr>
              <a:t>3.2. Greenhouse Gas(GHG) Emissions</a:t>
            </a:r>
          </a:p>
          <a:p>
            <a:pPr>
              <a:lnSpc>
                <a:spcPct val="200000"/>
              </a:lnSpc>
            </a:pPr>
            <a:r>
              <a:rPr lang="en-US" altLang="zh-CN" sz="1600" dirty="0" smtClean="0">
                <a:latin typeface="+mn-ea"/>
              </a:rPr>
              <a:t>3.3. Facts and Challenges</a:t>
            </a:r>
          </a:p>
          <a:p>
            <a:pPr>
              <a:lnSpc>
                <a:spcPct val="200000"/>
              </a:lnSpc>
            </a:pPr>
            <a:r>
              <a:rPr lang="en-US" altLang="zh-CN" sz="1600" dirty="0" smtClean="0">
                <a:latin typeface="+mn-ea"/>
              </a:rPr>
              <a:t>3.4. Carbon Capture and Sequestration(CCS)</a:t>
            </a:r>
          </a:p>
          <a:p>
            <a:pPr>
              <a:lnSpc>
                <a:spcPct val="200000"/>
              </a:lnSpc>
            </a:pPr>
            <a:r>
              <a:rPr lang="en-US" altLang="zh-CN" sz="1600" dirty="0" smtClean="0">
                <a:latin typeface="+mn-ea"/>
              </a:rPr>
              <a:t>3.5. Introduction of OCCS</a:t>
            </a:r>
          </a:p>
          <a:p>
            <a:pPr>
              <a:lnSpc>
                <a:spcPct val="200000"/>
              </a:lnSpc>
            </a:pPr>
            <a:r>
              <a:rPr lang="en-US" altLang="zh-CN" sz="1600" dirty="0" smtClean="0">
                <a:latin typeface="+mn-ea"/>
              </a:rPr>
              <a:t>3.6. Transportations of CO</a:t>
            </a:r>
            <a:r>
              <a:rPr lang="en-US" altLang="zh-CN" sz="1600" baseline="-25000" dirty="0" smtClean="0">
                <a:latin typeface="+mn-ea"/>
              </a:rPr>
              <a:t>2</a:t>
            </a:r>
          </a:p>
          <a:p>
            <a:pPr>
              <a:lnSpc>
                <a:spcPct val="200000"/>
              </a:lnSpc>
            </a:pPr>
            <a:r>
              <a:rPr lang="en-US" altLang="zh-CN" sz="1600" dirty="0" smtClean="0">
                <a:latin typeface="+mn-ea"/>
              </a:rPr>
              <a:t>3.7.</a:t>
            </a:r>
            <a:r>
              <a:rPr lang="en-US" altLang="zh-CN" sz="1600" dirty="0" smtClean="0"/>
              <a:t> </a:t>
            </a:r>
            <a:r>
              <a:rPr lang="en-US" altLang="zh-CN" sz="1600" dirty="0" smtClean="0">
                <a:latin typeface="+mn-ea"/>
              </a:rPr>
              <a:t>CO</a:t>
            </a:r>
            <a:r>
              <a:rPr lang="en-US" altLang="zh-CN" sz="1600" baseline="-25000" dirty="0" smtClean="0">
                <a:latin typeface="+mn-ea"/>
              </a:rPr>
              <a:t>2</a:t>
            </a:r>
            <a:r>
              <a:rPr lang="en-US" altLang="zh-CN" sz="1600" dirty="0" smtClean="0">
                <a:latin typeface="+mn-ea"/>
              </a:rPr>
              <a:t> Sequestration</a:t>
            </a:r>
          </a:p>
          <a:p>
            <a:pPr>
              <a:lnSpc>
                <a:spcPct val="200000"/>
              </a:lnSpc>
            </a:pPr>
            <a:r>
              <a:rPr lang="en-US" altLang="zh-CN" sz="1600" dirty="0" smtClean="0">
                <a:latin typeface="+mn-ea"/>
              </a:rPr>
              <a:t>3.8.</a:t>
            </a:r>
            <a:r>
              <a:rPr lang="en-US" altLang="zh-CN" sz="1600" dirty="0" smtClean="0"/>
              <a:t> </a:t>
            </a:r>
            <a:r>
              <a:rPr lang="en-US" altLang="zh-CN" sz="1600" dirty="0" smtClean="0">
                <a:latin typeface="+mn-ea"/>
              </a:rPr>
              <a:t>Costs Analysis</a:t>
            </a:r>
          </a:p>
          <a:p>
            <a:pPr>
              <a:lnSpc>
                <a:spcPct val="200000"/>
              </a:lnSpc>
            </a:pPr>
            <a:r>
              <a:rPr lang="en-US" altLang="zh-CN" sz="1600" dirty="0" smtClean="0">
                <a:latin typeface="+mn-ea"/>
              </a:rPr>
              <a:t>3.9. Risks, Impacts and Challenges</a:t>
            </a:r>
          </a:p>
        </p:txBody>
      </p:sp>
      <p:sp>
        <p:nvSpPr>
          <p:cNvPr id="20" name="直角上箭头 19"/>
          <p:cNvSpPr/>
          <p:nvPr/>
        </p:nvSpPr>
        <p:spPr>
          <a:xfrm>
            <a:off x="3360717" y="1674420"/>
            <a:ext cx="2354283" cy="2351479"/>
          </a:xfrm>
          <a:prstGeom prst="bentUpArrow">
            <a:avLst>
              <a:gd name="adj1" fmla="val 8444"/>
              <a:gd name="adj2" fmla="val 1241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65100" y="1295400"/>
            <a:ext cx="863600" cy="51435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smtClean="0"/>
              <a:t>C</a:t>
            </a:r>
          </a:p>
          <a:p>
            <a:pPr algn="ctr"/>
            <a:r>
              <a:rPr lang="en-US" altLang="zh-CN" sz="2100" b="1" dirty="0" smtClean="0"/>
              <a:t>O</a:t>
            </a:r>
          </a:p>
          <a:p>
            <a:pPr algn="ctr"/>
            <a:r>
              <a:rPr lang="en-US" altLang="zh-CN" sz="2100" b="1" dirty="0" smtClean="0"/>
              <a:t>N</a:t>
            </a:r>
          </a:p>
          <a:p>
            <a:pPr algn="ctr"/>
            <a:r>
              <a:rPr lang="en-US" altLang="zh-CN" sz="2100" b="1" dirty="0" smtClean="0"/>
              <a:t>T</a:t>
            </a:r>
          </a:p>
          <a:p>
            <a:pPr algn="ctr"/>
            <a:r>
              <a:rPr lang="en-US" altLang="zh-CN" sz="2100" b="1" dirty="0" smtClean="0"/>
              <a:t>E</a:t>
            </a:r>
          </a:p>
          <a:p>
            <a:pPr algn="ctr"/>
            <a:r>
              <a:rPr lang="en-US" altLang="zh-CN" sz="2100" b="1" dirty="0" smtClean="0"/>
              <a:t>N</a:t>
            </a:r>
          </a:p>
          <a:p>
            <a:pPr algn="ctr"/>
            <a:r>
              <a:rPr lang="en-US" altLang="zh-CN" sz="2100" b="1" dirty="0" smtClean="0"/>
              <a:t>T</a:t>
            </a:r>
          </a:p>
          <a:p>
            <a:pPr algn="ctr"/>
            <a:r>
              <a:rPr lang="en-US" altLang="zh-CN" sz="2100" b="1" dirty="0" smtClean="0"/>
              <a:t>S</a:t>
            </a:r>
          </a:p>
        </p:txBody>
      </p:sp>
    </p:spTree>
  </p:cSld>
  <p:clrMapOvr>
    <a:masterClrMapping/>
  </p:clrMapOvr>
  <p:timing>
    <p:tnLst>
      <p:par>
        <p:cTn id="1" dur="indefinite" restart="never" nodeType="tmRoot"/>
      </p:par>
    </p:tnLst>
  </p:timing>
</p:sld>
</file>

<file path=ppt/slides/slide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0" y="850716"/>
            <a:ext cx="12192000" cy="62133"/>
          </a:xfrm>
          <a:prstGeom prst="rect">
            <a:avLst/>
          </a:prstGeom>
        </p:spPr>
      </p:pic>
      <p:grpSp>
        <p:nvGrpSpPr>
          <p:cNvPr id="16" name="组合 15"/>
          <p:cNvGrpSpPr/>
          <p:nvPr/>
        </p:nvGrpSpPr>
        <p:grpSpPr>
          <a:xfrm>
            <a:off x="0" y="6444708"/>
            <a:ext cx="12192000" cy="356140"/>
            <a:chOff x="0" y="6444708"/>
            <a:chExt cx="12192000" cy="356140"/>
          </a:xfrm>
        </p:grpSpPr>
        <p:pic>
          <p:nvPicPr>
            <p:cNvPr id="17" name="Picture 2"/>
            <p:cNvPicPr>
              <a:picLocks noChangeAspect="1" noChangeArrowheads="1"/>
            </p:cNvPicPr>
            <p:nvPr/>
          </p:nvPicPr>
          <p:blipFill>
            <a:blip r:embed="rId4" cstate="print"/>
            <a:srcRect/>
            <a:stretch>
              <a:fillRect/>
            </a:stretch>
          </p:blipFill>
          <p:spPr bwMode="auto">
            <a:xfrm>
              <a:off x="5062539" y="6444708"/>
              <a:ext cx="1681162" cy="356140"/>
            </a:xfrm>
            <a:prstGeom prst="rect">
              <a:avLst/>
            </a:prstGeom>
            <a:noFill/>
            <a:ln w="9525">
              <a:noFill/>
              <a:miter lim="800000"/>
              <a:headEnd/>
              <a:tailEnd/>
            </a:ln>
          </p:spPr>
        </p:pic>
        <p:sp>
          <p:nvSpPr>
            <p:cNvPr id="18" name="矩形 17"/>
            <p:cNvSpPr/>
            <p:nvPr/>
          </p:nvSpPr>
          <p:spPr>
            <a:xfrm>
              <a:off x="0" y="6472235"/>
              <a:ext cx="5057775" cy="300037"/>
            </a:xfrm>
            <a:prstGeom prst="rect">
              <a:avLst/>
            </a:prstGeom>
            <a:solidFill>
              <a:srgbClr val="FB4B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724650" y="6472235"/>
              <a:ext cx="5467350" cy="300037"/>
            </a:xfrm>
            <a:prstGeom prst="rect">
              <a:avLst/>
            </a:prstGeom>
            <a:solidFill>
              <a:srgbClr val="0029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Text Placeholder 2"/>
          <p:cNvSpPr txBox="1">
            <a:spLocks/>
          </p:cNvSpPr>
          <p:nvPr/>
        </p:nvSpPr>
        <p:spPr bwMode="auto">
          <a:xfrm>
            <a:off x="2042886" y="1059275"/>
            <a:ext cx="7800087" cy="26890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2800" dirty="0">
                <a:solidFill>
                  <a:srgbClr val="4C9BDB"/>
                </a:solidFill>
                <a:latin typeface="Calibri"/>
                <a:ea typeface="ＭＳ Ｐゴシック" charset="0"/>
                <a:cs typeface="Calibri"/>
              </a:rPr>
              <a:t>All the data is shown in billion tonnes CO</a:t>
            </a:r>
            <a:r>
              <a:rPr lang="en-GB" sz="2800" baseline="-25000" dirty="0">
                <a:solidFill>
                  <a:srgbClr val="4C9BDB"/>
                </a:solidFill>
                <a:latin typeface="Calibri"/>
                <a:ea typeface="ＭＳ Ｐゴシック" charset="0"/>
                <a:cs typeface="Calibri"/>
              </a:rPr>
              <a:t>2</a:t>
            </a:r>
            <a:r>
              <a:rPr lang="en-GB" sz="2800" dirty="0">
                <a:solidFill>
                  <a:srgbClr val="4C9BDB"/>
                </a:solidFill>
                <a:latin typeface="Calibri"/>
                <a:ea typeface="ＭＳ Ｐゴシック" charset="0"/>
                <a:cs typeface="Calibri"/>
              </a:rPr>
              <a:t> (GtCO</a:t>
            </a:r>
            <a:r>
              <a:rPr lang="en-GB" sz="2800" baseline="-25000" dirty="0">
                <a:solidFill>
                  <a:srgbClr val="4C9BDB"/>
                </a:solidFill>
                <a:latin typeface="Calibri"/>
                <a:ea typeface="ＭＳ Ｐゴシック" charset="0"/>
                <a:cs typeface="Calibri"/>
              </a:rPr>
              <a:t>2</a:t>
            </a:r>
            <a:r>
              <a:rPr lang="en-GB" sz="2800" dirty="0">
                <a:solidFill>
                  <a:srgbClr val="4C9BDB"/>
                </a:solidFill>
                <a:latin typeface="Calibri"/>
                <a:ea typeface="ＭＳ Ｐゴシック" charset="0"/>
                <a:cs typeface="Calibri"/>
              </a:rPr>
              <a:t>)</a:t>
            </a:r>
          </a:p>
          <a:p>
            <a:pPr algn="ctr"/>
            <a:endParaRPr lang="en-GB" sz="2000" dirty="0">
              <a:solidFill>
                <a:srgbClr val="4C9BDB"/>
              </a:solidFill>
              <a:latin typeface="Calibri"/>
              <a:ea typeface="ＭＳ Ｐゴシック" charset="0"/>
              <a:cs typeface="Calibri"/>
            </a:endParaRPr>
          </a:p>
          <a:p>
            <a:pPr algn="ctr"/>
            <a:r>
              <a:rPr lang="en-GB" sz="2200" dirty="0">
                <a:solidFill>
                  <a:srgbClr val="4C9BDB"/>
                </a:solidFill>
                <a:latin typeface="Calibri"/>
                <a:ea typeface="ＭＳ Ｐゴシック" charset="0"/>
                <a:cs typeface="Calibri"/>
              </a:rPr>
              <a:t>1 </a:t>
            </a:r>
            <a:r>
              <a:rPr lang="en-GB" sz="2200" dirty="0" err="1">
                <a:solidFill>
                  <a:srgbClr val="4C9BDB"/>
                </a:solidFill>
                <a:latin typeface="Calibri"/>
                <a:ea typeface="ＭＳ Ｐゴシック" charset="0"/>
                <a:cs typeface="Calibri"/>
              </a:rPr>
              <a:t>Gigatonne</a:t>
            </a:r>
            <a:r>
              <a:rPr lang="en-GB" sz="2200" dirty="0">
                <a:solidFill>
                  <a:srgbClr val="4C9BDB"/>
                </a:solidFill>
                <a:latin typeface="Calibri"/>
                <a:ea typeface="ＭＳ Ｐゴシック" charset="0"/>
                <a:cs typeface="Calibri"/>
              </a:rPr>
              <a:t> (</a:t>
            </a:r>
            <a:r>
              <a:rPr lang="en-GB" sz="2200" dirty="0" err="1">
                <a:solidFill>
                  <a:srgbClr val="4C9BDB"/>
                </a:solidFill>
                <a:latin typeface="Calibri"/>
                <a:ea typeface="ＭＳ Ｐゴシック" charset="0"/>
                <a:cs typeface="Calibri"/>
              </a:rPr>
              <a:t>Gt</a:t>
            </a:r>
            <a:r>
              <a:rPr lang="en-GB" sz="2200" dirty="0">
                <a:solidFill>
                  <a:srgbClr val="4C9BDB"/>
                </a:solidFill>
                <a:latin typeface="Calibri"/>
                <a:ea typeface="ＭＳ Ｐゴシック" charset="0"/>
                <a:cs typeface="Calibri"/>
              </a:rPr>
              <a:t>) = 1 billion tonnes = 1×10</a:t>
            </a:r>
            <a:r>
              <a:rPr lang="en-GB" sz="2200" baseline="30000" dirty="0">
                <a:solidFill>
                  <a:srgbClr val="4C9BDB"/>
                </a:solidFill>
                <a:latin typeface="Calibri"/>
                <a:ea typeface="ＭＳ Ｐゴシック" charset="0"/>
                <a:cs typeface="Calibri"/>
              </a:rPr>
              <a:t>15</a:t>
            </a:r>
            <a:r>
              <a:rPr lang="en-GB" sz="2200" dirty="0">
                <a:solidFill>
                  <a:srgbClr val="4C9BDB"/>
                </a:solidFill>
                <a:latin typeface="Calibri"/>
                <a:ea typeface="ＭＳ Ｐゴシック" charset="0"/>
                <a:cs typeface="Calibri"/>
              </a:rPr>
              <a:t>g = 1 </a:t>
            </a:r>
            <a:r>
              <a:rPr lang="en-GB" sz="2200" dirty="0" err="1">
                <a:solidFill>
                  <a:srgbClr val="4C9BDB"/>
                </a:solidFill>
                <a:latin typeface="Calibri"/>
                <a:ea typeface="ＭＳ Ｐゴシック" charset="0"/>
                <a:cs typeface="Calibri"/>
              </a:rPr>
              <a:t>Petagram</a:t>
            </a:r>
            <a:r>
              <a:rPr lang="en-GB" sz="2200" dirty="0">
                <a:solidFill>
                  <a:srgbClr val="4C9BDB"/>
                </a:solidFill>
                <a:latin typeface="Calibri"/>
                <a:ea typeface="ＭＳ Ｐゴシック" charset="0"/>
                <a:cs typeface="Calibri"/>
              </a:rPr>
              <a:t> (</a:t>
            </a:r>
            <a:r>
              <a:rPr lang="en-GB" sz="2200" dirty="0" err="1">
                <a:solidFill>
                  <a:srgbClr val="4C9BDB"/>
                </a:solidFill>
                <a:latin typeface="Calibri"/>
                <a:ea typeface="ＭＳ Ｐゴシック" charset="0"/>
                <a:cs typeface="Calibri"/>
              </a:rPr>
              <a:t>Pg</a:t>
            </a:r>
            <a:r>
              <a:rPr lang="en-GB" sz="2200" dirty="0">
                <a:solidFill>
                  <a:srgbClr val="4C9BDB"/>
                </a:solidFill>
                <a:latin typeface="Calibri"/>
                <a:ea typeface="ＭＳ Ｐゴシック" charset="0"/>
                <a:cs typeface="Calibri"/>
              </a:rPr>
              <a:t>)</a:t>
            </a:r>
          </a:p>
          <a:p>
            <a:pPr algn="ctr"/>
            <a:endParaRPr lang="en-GB" sz="2200" dirty="0">
              <a:solidFill>
                <a:srgbClr val="4C9BDB"/>
              </a:solidFill>
              <a:latin typeface="Calibri"/>
              <a:ea typeface="ＭＳ Ｐゴシック" charset="0"/>
              <a:cs typeface="Calibri"/>
            </a:endParaRPr>
          </a:p>
          <a:p>
            <a:pPr algn="ctr"/>
            <a:r>
              <a:rPr lang="en-GB" sz="2200" dirty="0">
                <a:solidFill>
                  <a:srgbClr val="4C9BDB"/>
                </a:solidFill>
                <a:latin typeface="Calibri"/>
                <a:ea typeface="ＭＳ Ｐゴシック" charset="0"/>
                <a:cs typeface="Calibri"/>
              </a:rPr>
              <a:t>1 kg carbon (C) = 3.664 kg carbon dioxide (CO</a:t>
            </a:r>
            <a:r>
              <a:rPr lang="en-GB" sz="2200" baseline="-25000" dirty="0">
                <a:solidFill>
                  <a:srgbClr val="4C9BDB"/>
                </a:solidFill>
                <a:latin typeface="Calibri"/>
                <a:ea typeface="ＭＳ Ｐゴシック" charset="0"/>
                <a:cs typeface="Calibri"/>
              </a:rPr>
              <a:t>2</a:t>
            </a:r>
            <a:r>
              <a:rPr lang="en-GB" sz="2200" dirty="0">
                <a:solidFill>
                  <a:srgbClr val="4C9BDB"/>
                </a:solidFill>
                <a:latin typeface="Calibri"/>
                <a:ea typeface="ＭＳ Ｐゴシック" charset="0"/>
                <a:cs typeface="Calibri"/>
              </a:rPr>
              <a:t>)</a:t>
            </a:r>
          </a:p>
          <a:p>
            <a:pPr algn="ctr"/>
            <a:endParaRPr lang="en-GB" sz="2200" dirty="0">
              <a:solidFill>
                <a:srgbClr val="4C9BDB"/>
              </a:solidFill>
              <a:latin typeface="Calibri"/>
              <a:ea typeface="ＭＳ Ｐゴシック" charset="0"/>
              <a:cs typeface="Calibri"/>
            </a:endParaRPr>
          </a:p>
          <a:p>
            <a:pPr algn="ctr"/>
            <a:r>
              <a:rPr lang="en-GB" sz="2200" dirty="0">
                <a:solidFill>
                  <a:srgbClr val="4C9BDB"/>
                </a:solidFill>
                <a:latin typeface="Calibri"/>
                <a:ea typeface="ＭＳ Ｐゴシック" charset="0"/>
                <a:cs typeface="Calibri"/>
              </a:rPr>
              <a:t>1 </a:t>
            </a:r>
            <a:r>
              <a:rPr lang="en-GB" sz="2200" dirty="0" err="1">
                <a:solidFill>
                  <a:srgbClr val="4C9BDB"/>
                </a:solidFill>
                <a:latin typeface="Calibri"/>
                <a:ea typeface="ＭＳ Ｐゴシック" charset="0"/>
                <a:cs typeface="Calibri"/>
              </a:rPr>
              <a:t>GtC</a:t>
            </a:r>
            <a:r>
              <a:rPr lang="en-GB" sz="2200" dirty="0">
                <a:solidFill>
                  <a:srgbClr val="4C9BDB"/>
                </a:solidFill>
                <a:latin typeface="Calibri"/>
                <a:ea typeface="ＭＳ Ｐゴシック" charset="0"/>
                <a:cs typeface="Calibri"/>
              </a:rPr>
              <a:t> = 3.664 billion tonnes CO</a:t>
            </a:r>
            <a:r>
              <a:rPr lang="en-GB" sz="2200" baseline="-25000" dirty="0">
                <a:solidFill>
                  <a:srgbClr val="4C9BDB"/>
                </a:solidFill>
                <a:latin typeface="Calibri"/>
                <a:ea typeface="ＭＳ Ｐゴシック" charset="0"/>
                <a:cs typeface="Calibri"/>
              </a:rPr>
              <a:t>2 </a:t>
            </a:r>
            <a:r>
              <a:rPr lang="en-GB" sz="2200" dirty="0">
                <a:solidFill>
                  <a:srgbClr val="4C9BDB"/>
                </a:solidFill>
                <a:latin typeface="Calibri"/>
                <a:ea typeface="ＭＳ Ｐゴシック" charset="0"/>
                <a:cs typeface="Calibri"/>
              </a:rPr>
              <a:t>= 3.664 </a:t>
            </a:r>
            <a:r>
              <a:rPr lang="en-GB" sz="2200" dirty="0" smtClean="0">
                <a:solidFill>
                  <a:srgbClr val="4C9BDB"/>
                </a:solidFill>
                <a:latin typeface="Calibri"/>
                <a:ea typeface="ＭＳ Ｐゴシック" charset="0"/>
                <a:cs typeface="Calibri"/>
              </a:rPr>
              <a:t>GtCO</a:t>
            </a:r>
            <a:r>
              <a:rPr lang="en-GB" sz="2200" baseline="-25000" dirty="0" smtClean="0">
                <a:solidFill>
                  <a:srgbClr val="4C9BDB"/>
                </a:solidFill>
                <a:latin typeface="Calibri"/>
                <a:ea typeface="ＭＳ Ｐゴシック" charset="0"/>
                <a:cs typeface="Calibri"/>
              </a:rPr>
              <a:t>2</a:t>
            </a:r>
            <a:endParaRPr lang="en-GB" sz="2200" baseline="-25000" dirty="0">
              <a:solidFill>
                <a:srgbClr val="4C9BDB"/>
              </a:solidFill>
              <a:latin typeface="Calibri"/>
              <a:ea typeface="ＭＳ Ｐゴシック" charset="0"/>
              <a:cs typeface="Calibri"/>
            </a:endParaRPr>
          </a:p>
        </p:txBody>
      </p:sp>
      <p:grpSp>
        <p:nvGrpSpPr>
          <p:cNvPr id="15" name="组合 14"/>
          <p:cNvGrpSpPr/>
          <p:nvPr/>
        </p:nvGrpSpPr>
        <p:grpSpPr>
          <a:xfrm>
            <a:off x="2852738" y="3686175"/>
            <a:ext cx="5953125" cy="2762250"/>
            <a:chOff x="2624138" y="3711575"/>
            <a:chExt cx="5953125" cy="2762250"/>
          </a:xfrm>
        </p:grpSpPr>
        <p:pic>
          <p:nvPicPr>
            <p:cNvPr id="11" name="Picture 2"/>
            <p:cNvPicPr>
              <a:picLocks noChangeAspect="1" noChangeArrowheads="1"/>
            </p:cNvPicPr>
            <p:nvPr/>
          </p:nvPicPr>
          <p:blipFill>
            <a:blip r:embed="rId5" cstate="print"/>
            <a:srcRect/>
            <a:stretch>
              <a:fillRect/>
            </a:stretch>
          </p:blipFill>
          <p:spPr bwMode="auto">
            <a:xfrm>
              <a:off x="2624138" y="3711575"/>
              <a:ext cx="5953125" cy="2762250"/>
            </a:xfrm>
            <a:prstGeom prst="rect">
              <a:avLst/>
            </a:prstGeom>
            <a:noFill/>
            <a:ln w="9525">
              <a:noFill/>
              <a:miter lim="800000"/>
              <a:headEnd/>
              <a:tailEnd/>
            </a:ln>
          </p:spPr>
        </p:pic>
        <p:pic>
          <p:nvPicPr>
            <p:cNvPr id="12" name="Picture 9" descr="C:\Users\Administrator\Desktop\ship_783px_1208529_easyicon.net.png"/>
            <p:cNvPicPr>
              <a:picLocks noChangeAspect="1" noChangeArrowheads="1"/>
            </p:cNvPicPr>
            <p:nvPr/>
          </p:nvPicPr>
          <p:blipFill>
            <a:blip r:embed="rId6" cstate="print"/>
            <a:srcRect/>
            <a:stretch>
              <a:fillRect/>
            </a:stretch>
          </p:blipFill>
          <p:spPr bwMode="auto">
            <a:xfrm>
              <a:off x="5437183" y="5247733"/>
              <a:ext cx="504824" cy="457758"/>
            </a:xfrm>
            <a:prstGeom prst="rect">
              <a:avLst/>
            </a:prstGeom>
            <a:noFill/>
          </p:spPr>
        </p:pic>
        <p:pic>
          <p:nvPicPr>
            <p:cNvPr id="13" name="Picture 9" descr="C:\Users\Administrator\Desktop\ship_783px_1208529_easyicon.net.png"/>
            <p:cNvPicPr>
              <a:picLocks noChangeAspect="1" noChangeArrowheads="1"/>
            </p:cNvPicPr>
            <p:nvPr/>
          </p:nvPicPr>
          <p:blipFill>
            <a:blip r:embed="rId6" cstate="print"/>
            <a:srcRect/>
            <a:stretch>
              <a:fillRect/>
            </a:stretch>
          </p:blipFill>
          <p:spPr bwMode="auto">
            <a:xfrm flipH="1">
              <a:off x="6627806" y="5539833"/>
              <a:ext cx="573093" cy="457758"/>
            </a:xfrm>
            <a:prstGeom prst="rect">
              <a:avLst/>
            </a:prstGeom>
            <a:noFill/>
          </p:spPr>
        </p:pic>
        <p:pic>
          <p:nvPicPr>
            <p:cNvPr id="14" name="Picture 9" descr="C:\Users\Administrator\Desktop\ship_783px_1208529_easyicon.net.png"/>
            <p:cNvPicPr>
              <a:picLocks noChangeAspect="1" noChangeArrowheads="1"/>
            </p:cNvPicPr>
            <p:nvPr/>
          </p:nvPicPr>
          <p:blipFill>
            <a:blip r:embed="rId6" cstate="print"/>
            <a:srcRect/>
            <a:stretch>
              <a:fillRect/>
            </a:stretch>
          </p:blipFill>
          <p:spPr bwMode="auto">
            <a:xfrm>
              <a:off x="3887783" y="5679533"/>
              <a:ext cx="504824" cy="457758"/>
            </a:xfrm>
            <a:prstGeom prst="rect">
              <a:avLst/>
            </a:prstGeom>
            <a:noFill/>
          </p:spPr>
        </p:pic>
      </p:grpSp>
      <p:sp>
        <p:nvSpPr>
          <p:cNvPr id="20" name="矩形 19"/>
          <p:cNvSpPr/>
          <p:nvPr/>
        </p:nvSpPr>
        <p:spPr>
          <a:xfrm>
            <a:off x="492958" y="258020"/>
            <a:ext cx="684803" cy="369332"/>
          </a:xfrm>
          <a:prstGeom prst="rect">
            <a:avLst/>
          </a:prstGeom>
        </p:spPr>
        <p:txBody>
          <a:bodyPr wrap="none">
            <a:spAutoFit/>
          </a:bodyPr>
          <a:lstStyle/>
          <a:p>
            <a:r>
              <a:rPr lang="en-GB" altLang="en-US" dirty="0" smtClean="0">
                <a:ea typeface="ＭＳ Ｐゴシック" pitchFamily="34" charset="-128"/>
              </a:rPr>
              <a:t>Units</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0" y="6444708"/>
            <a:ext cx="12192000" cy="356140"/>
            <a:chOff x="0" y="6444708"/>
            <a:chExt cx="12192000" cy="356140"/>
          </a:xfrm>
        </p:grpSpPr>
        <p:pic>
          <p:nvPicPr>
            <p:cNvPr id="17" name="Picture 2"/>
            <p:cNvPicPr>
              <a:picLocks noChangeAspect="1" noChangeArrowheads="1"/>
            </p:cNvPicPr>
            <p:nvPr/>
          </p:nvPicPr>
          <p:blipFill>
            <a:blip r:embed="rId3" cstate="print"/>
            <a:srcRect/>
            <a:stretch>
              <a:fillRect/>
            </a:stretch>
          </p:blipFill>
          <p:spPr bwMode="auto">
            <a:xfrm>
              <a:off x="5062539" y="6444708"/>
              <a:ext cx="1681162" cy="356140"/>
            </a:xfrm>
            <a:prstGeom prst="rect">
              <a:avLst/>
            </a:prstGeom>
            <a:noFill/>
            <a:ln w="9525">
              <a:noFill/>
              <a:miter lim="800000"/>
              <a:headEnd/>
              <a:tailEnd/>
            </a:ln>
          </p:spPr>
        </p:pic>
        <p:sp>
          <p:nvSpPr>
            <p:cNvPr id="18" name="矩形 17"/>
            <p:cNvSpPr/>
            <p:nvPr/>
          </p:nvSpPr>
          <p:spPr>
            <a:xfrm>
              <a:off x="0" y="6472235"/>
              <a:ext cx="5057775" cy="300037"/>
            </a:xfrm>
            <a:prstGeom prst="rect">
              <a:avLst/>
            </a:prstGeom>
            <a:solidFill>
              <a:srgbClr val="FB4B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724650" y="6472235"/>
              <a:ext cx="5467350" cy="300037"/>
            </a:xfrm>
            <a:prstGeom prst="rect">
              <a:avLst/>
            </a:prstGeom>
            <a:solidFill>
              <a:srgbClr val="0029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6" name="Picture 2"/>
          <p:cNvPicPr>
            <a:picLocks noChangeAspect="1" noChangeArrowheads="1"/>
          </p:cNvPicPr>
          <p:nvPr/>
        </p:nvPicPr>
        <p:blipFill>
          <a:blip r:embed="rId4" cstate="print"/>
          <a:srcRect/>
          <a:stretch>
            <a:fillRect/>
          </a:stretch>
        </p:blipFill>
        <p:spPr bwMode="auto">
          <a:xfrm>
            <a:off x="0" y="1650342"/>
            <a:ext cx="6865257" cy="4479871"/>
          </a:xfrm>
          <a:prstGeom prst="rect">
            <a:avLst/>
          </a:prstGeom>
          <a:noFill/>
          <a:ln w="9525">
            <a:noFill/>
            <a:miter lim="800000"/>
            <a:headEnd/>
            <a:tailEnd/>
          </a:ln>
        </p:spPr>
      </p:pic>
      <p:pic>
        <p:nvPicPr>
          <p:cNvPr id="11" name="Picture Placeholder 3"/>
          <p:cNvPicPr>
            <a:picLocks noChangeAspect="1"/>
          </p:cNvPicPr>
          <p:nvPr/>
        </p:nvPicPr>
        <p:blipFill>
          <a:blip r:embed="rId5" cstate="print"/>
          <a:stretch>
            <a:fillRect/>
          </a:stretch>
        </p:blipFill>
        <p:spPr>
          <a:xfrm>
            <a:off x="7113426" y="1810607"/>
            <a:ext cx="4585088" cy="4305184"/>
          </a:xfrm>
          <a:prstGeom prst="rect">
            <a:avLst/>
          </a:prstGeom>
        </p:spPr>
      </p:pic>
      <p:sp>
        <p:nvSpPr>
          <p:cNvPr id="13" name="Text Placeholder 2"/>
          <p:cNvSpPr txBox="1">
            <a:spLocks/>
          </p:cNvSpPr>
          <p:nvPr/>
        </p:nvSpPr>
        <p:spPr>
          <a:xfrm>
            <a:off x="0" y="6116291"/>
            <a:ext cx="4690753" cy="379512"/>
          </a:xfrm>
          <a:prstGeom prst="rect">
            <a:avLst/>
          </a:prstGeom>
        </p:spPr>
        <p:txBody>
          <a:bodyPr vert="horz" lIns="91440" tIns="45720" rIns="91440" bIns="45720" rtlCol="0" anchor="ctr"/>
          <a:lstStyle/>
          <a:p>
            <a:r>
              <a:rPr lang="en-US" altLang="zh-CN" sz="800" dirty="0" smtClean="0"/>
              <a:t>Nanda, S., Reddy, S. N., Mitra, S. K., &amp; Kozinski, J. A. (2016). The progressive routes for carbon capture and sequestration. </a:t>
            </a:r>
            <a:r>
              <a:rPr lang="en-US" altLang="zh-CN" sz="800" i="1" dirty="0" smtClean="0"/>
              <a:t>Energy Science and Engineering</a:t>
            </a:r>
            <a:r>
              <a:rPr lang="en-US" altLang="zh-CN" sz="800" dirty="0" smtClean="0"/>
              <a:t>, </a:t>
            </a:r>
            <a:r>
              <a:rPr lang="en-US" altLang="zh-CN" sz="800" i="1" dirty="0" smtClean="0"/>
              <a:t>4</a:t>
            </a:r>
            <a:r>
              <a:rPr lang="en-US" altLang="zh-CN" sz="800" dirty="0" smtClean="0"/>
              <a:t>(2), 99–122. </a:t>
            </a:r>
            <a:r>
              <a:rPr lang="en-US" altLang="zh-CN" sz="800" dirty="0" smtClean="0">
                <a:hlinkClick r:id="rId6"/>
              </a:rPr>
              <a:t>https://doi.org/10.1002/ese3.117</a:t>
            </a:r>
            <a:endParaRPr lang="en-US" altLang="zh-CN" sz="800" dirty="0" smtClean="0"/>
          </a:p>
        </p:txBody>
      </p:sp>
      <p:pic>
        <p:nvPicPr>
          <p:cNvPr id="14" name="图片 13"/>
          <p:cNvPicPr>
            <a:picLocks noChangeAspect="1"/>
          </p:cNvPicPr>
          <p:nvPr/>
        </p:nvPicPr>
        <p:blipFill>
          <a:blip r:embed="rId7" cstate="print"/>
          <a:stretch>
            <a:fillRect/>
          </a:stretch>
        </p:blipFill>
        <p:spPr>
          <a:xfrm>
            <a:off x="0" y="850716"/>
            <a:ext cx="12192000" cy="62133"/>
          </a:xfrm>
          <a:prstGeom prst="rect">
            <a:avLst/>
          </a:prstGeom>
        </p:spPr>
      </p:pic>
      <p:sp>
        <p:nvSpPr>
          <p:cNvPr id="15" name="矩形 14"/>
          <p:cNvSpPr/>
          <p:nvPr/>
        </p:nvSpPr>
        <p:spPr>
          <a:xfrm>
            <a:off x="6618514" y="920821"/>
            <a:ext cx="5573486" cy="923330"/>
          </a:xfrm>
          <a:prstGeom prst="rect">
            <a:avLst/>
          </a:prstGeom>
        </p:spPr>
        <p:txBody>
          <a:bodyPr wrap="square">
            <a:spAutoFit/>
          </a:bodyPr>
          <a:lstStyle/>
          <a:p>
            <a:pPr algn="ctr"/>
            <a:r>
              <a:rPr lang="en-GB" altLang="en-US" dirty="0" smtClean="0">
                <a:ea typeface="ＭＳ Ｐゴシック" pitchFamily="34" charset="-128"/>
              </a:rPr>
              <a:t>Perturbation of the global carbon cycle caused by anthropogenic activities, averaged globally for the decade 2007–2016 (GtCO</a:t>
            </a:r>
            <a:r>
              <a:rPr lang="en-GB" altLang="en-US" baseline="-25000" dirty="0" smtClean="0">
                <a:ea typeface="ＭＳ Ｐゴシック" pitchFamily="34" charset="-128"/>
              </a:rPr>
              <a:t>2</a:t>
            </a:r>
            <a:r>
              <a:rPr lang="en-GB" altLang="en-US" dirty="0" smtClean="0">
                <a:ea typeface="ＭＳ Ｐゴシック" pitchFamily="34" charset="-128"/>
              </a:rPr>
              <a:t>/yr)</a:t>
            </a:r>
          </a:p>
        </p:txBody>
      </p:sp>
      <p:sp>
        <p:nvSpPr>
          <p:cNvPr id="19" name="Text Placeholder 2"/>
          <p:cNvSpPr txBox="1">
            <a:spLocks/>
          </p:cNvSpPr>
          <p:nvPr/>
        </p:nvSpPr>
        <p:spPr>
          <a:xfrm>
            <a:off x="6944719" y="5973125"/>
            <a:ext cx="5377910" cy="684212"/>
          </a:xfrm>
          <a:prstGeom prst="rect">
            <a:avLst/>
          </a:prstGeom>
        </p:spPr>
        <p:txBody>
          <a:bodyPr vert="horz" lIns="91440" tIns="45720" rIns="91440" bIns="45720" rtlCol="0" anchor="ctr"/>
          <a:lstStyle/>
          <a:p>
            <a:r>
              <a:rPr lang="en-US" altLang="zh-CN" sz="1200" dirty="0" smtClean="0"/>
              <a:t>The budget imbalance is the difference between the estimated emissions and sinks. </a:t>
            </a:r>
            <a:br>
              <a:rPr lang="en-US" altLang="zh-CN" sz="1200" dirty="0" smtClean="0"/>
            </a:br>
            <a:r>
              <a:rPr lang="en-US" altLang="zh-CN" sz="800" dirty="0" smtClean="0"/>
              <a:t>Source: CDIAC; NOAA-ESRL; Le Quéré et al 2017; Global Carbon Budget 2017</a:t>
            </a:r>
          </a:p>
        </p:txBody>
      </p:sp>
      <p:sp>
        <p:nvSpPr>
          <p:cNvPr id="20" name="Text Placeholder 2"/>
          <p:cNvSpPr txBox="1">
            <a:spLocks/>
          </p:cNvSpPr>
          <p:nvPr/>
        </p:nvSpPr>
        <p:spPr>
          <a:xfrm>
            <a:off x="2546891" y="5594771"/>
            <a:ext cx="1807396" cy="301004"/>
          </a:xfrm>
          <a:prstGeom prst="rect">
            <a:avLst/>
          </a:prstGeom>
        </p:spPr>
        <p:txBody>
          <a:bodyPr vert="horz" lIns="91440" tIns="45720" rIns="91440" bIns="45720" rtlCol="0" anchor="ctr"/>
          <a:lstStyle/>
          <a:p>
            <a:r>
              <a:rPr lang="en-US" altLang="zh-CN" sz="1200" dirty="0" smtClean="0"/>
              <a:t>GHG(greenhouse gases)</a:t>
            </a:r>
          </a:p>
        </p:txBody>
      </p:sp>
      <p:sp>
        <p:nvSpPr>
          <p:cNvPr id="22" name="矩形 21"/>
          <p:cNvSpPr/>
          <p:nvPr/>
        </p:nvSpPr>
        <p:spPr>
          <a:xfrm>
            <a:off x="340558" y="283420"/>
            <a:ext cx="5451172" cy="369332"/>
          </a:xfrm>
          <a:prstGeom prst="rect">
            <a:avLst/>
          </a:prstGeom>
        </p:spPr>
        <p:txBody>
          <a:bodyPr wrap="none">
            <a:spAutoFit/>
          </a:bodyPr>
          <a:lstStyle/>
          <a:p>
            <a:r>
              <a:rPr lang="en-GB" altLang="en-US" dirty="0" smtClean="0">
                <a:ea typeface="ＭＳ Ｐゴシック" pitchFamily="34" charset="-128"/>
              </a:rPr>
              <a:t>Anthropogenic Perturbation of the Global Carbon Cycle</a:t>
            </a:r>
            <a:endParaRPr lang="zh-CN" altLang="en-US" dirty="0"/>
          </a:p>
        </p:txBody>
      </p:sp>
      <p:sp>
        <p:nvSpPr>
          <p:cNvPr id="16" name="矩形 15"/>
          <p:cNvSpPr/>
          <p:nvPr/>
        </p:nvSpPr>
        <p:spPr>
          <a:xfrm>
            <a:off x="28576" y="1167951"/>
            <a:ext cx="6763657" cy="369332"/>
          </a:xfrm>
          <a:prstGeom prst="rect">
            <a:avLst/>
          </a:prstGeom>
        </p:spPr>
        <p:txBody>
          <a:bodyPr wrap="square">
            <a:spAutoFit/>
          </a:bodyPr>
          <a:lstStyle/>
          <a:p>
            <a:r>
              <a:rPr lang="en-US" altLang="zh-CN" dirty="0" smtClean="0"/>
              <a:t>Graphical illustration of natural and anthropogenic greenhouse effects.</a:t>
            </a:r>
            <a:r>
              <a:rPr lang="en-GB" altLang="en-US" dirty="0" smtClean="0">
                <a:ea typeface="ＭＳ Ｐゴシック" pitchFamily="34" charset="-128"/>
              </a:rPr>
              <a:t> </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192000" cy="6651267"/>
          </a:xfrm>
          <a:prstGeom prst="rect">
            <a:avLst/>
          </a:prstGeom>
          <a:noFill/>
          <a:ln w="9525">
            <a:noFill/>
            <a:miter lim="800000"/>
            <a:headEnd/>
            <a:tailEnd/>
          </a:ln>
        </p:spPr>
      </p:pic>
      <p:grpSp>
        <p:nvGrpSpPr>
          <p:cNvPr id="12" name="组合 15"/>
          <p:cNvGrpSpPr/>
          <p:nvPr/>
        </p:nvGrpSpPr>
        <p:grpSpPr>
          <a:xfrm>
            <a:off x="0" y="6444708"/>
            <a:ext cx="12192000" cy="356140"/>
            <a:chOff x="0" y="6444708"/>
            <a:chExt cx="12192000" cy="356140"/>
          </a:xfrm>
        </p:grpSpPr>
        <p:pic>
          <p:nvPicPr>
            <p:cNvPr id="13" name="Picture 2"/>
            <p:cNvPicPr>
              <a:picLocks noChangeAspect="1" noChangeArrowheads="1"/>
            </p:cNvPicPr>
            <p:nvPr/>
          </p:nvPicPr>
          <p:blipFill>
            <a:blip r:embed="rId4" cstate="print"/>
            <a:srcRect/>
            <a:stretch>
              <a:fillRect/>
            </a:stretch>
          </p:blipFill>
          <p:spPr bwMode="auto">
            <a:xfrm>
              <a:off x="5062539" y="6444708"/>
              <a:ext cx="1681162" cy="356140"/>
            </a:xfrm>
            <a:prstGeom prst="rect">
              <a:avLst/>
            </a:prstGeom>
            <a:noFill/>
            <a:ln w="9525">
              <a:noFill/>
              <a:miter lim="800000"/>
              <a:headEnd/>
              <a:tailEnd/>
            </a:ln>
          </p:spPr>
        </p:pic>
        <p:sp>
          <p:nvSpPr>
            <p:cNvPr id="14" name="矩形 13"/>
            <p:cNvSpPr/>
            <p:nvPr/>
          </p:nvSpPr>
          <p:spPr>
            <a:xfrm>
              <a:off x="0" y="6472235"/>
              <a:ext cx="5057775" cy="300037"/>
            </a:xfrm>
            <a:prstGeom prst="rect">
              <a:avLst/>
            </a:prstGeom>
            <a:solidFill>
              <a:srgbClr val="FB4B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724650" y="6472235"/>
              <a:ext cx="5467350" cy="300037"/>
            </a:xfrm>
            <a:prstGeom prst="rect">
              <a:avLst/>
            </a:prstGeom>
            <a:solidFill>
              <a:srgbClr val="0029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0" name="Picture 12"/>
          <p:cNvPicPr>
            <a:picLocks noChangeAspect="1" noChangeArrowheads="1"/>
          </p:cNvPicPr>
          <p:nvPr/>
        </p:nvPicPr>
        <p:blipFill>
          <a:blip r:embed="rId3" cstate="print"/>
          <a:srcRect/>
          <a:stretch>
            <a:fillRect/>
          </a:stretch>
        </p:blipFill>
        <p:spPr bwMode="auto">
          <a:xfrm>
            <a:off x="-1771650" y="0"/>
            <a:ext cx="15582900" cy="7296150"/>
          </a:xfrm>
          <a:prstGeom prst="rect">
            <a:avLst/>
          </a:prstGeom>
          <a:noFill/>
          <a:ln w="9525">
            <a:noFill/>
            <a:miter lim="800000"/>
            <a:headEnd/>
            <a:tailEnd/>
          </a:ln>
        </p:spPr>
      </p:pic>
      <p:grpSp>
        <p:nvGrpSpPr>
          <p:cNvPr id="18" name="组合 15"/>
          <p:cNvGrpSpPr/>
          <p:nvPr/>
        </p:nvGrpSpPr>
        <p:grpSpPr>
          <a:xfrm>
            <a:off x="0" y="6444708"/>
            <a:ext cx="12192000" cy="356140"/>
            <a:chOff x="0" y="6444708"/>
            <a:chExt cx="12192000" cy="356140"/>
          </a:xfrm>
        </p:grpSpPr>
        <p:pic>
          <p:nvPicPr>
            <p:cNvPr id="19" name="Picture 2"/>
            <p:cNvPicPr>
              <a:picLocks noChangeAspect="1" noChangeArrowheads="1"/>
            </p:cNvPicPr>
            <p:nvPr/>
          </p:nvPicPr>
          <p:blipFill>
            <a:blip r:embed="rId4" cstate="print"/>
            <a:srcRect/>
            <a:stretch>
              <a:fillRect/>
            </a:stretch>
          </p:blipFill>
          <p:spPr bwMode="auto">
            <a:xfrm>
              <a:off x="5062539" y="6444708"/>
              <a:ext cx="1681162" cy="356140"/>
            </a:xfrm>
            <a:prstGeom prst="rect">
              <a:avLst/>
            </a:prstGeom>
            <a:noFill/>
            <a:ln w="9525">
              <a:noFill/>
              <a:miter lim="800000"/>
              <a:headEnd/>
              <a:tailEnd/>
            </a:ln>
          </p:spPr>
        </p:pic>
        <p:sp>
          <p:nvSpPr>
            <p:cNvPr id="20" name="矩形 19"/>
            <p:cNvSpPr/>
            <p:nvPr/>
          </p:nvSpPr>
          <p:spPr>
            <a:xfrm>
              <a:off x="0" y="6472235"/>
              <a:ext cx="5057775" cy="300037"/>
            </a:xfrm>
            <a:prstGeom prst="rect">
              <a:avLst/>
            </a:prstGeom>
            <a:solidFill>
              <a:srgbClr val="FB4B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724650" y="6472235"/>
              <a:ext cx="5467350" cy="300037"/>
            </a:xfrm>
            <a:prstGeom prst="rect">
              <a:avLst/>
            </a:prstGeom>
            <a:solidFill>
              <a:srgbClr val="0029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57" name="Picture 9" descr="C:\Users\Administrator\Desktop\图片1.png"/>
          <p:cNvPicPr>
            <a:picLocks noChangeAspect="1" noChangeArrowheads="1"/>
          </p:cNvPicPr>
          <p:nvPr/>
        </p:nvPicPr>
        <p:blipFill>
          <a:blip r:embed="rId5" cstate="print"/>
          <a:srcRect/>
          <a:stretch>
            <a:fillRect/>
          </a:stretch>
        </p:blipFill>
        <p:spPr bwMode="auto">
          <a:xfrm>
            <a:off x="5915627" y="3962400"/>
            <a:ext cx="4132610" cy="2819400"/>
          </a:xfrm>
          <a:prstGeom prst="rect">
            <a:avLst/>
          </a:prstGeom>
          <a:noFill/>
        </p:spPr>
      </p:pic>
      <p:pic>
        <p:nvPicPr>
          <p:cNvPr id="2058" name="Picture 10"/>
          <p:cNvPicPr>
            <a:picLocks noChangeAspect="1" noChangeArrowheads="1"/>
          </p:cNvPicPr>
          <p:nvPr/>
        </p:nvPicPr>
        <p:blipFill>
          <a:blip r:embed="rId6" cstate="print"/>
          <a:srcRect/>
          <a:stretch>
            <a:fillRect/>
          </a:stretch>
        </p:blipFill>
        <p:spPr bwMode="auto">
          <a:xfrm>
            <a:off x="5781675" y="4900613"/>
            <a:ext cx="1162050" cy="1247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3" name="Picture 7" descr="http://img382.ph.126.net/Eeb_zxNpzfwL3mmcGL46mA==/2453617371988032242.jpg"/>
          <p:cNvPicPr>
            <a:picLocks noChangeAspect="1" noChangeArrowheads="1"/>
          </p:cNvPicPr>
          <p:nvPr/>
        </p:nvPicPr>
        <p:blipFill>
          <a:blip r:embed="rId3" cstate="print"/>
          <a:srcRect/>
          <a:stretch>
            <a:fillRect/>
          </a:stretch>
        </p:blipFill>
        <p:spPr bwMode="auto">
          <a:xfrm>
            <a:off x="8902700" y="879558"/>
            <a:ext cx="3289300" cy="1885866"/>
          </a:xfrm>
          <a:prstGeom prst="rect">
            <a:avLst/>
          </a:prstGeom>
          <a:noFill/>
        </p:spPr>
      </p:pic>
      <p:pic>
        <p:nvPicPr>
          <p:cNvPr id="4" name="图片 3"/>
          <p:cNvPicPr>
            <a:picLocks noChangeAspect="1"/>
          </p:cNvPicPr>
          <p:nvPr/>
        </p:nvPicPr>
        <p:blipFill>
          <a:blip r:embed="rId4" cstate="print"/>
          <a:stretch>
            <a:fillRect/>
          </a:stretch>
        </p:blipFill>
        <p:spPr>
          <a:xfrm>
            <a:off x="0" y="850716"/>
            <a:ext cx="12192000" cy="62133"/>
          </a:xfrm>
          <a:prstGeom prst="rect">
            <a:avLst/>
          </a:prstGeom>
        </p:spPr>
      </p:pic>
      <p:sp>
        <p:nvSpPr>
          <p:cNvPr id="20" name="Text Placeholder 2"/>
          <p:cNvSpPr txBox="1">
            <a:spLocks/>
          </p:cNvSpPr>
          <p:nvPr/>
        </p:nvSpPr>
        <p:spPr>
          <a:xfrm>
            <a:off x="-59375" y="6045037"/>
            <a:ext cx="4690753" cy="379512"/>
          </a:xfrm>
          <a:prstGeom prst="rect">
            <a:avLst/>
          </a:prstGeom>
        </p:spPr>
        <p:txBody>
          <a:bodyPr vert="horz" lIns="91440" tIns="45720" rIns="91440" bIns="45720" rtlCol="0" anchor="ctr"/>
          <a:lstStyle/>
          <a:p>
            <a:r>
              <a:rPr lang="en-US" altLang="zh-CN" sz="800" dirty="0" smtClean="0"/>
              <a:t>Park, C.-E., Jeong, S.-J., Joshi, M., Osborn, T. J., Ho, C.-H., Piao, S., … Feng, S. (2018). Keeping global warming within 1.5 °C constrains emergence of aridification. </a:t>
            </a:r>
            <a:r>
              <a:rPr lang="en-US" altLang="zh-CN" sz="800" i="1" dirty="0" smtClean="0"/>
              <a:t>Nature Climate Change</a:t>
            </a:r>
            <a:r>
              <a:rPr lang="en-US" altLang="zh-CN" sz="800" dirty="0" smtClean="0"/>
              <a:t>, </a:t>
            </a:r>
            <a:r>
              <a:rPr lang="en-US" altLang="zh-CN" sz="800" i="1" dirty="0" smtClean="0"/>
              <a:t>8</a:t>
            </a:r>
            <a:r>
              <a:rPr lang="en-US" altLang="zh-CN" sz="800" dirty="0" smtClean="0"/>
              <a:t>(January). </a:t>
            </a:r>
            <a:r>
              <a:rPr lang="en-US" altLang="zh-CN" sz="800" dirty="0" smtClean="0">
                <a:hlinkClick r:id="rId5"/>
              </a:rPr>
              <a:t>https://doi.org/10.1038/s41558-017-0034-4</a:t>
            </a:r>
            <a:endParaRPr lang="en-US" altLang="zh-CN" sz="800" dirty="0" smtClean="0"/>
          </a:p>
          <a:p>
            <a:r>
              <a:rPr lang="en-US" altLang="zh-CN" sz="800" dirty="0" smtClean="0"/>
              <a:t>http://www.twwtn.com/Upload/15/10/14180113195.jpg</a:t>
            </a:r>
            <a:endParaRPr lang="en-US" altLang="zh-CN" sz="800" dirty="0"/>
          </a:p>
        </p:txBody>
      </p:sp>
      <p:sp>
        <p:nvSpPr>
          <p:cNvPr id="33" name="矩形 32"/>
          <p:cNvSpPr/>
          <p:nvPr/>
        </p:nvSpPr>
        <p:spPr>
          <a:xfrm>
            <a:off x="415638" y="4891144"/>
            <a:ext cx="8229596" cy="1169551"/>
          </a:xfrm>
          <a:prstGeom prst="rect">
            <a:avLst/>
          </a:prstGeom>
        </p:spPr>
        <p:txBody>
          <a:bodyPr wrap="square">
            <a:spAutoFit/>
          </a:bodyPr>
          <a:lstStyle/>
          <a:p>
            <a:pPr algn="ctr"/>
            <a:r>
              <a:rPr lang="en-US" altLang="zh-CN" sz="1700" dirty="0" smtClean="0">
                <a:solidFill>
                  <a:srgbClr val="FF0000"/>
                </a:solidFill>
              </a:rPr>
              <a:t>Early </a:t>
            </a:r>
            <a:r>
              <a:rPr lang="en-US" altLang="zh-CN" sz="3600" dirty="0" smtClean="0">
                <a:solidFill>
                  <a:srgbClr val="FF0000"/>
                </a:solidFill>
              </a:rPr>
              <a:t>action</a:t>
            </a:r>
            <a:r>
              <a:rPr lang="en-US" altLang="zh-CN" sz="1700" dirty="0" smtClean="0">
                <a:solidFill>
                  <a:srgbClr val="FF0000"/>
                </a:solidFill>
              </a:rPr>
              <a:t> for accomplishing the 1.5 °C temperature goal can therefore markedly reduce the likelihood that large regions will face substantial aridification and related impacts. </a:t>
            </a:r>
          </a:p>
          <a:p>
            <a:pPr algn="ctr"/>
            <a:r>
              <a:rPr lang="en-US" altLang="zh-CN" sz="1700" dirty="0" smtClean="0">
                <a:solidFill>
                  <a:srgbClr val="FF0000"/>
                </a:solidFill>
              </a:rPr>
              <a:t>–Prof. Sujong Jeong, SUSTech,</a:t>
            </a:r>
            <a:endParaRPr lang="zh-CN" altLang="en-US" sz="1700" dirty="0">
              <a:solidFill>
                <a:srgbClr val="FF0000"/>
              </a:solidFill>
            </a:endParaRPr>
          </a:p>
        </p:txBody>
      </p:sp>
      <p:pic>
        <p:nvPicPr>
          <p:cNvPr id="31" name="Picture 8"/>
          <p:cNvPicPr>
            <a:picLocks noChangeAspect="1" noChangeArrowheads="1"/>
          </p:cNvPicPr>
          <p:nvPr/>
        </p:nvPicPr>
        <p:blipFill>
          <a:blip r:embed="rId6" cstate="print"/>
          <a:srcRect/>
          <a:stretch>
            <a:fillRect/>
          </a:stretch>
        </p:blipFill>
        <p:spPr bwMode="auto">
          <a:xfrm>
            <a:off x="8942119" y="4614754"/>
            <a:ext cx="2846120" cy="1901208"/>
          </a:xfrm>
          <a:prstGeom prst="rect">
            <a:avLst/>
          </a:prstGeom>
          <a:noFill/>
          <a:ln w="9525">
            <a:noFill/>
            <a:miter lim="800000"/>
            <a:headEnd/>
            <a:tailEnd/>
          </a:ln>
        </p:spPr>
      </p:pic>
      <p:grpSp>
        <p:nvGrpSpPr>
          <p:cNvPr id="2" name="组合 15"/>
          <p:cNvGrpSpPr/>
          <p:nvPr/>
        </p:nvGrpSpPr>
        <p:grpSpPr>
          <a:xfrm>
            <a:off x="0" y="6444708"/>
            <a:ext cx="12192000" cy="356140"/>
            <a:chOff x="0" y="6444708"/>
            <a:chExt cx="12192000" cy="356140"/>
          </a:xfrm>
        </p:grpSpPr>
        <p:pic>
          <p:nvPicPr>
            <p:cNvPr id="38" name="Picture 2"/>
            <p:cNvPicPr>
              <a:picLocks noChangeAspect="1" noChangeArrowheads="1"/>
            </p:cNvPicPr>
            <p:nvPr/>
          </p:nvPicPr>
          <p:blipFill>
            <a:blip r:embed="rId7" cstate="print"/>
            <a:srcRect/>
            <a:stretch>
              <a:fillRect/>
            </a:stretch>
          </p:blipFill>
          <p:spPr bwMode="auto">
            <a:xfrm>
              <a:off x="5062539" y="6444708"/>
              <a:ext cx="1681162" cy="356140"/>
            </a:xfrm>
            <a:prstGeom prst="rect">
              <a:avLst/>
            </a:prstGeom>
            <a:noFill/>
            <a:ln w="9525">
              <a:noFill/>
              <a:miter lim="800000"/>
              <a:headEnd/>
              <a:tailEnd/>
            </a:ln>
          </p:spPr>
        </p:pic>
        <p:sp>
          <p:nvSpPr>
            <p:cNvPr id="39" name="矩形 38"/>
            <p:cNvSpPr/>
            <p:nvPr/>
          </p:nvSpPr>
          <p:spPr>
            <a:xfrm>
              <a:off x="0" y="6472235"/>
              <a:ext cx="5057775" cy="300037"/>
            </a:xfrm>
            <a:prstGeom prst="rect">
              <a:avLst/>
            </a:prstGeom>
            <a:solidFill>
              <a:srgbClr val="FB4B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6724650" y="6472235"/>
              <a:ext cx="5467350" cy="300037"/>
            </a:xfrm>
            <a:prstGeom prst="rect">
              <a:avLst/>
            </a:prstGeom>
            <a:solidFill>
              <a:srgbClr val="0029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133350" y="247649"/>
            <a:ext cx="302079" cy="3020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28317" y="209034"/>
            <a:ext cx="2146742" cy="369332"/>
          </a:xfrm>
          <a:prstGeom prst="rect">
            <a:avLst/>
          </a:prstGeom>
        </p:spPr>
        <p:txBody>
          <a:bodyPr wrap="none">
            <a:spAutoFit/>
          </a:bodyPr>
          <a:lstStyle/>
          <a:p>
            <a:r>
              <a:rPr lang="en-US" altLang="zh-CN" dirty="0" smtClean="0"/>
              <a:t>Facts and Challenges</a:t>
            </a:r>
            <a:endParaRPr lang="zh-CN" altLang="en-US" dirty="0"/>
          </a:p>
        </p:txBody>
      </p:sp>
      <p:pic>
        <p:nvPicPr>
          <p:cNvPr id="22" name="Picture 4"/>
          <p:cNvPicPr>
            <a:picLocks noChangeAspect="1" noChangeArrowheads="1"/>
          </p:cNvPicPr>
          <p:nvPr/>
        </p:nvPicPr>
        <p:blipFill>
          <a:blip r:embed="rId8" cstate="print"/>
          <a:srcRect/>
          <a:stretch>
            <a:fillRect/>
          </a:stretch>
        </p:blipFill>
        <p:spPr bwMode="auto">
          <a:xfrm>
            <a:off x="5910263" y="853847"/>
            <a:ext cx="3012395" cy="5454877"/>
          </a:xfrm>
          <a:prstGeom prst="rect">
            <a:avLst/>
          </a:prstGeom>
          <a:noFill/>
          <a:ln w="9525">
            <a:noFill/>
            <a:miter lim="800000"/>
            <a:headEnd/>
            <a:tailEnd/>
          </a:ln>
        </p:spPr>
      </p:pic>
      <p:pic>
        <p:nvPicPr>
          <p:cNvPr id="4098" name="Picture 2"/>
          <p:cNvPicPr>
            <a:picLocks noChangeAspect="1" noChangeArrowheads="1"/>
          </p:cNvPicPr>
          <p:nvPr/>
        </p:nvPicPr>
        <p:blipFill>
          <a:blip r:embed="rId9" cstate="print"/>
          <a:srcRect/>
          <a:stretch>
            <a:fillRect/>
          </a:stretch>
        </p:blipFill>
        <p:spPr bwMode="auto">
          <a:xfrm>
            <a:off x="1" y="947738"/>
            <a:ext cx="4025900" cy="1427171"/>
          </a:xfrm>
          <a:prstGeom prst="rect">
            <a:avLst/>
          </a:prstGeom>
          <a:noFill/>
          <a:ln w="9525">
            <a:noFill/>
            <a:miter lim="800000"/>
            <a:headEnd/>
            <a:tailEnd/>
          </a:ln>
        </p:spPr>
      </p:pic>
      <p:pic>
        <p:nvPicPr>
          <p:cNvPr id="29" name="Picture 17"/>
          <p:cNvPicPr>
            <a:picLocks noChangeAspect="1" noChangeArrowheads="1"/>
          </p:cNvPicPr>
          <p:nvPr/>
        </p:nvPicPr>
        <p:blipFill>
          <a:blip r:embed="rId10" cstate="print"/>
          <a:srcRect/>
          <a:stretch>
            <a:fillRect/>
          </a:stretch>
        </p:blipFill>
        <p:spPr bwMode="auto">
          <a:xfrm>
            <a:off x="8918369" y="2397147"/>
            <a:ext cx="3273631" cy="2574091"/>
          </a:xfrm>
          <a:prstGeom prst="rect">
            <a:avLst/>
          </a:prstGeom>
          <a:noFill/>
          <a:ln w="9525">
            <a:noFill/>
            <a:miter lim="800000"/>
            <a:headEnd/>
            <a:tailEnd/>
          </a:ln>
        </p:spPr>
      </p:pic>
      <p:pic>
        <p:nvPicPr>
          <p:cNvPr id="5136" name="Picture 16"/>
          <p:cNvPicPr>
            <a:picLocks noChangeAspect="1" noChangeArrowheads="1"/>
          </p:cNvPicPr>
          <p:nvPr/>
        </p:nvPicPr>
        <p:blipFill>
          <a:blip r:embed="rId11" cstate="print"/>
          <a:srcRect/>
          <a:stretch>
            <a:fillRect/>
          </a:stretch>
        </p:blipFill>
        <p:spPr bwMode="auto">
          <a:xfrm>
            <a:off x="8944781" y="4034147"/>
            <a:ext cx="3209119" cy="139338"/>
          </a:xfrm>
          <a:prstGeom prst="rect">
            <a:avLst/>
          </a:prstGeom>
          <a:noFill/>
          <a:ln w="9525">
            <a:noFill/>
            <a:miter lim="800000"/>
            <a:headEnd/>
            <a:tailEnd/>
          </a:ln>
        </p:spPr>
      </p:pic>
      <p:pic>
        <p:nvPicPr>
          <p:cNvPr id="43" name="Picture 9"/>
          <p:cNvPicPr>
            <a:picLocks noChangeAspect="1" noChangeArrowheads="1"/>
          </p:cNvPicPr>
          <p:nvPr/>
        </p:nvPicPr>
        <p:blipFill>
          <a:blip r:embed="rId12" cstate="print"/>
          <a:srcRect/>
          <a:stretch>
            <a:fillRect/>
          </a:stretch>
        </p:blipFill>
        <p:spPr bwMode="auto">
          <a:xfrm>
            <a:off x="1606550" y="2099478"/>
            <a:ext cx="2647950" cy="1818472"/>
          </a:xfrm>
          <a:prstGeom prst="rect">
            <a:avLst/>
          </a:prstGeom>
          <a:noFill/>
          <a:ln w="9525">
            <a:noFill/>
            <a:miter lim="800000"/>
            <a:headEnd/>
            <a:tailEnd/>
          </a:ln>
        </p:spPr>
      </p:pic>
      <p:pic>
        <p:nvPicPr>
          <p:cNvPr id="44" name="Picture 11"/>
          <p:cNvPicPr>
            <a:picLocks noChangeAspect="1" noChangeArrowheads="1"/>
          </p:cNvPicPr>
          <p:nvPr/>
        </p:nvPicPr>
        <p:blipFill>
          <a:blip r:embed="rId13" cstate="print"/>
          <a:srcRect/>
          <a:stretch>
            <a:fillRect/>
          </a:stretch>
        </p:blipFill>
        <p:spPr bwMode="auto">
          <a:xfrm>
            <a:off x="0" y="2400300"/>
            <a:ext cx="1943100" cy="1600200"/>
          </a:xfrm>
          <a:prstGeom prst="rect">
            <a:avLst/>
          </a:prstGeom>
          <a:noFill/>
          <a:ln w="9525">
            <a:noFill/>
            <a:miter lim="800000"/>
            <a:headEnd/>
            <a:tailEnd/>
          </a:ln>
        </p:spPr>
      </p:pic>
      <p:pic>
        <p:nvPicPr>
          <p:cNvPr id="4109" name="Picture 13"/>
          <p:cNvPicPr>
            <a:picLocks noChangeAspect="1" noChangeArrowheads="1"/>
          </p:cNvPicPr>
          <p:nvPr/>
        </p:nvPicPr>
        <p:blipFill>
          <a:blip r:embed="rId14" cstate="print"/>
          <a:srcRect/>
          <a:stretch>
            <a:fillRect/>
          </a:stretch>
        </p:blipFill>
        <p:spPr bwMode="auto">
          <a:xfrm>
            <a:off x="1168400" y="3203575"/>
            <a:ext cx="1905000" cy="1771650"/>
          </a:xfrm>
          <a:prstGeom prst="rect">
            <a:avLst/>
          </a:prstGeom>
          <a:noFill/>
          <a:ln w="9525">
            <a:noFill/>
            <a:miter lim="800000"/>
            <a:headEnd/>
            <a:tailEnd/>
          </a:ln>
        </p:spPr>
      </p:pic>
      <p:sp>
        <p:nvSpPr>
          <p:cNvPr id="35" name="矩形 34"/>
          <p:cNvSpPr/>
          <p:nvPr/>
        </p:nvSpPr>
        <p:spPr>
          <a:xfrm rot="20879526">
            <a:off x="3292091" y="-80420"/>
            <a:ext cx="4247253" cy="6001643"/>
          </a:xfrm>
          <a:prstGeom prst="rect">
            <a:avLst/>
          </a:prstGeom>
        </p:spPr>
        <p:txBody>
          <a:bodyPr wrap="none">
            <a:spAutoFit/>
          </a:bodyPr>
          <a:lstStyle/>
          <a:p>
            <a:pPr algn="ctr"/>
            <a:r>
              <a:rPr lang="en-US" altLang="zh-CN" sz="3200" b="1" dirty="0" smtClean="0">
                <a:solidFill>
                  <a:srgbClr val="FF0000"/>
                </a:solidFill>
              </a:rPr>
              <a:t>……</a:t>
            </a:r>
          </a:p>
          <a:p>
            <a:pPr algn="ctr"/>
            <a:r>
              <a:rPr lang="en-US" altLang="zh-CN" sz="3200" b="1" dirty="0" smtClean="0">
                <a:solidFill>
                  <a:srgbClr val="FF0000"/>
                </a:solidFill>
              </a:rPr>
              <a:t>Aridification</a:t>
            </a:r>
          </a:p>
          <a:p>
            <a:pPr algn="ctr"/>
            <a:r>
              <a:rPr lang="en-US" altLang="zh-CN" sz="3200" b="1" dirty="0" smtClean="0">
                <a:solidFill>
                  <a:srgbClr val="FF0000"/>
                </a:solidFill>
              </a:rPr>
              <a:t>Acidification</a:t>
            </a:r>
          </a:p>
          <a:p>
            <a:pPr algn="ctr"/>
            <a:r>
              <a:rPr lang="en-US" altLang="zh-CN" sz="3200" b="1" dirty="0" smtClean="0">
                <a:solidFill>
                  <a:srgbClr val="FF0000"/>
                </a:solidFill>
              </a:rPr>
              <a:t>Sea Level Rising</a:t>
            </a:r>
          </a:p>
          <a:p>
            <a:pPr algn="ctr"/>
            <a:r>
              <a:rPr lang="en-US" altLang="zh-CN" sz="3200" b="1" dirty="0" smtClean="0">
                <a:solidFill>
                  <a:srgbClr val="FF0000"/>
                </a:solidFill>
              </a:rPr>
              <a:t>Polar Ice Melting</a:t>
            </a:r>
          </a:p>
          <a:p>
            <a:pPr algn="ctr"/>
            <a:r>
              <a:rPr lang="en-US" altLang="zh-CN" sz="3200" b="1" dirty="0" smtClean="0">
                <a:solidFill>
                  <a:srgbClr val="FF0000"/>
                </a:solidFill>
              </a:rPr>
              <a:t>Islands Disappears</a:t>
            </a:r>
          </a:p>
          <a:p>
            <a:pPr algn="ctr"/>
            <a:r>
              <a:rPr lang="en-US" altLang="zh-CN" sz="3200" b="1" dirty="0" smtClean="0">
                <a:solidFill>
                  <a:srgbClr val="FF0000"/>
                </a:solidFill>
              </a:rPr>
              <a:t>Food Crisis</a:t>
            </a:r>
          </a:p>
          <a:p>
            <a:pPr algn="ctr"/>
            <a:r>
              <a:rPr lang="en-US" altLang="zh-CN" sz="3200" b="1" dirty="0" smtClean="0">
                <a:solidFill>
                  <a:srgbClr val="FF0000"/>
                </a:solidFill>
              </a:rPr>
              <a:t>Financial lost</a:t>
            </a:r>
          </a:p>
          <a:p>
            <a:pPr algn="ctr"/>
            <a:r>
              <a:rPr lang="en-US" altLang="zh-CN" sz="3200" b="1" dirty="0" smtClean="0">
                <a:solidFill>
                  <a:srgbClr val="FF0000"/>
                </a:solidFill>
              </a:rPr>
              <a:t>Ecological Catastrophe</a:t>
            </a:r>
          </a:p>
          <a:p>
            <a:pPr algn="ctr"/>
            <a:r>
              <a:rPr lang="en-US" altLang="zh-CN" sz="3200" b="1" dirty="0" smtClean="0">
                <a:solidFill>
                  <a:srgbClr val="FF0000"/>
                </a:solidFill>
              </a:rPr>
              <a:t>Climate Refugees</a:t>
            </a:r>
          </a:p>
          <a:p>
            <a:pPr algn="ctr"/>
            <a:r>
              <a:rPr lang="en-US" altLang="zh-CN" sz="3200" b="1" dirty="0" smtClean="0">
                <a:solidFill>
                  <a:srgbClr val="FF0000"/>
                </a:solidFill>
              </a:rPr>
              <a:t>Economical Impacts</a:t>
            </a:r>
          </a:p>
          <a:p>
            <a:pPr algn="ctr"/>
            <a:r>
              <a:rPr lang="en-US" altLang="zh-CN" sz="3200" b="1" dirty="0" smtClean="0">
                <a:solidFill>
                  <a:srgbClr val="FF0000"/>
                </a:solidFill>
              </a:rPr>
              <a:t>……</a:t>
            </a:r>
          </a:p>
        </p:txBody>
      </p:sp>
      <p:sp>
        <p:nvSpPr>
          <p:cNvPr id="53" name="矩形 52"/>
          <p:cNvSpPr/>
          <p:nvPr/>
        </p:nvSpPr>
        <p:spPr>
          <a:xfrm rot="256553">
            <a:off x="5217470" y="-297607"/>
            <a:ext cx="7841476" cy="913070"/>
          </a:xfrm>
          <a:prstGeom prst="rect">
            <a:avLst/>
          </a:prstGeom>
        </p:spPr>
        <p:txBody>
          <a:bodyPr wrap="square">
            <a:spAutoFit/>
          </a:bodyPr>
          <a:lstStyle/>
          <a:p>
            <a:pPr algn="ctr"/>
            <a:r>
              <a:rPr lang="en-US" altLang="zh-CN" sz="8000" b="1" baseline="-25000" dirty="0" smtClean="0">
                <a:solidFill>
                  <a:srgbClr val="FF0000"/>
                </a:solidFill>
              </a:rPr>
              <a:t>Global Warming !!!</a:t>
            </a:r>
            <a:endParaRPr lang="zh-CN" altLang="en-US" sz="8000" b="1" baseline="-25000" dirty="0">
              <a:solidFill>
                <a:srgbClr val="FF0000"/>
              </a:solidFill>
            </a:endParaRPr>
          </a:p>
        </p:txBody>
      </p:sp>
      <p:sp>
        <p:nvSpPr>
          <p:cNvPr id="55" name="矩形 54"/>
          <p:cNvSpPr/>
          <p:nvPr/>
        </p:nvSpPr>
        <p:spPr>
          <a:xfrm>
            <a:off x="581970" y="-317500"/>
            <a:ext cx="7841476" cy="1323439"/>
          </a:xfrm>
          <a:prstGeom prst="rect">
            <a:avLst/>
          </a:prstGeom>
        </p:spPr>
        <p:txBody>
          <a:bodyPr wrap="square">
            <a:spAutoFit/>
          </a:bodyPr>
          <a:lstStyle/>
          <a:p>
            <a:pPr algn="ctr"/>
            <a:r>
              <a:rPr lang="en-US" altLang="zh-CN" sz="4400" b="1" dirty="0" smtClean="0">
                <a:solidFill>
                  <a:srgbClr val="00B0F0"/>
                </a:solidFill>
              </a:rPr>
              <a:t>Less CO</a:t>
            </a:r>
            <a:r>
              <a:rPr lang="en-US" altLang="zh-CN" sz="4400" b="1" baseline="-25000" dirty="0" smtClean="0">
                <a:solidFill>
                  <a:srgbClr val="00B0F0"/>
                </a:solidFill>
              </a:rPr>
              <a:t>2</a:t>
            </a:r>
            <a:r>
              <a:rPr lang="en-US" altLang="zh-CN" sz="8000" b="1" baseline="-25000" dirty="0" smtClean="0">
                <a:solidFill>
                  <a:srgbClr val="00B0F0"/>
                </a:solidFill>
              </a:rPr>
              <a:t>  </a:t>
            </a:r>
            <a:r>
              <a:rPr lang="en-US" altLang="zh-CN" sz="8000" b="1" dirty="0" smtClean="0">
                <a:solidFill>
                  <a:srgbClr val="00B0F0"/>
                </a:solidFill>
              </a:rPr>
              <a:t>!!!</a:t>
            </a:r>
            <a:endParaRPr lang="zh-CN" altLang="en-US" sz="8000" b="1" baseline="-25000" dirty="0">
              <a:solidFill>
                <a:srgbClr val="00B0F0"/>
              </a:solidFill>
            </a:endParaRPr>
          </a:p>
        </p:txBody>
      </p:sp>
    </p:spTree>
  </p:cSld>
  <p:clrMapOvr>
    <a:masterClrMapping/>
  </p:clrMapOvr>
  <p:timing>
    <p:tnLst>
      <p:par>
        <p:cTn id="1" dur="indefinite" restart="never" nodeType="tmRoot"/>
      </p:par>
    </p:tnLst>
  </p:timing>
</p:sld>
</file>

<file path=ppt/slides/slide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0" y="850716"/>
            <a:ext cx="12192000" cy="62133"/>
          </a:xfrm>
          <a:prstGeom prst="rect">
            <a:avLst/>
          </a:prstGeom>
        </p:spPr>
      </p:pic>
      <p:grpSp>
        <p:nvGrpSpPr>
          <p:cNvPr id="2" name="组合 15"/>
          <p:cNvGrpSpPr/>
          <p:nvPr/>
        </p:nvGrpSpPr>
        <p:grpSpPr>
          <a:xfrm>
            <a:off x="0" y="6444708"/>
            <a:ext cx="12192000" cy="356140"/>
            <a:chOff x="0" y="6444708"/>
            <a:chExt cx="12192000" cy="356140"/>
          </a:xfrm>
        </p:grpSpPr>
        <p:pic>
          <p:nvPicPr>
            <p:cNvPr id="17" name="Picture 2"/>
            <p:cNvPicPr>
              <a:picLocks noChangeAspect="1" noChangeArrowheads="1"/>
            </p:cNvPicPr>
            <p:nvPr/>
          </p:nvPicPr>
          <p:blipFill>
            <a:blip r:embed="rId4" cstate="print"/>
            <a:srcRect/>
            <a:stretch>
              <a:fillRect/>
            </a:stretch>
          </p:blipFill>
          <p:spPr bwMode="auto">
            <a:xfrm>
              <a:off x="5062539" y="6444708"/>
              <a:ext cx="1681162" cy="356140"/>
            </a:xfrm>
            <a:prstGeom prst="rect">
              <a:avLst/>
            </a:prstGeom>
            <a:noFill/>
            <a:ln w="9525">
              <a:noFill/>
              <a:miter lim="800000"/>
              <a:headEnd/>
              <a:tailEnd/>
            </a:ln>
          </p:spPr>
        </p:pic>
        <p:sp>
          <p:nvSpPr>
            <p:cNvPr id="18" name="矩形 17"/>
            <p:cNvSpPr/>
            <p:nvPr/>
          </p:nvSpPr>
          <p:spPr>
            <a:xfrm>
              <a:off x="0" y="6472235"/>
              <a:ext cx="5057775" cy="300037"/>
            </a:xfrm>
            <a:prstGeom prst="rect">
              <a:avLst/>
            </a:prstGeom>
            <a:solidFill>
              <a:srgbClr val="FB4B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724650" y="6472235"/>
              <a:ext cx="5467350" cy="300037"/>
            </a:xfrm>
            <a:prstGeom prst="rect">
              <a:avLst/>
            </a:prstGeom>
            <a:solidFill>
              <a:srgbClr val="0029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Picture Placeholder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744" y="1496254"/>
            <a:ext cx="6241520" cy="4166334"/>
          </a:xfrm>
          <a:prstGeom prst="rect">
            <a:avLst/>
          </a:prstGeom>
        </p:spPr>
      </p:pic>
      <p:sp>
        <p:nvSpPr>
          <p:cNvPr id="11" name="Oval 2"/>
          <p:cNvSpPr/>
          <p:nvPr/>
        </p:nvSpPr>
        <p:spPr>
          <a:xfrm>
            <a:off x="280482" y="1460242"/>
            <a:ext cx="107950" cy="107950"/>
          </a:xfrm>
          <a:prstGeom prst="ellipse">
            <a:avLst/>
          </a:prstGeom>
          <a:solidFill>
            <a:srgbClr val="FF0000"/>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endParaRPr lang="en-GB" altLang="en-US" sz="1800">
              <a:solidFill>
                <a:srgbClr val="FFFFFF"/>
              </a:solidFill>
              <a:latin typeface="Calibri" pitchFamily="34" charset="0"/>
            </a:endParaRPr>
          </a:p>
        </p:txBody>
      </p:sp>
      <p:sp>
        <p:nvSpPr>
          <p:cNvPr id="12" name="矩形 11"/>
          <p:cNvSpPr/>
          <p:nvPr/>
        </p:nvSpPr>
        <p:spPr>
          <a:xfrm>
            <a:off x="342886" y="857250"/>
            <a:ext cx="5214938" cy="830997"/>
          </a:xfrm>
          <a:prstGeom prst="rect">
            <a:avLst/>
          </a:prstGeom>
        </p:spPr>
        <p:txBody>
          <a:bodyPr wrap="square">
            <a:spAutoFit/>
          </a:bodyPr>
          <a:lstStyle/>
          <a:p>
            <a:pPr algn="ctr"/>
            <a:r>
              <a:rPr lang="en-US" altLang="zh-CN" sz="1600" dirty="0" smtClean="0"/>
              <a:t>Global emissions from fossil fuel and industry: </a:t>
            </a:r>
          </a:p>
          <a:p>
            <a:pPr algn="ctr"/>
            <a:r>
              <a:rPr lang="en-US" altLang="zh-CN" sz="1600" dirty="0" smtClean="0"/>
              <a:t>36.2 ± 2 GtCO2 in 2016, 62% over 1990.</a:t>
            </a:r>
          </a:p>
          <a:p>
            <a:pPr algn="ctr"/>
            <a:r>
              <a:rPr lang="en-US" altLang="zh-CN" sz="1600" dirty="0" smtClean="0"/>
              <a:t>Projection for 2017: 36.8 ± 2 GtCO2, 2.0% higher than 2016.</a:t>
            </a:r>
            <a:endParaRPr lang="zh-CN" altLang="en-US" sz="1600" dirty="0"/>
          </a:p>
        </p:txBody>
      </p:sp>
      <p:sp>
        <p:nvSpPr>
          <p:cNvPr id="14" name="Text Placeholder 2"/>
          <p:cNvSpPr txBox="1">
            <a:spLocks/>
          </p:cNvSpPr>
          <p:nvPr/>
        </p:nvSpPr>
        <p:spPr>
          <a:xfrm>
            <a:off x="1485900" y="5668677"/>
            <a:ext cx="8915400" cy="684212"/>
          </a:xfrm>
          <a:prstGeom prst="rect">
            <a:avLst/>
          </a:prstGeom>
        </p:spPr>
        <p:txBody>
          <a:bodyPr vert="horz" lIns="91440" tIns="45720" rIns="91440" bIns="45720" rtlCol="0" anchor="ctr"/>
          <a:lstStyle/>
          <a:p>
            <a:pPr algn="ctr"/>
            <a:r>
              <a:rPr lang="en-US" altLang="zh-CN" sz="1200" b="1" dirty="0" smtClean="0">
                <a:ea typeface="ＭＳ Ｐゴシック" pitchFamily="34" charset="-128"/>
              </a:rPr>
              <a:t>LEFT SIDE: </a:t>
            </a:r>
            <a:r>
              <a:rPr lang="en-GB" altLang="en-US" sz="1200" dirty="0" smtClean="0">
                <a:ea typeface="ＭＳ Ｐゴシック" pitchFamily="34" charset="-128"/>
              </a:rPr>
              <a:t>Estimates for 2015 and 2016 are preliminary. Growth rate is adjusted for the leap year in 2016.</a:t>
            </a:r>
          </a:p>
          <a:p>
            <a:pPr algn="ctr"/>
            <a:r>
              <a:rPr lang="en-GB" altLang="en-US" sz="1200" b="1" dirty="0" smtClean="0">
                <a:ea typeface="ＭＳ Ｐゴシック" pitchFamily="34" charset="-128"/>
              </a:rPr>
              <a:t>RIGHT SIDE: </a:t>
            </a:r>
            <a:r>
              <a:rPr lang="en-GB" altLang="en-US" sz="1200" dirty="0" smtClean="0">
                <a:ea typeface="ＭＳ Ｐゴシック" pitchFamily="34" charset="-128"/>
              </a:rPr>
              <a:t>Bunker fuels are used for international transport is 3.1% of global emissions.</a:t>
            </a:r>
            <a:br>
              <a:rPr lang="en-GB" altLang="en-US" sz="1200" dirty="0" smtClean="0">
                <a:ea typeface="ＭＳ Ｐゴシック" pitchFamily="34" charset="-128"/>
              </a:rPr>
            </a:br>
            <a:r>
              <a:rPr lang="en-GB" altLang="en-US" sz="1200" dirty="0" smtClean="0">
                <a:ea typeface="ＭＳ Ｐゴシック" pitchFamily="34" charset="-128"/>
              </a:rPr>
              <a:t>Statistical differences between the global estimates and sum of national totals are 0.6% of global emissions.</a:t>
            </a:r>
            <a:br>
              <a:rPr lang="en-GB" altLang="en-US" sz="1200" dirty="0" smtClean="0">
                <a:ea typeface="ＭＳ Ｐゴシック" pitchFamily="34" charset="-128"/>
              </a:rPr>
            </a:br>
            <a:r>
              <a:rPr lang="en-GB" altLang="en-US" sz="1200" dirty="0" smtClean="0">
                <a:ea typeface="ＭＳ Ｐゴシック" pitchFamily="34" charset="-128"/>
              </a:rPr>
              <a:t>Source: </a:t>
            </a:r>
            <a:r>
              <a:rPr lang="en-GB" altLang="en-US" sz="1200" dirty="0" smtClean="0">
                <a:solidFill>
                  <a:srgbClr val="FF0000"/>
                </a:solidFill>
                <a:ea typeface="ＭＳ Ｐゴシック" pitchFamily="34" charset="-128"/>
                <a:hlinkClick r:id="rId6"/>
              </a:rPr>
              <a:t>CDIAC</a:t>
            </a:r>
            <a:r>
              <a:rPr lang="en-GB" altLang="en-US" sz="1200" dirty="0" smtClean="0">
                <a:ea typeface="ＭＳ Ｐゴシック" pitchFamily="34" charset="-128"/>
              </a:rPr>
              <a:t>;</a:t>
            </a:r>
            <a:r>
              <a:rPr lang="en-GB" altLang="en-US" sz="1200" dirty="0" smtClean="0">
                <a:solidFill>
                  <a:srgbClr val="000000"/>
                </a:solidFill>
                <a:ea typeface="ＭＳ Ｐゴシック" pitchFamily="34" charset="-128"/>
              </a:rPr>
              <a:t> </a:t>
            </a:r>
            <a:r>
              <a:rPr lang="en-GB" altLang="en-US" sz="1200" dirty="0" smtClean="0">
                <a:ea typeface="ＭＳ Ｐゴシック" pitchFamily="34" charset="-128"/>
                <a:hlinkClick r:id="rId7"/>
              </a:rPr>
              <a:t>Le </a:t>
            </a:r>
            <a:r>
              <a:rPr lang="en-GB" altLang="en-US" sz="1200" dirty="0" err="1" smtClean="0">
                <a:ea typeface="ＭＳ Ｐゴシック" pitchFamily="34" charset="-128"/>
                <a:hlinkClick r:id="rId7"/>
              </a:rPr>
              <a:t>Quéré</a:t>
            </a:r>
            <a:r>
              <a:rPr lang="en-GB" altLang="en-US" sz="1200" dirty="0" smtClean="0">
                <a:ea typeface="ＭＳ Ｐゴシック" pitchFamily="34" charset="-128"/>
                <a:hlinkClick r:id="rId7"/>
              </a:rPr>
              <a:t> et al 2017</a:t>
            </a:r>
            <a:r>
              <a:rPr lang="en-GB" altLang="en-US" sz="1200" dirty="0" smtClean="0">
                <a:ea typeface="ＭＳ Ｐゴシック" pitchFamily="34" charset="-128"/>
              </a:rPr>
              <a:t>;</a:t>
            </a:r>
            <a:r>
              <a:rPr lang="en-GB" altLang="en-US" sz="1200" dirty="0" smtClean="0">
                <a:solidFill>
                  <a:srgbClr val="000000"/>
                </a:solidFill>
                <a:ea typeface="ＭＳ Ｐゴシック" pitchFamily="34" charset="-128"/>
              </a:rPr>
              <a:t> </a:t>
            </a:r>
            <a:r>
              <a:rPr lang="en-GB" altLang="en-US" sz="1200" dirty="0" smtClean="0">
                <a:ea typeface="ＭＳ Ｐゴシック" pitchFamily="34" charset="-128"/>
                <a:hlinkClick r:id="rId8"/>
              </a:rPr>
              <a:t>Global Carbon Budget 2017</a:t>
            </a:r>
            <a:endParaRPr lang="en-GB" altLang="en-US" sz="1200" dirty="0">
              <a:ea typeface="ＭＳ Ｐゴシック" pitchFamily="34" charset="-128"/>
            </a:endParaRPr>
          </a:p>
        </p:txBody>
      </p:sp>
      <p:pic>
        <p:nvPicPr>
          <p:cNvPr id="24" name="Picture 2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58291" y="3108141"/>
            <a:ext cx="1351973" cy="878072"/>
          </a:xfrm>
          <a:prstGeom prst="rect">
            <a:avLst/>
          </a:prstGeom>
          <a:noFill/>
          <a:ln w="19050">
            <a:solidFill>
              <a:srgbClr val="4C9BDB"/>
            </a:solidFill>
            <a:miter lim="800000"/>
            <a:headEnd/>
            <a:tailEnd/>
          </a:ln>
          <a:extLst>
            <a:ext uri="{909E8E84-426E-40DD-AFC4-6F175D3DCCD1}">
              <a14:hiddenFill xmlns:a14="http://schemas.microsoft.com/office/drawing/2010/main">
                <a:solidFill>
                  <a:srgbClr val="FFFFFF"/>
                </a:solidFill>
              </a14:hiddenFill>
            </a:ext>
          </a:extLst>
        </p:spPr>
      </p:pic>
      <p:sp>
        <p:nvSpPr>
          <p:cNvPr id="25" name="Text Placeholder 3"/>
          <p:cNvSpPr txBox="1">
            <a:spLocks/>
          </p:cNvSpPr>
          <p:nvPr/>
        </p:nvSpPr>
        <p:spPr>
          <a:xfrm>
            <a:off x="5284472" y="4071934"/>
            <a:ext cx="1552602" cy="989314"/>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buFont typeface="Arial"/>
              <a:buNone/>
              <a:defRPr sz="1800" b="0" kern="1200">
                <a:solidFill>
                  <a:srgbClr val="4C9BDB"/>
                </a:solidFill>
                <a:latin typeface="Calibri"/>
                <a:ea typeface="+mn-ea"/>
                <a:cs typeface="Calibri"/>
              </a:defRPr>
            </a:lvl1pPr>
            <a:lvl2pPr marL="742950" indent="-285750" algn="l" defTabSz="457200" rtl="0" eaLnBrk="1" latinLnBrk="0" hangingPunct="1">
              <a:spcBef>
                <a:spcPct val="20000"/>
              </a:spcBef>
              <a:buFont typeface="Arial"/>
              <a:buChar char="–"/>
              <a:defRPr sz="2800" kern="1200">
                <a:solidFill>
                  <a:srgbClr val="4C9BDB"/>
                </a:solidFill>
                <a:latin typeface="+mn-lt"/>
                <a:ea typeface="+mn-ea"/>
                <a:cs typeface="+mn-cs"/>
              </a:defRPr>
            </a:lvl2pPr>
            <a:lvl3pPr marL="914400" indent="0" algn="l" defTabSz="457200" rtl="0" eaLnBrk="1" latinLnBrk="0" hangingPunct="1">
              <a:spcBef>
                <a:spcPct val="20000"/>
              </a:spcBef>
              <a:buFont typeface="Arial"/>
              <a:buNone/>
              <a:defRPr sz="2400" kern="1200">
                <a:solidFill>
                  <a:srgbClr val="4C9BDB"/>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4C9BDB"/>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4C9BDB"/>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pPr>
            <a:r>
              <a:rPr lang="en-GB" altLang="en-US" sz="1600" dirty="0">
                <a:ea typeface="ＭＳ Ｐゴシック" pitchFamily="34" charset="-128"/>
              </a:rPr>
              <a:t>Uncertainty is </a:t>
            </a:r>
            <a:r>
              <a:rPr lang="en-GB" sz="1600" dirty="0"/>
              <a:t>±5% for one standard deviation (IPCC “likely” range)</a:t>
            </a:r>
            <a:endParaRPr lang="en-GB" altLang="en-US" sz="1600" dirty="0">
              <a:ea typeface="ＭＳ Ｐゴシック" pitchFamily="34" charset="-128"/>
            </a:endParaRPr>
          </a:p>
        </p:txBody>
      </p:sp>
      <p:pic>
        <p:nvPicPr>
          <p:cNvPr id="1028" name="Picture 4"/>
          <p:cNvPicPr>
            <a:picLocks noChangeAspect="1" noChangeArrowheads="1"/>
          </p:cNvPicPr>
          <p:nvPr/>
        </p:nvPicPr>
        <p:blipFill>
          <a:blip r:embed="rId10" cstate="print"/>
          <a:srcRect/>
          <a:stretch>
            <a:fillRect/>
          </a:stretch>
        </p:blipFill>
        <p:spPr bwMode="auto">
          <a:xfrm>
            <a:off x="6704004" y="1690691"/>
            <a:ext cx="5268928" cy="3672049"/>
          </a:xfrm>
          <a:prstGeom prst="rect">
            <a:avLst/>
          </a:prstGeom>
          <a:noFill/>
          <a:ln w="9525">
            <a:noFill/>
            <a:miter lim="800000"/>
            <a:headEnd/>
            <a:tailEnd/>
          </a:ln>
        </p:spPr>
      </p:pic>
      <p:sp>
        <p:nvSpPr>
          <p:cNvPr id="27" name="矩形 26"/>
          <p:cNvSpPr/>
          <p:nvPr/>
        </p:nvSpPr>
        <p:spPr>
          <a:xfrm>
            <a:off x="6748462" y="1018980"/>
            <a:ext cx="5443538" cy="535531"/>
          </a:xfrm>
          <a:prstGeom prst="rect">
            <a:avLst/>
          </a:prstGeom>
        </p:spPr>
        <p:txBody>
          <a:bodyPr wrap="square">
            <a:spAutoFit/>
          </a:bodyPr>
          <a:lstStyle/>
          <a:p>
            <a:pPr>
              <a:lnSpc>
                <a:spcPct val="90000"/>
              </a:lnSpc>
            </a:pPr>
            <a:r>
              <a:rPr lang="en-GB" altLang="en-US" sz="1600" dirty="0" smtClean="0">
                <a:ea typeface="ＭＳ Ｐゴシック" pitchFamily="34" charset="-128"/>
              </a:rPr>
              <a:t>The top four emitters in 2016 covered 59% of global emissions</a:t>
            </a:r>
            <a:br>
              <a:rPr lang="en-GB" altLang="en-US" sz="1600" dirty="0" smtClean="0">
                <a:ea typeface="ＭＳ Ｐゴシック" pitchFamily="34" charset="-128"/>
              </a:rPr>
            </a:br>
            <a:r>
              <a:rPr lang="en-GB" altLang="en-US" sz="1600" dirty="0" smtClean="0">
                <a:ea typeface="ＭＳ Ｐゴシック" pitchFamily="34" charset="-128"/>
              </a:rPr>
              <a:t>China (28%), United States (15%), EU28 (10%), India (7%)</a:t>
            </a:r>
            <a:endParaRPr lang="en-GB" altLang="en-US" sz="1600" dirty="0">
              <a:ea typeface="ＭＳ Ｐゴシック" pitchFamily="34" charset="-128"/>
            </a:endParaRPr>
          </a:p>
        </p:txBody>
      </p:sp>
      <p:sp>
        <p:nvSpPr>
          <p:cNvPr id="28" name="矩形 27"/>
          <p:cNvSpPr/>
          <p:nvPr/>
        </p:nvSpPr>
        <p:spPr>
          <a:xfrm>
            <a:off x="402669" y="243959"/>
            <a:ext cx="5980099" cy="369332"/>
          </a:xfrm>
          <a:prstGeom prst="rect">
            <a:avLst/>
          </a:prstGeom>
        </p:spPr>
        <p:txBody>
          <a:bodyPr wrap="none">
            <a:spAutoFit/>
          </a:bodyPr>
          <a:lstStyle/>
          <a:p>
            <a:r>
              <a:rPr lang="en-US" altLang="zh-CN" dirty="0" smtClean="0"/>
              <a:t>Emissions and Top Emitters from Fossil Fuel Use and Industry</a:t>
            </a:r>
            <a:endParaRPr lang="zh-CN" altLang="en-US" dirty="0"/>
          </a:p>
        </p:txBody>
      </p:sp>
      <p:sp>
        <p:nvSpPr>
          <p:cNvPr id="16" name="椭圆 15"/>
          <p:cNvSpPr/>
          <p:nvPr/>
        </p:nvSpPr>
        <p:spPr>
          <a:xfrm>
            <a:off x="133350" y="247649"/>
            <a:ext cx="302079" cy="3020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第一套">
      <a:majorFont>
        <a:latin typeface="Arial"/>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2074</TotalTime>
  <Words>2043</Words>
  <Application>Microsoft Office PowerPoint</Application>
  <PresentationFormat>自定义</PresentationFormat>
  <Paragraphs>258</Paragraphs>
  <Slides>23</Slides>
  <Notes>23</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谢济宇</dc:creator>
  <cp:lastModifiedBy>Administrator</cp:lastModifiedBy>
  <cp:revision>709</cp:revision>
  <dcterms:created xsi:type="dcterms:W3CDTF">2017-05-21T02:22:00Z</dcterms:created>
  <dcterms:modified xsi:type="dcterms:W3CDTF">2018-11-23T13:01:37Z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