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E80C-F037-45AA-9780-7A5F44EAAFA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A859-BD6A-4D8A-859F-E58C72C9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reprocessing 1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quotations, URLs, line feeds, extra whitespaces, and picture links are removed.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appearances of "&amp;amp" are replaced with "and".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2: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characters such as "@" (mention somebody) and "#" (tag something) are removed, along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special characters.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"’ll" is replaced by " will", "won’t" is replaced by "will not", "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n’t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is replaced by " not".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common stop words in English are also removed, except for "no", "not" and "never". Common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tweet symbols such as "rt" (meaning retweet) and "cc" (meaning "carbon copy") are also added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word list for removal.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FA859-BD6A-4D8A-859F-E58C72C989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search cross validation is used to select the best parameters for the MNB.</a:t>
            </a:r>
          </a:p>
          <a:p>
            <a:pPr marL="228600" indent="-228600">
              <a:buAutoNum type="arabicPeriod"/>
            </a:pPr>
            <a:r>
              <a:rPr lang="en-US" dirty="0"/>
              <a:t>Raw counts or </a:t>
            </a:r>
            <a:r>
              <a:rPr lang="en-US" dirty="0" err="1"/>
              <a:t>tf-idf</a:t>
            </a:r>
            <a:r>
              <a:rPr lang="en-US" dirty="0"/>
              <a:t> count</a:t>
            </a:r>
          </a:p>
          <a:p>
            <a:pPr marL="228600" indent="-228600">
              <a:buAutoNum type="arabicPeriod"/>
            </a:pPr>
            <a:r>
              <a:rPr lang="en-US" dirty="0"/>
              <a:t>N-gram</a:t>
            </a:r>
          </a:p>
          <a:p>
            <a:pPr marL="228600" indent="-228600">
              <a:buAutoNum type="arabicPeriod"/>
            </a:pPr>
            <a:r>
              <a:rPr lang="en-US" dirty="0"/>
              <a:t>Smoothing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FA859-BD6A-4D8A-859F-E58C72C989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Sentence is truncated when length &gt; 140 words, which is the maximum length allowed by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FA859-BD6A-4D8A-859F-E58C72C989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3FE-E54B-475D-B720-62C7BF26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63E28-4730-4546-9537-A1AECD13E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6EA7-1C94-4461-B635-AC59F2A6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1C02-FBA3-4F73-A620-78D42F2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5FC6-9268-46BF-A108-1E67784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F425-95A5-473A-8CBC-1AFE9594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DCAF-7E05-4B00-B699-98303248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A01D-823B-420D-934F-E50EFBB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A2C0-1760-4E5A-940C-13C8D5AB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69E4-31AB-4C63-9F87-294190E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540CD-0C7D-4ABD-A777-B0E24852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5F80-7DF4-4008-8D96-3DFEBA23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4C04-B6AF-40A4-885B-07D65F93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0C79-B38F-49D1-95D8-8752EE4E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91E2-07AD-467B-8EC1-00241CC4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C29-06F3-4856-BA84-7AB97689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3535-BE03-4E43-806C-A328A5C5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7A16-EB8C-45A9-8148-23CACACE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FF27-A76C-4B67-9AFD-7C7959CF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3983-9670-4275-88F5-A76E1DAE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4B1-3F26-4F6B-9789-E3B5ED94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793C-9BE7-4008-B399-043BE4C6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B0DF-D401-404F-9356-2F63D7B0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7DF3E-3770-4789-A2CF-EC6D1EC6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3BD1-98F3-421C-973F-538D9F92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6D60-8174-400A-9B42-A924451A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EF6D-B4FB-4045-917F-0AFA7F5B0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538C-FF5C-4EE5-8BA7-9962D97C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2FB9-4491-4CF5-AD2B-85B2EEA0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4A29-781F-4153-8C34-8F721F52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7DE2-4A1B-4EA0-A9E9-9C09BCD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D3EC-4DF9-421F-BC07-881762D7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B8C7-DC20-4E3D-B374-D4DC62E1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3B131-49ED-4B28-A43B-AB927F4B5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0CC00-E2E1-4080-AE18-4A9AA7A6A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5660-6A75-40C2-8EB5-85DDDD41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D68FB-91D0-458D-8432-311F868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79410-17B3-4AE2-B959-05A6BA4B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1CABC-62D4-4465-BE47-D4812ED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F8C0-D566-4B70-9C91-389B661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C5C1A-18F0-409E-8DEE-96D53873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36D7-BB45-4B9A-B8D7-C2794C2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AB8F6-0E6D-4EB9-B58C-7F10E05E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2AB0-F588-4865-B4C0-D7F17B70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3C43D-5A22-48B4-985E-6734BB8E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C683-CA44-49DA-9580-1684C6C1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76E9-4714-4EC7-B898-468D867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62C8-7EBE-4579-A79D-375A9E9C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75EF-4BD9-4E2C-A0D7-660A7E69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0C6-ACF3-4303-82B7-73D1BD1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C667-9D51-4C83-9F45-D70FD3BC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A94D-D986-451C-BC00-F7C024C0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F346-8C97-43D4-AF67-DBCD2423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60549-3328-414F-A8B7-AB9E4A035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F837B-2715-4775-ACD9-28D0501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91CA-D215-4093-98A5-627B98E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306A-BFF6-4841-84C8-381A14A5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EEA0B-8BF4-49A3-A6DA-58B69CC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6400B-984E-49BB-B49D-C15D9689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1DCAF-4A61-46D4-ABED-DFBA293B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D4FB-91B7-4F31-80DC-C22E1F95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06FB-160D-49CB-A571-4FC397CD1ED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FE9B-FE26-4821-94BC-84C37FF7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D94C-7FF1-4F5B-8039-F6708F014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D9A9-7309-43B6-8AA5-8B3E5AF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7EE6-E644-44D7-978E-F38F3EE3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Trump Tweet Generator </a:t>
            </a:r>
            <a:r>
              <a:rPr lang="en-US" sz="3200" dirty="0"/>
              <a:t>Comparing N-gram Language Models and Neural</a:t>
            </a:r>
            <a:br>
              <a:rPr lang="en-US" sz="3200" dirty="0"/>
            </a:br>
            <a:r>
              <a:rPr lang="en-US" sz="3200" dirty="0"/>
              <a:t>Language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DB6A8-FBCE-4629-8697-DD0C2C2A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Jiyuan Lu</a:t>
            </a:r>
          </a:p>
          <a:p>
            <a:r>
              <a:rPr lang="en-US" dirty="0"/>
              <a:t>Courant Institute of Mathematical Sciences</a:t>
            </a:r>
          </a:p>
          <a:p>
            <a:r>
              <a:rPr lang="en-US" dirty="0"/>
              <a:t>New York University</a:t>
            </a:r>
          </a:p>
          <a:p>
            <a:r>
              <a:rPr lang="en-US" dirty="0"/>
              <a:t>New York, NY 10025</a:t>
            </a:r>
          </a:p>
          <a:p>
            <a:r>
              <a:rPr lang="en-US" dirty="0"/>
              <a:t>jl11046@nyu.edu</a:t>
            </a:r>
          </a:p>
        </p:txBody>
      </p:sp>
    </p:spTree>
    <p:extLst>
      <p:ext uri="{BB962C8B-B14F-4D97-AF65-F5344CB8AC3E}">
        <p14:creationId xmlns:p14="http://schemas.microsoft.com/office/powerpoint/2010/main" val="236746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B481-86AC-4BBF-8640-09A04DAF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D40EAB-B452-4C78-BF83-0257929FC867}"/>
              </a:ext>
            </a:extLst>
          </p:cNvPr>
          <p:cNvSpPr/>
          <p:nvPr/>
        </p:nvSpPr>
        <p:spPr>
          <a:xfrm>
            <a:off x="9302320" y="603806"/>
            <a:ext cx="981722" cy="692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Trump Tweets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C28E20-9A86-4EF8-9573-B38A1821EEDB}"/>
              </a:ext>
            </a:extLst>
          </p:cNvPr>
          <p:cNvSpPr/>
          <p:nvPr/>
        </p:nvSpPr>
        <p:spPr>
          <a:xfrm>
            <a:off x="5938175" y="603806"/>
            <a:ext cx="1048045" cy="813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Non-Trump Tweets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ED8A9C-5E3F-4972-B736-2B9F1BB5CFF9}"/>
              </a:ext>
            </a:extLst>
          </p:cNvPr>
          <p:cNvSpPr/>
          <p:nvPr/>
        </p:nvSpPr>
        <p:spPr>
          <a:xfrm>
            <a:off x="5645451" y="4563120"/>
            <a:ext cx="1633491" cy="10919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Classifier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6A9FD-A7A8-4661-AB06-FB46C3095673}"/>
              </a:ext>
            </a:extLst>
          </p:cNvPr>
          <p:cNvSpPr/>
          <p:nvPr/>
        </p:nvSpPr>
        <p:spPr>
          <a:xfrm>
            <a:off x="8975906" y="3111854"/>
            <a:ext cx="1633491" cy="10919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Generator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CEA547-5326-4A18-A2D3-AEDAF83F436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462197" y="1417244"/>
            <a:ext cx="1" cy="31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909FF-69EF-4EF7-B59E-A811FD1DC716}"/>
              </a:ext>
            </a:extLst>
          </p:cNvPr>
          <p:cNvCxnSpPr>
            <a:cxnSpLocks/>
            <a:stCxn id="74" idx="2"/>
            <a:endCxn id="56" idx="3"/>
          </p:cNvCxnSpPr>
          <p:nvPr/>
        </p:nvCxnSpPr>
        <p:spPr>
          <a:xfrm flipH="1">
            <a:off x="7190520" y="2468006"/>
            <a:ext cx="2602131" cy="67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567E9-F052-4254-90D0-9116A4370A3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792652" y="1296264"/>
            <a:ext cx="529" cy="181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C9BD49-A054-4052-B0D0-DC4E339306D1}"/>
              </a:ext>
            </a:extLst>
          </p:cNvPr>
          <p:cNvSpPr txBox="1"/>
          <p:nvPr/>
        </p:nvSpPr>
        <p:spPr>
          <a:xfrm>
            <a:off x="9470993" y="261937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2A54BB-572F-4361-A3F7-2A0F79829B06}"/>
              </a:ext>
            </a:extLst>
          </p:cNvPr>
          <p:cNvSpPr txBox="1"/>
          <p:nvPr/>
        </p:nvSpPr>
        <p:spPr>
          <a:xfrm>
            <a:off x="6135885" y="3820454"/>
            <a:ext cx="64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8ACCE06-16B9-4B8C-A147-41D81269790E}"/>
              </a:ext>
            </a:extLst>
          </p:cNvPr>
          <p:cNvSpPr/>
          <p:nvPr/>
        </p:nvSpPr>
        <p:spPr>
          <a:xfrm>
            <a:off x="9245935" y="4713764"/>
            <a:ext cx="1093433" cy="790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</a:p>
          <a:p>
            <a:pPr algn="ctr"/>
            <a:r>
              <a:rPr lang="en-US" dirty="0"/>
              <a:t>Trump Tweets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3D679-44BF-4A26-9743-B16731743F45}"/>
              </a:ext>
            </a:extLst>
          </p:cNvPr>
          <p:cNvCxnSpPr>
            <a:cxnSpLocks/>
            <a:stCxn id="7" idx="4"/>
            <a:endCxn id="41" idx="0"/>
          </p:cNvCxnSpPr>
          <p:nvPr/>
        </p:nvCxnSpPr>
        <p:spPr>
          <a:xfrm>
            <a:off x="9792652" y="4203806"/>
            <a:ext cx="0" cy="5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EFBDE3-CDBC-4295-8AFD-BD10B3E1593C}"/>
              </a:ext>
            </a:extLst>
          </p:cNvPr>
          <p:cNvSpPr txBox="1"/>
          <p:nvPr/>
        </p:nvSpPr>
        <p:spPr>
          <a:xfrm>
            <a:off x="9248534" y="428211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BF680B-42DB-4668-99A1-6A21F37FBEBD}"/>
              </a:ext>
            </a:extLst>
          </p:cNvPr>
          <p:cNvCxnSpPr>
            <a:stCxn id="41" idx="1"/>
            <a:endCxn id="6" idx="6"/>
          </p:cNvCxnSpPr>
          <p:nvPr/>
        </p:nvCxnSpPr>
        <p:spPr>
          <a:xfrm flipH="1">
            <a:off x="7278942" y="5109096"/>
            <a:ext cx="1966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B70FE9B-0576-45CD-928A-FFC5A1E69239}"/>
              </a:ext>
            </a:extLst>
          </p:cNvPr>
          <p:cNvSpPr txBox="1"/>
          <p:nvPr/>
        </p:nvSpPr>
        <p:spPr>
          <a:xfrm>
            <a:off x="7979231" y="492906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59033-2CDD-4FA2-B952-1E90618B496A}"/>
              </a:ext>
            </a:extLst>
          </p:cNvPr>
          <p:cNvSpPr txBox="1"/>
          <p:nvPr/>
        </p:nvSpPr>
        <p:spPr>
          <a:xfrm>
            <a:off x="469873" y="1630005"/>
            <a:ext cx="30171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dirty="0"/>
              <a:t>Trump Tweets:24595</a:t>
            </a:r>
          </a:p>
          <a:p>
            <a:r>
              <a:rPr lang="en-US" sz="1200" dirty="0"/>
              <a:t>e.g. </a:t>
            </a:r>
            <a:r>
              <a:rPr lang="en-US" sz="1200" i="1" dirty="0"/>
              <a:t>The media and establishment want me out of the race so badly - I WILL NEVER DROP OUT OF THE RACE, WILL NEVER LET MY SUPPORTERS DOWN! #MAGA</a:t>
            </a:r>
          </a:p>
          <a:p>
            <a:endParaRPr lang="en-US" dirty="0"/>
          </a:p>
          <a:p>
            <a:r>
              <a:rPr lang="en-US" dirty="0"/>
              <a:t>Non-Trump Tweets:</a:t>
            </a:r>
          </a:p>
          <a:p>
            <a:r>
              <a:rPr lang="en-US" sz="1400" dirty="0"/>
              <a:t>Barack Obama: 6896</a:t>
            </a:r>
          </a:p>
          <a:p>
            <a:r>
              <a:rPr lang="en-US" sz="1200" dirty="0"/>
              <a:t>e.g. </a:t>
            </a:r>
            <a:r>
              <a:rPr lang="en-US" sz="1200" i="1" dirty="0"/>
              <a:t>We need a fully functional Supreme Court. Editorial boards across the country agree: http://ofa.bo/2dCG7KU  #</a:t>
            </a:r>
            <a:r>
              <a:rPr lang="en-US" sz="1200" i="1" dirty="0" err="1"/>
              <a:t>DoYourJob</a:t>
            </a:r>
            <a:endParaRPr lang="en-US" sz="1200" i="1" dirty="0"/>
          </a:p>
          <a:p>
            <a:endParaRPr lang="en-US" sz="1000" i="1" dirty="0"/>
          </a:p>
          <a:p>
            <a:r>
              <a:rPr lang="en-US" sz="1400" dirty="0"/>
              <a:t>Hillary Clinton: 6612</a:t>
            </a:r>
          </a:p>
          <a:p>
            <a:r>
              <a:rPr lang="en-US" sz="1200" dirty="0"/>
              <a:t>e.g. </a:t>
            </a:r>
            <a:r>
              <a:rPr lang="en-US" sz="1200" i="1" dirty="0"/>
              <a:t>If Trump stands by what he said about women as “locker room talk,” he's clearly not sorry.pic.twitter.com/Uhw4795mA9</a:t>
            </a:r>
          </a:p>
          <a:p>
            <a:endParaRPr lang="en-US" sz="1200" i="1" dirty="0"/>
          </a:p>
          <a:p>
            <a:r>
              <a:rPr lang="en-US" sz="1400" dirty="0"/>
              <a:t>Kim Kardashian: 10688</a:t>
            </a:r>
          </a:p>
          <a:p>
            <a:r>
              <a:rPr lang="en-US" sz="1200" dirty="0"/>
              <a:t>e.g. </a:t>
            </a:r>
            <a:r>
              <a:rPr lang="en-US" sz="1200" i="1" dirty="0"/>
              <a:t>This guy is always in my shot!pic.twitter.com/7LC6ewaYPO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10CFBA-0A1B-48E0-AE0F-D651559E3C86}"/>
              </a:ext>
            </a:extLst>
          </p:cNvPr>
          <p:cNvSpPr/>
          <p:nvPr/>
        </p:nvSpPr>
        <p:spPr>
          <a:xfrm>
            <a:off x="5733871" y="1823769"/>
            <a:ext cx="1456649" cy="65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6E57FD-54BE-488F-BA35-5822A3ABDC6D}"/>
              </a:ext>
            </a:extLst>
          </p:cNvPr>
          <p:cNvSpPr/>
          <p:nvPr/>
        </p:nvSpPr>
        <p:spPr>
          <a:xfrm>
            <a:off x="5733871" y="2820583"/>
            <a:ext cx="1456649" cy="65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00F6DF-0A49-40CC-A70B-7C8940F9A0F4}"/>
              </a:ext>
            </a:extLst>
          </p:cNvPr>
          <p:cNvSpPr/>
          <p:nvPr/>
        </p:nvSpPr>
        <p:spPr>
          <a:xfrm>
            <a:off x="9064326" y="1817421"/>
            <a:ext cx="1456649" cy="650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 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A103F0-0AF7-42FC-A160-0ED7FDEEB165}"/>
              </a:ext>
            </a:extLst>
          </p:cNvPr>
          <p:cNvCxnSpPr>
            <a:stCxn id="6" idx="4"/>
          </p:cNvCxnSpPr>
          <p:nvPr/>
        </p:nvCxnSpPr>
        <p:spPr>
          <a:xfrm flipH="1">
            <a:off x="6457544" y="5655072"/>
            <a:ext cx="4653" cy="38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93E5894E-5C1F-47AD-9DDA-74BB31079053}"/>
              </a:ext>
            </a:extLst>
          </p:cNvPr>
          <p:cNvSpPr/>
          <p:nvPr/>
        </p:nvSpPr>
        <p:spPr>
          <a:xfrm>
            <a:off x="5418304" y="6014387"/>
            <a:ext cx="2078480" cy="61506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2051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2B81-DADD-497D-B188-67C3D431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A7D-7934-4738-A506-82E65526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Multinomial Naïve Bayes</a:t>
            </a:r>
          </a:p>
          <a:p>
            <a:pPr lvl="1"/>
            <a:r>
              <a:rPr lang="en-US" dirty="0"/>
              <a:t>Using unigram, bigram, and trigram counts</a:t>
            </a:r>
          </a:p>
          <a:p>
            <a:pPr lvl="1"/>
            <a:r>
              <a:rPr lang="en-US" dirty="0"/>
              <a:t>Smoothing coefficient = 0.1</a:t>
            </a:r>
          </a:p>
          <a:p>
            <a:r>
              <a:rPr lang="en-US" dirty="0"/>
              <a:t>LSTM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88E643-B108-4516-AC63-71793F8D04D4}"/>
              </a:ext>
            </a:extLst>
          </p:cNvPr>
          <p:cNvSpPr/>
          <p:nvPr/>
        </p:nvSpPr>
        <p:spPr>
          <a:xfrm>
            <a:off x="8877670" y="1825625"/>
            <a:ext cx="985421" cy="562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A537AD-2AE6-452E-B357-3283FBE685F2}"/>
              </a:ext>
            </a:extLst>
          </p:cNvPr>
          <p:cNvSpPr/>
          <p:nvPr/>
        </p:nvSpPr>
        <p:spPr>
          <a:xfrm>
            <a:off x="7202010" y="2661605"/>
            <a:ext cx="985421" cy="562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24D2BE-CDC8-4A39-982F-EE1DD2979B74}"/>
              </a:ext>
            </a:extLst>
          </p:cNvPr>
          <p:cNvSpPr/>
          <p:nvPr/>
        </p:nvSpPr>
        <p:spPr>
          <a:xfrm>
            <a:off x="8384959" y="2661605"/>
            <a:ext cx="985421" cy="562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BA23D1-B6EB-41C0-8ED9-6C32254205D4}"/>
              </a:ext>
            </a:extLst>
          </p:cNvPr>
          <p:cNvSpPr/>
          <p:nvPr/>
        </p:nvSpPr>
        <p:spPr>
          <a:xfrm>
            <a:off x="10284780" y="2661605"/>
            <a:ext cx="985421" cy="562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AA5AA-2914-4EE9-9402-424A9785DC9B}"/>
              </a:ext>
            </a:extLst>
          </p:cNvPr>
          <p:cNvSpPr txBox="1"/>
          <p:nvPr/>
        </p:nvSpPr>
        <p:spPr>
          <a:xfrm>
            <a:off x="9579005" y="2854741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7467AD-A4BB-4B77-94C1-F317EFC62EAE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7694721" y="2388093"/>
            <a:ext cx="1675660" cy="2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52F60A-9BE6-40ED-9CF9-19A8B2541E66}"/>
              </a:ext>
            </a:extLst>
          </p:cNvPr>
          <p:cNvCxnSpPr>
            <a:endCxn id="6" idx="0"/>
          </p:cNvCxnSpPr>
          <p:nvPr/>
        </p:nvCxnSpPr>
        <p:spPr>
          <a:xfrm flipH="1">
            <a:off x="8877670" y="2388093"/>
            <a:ext cx="500479" cy="2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126DD5-25AE-4D5D-A460-E073AF9B2227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9370381" y="2388093"/>
            <a:ext cx="1407110" cy="27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574242-D59F-4203-A349-406802FDC5F6}"/>
              </a:ext>
            </a:extLst>
          </p:cNvPr>
          <p:cNvSpPr/>
          <p:nvPr/>
        </p:nvSpPr>
        <p:spPr>
          <a:xfrm>
            <a:off x="399016" y="3772659"/>
            <a:ext cx="1559512" cy="45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Preprocessed Tweets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A152DF-DB74-4B2A-A4F6-9C1681659C44}"/>
              </a:ext>
            </a:extLst>
          </p:cNvPr>
          <p:cNvSpPr/>
          <p:nvPr/>
        </p:nvSpPr>
        <p:spPr>
          <a:xfrm>
            <a:off x="2440622" y="3651924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5D6A74-5EC3-4BE8-A9AA-DE35EF14A8B2}"/>
              </a:ext>
            </a:extLst>
          </p:cNvPr>
          <p:cNvSpPr/>
          <p:nvPr/>
        </p:nvSpPr>
        <p:spPr>
          <a:xfrm>
            <a:off x="4284958" y="3649735"/>
            <a:ext cx="1994515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5BF04-694C-4D62-9B7A-393C70297408}"/>
              </a:ext>
            </a:extLst>
          </p:cNvPr>
          <p:cNvSpPr/>
          <p:nvPr/>
        </p:nvSpPr>
        <p:spPr>
          <a:xfrm>
            <a:off x="8408633" y="3649735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481143-79F7-415C-90BF-D9F1AC61C6C3}"/>
              </a:ext>
            </a:extLst>
          </p:cNvPr>
          <p:cNvSpPr/>
          <p:nvPr/>
        </p:nvSpPr>
        <p:spPr>
          <a:xfrm>
            <a:off x="8408633" y="4602081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B3F3E4-9B86-4F78-89DE-482192135BDF}"/>
              </a:ext>
            </a:extLst>
          </p:cNvPr>
          <p:cNvSpPr/>
          <p:nvPr/>
        </p:nvSpPr>
        <p:spPr>
          <a:xfrm>
            <a:off x="4502459" y="4602081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B524CC-EDA4-494D-9D7E-C5EFD5B4B19A}"/>
              </a:ext>
            </a:extLst>
          </p:cNvPr>
          <p:cNvSpPr/>
          <p:nvPr/>
        </p:nvSpPr>
        <p:spPr>
          <a:xfrm>
            <a:off x="2435443" y="5585429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8E7367-2842-4217-B9DC-BE4F663448E9}"/>
              </a:ext>
            </a:extLst>
          </p:cNvPr>
          <p:cNvSpPr/>
          <p:nvPr/>
        </p:nvSpPr>
        <p:spPr>
          <a:xfrm>
            <a:off x="6612383" y="5585427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B37772-9511-4AD2-9A6B-A022D5FDD230}"/>
              </a:ext>
            </a:extLst>
          </p:cNvPr>
          <p:cNvSpPr/>
          <p:nvPr/>
        </p:nvSpPr>
        <p:spPr>
          <a:xfrm>
            <a:off x="6564297" y="3649735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CFBE03-6AFF-47F2-B3FA-E893804C195F}"/>
              </a:ext>
            </a:extLst>
          </p:cNvPr>
          <p:cNvSpPr/>
          <p:nvPr/>
        </p:nvSpPr>
        <p:spPr>
          <a:xfrm>
            <a:off x="6627919" y="4602081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A9114D-6572-430C-BFB0-1715CFDA83E7}"/>
              </a:ext>
            </a:extLst>
          </p:cNvPr>
          <p:cNvSpPr/>
          <p:nvPr/>
        </p:nvSpPr>
        <p:spPr>
          <a:xfrm>
            <a:off x="2435443" y="4602080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370684-F4CA-4406-9F65-803D0B7964E7}"/>
              </a:ext>
            </a:extLst>
          </p:cNvPr>
          <p:cNvSpPr/>
          <p:nvPr/>
        </p:nvSpPr>
        <p:spPr>
          <a:xfrm>
            <a:off x="4531681" y="5585428"/>
            <a:ext cx="1559512" cy="69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B9D07F-6DBC-454E-B75A-BB23755E615F}"/>
              </a:ext>
            </a:extLst>
          </p:cNvPr>
          <p:cNvSpPr/>
          <p:nvPr/>
        </p:nvSpPr>
        <p:spPr>
          <a:xfrm>
            <a:off x="8384959" y="5650190"/>
            <a:ext cx="1735586" cy="5624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6CD22B-3A28-455F-BF1B-4EC3BCF0EA1F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1958528" y="4001294"/>
            <a:ext cx="48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A1916-84D0-4672-8C39-0620FFB4607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4000134" y="3999105"/>
            <a:ext cx="284824" cy="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BCEF73-D776-472D-B689-FC083E02FF05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>
            <a:off x="6279473" y="3999105"/>
            <a:ext cx="28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AED21C-8C94-4458-AD0D-15E23811BFF0}"/>
              </a:ext>
            </a:extLst>
          </p:cNvPr>
          <p:cNvCxnSpPr>
            <a:stCxn id="27" idx="6"/>
            <a:endCxn id="22" idx="2"/>
          </p:cNvCxnSpPr>
          <p:nvPr/>
        </p:nvCxnSpPr>
        <p:spPr>
          <a:xfrm>
            <a:off x="8123809" y="3999105"/>
            <a:ext cx="28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5B4294-22E7-4EEB-9C4E-3A7754EFA00F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9188389" y="4348474"/>
            <a:ext cx="0" cy="25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31712E-1162-4811-8FED-B5676C3A98DE}"/>
              </a:ext>
            </a:extLst>
          </p:cNvPr>
          <p:cNvCxnSpPr>
            <a:stCxn id="23" idx="2"/>
            <a:endCxn id="29" idx="6"/>
          </p:cNvCxnSpPr>
          <p:nvPr/>
        </p:nvCxnSpPr>
        <p:spPr>
          <a:xfrm flipH="1">
            <a:off x="8187431" y="4951451"/>
            <a:ext cx="221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17447-8D88-4695-BBE4-083ABBA9F145}"/>
              </a:ext>
            </a:extLst>
          </p:cNvPr>
          <p:cNvCxnSpPr>
            <a:stCxn id="29" idx="2"/>
            <a:endCxn id="24" idx="6"/>
          </p:cNvCxnSpPr>
          <p:nvPr/>
        </p:nvCxnSpPr>
        <p:spPr>
          <a:xfrm flipH="1">
            <a:off x="6061971" y="4951451"/>
            <a:ext cx="56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87BEED-2157-4860-8236-3867C0377FB5}"/>
              </a:ext>
            </a:extLst>
          </p:cNvPr>
          <p:cNvCxnSpPr>
            <a:stCxn id="24" idx="2"/>
            <a:endCxn id="30" idx="6"/>
          </p:cNvCxnSpPr>
          <p:nvPr/>
        </p:nvCxnSpPr>
        <p:spPr>
          <a:xfrm flipH="1" flipV="1">
            <a:off x="3994955" y="4951450"/>
            <a:ext cx="507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D5FD1B-8B71-4F4E-A9CA-E43732BA64C9}"/>
              </a:ext>
            </a:extLst>
          </p:cNvPr>
          <p:cNvCxnSpPr>
            <a:stCxn id="30" idx="4"/>
            <a:endCxn id="25" idx="0"/>
          </p:cNvCxnSpPr>
          <p:nvPr/>
        </p:nvCxnSpPr>
        <p:spPr>
          <a:xfrm>
            <a:off x="3215199" y="5300819"/>
            <a:ext cx="0" cy="2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34D18C-7C56-46D0-86A3-484B440EBC1D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 flipV="1">
            <a:off x="3994955" y="5934798"/>
            <a:ext cx="536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392B6E-0DFE-40F9-99D5-FD64BEA47EFE}"/>
              </a:ext>
            </a:extLst>
          </p:cNvPr>
          <p:cNvCxnSpPr>
            <a:stCxn id="31" idx="6"/>
            <a:endCxn id="26" idx="2"/>
          </p:cNvCxnSpPr>
          <p:nvPr/>
        </p:nvCxnSpPr>
        <p:spPr>
          <a:xfrm flipV="1">
            <a:off x="6091193" y="5934797"/>
            <a:ext cx="521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C42E9C-6C3C-4D5D-BDBC-EC0F52A05B25}"/>
              </a:ext>
            </a:extLst>
          </p:cNvPr>
          <p:cNvCxnSpPr>
            <a:stCxn id="26" idx="6"/>
            <a:endCxn id="32" idx="1"/>
          </p:cNvCxnSpPr>
          <p:nvPr/>
        </p:nvCxnSpPr>
        <p:spPr>
          <a:xfrm flipV="1">
            <a:off x="8171895" y="5931424"/>
            <a:ext cx="646961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9712-3E65-4ED2-BB29-CF9A1EF9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CC0-9797-48F3-9430-780678C4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86"/>
            <a:ext cx="10515600" cy="4351338"/>
          </a:xfrm>
        </p:spPr>
        <p:txBody>
          <a:bodyPr/>
          <a:lstStyle/>
          <a:p>
            <a:r>
              <a:rPr lang="en-US" dirty="0"/>
              <a:t>N-gram</a:t>
            </a:r>
          </a:p>
          <a:p>
            <a:pPr lvl="1"/>
            <a:r>
              <a:rPr lang="en-US" dirty="0"/>
              <a:t>Bigram</a:t>
            </a:r>
          </a:p>
          <a:p>
            <a:pPr lvl="2"/>
            <a:r>
              <a:rPr lang="en-US" sz="1200" dirty="0"/>
              <a:t>e.g. </a:t>
            </a:r>
            <a:r>
              <a:rPr lang="en-US" sz="1200" i="1" dirty="0"/>
              <a:t>From a large shipment of military weapons and supplies to my GREAT members at Trump International Golf Links in Scotland!</a:t>
            </a:r>
          </a:p>
          <a:p>
            <a:pPr marL="914400" lvl="2" indent="0">
              <a:buNone/>
            </a:pPr>
            <a:endParaRPr lang="en-US" sz="1200" i="1" dirty="0"/>
          </a:p>
          <a:p>
            <a:pPr lvl="1"/>
            <a:r>
              <a:rPr lang="en-US" dirty="0"/>
              <a:t>Trigram		</a:t>
            </a:r>
          </a:p>
          <a:p>
            <a:pPr lvl="2"/>
            <a:r>
              <a:rPr lang="en-US" sz="1200" dirty="0"/>
              <a:t>e.g. </a:t>
            </a:r>
            <a:r>
              <a:rPr lang="en-US" sz="1200" i="1" dirty="0"/>
              <a:t>The Rigged Witch Hunt headed by 13 Angry Democrats and others who are totally corrupt and/or conflicted.</a:t>
            </a:r>
          </a:p>
          <a:p>
            <a:r>
              <a:rPr lang="en-US" dirty="0"/>
              <a:t>LSTM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FE5F2-BDFF-40C8-BFD8-664711EE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17" y="1690688"/>
            <a:ext cx="32766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259FF-C36B-409A-98A6-78C610D9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442" y="2580512"/>
            <a:ext cx="5086350" cy="542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F2400-5265-4019-80EA-12C2CC8E063E}"/>
              </a:ext>
            </a:extLst>
          </p:cNvPr>
          <p:cNvSpPr/>
          <p:nvPr/>
        </p:nvSpPr>
        <p:spPr>
          <a:xfrm>
            <a:off x="3256522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F3D80-3A9C-446B-94FF-97C04CA80983}"/>
              </a:ext>
            </a:extLst>
          </p:cNvPr>
          <p:cNvSpPr/>
          <p:nvPr/>
        </p:nvSpPr>
        <p:spPr>
          <a:xfrm>
            <a:off x="2278862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80B03-687E-4ED3-98F5-441DD1D772E6}"/>
              </a:ext>
            </a:extLst>
          </p:cNvPr>
          <p:cNvSpPr/>
          <p:nvPr/>
        </p:nvSpPr>
        <p:spPr>
          <a:xfrm>
            <a:off x="4234182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FD36A-356F-4C93-B5D6-9F2A2D117146}"/>
              </a:ext>
            </a:extLst>
          </p:cNvPr>
          <p:cNvSpPr/>
          <p:nvPr/>
        </p:nvSpPr>
        <p:spPr>
          <a:xfrm>
            <a:off x="5211842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E1E4B-C58D-4575-BBB2-084DCA019939}"/>
              </a:ext>
            </a:extLst>
          </p:cNvPr>
          <p:cNvSpPr/>
          <p:nvPr/>
        </p:nvSpPr>
        <p:spPr>
          <a:xfrm>
            <a:off x="6189502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5CAB-E28B-44E6-9FFB-F0EC06058148}"/>
              </a:ext>
            </a:extLst>
          </p:cNvPr>
          <p:cNvSpPr/>
          <p:nvPr/>
        </p:nvSpPr>
        <p:spPr>
          <a:xfrm>
            <a:off x="2284970" y="576160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770F6E-EC9B-45A2-B146-2F6E3729FBB3}"/>
              </a:ext>
            </a:extLst>
          </p:cNvPr>
          <p:cNvSpPr/>
          <p:nvPr/>
        </p:nvSpPr>
        <p:spPr>
          <a:xfrm>
            <a:off x="3262630" y="576160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7C2212-050F-48CA-A39D-DBBA60AF3BF2}"/>
              </a:ext>
            </a:extLst>
          </p:cNvPr>
          <p:cNvSpPr/>
          <p:nvPr/>
        </p:nvSpPr>
        <p:spPr>
          <a:xfrm>
            <a:off x="4234182" y="576160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A5522-5531-4CE6-AD4A-78AE9415BD7C}"/>
              </a:ext>
            </a:extLst>
          </p:cNvPr>
          <p:cNvSpPr/>
          <p:nvPr/>
        </p:nvSpPr>
        <p:spPr>
          <a:xfrm>
            <a:off x="5205734" y="576160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217152-EFFA-4A7E-9436-A14CC3137D4A}"/>
              </a:ext>
            </a:extLst>
          </p:cNvPr>
          <p:cNvSpPr/>
          <p:nvPr/>
        </p:nvSpPr>
        <p:spPr>
          <a:xfrm>
            <a:off x="6195610" y="576160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3459F0-6E67-49E4-9BB8-58415E35F81F}"/>
              </a:ext>
            </a:extLst>
          </p:cNvPr>
          <p:cNvSpPr/>
          <p:nvPr/>
        </p:nvSpPr>
        <p:spPr>
          <a:xfrm>
            <a:off x="2281916" y="5015586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DF2D7A-9AF8-426F-8688-391C1FE7E635}"/>
              </a:ext>
            </a:extLst>
          </p:cNvPr>
          <p:cNvSpPr/>
          <p:nvPr/>
        </p:nvSpPr>
        <p:spPr>
          <a:xfrm>
            <a:off x="3264069" y="5015586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02581F-775B-4D40-8B56-1DF68CE4DD20}"/>
              </a:ext>
            </a:extLst>
          </p:cNvPr>
          <p:cNvSpPr/>
          <p:nvPr/>
        </p:nvSpPr>
        <p:spPr>
          <a:xfrm>
            <a:off x="4241554" y="5010797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A8AE17-68C3-418E-AE79-D7A081D4D6C5}"/>
              </a:ext>
            </a:extLst>
          </p:cNvPr>
          <p:cNvSpPr/>
          <p:nvPr/>
        </p:nvSpPr>
        <p:spPr>
          <a:xfrm>
            <a:off x="5217950" y="5010797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0A683D-590C-4F05-876C-B2D48500A29B}"/>
              </a:ext>
            </a:extLst>
          </p:cNvPr>
          <p:cNvSpPr/>
          <p:nvPr/>
        </p:nvSpPr>
        <p:spPr>
          <a:xfrm>
            <a:off x="6192555" y="5010797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F79CD3-4A53-4B3A-9230-3AC92EF5C1D0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2667247" y="6187732"/>
            <a:ext cx="3054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D0AFB1-E2C0-42BF-8A46-EB9C986081BE}"/>
              </a:ext>
            </a:extLst>
          </p:cNvPr>
          <p:cNvSpPr txBox="1"/>
          <p:nvPr/>
        </p:nvSpPr>
        <p:spPr>
          <a:xfrm>
            <a:off x="7531514" y="6488668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38FB52-29EC-4FAB-AF2F-A2E398C2D3B1}"/>
              </a:ext>
            </a:extLst>
          </p:cNvPr>
          <p:cNvCxnSpPr>
            <a:cxnSpLocks/>
            <a:stCxn id="9" idx="0"/>
            <a:endCxn id="21" idx="4"/>
          </p:cNvCxnSpPr>
          <p:nvPr/>
        </p:nvCxnSpPr>
        <p:spPr>
          <a:xfrm flipV="1">
            <a:off x="3644907" y="6187732"/>
            <a:ext cx="3054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A09B7A-A537-4BFB-B4B2-7F13C5D503DD}"/>
              </a:ext>
            </a:extLst>
          </p:cNvPr>
          <p:cNvCxnSpPr/>
          <p:nvPr/>
        </p:nvCxnSpPr>
        <p:spPr>
          <a:xfrm flipV="1">
            <a:off x="4631729" y="6178854"/>
            <a:ext cx="3054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0F34E-BBFA-4582-9F20-FCEA55A7F9D8}"/>
              </a:ext>
            </a:extLst>
          </p:cNvPr>
          <p:cNvCxnSpPr/>
          <p:nvPr/>
        </p:nvCxnSpPr>
        <p:spPr>
          <a:xfrm flipV="1">
            <a:off x="5618551" y="6178854"/>
            <a:ext cx="3054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910C63-4A76-4BC7-937B-B431EF326FE9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2667247" y="5441714"/>
            <a:ext cx="3054" cy="31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7AC242-0479-4104-B51C-0C2B07186ECA}"/>
              </a:ext>
            </a:extLst>
          </p:cNvPr>
          <p:cNvCxnSpPr>
            <a:cxnSpLocks/>
            <a:stCxn id="21" idx="0"/>
            <a:endCxn id="30" idx="4"/>
          </p:cNvCxnSpPr>
          <p:nvPr/>
        </p:nvCxnSpPr>
        <p:spPr>
          <a:xfrm flipV="1">
            <a:off x="3647961" y="5441714"/>
            <a:ext cx="1439" cy="31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8DEACA-9CF4-4CB6-89DA-7DAE7F6DDE04}"/>
              </a:ext>
            </a:extLst>
          </p:cNvPr>
          <p:cNvCxnSpPr>
            <a:cxnSpLocks/>
            <a:stCxn id="22" idx="0"/>
            <a:endCxn id="31" idx="4"/>
          </p:cNvCxnSpPr>
          <p:nvPr/>
        </p:nvCxnSpPr>
        <p:spPr>
          <a:xfrm flipV="1">
            <a:off x="4619513" y="5436925"/>
            <a:ext cx="7372" cy="32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B8943A-4B17-4717-B85E-FCD8696A28B4}"/>
              </a:ext>
            </a:extLst>
          </p:cNvPr>
          <p:cNvCxnSpPr>
            <a:cxnSpLocks/>
            <a:stCxn id="23" idx="0"/>
            <a:endCxn id="32" idx="4"/>
          </p:cNvCxnSpPr>
          <p:nvPr/>
        </p:nvCxnSpPr>
        <p:spPr>
          <a:xfrm flipV="1">
            <a:off x="5591065" y="5436925"/>
            <a:ext cx="12216" cy="32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90BD-4DBC-4E3A-BB16-0F3FE3998B27}"/>
              </a:ext>
            </a:extLst>
          </p:cNvPr>
          <p:cNvCxnSpPr>
            <a:cxnSpLocks/>
          </p:cNvCxnSpPr>
          <p:nvPr/>
        </p:nvCxnSpPr>
        <p:spPr>
          <a:xfrm>
            <a:off x="6963217" y="5982876"/>
            <a:ext cx="4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BA5F33-9F05-41F0-9B69-8EB96EE9B1FF}"/>
              </a:ext>
            </a:extLst>
          </p:cNvPr>
          <p:cNvCxnSpPr>
            <a:cxnSpLocks/>
          </p:cNvCxnSpPr>
          <p:nvPr/>
        </p:nvCxnSpPr>
        <p:spPr>
          <a:xfrm>
            <a:off x="6963217" y="5231234"/>
            <a:ext cx="477479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AFAEF12-630B-4393-A206-84C02BB1F205}"/>
              </a:ext>
            </a:extLst>
          </p:cNvPr>
          <p:cNvSpPr txBox="1"/>
          <p:nvPr/>
        </p:nvSpPr>
        <p:spPr>
          <a:xfrm>
            <a:off x="7531514" y="5761604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D29E18-F9EF-49CD-92C1-A570CD1C1611}"/>
              </a:ext>
            </a:extLst>
          </p:cNvPr>
          <p:cNvSpPr txBox="1"/>
          <p:nvPr/>
        </p:nvSpPr>
        <p:spPr>
          <a:xfrm>
            <a:off x="7552563" y="5024660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B1F82FE-F7A4-4111-BF08-C75EFA38969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052578" y="5228650"/>
            <a:ext cx="21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8A01422-3CD7-4784-9C8D-FBCDFCC4FA3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3055632" y="5974668"/>
            <a:ext cx="206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A10CE1-1B32-4AB2-A272-AA1657752D7E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4034731" y="5223861"/>
            <a:ext cx="206823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6567FD-BAD1-4ADB-97E7-447CC8DD6D5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033292" y="5974668"/>
            <a:ext cx="200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DD5D8E-78BF-4074-8C7A-DFC232C22938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5012216" y="5223861"/>
            <a:ext cx="20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8E9CDD5-C956-4923-B131-E62745533F8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5004844" y="5974668"/>
            <a:ext cx="200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939DF42-1C7C-4BD7-A5AE-E402E5BEBB6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988612" y="5223861"/>
            <a:ext cx="203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70A189B-082B-4DA4-A993-F99096D073C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5976396" y="5974668"/>
            <a:ext cx="21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8930024-191B-4FBC-AE1E-6D8E177EC1F1}"/>
              </a:ext>
            </a:extLst>
          </p:cNvPr>
          <p:cNvSpPr/>
          <p:nvPr/>
        </p:nvSpPr>
        <p:spPr>
          <a:xfrm>
            <a:off x="2278862" y="366808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C0CEBA0-A54C-4C19-9C8A-A1C9980766D8}"/>
              </a:ext>
            </a:extLst>
          </p:cNvPr>
          <p:cNvSpPr/>
          <p:nvPr/>
        </p:nvSpPr>
        <p:spPr>
          <a:xfrm>
            <a:off x="2284970" y="429733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833B566-B04A-44D7-90EE-E89F2CF3222E}"/>
              </a:ext>
            </a:extLst>
          </p:cNvPr>
          <p:cNvCxnSpPr>
            <a:stCxn id="29" idx="0"/>
            <a:endCxn id="141" idx="4"/>
          </p:cNvCxnSpPr>
          <p:nvPr/>
        </p:nvCxnSpPr>
        <p:spPr>
          <a:xfrm flipV="1">
            <a:off x="2667247" y="4723462"/>
            <a:ext cx="3054" cy="2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4F28790-E91E-48B3-99C3-DF2A744C1C63}"/>
              </a:ext>
            </a:extLst>
          </p:cNvPr>
          <p:cNvCxnSpPr>
            <a:stCxn id="141" idx="0"/>
            <a:endCxn id="140" idx="2"/>
          </p:cNvCxnSpPr>
          <p:nvPr/>
        </p:nvCxnSpPr>
        <p:spPr>
          <a:xfrm flipH="1" flipV="1">
            <a:off x="2667247" y="3987975"/>
            <a:ext cx="305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CEF64769-2EC3-40E8-8BE0-9142C6C59614}"/>
              </a:ext>
            </a:extLst>
          </p:cNvPr>
          <p:cNvSpPr/>
          <p:nvPr/>
        </p:nvSpPr>
        <p:spPr>
          <a:xfrm>
            <a:off x="3254950" y="429733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2D71A36-6BE4-4FCD-9E97-39826F42D9CF}"/>
              </a:ext>
            </a:extLst>
          </p:cNvPr>
          <p:cNvSpPr/>
          <p:nvPr/>
        </p:nvSpPr>
        <p:spPr>
          <a:xfrm>
            <a:off x="4247970" y="4289753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DE60D3-60AE-4EA2-B943-15E052EE1BE8}"/>
              </a:ext>
            </a:extLst>
          </p:cNvPr>
          <p:cNvSpPr/>
          <p:nvPr/>
        </p:nvSpPr>
        <p:spPr>
          <a:xfrm>
            <a:off x="5217950" y="429733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EA115A-D197-4D5A-ADB9-5880EDCADC6F}"/>
              </a:ext>
            </a:extLst>
          </p:cNvPr>
          <p:cNvSpPr/>
          <p:nvPr/>
        </p:nvSpPr>
        <p:spPr>
          <a:xfrm>
            <a:off x="6187930" y="429733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ADFFB98-ACF4-48CE-8A32-583770683F5F}"/>
              </a:ext>
            </a:extLst>
          </p:cNvPr>
          <p:cNvCxnSpPr>
            <a:cxnSpLocks/>
            <a:stCxn id="30" idx="0"/>
            <a:endCxn id="147" idx="4"/>
          </p:cNvCxnSpPr>
          <p:nvPr/>
        </p:nvCxnSpPr>
        <p:spPr>
          <a:xfrm flipH="1" flipV="1">
            <a:off x="3640281" y="4723462"/>
            <a:ext cx="9119" cy="2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FD83F6-430A-4E2A-8881-EEA92A5EA3F3}"/>
              </a:ext>
            </a:extLst>
          </p:cNvPr>
          <p:cNvCxnSpPr>
            <a:stCxn id="31" idx="0"/>
            <a:endCxn id="148" idx="4"/>
          </p:cNvCxnSpPr>
          <p:nvPr/>
        </p:nvCxnSpPr>
        <p:spPr>
          <a:xfrm flipV="1">
            <a:off x="4626885" y="4715881"/>
            <a:ext cx="6416" cy="2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E7F4340-641D-47D4-9E99-697F6B77067A}"/>
              </a:ext>
            </a:extLst>
          </p:cNvPr>
          <p:cNvCxnSpPr>
            <a:stCxn id="32" idx="0"/>
            <a:endCxn id="149" idx="4"/>
          </p:cNvCxnSpPr>
          <p:nvPr/>
        </p:nvCxnSpPr>
        <p:spPr>
          <a:xfrm flipV="1">
            <a:off x="5603281" y="4723462"/>
            <a:ext cx="0" cy="28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5594C79-D85B-49C7-9CD1-42FF8100B5CB}"/>
              </a:ext>
            </a:extLst>
          </p:cNvPr>
          <p:cNvCxnSpPr>
            <a:stCxn id="33" idx="0"/>
            <a:endCxn id="150" idx="4"/>
          </p:cNvCxnSpPr>
          <p:nvPr/>
        </p:nvCxnSpPr>
        <p:spPr>
          <a:xfrm flipH="1" flipV="1">
            <a:off x="6573261" y="4723462"/>
            <a:ext cx="4625" cy="28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202117C-E79D-42F8-9CA7-C6FBFEA092C9}"/>
              </a:ext>
            </a:extLst>
          </p:cNvPr>
          <p:cNvSpPr/>
          <p:nvPr/>
        </p:nvSpPr>
        <p:spPr>
          <a:xfrm>
            <a:off x="3264536" y="3664973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1D907C8-18DA-4C60-AB2D-FD5A38CE1BF5}"/>
              </a:ext>
            </a:extLst>
          </p:cNvPr>
          <p:cNvSpPr/>
          <p:nvPr/>
        </p:nvSpPr>
        <p:spPr>
          <a:xfrm>
            <a:off x="4247970" y="3660363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6E7F08-1ACC-4DD6-B0EF-C00E9E286BF2}"/>
              </a:ext>
            </a:extLst>
          </p:cNvPr>
          <p:cNvSpPr/>
          <p:nvPr/>
        </p:nvSpPr>
        <p:spPr>
          <a:xfrm>
            <a:off x="5211842" y="3660363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7760815-8BCF-4034-8D5F-28318B1234C5}"/>
              </a:ext>
            </a:extLst>
          </p:cNvPr>
          <p:cNvSpPr/>
          <p:nvPr/>
        </p:nvSpPr>
        <p:spPr>
          <a:xfrm>
            <a:off x="6184876" y="3660363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95D5819-01D1-4BA6-9503-8C01CECD125E}"/>
              </a:ext>
            </a:extLst>
          </p:cNvPr>
          <p:cNvCxnSpPr>
            <a:stCxn id="147" idx="0"/>
            <a:endCxn id="162" idx="2"/>
          </p:cNvCxnSpPr>
          <p:nvPr/>
        </p:nvCxnSpPr>
        <p:spPr>
          <a:xfrm flipV="1">
            <a:off x="3640281" y="3984863"/>
            <a:ext cx="12640" cy="31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52EA59-9694-48CE-9588-15A027BBD8C5}"/>
              </a:ext>
            </a:extLst>
          </p:cNvPr>
          <p:cNvCxnSpPr>
            <a:stCxn id="148" idx="0"/>
            <a:endCxn id="163" idx="2"/>
          </p:cNvCxnSpPr>
          <p:nvPr/>
        </p:nvCxnSpPr>
        <p:spPr>
          <a:xfrm flipV="1">
            <a:off x="4633301" y="3980253"/>
            <a:ext cx="3054" cy="30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78056E-3AA0-460E-A1DD-69602DB8269F}"/>
              </a:ext>
            </a:extLst>
          </p:cNvPr>
          <p:cNvCxnSpPr>
            <a:stCxn id="149" idx="0"/>
            <a:endCxn id="164" idx="2"/>
          </p:cNvCxnSpPr>
          <p:nvPr/>
        </p:nvCxnSpPr>
        <p:spPr>
          <a:xfrm flipH="1" flipV="1">
            <a:off x="5600227" y="3980253"/>
            <a:ext cx="3054" cy="31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B4AFA1C-D4D5-4304-A94C-62264E095EEF}"/>
              </a:ext>
            </a:extLst>
          </p:cNvPr>
          <p:cNvCxnSpPr>
            <a:stCxn id="150" idx="0"/>
            <a:endCxn id="165" idx="2"/>
          </p:cNvCxnSpPr>
          <p:nvPr/>
        </p:nvCxnSpPr>
        <p:spPr>
          <a:xfrm flipV="1">
            <a:off x="6573261" y="3980253"/>
            <a:ext cx="0" cy="31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9E12FAC-F8CA-4DC2-811A-7D0E1AAE70D8}"/>
              </a:ext>
            </a:extLst>
          </p:cNvPr>
          <p:cNvCxnSpPr>
            <a:stCxn id="14" idx="0"/>
            <a:endCxn id="24" idx="4"/>
          </p:cNvCxnSpPr>
          <p:nvPr/>
        </p:nvCxnSpPr>
        <p:spPr>
          <a:xfrm flipV="1">
            <a:off x="6577887" y="6187732"/>
            <a:ext cx="3054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675646B7-253C-400C-8413-6C4A607C0D40}"/>
              </a:ext>
            </a:extLst>
          </p:cNvPr>
          <p:cNvSpPr/>
          <p:nvPr/>
        </p:nvSpPr>
        <p:spPr>
          <a:xfrm>
            <a:off x="8702375" y="5024660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7F13BF8-B884-437C-9D9F-B7F628BF6BE3}"/>
              </a:ext>
            </a:extLst>
          </p:cNvPr>
          <p:cNvCxnSpPr>
            <a:cxnSpLocks/>
          </p:cNvCxnSpPr>
          <p:nvPr/>
        </p:nvCxnSpPr>
        <p:spPr>
          <a:xfrm>
            <a:off x="8221980" y="5237724"/>
            <a:ext cx="46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14C9B1F-DBBF-4866-A307-22E36F57C3A4}"/>
              </a:ext>
            </a:extLst>
          </p:cNvPr>
          <p:cNvSpPr/>
          <p:nvPr/>
        </p:nvSpPr>
        <p:spPr>
          <a:xfrm>
            <a:off x="8696416" y="651620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Xn-1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CB6D1A9-4D88-4060-8626-7B8FB5F81143}"/>
              </a:ext>
            </a:extLst>
          </p:cNvPr>
          <p:cNvSpPr/>
          <p:nvPr/>
        </p:nvSpPr>
        <p:spPr>
          <a:xfrm>
            <a:off x="8702375" y="5777697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EB34143-6984-4024-90C9-E138B170FE86}"/>
              </a:ext>
            </a:extLst>
          </p:cNvPr>
          <p:cNvCxnSpPr>
            <a:cxnSpLocks/>
          </p:cNvCxnSpPr>
          <p:nvPr/>
        </p:nvCxnSpPr>
        <p:spPr>
          <a:xfrm>
            <a:off x="8225617" y="6006324"/>
            <a:ext cx="4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AF1B19-2172-4237-997D-46282CDE8B4C}"/>
              </a:ext>
            </a:extLst>
          </p:cNvPr>
          <p:cNvCxnSpPr>
            <a:stCxn id="185" idx="0"/>
            <a:endCxn id="186" idx="4"/>
          </p:cNvCxnSpPr>
          <p:nvPr/>
        </p:nvCxnSpPr>
        <p:spPr>
          <a:xfrm flipV="1">
            <a:off x="9084801" y="6203825"/>
            <a:ext cx="2905" cy="3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EED94A2-C0E8-444F-A018-774A6EF9ED6C}"/>
              </a:ext>
            </a:extLst>
          </p:cNvPr>
          <p:cNvCxnSpPr>
            <a:stCxn id="186" idx="0"/>
            <a:endCxn id="181" idx="4"/>
          </p:cNvCxnSpPr>
          <p:nvPr/>
        </p:nvCxnSpPr>
        <p:spPr>
          <a:xfrm flipV="1">
            <a:off x="9087706" y="5450788"/>
            <a:ext cx="0" cy="32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0DAC27D-29BD-4997-9B75-FC3109CDF11A}"/>
              </a:ext>
            </a:extLst>
          </p:cNvPr>
          <p:cNvCxnSpPr>
            <a:cxnSpLocks/>
            <a:stCxn id="181" idx="0"/>
            <a:endCxn id="194" idx="4"/>
          </p:cNvCxnSpPr>
          <p:nvPr/>
        </p:nvCxnSpPr>
        <p:spPr>
          <a:xfrm flipV="1">
            <a:off x="9087706" y="4723462"/>
            <a:ext cx="0" cy="30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809617DA-CC7F-496E-84B1-1ED1048EA0E0}"/>
              </a:ext>
            </a:extLst>
          </p:cNvPr>
          <p:cNvSpPr/>
          <p:nvPr/>
        </p:nvSpPr>
        <p:spPr>
          <a:xfrm>
            <a:off x="8702375" y="4297334"/>
            <a:ext cx="770662" cy="426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Softmax</a:t>
            </a:r>
            <a:endParaRPr lang="en-US" sz="8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5429E9-8F59-40E8-9155-B5CD73D9BC71}"/>
              </a:ext>
            </a:extLst>
          </p:cNvPr>
          <p:cNvSpPr txBox="1"/>
          <p:nvPr/>
        </p:nvSpPr>
        <p:spPr>
          <a:xfrm>
            <a:off x="7560755" y="4354130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E26F94E-88B1-4DE0-96F7-4BAAFF3D270C}"/>
              </a:ext>
            </a:extLst>
          </p:cNvPr>
          <p:cNvSpPr txBox="1"/>
          <p:nvPr/>
        </p:nvSpPr>
        <p:spPr>
          <a:xfrm>
            <a:off x="7562432" y="3711326"/>
            <a:ext cx="5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244F0-8534-4417-8EE2-267702CA40BD}"/>
              </a:ext>
            </a:extLst>
          </p:cNvPr>
          <p:cNvSpPr/>
          <p:nvPr/>
        </p:nvSpPr>
        <p:spPr>
          <a:xfrm>
            <a:off x="8706150" y="3668085"/>
            <a:ext cx="776770" cy="31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9C2444E-0D0B-42C9-A7CC-8F3CB6A5DA6E}"/>
              </a:ext>
            </a:extLst>
          </p:cNvPr>
          <p:cNvCxnSpPr>
            <a:stCxn id="194" idx="0"/>
          </p:cNvCxnSpPr>
          <p:nvPr/>
        </p:nvCxnSpPr>
        <p:spPr>
          <a:xfrm flipH="1" flipV="1">
            <a:off x="9084801" y="3987975"/>
            <a:ext cx="2905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AACAA74-0EA4-425F-ACC2-EC3396717EDA}"/>
              </a:ext>
            </a:extLst>
          </p:cNvPr>
          <p:cNvSpPr/>
          <p:nvPr/>
        </p:nvSpPr>
        <p:spPr>
          <a:xfrm>
            <a:off x="5752664" y="857112"/>
            <a:ext cx="4442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Maximum sentence length: 140 words, allowed by tweets</a:t>
            </a:r>
          </a:p>
        </p:txBody>
      </p:sp>
    </p:spTree>
    <p:extLst>
      <p:ext uri="{BB962C8B-B14F-4D97-AF65-F5344CB8AC3E}">
        <p14:creationId xmlns:p14="http://schemas.microsoft.com/office/powerpoint/2010/main" val="4612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AACF-1070-4A69-9CCC-C81EFAA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7173-2F2E-4038-98C2-20FF327E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90504-2FCB-44E7-ACB1-2543DC5ED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84359"/>
              </p:ext>
            </p:extLst>
          </p:nvPr>
        </p:nvGraphicFramePr>
        <p:xfrm>
          <a:off x="477423" y="1504257"/>
          <a:ext cx="41922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10">
                  <a:extLst>
                    <a:ext uri="{9D8B030D-6E8A-4147-A177-3AD203B41FA5}">
                      <a16:colId xmlns:a16="http://schemas.microsoft.com/office/drawing/2014/main" val="2432647816"/>
                    </a:ext>
                  </a:extLst>
                </a:gridCol>
                <a:gridCol w="1397410">
                  <a:extLst>
                    <a:ext uri="{9D8B030D-6E8A-4147-A177-3AD203B41FA5}">
                      <a16:colId xmlns:a16="http://schemas.microsoft.com/office/drawing/2014/main" val="2469766183"/>
                    </a:ext>
                  </a:extLst>
                </a:gridCol>
                <a:gridCol w="1397410">
                  <a:extLst>
                    <a:ext uri="{9D8B030D-6E8A-4147-A177-3AD203B41FA5}">
                      <a16:colId xmlns:a16="http://schemas.microsoft.com/office/drawing/2014/main" val="2256233714"/>
                    </a:ext>
                  </a:extLst>
                </a:gridCol>
              </a:tblGrid>
              <a:tr h="3925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42019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Class-0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05017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Class-0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27961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Class-0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11384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Class-1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47782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Class-1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3504"/>
                  </a:ext>
                </a:extLst>
              </a:tr>
              <a:tr h="224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Class-1 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2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7351FA-560E-4785-AF34-BC6D18FAC27F}"/>
              </a:ext>
            </a:extLst>
          </p:cNvPr>
          <p:cNvSpPr txBox="1"/>
          <p:nvPr/>
        </p:nvSpPr>
        <p:spPr>
          <a:xfrm>
            <a:off x="477423" y="3851217"/>
            <a:ext cx="291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Class-0: Non-Trump Tweets</a:t>
            </a:r>
          </a:p>
          <a:p>
            <a:r>
              <a:rPr lang="en-US" sz="1200" dirty="0"/>
              <a:t>Class-1: Trump Tweets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0E94A5-47E5-49C8-9ABD-C4A2E6FFB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22572"/>
              </p:ext>
            </p:extLst>
          </p:nvPr>
        </p:nvGraphicFramePr>
        <p:xfrm>
          <a:off x="5182588" y="365125"/>
          <a:ext cx="5816845" cy="81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746">
                  <a:extLst>
                    <a:ext uri="{9D8B030D-6E8A-4147-A177-3AD203B41FA5}">
                      <a16:colId xmlns:a16="http://schemas.microsoft.com/office/drawing/2014/main" val="2111058638"/>
                    </a:ext>
                  </a:extLst>
                </a:gridCol>
                <a:gridCol w="1009901">
                  <a:extLst>
                    <a:ext uri="{9D8B030D-6E8A-4147-A177-3AD203B41FA5}">
                      <a16:colId xmlns:a16="http://schemas.microsoft.com/office/drawing/2014/main" val="3360368304"/>
                    </a:ext>
                  </a:extLst>
                </a:gridCol>
                <a:gridCol w="1060906">
                  <a:extLst>
                    <a:ext uri="{9D8B030D-6E8A-4147-A177-3AD203B41FA5}">
                      <a16:colId xmlns:a16="http://schemas.microsoft.com/office/drawing/2014/main" val="205150191"/>
                    </a:ext>
                  </a:extLst>
                </a:gridCol>
                <a:gridCol w="928292">
                  <a:extLst>
                    <a:ext uri="{9D8B030D-6E8A-4147-A177-3AD203B41FA5}">
                      <a16:colId xmlns:a16="http://schemas.microsoft.com/office/drawing/2014/main" val="2859632801"/>
                    </a:ext>
                  </a:extLst>
                </a:gridCol>
              </a:tblGrid>
              <a:tr h="225349">
                <a:tc>
                  <a:txBody>
                    <a:bodyPr/>
                    <a:lstStyle/>
                    <a:p>
                      <a:r>
                        <a:rPr lang="en-US" sz="1400" dirty="0"/>
                        <a:t>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1044"/>
                  </a:ext>
                </a:extLst>
              </a:tr>
              <a:tr h="511877"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Fooled The NB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361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7DF28A-B1C3-4567-9497-E7834FDC82E8}"/>
              </a:ext>
            </a:extLst>
          </p:cNvPr>
          <p:cNvSpPr txBox="1"/>
          <p:nvPr/>
        </p:nvSpPr>
        <p:spPr>
          <a:xfrm>
            <a:off x="477423" y="4440765"/>
            <a:ext cx="3152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Multinomial Naive Bayes model outperforms the LSTM model on the text classification task for distinguishing Trump’s tweet’s from other people’s tweets.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6CAEF-6A0E-4FDF-B980-4E5D64FB2A81}"/>
              </a:ext>
            </a:extLst>
          </p:cNvPr>
          <p:cNvSpPr txBox="1"/>
          <p:nvPr/>
        </p:nvSpPr>
        <p:spPr>
          <a:xfrm>
            <a:off x="4999176" y="2339409"/>
            <a:ext cx="61836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fake Trump tweets: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Bigram generator: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From a large shipment of military weapons and supplies to my GREAT members at Trump International Golf Links in Scotland!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Trigram generator: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The Rigged Witch Hunt headed by 13 Angry Democrats and others who are totally corrupt and/or conflicted.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generator: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Fundraisers have zero credibility on china, its economy and would have been 3% since the witch hunt is totally rigged and corrupt. Where the fake news media is going crazy!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4EA93-715D-4D99-95FD-C7677EC35F78}"/>
              </a:ext>
            </a:extLst>
          </p:cNvPr>
          <p:cNvSpPr txBox="1"/>
          <p:nvPr/>
        </p:nvSpPr>
        <p:spPr>
          <a:xfrm>
            <a:off x="5109982" y="1310518"/>
            <a:ext cx="618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 trigram generator model fools the classifier both intrinsically and extrinsically than a bigram model. An LSTM generator can fool the classifier even better.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84128-68A6-417B-B347-FBE9642563AF}"/>
              </a:ext>
            </a:extLst>
          </p:cNvPr>
          <p:cNvSpPr txBox="1"/>
          <p:nvPr/>
        </p:nvSpPr>
        <p:spPr>
          <a:xfrm>
            <a:off x="5109982" y="4904517"/>
            <a:ext cx="578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Both n-gram generators and LSTM generators can fool the classifier well, making it almost unable to distinguish fake Trump tweets from real Trump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5A47-B68F-4FF7-B94B-E557B67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C11C-F1F1-4C36-8B91-E911F58C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651</Words>
  <Application>Microsoft Office PowerPoint</Application>
  <PresentationFormat>Widescreen</PresentationFormat>
  <Paragraphs>163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Trump Tweet Generator Comparing N-gram Language Models and Neural Language Models</vt:lpstr>
      <vt:lpstr>Pipeline</vt:lpstr>
      <vt:lpstr>Classifier</vt:lpstr>
      <vt:lpstr>Generator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N-gram Language Models and Neural Language Models</dc:title>
  <dc:creator>Jiyuan Lu</dc:creator>
  <cp:lastModifiedBy>Jiyuan Lu</cp:lastModifiedBy>
  <cp:revision>110</cp:revision>
  <dcterms:created xsi:type="dcterms:W3CDTF">2019-12-17T17:29:30Z</dcterms:created>
  <dcterms:modified xsi:type="dcterms:W3CDTF">2019-12-17T22:46:29Z</dcterms:modified>
</cp:coreProperties>
</file>