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6" d="100"/>
          <a:sy n="86" d="100"/>
        </p:scale>
        <p:origin x="-155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447D28-0084-E94C-80EA-30BE2786D09A}" type="datetimeFigureOut">
              <a:rPr lang="en-US" smtClean="0"/>
              <a:t>11/12/21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E46CD2-9F0F-8B41-BCDA-530A43F595D3}" type="slidenum">
              <a:rPr lang="en-US" smtClean="0"/>
              <a:t>‹#›</a:t>
            </a:fld>
            <a:endParaRPr lang="en-US"/>
          </a:p>
        </p:txBody>
      </p:sp>
    </p:spTree>
    <p:extLst>
      <p:ext uri="{BB962C8B-B14F-4D97-AF65-F5344CB8AC3E}">
        <p14:creationId xmlns:p14="http://schemas.microsoft.com/office/powerpoint/2010/main" val="289214148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Thursday (open notebook, link to magnitude paper: https://</a:t>
            </a:r>
            <a:r>
              <a:rPr lang="en-US" dirty="0" err="1" smtClean="0"/>
              <a:t>aclanthology.org</a:t>
            </a:r>
            <a:r>
              <a:rPr lang="en-US" dirty="0" smtClean="0"/>
              <a:t>/D18-2021.pdf)</a:t>
            </a:r>
          </a:p>
          <a:p>
            <a:endParaRPr lang="en-US" dirty="0" smtClean="0"/>
          </a:p>
          <a:p>
            <a:r>
              <a:rPr lang="en-US" dirty="0" smtClean="0"/>
              <a:t>Ok so hey guys, today I’ll be going a bit more into word </a:t>
            </a:r>
            <a:r>
              <a:rPr lang="en-US" dirty="0" err="1" smtClean="0"/>
              <a:t>embeddings</a:t>
            </a:r>
            <a:r>
              <a:rPr lang="en-US" dirty="0" smtClean="0"/>
              <a:t>,</a:t>
            </a:r>
            <a:r>
              <a:rPr lang="en-US" baseline="0" dirty="0" smtClean="0"/>
              <a:t> which are a way to represent words. I believe Phil went into a brief discussion on three dimensional </a:t>
            </a:r>
            <a:r>
              <a:rPr lang="en-US" baseline="0" dirty="0" err="1" smtClean="0"/>
              <a:t>embeddings</a:t>
            </a:r>
            <a:r>
              <a:rPr lang="en-US" baseline="0" dirty="0" smtClean="0"/>
              <a:t> in lecture last Friday. But today we’ll be going a bit more into maybe the reasoning behind using word </a:t>
            </a:r>
            <a:r>
              <a:rPr lang="en-US" baseline="0" dirty="0" err="1" smtClean="0"/>
              <a:t>embeddings</a:t>
            </a:r>
            <a:r>
              <a:rPr lang="en-US" baseline="0" dirty="0" smtClean="0"/>
              <a:t>, how word </a:t>
            </a:r>
            <a:r>
              <a:rPr lang="en-US" baseline="0" dirty="0" err="1" smtClean="0"/>
              <a:t>embeddings</a:t>
            </a:r>
            <a:r>
              <a:rPr lang="en-US" baseline="0" dirty="0" smtClean="0"/>
              <a:t> are actually made, and we’ll be going over a quick application as well.</a:t>
            </a:r>
            <a:endParaRPr lang="en-US" dirty="0"/>
          </a:p>
        </p:txBody>
      </p:sp>
      <p:sp>
        <p:nvSpPr>
          <p:cNvPr id="4" name="Slide Number Placeholder 3"/>
          <p:cNvSpPr>
            <a:spLocks noGrp="1"/>
          </p:cNvSpPr>
          <p:nvPr>
            <p:ph type="sldNum" sz="quarter" idx="10"/>
          </p:nvPr>
        </p:nvSpPr>
        <p:spPr/>
        <p:txBody>
          <a:bodyPr/>
          <a:lstStyle/>
          <a:p>
            <a:fld id="{19E46CD2-9F0F-8B41-BCDA-530A43F595D3}" type="slidenum">
              <a:rPr lang="en-US" smtClean="0"/>
              <a:t>1</a:t>
            </a:fld>
            <a:endParaRPr lang="en-US"/>
          </a:p>
        </p:txBody>
      </p:sp>
    </p:spTree>
    <p:extLst>
      <p:ext uri="{BB962C8B-B14F-4D97-AF65-F5344CB8AC3E}">
        <p14:creationId xmlns:p14="http://schemas.microsoft.com/office/powerpoint/2010/main" val="2691726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do these probabilities come into play when training Word2Vec.</a:t>
            </a:r>
            <a:r>
              <a:rPr lang="en-US" baseline="0" dirty="0" smtClean="0"/>
              <a:t> So let’s consider the example that we saw before </a:t>
            </a:r>
            <a:r>
              <a:rPr lang="mr-IN" baseline="0" dirty="0" smtClean="0"/>
              <a:t>…</a:t>
            </a:r>
            <a:r>
              <a:rPr lang="en-US" baseline="0" dirty="0" smtClean="0"/>
              <a:t> (improvise)</a:t>
            </a:r>
          </a:p>
          <a:p>
            <a:r>
              <a:rPr lang="en-US" baseline="0" dirty="0" smtClean="0"/>
              <a:t>So given these sets of positive and negative training instances, and an initial set of </a:t>
            </a:r>
            <a:r>
              <a:rPr lang="en-US" baseline="0" dirty="0" err="1" smtClean="0"/>
              <a:t>embeddings</a:t>
            </a:r>
            <a:r>
              <a:rPr lang="en-US" baseline="0" dirty="0" smtClean="0"/>
              <a:t>, which can be set randomly, the goal of word2vec is to adjust these </a:t>
            </a:r>
            <a:r>
              <a:rPr lang="en-US" baseline="0" dirty="0" err="1" smtClean="0"/>
              <a:t>embeddings</a:t>
            </a:r>
            <a:r>
              <a:rPr lang="en-US" baseline="0" dirty="0" smtClean="0"/>
              <a:t> so that we maximize the similarity of these word pairs (circle), so the target word to positive examples. And simultaneously minimize the similarity between these word pairs.</a:t>
            </a:r>
          </a:p>
          <a:p>
            <a:r>
              <a:rPr lang="en-US" baseline="0" dirty="0" smtClean="0"/>
              <a:t>And how we would do that is actually really easy, we just want to minimize the loss where parts of the loss have this form. So here, we just fix choosing k negative terms for each positive term, and we also implicitly assume independence between the context words. And minimizing this loss does exactly what we want. </a:t>
            </a:r>
          </a:p>
          <a:p>
            <a:endParaRPr lang="en-US" baseline="0" dirty="0" smtClean="0"/>
          </a:p>
          <a:p>
            <a:r>
              <a:rPr lang="en-US" baseline="0" dirty="0" smtClean="0"/>
              <a:t>And before we move on, I want to note that from what we’ve seen so far, there seems to be two kinds of </a:t>
            </a:r>
            <a:r>
              <a:rPr lang="en-US" baseline="0" dirty="0" err="1" smtClean="0"/>
              <a:t>embeddings</a:t>
            </a:r>
            <a:r>
              <a:rPr lang="en-US" baseline="0" dirty="0" smtClean="0"/>
              <a:t>, one for the target embedding w, and those for the context </a:t>
            </a:r>
            <a:r>
              <a:rPr lang="en-US" baseline="0" dirty="0" err="1" smtClean="0"/>
              <a:t>embeddings</a:t>
            </a:r>
            <a:r>
              <a:rPr lang="en-US" baseline="0" dirty="0" smtClean="0"/>
              <a:t> c, and this is exactly true.</a:t>
            </a:r>
          </a:p>
        </p:txBody>
      </p:sp>
      <p:sp>
        <p:nvSpPr>
          <p:cNvPr id="4" name="Slide Number Placeholder 3"/>
          <p:cNvSpPr>
            <a:spLocks noGrp="1"/>
          </p:cNvSpPr>
          <p:nvPr>
            <p:ph type="sldNum" sz="quarter" idx="10"/>
          </p:nvPr>
        </p:nvSpPr>
        <p:spPr/>
        <p:txBody>
          <a:bodyPr/>
          <a:lstStyle/>
          <a:p>
            <a:fld id="{19E46CD2-9F0F-8B41-BCDA-530A43F595D3}" type="slidenum">
              <a:rPr lang="en-US" smtClean="0"/>
              <a:t>10</a:t>
            </a:fld>
            <a:endParaRPr lang="en-US"/>
          </a:p>
        </p:txBody>
      </p:sp>
    </p:spTree>
    <p:extLst>
      <p:ext uri="{BB962C8B-B14F-4D97-AF65-F5344CB8AC3E}">
        <p14:creationId xmlns:p14="http://schemas.microsoft.com/office/powerpoint/2010/main" val="1500755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word2Vec</a:t>
            </a:r>
            <a:r>
              <a:rPr lang="en-US" baseline="0" dirty="0" smtClean="0"/>
              <a:t> trains two separate sets of </a:t>
            </a:r>
            <a:r>
              <a:rPr lang="en-US" baseline="0" dirty="0" err="1" smtClean="0"/>
              <a:t>embeddings</a:t>
            </a:r>
            <a:r>
              <a:rPr lang="en-US" baseline="0" dirty="0" smtClean="0"/>
              <a:t> as we can see here, the target </a:t>
            </a:r>
            <a:r>
              <a:rPr lang="en-US" baseline="0" dirty="0" err="1" smtClean="0"/>
              <a:t>embeddings</a:t>
            </a:r>
            <a:r>
              <a:rPr lang="en-US" baseline="0" dirty="0" smtClean="0"/>
              <a:t> W, and the context </a:t>
            </a:r>
            <a:r>
              <a:rPr lang="en-US" baseline="0" dirty="0" err="1" smtClean="0"/>
              <a:t>embeddings</a:t>
            </a:r>
            <a:r>
              <a:rPr lang="en-US" baseline="0" dirty="0" smtClean="0"/>
              <a:t> C, so each word will have two </a:t>
            </a:r>
            <a:r>
              <a:rPr lang="en-US" baseline="0" dirty="0" err="1" smtClean="0"/>
              <a:t>embeddings</a:t>
            </a:r>
            <a:r>
              <a:rPr lang="en-US" baseline="0" dirty="0" smtClean="0"/>
              <a:t>.</a:t>
            </a:r>
          </a:p>
          <a:p>
            <a:r>
              <a:rPr lang="en-US" baseline="0" dirty="0" smtClean="0"/>
              <a:t>So this is a diagram just describing what happens when we minimize the loss, for example using SGD. So for our apricot jam example, one iteration of SGD will </a:t>
            </a:r>
            <a:r>
              <a:rPr lang="mr-IN" baseline="0" dirty="0" smtClean="0"/>
              <a:t>…</a:t>
            </a:r>
            <a:endParaRPr lang="en-US" baseline="0" dirty="0" smtClean="0"/>
          </a:p>
          <a:p>
            <a:r>
              <a:rPr lang="en-US" baseline="0" dirty="0" smtClean="0"/>
              <a:t>And this will happen for all of the contexts in our data, so we’ll be moving all of these vectors at once. And we’ll keep on shifting and shifting the </a:t>
            </a:r>
            <a:r>
              <a:rPr lang="en-US" baseline="0" dirty="0" err="1" smtClean="0"/>
              <a:t>embeddings</a:t>
            </a:r>
            <a:r>
              <a:rPr lang="en-US" baseline="0" dirty="0" smtClean="0"/>
              <a:t> for these words until we stabilize. And then we’ll have our word vectors. So you can imagine for example that for two words like orange and clementine, if they appear in a lot of the same contexts, this training will at least make their (circle) target </a:t>
            </a:r>
            <a:r>
              <a:rPr lang="en-US" baseline="0" dirty="0" err="1" smtClean="0"/>
              <a:t>embeddings</a:t>
            </a:r>
            <a:r>
              <a:rPr lang="en-US" baseline="0" dirty="0" smtClean="0"/>
              <a:t> very similar.</a:t>
            </a:r>
          </a:p>
          <a:p>
            <a:r>
              <a:rPr lang="en-US" dirty="0" smtClean="0"/>
              <a:t>So yeah, this is a description of how to generate Word2Vec vectors.</a:t>
            </a:r>
            <a:r>
              <a:rPr lang="en-US" baseline="0" dirty="0" smtClean="0"/>
              <a:t> I believe for Word2Vec for each word you actually concatenate the final target and context embedding. So yeah, I know that was maybe a lot to take in on vector generation, so does anyone have any questions about that?</a:t>
            </a:r>
          </a:p>
          <a:p>
            <a:endParaRPr lang="en-US" baseline="0" dirty="0" smtClean="0"/>
          </a:p>
          <a:p>
            <a:r>
              <a:rPr lang="en-US" baseline="0" dirty="0" smtClean="0"/>
              <a:t>_________</a:t>
            </a:r>
          </a:p>
          <a:p>
            <a:endParaRPr lang="en-US" baseline="0" dirty="0" smtClean="0"/>
          </a:p>
          <a:p>
            <a:r>
              <a:rPr lang="en-US" baseline="0" dirty="0" smtClean="0"/>
              <a:t>Ok cool, so now we can move on to an example of how these vectors are used in practice. </a:t>
            </a:r>
            <a:endParaRPr lang="en-US" dirty="0"/>
          </a:p>
        </p:txBody>
      </p:sp>
      <p:sp>
        <p:nvSpPr>
          <p:cNvPr id="4" name="Slide Number Placeholder 3"/>
          <p:cNvSpPr>
            <a:spLocks noGrp="1"/>
          </p:cNvSpPr>
          <p:nvPr>
            <p:ph type="sldNum" sz="quarter" idx="10"/>
          </p:nvPr>
        </p:nvSpPr>
        <p:spPr/>
        <p:txBody>
          <a:bodyPr/>
          <a:lstStyle/>
          <a:p>
            <a:fld id="{19E46CD2-9F0F-8B41-BCDA-530A43F595D3}" type="slidenum">
              <a:rPr lang="en-US" smtClean="0"/>
              <a:t>11</a:t>
            </a:fld>
            <a:endParaRPr lang="en-US"/>
          </a:p>
        </p:txBody>
      </p:sp>
    </p:spTree>
    <p:extLst>
      <p:ext uri="{BB962C8B-B14F-4D97-AF65-F5344CB8AC3E}">
        <p14:creationId xmlns:p14="http://schemas.microsoft.com/office/powerpoint/2010/main" val="1135063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Teeny bit on word meaning</a:t>
            </a:r>
          </a:p>
          <a:p>
            <a:endParaRPr lang="en-US" dirty="0" smtClean="0"/>
          </a:p>
          <a:p>
            <a:r>
              <a:rPr lang="en-US" dirty="0" smtClean="0"/>
              <a:t>Then,</a:t>
            </a:r>
            <a:r>
              <a:rPr lang="en-US" baseline="0" dirty="0" smtClean="0"/>
              <a:t> I’ll introduce this model of learning word vectors called Word2Vec, and this was a model that was introduced by Thomas </a:t>
            </a:r>
            <a:r>
              <a:rPr lang="en-US" baseline="0" dirty="0" err="1" smtClean="0"/>
              <a:t>Mikolov</a:t>
            </a:r>
            <a:r>
              <a:rPr lang="en-US" baseline="0" dirty="0" smtClean="0"/>
              <a:t> and colleagues at Google in 2013. This strategy for creating word vectors describes the gist of how most simple and powerful word </a:t>
            </a:r>
            <a:r>
              <a:rPr lang="en-US" baseline="0" dirty="0" err="1" smtClean="0"/>
              <a:t>embeddings</a:t>
            </a:r>
            <a:r>
              <a:rPr lang="en-US" baseline="0" dirty="0" smtClean="0"/>
              <a:t> are created. For example, the </a:t>
            </a:r>
            <a:r>
              <a:rPr lang="en-US" baseline="0" dirty="0" err="1" smtClean="0"/>
              <a:t>Tensorflow</a:t>
            </a:r>
            <a:r>
              <a:rPr lang="en-US" baseline="0" dirty="0" smtClean="0"/>
              <a:t> embedding layer that Phil showed in lecture last Friday uses a similar strategy.</a:t>
            </a:r>
          </a:p>
          <a:p>
            <a:endParaRPr lang="en-US" baseline="0" dirty="0" smtClean="0"/>
          </a:p>
          <a:p>
            <a:r>
              <a:rPr lang="en-US" dirty="0" smtClean="0"/>
              <a:t>Then </a:t>
            </a:r>
            <a:r>
              <a:rPr lang="mr-IN" dirty="0" smtClean="0"/>
              <a:t>…</a:t>
            </a:r>
            <a:r>
              <a:rPr lang="en-US" dirty="0" smtClean="0"/>
              <a:t>, (swipe left) </a:t>
            </a:r>
            <a:r>
              <a:rPr lang="mr-IN" dirty="0" smtClean="0"/>
              <a:t>…</a:t>
            </a:r>
            <a:r>
              <a:rPr lang="en-US" dirty="0" smtClean="0"/>
              <a:t> and the reason why libraries like these are created is training these word </a:t>
            </a:r>
            <a:r>
              <a:rPr lang="en-US" dirty="0" err="1" smtClean="0"/>
              <a:t>embeddings</a:t>
            </a:r>
            <a:r>
              <a:rPr lang="en-US" dirty="0" smtClean="0"/>
              <a:t> takes a long time, so you don’t actually want to retrain them. And then, we’ll be showing how we can </a:t>
            </a:r>
            <a:r>
              <a:rPr lang="mr-IN" dirty="0" smtClean="0"/>
              <a:t>…</a:t>
            </a:r>
            <a:r>
              <a:rPr lang="en-US" dirty="0" smtClean="0"/>
              <a:t>, which is a model that can predict whether</a:t>
            </a:r>
            <a:r>
              <a:rPr lang="en-US" baseline="0" dirty="0" smtClean="0"/>
              <a:t> a noun is like a person, place, organization, etc., and I’ll be going over these examples in </a:t>
            </a:r>
            <a:r>
              <a:rPr lang="en-US" baseline="0" dirty="0" err="1" smtClean="0"/>
              <a:t>Colab</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9E46CD2-9F0F-8B41-BCDA-530A43F595D3}" type="slidenum">
              <a:rPr lang="en-US" smtClean="0"/>
              <a:t>2</a:t>
            </a:fld>
            <a:endParaRPr lang="en-US"/>
          </a:p>
        </p:txBody>
      </p:sp>
    </p:spTree>
    <p:extLst>
      <p:ext uri="{BB962C8B-B14F-4D97-AF65-F5344CB8AC3E}">
        <p14:creationId xmlns:p14="http://schemas.microsoft.com/office/powerpoint/2010/main" val="4235349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that’s the plan.</a:t>
            </a:r>
            <a:r>
              <a:rPr lang="en-US" baseline="0" dirty="0" smtClean="0"/>
              <a:t> And now we’ll go into discussing word meaning. So we </a:t>
            </a:r>
            <a:r>
              <a:rPr lang="en-US" baseline="0" dirty="0" err="1" smtClean="0"/>
              <a:t>kinda</a:t>
            </a:r>
            <a:r>
              <a:rPr lang="en-US" baseline="0" dirty="0" smtClean="0"/>
              <a:t> </a:t>
            </a:r>
            <a:r>
              <a:rPr lang="en-US" baseline="0" dirty="0" err="1" smtClean="0"/>
              <a:t>sorta</a:t>
            </a:r>
            <a:r>
              <a:rPr lang="en-US" baseline="0" dirty="0" smtClean="0"/>
              <a:t> want to have word vectors represent meaning in some way. That’s a pretty controversial idea actually, and I </a:t>
            </a:r>
            <a:r>
              <a:rPr lang="en-US" baseline="0" dirty="0" err="1" smtClean="0"/>
              <a:t>kinda</a:t>
            </a:r>
            <a:r>
              <a:rPr lang="en-US" baseline="0" dirty="0" smtClean="0"/>
              <a:t> just want to give a few words of context before we dive into that. Okay so if you look up meaning in a dictionary Webster’s says </a:t>
            </a:r>
            <a:r>
              <a:rPr lang="mr-IN" baseline="0" dirty="0" smtClean="0"/>
              <a:t>…</a:t>
            </a:r>
            <a:r>
              <a:rPr lang="en-US" baseline="0" dirty="0" smtClean="0"/>
              <a:t>..</a:t>
            </a:r>
          </a:p>
          <a:p>
            <a:r>
              <a:rPr lang="en-US" baseline="0" dirty="0" smtClean="0"/>
              <a:t>And this is close to the linguistic definition of meaning as well.</a:t>
            </a:r>
          </a:p>
          <a:p>
            <a:r>
              <a:rPr lang="en-US" baseline="0" dirty="0" smtClean="0"/>
              <a:t>But sadly this hasn’t proven to be a notion of meaning that’s very easy for people to make use of in computational systems for dealing with language. For example, if we could have computers understand word meanings like this, they’d be pretty close to having human intelligence right.</a:t>
            </a:r>
          </a:p>
        </p:txBody>
      </p:sp>
      <p:sp>
        <p:nvSpPr>
          <p:cNvPr id="4" name="Slide Number Placeholder 3"/>
          <p:cNvSpPr>
            <a:spLocks noGrp="1"/>
          </p:cNvSpPr>
          <p:nvPr>
            <p:ph type="sldNum" sz="quarter" idx="10"/>
          </p:nvPr>
        </p:nvSpPr>
        <p:spPr/>
        <p:txBody>
          <a:bodyPr/>
          <a:lstStyle/>
          <a:p>
            <a:fld id="{19E46CD2-9F0F-8B41-BCDA-530A43F595D3}" type="slidenum">
              <a:rPr lang="en-US" smtClean="0"/>
              <a:t>3</a:t>
            </a:fld>
            <a:endParaRPr lang="en-US"/>
          </a:p>
        </p:txBody>
      </p:sp>
    </p:spTree>
    <p:extLst>
      <p:ext uri="{BB962C8B-B14F-4D97-AF65-F5344CB8AC3E}">
        <p14:creationId xmlns:p14="http://schemas.microsoft.com/office/powerpoint/2010/main" val="3111016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when we create</a:t>
            </a:r>
            <a:r>
              <a:rPr lang="en-US" baseline="0" dirty="0" smtClean="0"/>
              <a:t> neural networks based off of words, we want them to have some understanding of meaning, right, so they can make good predictions. And that kind of gets into the issue of using standard categorization procedures to encode words for training.</a:t>
            </a:r>
          </a:p>
          <a:p>
            <a:r>
              <a:rPr lang="mr-IN" baseline="0" dirty="0" smtClean="0"/>
              <a:t>…</a:t>
            </a:r>
            <a:endParaRPr lang="en-US" baseline="0" dirty="0" smtClean="0"/>
          </a:p>
          <a:p>
            <a:r>
              <a:rPr lang="mr-IN" baseline="0" dirty="0" smtClean="0"/>
              <a:t>…</a:t>
            </a:r>
            <a:r>
              <a:rPr lang="en-US" baseline="0" dirty="0" smtClean="0"/>
              <a:t> </a:t>
            </a:r>
            <a:r>
              <a:rPr lang="en-US" baseline="0" dirty="0" err="1" smtClean="0"/>
              <a:t>Adelie</a:t>
            </a:r>
            <a:endParaRPr lang="en-US" baseline="0" dirty="0" smtClean="0"/>
          </a:p>
        </p:txBody>
      </p:sp>
      <p:sp>
        <p:nvSpPr>
          <p:cNvPr id="4" name="Slide Number Placeholder 3"/>
          <p:cNvSpPr>
            <a:spLocks noGrp="1"/>
          </p:cNvSpPr>
          <p:nvPr>
            <p:ph type="sldNum" sz="quarter" idx="10"/>
          </p:nvPr>
        </p:nvSpPr>
        <p:spPr/>
        <p:txBody>
          <a:bodyPr/>
          <a:lstStyle/>
          <a:p>
            <a:fld id="{19E46CD2-9F0F-8B41-BCDA-530A43F595D3}" type="slidenum">
              <a:rPr lang="en-US" smtClean="0"/>
              <a:t>4</a:t>
            </a:fld>
            <a:endParaRPr lang="en-US"/>
          </a:p>
        </p:txBody>
      </p:sp>
    </p:spTree>
    <p:extLst>
      <p:ext uri="{BB962C8B-B14F-4D97-AF65-F5344CB8AC3E}">
        <p14:creationId xmlns:p14="http://schemas.microsoft.com/office/powerpoint/2010/main" val="1453163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that</a:t>
            </a:r>
            <a:r>
              <a:rPr lang="en-US" baseline="0" dirty="0" smtClean="0"/>
              <a:t> gets into the idea of why categorical representations are bad, and why we may want some other way to represent words. And one idea that was introduced in lecture is this concept of word embedding. So it would be great if we could map words to vectors right, and if the directions that these vectors point to, and also like the direction between vectors, had some sort of meaning. </a:t>
            </a:r>
          </a:p>
          <a:p>
            <a:r>
              <a:rPr lang="mr-IN" baseline="0" dirty="0" smtClean="0"/>
              <a:t>……</a:t>
            </a:r>
            <a:r>
              <a:rPr lang="en-US" baseline="0" dirty="0" smtClean="0"/>
              <a:t>.</a:t>
            </a:r>
          </a:p>
          <a:p>
            <a:r>
              <a:rPr lang="en-US" baseline="0" dirty="0" smtClean="0"/>
              <a:t>(saw in </a:t>
            </a:r>
            <a:r>
              <a:rPr lang="en-US" baseline="0" dirty="0" err="1" smtClean="0"/>
              <a:t>lec</a:t>
            </a:r>
            <a:r>
              <a:rPr lang="en-US" baseline="0" dirty="0" smtClean="0"/>
              <a:t>. 3 dimensions could capture some of this, although it was a bit biased).</a:t>
            </a:r>
            <a:endParaRPr lang="en-US" dirty="0"/>
          </a:p>
        </p:txBody>
      </p:sp>
      <p:sp>
        <p:nvSpPr>
          <p:cNvPr id="4" name="Slide Number Placeholder 3"/>
          <p:cNvSpPr>
            <a:spLocks noGrp="1"/>
          </p:cNvSpPr>
          <p:nvPr>
            <p:ph type="sldNum" sz="quarter" idx="10"/>
          </p:nvPr>
        </p:nvSpPr>
        <p:spPr/>
        <p:txBody>
          <a:bodyPr/>
          <a:lstStyle/>
          <a:p>
            <a:fld id="{19E46CD2-9F0F-8B41-BCDA-530A43F595D3}" type="slidenum">
              <a:rPr lang="en-US" smtClean="0"/>
              <a:t>5</a:t>
            </a:fld>
            <a:endParaRPr lang="en-US"/>
          </a:p>
        </p:txBody>
      </p:sp>
    </p:spTree>
    <p:extLst>
      <p:ext uri="{BB962C8B-B14F-4D97-AF65-F5344CB8AC3E}">
        <p14:creationId xmlns:p14="http://schemas.microsoft.com/office/powerpoint/2010/main" val="86405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that gives us an idea of some of the power of word </a:t>
            </a:r>
            <a:r>
              <a:rPr lang="en-US" dirty="0" err="1" smtClean="0"/>
              <a:t>embeddings</a:t>
            </a:r>
            <a:r>
              <a:rPr lang="en-US" dirty="0" smtClean="0"/>
              <a:t>,</a:t>
            </a:r>
            <a:r>
              <a:rPr lang="en-US" baseline="0" dirty="0" smtClean="0"/>
              <a:t> but how do we actually create them. And one hypothesis that can be used by computers to capture meaning is this thing called the distributional hypothesis. And this hypothesis was created a long time ago by a professor of linguistics, </a:t>
            </a:r>
            <a:r>
              <a:rPr lang="en-US" baseline="0" dirty="0" err="1" smtClean="0"/>
              <a:t>Zellig</a:t>
            </a:r>
            <a:r>
              <a:rPr lang="en-US" baseline="0" dirty="0" smtClean="0"/>
              <a:t> Harris, and in his paper, he says </a:t>
            </a:r>
            <a:r>
              <a:rPr lang="mr-IN" baseline="0" dirty="0" smtClean="0"/>
              <a:t>…</a:t>
            </a:r>
            <a:endParaRPr lang="en-US" baseline="0" dirty="0" smtClean="0"/>
          </a:p>
          <a:p>
            <a:r>
              <a:rPr lang="en-US" dirty="0" smtClean="0"/>
              <a:t>And this is the hypothesis</a:t>
            </a:r>
            <a:r>
              <a:rPr lang="en-US" baseline="0" dirty="0" smtClean="0"/>
              <a:t> from linguistics that we’re going to leverage as we build our vector space representation of words.</a:t>
            </a:r>
            <a:endParaRPr lang="en-US" dirty="0"/>
          </a:p>
        </p:txBody>
      </p:sp>
      <p:sp>
        <p:nvSpPr>
          <p:cNvPr id="4" name="Slide Number Placeholder 3"/>
          <p:cNvSpPr>
            <a:spLocks noGrp="1"/>
          </p:cNvSpPr>
          <p:nvPr>
            <p:ph type="sldNum" sz="quarter" idx="10"/>
          </p:nvPr>
        </p:nvSpPr>
        <p:spPr/>
        <p:txBody>
          <a:bodyPr/>
          <a:lstStyle/>
          <a:p>
            <a:fld id="{19E46CD2-9F0F-8B41-BCDA-530A43F595D3}" type="slidenum">
              <a:rPr lang="en-US" smtClean="0"/>
              <a:t>6</a:t>
            </a:fld>
            <a:endParaRPr lang="en-US"/>
          </a:p>
        </p:txBody>
      </p:sp>
    </p:spTree>
    <p:extLst>
      <p:ext uri="{BB962C8B-B14F-4D97-AF65-F5344CB8AC3E}">
        <p14:creationId xmlns:p14="http://schemas.microsoft.com/office/powerpoint/2010/main" val="3368024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intuition behind why this matters or why this kind of distributional word similarity is</a:t>
            </a:r>
            <a:r>
              <a:rPr lang="en-US" baseline="0" dirty="0" smtClean="0"/>
              <a:t> important is that its probably how humans learned words too. So there is this classic example of this word you never heard before </a:t>
            </a:r>
            <a:r>
              <a:rPr lang="en-US" baseline="0" dirty="0" err="1" smtClean="0"/>
              <a:t>tesguino</a:t>
            </a:r>
            <a:r>
              <a:rPr lang="en-US" baseline="0" dirty="0" smtClean="0"/>
              <a:t>, and if I give you a bunch of sentences containing this word you can infer the meaning of it.</a:t>
            </a:r>
          </a:p>
          <a:p>
            <a:r>
              <a:rPr lang="en-US" baseline="0" dirty="0" smtClean="0"/>
              <a:t>A bottle of</a:t>
            </a:r>
            <a:r>
              <a:rPr lang="mr-IN" baseline="0" dirty="0" smtClean="0"/>
              <a:t>…</a:t>
            </a:r>
            <a:endParaRPr lang="en-US" baseline="0" dirty="0" smtClean="0"/>
          </a:p>
          <a:p>
            <a:r>
              <a:rPr lang="en-US" baseline="0" dirty="0" smtClean="0"/>
              <a:t>Intuition for the algorithm we will talk about next is two words are similar, for example beer and </a:t>
            </a:r>
            <a:r>
              <a:rPr lang="en-US" baseline="0" dirty="0" err="1" smtClean="0"/>
              <a:t>tseguino</a:t>
            </a:r>
            <a:r>
              <a:rPr lang="en-US" baseline="0" dirty="0" smtClean="0"/>
              <a:t>, </a:t>
            </a:r>
            <a:r>
              <a:rPr lang="mr-IN" baseline="0" dirty="0" smtClean="0"/>
              <a:t>…</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9E46CD2-9F0F-8B41-BCDA-530A43F595D3}" type="slidenum">
              <a:rPr lang="en-US" smtClean="0"/>
              <a:t>7</a:t>
            </a:fld>
            <a:endParaRPr lang="en-US"/>
          </a:p>
        </p:txBody>
      </p:sp>
    </p:spTree>
    <p:extLst>
      <p:ext uri="{BB962C8B-B14F-4D97-AF65-F5344CB8AC3E}">
        <p14:creationId xmlns:p14="http://schemas.microsoft.com/office/powerpoint/2010/main" val="4134854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algorithm that uses</a:t>
            </a:r>
            <a:r>
              <a:rPr lang="en-US" baseline="0" dirty="0" smtClean="0"/>
              <a:t> this hypothesis is Word2Vec, the algorithm we will describe that generates word vectors. So what Word2Vec does is it uses running text, so basically just plain old text, </a:t>
            </a:r>
            <a:r>
              <a:rPr lang="mr-IN" baseline="0" dirty="0" smtClean="0"/>
              <a:t>…</a:t>
            </a:r>
            <a:endParaRPr lang="en-US" baseline="0" dirty="0" smtClean="0"/>
          </a:p>
          <a:p>
            <a:r>
              <a:rPr lang="en-US" dirty="0" smtClean="0"/>
              <a:t>And the important thing is,</a:t>
            </a:r>
            <a:r>
              <a:rPr lang="en-US" baseline="0" dirty="0" smtClean="0"/>
              <a:t> we don’t actually care about how well we do on this prediction class; instead we’ll take </a:t>
            </a:r>
            <a:r>
              <a:rPr lang="mr-IN" baseline="0" dirty="0" smtClean="0"/>
              <a:t>…</a:t>
            </a:r>
            <a:r>
              <a:rPr lang="en-US" baseline="0" dirty="0" smtClean="0"/>
              <a:t> . So somehow, these weights themselves are trained to have meaning, and will be used as our word vectors.</a:t>
            </a:r>
          </a:p>
          <a:p>
            <a:r>
              <a:rPr lang="mr-IN" baseline="0" dirty="0" smtClean="0"/>
              <a:t>…</a:t>
            </a:r>
            <a:endParaRPr lang="en-US" baseline="0" dirty="0" smtClean="0"/>
          </a:p>
          <a:p>
            <a:r>
              <a:rPr lang="en-US" baseline="0" dirty="0" smtClean="0"/>
              <a:t>Our classifier </a:t>
            </a:r>
            <a:r>
              <a:rPr lang="mr-IN" baseline="0" dirty="0" smtClean="0"/>
              <a:t>…</a:t>
            </a:r>
            <a:r>
              <a:rPr lang="en-US" baseline="0" dirty="0" smtClean="0"/>
              <a:t> , where the + represents a positive co-occurrence.</a:t>
            </a:r>
          </a:p>
          <a:p>
            <a:endParaRPr lang="en-US" dirty="0"/>
          </a:p>
        </p:txBody>
      </p:sp>
      <p:sp>
        <p:nvSpPr>
          <p:cNvPr id="4" name="Slide Number Placeholder 3"/>
          <p:cNvSpPr>
            <a:spLocks noGrp="1"/>
          </p:cNvSpPr>
          <p:nvPr>
            <p:ph type="sldNum" sz="quarter" idx="10"/>
          </p:nvPr>
        </p:nvSpPr>
        <p:spPr/>
        <p:txBody>
          <a:bodyPr/>
          <a:lstStyle/>
          <a:p>
            <a:fld id="{19E46CD2-9F0F-8B41-BCDA-530A43F595D3}" type="slidenum">
              <a:rPr lang="en-US" smtClean="0"/>
              <a:t>8</a:t>
            </a:fld>
            <a:endParaRPr lang="en-US"/>
          </a:p>
        </p:txBody>
      </p:sp>
    </p:spTree>
    <p:extLst>
      <p:ext uri="{BB962C8B-B14F-4D97-AF65-F5344CB8AC3E}">
        <p14:creationId xmlns:p14="http://schemas.microsoft.com/office/powerpoint/2010/main" val="3850791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r-IN" dirty="0" smtClean="0"/>
              <a:t>…</a:t>
            </a:r>
            <a:endParaRPr lang="en-US" dirty="0" smtClean="0"/>
          </a:p>
          <a:p>
            <a:r>
              <a:rPr lang="en-US" dirty="0" smtClean="0"/>
              <a:t>Intuition behind Word2Vec is it bases this probability</a:t>
            </a:r>
            <a:r>
              <a:rPr lang="en-US" baseline="0" dirty="0" smtClean="0"/>
              <a:t> that we saw before, so the probability of a word given its context, </a:t>
            </a:r>
            <a:r>
              <a:rPr lang="mr-IN" baseline="0" dirty="0" smtClean="0"/>
              <a:t>…</a:t>
            </a:r>
            <a:endParaRPr lang="en-US" baseline="0" dirty="0" smtClean="0"/>
          </a:p>
          <a:p>
            <a:r>
              <a:rPr lang="en-US" baseline="0" dirty="0" smtClean="0"/>
              <a:t>But as the dot product is not a probability, we use something like the sigmoid function to convert it to one. So we use this formula for the probability.</a:t>
            </a:r>
          </a:p>
          <a:p>
            <a:r>
              <a:rPr lang="en-US" dirty="0" smtClean="0"/>
              <a:t>And then for</a:t>
            </a:r>
            <a:r>
              <a:rPr lang="en-US" baseline="0" dirty="0" smtClean="0"/>
              <a:t> the negative probability, or the probability that word c is not a real context word for w, we just take one minus the positive probability.</a:t>
            </a:r>
            <a:endParaRPr lang="en-US" dirty="0"/>
          </a:p>
        </p:txBody>
      </p:sp>
      <p:sp>
        <p:nvSpPr>
          <p:cNvPr id="4" name="Slide Number Placeholder 3"/>
          <p:cNvSpPr>
            <a:spLocks noGrp="1"/>
          </p:cNvSpPr>
          <p:nvPr>
            <p:ph type="sldNum" sz="quarter" idx="10"/>
          </p:nvPr>
        </p:nvSpPr>
        <p:spPr/>
        <p:txBody>
          <a:bodyPr/>
          <a:lstStyle/>
          <a:p>
            <a:fld id="{19E46CD2-9F0F-8B41-BCDA-530A43F595D3}" type="slidenum">
              <a:rPr lang="en-US" smtClean="0"/>
              <a:t>9</a:t>
            </a:fld>
            <a:endParaRPr lang="en-US"/>
          </a:p>
        </p:txBody>
      </p:sp>
    </p:spTree>
    <p:extLst>
      <p:ext uri="{BB962C8B-B14F-4D97-AF65-F5344CB8AC3E}">
        <p14:creationId xmlns:p14="http://schemas.microsoft.com/office/powerpoint/2010/main" val="3794770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91A30D-B7B0-D94F-ADD2-94970D1BE8E0}" type="datetimeFigureOut">
              <a:rPr lang="en-US" smtClean="0"/>
              <a:t>11/12/21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81025-B1D3-1E44-B432-4019F64AB4C6}" type="slidenum">
              <a:rPr lang="en-US" smtClean="0"/>
              <a:t>‹#›</a:t>
            </a:fld>
            <a:endParaRPr lang="en-US"/>
          </a:p>
        </p:txBody>
      </p:sp>
    </p:spTree>
    <p:extLst>
      <p:ext uri="{BB962C8B-B14F-4D97-AF65-F5344CB8AC3E}">
        <p14:creationId xmlns:p14="http://schemas.microsoft.com/office/powerpoint/2010/main" val="1557966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91A30D-B7B0-D94F-ADD2-94970D1BE8E0}" type="datetimeFigureOut">
              <a:rPr lang="en-US" smtClean="0"/>
              <a:t>11/12/21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81025-B1D3-1E44-B432-4019F64AB4C6}" type="slidenum">
              <a:rPr lang="en-US" smtClean="0"/>
              <a:t>‹#›</a:t>
            </a:fld>
            <a:endParaRPr lang="en-US"/>
          </a:p>
        </p:txBody>
      </p:sp>
    </p:spTree>
    <p:extLst>
      <p:ext uri="{BB962C8B-B14F-4D97-AF65-F5344CB8AC3E}">
        <p14:creationId xmlns:p14="http://schemas.microsoft.com/office/powerpoint/2010/main" val="84902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91A30D-B7B0-D94F-ADD2-94970D1BE8E0}" type="datetimeFigureOut">
              <a:rPr lang="en-US" smtClean="0"/>
              <a:t>11/12/21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81025-B1D3-1E44-B432-4019F64AB4C6}" type="slidenum">
              <a:rPr lang="en-US" smtClean="0"/>
              <a:t>‹#›</a:t>
            </a:fld>
            <a:endParaRPr lang="en-US"/>
          </a:p>
        </p:txBody>
      </p:sp>
    </p:spTree>
    <p:extLst>
      <p:ext uri="{BB962C8B-B14F-4D97-AF65-F5344CB8AC3E}">
        <p14:creationId xmlns:p14="http://schemas.microsoft.com/office/powerpoint/2010/main" val="3350161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91A30D-B7B0-D94F-ADD2-94970D1BE8E0}" type="datetimeFigureOut">
              <a:rPr lang="en-US" smtClean="0"/>
              <a:t>11/12/21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81025-B1D3-1E44-B432-4019F64AB4C6}" type="slidenum">
              <a:rPr lang="en-US" smtClean="0"/>
              <a:t>‹#›</a:t>
            </a:fld>
            <a:endParaRPr lang="en-US"/>
          </a:p>
        </p:txBody>
      </p:sp>
    </p:spTree>
    <p:extLst>
      <p:ext uri="{BB962C8B-B14F-4D97-AF65-F5344CB8AC3E}">
        <p14:creationId xmlns:p14="http://schemas.microsoft.com/office/powerpoint/2010/main" val="877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91A30D-B7B0-D94F-ADD2-94970D1BE8E0}" type="datetimeFigureOut">
              <a:rPr lang="en-US" smtClean="0"/>
              <a:t>11/12/21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81025-B1D3-1E44-B432-4019F64AB4C6}" type="slidenum">
              <a:rPr lang="en-US" smtClean="0"/>
              <a:t>‹#›</a:t>
            </a:fld>
            <a:endParaRPr lang="en-US"/>
          </a:p>
        </p:txBody>
      </p:sp>
    </p:spTree>
    <p:extLst>
      <p:ext uri="{BB962C8B-B14F-4D97-AF65-F5344CB8AC3E}">
        <p14:creationId xmlns:p14="http://schemas.microsoft.com/office/powerpoint/2010/main" val="209205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91A30D-B7B0-D94F-ADD2-94970D1BE8E0}" type="datetimeFigureOut">
              <a:rPr lang="en-US" smtClean="0"/>
              <a:t>11/12/21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681025-B1D3-1E44-B432-4019F64AB4C6}" type="slidenum">
              <a:rPr lang="en-US" smtClean="0"/>
              <a:t>‹#›</a:t>
            </a:fld>
            <a:endParaRPr lang="en-US"/>
          </a:p>
        </p:txBody>
      </p:sp>
    </p:spTree>
    <p:extLst>
      <p:ext uri="{BB962C8B-B14F-4D97-AF65-F5344CB8AC3E}">
        <p14:creationId xmlns:p14="http://schemas.microsoft.com/office/powerpoint/2010/main" val="1557885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91A30D-B7B0-D94F-ADD2-94970D1BE8E0}" type="datetimeFigureOut">
              <a:rPr lang="en-US" smtClean="0"/>
              <a:t>11/12/21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681025-B1D3-1E44-B432-4019F64AB4C6}" type="slidenum">
              <a:rPr lang="en-US" smtClean="0"/>
              <a:t>‹#›</a:t>
            </a:fld>
            <a:endParaRPr lang="en-US"/>
          </a:p>
        </p:txBody>
      </p:sp>
    </p:spTree>
    <p:extLst>
      <p:ext uri="{BB962C8B-B14F-4D97-AF65-F5344CB8AC3E}">
        <p14:creationId xmlns:p14="http://schemas.microsoft.com/office/powerpoint/2010/main" val="3577937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91A30D-B7B0-D94F-ADD2-94970D1BE8E0}" type="datetimeFigureOut">
              <a:rPr lang="en-US" smtClean="0"/>
              <a:t>11/12/21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681025-B1D3-1E44-B432-4019F64AB4C6}" type="slidenum">
              <a:rPr lang="en-US" smtClean="0"/>
              <a:t>‹#›</a:t>
            </a:fld>
            <a:endParaRPr lang="en-US"/>
          </a:p>
        </p:txBody>
      </p:sp>
    </p:spTree>
    <p:extLst>
      <p:ext uri="{BB962C8B-B14F-4D97-AF65-F5344CB8AC3E}">
        <p14:creationId xmlns:p14="http://schemas.microsoft.com/office/powerpoint/2010/main" val="431988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91A30D-B7B0-D94F-ADD2-94970D1BE8E0}" type="datetimeFigureOut">
              <a:rPr lang="en-US" smtClean="0"/>
              <a:t>11/12/21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681025-B1D3-1E44-B432-4019F64AB4C6}" type="slidenum">
              <a:rPr lang="en-US" smtClean="0"/>
              <a:t>‹#›</a:t>
            </a:fld>
            <a:endParaRPr lang="en-US"/>
          </a:p>
        </p:txBody>
      </p:sp>
    </p:spTree>
    <p:extLst>
      <p:ext uri="{BB962C8B-B14F-4D97-AF65-F5344CB8AC3E}">
        <p14:creationId xmlns:p14="http://schemas.microsoft.com/office/powerpoint/2010/main" val="4195133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91A30D-B7B0-D94F-ADD2-94970D1BE8E0}" type="datetimeFigureOut">
              <a:rPr lang="en-US" smtClean="0"/>
              <a:t>11/12/21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681025-B1D3-1E44-B432-4019F64AB4C6}" type="slidenum">
              <a:rPr lang="en-US" smtClean="0"/>
              <a:t>‹#›</a:t>
            </a:fld>
            <a:endParaRPr lang="en-US"/>
          </a:p>
        </p:txBody>
      </p:sp>
    </p:spTree>
    <p:extLst>
      <p:ext uri="{BB962C8B-B14F-4D97-AF65-F5344CB8AC3E}">
        <p14:creationId xmlns:p14="http://schemas.microsoft.com/office/powerpoint/2010/main" val="4250557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91A30D-B7B0-D94F-ADD2-94970D1BE8E0}" type="datetimeFigureOut">
              <a:rPr lang="en-US" smtClean="0"/>
              <a:t>11/12/21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681025-B1D3-1E44-B432-4019F64AB4C6}" type="slidenum">
              <a:rPr lang="en-US" smtClean="0"/>
              <a:t>‹#›</a:t>
            </a:fld>
            <a:endParaRPr lang="en-US"/>
          </a:p>
        </p:txBody>
      </p:sp>
    </p:spTree>
    <p:extLst>
      <p:ext uri="{BB962C8B-B14F-4D97-AF65-F5344CB8AC3E}">
        <p14:creationId xmlns:p14="http://schemas.microsoft.com/office/powerpoint/2010/main" val="28800574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1A30D-B7B0-D94F-ADD2-94970D1BE8E0}" type="datetimeFigureOut">
              <a:rPr lang="en-US" smtClean="0"/>
              <a:t>11/12/21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681025-B1D3-1E44-B432-4019F64AB4C6}" type="slidenum">
              <a:rPr lang="en-US" smtClean="0"/>
              <a:t>‹#›</a:t>
            </a:fld>
            <a:endParaRPr lang="en-US"/>
          </a:p>
        </p:txBody>
      </p:sp>
    </p:spTree>
    <p:extLst>
      <p:ext uri="{BB962C8B-B14F-4D97-AF65-F5344CB8AC3E}">
        <p14:creationId xmlns:p14="http://schemas.microsoft.com/office/powerpoint/2010/main" val="1588076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aclanthology.org/D18-2021.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Word </a:t>
            </a:r>
            <a:r>
              <a:rPr lang="en-US" dirty="0" err="1" smtClean="0"/>
              <a:t>Embeddings</a:t>
            </a:r>
            <a:endParaRPr lang="en-US" dirty="0"/>
          </a:p>
        </p:txBody>
      </p:sp>
      <p:sp>
        <p:nvSpPr>
          <p:cNvPr id="3" name="Subtitle 2"/>
          <p:cNvSpPr>
            <a:spLocks noGrp="1"/>
          </p:cNvSpPr>
          <p:nvPr>
            <p:ph type="subTitle" idx="1"/>
          </p:nvPr>
        </p:nvSpPr>
        <p:spPr/>
        <p:txBody>
          <a:bodyPr>
            <a:normAutofit/>
          </a:bodyPr>
          <a:lstStyle/>
          <a:p>
            <a:r>
              <a:rPr lang="en-US" dirty="0" smtClean="0"/>
              <a:t>John Zhang</a:t>
            </a:r>
          </a:p>
          <a:p>
            <a:r>
              <a:rPr lang="en-US" sz="1100" dirty="0" smtClean="0"/>
              <a:t>(credits: Lecture 2: Word Vector Representations: word2vec by Richard </a:t>
            </a:r>
            <a:r>
              <a:rPr lang="en-US" sz="1100" dirty="0" err="1" smtClean="0"/>
              <a:t>Socher</a:t>
            </a:r>
            <a:r>
              <a:rPr lang="en-US" sz="1100" dirty="0" smtClean="0"/>
              <a:t>,</a:t>
            </a:r>
          </a:p>
          <a:p>
            <a:r>
              <a:rPr lang="en-US" sz="1100" dirty="0" smtClean="0"/>
              <a:t>CIS 521: Module 14: Natural Language Processing by Chris </a:t>
            </a:r>
            <a:r>
              <a:rPr lang="en-US" sz="1100" dirty="0" err="1" smtClean="0"/>
              <a:t>Callison</a:t>
            </a:r>
            <a:r>
              <a:rPr lang="en-US" sz="1100" dirty="0" smtClean="0"/>
              <a:t>-Burch,</a:t>
            </a:r>
          </a:p>
          <a:p>
            <a:r>
              <a:rPr lang="en-US" sz="1100" dirty="0" smtClean="0"/>
              <a:t>Speech and Language Processing by Dan </a:t>
            </a:r>
            <a:r>
              <a:rPr lang="en-US" sz="1100" dirty="0" err="1" smtClean="0"/>
              <a:t>Jurafsky</a:t>
            </a:r>
            <a:r>
              <a:rPr lang="en-US" sz="1100" dirty="0" smtClean="0"/>
              <a:t>)</a:t>
            </a:r>
            <a:endParaRPr lang="en-US" sz="1100" dirty="0"/>
          </a:p>
        </p:txBody>
      </p:sp>
    </p:spTree>
    <p:extLst>
      <p:ext uri="{BB962C8B-B14F-4D97-AF65-F5344CB8AC3E}">
        <p14:creationId xmlns:p14="http://schemas.microsoft.com/office/powerpoint/2010/main" val="332455114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21-11-11 at 8.43.2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834" y="2271139"/>
            <a:ext cx="2569478" cy="2147922"/>
          </a:xfrm>
          <a:prstGeom prst="rect">
            <a:avLst/>
          </a:prstGeom>
        </p:spPr>
      </p:pic>
      <p:sp>
        <p:nvSpPr>
          <p:cNvPr id="2" name="Title 1"/>
          <p:cNvSpPr>
            <a:spLocks noGrp="1"/>
          </p:cNvSpPr>
          <p:nvPr>
            <p:ph type="title"/>
          </p:nvPr>
        </p:nvSpPr>
        <p:spPr/>
        <p:txBody>
          <a:bodyPr/>
          <a:lstStyle/>
          <a:p>
            <a:r>
              <a:rPr lang="en-US" dirty="0" smtClean="0"/>
              <a:t>Word2Vec</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4" name="Picture 3" descr="Screen Shot 2021-11-11 at 7.45.4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1333" y="1417638"/>
            <a:ext cx="7313082" cy="630212"/>
          </a:xfrm>
          <a:prstGeom prst="rect">
            <a:avLst/>
          </a:prstGeom>
        </p:spPr>
      </p:pic>
      <p:pic>
        <p:nvPicPr>
          <p:cNvPr id="6" name="Picture 5" descr="Screen Shot 2021-11-11 at 8.43.26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5866" y="4419061"/>
            <a:ext cx="3765550" cy="1985635"/>
          </a:xfrm>
          <a:prstGeom prst="rect">
            <a:avLst/>
          </a:prstGeom>
        </p:spPr>
      </p:pic>
      <p:pic>
        <p:nvPicPr>
          <p:cNvPr id="8" name="Picture 7" descr="Screen Shot 2021-11-11 at 8.58.03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00498" y="3574411"/>
            <a:ext cx="5018617" cy="971650"/>
          </a:xfrm>
          <a:prstGeom prst="rect">
            <a:avLst/>
          </a:prstGeom>
        </p:spPr>
      </p:pic>
    </p:spTree>
    <p:extLst>
      <p:ext uri="{BB962C8B-B14F-4D97-AF65-F5344CB8AC3E}">
        <p14:creationId xmlns:p14="http://schemas.microsoft.com/office/powerpoint/2010/main" val="2415741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Word2Vec</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4" name="Picture 3" descr="Screen Shot 2021-11-11 at 9.09.0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748" y="1417638"/>
            <a:ext cx="7831667" cy="4207532"/>
          </a:xfrm>
          <a:prstGeom prst="rect">
            <a:avLst/>
          </a:prstGeom>
        </p:spPr>
      </p:pic>
    </p:spTree>
    <p:extLst>
      <p:ext uri="{BB962C8B-B14F-4D97-AF65-F5344CB8AC3E}">
        <p14:creationId xmlns:p14="http://schemas.microsoft.com/office/powerpoint/2010/main" val="2661613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Plan</a:t>
            </a:r>
            <a:endParaRPr lang="en-US" dirty="0"/>
          </a:p>
        </p:txBody>
      </p:sp>
      <p:sp>
        <p:nvSpPr>
          <p:cNvPr id="3" name="Content Placeholder 2"/>
          <p:cNvSpPr>
            <a:spLocks noGrp="1"/>
          </p:cNvSpPr>
          <p:nvPr>
            <p:ph idx="1"/>
          </p:nvPr>
        </p:nvSpPr>
        <p:spPr/>
        <p:txBody>
          <a:bodyPr/>
          <a:lstStyle/>
          <a:p>
            <a:r>
              <a:rPr lang="en-US" dirty="0" smtClean="0"/>
              <a:t>Why we want word vectors (</a:t>
            </a:r>
            <a:r>
              <a:rPr lang="en-US" dirty="0" smtClean="0"/>
              <a:t>10 </a:t>
            </a:r>
            <a:r>
              <a:rPr lang="en-US" dirty="0" err="1" smtClean="0"/>
              <a:t>mins</a:t>
            </a:r>
            <a:r>
              <a:rPr lang="en-US" dirty="0" smtClean="0"/>
              <a:t>)</a:t>
            </a:r>
          </a:p>
          <a:p>
            <a:r>
              <a:rPr lang="en-US" dirty="0" smtClean="0"/>
              <a:t>Word2Vec Introduction (</a:t>
            </a:r>
            <a:r>
              <a:rPr lang="en-US" dirty="0" smtClean="0"/>
              <a:t>10-15 </a:t>
            </a:r>
            <a:r>
              <a:rPr lang="en-US" dirty="0" err="1" smtClean="0"/>
              <a:t>mins</a:t>
            </a:r>
            <a:r>
              <a:rPr lang="en-US" dirty="0" smtClean="0"/>
              <a:t>)</a:t>
            </a:r>
          </a:p>
          <a:p>
            <a:r>
              <a:rPr lang="en-US" dirty="0" smtClean="0"/>
              <a:t>Library for importing word </a:t>
            </a:r>
            <a:r>
              <a:rPr lang="en-US" dirty="0" err="1" smtClean="0"/>
              <a:t>embeddings</a:t>
            </a:r>
            <a:r>
              <a:rPr lang="en-US" dirty="0" smtClean="0"/>
              <a:t> called </a:t>
            </a:r>
            <a:r>
              <a:rPr lang="en-US" dirty="0" smtClean="0">
                <a:hlinkClick r:id="rId3"/>
              </a:rPr>
              <a:t>Magnitude</a:t>
            </a:r>
            <a:r>
              <a:rPr lang="en-US" dirty="0" smtClean="0"/>
              <a:t>, and usage in a simple Named </a:t>
            </a:r>
            <a:r>
              <a:rPr lang="en-US" dirty="0"/>
              <a:t>E</a:t>
            </a:r>
            <a:r>
              <a:rPr lang="en-US" dirty="0" smtClean="0"/>
              <a:t>ntity </a:t>
            </a:r>
            <a:r>
              <a:rPr lang="en-US" dirty="0"/>
              <a:t>R</a:t>
            </a:r>
            <a:r>
              <a:rPr lang="en-US" dirty="0" smtClean="0"/>
              <a:t>ecognition (NER) model </a:t>
            </a:r>
            <a:r>
              <a:rPr lang="en-US" smtClean="0"/>
              <a:t>(</a:t>
            </a:r>
            <a:r>
              <a:rPr lang="en-US" smtClean="0"/>
              <a:t>25-30 </a:t>
            </a:r>
            <a:r>
              <a:rPr lang="en-US" dirty="0" smtClean="0"/>
              <a:t>min)</a:t>
            </a:r>
            <a:endParaRPr lang="en-US" dirty="0"/>
          </a:p>
        </p:txBody>
      </p:sp>
    </p:spTree>
    <p:extLst>
      <p:ext uri="{BB962C8B-B14F-4D97-AF65-F5344CB8AC3E}">
        <p14:creationId xmlns:p14="http://schemas.microsoft.com/office/powerpoint/2010/main" val="3584466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spc="10" dirty="0" smtClean="0">
                <a:cs typeface="Calibri"/>
              </a:rPr>
              <a:t>Deﬁnition</a:t>
            </a:r>
            <a:r>
              <a:rPr lang="en-US" spc="10" dirty="0">
                <a:cs typeface="Calibri"/>
              </a:rPr>
              <a:t>:</a:t>
            </a:r>
            <a:r>
              <a:rPr lang="en-US" spc="-10" dirty="0">
                <a:cs typeface="Calibri"/>
              </a:rPr>
              <a:t> </a:t>
            </a:r>
            <a:r>
              <a:rPr lang="en-US" b="1" spc="-5" dirty="0">
                <a:cs typeface="Calibri"/>
              </a:rPr>
              <a:t>Meaning</a:t>
            </a:r>
            <a:r>
              <a:rPr lang="en-US" b="1" spc="-10" dirty="0">
                <a:cs typeface="Calibri"/>
              </a:rPr>
              <a:t> </a:t>
            </a:r>
            <a:r>
              <a:rPr lang="en-US" spc="-5" dirty="0">
                <a:cs typeface="Calibri"/>
              </a:rPr>
              <a:t>(Webster </a:t>
            </a:r>
            <a:r>
              <a:rPr lang="en-US" spc="10" dirty="0" smtClean="0">
                <a:cs typeface="Calibri"/>
              </a:rPr>
              <a:t>dictionary)</a:t>
            </a:r>
          </a:p>
          <a:p>
            <a:pPr marL="469900" indent="-457200">
              <a:spcBef>
                <a:spcPts val="1740"/>
              </a:spcBef>
              <a:buClr>
                <a:srgbClr val="CC0000"/>
              </a:buClr>
              <a:tabLst>
                <a:tab pos="469265" algn="l"/>
                <a:tab pos="469900" algn="l"/>
              </a:tabLst>
            </a:pPr>
            <a:r>
              <a:rPr lang="en-US" dirty="0">
                <a:cs typeface="Calibri"/>
              </a:rPr>
              <a:t>the</a:t>
            </a:r>
            <a:r>
              <a:rPr lang="en-US" spc="-5" dirty="0">
                <a:cs typeface="Calibri"/>
              </a:rPr>
              <a:t> </a:t>
            </a:r>
            <a:r>
              <a:rPr lang="en-US" dirty="0">
                <a:cs typeface="Calibri"/>
              </a:rPr>
              <a:t>idea that is </a:t>
            </a:r>
            <a:r>
              <a:rPr lang="en-US" spc="-5" dirty="0">
                <a:cs typeface="Calibri"/>
              </a:rPr>
              <a:t>represented</a:t>
            </a:r>
            <a:r>
              <a:rPr lang="en-US" dirty="0">
                <a:cs typeface="Calibri"/>
              </a:rPr>
              <a:t> by a </a:t>
            </a:r>
            <a:r>
              <a:rPr lang="en-US" spc="-5" dirty="0">
                <a:cs typeface="Calibri"/>
              </a:rPr>
              <a:t>word,</a:t>
            </a:r>
            <a:r>
              <a:rPr lang="en-US" dirty="0">
                <a:cs typeface="Calibri"/>
              </a:rPr>
              <a:t> </a:t>
            </a:r>
            <a:r>
              <a:rPr lang="en-US" spc="-5" dirty="0">
                <a:cs typeface="Calibri"/>
              </a:rPr>
              <a:t>phrase,</a:t>
            </a:r>
            <a:r>
              <a:rPr lang="en-US" dirty="0">
                <a:cs typeface="Calibri"/>
              </a:rPr>
              <a:t> </a:t>
            </a:r>
            <a:r>
              <a:rPr lang="en-US" spc="-5" dirty="0">
                <a:cs typeface="Calibri"/>
              </a:rPr>
              <a:t>etc.</a:t>
            </a:r>
            <a:endParaRPr lang="en-US" dirty="0">
              <a:cs typeface="Calibri"/>
            </a:endParaRPr>
          </a:p>
          <a:p>
            <a:pPr marL="469265" marR="893444" indent="-457200">
              <a:lnSpc>
                <a:spcPts val="3300"/>
              </a:lnSpc>
              <a:spcBef>
                <a:spcPts val="2000"/>
              </a:spcBef>
              <a:buClr>
                <a:srgbClr val="CC0000"/>
              </a:buClr>
              <a:tabLst>
                <a:tab pos="469265" algn="l"/>
                <a:tab pos="469900" algn="l"/>
              </a:tabLst>
            </a:pPr>
            <a:r>
              <a:rPr lang="en-US" dirty="0">
                <a:cs typeface="Calibri"/>
              </a:rPr>
              <a:t>the idea that a </a:t>
            </a:r>
            <a:r>
              <a:rPr lang="en-US" spc="-5" dirty="0">
                <a:cs typeface="Calibri"/>
              </a:rPr>
              <a:t>person wants </a:t>
            </a:r>
            <a:r>
              <a:rPr lang="en-US" dirty="0">
                <a:cs typeface="Calibri"/>
              </a:rPr>
              <a:t>to </a:t>
            </a:r>
            <a:r>
              <a:rPr lang="en-US" spc="-5" dirty="0">
                <a:cs typeface="Calibri"/>
              </a:rPr>
              <a:t>express </a:t>
            </a:r>
            <a:r>
              <a:rPr lang="en-US" dirty="0">
                <a:cs typeface="Calibri"/>
              </a:rPr>
              <a:t>by using </a:t>
            </a:r>
            <a:r>
              <a:rPr lang="en-US" spc="-620" dirty="0">
                <a:cs typeface="Calibri"/>
              </a:rPr>
              <a:t> </a:t>
            </a:r>
            <a:r>
              <a:rPr lang="en-US" spc="-5" dirty="0">
                <a:cs typeface="Calibri"/>
              </a:rPr>
              <a:t>words, </a:t>
            </a:r>
            <a:r>
              <a:rPr lang="en-US" dirty="0">
                <a:cs typeface="Calibri"/>
              </a:rPr>
              <a:t>signs, </a:t>
            </a:r>
            <a:r>
              <a:rPr lang="en-US" spc="-5" dirty="0">
                <a:cs typeface="Calibri"/>
              </a:rPr>
              <a:t>etc.</a:t>
            </a:r>
            <a:endParaRPr lang="en-US" dirty="0">
              <a:cs typeface="Calibri"/>
            </a:endParaRPr>
          </a:p>
          <a:p>
            <a:pPr marL="469900" indent="-457200">
              <a:spcBef>
                <a:spcPts val="1740"/>
              </a:spcBef>
              <a:buClr>
                <a:srgbClr val="CC0000"/>
              </a:buClr>
              <a:tabLst>
                <a:tab pos="469265" algn="l"/>
                <a:tab pos="469900" algn="l"/>
              </a:tabLst>
            </a:pPr>
            <a:r>
              <a:rPr lang="en-US" dirty="0">
                <a:cs typeface="Calibri"/>
              </a:rPr>
              <a:t>the idea that is </a:t>
            </a:r>
            <a:r>
              <a:rPr lang="en-US" spc="-5" dirty="0">
                <a:cs typeface="Calibri"/>
              </a:rPr>
              <a:t>expressed</a:t>
            </a:r>
            <a:r>
              <a:rPr lang="en-US" dirty="0">
                <a:cs typeface="Calibri"/>
              </a:rPr>
              <a:t> in a </a:t>
            </a:r>
            <a:r>
              <a:rPr lang="en-US" spc="-5" dirty="0">
                <a:cs typeface="Calibri"/>
              </a:rPr>
              <a:t>work</a:t>
            </a:r>
            <a:r>
              <a:rPr lang="en-US" dirty="0">
                <a:cs typeface="Calibri"/>
              </a:rPr>
              <a:t> </a:t>
            </a:r>
            <a:r>
              <a:rPr lang="en-US" spc="-5" dirty="0">
                <a:cs typeface="Calibri"/>
              </a:rPr>
              <a:t>of</a:t>
            </a:r>
            <a:r>
              <a:rPr lang="en-US" dirty="0">
                <a:cs typeface="Calibri"/>
              </a:rPr>
              <a:t> </a:t>
            </a:r>
            <a:r>
              <a:rPr lang="en-US" spc="15" dirty="0" smtClean="0">
                <a:cs typeface="Calibri"/>
              </a:rPr>
              <a:t>writing</a:t>
            </a:r>
            <a:r>
              <a:rPr lang="en-US" spc="15" dirty="0">
                <a:cs typeface="Calibri"/>
              </a:rPr>
              <a:t>,</a:t>
            </a:r>
            <a:r>
              <a:rPr lang="en-US" dirty="0">
                <a:cs typeface="Calibri"/>
              </a:rPr>
              <a:t> </a:t>
            </a:r>
            <a:r>
              <a:rPr lang="en-US" spc="-5" dirty="0">
                <a:cs typeface="Calibri"/>
              </a:rPr>
              <a:t>art, </a:t>
            </a:r>
            <a:r>
              <a:rPr lang="en-US" spc="-5" dirty="0" smtClean="0">
                <a:cs typeface="Calibri"/>
              </a:rPr>
              <a:t>etc.</a:t>
            </a:r>
            <a:endParaRPr lang="en-US" dirty="0">
              <a:cs typeface="Calibri"/>
            </a:endParaRPr>
          </a:p>
          <a:p>
            <a:endParaRPr lang="en-US" dirty="0"/>
          </a:p>
        </p:txBody>
      </p:sp>
    </p:spTree>
    <p:extLst>
      <p:ext uri="{BB962C8B-B14F-4D97-AF65-F5344CB8AC3E}">
        <p14:creationId xmlns:p14="http://schemas.microsoft.com/office/powerpoint/2010/main" val="4179979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Treating Words as Categorical Variables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 With “one-hot” representations, we have the problem:</a:t>
            </a:r>
          </a:p>
          <a:p>
            <a:pPr marL="0" indent="0">
              <a:buNone/>
            </a:pPr>
            <a:endParaRPr lang="en-US" sz="2400" dirty="0"/>
          </a:p>
          <a:p>
            <a:pPr marL="0" indent="0">
              <a:buNone/>
            </a:pPr>
            <a:endParaRPr lang="en-US" sz="2400" dirty="0" smtClean="0"/>
          </a:p>
          <a:p>
            <a:pPr marL="0" indent="0">
              <a:buNone/>
            </a:pPr>
            <a:endParaRPr lang="en-US" sz="2400" dirty="0"/>
          </a:p>
          <a:p>
            <a:pPr marL="0" indent="0">
              <a:buNone/>
            </a:pPr>
            <a:r>
              <a:rPr lang="en-US" sz="2400" dirty="0" smtClean="0"/>
              <a:t>	- Dimensionality</a:t>
            </a:r>
            <a:r>
              <a:rPr lang="en-US" sz="2400" dirty="0"/>
              <a:t>: 20K (speech) </a:t>
            </a:r>
            <a:endParaRPr lang="en-US" sz="2400" dirty="0" smtClean="0">
              <a:effectLst/>
            </a:endParaRPr>
          </a:p>
          <a:p>
            <a:pPr marL="0" indent="0">
              <a:buNone/>
            </a:pPr>
            <a:r>
              <a:rPr lang="en-US" sz="2400" dirty="0" smtClean="0"/>
              <a:t>You can do slightly better with a </a:t>
            </a:r>
            <a:r>
              <a:rPr lang="en-US" sz="2400" i="1" dirty="0" smtClean="0"/>
              <a:t>frequency rank</a:t>
            </a:r>
            <a:r>
              <a:rPr lang="en-US" sz="2400" dirty="0" smtClean="0"/>
              <a:t>:</a:t>
            </a:r>
          </a:p>
          <a:p>
            <a:pPr marL="0" indent="0">
              <a:buNone/>
            </a:pPr>
            <a:r>
              <a:rPr lang="en-US" sz="2400" dirty="0"/>
              <a:t>	</a:t>
            </a:r>
            <a:r>
              <a:rPr lang="en-US" sz="2400" i="1" dirty="0" smtClean="0"/>
              <a:t>Poll: Penguins Best Bird      </a:t>
            </a:r>
            <a:r>
              <a:rPr lang="en-US" sz="2400" dirty="0" smtClean="0"/>
              <a:t>might have representation:</a:t>
            </a:r>
            <a:endParaRPr lang="en-US" sz="2400" i="1" dirty="0" smtClean="0"/>
          </a:p>
          <a:p>
            <a:pPr marL="0" indent="0">
              <a:buNone/>
            </a:pPr>
            <a:r>
              <a:rPr lang="en-US" sz="2400" dirty="0"/>
              <a:t>	</a:t>
            </a:r>
            <a:r>
              <a:rPr lang="en-US" sz="2400" dirty="0" smtClean="0"/>
              <a:t>[708, 1567, 89, 632]</a:t>
            </a:r>
          </a:p>
          <a:p>
            <a:pPr marL="0" indent="0">
              <a:buNone/>
            </a:pPr>
            <a:endParaRPr lang="en-US" sz="500" dirty="0" smtClean="0"/>
          </a:p>
          <a:p>
            <a:pPr marL="0" indent="0">
              <a:buNone/>
            </a:pPr>
            <a:r>
              <a:rPr lang="en-US" sz="2400" dirty="0"/>
              <a:t>	</a:t>
            </a:r>
            <a:r>
              <a:rPr lang="en-US" sz="2400" dirty="0" err="1" smtClean="0"/>
              <a:t>Adélie</a:t>
            </a:r>
            <a:r>
              <a:rPr lang="en-US" sz="2400" dirty="0" smtClean="0"/>
              <a:t> - 7000</a:t>
            </a:r>
            <a:endParaRPr lang="en-US" sz="2400" dirty="0"/>
          </a:p>
        </p:txBody>
      </p:sp>
      <p:pic>
        <p:nvPicPr>
          <p:cNvPr id="5" name="Picture 4" descr="Screen Shot 2021-11-11 at 3.13.0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360" y="2202067"/>
            <a:ext cx="8586324" cy="1072267"/>
          </a:xfrm>
          <a:prstGeom prst="rect">
            <a:avLst/>
          </a:prstGeom>
        </p:spPr>
      </p:pic>
      <p:sp>
        <p:nvSpPr>
          <p:cNvPr id="7" name="TextBox 6"/>
          <p:cNvSpPr txBox="1"/>
          <p:nvPr/>
        </p:nvSpPr>
        <p:spPr>
          <a:xfrm>
            <a:off x="1953904" y="347377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69119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 of word </a:t>
            </a:r>
            <a:r>
              <a:rPr lang="en-US" dirty="0" err="1" smtClean="0"/>
              <a:t>embeddings</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4" name="Picture 3" descr="Screen Shot 2021-11-11 at 3.27.3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01" y="1864784"/>
            <a:ext cx="2697730" cy="2410883"/>
          </a:xfrm>
          <a:prstGeom prst="rect">
            <a:avLst/>
          </a:prstGeom>
        </p:spPr>
      </p:pic>
      <p:pic>
        <p:nvPicPr>
          <p:cNvPr id="5" name="Picture 4" descr="Screen Shot 2021-11-11 at 3.34.1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3250" y="3687769"/>
            <a:ext cx="5704415" cy="2438393"/>
          </a:xfrm>
          <a:prstGeom prst="rect">
            <a:avLst/>
          </a:prstGeom>
        </p:spPr>
      </p:pic>
      <p:pic>
        <p:nvPicPr>
          <p:cNvPr id="6" name="Picture 5" descr="Screen Shot 2021-11-11 at 3.35.01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31166" y="3001752"/>
            <a:ext cx="4455583" cy="792832"/>
          </a:xfrm>
          <a:prstGeom prst="rect">
            <a:avLst/>
          </a:prstGeom>
        </p:spPr>
      </p:pic>
    </p:spTree>
    <p:extLst>
      <p:ext uri="{BB962C8B-B14F-4D97-AF65-F5344CB8AC3E}">
        <p14:creationId xmlns:p14="http://schemas.microsoft.com/office/powerpoint/2010/main" val="3100904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Capturing meaning: Distributional Hypothesis</a:t>
            </a:r>
            <a:endParaRPr lang="en-US" sz="3200" dirty="0"/>
          </a:p>
        </p:txBody>
      </p:sp>
      <p:sp>
        <p:nvSpPr>
          <p:cNvPr id="3" name="Content Placeholder 2"/>
          <p:cNvSpPr>
            <a:spLocks noGrp="1"/>
          </p:cNvSpPr>
          <p:nvPr>
            <p:ph idx="1"/>
          </p:nvPr>
        </p:nvSpPr>
        <p:spPr>
          <a:xfrm>
            <a:off x="158750" y="1600200"/>
            <a:ext cx="4984750" cy="4866217"/>
          </a:xfrm>
        </p:spPr>
        <p:txBody>
          <a:bodyPr>
            <a:normAutofit/>
          </a:bodyPr>
          <a:lstStyle/>
          <a:p>
            <a:pPr marL="0" indent="0">
              <a:buNone/>
            </a:pPr>
            <a:r>
              <a:rPr lang="en-US" sz="1800" dirty="0" smtClean="0"/>
              <a:t>If we consider </a:t>
            </a:r>
            <a:r>
              <a:rPr lang="en-US" sz="1800" i="1" dirty="0" smtClean="0"/>
              <a:t>optometrist</a:t>
            </a:r>
            <a:r>
              <a:rPr lang="en-US" sz="1800" dirty="0" smtClean="0"/>
              <a:t> and </a:t>
            </a:r>
            <a:r>
              <a:rPr lang="en-US" sz="1800" i="1" dirty="0" smtClean="0"/>
              <a:t>eye-doctor</a:t>
            </a:r>
            <a:r>
              <a:rPr lang="en-US" sz="1800" dirty="0" smtClean="0"/>
              <a:t> we find that, as our corpus of utterances grows, these two occur in almost the same environments. In contrast, there are many sentence environments in which </a:t>
            </a:r>
            <a:r>
              <a:rPr lang="en-US" sz="1800" i="1" dirty="0" smtClean="0"/>
              <a:t>optometrist</a:t>
            </a:r>
            <a:r>
              <a:rPr lang="en-US" sz="1800" dirty="0" smtClean="0"/>
              <a:t> occurs but </a:t>
            </a:r>
            <a:r>
              <a:rPr lang="en-US" sz="1800" i="1" dirty="0" smtClean="0"/>
              <a:t>lawyer</a:t>
            </a:r>
            <a:r>
              <a:rPr lang="en-US" sz="1800" dirty="0" smtClean="0"/>
              <a:t> does not</a:t>
            </a:r>
            <a:r>
              <a:rPr lang="mr-IN" sz="1800" dirty="0" smtClean="0"/>
              <a:t>…</a:t>
            </a:r>
            <a:endParaRPr lang="en-US" sz="1800" dirty="0" smtClean="0"/>
          </a:p>
          <a:p>
            <a:pPr marL="0" indent="0">
              <a:buNone/>
            </a:pPr>
            <a:endParaRPr lang="en-US" sz="300" dirty="0" smtClean="0"/>
          </a:p>
          <a:p>
            <a:pPr marL="0" indent="0">
              <a:buNone/>
            </a:pPr>
            <a:r>
              <a:rPr lang="en-US" sz="1800" dirty="0" smtClean="0"/>
              <a:t>It is a question of the relative frequency of such environments, and of what we will obtain if we ask an informant to substitute any word he wishes for optometrist (not asking what words have the same meaning).</a:t>
            </a:r>
          </a:p>
          <a:p>
            <a:pPr marL="0" indent="0">
              <a:buNone/>
            </a:pPr>
            <a:endParaRPr lang="en-US" sz="300" dirty="0" smtClean="0"/>
          </a:p>
          <a:p>
            <a:pPr marL="0" indent="0">
              <a:buNone/>
            </a:pPr>
            <a:r>
              <a:rPr lang="en-US" sz="1800" dirty="0" smtClean="0"/>
              <a:t>These and similar tests all measure the probability of particular environments occurring with particular elements... If A and B have almost identical environments we say that they are synonyms.</a:t>
            </a:r>
          </a:p>
          <a:p>
            <a:pPr marL="0" indent="0">
              <a:buNone/>
            </a:pPr>
            <a:r>
              <a:rPr lang="en-US" sz="1800" dirty="0" smtClean="0"/>
              <a:t>–</a:t>
            </a:r>
            <a:r>
              <a:rPr lang="en-US" sz="1800" dirty="0" err="1" smtClean="0"/>
              <a:t>Zellig</a:t>
            </a:r>
            <a:r>
              <a:rPr lang="en-US" sz="1800" dirty="0" smtClean="0"/>
              <a:t> Harris (1954)</a:t>
            </a:r>
            <a:endParaRPr lang="en-US" sz="1800" dirty="0"/>
          </a:p>
        </p:txBody>
      </p:sp>
      <p:pic>
        <p:nvPicPr>
          <p:cNvPr id="4" name="Picture 3" descr="Screen Shot 2021-11-11 at 7.10.1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500" y="1600199"/>
            <a:ext cx="3816349" cy="4866218"/>
          </a:xfrm>
          <a:prstGeom prst="rect">
            <a:avLst/>
          </a:prstGeom>
        </p:spPr>
      </p:pic>
    </p:spTree>
    <p:extLst>
      <p:ext uri="{BB962C8B-B14F-4D97-AF65-F5344CB8AC3E}">
        <p14:creationId xmlns:p14="http://schemas.microsoft.com/office/powerpoint/2010/main" val="1873813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9250" y="2180167"/>
            <a:ext cx="7577667" cy="18097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3600" dirty="0" smtClean="0"/>
              <a:t>Intuition of distributional word similarity</a:t>
            </a:r>
            <a:endParaRPr lang="en-US" sz="3600"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smtClean="0"/>
              <a:t>Nida</a:t>
            </a:r>
            <a:r>
              <a:rPr lang="en-US" dirty="0" smtClean="0"/>
              <a:t> (1975) example:</a:t>
            </a:r>
          </a:p>
          <a:p>
            <a:pPr marL="0" indent="0">
              <a:buNone/>
            </a:pPr>
            <a:endParaRPr lang="en-US" sz="1900" dirty="0" smtClean="0"/>
          </a:p>
          <a:p>
            <a:pPr marL="0" indent="0">
              <a:buNone/>
            </a:pPr>
            <a:r>
              <a:rPr lang="en-US" dirty="0" smtClean="0"/>
              <a:t>A bottle of </a:t>
            </a:r>
            <a:r>
              <a:rPr lang="en-US" b="1" dirty="0" err="1" smtClean="0"/>
              <a:t>tesgüino</a:t>
            </a:r>
            <a:r>
              <a:rPr lang="en-US" dirty="0" smtClean="0"/>
              <a:t> is on the table</a:t>
            </a:r>
          </a:p>
          <a:p>
            <a:pPr marL="0" indent="0">
              <a:buNone/>
            </a:pPr>
            <a:r>
              <a:rPr lang="en-US" dirty="0" smtClean="0"/>
              <a:t>Everybody likes </a:t>
            </a:r>
            <a:r>
              <a:rPr lang="en-US" b="1" dirty="0" err="1" smtClean="0"/>
              <a:t>tesgüino</a:t>
            </a:r>
            <a:endParaRPr lang="en-US" b="1" dirty="0"/>
          </a:p>
          <a:p>
            <a:pPr marL="0" indent="0">
              <a:buNone/>
            </a:pPr>
            <a:r>
              <a:rPr lang="en-US" b="1" dirty="0" err="1" smtClean="0"/>
              <a:t>Tesgüino</a:t>
            </a:r>
            <a:r>
              <a:rPr lang="en-US" dirty="0" smtClean="0"/>
              <a:t> makes you drunk</a:t>
            </a:r>
          </a:p>
          <a:p>
            <a:pPr marL="0" indent="0">
              <a:buNone/>
            </a:pPr>
            <a:r>
              <a:rPr lang="en-US" dirty="0" smtClean="0"/>
              <a:t>We make </a:t>
            </a:r>
            <a:r>
              <a:rPr lang="en-US" b="1" dirty="0" err="1" smtClean="0"/>
              <a:t>tesgüino</a:t>
            </a:r>
            <a:r>
              <a:rPr lang="en-US" dirty="0" smtClean="0"/>
              <a:t> out of corn.</a:t>
            </a:r>
          </a:p>
          <a:p>
            <a:pPr marL="0" indent="0">
              <a:buNone/>
            </a:pPr>
            <a:endParaRPr lang="en-US" sz="1900" dirty="0" smtClean="0"/>
          </a:p>
          <a:p>
            <a:pPr marL="0" indent="0">
              <a:buNone/>
            </a:pPr>
            <a:r>
              <a:rPr lang="en-US" dirty="0" smtClean="0"/>
              <a:t>From context words humans can guess </a:t>
            </a:r>
            <a:r>
              <a:rPr lang="en-US" b="1" dirty="0" err="1" smtClean="0"/>
              <a:t>tesgüino</a:t>
            </a:r>
            <a:r>
              <a:rPr lang="en-US" dirty="0" smtClean="0"/>
              <a:t> means </a:t>
            </a:r>
            <a:r>
              <a:rPr lang="en-US" i="1" dirty="0" smtClean="0"/>
              <a:t>an alcoholic beverage like beer</a:t>
            </a:r>
          </a:p>
          <a:p>
            <a:pPr marL="0" indent="0">
              <a:buNone/>
            </a:pPr>
            <a:endParaRPr lang="en-US" sz="1100" i="1" dirty="0" smtClean="0"/>
          </a:p>
          <a:p>
            <a:pPr marL="0" indent="0">
              <a:buNone/>
            </a:pPr>
            <a:r>
              <a:rPr lang="en-US" dirty="0" smtClean="0"/>
              <a:t>Intuition for algorithm:</a:t>
            </a:r>
          </a:p>
          <a:p>
            <a:pPr marL="0" indent="0">
              <a:buNone/>
            </a:pPr>
            <a:r>
              <a:rPr lang="en-US" dirty="0" smtClean="0"/>
              <a:t>Two words are similar if they have similar word contexts.</a:t>
            </a:r>
            <a:endParaRPr lang="en-US" dirty="0"/>
          </a:p>
        </p:txBody>
      </p:sp>
    </p:spTree>
    <p:extLst>
      <p:ext uri="{BB962C8B-B14F-4D97-AF65-F5344CB8AC3E}">
        <p14:creationId xmlns:p14="http://schemas.microsoft.com/office/powerpoint/2010/main" val="2787147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Word2Vec</a:t>
            </a:r>
            <a:endParaRPr lang="en-US" dirty="0"/>
          </a:p>
        </p:txBody>
      </p:sp>
      <p:sp>
        <p:nvSpPr>
          <p:cNvPr id="3" name="Content Placeholder 2"/>
          <p:cNvSpPr>
            <a:spLocks noGrp="1"/>
          </p:cNvSpPr>
          <p:nvPr>
            <p:ph idx="1"/>
          </p:nvPr>
        </p:nvSpPr>
        <p:spPr/>
        <p:txBody>
          <a:bodyPr/>
          <a:lstStyle/>
          <a:p>
            <a:r>
              <a:rPr lang="en-US" dirty="0"/>
              <a:t>T</a:t>
            </a:r>
            <a:r>
              <a:rPr lang="en-US" dirty="0" smtClean="0"/>
              <a:t>rain a classifier on a binary prediction task: “Is word </a:t>
            </a:r>
            <a:r>
              <a:rPr lang="en-US" i="1" dirty="0" smtClean="0"/>
              <a:t>w</a:t>
            </a:r>
            <a:r>
              <a:rPr lang="en-US" dirty="0" smtClean="0"/>
              <a:t> likely to show up near </a:t>
            </a:r>
            <a:r>
              <a:rPr lang="en-US" i="1" dirty="0" smtClean="0"/>
              <a:t>apricot</a:t>
            </a:r>
            <a:r>
              <a:rPr lang="en-US" dirty="0" smtClean="0"/>
              <a:t>?”</a:t>
            </a:r>
          </a:p>
          <a:p>
            <a:pPr marL="0" lvl="1" indent="0">
              <a:buNone/>
            </a:pPr>
            <a:r>
              <a:rPr lang="en-US" dirty="0" smtClean="0"/>
              <a:t>		- </a:t>
            </a:r>
            <a:r>
              <a:rPr lang="en-US" sz="2400" dirty="0" smtClean="0"/>
              <a:t>learned classifier </a:t>
            </a:r>
            <a:r>
              <a:rPr lang="en-US" sz="2400" u="sng" dirty="0" smtClean="0"/>
              <a:t>weights</a:t>
            </a:r>
            <a:r>
              <a:rPr lang="en-US" sz="2400" dirty="0" smtClean="0"/>
              <a:t> as the word </a:t>
            </a:r>
            <a:r>
              <a:rPr lang="en-US" sz="2400" dirty="0" err="1" smtClean="0"/>
              <a:t>embeddings</a:t>
            </a:r>
            <a:endParaRPr lang="en-US" sz="2400" dirty="0"/>
          </a:p>
          <a:p>
            <a:pPr marL="342900" lvl="1" indent="-342900">
              <a:buFont typeface="Arial"/>
              <a:buChar char="•"/>
            </a:pPr>
            <a:r>
              <a:rPr lang="en-US" dirty="0" smtClean="0"/>
              <a:t>In more mathematical terms, assume we’re using a window of ±2 context words:</a:t>
            </a:r>
          </a:p>
          <a:p>
            <a:pPr marL="342900" lvl="1" indent="-342900">
              <a:buFont typeface="Arial"/>
              <a:buChar char="•"/>
            </a:pPr>
            <a:endParaRPr lang="en-US" dirty="0"/>
          </a:p>
          <a:p>
            <a:pPr marL="342900" lvl="1" indent="-342900">
              <a:buFont typeface="Arial"/>
              <a:buChar char="•"/>
            </a:pPr>
            <a:endParaRPr lang="en-US" dirty="0" smtClean="0"/>
          </a:p>
          <a:p>
            <a:pPr marL="0" lvl="1" indent="0">
              <a:buNone/>
            </a:pPr>
            <a:r>
              <a:rPr lang="en-US" dirty="0"/>
              <a:t> </a:t>
            </a:r>
            <a:r>
              <a:rPr lang="en-US" dirty="0" smtClean="0"/>
              <a:t>    Want to predict</a:t>
            </a:r>
            <a:endParaRPr lang="en-US" dirty="0"/>
          </a:p>
          <a:p>
            <a:pPr marL="0" lvl="1" indent="0" algn="ctr">
              <a:buNone/>
            </a:pPr>
            <a:r>
              <a:rPr lang="en-US" sz="2400" i="1" dirty="0" smtClean="0"/>
              <a:t>P</a:t>
            </a:r>
            <a:r>
              <a:rPr lang="en-US" sz="2400" dirty="0" smtClean="0"/>
              <a:t>(+|tablespoon, apricot)</a:t>
            </a:r>
          </a:p>
        </p:txBody>
      </p:sp>
      <p:pic>
        <p:nvPicPr>
          <p:cNvPr id="4" name="Picture 3" descr="Screen Shot 2021-11-11 at 7.45.4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333" y="4386880"/>
            <a:ext cx="7313082" cy="630212"/>
          </a:xfrm>
          <a:prstGeom prst="rect">
            <a:avLst/>
          </a:prstGeom>
        </p:spPr>
      </p:pic>
    </p:spTree>
    <p:extLst>
      <p:ext uri="{BB962C8B-B14F-4D97-AF65-F5344CB8AC3E}">
        <p14:creationId xmlns:p14="http://schemas.microsoft.com/office/powerpoint/2010/main" val="2912998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21-11-11 at 8.35.1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1067" y="5535613"/>
            <a:ext cx="5410200" cy="990600"/>
          </a:xfrm>
          <a:prstGeom prst="rect">
            <a:avLst/>
          </a:prstGeom>
        </p:spPr>
      </p:pic>
      <p:pic>
        <p:nvPicPr>
          <p:cNvPr id="4" name="Picture 3" descr="Screen Shot 2021-11-11 at 8.35.1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5916" y="4526849"/>
            <a:ext cx="6794500" cy="1271229"/>
          </a:xfrm>
          <a:prstGeom prst="rect">
            <a:avLst/>
          </a:prstGeom>
        </p:spPr>
      </p:pic>
      <p:sp>
        <p:nvSpPr>
          <p:cNvPr id="2" name="Title 1"/>
          <p:cNvSpPr>
            <a:spLocks noGrp="1"/>
          </p:cNvSpPr>
          <p:nvPr>
            <p:ph type="title"/>
          </p:nvPr>
        </p:nvSpPr>
        <p:spPr/>
        <p:txBody>
          <a:bodyPr/>
          <a:lstStyle/>
          <a:p>
            <a:r>
              <a:rPr lang="en-US" dirty="0" smtClean="0"/>
              <a:t>Word2Vec</a:t>
            </a:r>
            <a:endParaRPr lang="en-US" dirty="0"/>
          </a:p>
        </p:txBody>
      </p:sp>
      <p:sp>
        <p:nvSpPr>
          <p:cNvPr id="3" name="Content Placeholder 2"/>
          <p:cNvSpPr>
            <a:spLocks noGrp="1"/>
          </p:cNvSpPr>
          <p:nvPr>
            <p:ph idx="1"/>
          </p:nvPr>
        </p:nvSpPr>
        <p:spPr/>
        <p:txBody>
          <a:bodyPr/>
          <a:lstStyle/>
          <a:p>
            <a:r>
              <a:rPr lang="en-US" dirty="0" smtClean="0"/>
              <a:t>From </a:t>
            </a:r>
            <a:r>
              <a:rPr lang="en-US" dirty="0"/>
              <a:t>linear algebra - two vectors are similar if they have a high </a:t>
            </a:r>
            <a:r>
              <a:rPr lang="en-US" b="1" dirty="0"/>
              <a:t>dot </a:t>
            </a:r>
            <a:r>
              <a:rPr lang="en-US" b="1" dirty="0" smtClean="0"/>
              <a:t>product</a:t>
            </a:r>
            <a:r>
              <a:rPr lang="en-US" dirty="0" smtClean="0"/>
              <a:t>.</a:t>
            </a:r>
          </a:p>
          <a:p>
            <a:r>
              <a:rPr lang="en-US" dirty="0" smtClean="0"/>
              <a:t>Word2Vec bases </a:t>
            </a:r>
            <a:r>
              <a:rPr lang="en-US" i="1" dirty="0"/>
              <a:t>P</a:t>
            </a:r>
            <a:r>
              <a:rPr lang="en-US" dirty="0"/>
              <a:t>(+</a:t>
            </a:r>
            <a:r>
              <a:rPr lang="en-US" dirty="0" smtClean="0"/>
              <a:t>|w, c) on </a:t>
            </a:r>
            <a:r>
              <a:rPr lang="en-US" dirty="0"/>
              <a:t>embedding similarity: a word is likely to occur near the target if its embedding vector </a:t>
            </a:r>
            <a:r>
              <a:rPr lang="en-US" i="1" dirty="0" smtClean="0"/>
              <a:t>c</a:t>
            </a:r>
            <a:r>
              <a:rPr lang="en-US" dirty="0" smtClean="0"/>
              <a:t> is </a:t>
            </a:r>
            <a:r>
              <a:rPr lang="en-US" dirty="0"/>
              <a:t>similar to the target </a:t>
            </a:r>
            <a:r>
              <a:rPr lang="en-US" dirty="0" smtClean="0"/>
              <a:t>embedding </a:t>
            </a:r>
            <a:r>
              <a:rPr lang="en-US" i="1" dirty="0" smtClean="0"/>
              <a:t>w</a:t>
            </a:r>
            <a:r>
              <a:rPr lang="en-US" dirty="0" smtClean="0"/>
              <a:t>.</a:t>
            </a:r>
          </a:p>
          <a:p>
            <a:pPr marL="0" indent="0" algn="ctr">
              <a:buNone/>
            </a:pPr>
            <a:endParaRPr lang="en-US" dirty="0" smtClean="0"/>
          </a:p>
        </p:txBody>
      </p:sp>
    </p:spTree>
    <p:extLst>
      <p:ext uri="{BB962C8B-B14F-4D97-AF65-F5344CB8AC3E}">
        <p14:creationId xmlns:p14="http://schemas.microsoft.com/office/powerpoint/2010/main" val="2099993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2628</TotalTime>
  <Words>1791</Words>
  <Application>Microsoft Macintosh PowerPoint</Application>
  <PresentationFormat>On-screen Show (4:3)</PresentationFormat>
  <Paragraphs>115</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Word Embeddings</vt:lpstr>
      <vt:lpstr>Discussion Plan</vt:lpstr>
      <vt:lpstr> </vt:lpstr>
      <vt:lpstr>Treating Words as Categorical Variables</vt:lpstr>
      <vt:lpstr>Idea of word embeddings</vt:lpstr>
      <vt:lpstr>Capturing meaning: Distributional Hypothesis</vt:lpstr>
      <vt:lpstr>Intuition of distributional word similarity</vt:lpstr>
      <vt:lpstr>Word2Vec</vt:lpstr>
      <vt:lpstr>Word2Vec</vt:lpstr>
      <vt:lpstr>Word2Vec</vt:lpstr>
      <vt:lpstr>Word2Vec</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 Embeddings</dc:title>
  <dc:creator>John Zhang</dc:creator>
  <cp:lastModifiedBy>John Zhang</cp:lastModifiedBy>
  <cp:revision>100</cp:revision>
  <dcterms:created xsi:type="dcterms:W3CDTF">2021-11-11T20:17:53Z</dcterms:created>
  <dcterms:modified xsi:type="dcterms:W3CDTF">2021-11-14T01:13:48Z</dcterms:modified>
</cp:coreProperties>
</file>