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71" r:id="rId2"/>
    <p:sldId id="256" r:id="rId3"/>
    <p:sldId id="257" r:id="rId4"/>
    <p:sldId id="258" r:id="rId5"/>
    <p:sldId id="259" r:id="rId6"/>
    <p:sldId id="281" r:id="rId7"/>
    <p:sldId id="282" r:id="rId8"/>
    <p:sldId id="284" r:id="rId9"/>
    <p:sldId id="283" r:id="rId10"/>
    <p:sldId id="260" r:id="rId11"/>
    <p:sldId id="268" r:id="rId12"/>
    <p:sldId id="269" r:id="rId13"/>
    <p:sldId id="270" r:id="rId14"/>
    <p:sldId id="280" r:id="rId15"/>
    <p:sldId id="275" r:id="rId16"/>
    <p:sldId id="277" r:id="rId17"/>
    <p:sldId id="276" r:id="rId18"/>
    <p:sldId id="278"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2B7884-697B-4DE2-9374-1646139DF175}" type="datetimeFigureOut">
              <a:rPr lang="en-IN" smtClean="0"/>
              <a:t>02-05-2024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36DDDD-43F8-4BFA-B324-E50F7EB48C5B}" type="slidenum">
              <a:rPr lang="en-IN" smtClean="0"/>
              <a:t>‹#›</a:t>
            </a:fld>
            <a:endParaRPr lang="en-IN"/>
          </a:p>
        </p:txBody>
      </p:sp>
    </p:spTree>
    <p:extLst>
      <p:ext uri="{BB962C8B-B14F-4D97-AF65-F5344CB8AC3E}">
        <p14:creationId xmlns:p14="http://schemas.microsoft.com/office/powerpoint/2010/main" val="37858930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88FB46-0018-49D7-AAE4-9C6AF8B19843}"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AB3B50-B998-4084-8A58-2DE66C5A85BF}" type="slidenum">
              <a:rPr lang="en-IN" smtClean="0"/>
              <a:t>‹#›</a:t>
            </a:fld>
            <a:endParaRPr lang="en-IN"/>
          </a:p>
        </p:txBody>
      </p:sp>
    </p:spTree>
    <p:extLst>
      <p:ext uri="{BB962C8B-B14F-4D97-AF65-F5344CB8AC3E}">
        <p14:creationId xmlns:p14="http://schemas.microsoft.com/office/powerpoint/2010/main" val="3165467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88FB46-0018-49D7-AAE4-9C6AF8B19843}"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AB3B50-B998-4084-8A58-2DE66C5A85BF}" type="slidenum">
              <a:rPr lang="en-IN" smtClean="0"/>
              <a:t>‹#›</a:t>
            </a:fld>
            <a:endParaRPr lang="en-IN"/>
          </a:p>
        </p:txBody>
      </p:sp>
    </p:spTree>
    <p:extLst>
      <p:ext uri="{BB962C8B-B14F-4D97-AF65-F5344CB8AC3E}">
        <p14:creationId xmlns:p14="http://schemas.microsoft.com/office/powerpoint/2010/main" val="1979019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88FB46-0018-49D7-AAE4-9C6AF8B19843}"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AB3B50-B998-4084-8A58-2DE66C5A85BF}" type="slidenum">
              <a:rPr lang="en-IN" smtClean="0"/>
              <a:t>‹#›</a:t>
            </a:fld>
            <a:endParaRPr lang="en-IN"/>
          </a:p>
        </p:txBody>
      </p:sp>
    </p:spTree>
    <p:extLst>
      <p:ext uri="{BB962C8B-B14F-4D97-AF65-F5344CB8AC3E}">
        <p14:creationId xmlns:p14="http://schemas.microsoft.com/office/powerpoint/2010/main" val="2664799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88FB46-0018-49D7-AAE4-9C6AF8B19843}"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AB3B50-B998-4084-8A58-2DE66C5A85BF}" type="slidenum">
              <a:rPr lang="en-IN" smtClean="0"/>
              <a:t>‹#›</a:t>
            </a:fld>
            <a:endParaRPr lang="en-IN"/>
          </a:p>
        </p:txBody>
      </p:sp>
    </p:spTree>
    <p:extLst>
      <p:ext uri="{BB962C8B-B14F-4D97-AF65-F5344CB8AC3E}">
        <p14:creationId xmlns:p14="http://schemas.microsoft.com/office/powerpoint/2010/main" val="3646021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88FB46-0018-49D7-AAE4-9C6AF8B19843}"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AB3B50-B998-4084-8A58-2DE66C5A85BF}" type="slidenum">
              <a:rPr lang="en-IN" smtClean="0"/>
              <a:t>‹#›</a:t>
            </a:fld>
            <a:endParaRPr lang="en-IN"/>
          </a:p>
        </p:txBody>
      </p:sp>
    </p:spTree>
    <p:extLst>
      <p:ext uri="{BB962C8B-B14F-4D97-AF65-F5344CB8AC3E}">
        <p14:creationId xmlns:p14="http://schemas.microsoft.com/office/powerpoint/2010/main" val="66943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88FB46-0018-49D7-AAE4-9C6AF8B19843}" type="datetimeFigureOut">
              <a:rPr lang="en-IN" smtClean="0"/>
              <a:t>02-05-2024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AB3B50-B998-4084-8A58-2DE66C5A85BF}" type="slidenum">
              <a:rPr lang="en-IN" smtClean="0"/>
              <a:t>‹#›</a:t>
            </a:fld>
            <a:endParaRPr lang="en-IN"/>
          </a:p>
        </p:txBody>
      </p:sp>
    </p:spTree>
    <p:extLst>
      <p:ext uri="{BB962C8B-B14F-4D97-AF65-F5344CB8AC3E}">
        <p14:creationId xmlns:p14="http://schemas.microsoft.com/office/powerpoint/2010/main" val="546153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88FB46-0018-49D7-AAE4-9C6AF8B19843}" type="datetimeFigureOut">
              <a:rPr lang="en-IN" smtClean="0"/>
              <a:t>02-05-2024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8AB3B50-B998-4084-8A58-2DE66C5A85BF}" type="slidenum">
              <a:rPr lang="en-IN" smtClean="0"/>
              <a:t>‹#›</a:t>
            </a:fld>
            <a:endParaRPr lang="en-IN"/>
          </a:p>
        </p:txBody>
      </p:sp>
    </p:spTree>
    <p:extLst>
      <p:ext uri="{BB962C8B-B14F-4D97-AF65-F5344CB8AC3E}">
        <p14:creationId xmlns:p14="http://schemas.microsoft.com/office/powerpoint/2010/main" val="785691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88FB46-0018-49D7-AAE4-9C6AF8B19843}" type="datetimeFigureOut">
              <a:rPr lang="en-IN" smtClean="0"/>
              <a:t>02-05-2024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8AB3B50-B998-4084-8A58-2DE66C5A85BF}" type="slidenum">
              <a:rPr lang="en-IN" smtClean="0"/>
              <a:t>‹#›</a:t>
            </a:fld>
            <a:endParaRPr lang="en-IN"/>
          </a:p>
        </p:txBody>
      </p:sp>
    </p:spTree>
    <p:extLst>
      <p:ext uri="{BB962C8B-B14F-4D97-AF65-F5344CB8AC3E}">
        <p14:creationId xmlns:p14="http://schemas.microsoft.com/office/powerpoint/2010/main" val="3348922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88FB46-0018-49D7-AAE4-9C6AF8B19843}" type="datetimeFigureOut">
              <a:rPr lang="en-IN" smtClean="0"/>
              <a:t>02-05-2024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8AB3B50-B998-4084-8A58-2DE66C5A85BF}" type="slidenum">
              <a:rPr lang="en-IN" smtClean="0"/>
              <a:t>‹#›</a:t>
            </a:fld>
            <a:endParaRPr lang="en-IN"/>
          </a:p>
        </p:txBody>
      </p:sp>
    </p:spTree>
    <p:extLst>
      <p:ext uri="{BB962C8B-B14F-4D97-AF65-F5344CB8AC3E}">
        <p14:creationId xmlns:p14="http://schemas.microsoft.com/office/powerpoint/2010/main" val="826881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88FB46-0018-49D7-AAE4-9C6AF8B19843}" type="datetimeFigureOut">
              <a:rPr lang="en-IN" smtClean="0"/>
              <a:t>02-05-2024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AB3B50-B998-4084-8A58-2DE66C5A85BF}" type="slidenum">
              <a:rPr lang="en-IN" smtClean="0"/>
              <a:t>‹#›</a:t>
            </a:fld>
            <a:endParaRPr lang="en-IN"/>
          </a:p>
        </p:txBody>
      </p:sp>
    </p:spTree>
    <p:extLst>
      <p:ext uri="{BB962C8B-B14F-4D97-AF65-F5344CB8AC3E}">
        <p14:creationId xmlns:p14="http://schemas.microsoft.com/office/powerpoint/2010/main" val="2254411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88FB46-0018-49D7-AAE4-9C6AF8B19843}" type="datetimeFigureOut">
              <a:rPr lang="en-IN" smtClean="0"/>
              <a:t>02-05-2024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AB3B50-B998-4084-8A58-2DE66C5A85BF}" type="slidenum">
              <a:rPr lang="en-IN" smtClean="0"/>
              <a:t>‹#›</a:t>
            </a:fld>
            <a:endParaRPr lang="en-IN"/>
          </a:p>
        </p:txBody>
      </p:sp>
    </p:spTree>
    <p:extLst>
      <p:ext uri="{BB962C8B-B14F-4D97-AF65-F5344CB8AC3E}">
        <p14:creationId xmlns:p14="http://schemas.microsoft.com/office/powerpoint/2010/main" val="4117629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88FB46-0018-49D7-AAE4-9C6AF8B19843}" type="datetimeFigureOut">
              <a:rPr lang="en-IN" smtClean="0"/>
              <a:t>02-05-2024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AB3B50-B998-4084-8A58-2DE66C5A85BF}" type="slidenum">
              <a:rPr lang="en-IN" smtClean="0"/>
              <a:t>‹#›</a:t>
            </a:fld>
            <a:endParaRPr lang="en-IN"/>
          </a:p>
        </p:txBody>
      </p:sp>
    </p:spTree>
    <p:extLst>
      <p:ext uri="{BB962C8B-B14F-4D97-AF65-F5344CB8AC3E}">
        <p14:creationId xmlns:p14="http://schemas.microsoft.com/office/powerpoint/2010/main" val="409940581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watch?v=ddaY0rHqMxM" TargetMode="External"/><Relationship Id="rId7" Type="http://schemas.openxmlformats.org/officeDocument/2006/relationships/image" Target="../media/image1.png"/><Relationship Id="rId2" Type="http://schemas.openxmlformats.org/officeDocument/2006/relationships/hyperlink" Target="https://getbootstrap.com/" TargetMode="External"/><Relationship Id="rId1" Type="http://schemas.openxmlformats.org/officeDocument/2006/relationships/slideLayout" Target="../slideLayouts/slideLayout7.xml"/><Relationship Id="rId6" Type="http://schemas.openxmlformats.org/officeDocument/2006/relationships/hyperlink" Target="https://michalsnik.github.io/aos/" TargetMode="External"/><Relationship Id="rId5" Type="http://schemas.openxmlformats.org/officeDocument/2006/relationships/hyperlink" Target="https://fonts.google.com/" TargetMode="External"/><Relationship Id="rId4" Type="http://schemas.openxmlformats.org/officeDocument/2006/relationships/hyperlink" Target="https://fontawesome.com/icons" TargetMode="External"/></Relationships>
</file>

<file path=ppt/slides/_rels/slide1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hyperlink" Target="https://www.youtube.com/watch?v=ddaY0rHqMxM" TargetMode="External"/><Relationship Id="rId7" Type="http://schemas.openxmlformats.org/officeDocument/2006/relationships/image" Target="../media/image7.png"/><Relationship Id="rId2" Type="http://schemas.openxmlformats.org/officeDocument/2006/relationships/hyperlink" Target="https://getbootstrap.com/" TargetMode="External"/><Relationship Id="rId1" Type="http://schemas.openxmlformats.org/officeDocument/2006/relationships/slideLayout" Target="../slideLayouts/slideLayout7.xml"/><Relationship Id="rId6" Type="http://schemas.openxmlformats.org/officeDocument/2006/relationships/hyperlink" Target="https://michalsnik.github.io/aos/" TargetMode="External"/><Relationship Id="rId5" Type="http://schemas.openxmlformats.org/officeDocument/2006/relationships/hyperlink" Target="https://fonts.google.com/" TargetMode="External"/><Relationship Id="rId4" Type="http://schemas.openxmlformats.org/officeDocument/2006/relationships/hyperlink" Target="https://fontawesome.com/icons"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ddaY0rHqMxM" TargetMode="External"/><Relationship Id="rId7" Type="http://schemas.openxmlformats.org/officeDocument/2006/relationships/image" Target="../media/image1.png"/><Relationship Id="rId2" Type="http://schemas.openxmlformats.org/officeDocument/2006/relationships/hyperlink" Target="https://getbootstrap.com/" TargetMode="External"/><Relationship Id="rId1" Type="http://schemas.openxmlformats.org/officeDocument/2006/relationships/slideLayout" Target="../slideLayouts/slideLayout7.xml"/><Relationship Id="rId6" Type="http://schemas.openxmlformats.org/officeDocument/2006/relationships/hyperlink" Target="https://michalsnik.github.io/aos/" TargetMode="External"/><Relationship Id="rId5" Type="http://schemas.openxmlformats.org/officeDocument/2006/relationships/hyperlink" Target="https://fonts.google.com/" TargetMode="External"/><Relationship Id="rId4" Type="http://schemas.openxmlformats.org/officeDocument/2006/relationships/hyperlink" Target="https://fontawesome.com/icon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5F06B3-B383-E4DF-1957-3C0EAA1A9CAB}"/>
              </a:ext>
            </a:extLst>
          </p:cNvPr>
          <p:cNvSpPr txBox="1"/>
          <p:nvPr/>
        </p:nvSpPr>
        <p:spPr>
          <a:xfrm>
            <a:off x="1158240" y="995680"/>
            <a:ext cx="9591040" cy="5243989"/>
          </a:xfrm>
          <a:prstGeom prst="roundRect">
            <a:avLst/>
          </a:prstGeom>
          <a:solidFill>
            <a:schemeClr val="bg1">
              <a:lumMod val="85000"/>
              <a:lumOff val="15000"/>
            </a:schemeClr>
          </a:solidFill>
        </p:spPr>
        <p:txBody>
          <a:bodyPr wrap="square" rtlCol="0">
            <a:spAutoFit/>
          </a:bodyPr>
          <a:lstStyle/>
          <a:p>
            <a:pPr algn="ctr"/>
            <a:r>
              <a:rPr lang="en-IN" dirty="0">
                <a:solidFill>
                  <a:srgbClr val="66FF66"/>
                </a:solidFill>
                <a:latin typeface="Broadway" panose="04040905080B02020502" pitchFamily="82" charset="0"/>
              </a:rPr>
              <a:t>Front End Engineering – II Project</a:t>
            </a:r>
          </a:p>
          <a:p>
            <a:pPr algn="ctr"/>
            <a:endParaRPr lang="en-IN" dirty="0">
              <a:solidFill>
                <a:srgbClr val="66FF66"/>
              </a:solidFill>
              <a:latin typeface="Broadway" panose="04040905080B02020502" pitchFamily="82" charset="0"/>
            </a:endParaRPr>
          </a:p>
          <a:p>
            <a:pPr algn="ctr"/>
            <a:endParaRPr lang="en-IN" dirty="0">
              <a:solidFill>
                <a:srgbClr val="66FF66"/>
              </a:solidFill>
              <a:latin typeface="Broadway" panose="04040905080B02020502" pitchFamily="82" charset="0"/>
            </a:endParaRPr>
          </a:p>
          <a:p>
            <a:pPr algn="ctr"/>
            <a:endParaRPr lang="en-IN" dirty="0">
              <a:solidFill>
                <a:srgbClr val="66FF66"/>
              </a:solidFill>
              <a:latin typeface="Broadway" panose="04040905080B02020502" pitchFamily="82" charset="0"/>
            </a:endParaRPr>
          </a:p>
          <a:p>
            <a:pPr algn="ctr"/>
            <a:endParaRPr lang="en-IN" dirty="0">
              <a:solidFill>
                <a:srgbClr val="66FF66"/>
              </a:solidFill>
              <a:latin typeface="Broadway" panose="04040905080B02020502" pitchFamily="82" charset="0"/>
            </a:endParaRPr>
          </a:p>
          <a:p>
            <a:pPr algn="ctr"/>
            <a:endParaRPr lang="en-IN" dirty="0">
              <a:solidFill>
                <a:srgbClr val="66FF66"/>
              </a:solidFill>
              <a:latin typeface="Broadway" panose="04040905080B02020502" pitchFamily="82" charset="0"/>
            </a:endParaRPr>
          </a:p>
          <a:p>
            <a:pPr algn="ctr"/>
            <a:endParaRPr lang="en-IN" dirty="0">
              <a:solidFill>
                <a:srgbClr val="66FF66"/>
              </a:solidFill>
              <a:latin typeface="Broadway" panose="04040905080B02020502" pitchFamily="82" charset="0"/>
            </a:endParaRPr>
          </a:p>
          <a:p>
            <a:pPr algn="ctr"/>
            <a:endParaRPr lang="en-IN" dirty="0">
              <a:solidFill>
                <a:srgbClr val="66FF66"/>
              </a:solidFill>
              <a:latin typeface="Broadway" panose="04040905080B02020502" pitchFamily="82" charset="0"/>
            </a:endParaRPr>
          </a:p>
          <a:p>
            <a:pPr algn="ctr"/>
            <a:endParaRPr lang="en-IN" dirty="0">
              <a:solidFill>
                <a:srgbClr val="66FF66"/>
              </a:solidFill>
              <a:latin typeface="Broadway" panose="04040905080B02020502" pitchFamily="82" charset="0"/>
            </a:endParaRPr>
          </a:p>
          <a:p>
            <a:pPr algn="ctr"/>
            <a:endParaRPr lang="en-IN" dirty="0">
              <a:solidFill>
                <a:srgbClr val="66FF66"/>
              </a:solidFill>
              <a:latin typeface="Broadway" panose="04040905080B02020502" pitchFamily="82" charset="0"/>
            </a:endParaRPr>
          </a:p>
          <a:p>
            <a:pPr algn="ctr"/>
            <a:endParaRPr lang="en-IN" dirty="0">
              <a:solidFill>
                <a:srgbClr val="66FF66"/>
              </a:solidFill>
              <a:latin typeface="Broadway" panose="04040905080B02020502" pitchFamily="82" charset="0"/>
            </a:endParaRPr>
          </a:p>
          <a:p>
            <a:pPr algn="ctr"/>
            <a:endParaRPr lang="en-IN" dirty="0">
              <a:solidFill>
                <a:srgbClr val="66FF66"/>
              </a:solidFill>
              <a:latin typeface="Broadway" panose="04040905080B02020502" pitchFamily="82" charset="0"/>
            </a:endParaRPr>
          </a:p>
          <a:p>
            <a:pPr algn="ctr"/>
            <a:endParaRPr lang="en-IN" dirty="0">
              <a:solidFill>
                <a:srgbClr val="66FF66"/>
              </a:solidFill>
              <a:latin typeface="Broadway" panose="04040905080B02020502" pitchFamily="82" charset="0"/>
            </a:endParaRPr>
          </a:p>
          <a:p>
            <a:pPr algn="ctr"/>
            <a:endParaRPr lang="en-IN" dirty="0">
              <a:solidFill>
                <a:srgbClr val="66FF66"/>
              </a:solidFill>
              <a:latin typeface="Broadway" panose="04040905080B02020502" pitchFamily="82" charset="0"/>
            </a:endParaRPr>
          </a:p>
          <a:p>
            <a:pPr algn="ctr"/>
            <a:endParaRPr lang="en-IN" sz="1600" dirty="0">
              <a:solidFill>
                <a:srgbClr val="66FF66"/>
              </a:solidFill>
              <a:latin typeface="Broadway" panose="04040905080B02020502" pitchFamily="82" charset="0"/>
            </a:endParaRPr>
          </a:p>
          <a:p>
            <a:pPr algn="ctr"/>
            <a:r>
              <a:rPr lang="en-IN" dirty="0">
                <a:solidFill>
                  <a:srgbClr val="66FF66"/>
                </a:solidFill>
                <a:latin typeface="Broadway" panose="04040905080B02020502" pitchFamily="82" charset="0"/>
              </a:rPr>
              <a:t>Chitkara University Institute of Engineering and Technology</a:t>
            </a:r>
            <a:r>
              <a:rPr lang="en-IN" sz="1600" dirty="0">
                <a:solidFill>
                  <a:srgbClr val="66FF66"/>
                </a:solidFill>
                <a:latin typeface="Broadway" panose="04040905080B02020502" pitchFamily="82" charset="0"/>
              </a:rPr>
              <a:t>,</a:t>
            </a:r>
          </a:p>
          <a:p>
            <a:pPr algn="ctr"/>
            <a:r>
              <a:rPr lang="en-IN" dirty="0">
                <a:solidFill>
                  <a:srgbClr val="66FF66"/>
                </a:solidFill>
                <a:latin typeface="Broadway" panose="04040905080B02020502" pitchFamily="82" charset="0"/>
              </a:rPr>
              <a:t>Chitkara University, Punjab</a:t>
            </a:r>
          </a:p>
        </p:txBody>
      </p:sp>
      <p:sp>
        <p:nvSpPr>
          <p:cNvPr id="3" name="Rectangle: Rounded Corners 2">
            <a:extLst>
              <a:ext uri="{FF2B5EF4-FFF2-40B4-BE49-F238E27FC236}">
                <a16:creationId xmlns:a16="http://schemas.microsoft.com/office/drawing/2014/main" id="{75DCB6EC-780D-C770-5C31-6E1989DF158F}"/>
              </a:ext>
            </a:extLst>
          </p:cNvPr>
          <p:cNvSpPr/>
          <p:nvPr/>
        </p:nvSpPr>
        <p:spPr>
          <a:xfrm>
            <a:off x="1506891" y="1879600"/>
            <a:ext cx="8442960" cy="3098800"/>
          </a:xfrm>
          <a:prstGeom prst="roundRect">
            <a:avLst/>
          </a:prstGeom>
          <a:solidFill>
            <a:schemeClr val="bg1">
              <a:lumMod val="85000"/>
              <a:lumOff val="1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dirty="0">
              <a:latin typeface="Broadway" panose="04040905080B02020502" pitchFamily="82" charset="0"/>
            </a:endParaRPr>
          </a:p>
          <a:p>
            <a:endParaRPr lang="en-IN" dirty="0">
              <a:latin typeface="Broadway" panose="04040905080B02020502" pitchFamily="82" charset="0"/>
            </a:endParaRPr>
          </a:p>
          <a:p>
            <a:endParaRPr lang="en-IN" dirty="0">
              <a:latin typeface="Broadway" panose="04040905080B02020502" pitchFamily="82" charset="0"/>
            </a:endParaRPr>
          </a:p>
          <a:p>
            <a:pPr lvl="1"/>
            <a:endParaRPr lang="en-IN" dirty="0">
              <a:latin typeface="Broadway" panose="04040905080B02020502" pitchFamily="82" charset="0"/>
            </a:endParaRPr>
          </a:p>
          <a:p>
            <a:pPr lvl="1"/>
            <a:endParaRPr lang="en-IN" dirty="0">
              <a:latin typeface="Broadway" panose="04040905080B02020502" pitchFamily="82" charset="0"/>
            </a:endParaRPr>
          </a:p>
          <a:p>
            <a:pPr lvl="1">
              <a:lnSpc>
                <a:spcPct val="150000"/>
              </a:lnSpc>
            </a:pPr>
            <a:r>
              <a:rPr lang="en-IN" dirty="0">
                <a:latin typeface="Broadway" panose="04040905080B02020502" pitchFamily="82" charset="0"/>
              </a:rPr>
              <a:t>   SUBMITTED BY:</a:t>
            </a:r>
          </a:p>
          <a:p>
            <a:pPr lvl="1">
              <a:lnSpc>
                <a:spcPct val="150000"/>
              </a:lnSpc>
            </a:pPr>
            <a:r>
              <a:rPr lang="en-IN" dirty="0"/>
              <a:t>   Jiya                        : 2210990463</a:t>
            </a:r>
          </a:p>
          <a:p>
            <a:pPr lvl="1">
              <a:lnSpc>
                <a:spcPct val="150000"/>
              </a:lnSpc>
            </a:pPr>
            <a:r>
              <a:rPr lang="en-IN" dirty="0"/>
              <a:t>   Kartik Bhardwaj   : 2210990487</a:t>
            </a:r>
          </a:p>
          <a:p>
            <a:pPr lvl="1">
              <a:lnSpc>
                <a:spcPct val="150000"/>
              </a:lnSpc>
            </a:pPr>
            <a:r>
              <a:rPr lang="en-IN" dirty="0"/>
              <a:t>   Kartik Grover       : 2210990488</a:t>
            </a:r>
          </a:p>
          <a:p>
            <a:pPr lvl="1"/>
            <a:endParaRPr lang="en-IN" dirty="0"/>
          </a:p>
          <a:p>
            <a:pPr lvl="1"/>
            <a:endParaRPr lang="en-IN" dirty="0">
              <a:latin typeface="Broadway" panose="04040905080B02020502" pitchFamily="82" charset="0"/>
            </a:endParaRPr>
          </a:p>
          <a:p>
            <a:pPr lvl="1"/>
            <a:endParaRPr lang="en-IN" dirty="0"/>
          </a:p>
          <a:p>
            <a:pPr lvl="1"/>
            <a:endParaRPr lang="en-IN" dirty="0"/>
          </a:p>
          <a:p>
            <a:pPr lvl="1"/>
            <a:endParaRPr lang="en-IN" dirty="0"/>
          </a:p>
        </p:txBody>
      </p:sp>
      <p:sp>
        <p:nvSpPr>
          <p:cNvPr id="4" name="Rectangle 3">
            <a:extLst>
              <a:ext uri="{FF2B5EF4-FFF2-40B4-BE49-F238E27FC236}">
                <a16:creationId xmlns:a16="http://schemas.microsoft.com/office/drawing/2014/main" id="{9586455A-154E-E0A3-033A-A928CD13F5DB}"/>
              </a:ext>
            </a:extLst>
          </p:cNvPr>
          <p:cNvSpPr/>
          <p:nvPr/>
        </p:nvSpPr>
        <p:spPr>
          <a:xfrm>
            <a:off x="1915427" y="2271559"/>
            <a:ext cx="3589686" cy="218493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ED0F1116-17B4-85B9-3750-13EB4158575F}"/>
              </a:ext>
            </a:extLst>
          </p:cNvPr>
          <p:cNvSpPr/>
          <p:nvPr/>
        </p:nvSpPr>
        <p:spPr>
          <a:xfrm>
            <a:off x="6096000" y="2281186"/>
            <a:ext cx="3262964" cy="193467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1"/>
            <a:r>
              <a:rPr lang="en-IN" dirty="0">
                <a:latin typeface="Broadway" panose="04040905080B02020502" pitchFamily="82" charset="0"/>
              </a:rPr>
              <a:t>SUBMITTED TO:</a:t>
            </a:r>
            <a:endParaRPr lang="en-IN" dirty="0">
              <a:latin typeface="+mj-lt"/>
            </a:endParaRPr>
          </a:p>
          <a:p>
            <a:pPr lvl="1">
              <a:lnSpc>
                <a:spcPct val="150000"/>
              </a:lnSpc>
            </a:pPr>
            <a:r>
              <a:rPr lang="en-IN" b="1" dirty="0" err="1">
                <a:latin typeface="+mj-lt"/>
              </a:rPr>
              <a:t>Dr.</a:t>
            </a:r>
            <a:r>
              <a:rPr lang="en-IN" b="1" dirty="0">
                <a:latin typeface="+mj-lt"/>
              </a:rPr>
              <a:t> Baljit Kaur</a:t>
            </a:r>
          </a:p>
          <a:p>
            <a:pPr lvl="1">
              <a:lnSpc>
                <a:spcPct val="150000"/>
              </a:lnSpc>
            </a:pPr>
            <a:r>
              <a:rPr lang="en-IN" b="1" dirty="0">
                <a:latin typeface="+mj-lt"/>
              </a:rPr>
              <a:t>Mr. Vikas Patel</a:t>
            </a:r>
          </a:p>
        </p:txBody>
      </p:sp>
      <p:pic>
        <p:nvPicPr>
          <p:cNvPr id="7" name="Picture 6">
            <a:extLst>
              <a:ext uri="{FF2B5EF4-FFF2-40B4-BE49-F238E27FC236}">
                <a16:creationId xmlns:a16="http://schemas.microsoft.com/office/drawing/2014/main" id="{4747AE4F-B57E-2090-4104-D753AE4DB0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06891" cy="1076351"/>
          </a:xfrm>
          <a:prstGeom prst="rect">
            <a:avLst/>
          </a:prstGeom>
        </p:spPr>
      </p:pic>
    </p:spTree>
    <p:extLst>
      <p:ext uri="{BB962C8B-B14F-4D97-AF65-F5344CB8AC3E}">
        <p14:creationId xmlns:p14="http://schemas.microsoft.com/office/powerpoint/2010/main" val="221109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EC9B35-D323-C69F-0BA7-7B8A584B2A5B}"/>
            </a:ext>
          </a:extLst>
        </p:cNvPr>
        <p:cNvGrpSpPr/>
        <p:nvPr/>
      </p:nvGrpSpPr>
      <p:grpSpPr>
        <a:xfrm>
          <a:off x="0" y="0"/>
          <a:ext cx="0" cy="0"/>
          <a:chOff x="0" y="0"/>
          <a:chExt cx="0" cy="0"/>
        </a:xfrm>
      </p:grpSpPr>
      <p:grpSp>
        <p:nvGrpSpPr>
          <p:cNvPr id="22" name="Group 21">
            <a:extLst>
              <a:ext uri="{FF2B5EF4-FFF2-40B4-BE49-F238E27FC236}">
                <a16:creationId xmlns:a16="http://schemas.microsoft.com/office/drawing/2014/main" id="{6BDE88B8-85C4-438F-AD50-CC258C2C3FE6}"/>
              </a:ext>
            </a:extLst>
          </p:cNvPr>
          <p:cNvGrpSpPr/>
          <p:nvPr/>
        </p:nvGrpSpPr>
        <p:grpSpPr>
          <a:xfrm>
            <a:off x="12192000" y="5471961"/>
            <a:ext cx="1636295" cy="986589"/>
            <a:chOff x="7307982" y="2849078"/>
            <a:chExt cx="5358864" cy="4995511"/>
          </a:xfrm>
        </p:grpSpPr>
        <p:sp>
          <p:nvSpPr>
            <p:cNvPr id="11" name="Oval 10">
              <a:extLst>
                <a:ext uri="{FF2B5EF4-FFF2-40B4-BE49-F238E27FC236}">
                  <a16:creationId xmlns:a16="http://schemas.microsoft.com/office/drawing/2014/main" id="{34228C6E-5126-3CE7-0775-478789B5CD03}"/>
                </a:ext>
              </a:extLst>
            </p:cNvPr>
            <p:cNvSpPr/>
            <p:nvPr/>
          </p:nvSpPr>
          <p:spPr>
            <a:xfrm>
              <a:off x="7649692" y="2849078"/>
              <a:ext cx="5017154" cy="4995511"/>
            </a:xfrm>
            <a:prstGeom prst="ellipse">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27883794-4BCD-83E8-3D53-F8B662E656FB}"/>
                </a:ext>
              </a:extLst>
            </p:cNvPr>
            <p:cNvSpPr txBox="1"/>
            <p:nvPr/>
          </p:nvSpPr>
          <p:spPr>
            <a:xfrm>
              <a:off x="7307982" y="4842215"/>
              <a:ext cx="4251959" cy="646331"/>
            </a:xfrm>
            <a:prstGeom prst="rect">
              <a:avLst/>
            </a:prstGeom>
            <a:noFill/>
          </p:spPr>
          <p:txBody>
            <a:bodyPr wrap="square" rtlCol="0">
              <a:spAutoFit/>
            </a:bodyPr>
            <a:lstStyle/>
            <a:p>
              <a:r>
                <a:rPr lang="en-IN" sz="3600" dirty="0">
                  <a:solidFill>
                    <a:srgbClr val="66FF66"/>
                  </a:solidFill>
                  <a:latin typeface="Broadway" panose="04040905080B02020502" pitchFamily="82" charset="0"/>
                </a:rPr>
                <a:t>INTRODUCTION</a:t>
              </a:r>
            </a:p>
          </p:txBody>
        </p:sp>
      </p:grpSp>
      <p:grpSp>
        <p:nvGrpSpPr>
          <p:cNvPr id="3" name="Group 2">
            <a:extLst>
              <a:ext uri="{FF2B5EF4-FFF2-40B4-BE49-F238E27FC236}">
                <a16:creationId xmlns:a16="http://schemas.microsoft.com/office/drawing/2014/main" id="{F0941F96-2053-36A4-1A9A-59788E702E30}"/>
              </a:ext>
            </a:extLst>
          </p:cNvPr>
          <p:cNvGrpSpPr/>
          <p:nvPr/>
        </p:nvGrpSpPr>
        <p:grpSpPr>
          <a:xfrm>
            <a:off x="12296339" y="6386877"/>
            <a:ext cx="4732704" cy="3578757"/>
            <a:chOff x="2121176" y="197358"/>
            <a:chExt cx="2415941" cy="1607419"/>
          </a:xfrm>
        </p:grpSpPr>
        <p:sp>
          <p:nvSpPr>
            <p:cNvPr id="13" name="Oval 12">
              <a:extLst>
                <a:ext uri="{FF2B5EF4-FFF2-40B4-BE49-F238E27FC236}">
                  <a16:creationId xmlns:a16="http://schemas.microsoft.com/office/drawing/2014/main" id="{071AA0A2-21FF-D815-939A-64C074866162}"/>
                </a:ext>
              </a:extLst>
            </p:cNvPr>
            <p:cNvSpPr/>
            <p:nvPr/>
          </p:nvSpPr>
          <p:spPr>
            <a:xfrm>
              <a:off x="2295233" y="197358"/>
              <a:ext cx="1905802" cy="1607419"/>
            </a:xfrm>
            <a:prstGeom prst="ellipse">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126EDDDF-34DB-E487-5391-1B12E0F6B14D}"/>
                </a:ext>
              </a:extLst>
            </p:cNvPr>
            <p:cNvSpPr txBox="1"/>
            <p:nvPr/>
          </p:nvSpPr>
          <p:spPr>
            <a:xfrm>
              <a:off x="2121176" y="719185"/>
              <a:ext cx="2415941" cy="375737"/>
            </a:xfrm>
            <a:prstGeom prst="rect">
              <a:avLst/>
            </a:prstGeom>
            <a:noFill/>
          </p:spPr>
          <p:txBody>
            <a:bodyPr wrap="square" rtlCol="0">
              <a:spAutoFit/>
            </a:bodyPr>
            <a:lstStyle/>
            <a:p>
              <a:r>
                <a:rPr lang="en-IN" sz="4000" dirty="0">
                  <a:solidFill>
                    <a:srgbClr val="66FF66"/>
                  </a:solidFill>
                  <a:latin typeface="Broadway" panose="04040905080B02020502" pitchFamily="82" charset="0"/>
                </a:rPr>
                <a:t>TECHNICAL </a:t>
              </a:r>
            </a:p>
            <a:p>
              <a:r>
                <a:rPr lang="en-IN" sz="4000" dirty="0">
                  <a:solidFill>
                    <a:srgbClr val="66FF66"/>
                  </a:solidFill>
                  <a:latin typeface="Broadway" panose="04040905080B02020502" pitchFamily="82" charset="0"/>
                </a:rPr>
                <a:t>DETAILS</a:t>
              </a:r>
            </a:p>
          </p:txBody>
        </p:sp>
      </p:grpSp>
      <p:grpSp>
        <p:nvGrpSpPr>
          <p:cNvPr id="2" name="Group 1">
            <a:extLst>
              <a:ext uri="{FF2B5EF4-FFF2-40B4-BE49-F238E27FC236}">
                <a16:creationId xmlns:a16="http://schemas.microsoft.com/office/drawing/2014/main" id="{F8E7A6BA-A99D-23F9-CE47-38EA3AE7E980}"/>
              </a:ext>
            </a:extLst>
          </p:cNvPr>
          <p:cNvGrpSpPr/>
          <p:nvPr/>
        </p:nvGrpSpPr>
        <p:grpSpPr>
          <a:xfrm>
            <a:off x="13111346" y="2586429"/>
            <a:ext cx="2295141" cy="2114698"/>
            <a:chOff x="-60064" y="238267"/>
            <a:chExt cx="2415941" cy="1607418"/>
          </a:xfrm>
        </p:grpSpPr>
        <p:sp>
          <p:nvSpPr>
            <p:cNvPr id="12" name="Oval 11">
              <a:extLst>
                <a:ext uri="{FF2B5EF4-FFF2-40B4-BE49-F238E27FC236}">
                  <a16:creationId xmlns:a16="http://schemas.microsoft.com/office/drawing/2014/main" id="{00F8F741-8FD4-35C2-E7D1-BC725719C8CC}"/>
                </a:ext>
              </a:extLst>
            </p:cNvPr>
            <p:cNvSpPr/>
            <p:nvPr/>
          </p:nvSpPr>
          <p:spPr>
            <a:xfrm>
              <a:off x="136573" y="238267"/>
              <a:ext cx="1717081" cy="1607418"/>
            </a:xfrm>
            <a:prstGeom prst="ellipse">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AA2132D1-0673-E6E5-534D-AAE8DAA6384B}"/>
                </a:ext>
              </a:extLst>
            </p:cNvPr>
            <p:cNvSpPr txBox="1"/>
            <p:nvPr/>
          </p:nvSpPr>
          <p:spPr>
            <a:xfrm>
              <a:off x="-60064" y="791151"/>
              <a:ext cx="2415941" cy="487533"/>
            </a:xfrm>
            <a:prstGeom prst="rect">
              <a:avLst/>
            </a:prstGeom>
            <a:noFill/>
          </p:spPr>
          <p:txBody>
            <a:bodyPr wrap="square" rtlCol="0">
              <a:spAutoFit/>
            </a:bodyPr>
            <a:lstStyle/>
            <a:p>
              <a:r>
                <a:rPr lang="en-IN" sz="4000" dirty="0">
                  <a:solidFill>
                    <a:srgbClr val="66FF66"/>
                  </a:solidFill>
                  <a:latin typeface="Broadway" panose="04040905080B02020502" pitchFamily="82" charset="0"/>
                </a:rPr>
                <a:t>PROBLEM</a:t>
              </a:r>
            </a:p>
            <a:p>
              <a:r>
                <a:rPr lang="en-IN" sz="4000" dirty="0">
                  <a:solidFill>
                    <a:srgbClr val="66FF66"/>
                  </a:solidFill>
                  <a:latin typeface="Broadway" panose="04040905080B02020502" pitchFamily="82" charset="0"/>
                </a:rPr>
                <a:t> STATEMENT</a:t>
              </a:r>
            </a:p>
          </p:txBody>
        </p:sp>
      </p:grpSp>
      <p:grpSp>
        <p:nvGrpSpPr>
          <p:cNvPr id="18" name="Group 17">
            <a:extLst>
              <a:ext uri="{FF2B5EF4-FFF2-40B4-BE49-F238E27FC236}">
                <a16:creationId xmlns:a16="http://schemas.microsoft.com/office/drawing/2014/main" id="{220BEB57-E4A1-BC05-705A-490796616CC1}"/>
              </a:ext>
            </a:extLst>
          </p:cNvPr>
          <p:cNvGrpSpPr/>
          <p:nvPr/>
        </p:nvGrpSpPr>
        <p:grpSpPr>
          <a:xfrm>
            <a:off x="7259642" y="2637323"/>
            <a:ext cx="6485234" cy="5332396"/>
            <a:chOff x="4337787" y="202211"/>
            <a:chExt cx="2415941" cy="1607419"/>
          </a:xfrm>
        </p:grpSpPr>
        <p:sp>
          <p:nvSpPr>
            <p:cNvPr id="14" name="Oval 13">
              <a:extLst>
                <a:ext uri="{FF2B5EF4-FFF2-40B4-BE49-F238E27FC236}">
                  <a16:creationId xmlns:a16="http://schemas.microsoft.com/office/drawing/2014/main" id="{B171F2A5-95CB-9B02-19C9-6E17E41D25D0}"/>
                </a:ext>
              </a:extLst>
            </p:cNvPr>
            <p:cNvSpPr/>
            <p:nvPr/>
          </p:nvSpPr>
          <p:spPr>
            <a:xfrm>
              <a:off x="4496012" y="202211"/>
              <a:ext cx="1905802" cy="1607419"/>
            </a:xfrm>
            <a:prstGeom prst="ellipse">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70922C1-535E-6FA1-4325-71E0F173024A}"/>
                </a:ext>
              </a:extLst>
            </p:cNvPr>
            <p:cNvSpPr txBox="1"/>
            <p:nvPr/>
          </p:nvSpPr>
          <p:spPr>
            <a:xfrm>
              <a:off x="4337787" y="647124"/>
              <a:ext cx="2415941" cy="398943"/>
            </a:xfrm>
            <a:prstGeom prst="rect">
              <a:avLst/>
            </a:prstGeom>
            <a:noFill/>
          </p:spPr>
          <p:txBody>
            <a:bodyPr wrap="square" rtlCol="0">
              <a:spAutoFit/>
            </a:bodyPr>
            <a:lstStyle/>
            <a:p>
              <a:r>
                <a:rPr lang="en-IN" sz="4000" dirty="0">
                  <a:solidFill>
                    <a:srgbClr val="66FF66"/>
                  </a:solidFill>
                  <a:latin typeface="Broadway" panose="04040905080B02020502" pitchFamily="82" charset="0"/>
                </a:rPr>
                <a:t>KEY</a:t>
              </a:r>
            </a:p>
            <a:p>
              <a:r>
                <a:rPr lang="en-IN" sz="4000" dirty="0">
                  <a:solidFill>
                    <a:srgbClr val="66FF66"/>
                  </a:solidFill>
                  <a:latin typeface="Broadway" panose="04040905080B02020502" pitchFamily="82" charset="0"/>
                </a:rPr>
                <a:t>FEATURES</a:t>
              </a:r>
            </a:p>
          </p:txBody>
        </p:sp>
      </p:grpSp>
      <p:grpSp>
        <p:nvGrpSpPr>
          <p:cNvPr id="19" name="Group 18">
            <a:extLst>
              <a:ext uri="{FF2B5EF4-FFF2-40B4-BE49-F238E27FC236}">
                <a16:creationId xmlns:a16="http://schemas.microsoft.com/office/drawing/2014/main" id="{2DE9265E-DC10-7CA2-8081-7304DAAA4608}"/>
              </a:ext>
            </a:extLst>
          </p:cNvPr>
          <p:cNvGrpSpPr/>
          <p:nvPr/>
        </p:nvGrpSpPr>
        <p:grpSpPr>
          <a:xfrm>
            <a:off x="6131764" y="233054"/>
            <a:ext cx="2255756" cy="1619456"/>
            <a:chOff x="6567034" y="302152"/>
            <a:chExt cx="2415941" cy="1607419"/>
          </a:xfrm>
        </p:grpSpPr>
        <p:sp>
          <p:nvSpPr>
            <p:cNvPr id="15" name="Oval 14">
              <a:extLst>
                <a:ext uri="{FF2B5EF4-FFF2-40B4-BE49-F238E27FC236}">
                  <a16:creationId xmlns:a16="http://schemas.microsoft.com/office/drawing/2014/main" id="{B85630C9-0A79-242F-111D-E9CCB7AA5EF0}"/>
                </a:ext>
              </a:extLst>
            </p:cNvPr>
            <p:cNvSpPr/>
            <p:nvPr/>
          </p:nvSpPr>
          <p:spPr>
            <a:xfrm>
              <a:off x="6696791" y="302152"/>
              <a:ext cx="1905802" cy="1607419"/>
            </a:xfrm>
            <a:prstGeom prst="ellipse">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394E2687-2888-2DD1-7B63-37616FB165B6}"/>
                </a:ext>
              </a:extLst>
            </p:cNvPr>
            <p:cNvSpPr txBox="1"/>
            <p:nvPr/>
          </p:nvSpPr>
          <p:spPr>
            <a:xfrm>
              <a:off x="6567034" y="629733"/>
              <a:ext cx="2415941" cy="702624"/>
            </a:xfrm>
            <a:prstGeom prst="rect">
              <a:avLst/>
            </a:prstGeom>
            <a:noFill/>
          </p:spPr>
          <p:txBody>
            <a:bodyPr wrap="square" rtlCol="0">
              <a:spAutoFit/>
            </a:bodyPr>
            <a:lstStyle/>
            <a:p>
              <a:r>
                <a:rPr lang="en-IN" sz="2000" dirty="0">
                  <a:solidFill>
                    <a:srgbClr val="66FF66"/>
                  </a:solidFill>
                  <a:latin typeface="Broadway" panose="04040905080B02020502" pitchFamily="82" charset="0"/>
                </a:rPr>
                <a:t>PROJECT </a:t>
              </a:r>
            </a:p>
            <a:p>
              <a:r>
                <a:rPr lang="en-IN" sz="2000" dirty="0">
                  <a:solidFill>
                    <a:srgbClr val="66FF66"/>
                  </a:solidFill>
                  <a:latin typeface="Broadway" panose="04040905080B02020502" pitchFamily="82" charset="0"/>
                </a:rPr>
                <a:t>GOALS</a:t>
              </a:r>
            </a:p>
          </p:txBody>
        </p:sp>
      </p:grpSp>
      <p:grpSp>
        <p:nvGrpSpPr>
          <p:cNvPr id="21" name="Group 20">
            <a:extLst>
              <a:ext uri="{FF2B5EF4-FFF2-40B4-BE49-F238E27FC236}">
                <a16:creationId xmlns:a16="http://schemas.microsoft.com/office/drawing/2014/main" id="{11149C64-0AC5-E7BF-09EE-1E3005AA4479}"/>
              </a:ext>
            </a:extLst>
          </p:cNvPr>
          <p:cNvGrpSpPr/>
          <p:nvPr/>
        </p:nvGrpSpPr>
        <p:grpSpPr>
          <a:xfrm>
            <a:off x="8003798" y="218657"/>
            <a:ext cx="4456776" cy="1744897"/>
            <a:chOff x="8688796" y="314189"/>
            <a:chExt cx="4456776" cy="1744897"/>
          </a:xfrm>
        </p:grpSpPr>
        <p:sp>
          <p:nvSpPr>
            <p:cNvPr id="17" name="Oval 16">
              <a:extLst>
                <a:ext uri="{FF2B5EF4-FFF2-40B4-BE49-F238E27FC236}">
                  <a16:creationId xmlns:a16="http://schemas.microsoft.com/office/drawing/2014/main" id="{5BEEE6F9-5BF3-0572-87CA-89342D149044}"/>
                </a:ext>
              </a:extLst>
            </p:cNvPr>
            <p:cNvSpPr/>
            <p:nvPr/>
          </p:nvSpPr>
          <p:spPr>
            <a:xfrm>
              <a:off x="10907120" y="314189"/>
              <a:ext cx="1857583" cy="1744897"/>
            </a:xfrm>
            <a:prstGeom prst="ellipse">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0" name="Group 19">
              <a:extLst>
                <a:ext uri="{FF2B5EF4-FFF2-40B4-BE49-F238E27FC236}">
                  <a16:creationId xmlns:a16="http://schemas.microsoft.com/office/drawing/2014/main" id="{2084C26F-F38F-59B7-CE4A-912CB5F81655}"/>
                </a:ext>
              </a:extLst>
            </p:cNvPr>
            <p:cNvGrpSpPr/>
            <p:nvPr/>
          </p:nvGrpSpPr>
          <p:grpSpPr>
            <a:xfrm>
              <a:off x="8688796" y="314189"/>
              <a:ext cx="2415941" cy="1633853"/>
              <a:chOff x="8688796" y="314189"/>
              <a:chExt cx="2415941" cy="1633853"/>
            </a:xfrm>
          </p:grpSpPr>
          <p:sp>
            <p:nvSpPr>
              <p:cNvPr id="16" name="Oval 15">
                <a:extLst>
                  <a:ext uri="{FF2B5EF4-FFF2-40B4-BE49-F238E27FC236}">
                    <a16:creationId xmlns:a16="http://schemas.microsoft.com/office/drawing/2014/main" id="{8B95F01A-A645-02F1-AC33-D28860E45A9C}"/>
                  </a:ext>
                </a:extLst>
              </p:cNvPr>
              <p:cNvSpPr/>
              <p:nvPr/>
            </p:nvSpPr>
            <p:spPr>
              <a:xfrm>
                <a:off x="8897570" y="314189"/>
                <a:ext cx="1771808" cy="1633853"/>
              </a:xfrm>
              <a:prstGeom prst="ellipse">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4AA8F8C4-E389-5A89-5869-EAC28F0977A3}"/>
                  </a:ext>
                </a:extLst>
              </p:cNvPr>
              <p:cNvSpPr txBox="1"/>
              <p:nvPr/>
            </p:nvSpPr>
            <p:spPr>
              <a:xfrm>
                <a:off x="8688796" y="885666"/>
                <a:ext cx="2415941" cy="400110"/>
              </a:xfrm>
              <a:prstGeom prst="rect">
                <a:avLst/>
              </a:prstGeom>
              <a:noFill/>
            </p:spPr>
            <p:txBody>
              <a:bodyPr wrap="square" rtlCol="0">
                <a:spAutoFit/>
              </a:bodyPr>
              <a:lstStyle/>
              <a:p>
                <a:r>
                  <a:rPr lang="en-IN" sz="2000" dirty="0">
                    <a:solidFill>
                      <a:srgbClr val="66FF66"/>
                    </a:solidFill>
                    <a:latin typeface="Broadway" panose="04040905080B02020502" pitchFamily="82" charset="0"/>
                  </a:rPr>
                  <a:t>CONCLUSION</a:t>
                </a:r>
              </a:p>
            </p:txBody>
          </p:sp>
        </p:grpSp>
        <p:sp>
          <p:nvSpPr>
            <p:cNvPr id="10" name="TextBox 9">
              <a:extLst>
                <a:ext uri="{FF2B5EF4-FFF2-40B4-BE49-F238E27FC236}">
                  <a16:creationId xmlns:a16="http://schemas.microsoft.com/office/drawing/2014/main" id="{22954C87-296A-D75F-B7FC-5CC8641E9D02}"/>
                </a:ext>
              </a:extLst>
            </p:cNvPr>
            <p:cNvSpPr txBox="1"/>
            <p:nvPr/>
          </p:nvSpPr>
          <p:spPr>
            <a:xfrm>
              <a:off x="10729631" y="892811"/>
              <a:ext cx="2415941" cy="400110"/>
            </a:xfrm>
            <a:prstGeom prst="rect">
              <a:avLst/>
            </a:prstGeom>
            <a:noFill/>
          </p:spPr>
          <p:txBody>
            <a:bodyPr wrap="square" rtlCol="0">
              <a:spAutoFit/>
            </a:bodyPr>
            <a:lstStyle/>
            <a:p>
              <a:r>
                <a:rPr lang="en-IN" sz="2000" dirty="0">
                  <a:solidFill>
                    <a:srgbClr val="66FF66"/>
                  </a:solidFill>
                  <a:latin typeface="Broadway" panose="04040905080B02020502" pitchFamily="82" charset="0"/>
                </a:rPr>
                <a:t>REFERENCES</a:t>
              </a:r>
            </a:p>
          </p:txBody>
        </p:sp>
      </p:grpSp>
      <p:sp>
        <p:nvSpPr>
          <p:cNvPr id="23" name="TextBox 22">
            <a:extLst>
              <a:ext uri="{FF2B5EF4-FFF2-40B4-BE49-F238E27FC236}">
                <a16:creationId xmlns:a16="http://schemas.microsoft.com/office/drawing/2014/main" id="{2705C93F-35F5-DD8C-0109-C76CB811A341}"/>
              </a:ext>
            </a:extLst>
          </p:cNvPr>
          <p:cNvSpPr txBox="1"/>
          <p:nvPr/>
        </p:nvSpPr>
        <p:spPr>
          <a:xfrm>
            <a:off x="47538" y="7010831"/>
            <a:ext cx="6913346" cy="408623"/>
          </a:xfrm>
          <a:prstGeom prst="roundRect">
            <a:avLst/>
          </a:prstGeom>
          <a:solidFill>
            <a:schemeClr val="bg1">
              <a:lumMod val="85000"/>
              <a:lumOff val="15000"/>
            </a:schemeClr>
          </a:solidFill>
        </p:spPr>
        <p:txBody>
          <a:bodyPr wrap="square" rtlCol="0">
            <a:spAutoFit/>
          </a:bodyPr>
          <a:lstStyle/>
          <a:p>
            <a:r>
              <a:rPr lang="en-IN" dirty="0"/>
              <a:t>SAEWORIJDFNMSAL;SWPOERDKJFCXM,ZS.</a:t>
            </a:r>
          </a:p>
        </p:txBody>
      </p:sp>
      <p:sp>
        <p:nvSpPr>
          <p:cNvPr id="24" name="TextBox 23">
            <a:extLst>
              <a:ext uri="{FF2B5EF4-FFF2-40B4-BE49-F238E27FC236}">
                <a16:creationId xmlns:a16="http://schemas.microsoft.com/office/drawing/2014/main" id="{2FEB287A-0DBB-EE4F-AC52-C2B4E58A60A5}"/>
              </a:ext>
            </a:extLst>
          </p:cNvPr>
          <p:cNvSpPr txBox="1"/>
          <p:nvPr/>
        </p:nvSpPr>
        <p:spPr>
          <a:xfrm>
            <a:off x="47538" y="7010831"/>
            <a:ext cx="6913346" cy="408623"/>
          </a:xfrm>
          <a:prstGeom prst="roundRect">
            <a:avLst/>
          </a:prstGeom>
          <a:solidFill>
            <a:schemeClr val="bg1">
              <a:lumMod val="85000"/>
              <a:lumOff val="15000"/>
            </a:schemeClr>
          </a:solidFill>
        </p:spPr>
        <p:txBody>
          <a:bodyPr wrap="square" rtlCol="0">
            <a:spAutoFit/>
          </a:bodyPr>
          <a:lstStyle/>
          <a:p>
            <a:r>
              <a:rPr lang="en-IN" dirty="0"/>
              <a:t>SAEWORIJDFNMSAL;SWPOERDKJFCXM,ZS.</a:t>
            </a:r>
          </a:p>
        </p:txBody>
      </p:sp>
      <p:sp>
        <p:nvSpPr>
          <p:cNvPr id="26" name="TextBox 25">
            <a:extLst>
              <a:ext uri="{FF2B5EF4-FFF2-40B4-BE49-F238E27FC236}">
                <a16:creationId xmlns:a16="http://schemas.microsoft.com/office/drawing/2014/main" id="{BE909890-4DAA-B099-A6BC-CB83C257FC91}"/>
              </a:ext>
            </a:extLst>
          </p:cNvPr>
          <p:cNvSpPr txBox="1"/>
          <p:nvPr/>
        </p:nvSpPr>
        <p:spPr>
          <a:xfrm>
            <a:off x="190731" y="1963554"/>
            <a:ext cx="6913346" cy="4636021"/>
          </a:xfrm>
          <a:prstGeom prst="roundRect">
            <a:avLst/>
          </a:prstGeom>
          <a:solidFill>
            <a:schemeClr val="bg1">
              <a:lumMod val="85000"/>
              <a:lumOff val="15000"/>
            </a:schemeClr>
          </a:solidFill>
        </p:spPr>
        <p:txBody>
          <a:bodyPr wrap="square" rtlCol="0">
            <a:spAutoFit/>
          </a:bodyPr>
          <a:lstStyle/>
          <a:p>
            <a:pPr marL="285750" indent="-285750" algn="just">
              <a:lnSpc>
                <a:spcPct val="150000"/>
              </a:lnSpc>
              <a:buFont typeface="Wingdings" panose="05000000000000000000" pitchFamily="2" charset="2"/>
              <a:buChar char="Ø"/>
            </a:pPr>
            <a:r>
              <a:rPr lang="en-IN" sz="2000" b="1" dirty="0">
                <a:latin typeface="Cambria" panose="02040503050406030204" pitchFamily="18" charset="0"/>
                <a:ea typeface="Cambria" panose="02040503050406030204" pitchFamily="18" charset="0"/>
              </a:rPr>
              <a:t>This Website provides you a complete playlist of workout with visual demonstration of how to perform.</a:t>
            </a:r>
          </a:p>
          <a:p>
            <a:pPr marL="285750" indent="-285750" algn="just">
              <a:lnSpc>
                <a:spcPct val="150000"/>
              </a:lnSpc>
              <a:buFont typeface="Wingdings" panose="05000000000000000000" pitchFamily="2" charset="2"/>
              <a:buChar char="Ø"/>
            </a:pPr>
            <a:r>
              <a:rPr lang="en-IN" sz="2000" b="1" dirty="0">
                <a:latin typeface="Cambria" panose="02040503050406030204" pitchFamily="18" charset="0"/>
                <a:ea typeface="Cambria" panose="02040503050406030204" pitchFamily="18" charset="0"/>
              </a:rPr>
              <a:t>It has a BMI Calculator which will tell you about your body mass</a:t>
            </a:r>
          </a:p>
          <a:p>
            <a:pPr marL="285750" indent="-285750" algn="just">
              <a:lnSpc>
                <a:spcPct val="150000"/>
              </a:lnSpc>
              <a:buFont typeface="Wingdings" panose="05000000000000000000" pitchFamily="2" charset="2"/>
              <a:buChar char="Ø"/>
            </a:pPr>
            <a:r>
              <a:rPr lang="en-IN" sz="2000" b="1" dirty="0">
                <a:latin typeface="Cambria" panose="02040503050406030204" pitchFamily="18" charset="0"/>
                <a:ea typeface="Cambria" panose="02040503050406030204" pitchFamily="18" charset="0"/>
              </a:rPr>
              <a:t>You can join our programs and you will be well notified as confirmations will be sent to your mail.</a:t>
            </a:r>
          </a:p>
          <a:p>
            <a:pPr marL="285750" indent="-285750" algn="just">
              <a:lnSpc>
                <a:spcPct val="150000"/>
              </a:lnSpc>
              <a:buFont typeface="Wingdings" panose="05000000000000000000" pitchFamily="2" charset="2"/>
              <a:buChar char="Ø"/>
            </a:pPr>
            <a:r>
              <a:rPr lang="en-IN" sz="2000" b="1" dirty="0">
                <a:latin typeface="Cambria" panose="02040503050406030204" pitchFamily="18" charset="0"/>
                <a:ea typeface="Cambria" panose="02040503050406030204" pitchFamily="18" charset="0"/>
              </a:rPr>
              <a:t>You can resume and stop whenever you want as we have made this site more interactive.</a:t>
            </a:r>
          </a:p>
        </p:txBody>
      </p:sp>
      <p:pic>
        <p:nvPicPr>
          <p:cNvPr id="25" name="Picture 24">
            <a:extLst>
              <a:ext uri="{FF2B5EF4-FFF2-40B4-BE49-F238E27FC236}">
                <a16:creationId xmlns:a16="http://schemas.microsoft.com/office/drawing/2014/main" id="{F936917C-6340-8997-B9CE-6C9A9040B4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06891" cy="1076351"/>
          </a:xfrm>
          <a:prstGeom prst="rect">
            <a:avLst/>
          </a:prstGeom>
        </p:spPr>
      </p:pic>
    </p:spTree>
    <p:extLst>
      <p:ext uri="{BB962C8B-B14F-4D97-AF65-F5344CB8AC3E}">
        <p14:creationId xmlns:p14="http://schemas.microsoft.com/office/powerpoint/2010/main" val="42656467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4628A5-98FA-6BA4-A013-560FE36FB972}"/>
            </a:ext>
          </a:extLst>
        </p:cNvPr>
        <p:cNvGrpSpPr/>
        <p:nvPr/>
      </p:nvGrpSpPr>
      <p:grpSpPr>
        <a:xfrm>
          <a:off x="0" y="0"/>
          <a:ext cx="0" cy="0"/>
          <a:chOff x="0" y="0"/>
          <a:chExt cx="0" cy="0"/>
        </a:xfrm>
      </p:grpSpPr>
      <p:grpSp>
        <p:nvGrpSpPr>
          <p:cNvPr id="22" name="Group 21">
            <a:extLst>
              <a:ext uri="{FF2B5EF4-FFF2-40B4-BE49-F238E27FC236}">
                <a16:creationId xmlns:a16="http://schemas.microsoft.com/office/drawing/2014/main" id="{FBE4514C-E8B2-0769-2FC6-DFA3170D1B76}"/>
              </a:ext>
            </a:extLst>
          </p:cNvPr>
          <p:cNvGrpSpPr/>
          <p:nvPr/>
        </p:nvGrpSpPr>
        <p:grpSpPr>
          <a:xfrm>
            <a:off x="12192000" y="5471961"/>
            <a:ext cx="1636295" cy="986589"/>
            <a:chOff x="7307982" y="2849078"/>
            <a:chExt cx="5358864" cy="4995511"/>
          </a:xfrm>
        </p:grpSpPr>
        <p:sp>
          <p:nvSpPr>
            <p:cNvPr id="11" name="Oval 10">
              <a:extLst>
                <a:ext uri="{FF2B5EF4-FFF2-40B4-BE49-F238E27FC236}">
                  <a16:creationId xmlns:a16="http://schemas.microsoft.com/office/drawing/2014/main" id="{88299411-4AB9-B5E2-83CE-67D57E667B00}"/>
                </a:ext>
              </a:extLst>
            </p:cNvPr>
            <p:cNvSpPr/>
            <p:nvPr/>
          </p:nvSpPr>
          <p:spPr>
            <a:xfrm>
              <a:off x="7649692" y="2849078"/>
              <a:ext cx="5017154" cy="4995511"/>
            </a:xfrm>
            <a:prstGeom prst="ellipse">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90F949CC-804B-7124-BBCC-D953F31EC50C}"/>
                </a:ext>
              </a:extLst>
            </p:cNvPr>
            <p:cNvSpPr txBox="1"/>
            <p:nvPr/>
          </p:nvSpPr>
          <p:spPr>
            <a:xfrm>
              <a:off x="7307982" y="4842215"/>
              <a:ext cx="4251959" cy="646331"/>
            </a:xfrm>
            <a:prstGeom prst="rect">
              <a:avLst/>
            </a:prstGeom>
            <a:noFill/>
          </p:spPr>
          <p:txBody>
            <a:bodyPr wrap="square" rtlCol="0">
              <a:spAutoFit/>
            </a:bodyPr>
            <a:lstStyle/>
            <a:p>
              <a:r>
                <a:rPr lang="en-IN" sz="3600" dirty="0">
                  <a:solidFill>
                    <a:srgbClr val="66FF66"/>
                  </a:solidFill>
                  <a:latin typeface="Broadway" panose="04040905080B02020502" pitchFamily="82" charset="0"/>
                </a:rPr>
                <a:t>INTRODUCTION</a:t>
              </a:r>
            </a:p>
          </p:txBody>
        </p:sp>
      </p:grpSp>
      <p:grpSp>
        <p:nvGrpSpPr>
          <p:cNvPr id="3" name="Group 2">
            <a:extLst>
              <a:ext uri="{FF2B5EF4-FFF2-40B4-BE49-F238E27FC236}">
                <a16:creationId xmlns:a16="http://schemas.microsoft.com/office/drawing/2014/main" id="{1C9ABB34-F4A3-AD97-931D-46109F57A2D4}"/>
              </a:ext>
            </a:extLst>
          </p:cNvPr>
          <p:cNvGrpSpPr/>
          <p:nvPr/>
        </p:nvGrpSpPr>
        <p:grpSpPr>
          <a:xfrm>
            <a:off x="12296339" y="6386877"/>
            <a:ext cx="4732704" cy="3578757"/>
            <a:chOff x="2121176" y="197358"/>
            <a:chExt cx="2415941" cy="1607419"/>
          </a:xfrm>
        </p:grpSpPr>
        <p:sp>
          <p:nvSpPr>
            <p:cNvPr id="13" name="Oval 12">
              <a:extLst>
                <a:ext uri="{FF2B5EF4-FFF2-40B4-BE49-F238E27FC236}">
                  <a16:creationId xmlns:a16="http://schemas.microsoft.com/office/drawing/2014/main" id="{A9B5E4CF-3B3D-C2B4-68D3-013C8D24AB2B}"/>
                </a:ext>
              </a:extLst>
            </p:cNvPr>
            <p:cNvSpPr/>
            <p:nvPr/>
          </p:nvSpPr>
          <p:spPr>
            <a:xfrm>
              <a:off x="2295233" y="197358"/>
              <a:ext cx="1905802" cy="1607419"/>
            </a:xfrm>
            <a:prstGeom prst="ellipse">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E43C5E25-591F-65CD-9CF2-DA7D171EBB70}"/>
                </a:ext>
              </a:extLst>
            </p:cNvPr>
            <p:cNvSpPr txBox="1"/>
            <p:nvPr/>
          </p:nvSpPr>
          <p:spPr>
            <a:xfrm>
              <a:off x="2121176" y="719185"/>
              <a:ext cx="2415941" cy="375737"/>
            </a:xfrm>
            <a:prstGeom prst="rect">
              <a:avLst/>
            </a:prstGeom>
            <a:noFill/>
          </p:spPr>
          <p:txBody>
            <a:bodyPr wrap="square" rtlCol="0">
              <a:spAutoFit/>
            </a:bodyPr>
            <a:lstStyle/>
            <a:p>
              <a:r>
                <a:rPr lang="en-IN" sz="4000" dirty="0">
                  <a:solidFill>
                    <a:srgbClr val="66FF66"/>
                  </a:solidFill>
                  <a:latin typeface="Broadway" panose="04040905080B02020502" pitchFamily="82" charset="0"/>
                </a:rPr>
                <a:t>TECHNICAL </a:t>
              </a:r>
            </a:p>
            <a:p>
              <a:r>
                <a:rPr lang="en-IN" sz="4000" dirty="0">
                  <a:solidFill>
                    <a:srgbClr val="66FF66"/>
                  </a:solidFill>
                  <a:latin typeface="Broadway" panose="04040905080B02020502" pitchFamily="82" charset="0"/>
                </a:rPr>
                <a:t>DETAILS</a:t>
              </a:r>
            </a:p>
          </p:txBody>
        </p:sp>
      </p:grpSp>
      <p:grpSp>
        <p:nvGrpSpPr>
          <p:cNvPr id="2" name="Group 1">
            <a:extLst>
              <a:ext uri="{FF2B5EF4-FFF2-40B4-BE49-F238E27FC236}">
                <a16:creationId xmlns:a16="http://schemas.microsoft.com/office/drawing/2014/main" id="{2B3972F3-3C0A-0AEB-2ED7-F859B8A94734}"/>
              </a:ext>
            </a:extLst>
          </p:cNvPr>
          <p:cNvGrpSpPr/>
          <p:nvPr/>
        </p:nvGrpSpPr>
        <p:grpSpPr>
          <a:xfrm>
            <a:off x="13111346" y="2586429"/>
            <a:ext cx="2295141" cy="2114698"/>
            <a:chOff x="-60064" y="238267"/>
            <a:chExt cx="2415941" cy="1607418"/>
          </a:xfrm>
        </p:grpSpPr>
        <p:sp>
          <p:nvSpPr>
            <p:cNvPr id="12" name="Oval 11">
              <a:extLst>
                <a:ext uri="{FF2B5EF4-FFF2-40B4-BE49-F238E27FC236}">
                  <a16:creationId xmlns:a16="http://schemas.microsoft.com/office/drawing/2014/main" id="{131BF44E-042A-BD29-565D-2FF1A0593AB0}"/>
                </a:ext>
              </a:extLst>
            </p:cNvPr>
            <p:cNvSpPr/>
            <p:nvPr/>
          </p:nvSpPr>
          <p:spPr>
            <a:xfrm>
              <a:off x="136573" y="238267"/>
              <a:ext cx="1717081" cy="1607418"/>
            </a:xfrm>
            <a:prstGeom prst="ellipse">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F3CB17D3-C78C-4A8B-865A-8C0816ACFDB5}"/>
                </a:ext>
              </a:extLst>
            </p:cNvPr>
            <p:cNvSpPr txBox="1"/>
            <p:nvPr/>
          </p:nvSpPr>
          <p:spPr>
            <a:xfrm>
              <a:off x="-60064" y="791151"/>
              <a:ext cx="2415941" cy="487533"/>
            </a:xfrm>
            <a:prstGeom prst="rect">
              <a:avLst/>
            </a:prstGeom>
            <a:noFill/>
          </p:spPr>
          <p:txBody>
            <a:bodyPr wrap="square" rtlCol="0">
              <a:spAutoFit/>
            </a:bodyPr>
            <a:lstStyle/>
            <a:p>
              <a:r>
                <a:rPr lang="en-IN" sz="4000" dirty="0">
                  <a:solidFill>
                    <a:srgbClr val="66FF66"/>
                  </a:solidFill>
                  <a:latin typeface="Broadway" panose="04040905080B02020502" pitchFamily="82" charset="0"/>
                </a:rPr>
                <a:t>PROBLEM</a:t>
              </a:r>
            </a:p>
            <a:p>
              <a:r>
                <a:rPr lang="en-IN" sz="4000" dirty="0">
                  <a:solidFill>
                    <a:srgbClr val="66FF66"/>
                  </a:solidFill>
                  <a:latin typeface="Broadway" panose="04040905080B02020502" pitchFamily="82" charset="0"/>
                </a:rPr>
                <a:t> STATEMENT</a:t>
              </a:r>
            </a:p>
          </p:txBody>
        </p:sp>
      </p:grpSp>
      <p:grpSp>
        <p:nvGrpSpPr>
          <p:cNvPr id="18" name="Group 17">
            <a:extLst>
              <a:ext uri="{FF2B5EF4-FFF2-40B4-BE49-F238E27FC236}">
                <a16:creationId xmlns:a16="http://schemas.microsoft.com/office/drawing/2014/main" id="{32FE315E-D8B0-5663-492E-BFB978EBE06C}"/>
              </a:ext>
            </a:extLst>
          </p:cNvPr>
          <p:cNvGrpSpPr/>
          <p:nvPr/>
        </p:nvGrpSpPr>
        <p:grpSpPr>
          <a:xfrm>
            <a:off x="12307266" y="6454719"/>
            <a:ext cx="3760496" cy="2852736"/>
            <a:chOff x="4337787" y="202211"/>
            <a:chExt cx="2415941" cy="1607419"/>
          </a:xfrm>
        </p:grpSpPr>
        <p:sp>
          <p:nvSpPr>
            <p:cNvPr id="14" name="Oval 13">
              <a:extLst>
                <a:ext uri="{FF2B5EF4-FFF2-40B4-BE49-F238E27FC236}">
                  <a16:creationId xmlns:a16="http://schemas.microsoft.com/office/drawing/2014/main" id="{9E485421-82BC-E63E-0592-9D5DE03D0DDC}"/>
                </a:ext>
              </a:extLst>
            </p:cNvPr>
            <p:cNvSpPr/>
            <p:nvPr/>
          </p:nvSpPr>
          <p:spPr>
            <a:xfrm>
              <a:off x="4496012" y="202211"/>
              <a:ext cx="1905802" cy="1607419"/>
            </a:xfrm>
            <a:prstGeom prst="ellipse">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811A2BF3-1A7B-F5C5-4587-FE2628BA981A}"/>
                </a:ext>
              </a:extLst>
            </p:cNvPr>
            <p:cNvSpPr txBox="1"/>
            <p:nvPr/>
          </p:nvSpPr>
          <p:spPr>
            <a:xfrm>
              <a:off x="4337787" y="647124"/>
              <a:ext cx="2415941" cy="398943"/>
            </a:xfrm>
            <a:prstGeom prst="rect">
              <a:avLst/>
            </a:prstGeom>
            <a:noFill/>
          </p:spPr>
          <p:txBody>
            <a:bodyPr wrap="square" rtlCol="0">
              <a:spAutoFit/>
            </a:bodyPr>
            <a:lstStyle/>
            <a:p>
              <a:r>
                <a:rPr lang="en-IN" sz="4000" dirty="0">
                  <a:solidFill>
                    <a:srgbClr val="66FF66"/>
                  </a:solidFill>
                  <a:latin typeface="Broadway" panose="04040905080B02020502" pitchFamily="82" charset="0"/>
                </a:rPr>
                <a:t>KEY</a:t>
              </a:r>
            </a:p>
            <a:p>
              <a:r>
                <a:rPr lang="en-IN" sz="4000" dirty="0">
                  <a:solidFill>
                    <a:srgbClr val="66FF66"/>
                  </a:solidFill>
                  <a:latin typeface="Broadway" panose="04040905080B02020502" pitchFamily="82" charset="0"/>
                </a:rPr>
                <a:t>FEATURES</a:t>
              </a:r>
            </a:p>
          </p:txBody>
        </p:sp>
      </p:grpSp>
      <p:grpSp>
        <p:nvGrpSpPr>
          <p:cNvPr id="19" name="Group 18">
            <a:extLst>
              <a:ext uri="{FF2B5EF4-FFF2-40B4-BE49-F238E27FC236}">
                <a16:creationId xmlns:a16="http://schemas.microsoft.com/office/drawing/2014/main" id="{9343086E-AAC7-21B4-4E2F-4F4A5071CDAA}"/>
              </a:ext>
            </a:extLst>
          </p:cNvPr>
          <p:cNvGrpSpPr/>
          <p:nvPr/>
        </p:nvGrpSpPr>
        <p:grpSpPr>
          <a:xfrm>
            <a:off x="6960883" y="2586428"/>
            <a:ext cx="7165933" cy="5643171"/>
            <a:chOff x="6567034" y="302152"/>
            <a:chExt cx="2415941" cy="1607419"/>
          </a:xfrm>
        </p:grpSpPr>
        <p:sp>
          <p:nvSpPr>
            <p:cNvPr id="15" name="Oval 14">
              <a:extLst>
                <a:ext uri="{FF2B5EF4-FFF2-40B4-BE49-F238E27FC236}">
                  <a16:creationId xmlns:a16="http://schemas.microsoft.com/office/drawing/2014/main" id="{97A3D778-200A-5329-C5D7-BE16A50A214F}"/>
                </a:ext>
              </a:extLst>
            </p:cNvPr>
            <p:cNvSpPr/>
            <p:nvPr/>
          </p:nvSpPr>
          <p:spPr>
            <a:xfrm>
              <a:off x="6696791" y="302152"/>
              <a:ext cx="1905802" cy="1607419"/>
            </a:xfrm>
            <a:prstGeom prst="ellipse">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4E7799A1-AC2E-C9D4-4316-010121EBC385}"/>
                </a:ext>
              </a:extLst>
            </p:cNvPr>
            <p:cNvSpPr txBox="1"/>
            <p:nvPr/>
          </p:nvSpPr>
          <p:spPr>
            <a:xfrm>
              <a:off x="6567034" y="712755"/>
              <a:ext cx="2415941" cy="376973"/>
            </a:xfrm>
            <a:prstGeom prst="rect">
              <a:avLst/>
            </a:prstGeom>
            <a:noFill/>
          </p:spPr>
          <p:txBody>
            <a:bodyPr wrap="square" rtlCol="0">
              <a:spAutoFit/>
            </a:bodyPr>
            <a:lstStyle/>
            <a:p>
              <a:r>
                <a:rPr lang="en-IN" sz="4000" dirty="0">
                  <a:solidFill>
                    <a:srgbClr val="66FF66"/>
                  </a:solidFill>
                  <a:latin typeface="Broadway" panose="04040905080B02020502" pitchFamily="82" charset="0"/>
                </a:rPr>
                <a:t>PROJECT </a:t>
              </a:r>
            </a:p>
            <a:p>
              <a:r>
                <a:rPr lang="en-IN" sz="4000" dirty="0">
                  <a:solidFill>
                    <a:srgbClr val="66FF66"/>
                  </a:solidFill>
                  <a:latin typeface="Broadway" panose="04040905080B02020502" pitchFamily="82" charset="0"/>
                </a:rPr>
                <a:t>GOALS</a:t>
              </a:r>
            </a:p>
          </p:txBody>
        </p:sp>
      </p:grpSp>
      <p:grpSp>
        <p:nvGrpSpPr>
          <p:cNvPr id="21" name="Group 20">
            <a:extLst>
              <a:ext uri="{FF2B5EF4-FFF2-40B4-BE49-F238E27FC236}">
                <a16:creationId xmlns:a16="http://schemas.microsoft.com/office/drawing/2014/main" id="{9935A44D-725B-63AE-FA61-7C3EF0570059}"/>
              </a:ext>
            </a:extLst>
          </p:cNvPr>
          <p:cNvGrpSpPr/>
          <p:nvPr/>
        </p:nvGrpSpPr>
        <p:grpSpPr>
          <a:xfrm>
            <a:off x="8003798" y="218657"/>
            <a:ext cx="4456776" cy="1744897"/>
            <a:chOff x="8688796" y="314189"/>
            <a:chExt cx="4456776" cy="1744897"/>
          </a:xfrm>
        </p:grpSpPr>
        <p:sp>
          <p:nvSpPr>
            <p:cNvPr id="17" name="Oval 16">
              <a:extLst>
                <a:ext uri="{FF2B5EF4-FFF2-40B4-BE49-F238E27FC236}">
                  <a16:creationId xmlns:a16="http://schemas.microsoft.com/office/drawing/2014/main" id="{994AA0DE-4DEC-0F09-3636-0A2ACB64F004}"/>
                </a:ext>
              </a:extLst>
            </p:cNvPr>
            <p:cNvSpPr/>
            <p:nvPr/>
          </p:nvSpPr>
          <p:spPr>
            <a:xfrm>
              <a:off x="10907120" y="314189"/>
              <a:ext cx="1857583" cy="1744897"/>
            </a:xfrm>
            <a:prstGeom prst="ellipse">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0" name="Group 19">
              <a:extLst>
                <a:ext uri="{FF2B5EF4-FFF2-40B4-BE49-F238E27FC236}">
                  <a16:creationId xmlns:a16="http://schemas.microsoft.com/office/drawing/2014/main" id="{7FDE27CB-2C21-71A4-2056-35929EAC0870}"/>
                </a:ext>
              </a:extLst>
            </p:cNvPr>
            <p:cNvGrpSpPr/>
            <p:nvPr/>
          </p:nvGrpSpPr>
          <p:grpSpPr>
            <a:xfrm>
              <a:off x="8688796" y="314189"/>
              <a:ext cx="2415941" cy="1633853"/>
              <a:chOff x="8688796" y="314189"/>
              <a:chExt cx="2415941" cy="1633853"/>
            </a:xfrm>
          </p:grpSpPr>
          <p:sp>
            <p:nvSpPr>
              <p:cNvPr id="16" name="Oval 15">
                <a:extLst>
                  <a:ext uri="{FF2B5EF4-FFF2-40B4-BE49-F238E27FC236}">
                    <a16:creationId xmlns:a16="http://schemas.microsoft.com/office/drawing/2014/main" id="{1FC7DA34-3210-C5C4-B651-246CEBCDB0E3}"/>
                  </a:ext>
                </a:extLst>
              </p:cNvPr>
              <p:cNvSpPr/>
              <p:nvPr/>
            </p:nvSpPr>
            <p:spPr>
              <a:xfrm>
                <a:off x="8897570" y="314189"/>
                <a:ext cx="1771808" cy="1633853"/>
              </a:xfrm>
              <a:prstGeom prst="ellipse">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9F2E5CBC-619F-1C31-771E-E8884251C959}"/>
                  </a:ext>
                </a:extLst>
              </p:cNvPr>
              <p:cNvSpPr txBox="1"/>
              <p:nvPr/>
            </p:nvSpPr>
            <p:spPr>
              <a:xfrm>
                <a:off x="8688796" y="885666"/>
                <a:ext cx="2415941" cy="400110"/>
              </a:xfrm>
              <a:prstGeom prst="rect">
                <a:avLst/>
              </a:prstGeom>
              <a:noFill/>
            </p:spPr>
            <p:txBody>
              <a:bodyPr wrap="square" rtlCol="0">
                <a:spAutoFit/>
              </a:bodyPr>
              <a:lstStyle/>
              <a:p>
                <a:r>
                  <a:rPr lang="en-IN" sz="2000" dirty="0">
                    <a:solidFill>
                      <a:srgbClr val="66FF66"/>
                    </a:solidFill>
                    <a:latin typeface="Broadway" panose="04040905080B02020502" pitchFamily="82" charset="0"/>
                  </a:rPr>
                  <a:t>CONCLUSION</a:t>
                </a:r>
              </a:p>
            </p:txBody>
          </p:sp>
        </p:grpSp>
        <p:sp>
          <p:nvSpPr>
            <p:cNvPr id="10" name="TextBox 9">
              <a:extLst>
                <a:ext uri="{FF2B5EF4-FFF2-40B4-BE49-F238E27FC236}">
                  <a16:creationId xmlns:a16="http://schemas.microsoft.com/office/drawing/2014/main" id="{4718AEA8-C6C0-C8BC-E7FF-0D0FB7394EF2}"/>
                </a:ext>
              </a:extLst>
            </p:cNvPr>
            <p:cNvSpPr txBox="1"/>
            <p:nvPr/>
          </p:nvSpPr>
          <p:spPr>
            <a:xfrm>
              <a:off x="10729631" y="892811"/>
              <a:ext cx="2415941" cy="400110"/>
            </a:xfrm>
            <a:prstGeom prst="rect">
              <a:avLst/>
            </a:prstGeom>
            <a:noFill/>
          </p:spPr>
          <p:txBody>
            <a:bodyPr wrap="square" rtlCol="0">
              <a:spAutoFit/>
            </a:bodyPr>
            <a:lstStyle/>
            <a:p>
              <a:r>
                <a:rPr lang="en-IN" sz="2000" dirty="0">
                  <a:solidFill>
                    <a:srgbClr val="66FF66"/>
                  </a:solidFill>
                  <a:latin typeface="Broadway" panose="04040905080B02020502" pitchFamily="82" charset="0"/>
                </a:rPr>
                <a:t>REFERENCES</a:t>
              </a:r>
            </a:p>
          </p:txBody>
        </p:sp>
      </p:grpSp>
      <p:sp>
        <p:nvSpPr>
          <p:cNvPr id="23" name="TextBox 22">
            <a:extLst>
              <a:ext uri="{FF2B5EF4-FFF2-40B4-BE49-F238E27FC236}">
                <a16:creationId xmlns:a16="http://schemas.microsoft.com/office/drawing/2014/main" id="{25BE3061-1C3B-7D29-79AB-1D55FAC85E03}"/>
              </a:ext>
            </a:extLst>
          </p:cNvPr>
          <p:cNvSpPr txBox="1"/>
          <p:nvPr/>
        </p:nvSpPr>
        <p:spPr>
          <a:xfrm>
            <a:off x="47538" y="7010831"/>
            <a:ext cx="6913346" cy="408623"/>
          </a:xfrm>
          <a:prstGeom prst="roundRect">
            <a:avLst/>
          </a:prstGeom>
          <a:solidFill>
            <a:schemeClr val="bg1">
              <a:lumMod val="85000"/>
              <a:lumOff val="15000"/>
            </a:schemeClr>
          </a:solidFill>
        </p:spPr>
        <p:txBody>
          <a:bodyPr wrap="square" rtlCol="0">
            <a:spAutoFit/>
          </a:bodyPr>
          <a:lstStyle/>
          <a:p>
            <a:r>
              <a:rPr lang="en-IN" dirty="0"/>
              <a:t>SAEWORIJDFNMSAL;SWPOERDKJFCXM,ZS.</a:t>
            </a:r>
          </a:p>
        </p:txBody>
      </p:sp>
      <p:sp>
        <p:nvSpPr>
          <p:cNvPr id="24" name="TextBox 23">
            <a:extLst>
              <a:ext uri="{FF2B5EF4-FFF2-40B4-BE49-F238E27FC236}">
                <a16:creationId xmlns:a16="http://schemas.microsoft.com/office/drawing/2014/main" id="{69660B0A-BC91-0989-F38D-F4942172F4AC}"/>
              </a:ext>
            </a:extLst>
          </p:cNvPr>
          <p:cNvSpPr txBox="1"/>
          <p:nvPr/>
        </p:nvSpPr>
        <p:spPr>
          <a:xfrm>
            <a:off x="47538" y="7010831"/>
            <a:ext cx="6913346" cy="408623"/>
          </a:xfrm>
          <a:prstGeom prst="roundRect">
            <a:avLst/>
          </a:prstGeom>
          <a:solidFill>
            <a:schemeClr val="bg1">
              <a:lumMod val="85000"/>
              <a:lumOff val="15000"/>
            </a:schemeClr>
          </a:solidFill>
        </p:spPr>
        <p:txBody>
          <a:bodyPr wrap="square" rtlCol="0">
            <a:spAutoFit/>
          </a:bodyPr>
          <a:lstStyle/>
          <a:p>
            <a:r>
              <a:rPr lang="en-IN" dirty="0"/>
              <a:t>SAEWORIJDFNMSAL;SWPOERDKJFCXM,ZS.</a:t>
            </a:r>
          </a:p>
        </p:txBody>
      </p:sp>
      <p:sp>
        <p:nvSpPr>
          <p:cNvPr id="26" name="TextBox 25">
            <a:extLst>
              <a:ext uri="{FF2B5EF4-FFF2-40B4-BE49-F238E27FC236}">
                <a16:creationId xmlns:a16="http://schemas.microsoft.com/office/drawing/2014/main" id="{779AE103-9F08-DC0B-C765-318B90820A55}"/>
              </a:ext>
            </a:extLst>
          </p:cNvPr>
          <p:cNvSpPr txBox="1"/>
          <p:nvPr/>
        </p:nvSpPr>
        <p:spPr>
          <a:xfrm>
            <a:off x="0" y="7010831"/>
            <a:ext cx="6913346" cy="3166824"/>
          </a:xfrm>
          <a:prstGeom prst="roundRect">
            <a:avLst/>
          </a:prstGeom>
          <a:solidFill>
            <a:schemeClr val="bg1">
              <a:lumMod val="85000"/>
              <a:lumOff val="15000"/>
            </a:schemeClr>
          </a:solidFill>
        </p:spPr>
        <p:txBody>
          <a:bodyPr wrap="square" rtlCol="0">
            <a:spAutoFit/>
          </a:bodyPr>
          <a:lstStyle/>
          <a:p>
            <a:pPr marL="285750" indent="-285750" algn="just">
              <a:buFont typeface="Wingdings" panose="05000000000000000000" pitchFamily="2" charset="2"/>
              <a:buChar char="Ø"/>
            </a:pPr>
            <a:r>
              <a:rPr lang="en-IN" sz="2000" b="1" dirty="0">
                <a:latin typeface="Cambria" panose="02040503050406030204" pitchFamily="18" charset="0"/>
                <a:ea typeface="Cambria" panose="02040503050406030204" pitchFamily="18" charset="0"/>
              </a:rPr>
              <a:t>This Website provides you a complete playlist of workout with visual demonstration of how to perform.</a:t>
            </a:r>
          </a:p>
          <a:p>
            <a:pPr marL="285750" indent="-285750" algn="just">
              <a:buFont typeface="Wingdings" panose="05000000000000000000" pitchFamily="2" charset="2"/>
              <a:buChar char="Ø"/>
            </a:pPr>
            <a:r>
              <a:rPr lang="en-IN" sz="2000" b="1" dirty="0">
                <a:latin typeface="Cambria" panose="02040503050406030204" pitchFamily="18" charset="0"/>
                <a:ea typeface="Cambria" panose="02040503050406030204" pitchFamily="18" charset="0"/>
              </a:rPr>
              <a:t>It has a BMI Calculator which will tell you about your body mass</a:t>
            </a:r>
          </a:p>
          <a:p>
            <a:pPr marL="285750" indent="-285750" algn="just">
              <a:buFont typeface="Wingdings" panose="05000000000000000000" pitchFamily="2" charset="2"/>
              <a:buChar char="Ø"/>
            </a:pPr>
            <a:r>
              <a:rPr lang="en-IN" sz="2000" b="1" dirty="0">
                <a:latin typeface="Cambria" panose="02040503050406030204" pitchFamily="18" charset="0"/>
                <a:ea typeface="Cambria" panose="02040503050406030204" pitchFamily="18" charset="0"/>
              </a:rPr>
              <a:t>You can join our programs and you will be well notified as confirmations will be sent to your mail.</a:t>
            </a:r>
          </a:p>
          <a:p>
            <a:pPr marL="285750" indent="-285750" algn="just">
              <a:buFont typeface="Wingdings" panose="05000000000000000000" pitchFamily="2" charset="2"/>
              <a:buChar char="Ø"/>
            </a:pPr>
            <a:r>
              <a:rPr lang="en-IN" sz="2000" b="1" dirty="0">
                <a:latin typeface="Cambria" panose="02040503050406030204" pitchFamily="18" charset="0"/>
                <a:ea typeface="Cambria" panose="02040503050406030204" pitchFamily="18" charset="0"/>
              </a:rPr>
              <a:t>You can resume and stop whenever you want as we have made this site more interactive.</a:t>
            </a:r>
          </a:p>
        </p:txBody>
      </p:sp>
      <p:sp>
        <p:nvSpPr>
          <p:cNvPr id="25" name="TextBox 24">
            <a:extLst>
              <a:ext uri="{FF2B5EF4-FFF2-40B4-BE49-F238E27FC236}">
                <a16:creationId xmlns:a16="http://schemas.microsoft.com/office/drawing/2014/main" id="{7B496990-4D79-D390-18BB-277F505049A9}"/>
              </a:ext>
            </a:extLst>
          </p:cNvPr>
          <p:cNvSpPr txBox="1"/>
          <p:nvPr/>
        </p:nvSpPr>
        <p:spPr>
          <a:xfrm>
            <a:off x="344830" y="997334"/>
            <a:ext cx="6511666" cy="5657577"/>
          </a:xfrm>
          <a:prstGeom prst="roundRect">
            <a:avLst/>
          </a:prstGeom>
          <a:solidFill>
            <a:schemeClr val="bg1">
              <a:lumMod val="85000"/>
              <a:lumOff val="15000"/>
            </a:schemeClr>
          </a:solidFill>
        </p:spPr>
        <p:txBody>
          <a:bodyPr wrap="square" rtlCol="0">
            <a:spAutoFit/>
          </a:bodyPr>
          <a:lstStyle/>
          <a:p>
            <a:pPr marL="285750" indent="-285750" algn="just">
              <a:lnSpc>
                <a:spcPct val="150000"/>
              </a:lnSpc>
              <a:buFont typeface="Wingdings" panose="05000000000000000000" pitchFamily="2" charset="2"/>
              <a:buChar char="Ø"/>
            </a:pPr>
            <a:r>
              <a:rPr lang="en-US" sz="2000" b="1" i="0" dirty="0">
                <a:solidFill>
                  <a:srgbClr val="ECECEC"/>
                </a:solidFill>
                <a:effectLst/>
                <a:latin typeface="Cambria" panose="02040503050406030204" pitchFamily="18" charset="0"/>
                <a:ea typeface="Cambria" panose="02040503050406030204" pitchFamily="18" charset="0"/>
              </a:rPr>
              <a:t>Provide users with a user-friendly and intuitive mobile app for tracking fitness activities and achieving health goals.</a:t>
            </a:r>
          </a:p>
          <a:p>
            <a:pPr marL="285750" indent="-285750" algn="just">
              <a:lnSpc>
                <a:spcPct val="150000"/>
              </a:lnSpc>
              <a:buFont typeface="Wingdings" panose="05000000000000000000" pitchFamily="2" charset="2"/>
              <a:buChar char="Ø"/>
            </a:pPr>
            <a:r>
              <a:rPr lang="en-US" sz="2000" b="1" i="0" dirty="0">
                <a:solidFill>
                  <a:srgbClr val="ECECEC"/>
                </a:solidFill>
                <a:effectLst/>
                <a:latin typeface="Cambria" panose="02040503050406030204" pitchFamily="18" charset="0"/>
                <a:ea typeface="Cambria" panose="02040503050406030204" pitchFamily="18" charset="0"/>
              </a:rPr>
              <a:t>Foster a supportive and engaging community where users can connect, share experiences, and motivate each other.</a:t>
            </a:r>
          </a:p>
          <a:p>
            <a:pPr marL="285750" indent="-285750" algn="just">
              <a:lnSpc>
                <a:spcPct val="150000"/>
              </a:lnSpc>
              <a:buFont typeface="Wingdings" panose="05000000000000000000" pitchFamily="2" charset="2"/>
              <a:buChar char="Ø"/>
            </a:pPr>
            <a:r>
              <a:rPr lang="en-US" sz="2000" b="1" i="0" dirty="0">
                <a:solidFill>
                  <a:srgbClr val="ECECEC"/>
                </a:solidFill>
                <a:effectLst/>
                <a:latin typeface="Cambria" panose="02040503050406030204" pitchFamily="18" charset="0"/>
                <a:ea typeface="Cambria" panose="02040503050406030204" pitchFamily="18" charset="0"/>
              </a:rPr>
              <a:t>Help users improve their overall health and wellness through personalized workout plans, nutrition tracking, and progress monitoring.</a:t>
            </a:r>
          </a:p>
          <a:p>
            <a:pPr marL="285750" indent="-285750" algn="just">
              <a:lnSpc>
                <a:spcPct val="150000"/>
              </a:lnSpc>
              <a:buFont typeface="Wingdings" panose="05000000000000000000" pitchFamily="2" charset="2"/>
              <a:buChar char="Ø"/>
            </a:pPr>
            <a:r>
              <a:rPr lang="en-US" sz="2000" b="1" dirty="0">
                <a:solidFill>
                  <a:srgbClr val="ECECEC"/>
                </a:solidFill>
                <a:latin typeface="Cambria" panose="02040503050406030204" pitchFamily="18" charset="0"/>
                <a:ea typeface="Cambria" panose="02040503050406030204" pitchFamily="18" charset="0"/>
              </a:rPr>
              <a:t>To grow a bigger community of people who use this website to inspire and grow together.</a:t>
            </a:r>
            <a:endParaRPr lang="en-US" sz="2000" b="1" i="0" dirty="0">
              <a:solidFill>
                <a:srgbClr val="ECECEC"/>
              </a:solidFill>
              <a:effectLst/>
              <a:latin typeface="Cambria" panose="02040503050406030204" pitchFamily="18" charset="0"/>
              <a:ea typeface="Cambria" panose="02040503050406030204" pitchFamily="18" charset="0"/>
            </a:endParaRPr>
          </a:p>
        </p:txBody>
      </p:sp>
      <p:pic>
        <p:nvPicPr>
          <p:cNvPr id="27" name="Picture 26">
            <a:extLst>
              <a:ext uri="{FF2B5EF4-FFF2-40B4-BE49-F238E27FC236}">
                <a16:creationId xmlns:a16="http://schemas.microsoft.com/office/drawing/2014/main" id="{171A9E85-6C45-E87D-2D47-9B01182192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06891" cy="1076351"/>
          </a:xfrm>
          <a:prstGeom prst="rect">
            <a:avLst/>
          </a:prstGeom>
        </p:spPr>
      </p:pic>
    </p:spTree>
    <p:extLst>
      <p:ext uri="{BB962C8B-B14F-4D97-AF65-F5344CB8AC3E}">
        <p14:creationId xmlns:p14="http://schemas.microsoft.com/office/powerpoint/2010/main" val="11405886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CFAFE9-C290-F3BA-FFD8-E77AF9C3A24E}"/>
            </a:ext>
          </a:extLst>
        </p:cNvPr>
        <p:cNvGrpSpPr/>
        <p:nvPr/>
      </p:nvGrpSpPr>
      <p:grpSpPr>
        <a:xfrm>
          <a:off x="0" y="0"/>
          <a:ext cx="0" cy="0"/>
          <a:chOff x="0" y="0"/>
          <a:chExt cx="0" cy="0"/>
        </a:xfrm>
      </p:grpSpPr>
      <p:grpSp>
        <p:nvGrpSpPr>
          <p:cNvPr id="22" name="Group 21">
            <a:extLst>
              <a:ext uri="{FF2B5EF4-FFF2-40B4-BE49-F238E27FC236}">
                <a16:creationId xmlns:a16="http://schemas.microsoft.com/office/drawing/2014/main" id="{DF69C66A-76E2-1B34-E52A-E6F9F5334870}"/>
              </a:ext>
            </a:extLst>
          </p:cNvPr>
          <p:cNvGrpSpPr/>
          <p:nvPr/>
        </p:nvGrpSpPr>
        <p:grpSpPr>
          <a:xfrm>
            <a:off x="12192000" y="5471961"/>
            <a:ext cx="1636295" cy="986589"/>
            <a:chOff x="7307982" y="2849078"/>
            <a:chExt cx="5358864" cy="4995511"/>
          </a:xfrm>
        </p:grpSpPr>
        <p:sp>
          <p:nvSpPr>
            <p:cNvPr id="11" name="Oval 10">
              <a:extLst>
                <a:ext uri="{FF2B5EF4-FFF2-40B4-BE49-F238E27FC236}">
                  <a16:creationId xmlns:a16="http://schemas.microsoft.com/office/drawing/2014/main" id="{31CFFC5E-47D4-45ED-856A-517931230AE5}"/>
                </a:ext>
              </a:extLst>
            </p:cNvPr>
            <p:cNvSpPr/>
            <p:nvPr/>
          </p:nvSpPr>
          <p:spPr>
            <a:xfrm>
              <a:off x="7649692" y="2849078"/>
              <a:ext cx="5017154" cy="4995511"/>
            </a:xfrm>
            <a:prstGeom prst="ellipse">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FF0387BF-6BA2-A488-C84C-862A8D85CE61}"/>
                </a:ext>
              </a:extLst>
            </p:cNvPr>
            <p:cNvSpPr txBox="1"/>
            <p:nvPr/>
          </p:nvSpPr>
          <p:spPr>
            <a:xfrm>
              <a:off x="7307982" y="4842215"/>
              <a:ext cx="4251959" cy="646331"/>
            </a:xfrm>
            <a:prstGeom prst="rect">
              <a:avLst/>
            </a:prstGeom>
            <a:noFill/>
          </p:spPr>
          <p:txBody>
            <a:bodyPr wrap="square" rtlCol="0">
              <a:spAutoFit/>
            </a:bodyPr>
            <a:lstStyle/>
            <a:p>
              <a:r>
                <a:rPr lang="en-IN" sz="3600" dirty="0">
                  <a:solidFill>
                    <a:srgbClr val="66FF66"/>
                  </a:solidFill>
                  <a:latin typeface="Broadway" panose="04040905080B02020502" pitchFamily="82" charset="0"/>
                </a:rPr>
                <a:t>INTRODUCTION</a:t>
              </a:r>
            </a:p>
          </p:txBody>
        </p:sp>
      </p:grpSp>
      <p:grpSp>
        <p:nvGrpSpPr>
          <p:cNvPr id="3" name="Group 2">
            <a:extLst>
              <a:ext uri="{FF2B5EF4-FFF2-40B4-BE49-F238E27FC236}">
                <a16:creationId xmlns:a16="http://schemas.microsoft.com/office/drawing/2014/main" id="{0D325FE2-93EA-4A00-AAAD-8ABEF0B93334}"/>
              </a:ext>
            </a:extLst>
          </p:cNvPr>
          <p:cNvGrpSpPr/>
          <p:nvPr/>
        </p:nvGrpSpPr>
        <p:grpSpPr>
          <a:xfrm>
            <a:off x="12296339" y="6386877"/>
            <a:ext cx="4732704" cy="3578757"/>
            <a:chOff x="2121176" y="197358"/>
            <a:chExt cx="2415941" cy="1607419"/>
          </a:xfrm>
        </p:grpSpPr>
        <p:sp>
          <p:nvSpPr>
            <p:cNvPr id="13" name="Oval 12">
              <a:extLst>
                <a:ext uri="{FF2B5EF4-FFF2-40B4-BE49-F238E27FC236}">
                  <a16:creationId xmlns:a16="http://schemas.microsoft.com/office/drawing/2014/main" id="{3A4F49EF-9DFD-C14D-793B-4C9152366EDB}"/>
                </a:ext>
              </a:extLst>
            </p:cNvPr>
            <p:cNvSpPr/>
            <p:nvPr/>
          </p:nvSpPr>
          <p:spPr>
            <a:xfrm>
              <a:off x="2295233" y="197358"/>
              <a:ext cx="1905802" cy="1607419"/>
            </a:xfrm>
            <a:prstGeom prst="ellipse">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979B859D-9315-BA37-BAC5-9312B16BAA46}"/>
                </a:ext>
              </a:extLst>
            </p:cNvPr>
            <p:cNvSpPr txBox="1"/>
            <p:nvPr/>
          </p:nvSpPr>
          <p:spPr>
            <a:xfrm>
              <a:off x="2121176" y="719185"/>
              <a:ext cx="2415941" cy="375737"/>
            </a:xfrm>
            <a:prstGeom prst="rect">
              <a:avLst/>
            </a:prstGeom>
            <a:noFill/>
          </p:spPr>
          <p:txBody>
            <a:bodyPr wrap="square" rtlCol="0">
              <a:spAutoFit/>
            </a:bodyPr>
            <a:lstStyle/>
            <a:p>
              <a:r>
                <a:rPr lang="en-IN" sz="4000" dirty="0">
                  <a:solidFill>
                    <a:srgbClr val="66FF66"/>
                  </a:solidFill>
                  <a:latin typeface="Broadway" panose="04040905080B02020502" pitchFamily="82" charset="0"/>
                </a:rPr>
                <a:t>TECHNICAL </a:t>
              </a:r>
            </a:p>
            <a:p>
              <a:r>
                <a:rPr lang="en-IN" sz="4000" dirty="0">
                  <a:solidFill>
                    <a:srgbClr val="66FF66"/>
                  </a:solidFill>
                  <a:latin typeface="Broadway" panose="04040905080B02020502" pitchFamily="82" charset="0"/>
                </a:rPr>
                <a:t>DETAILS</a:t>
              </a:r>
            </a:p>
          </p:txBody>
        </p:sp>
      </p:grpSp>
      <p:grpSp>
        <p:nvGrpSpPr>
          <p:cNvPr id="2" name="Group 1">
            <a:extLst>
              <a:ext uri="{FF2B5EF4-FFF2-40B4-BE49-F238E27FC236}">
                <a16:creationId xmlns:a16="http://schemas.microsoft.com/office/drawing/2014/main" id="{27031837-5076-B70E-FB58-7FBC67C455D1}"/>
              </a:ext>
            </a:extLst>
          </p:cNvPr>
          <p:cNvGrpSpPr/>
          <p:nvPr/>
        </p:nvGrpSpPr>
        <p:grpSpPr>
          <a:xfrm>
            <a:off x="13111346" y="2586429"/>
            <a:ext cx="2295141" cy="2114698"/>
            <a:chOff x="-60064" y="238267"/>
            <a:chExt cx="2415941" cy="1607418"/>
          </a:xfrm>
        </p:grpSpPr>
        <p:sp>
          <p:nvSpPr>
            <p:cNvPr id="12" name="Oval 11">
              <a:extLst>
                <a:ext uri="{FF2B5EF4-FFF2-40B4-BE49-F238E27FC236}">
                  <a16:creationId xmlns:a16="http://schemas.microsoft.com/office/drawing/2014/main" id="{7C404815-03A9-2A1F-0E8F-2B134E653068}"/>
                </a:ext>
              </a:extLst>
            </p:cNvPr>
            <p:cNvSpPr/>
            <p:nvPr/>
          </p:nvSpPr>
          <p:spPr>
            <a:xfrm>
              <a:off x="136573" y="238267"/>
              <a:ext cx="1717081" cy="1607418"/>
            </a:xfrm>
            <a:prstGeom prst="ellipse">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1C42BA28-1AE8-7629-CADD-FF7DD1801385}"/>
                </a:ext>
              </a:extLst>
            </p:cNvPr>
            <p:cNvSpPr txBox="1"/>
            <p:nvPr/>
          </p:nvSpPr>
          <p:spPr>
            <a:xfrm>
              <a:off x="-60064" y="791151"/>
              <a:ext cx="2415941" cy="487533"/>
            </a:xfrm>
            <a:prstGeom prst="rect">
              <a:avLst/>
            </a:prstGeom>
            <a:noFill/>
          </p:spPr>
          <p:txBody>
            <a:bodyPr wrap="square" rtlCol="0">
              <a:spAutoFit/>
            </a:bodyPr>
            <a:lstStyle/>
            <a:p>
              <a:r>
                <a:rPr lang="en-IN" sz="4000" dirty="0">
                  <a:solidFill>
                    <a:srgbClr val="66FF66"/>
                  </a:solidFill>
                  <a:latin typeface="Broadway" panose="04040905080B02020502" pitchFamily="82" charset="0"/>
                </a:rPr>
                <a:t>PROBLEM</a:t>
              </a:r>
            </a:p>
            <a:p>
              <a:r>
                <a:rPr lang="en-IN" sz="4000" dirty="0">
                  <a:solidFill>
                    <a:srgbClr val="66FF66"/>
                  </a:solidFill>
                  <a:latin typeface="Broadway" panose="04040905080B02020502" pitchFamily="82" charset="0"/>
                </a:rPr>
                <a:t> STATEMENT</a:t>
              </a:r>
            </a:p>
          </p:txBody>
        </p:sp>
      </p:grpSp>
      <p:grpSp>
        <p:nvGrpSpPr>
          <p:cNvPr id="18" name="Group 17">
            <a:extLst>
              <a:ext uri="{FF2B5EF4-FFF2-40B4-BE49-F238E27FC236}">
                <a16:creationId xmlns:a16="http://schemas.microsoft.com/office/drawing/2014/main" id="{22643010-7E53-22F0-9359-BD32D641C5B6}"/>
              </a:ext>
            </a:extLst>
          </p:cNvPr>
          <p:cNvGrpSpPr/>
          <p:nvPr/>
        </p:nvGrpSpPr>
        <p:grpSpPr>
          <a:xfrm>
            <a:off x="12307266" y="6454719"/>
            <a:ext cx="3760496" cy="2852736"/>
            <a:chOff x="4337787" y="202211"/>
            <a:chExt cx="2415941" cy="1607419"/>
          </a:xfrm>
        </p:grpSpPr>
        <p:sp>
          <p:nvSpPr>
            <p:cNvPr id="14" name="Oval 13">
              <a:extLst>
                <a:ext uri="{FF2B5EF4-FFF2-40B4-BE49-F238E27FC236}">
                  <a16:creationId xmlns:a16="http://schemas.microsoft.com/office/drawing/2014/main" id="{A067E92A-E089-38D7-FACC-FAE06AB9C9D5}"/>
                </a:ext>
              </a:extLst>
            </p:cNvPr>
            <p:cNvSpPr/>
            <p:nvPr/>
          </p:nvSpPr>
          <p:spPr>
            <a:xfrm>
              <a:off x="4496012" y="202211"/>
              <a:ext cx="1905802" cy="1607419"/>
            </a:xfrm>
            <a:prstGeom prst="ellipse">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E171D115-40D9-FFE7-03AB-FD0A160584C7}"/>
                </a:ext>
              </a:extLst>
            </p:cNvPr>
            <p:cNvSpPr txBox="1"/>
            <p:nvPr/>
          </p:nvSpPr>
          <p:spPr>
            <a:xfrm>
              <a:off x="4337787" y="647124"/>
              <a:ext cx="2415941" cy="398943"/>
            </a:xfrm>
            <a:prstGeom prst="rect">
              <a:avLst/>
            </a:prstGeom>
            <a:noFill/>
          </p:spPr>
          <p:txBody>
            <a:bodyPr wrap="square" rtlCol="0">
              <a:spAutoFit/>
            </a:bodyPr>
            <a:lstStyle/>
            <a:p>
              <a:r>
                <a:rPr lang="en-IN" sz="4000" dirty="0">
                  <a:solidFill>
                    <a:srgbClr val="66FF66"/>
                  </a:solidFill>
                  <a:latin typeface="Broadway" panose="04040905080B02020502" pitchFamily="82" charset="0"/>
                </a:rPr>
                <a:t>KEY</a:t>
              </a:r>
            </a:p>
            <a:p>
              <a:r>
                <a:rPr lang="en-IN" sz="4000" dirty="0">
                  <a:solidFill>
                    <a:srgbClr val="66FF66"/>
                  </a:solidFill>
                  <a:latin typeface="Broadway" panose="04040905080B02020502" pitchFamily="82" charset="0"/>
                </a:rPr>
                <a:t>FEATURES</a:t>
              </a:r>
            </a:p>
          </p:txBody>
        </p:sp>
      </p:grpSp>
      <p:grpSp>
        <p:nvGrpSpPr>
          <p:cNvPr id="19" name="Group 18">
            <a:extLst>
              <a:ext uri="{FF2B5EF4-FFF2-40B4-BE49-F238E27FC236}">
                <a16:creationId xmlns:a16="http://schemas.microsoft.com/office/drawing/2014/main" id="{1C6331CB-7F1F-872D-4683-398F74590A76}"/>
              </a:ext>
            </a:extLst>
          </p:cNvPr>
          <p:cNvGrpSpPr/>
          <p:nvPr/>
        </p:nvGrpSpPr>
        <p:grpSpPr>
          <a:xfrm>
            <a:off x="12235167" y="6145495"/>
            <a:ext cx="3904694" cy="3066996"/>
            <a:chOff x="6567034" y="302152"/>
            <a:chExt cx="2415941" cy="1607419"/>
          </a:xfrm>
        </p:grpSpPr>
        <p:sp>
          <p:nvSpPr>
            <p:cNvPr id="15" name="Oval 14">
              <a:extLst>
                <a:ext uri="{FF2B5EF4-FFF2-40B4-BE49-F238E27FC236}">
                  <a16:creationId xmlns:a16="http://schemas.microsoft.com/office/drawing/2014/main" id="{EDE351B9-0435-2FA9-6D35-0601C31EFA24}"/>
                </a:ext>
              </a:extLst>
            </p:cNvPr>
            <p:cNvSpPr/>
            <p:nvPr/>
          </p:nvSpPr>
          <p:spPr>
            <a:xfrm>
              <a:off x="6696791" y="302152"/>
              <a:ext cx="1905802" cy="1607419"/>
            </a:xfrm>
            <a:prstGeom prst="ellipse">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5263714D-1609-8651-5971-C9B549033CE8}"/>
                </a:ext>
              </a:extLst>
            </p:cNvPr>
            <p:cNvSpPr txBox="1"/>
            <p:nvPr/>
          </p:nvSpPr>
          <p:spPr>
            <a:xfrm>
              <a:off x="6567034" y="712755"/>
              <a:ext cx="2415941" cy="376973"/>
            </a:xfrm>
            <a:prstGeom prst="rect">
              <a:avLst/>
            </a:prstGeom>
            <a:noFill/>
          </p:spPr>
          <p:txBody>
            <a:bodyPr wrap="square" rtlCol="0">
              <a:spAutoFit/>
            </a:bodyPr>
            <a:lstStyle/>
            <a:p>
              <a:r>
                <a:rPr lang="en-IN" sz="4000" dirty="0">
                  <a:solidFill>
                    <a:srgbClr val="66FF66"/>
                  </a:solidFill>
                  <a:latin typeface="Broadway" panose="04040905080B02020502" pitchFamily="82" charset="0"/>
                </a:rPr>
                <a:t>PROJECT </a:t>
              </a:r>
            </a:p>
            <a:p>
              <a:r>
                <a:rPr lang="en-IN" sz="4000" dirty="0">
                  <a:solidFill>
                    <a:srgbClr val="66FF66"/>
                  </a:solidFill>
                  <a:latin typeface="Broadway" panose="04040905080B02020502" pitchFamily="82" charset="0"/>
                </a:rPr>
                <a:t>GOALS</a:t>
              </a:r>
            </a:p>
          </p:txBody>
        </p:sp>
      </p:grpSp>
      <p:sp>
        <p:nvSpPr>
          <p:cNvPr id="17" name="Oval 16">
            <a:extLst>
              <a:ext uri="{FF2B5EF4-FFF2-40B4-BE49-F238E27FC236}">
                <a16:creationId xmlns:a16="http://schemas.microsoft.com/office/drawing/2014/main" id="{5878B95E-382E-BA52-B766-D744172DD8E2}"/>
              </a:ext>
            </a:extLst>
          </p:cNvPr>
          <p:cNvSpPr/>
          <p:nvPr/>
        </p:nvSpPr>
        <p:spPr>
          <a:xfrm>
            <a:off x="9953548" y="364431"/>
            <a:ext cx="1857583" cy="1744897"/>
          </a:xfrm>
          <a:prstGeom prst="ellipse">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25FC92FD-312D-25A9-2F40-1B713EFD90EA}"/>
              </a:ext>
            </a:extLst>
          </p:cNvPr>
          <p:cNvSpPr/>
          <p:nvPr/>
        </p:nvSpPr>
        <p:spPr>
          <a:xfrm>
            <a:off x="8154854" y="2321567"/>
            <a:ext cx="5335455" cy="5330888"/>
          </a:xfrm>
          <a:prstGeom prst="ellipse">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3CFB2FBE-7B06-1B48-C43D-4FC656BC5ACD}"/>
              </a:ext>
            </a:extLst>
          </p:cNvPr>
          <p:cNvSpPr txBox="1"/>
          <p:nvPr/>
        </p:nvSpPr>
        <p:spPr>
          <a:xfrm>
            <a:off x="7387555" y="4219483"/>
            <a:ext cx="7275136" cy="707886"/>
          </a:xfrm>
          <a:prstGeom prst="rect">
            <a:avLst/>
          </a:prstGeom>
          <a:noFill/>
        </p:spPr>
        <p:txBody>
          <a:bodyPr wrap="square" rtlCol="0">
            <a:spAutoFit/>
          </a:bodyPr>
          <a:lstStyle/>
          <a:p>
            <a:r>
              <a:rPr lang="en-IN" sz="4000" dirty="0">
                <a:solidFill>
                  <a:srgbClr val="66FF66"/>
                </a:solidFill>
                <a:latin typeface="Broadway" panose="04040905080B02020502" pitchFamily="82" charset="0"/>
              </a:rPr>
              <a:t>CONCLUSION</a:t>
            </a:r>
          </a:p>
        </p:txBody>
      </p:sp>
      <p:sp>
        <p:nvSpPr>
          <p:cNvPr id="10" name="TextBox 9">
            <a:extLst>
              <a:ext uri="{FF2B5EF4-FFF2-40B4-BE49-F238E27FC236}">
                <a16:creationId xmlns:a16="http://schemas.microsoft.com/office/drawing/2014/main" id="{EA5443F1-DA05-7747-B3C0-381AB6D03FA2}"/>
              </a:ext>
            </a:extLst>
          </p:cNvPr>
          <p:cNvSpPr txBox="1"/>
          <p:nvPr/>
        </p:nvSpPr>
        <p:spPr>
          <a:xfrm>
            <a:off x="9776059" y="943053"/>
            <a:ext cx="2415941" cy="400110"/>
          </a:xfrm>
          <a:prstGeom prst="rect">
            <a:avLst/>
          </a:prstGeom>
          <a:noFill/>
        </p:spPr>
        <p:txBody>
          <a:bodyPr wrap="square" rtlCol="0">
            <a:spAutoFit/>
          </a:bodyPr>
          <a:lstStyle/>
          <a:p>
            <a:r>
              <a:rPr lang="en-IN" sz="2000" dirty="0">
                <a:solidFill>
                  <a:srgbClr val="66FF66"/>
                </a:solidFill>
                <a:latin typeface="Broadway" panose="04040905080B02020502" pitchFamily="82" charset="0"/>
              </a:rPr>
              <a:t>REFERENCES</a:t>
            </a:r>
          </a:p>
        </p:txBody>
      </p:sp>
      <p:sp>
        <p:nvSpPr>
          <p:cNvPr id="23" name="TextBox 22">
            <a:extLst>
              <a:ext uri="{FF2B5EF4-FFF2-40B4-BE49-F238E27FC236}">
                <a16:creationId xmlns:a16="http://schemas.microsoft.com/office/drawing/2014/main" id="{86FBEED0-0937-3DAD-E146-64B08672F74C}"/>
              </a:ext>
            </a:extLst>
          </p:cNvPr>
          <p:cNvSpPr txBox="1"/>
          <p:nvPr/>
        </p:nvSpPr>
        <p:spPr>
          <a:xfrm>
            <a:off x="47538" y="7010831"/>
            <a:ext cx="6913346" cy="408623"/>
          </a:xfrm>
          <a:prstGeom prst="roundRect">
            <a:avLst/>
          </a:prstGeom>
          <a:solidFill>
            <a:schemeClr val="bg1">
              <a:lumMod val="85000"/>
              <a:lumOff val="15000"/>
            </a:schemeClr>
          </a:solidFill>
        </p:spPr>
        <p:txBody>
          <a:bodyPr wrap="square" rtlCol="0">
            <a:spAutoFit/>
          </a:bodyPr>
          <a:lstStyle/>
          <a:p>
            <a:r>
              <a:rPr lang="en-IN" dirty="0"/>
              <a:t>SAEWORIJDFNMSAL;SWPOERDKJFCXM,ZS.</a:t>
            </a:r>
          </a:p>
        </p:txBody>
      </p:sp>
      <p:sp>
        <p:nvSpPr>
          <p:cNvPr id="24" name="TextBox 23">
            <a:extLst>
              <a:ext uri="{FF2B5EF4-FFF2-40B4-BE49-F238E27FC236}">
                <a16:creationId xmlns:a16="http://schemas.microsoft.com/office/drawing/2014/main" id="{6E67CAD9-118F-2964-5DBB-83EC5A7F3BA9}"/>
              </a:ext>
            </a:extLst>
          </p:cNvPr>
          <p:cNvSpPr txBox="1"/>
          <p:nvPr/>
        </p:nvSpPr>
        <p:spPr>
          <a:xfrm>
            <a:off x="47538" y="7010831"/>
            <a:ext cx="6913346" cy="408623"/>
          </a:xfrm>
          <a:prstGeom prst="roundRect">
            <a:avLst/>
          </a:prstGeom>
          <a:solidFill>
            <a:schemeClr val="bg1">
              <a:lumMod val="85000"/>
              <a:lumOff val="15000"/>
            </a:schemeClr>
          </a:solidFill>
        </p:spPr>
        <p:txBody>
          <a:bodyPr wrap="square" rtlCol="0">
            <a:spAutoFit/>
          </a:bodyPr>
          <a:lstStyle/>
          <a:p>
            <a:r>
              <a:rPr lang="en-IN" dirty="0"/>
              <a:t>SAEWORIJDFNMSAL;SWPOERDKJFCXM,ZS.</a:t>
            </a:r>
          </a:p>
        </p:txBody>
      </p:sp>
      <p:sp>
        <p:nvSpPr>
          <p:cNvPr id="26" name="TextBox 25">
            <a:extLst>
              <a:ext uri="{FF2B5EF4-FFF2-40B4-BE49-F238E27FC236}">
                <a16:creationId xmlns:a16="http://schemas.microsoft.com/office/drawing/2014/main" id="{0D60ACEB-04FF-BC55-BC5E-13C741955A79}"/>
              </a:ext>
            </a:extLst>
          </p:cNvPr>
          <p:cNvSpPr txBox="1"/>
          <p:nvPr/>
        </p:nvSpPr>
        <p:spPr>
          <a:xfrm>
            <a:off x="0" y="7010831"/>
            <a:ext cx="6913346" cy="3166824"/>
          </a:xfrm>
          <a:prstGeom prst="roundRect">
            <a:avLst/>
          </a:prstGeom>
          <a:solidFill>
            <a:schemeClr val="bg1">
              <a:lumMod val="85000"/>
              <a:lumOff val="15000"/>
            </a:schemeClr>
          </a:solidFill>
        </p:spPr>
        <p:txBody>
          <a:bodyPr wrap="square" rtlCol="0">
            <a:spAutoFit/>
          </a:bodyPr>
          <a:lstStyle/>
          <a:p>
            <a:pPr marL="285750" indent="-285750" algn="just">
              <a:buFont typeface="Wingdings" panose="05000000000000000000" pitchFamily="2" charset="2"/>
              <a:buChar char="Ø"/>
            </a:pPr>
            <a:r>
              <a:rPr lang="en-IN" sz="2000" b="1" dirty="0">
                <a:latin typeface="Cambria" panose="02040503050406030204" pitchFamily="18" charset="0"/>
                <a:ea typeface="Cambria" panose="02040503050406030204" pitchFamily="18" charset="0"/>
              </a:rPr>
              <a:t>This Website provides you a complete playlist of workout with visual demonstration of how to perform.</a:t>
            </a:r>
          </a:p>
          <a:p>
            <a:pPr marL="285750" indent="-285750" algn="just">
              <a:buFont typeface="Wingdings" panose="05000000000000000000" pitchFamily="2" charset="2"/>
              <a:buChar char="Ø"/>
            </a:pPr>
            <a:r>
              <a:rPr lang="en-IN" sz="2000" b="1" dirty="0">
                <a:latin typeface="Cambria" panose="02040503050406030204" pitchFamily="18" charset="0"/>
                <a:ea typeface="Cambria" panose="02040503050406030204" pitchFamily="18" charset="0"/>
              </a:rPr>
              <a:t>It has a BMI Calculator which will tell you about your body mass</a:t>
            </a:r>
          </a:p>
          <a:p>
            <a:pPr marL="285750" indent="-285750" algn="just">
              <a:buFont typeface="Wingdings" panose="05000000000000000000" pitchFamily="2" charset="2"/>
              <a:buChar char="Ø"/>
            </a:pPr>
            <a:r>
              <a:rPr lang="en-IN" sz="2000" b="1" dirty="0">
                <a:latin typeface="Cambria" panose="02040503050406030204" pitchFamily="18" charset="0"/>
                <a:ea typeface="Cambria" panose="02040503050406030204" pitchFamily="18" charset="0"/>
              </a:rPr>
              <a:t>You can join our programs and you will be well notified as confirmations will be sent to your mail.</a:t>
            </a:r>
          </a:p>
          <a:p>
            <a:pPr marL="285750" indent="-285750" algn="just">
              <a:buFont typeface="Wingdings" panose="05000000000000000000" pitchFamily="2" charset="2"/>
              <a:buChar char="Ø"/>
            </a:pPr>
            <a:r>
              <a:rPr lang="en-IN" sz="2000" b="1" dirty="0">
                <a:latin typeface="Cambria" panose="02040503050406030204" pitchFamily="18" charset="0"/>
                <a:ea typeface="Cambria" panose="02040503050406030204" pitchFamily="18" charset="0"/>
              </a:rPr>
              <a:t>You can resume and stop whenever you want as we have made this site more interactive.</a:t>
            </a:r>
          </a:p>
        </p:txBody>
      </p:sp>
      <p:sp>
        <p:nvSpPr>
          <p:cNvPr id="25" name="TextBox 24">
            <a:extLst>
              <a:ext uri="{FF2B5EF4-FFF2-40B4-BE49-F238E27FC236}">
                <a16:creationId xmlns:a16="http://schemas.microsoft.com/office/drawing/2014/main" id="{CBFFB44D-094B-D548-611B-D2E71C3860B4}"/>
              </a:ext>
            </a:extLst>
          </p:cNvPr>
          <p:cNvSpPr txBox="1"/>
          <p:nvPr/>
        </p:nvSpPr>
        <p:spPr>
          <a:xfrm>
            <a:off x="42454" y="7010831"/>
            <a:ext cx="6511666" cy="3847862"/>
          </a:xfrm>
          <a:prstGeom prst="roundRect">
            <a:avLst/>
          </a:prstGeom>
          <a:solidFill>
            <a:schemeClr val="bg1">
              <a:lumMod val="85000"/>
              <a:lumOff val="15000"/>
            </a:schemeClr>
          </a:solidFill>
        </p:spPr>
        <p:txBody>
          <a:bodyPr wrap="square" rtlCol="0">
            <a:spAutoFit/>
          </a:bodyPr>
          <a:lstStyle/>
          <a:p>
            <a:pPr marL="285750" indent="-285750" algn="just">
              <a:buFont typeface="Wingdings" panose="05000000000000000000" pitchFamily="2" charset="2"/>
              <a:buChar char="Ø"/>
            </a:pPr>
            <a:r>
              <a:rPr lang="en-US" sz="2000" b="1" i="0" dirty="0">
                <a:solidFill>
                  <a:srgbClr val="ECECEC"/>
                </a:solidFill>
                <a:effectLst/>
                <a:latin typeface="Cambria" panose="02040503050406030204" pitchFamily="18" charset="0"/>
                <a:ea typeface="Cambria" panose="02040503050406030204" pitchFamily="18" charset="0"/>
              </a:rPr>
              <a:t>Provide users with a user-friendly and intuitive mobile app for tracking fitness activities and achieving health goals.</a:t>
            </a:r>
          </a:p>
          <a:p>
            <a:pPr marL="285750" indent="-285750" algn="just">
              <a:buFont typeface="Wingdings" panose="05000000000000000000" pitchFamily="2" charset="2"/>
              <a:buChar char="Ø"/>
            </a:pPr>
            <a:r>
              <a:rPr lang="en-US" sz="2000" b="1" i="0" dirty="0">
                <a:solidFill>
                  <a:srgbClr val="ECECEC"/>
                </a:solidFill>
                <a:effectLst/>
                <a:latin typeface="Cambria" panose="02040503050406030204" pitchFamily="18" charset="0"/>
                <a:ea typeface="Cambria" panose="02040503050406030204" pitchFamily="18" charset="0"/>
              </a:rPr>
              <a:t>Foster a supportive and engaging community where users can connect, share experiences, and motivate each other.</a:t>
            </a:r>
          </a:p>
          <a:p>
            <a:pPr marL="285750" indent="-285750" algn="just">
              <a:buFont typeface="Wingdings" panose="05000000000000000000" pitchFamily="2" charset="2"/>
              <a:buChar char="Ø"/>
            </a:pPr>
            <a:r>
              <a:rPr lang="en-US" sz="2000" b="1" i="0" dirty="0">
                <a:solidFill>
                  <a:srgbClr val="ECECEC"/>
                </a:solidFill>
                <a:effectLst/>
                <a:latin typeface="Cambria" panose="02040503050406030204" pitchFamily="18" charset="0"/>
                <a:ea typeface="Cambria" panose="02040503050406030204" pitchFamily="18" charset="0"/>
              </a:rPr>
              <a:t>Help users improve their overall health and wellness through personalized workout plans, nutrition tracking, and progress monitoring.</a:t>
            </a:r>
          </a:p>
          <a:p>
            <a:pPr marL="285750" indent="-285750" algn="just">
              <a:buFont typeface="Wingdings" panose="05000000000000000000" pitchFamily="2" charset="2"/>
              <a:buChar char="Ø"/>
            </a:pPr>
            <a:r>
              <a:rPr lang="en-US" sz="2000" b="1" dirty="0">
                <a:solidFill>
                  <a:srgbClr val="ECECEC"/>
                </a:solidFill>
                <a:latin typeface="Cambria" panose="02040503050406030204" pitchFamily="18" charset="0"/>
                <a:ea typeface="Cambria" panose="02040503050406030204" pitchFamily="18" charset="0"/>
              </a:rPr>
              <a:t>To grow a bigger community of people who use this website to inspire and grow together.</a:t>
            </a:r>
            <a:endParaRPr lang="en-US" sz="2000" b="1" i="0" dirty="0">
              <a:solidFill>
                <a:srgbClr val="ECECEC"/>
              </a:solidFill>
              <a:effectLst/>
              <a:latin typeface="Cambria" panose="02040503050406030204" pitchFamily="18" charset="0"/>
              <a:ea typeface="Cambria" panose="02040503050406030204" pitchFamily="18" charset="0"/>
            </a:endParaRPr>
          </a:p>
        </p:txBody>
      </p:sp>
      <p:sp>
        <p:nvSpPr>
          <p:cNvPr id="27" name="TextBox 26">
            <a:extLst>
              <a:ext uri="{FF2B5EF4-FFF2-40B4-BE49-F238E27FC236}">
                <a16:creationId xmlns:a16="http://schemas.microsoft.com/office/drawing/2014/main" id="{9404EF91-E89A-091D-0EF0-C78E609BD836}"/>
              </a:ext>
            </a:extLst>
          </p:cNvPr>
          <p:cNvSpPr txBox="1"/>
          <p:nvPr/>
        </p:nvSpPr>
        <p:spPr>
          <a:xfrm>
            <a:off x="415905" y="364431"/>
            <a:ext cx="6866792" cy="6168355"/>
          </a:xfrm>
          <a:prstGeom prst="roundRect">
            <a:avLst/>
          </a:prstGeom>
          <a:solidFill>
            <a:schemeClr val="bg1">
              <a:lumMod val="85000"/>
              <a:lumOff val="15000"/>
            </a:schemeClr>
          </a:solidFill>
        </p:spPr>
        <p:txBody>
          <a:bodyPr wrap="square" rtlCol="0">
            <a:spAutoFit/>
          </a:bodyPr>
          <a:lstStyle/>
          <a:p>
            <a:pPr algn="just">
              <a:lnSpc>
                <a:spcPct val="150000"/>
              </a:lnSpc>
            </a:pPr>
            <a:r>
              <a:rPr lang="en-US" sz="2000" b="1" i="0" dirty="0">
                <a:solidFill>
                  <a:srgbClr val="ECECEC"/>
                </a:solidFill>
                <a:effectLst/>
                <a:latin typeface="Cambria" panose="02040503050406030204" pitchFamily="18" charset="0"/>
                <a:ea typeface="Cambria" panose="02040503050406030204" pitchFamily="18" charset="0"/>
              </a:rPr>
              <a:t>In conclusion, PumpWiki is poised to revolutionize the way users approach their health and fitness journey. With its comprehensive set of features, personalized approach, and commitment to user empowerment, the app aims to empower individuals of all fitness levels to take control of their health and achieve their wellness goals. Together, we look forward to helping individuals worldwide embark on their fitness journey and unlock their full potential. Get ready to track, train, and transform with PumpWiki – because your health and wellness journey starts here.</a:t>
            </a:r>
            <a:endParaRPr lang="en-IN" sz="2000" b="1" dirty="0">
              <a:latin typeface="Cambria" panose="02040503050406030204" pitchFamily="18" charset="0"/>
              <a:ea typeface="Cambria" panose="02040503050406030204" pitchFamily="18" charset="0"/>
            </a:endParaRPr>
          </a:p>
        </p:txBody>
      </p:sp>
      <p:pic>
        <p:nvPicPr>
          <p:cNvPr id="20" name="Picture 19">
            <a:extLst>
              <a:ext uri="{FF2B5EF4-FFF2-40B4-BE49-F238E27FC236}">
                <a16:creationId xmlns:a16="http://schemas.microsoft.com/office/drawing/2014/main" id="{50D1B29B-01C4-CBCB-B771-7C700E8EB7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06891" cy="1076351"/>
          </a:xfrm>
          <a:prstGeom prst="rect">
            <a:avLst/>
          </a:prstGeom>
        </p:spPr>
      </p:pic>
    </p:spTree>
    <p:extLst>
      <p:ext uri="{BB962C8B-B14F-4D97-AF65-F5344CB8AC3E}">
        <p14:creationId xmlns:p14="http://schemas.microsoft.com/office/powerpoint/2010/main" val="33783251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F10192-EF6F-97AF-4EDB-E58DD44C6907}"/>
            </a:ext>
          </a:extLst>
        </p:cNvPr>
        <p:cNvGrpSpPr/>
        <p:nvPr/>
      </p:nvGrpSpPr>
      <p:grpSpPr>
        <a:xfrm>
          <a:off x="0" y="0"/>
          <a:ext cx="0" cy="0"/>
          <a:chOff x="0" y="0"/>
          <a:chExt cx="0" cy="0"/>
        </a:xfrm>
      </p:grpSpPr>
      <p:grpSp>
        <p:nvGrpSpPr>
          <p:cNvPr id="22" name="Group 21">
            <a:extLst>
              <a:ext uri="{FF2B5EF4-FFF2-40B4-BE49-F238E27FC236}">
                <a16:creationId xmlns:a16="http://schemas.microsoft.com/office/drawing/2014/main" id="{F553D14F-CBD2-F172-ABBA-171E4736B2CE}"/>
              </a:ext>
            </a:extLst>
          </p:cNvPr>
          <p:cNvGrpSpPr/>
          <p:nvPr/>
        </p:nvGrpSpPr>
        <p:grpSpPr>
          <a:xfrm>
            <a:off x="12192000" y="5471961"/>
            <a:ext cx="1636295" cy="986589"/>
            <a:chOff x="7307982" y="2849078"/>
            <a:chExt cx="5358864" cy="4995511"/>
          </a:xfrm>
        </p:grpSpPr>
        <p:sp>
          <p:nvSpPr>
            <p:cNvPr id="11" name="Oval 10">
              <a:extLst>
                <a:ext uri="{FF2B5EF4-FFF2-40B4-BE49-F238E27FC236}">
                  <a16:creationId xmlns:a16="http://schemas.microsoft.com/office/drawing/2014/main" id="{9A1E8DCE-7071-2271-E1F0-5A144BF374A4}"/>
                </a:ext>
              </a:extLst>
            </p:cNvPr>
            <p:cNvSpPr/>
            <p:nvPr/>
          </p:nvSpPr>
          <p:spPr>
            <a:xfrm>
              <a:off x="7649692" y="2849078"/>
              <a:ext cx="5017154" cy="4995511"/>
            </a:xfrm>
            <a:prstGeom prst="ellipse">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D9041AF7-271D-EB52-B76F-89CE01454DEC}"/>
                </a:ext>
              </a:extLst>
            </p:cNvPr>
            <p:cNvSpPr txBox="1"/>
            <p:nvPr/>
          </p:nvSpPr>
          <p:spPr>
            <a:xfrm>
              <a:off x="7307982" y="4842215"/>
              <a:ext cx="4251959" cy="646331"/>
            </a:xfrm>
            <a:prstGeom prst="rect">
              <a:avLst/>
            </a:prstGeom>
            <a:noFill/>
          </p:spPr>
          <p:txBody>
            <a:bodyPr wrap="square" rtlCol="0">
              <a:spAutoFit/>
            </a:bodyPr>
            <a:lstStyle/>
            <a:p>
              <a:r>
                <a:rPr lang="en-IN" sz="3600" dirty="0">
                  <a:solidFill>
                    <a:srgbClr val="66FF66"/>
                  </a:solidFill>
                  <a:latin typeface="Broadway" panose="04040905080B02020502" pitchFamily="82" charset="0"/>
                </a:rPr>
                <a:t>INTRODUCTION</a:t>
              </a:r>
            </a:p>
          </p:txBody>
        </p:sp>
      </p:grpSp>
      <p:grpSp>
        <p:nvGrpSpPr>
          <p:cNvPr id="3" name="Group 2">
            <a:extLst>
              <a:ext uri="{FF2B5EF4-FFF2-40B4-BE49-F238E27FC236}">
                <a16:creationId xmlns:a16="http://schemas.microsoft.com/office/drawing/2014/main" id="{98FD0849-78CB-CF0A-2BB3-E845F9895A63}"/>
              </a:ext>
            </a:extLst>
          </p:cNvPr>
          <p:cNvGrpSpPr/>
          <p:nvPr/>
        </p:nvGrpSpPr>
        <p:grpSpPr>
          <a:xfrm>
            <a:off x="12296339" y="6386877"/>
            <a:ext cx="4732704" cy="3578757"/>
            <a:chOff x="2121176" y="197358"/>
            <a:chExt cx="2415941" cy="1607419"/>
          </a:xfrm>
        </p:grpSpPr>
        <p:sp>
          <p:nvSpPr>
            <p:cNvPr id="13" name="Oval 12">
              <a:extLst>
                <a:ext uri="{FF2B5EF4-FFF2-40B4-BE49-F238E27FC236}">
                  <a16:creationId xmlns:a16="http://schemas.microsoft.com/office/drawing/2014/main" id="{61B56C91-FCCB-C93B-BE21-5D85E146B000}"/>
                </a:ext>
              </a:extLst>
            </p:cNvPr>
            <p:cNvSpPr/>
            <p:nvPr/>
          </p:nvSpPr>
          <p:spPr>
            <a:xfrm>
              <a:off x="2295233" y="197358"/>
              <a:ext cx="1905802" cy="1607419"/>
            </a:xfrm>
            <a:prstGeom prst="ellipse">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F9F9425D-CF17-B8E7-014A-345BDB5658E4}"/>
                </a:ext>
              </a:extLst>
            </p:cNvPr>
            <p:cNvSpPr txBox="1"/>
            <p:nvPr/>
          </p:nvSpPr>
          <p:spPr>
            <a:xfrm>
              <a:off x="2121176" y="719185"/>
              <a:ext cx="2415941" cy="375737"/>
            </a:xfrm>
            <a:prstGeom prst="rect">
              <a:avLst/>
            </a:prstGeom>
            <a:noFill/>
          </p:spPr>
          <p:txBody>
            <a:bodyPr wrap="square" rtlCol="0">
              <a:spAutoFit/>
            </a:bodyPr>
            <a:lstStyle/>
            <a:p>
              <a:r>
                <a:rPr lang="en-IN" sz="4000" dirty="0">
                  <a:solidFill>
                    <a:srgbClr val="66FF66"/>
                  </a:solidFill>
                  <a:latin typeface="Broadway" panose="04040905080B02020502" pitchFamily="82" charset="0"/>
                </a:rPr>
                <a:t>TECHNICAL </a:t>
              </a:r>
            </a:p>
            <a:p>
              <a:r>
                <a:rPr lang="en-IN" sz="4000" dirty="0">
                  <a:solidFill>
                    <a:srgbClr val="66FF66"/>
                  </a:solidFill>
                  <a:latin typeface="Broadway" panose="04040905080B02020502" pitchFamily="82" charset="0"/>
                </a:rPr>
                <a:t>DETAILS</a:t>
              </a:r>
            </a:p>
          </p:txBody>
        </p:sp>
      </p:grpSp>
      <p:grpSp>
        <p:nvGrpSpPr>
          <p:cNvPr id="2" name="Group 1">
            <a:extLst>
              <a:ext uri="{FF2B5EF4-FFF2-40B4-BE49-F238E27FC236}">
                <a16:creationId xmlns:a16="http://schemas.microsoft.com/office/drawing/2014/main" id="{4F406235-FBD7-8694-2DE9-68FF97F6B851}"/>
              </a:ext>
            </a:extLst>
          </p:cNvPr>
          <p:cNvGrpSpPr/>
          <p:nvPr/>
        </p:nvGrpSpPr>
        <p:grpSpPr>
          <a:xfrm>
            <a:off x="13111346" y="2586429"/>
            <a:ext cx="2295141" cy="2114698"/>
            <a:chOff x="-60064" y="238267"/>
            <a:chExt cx="2415941" cy="1607418"/>
          </a:xfrm>
        </p:grpSpPr>
        <p:sp>
          <p:nvSpPr>
            <p:cNvPr id="12" name="Oval 11">
              <a:extLst>
                <a:ext uri="{FF2B5EF4-FFF2-40B4-BE49-F238E27FC236}">
                  <a16:creationId xmlns:a16="http://schemas.microsoft.com/office/drawing/2014/main" id="{1CA914F0-1D07-6A36-A22F-1C557A079BEF}"/>
                </a:ext>
              </a:extLst>
            </p:cNvPr>
            <p:cNvSpPr/>
            <p:nvPr/>
          </p:nvSpPr>
          <p:spPr>
            <a:xfrm>
              <a:off x="136573" y="238267"/>
              <a:ext cx="1717081" cy="1607418"/>
            </a:xfrm>
            <a:prstGeom prst="ellipse">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D0543C5A-C9A9-6E65-76E2-B1733D918DBA}"/>
                </a:ext>
              </a:extLst>
            </p:cNvPr>
            <p:cNvSpPr txBox="1"/>
            <p:nvPr/>
          </p:nvSpPr>
          <p:spPr>
            <a:xfrm>
              <a:off x="-60064" y="791151"/>
              <a:ext cx="2415941" cy="487533"/>
            </a:xfrm>
            <a:prstGeom prst="rect">
              <a:avLst/>
            </a:prstGeom>
            <a:noFill/>
          </p:spPr>
          <p:txBody>
            <a:bodyPr wrap="square" rtlCol="0">
              <a:spAutoFit/>
            </a:bodyPr>
            <a:lstStyle/>
            <a:p>
              <a:r>
                <a:rPr lang="en-IN" sz="4000" dirty="0">
                  <a:solidFill>
                    <a:srgbClr val="66FF66"/>
                  </a:solidFill>
                  <a:latin typeface="Broadway" panose="04040905080B02020502" pitchFamily="82" charset="0"/>
                </a:rPr>
                <a:t>PROBLEM</a:t>
              </a:r>
            </a:p>
            <a:p>
              <a:r>
                <a:rPr lang="en-IN" sz="4000" dirty="0">
                  <a:solidFill>
                    <a:srgbClr val="66FF66"/>
                  </a:solidFill>
                  <a:latin typeface="Broadway" panose="04040905080B02020502" pitchFamily="82" charset="0"/>
                </a:rPr>
                <a:t> STATEMENT</a:t>
              </a:r>
            </a:p>
          </p:txBody>
        </p:sp>
      </p:grpSp>
      <p:grpSp>
        <p:nvGrpSpPr>
          <p:cNvPr id="18" name="Group 17">
            <a:extLst>
              <a:ext uri="{FF2B5EF4-FFF2-40B4-BE49-F238E27FC236}">
                <a16:creationId xmlns:a16="http://schemas.microsoft.com/office/drawing/2014/main" id="{6745C788-0EE7-2CA3-DB38-09875A70964E}"/>
              </a:ext>
            </a:extLst>
          </p:cNvPr>
          <p:cNvGrpSpPr/>
          <p:nvPr/>
        </p:nvGrpSpPr>
        <p:grpSpPr>
          <a:xfrm>
            <a:off x="12307266" y="6454719"/>
            <a:ext cx="3760496" cy="2852736"/>
            <a:chOff x="4337787" y="202211"/>
            <a:chExt cx="2415941" cy="1607419"/>
          </a:xfrm>
        </p:grpSpPr>
        <p:sp>
          <p:nvSpPr>
            <p:cNvPr id="14" name="Oval 13">
              <a:extLst>
                <a:ext uri="{FF2B5EF4-FFF2-40B4-BE49-F238E27FC236}">
                  <a16:creationId xmlns:a16="http://schemas.microsoft.com/office/drawing/2014/main" id="{9D2532AA-1832-B623-8D92-EEC5CD0ABE3D}"/>
                </a:ext>
              </a:extLst>
            </p:cNvPr>
            <p:cNvSpPr/>
            <p:nvPr/>
          </p:nvSpPr>
          <p:spPr>
            <a:xfrm>
              <a:off x="4496012" y="202211"/>
              <a:ext cx="1905802" cy="1607419"/>
            </a:xfrm>
            <a:prstGeom prst="ellipse">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3F5336AD-89F0-C7A6-4AFB-A62CA843C5ED}"/>
                </a:ext>
              </a:extLst>
            </p:cNvPr>
            <p:cNvSpPr txBox="1"/>
            <p:nvPr/>
          </p:nvSpPr>
          <p:spPr>
            <a:xfrm>
              <a:off x="4337787" y="647124"/>
              <a:ext cx="2415941" cy="398943"/>
            </a:xfrm>
            <a:prstGeom prst="rect">
              <a:avLst/>
            </a:prstGeom>
            <a:noFill/>
          </p:spPr>
          <p:txBody>
            <a:bodyPr wrap="square" rtlCol="0">
              <a:spAutoFit/>
            </a:bodyPr>
            <a:lstStyle/>
            <a:p>
              <a:r>
                <a:rPr lang="en-IN" sz="4000" dirty="0">
                  <a:solidFill>
                    <a:srgbClr val="66FF66"/>
                  </a:solidFill>
                  <a:latin typeface="Broadway" panose="04040905080B02020502" pitchFamily="82" charset="0"/>
                </a:rPr>
                <a:t>KEY</a:t>
              </a:r>
            </a:p>
            <a:p>
              <a:r>
                <a:rPr lang="en-IN" sz="4000" dirty="0">
                  <a:solidFill>
                    <a:srgbClr val="66FF66"/>
                  </a:solidFill>
                  <a:latin typeface="Broadway" panose="04040905080B02020502" pitchFamily="82" charset="0"/>
                </a:rPr>
                <a:t>FEATURES</a:t>
              </a:r>
            </a:p>
          </p:txBody>
        </p:sp>
      </p:grpSp>
      <p:grpSp>
        <p:nvGrpSpPr>
          <p:cNvPr id="19" name="Group 18">
            <a:extLst>
              <a:ext uri="{FF2B5EF4-FFF2-40B4-BE49-F238E27FC236}">
                <a16:creationId xmlns:a16="http://schemas.microsoft.com/office/drawing/2014/main" id="{86B0FFCA-DC6F-D8B2-800C-9342C614384F}"/>
              </a:ext>
            </a:extLst>
          </p:cNvPr>
          <p:cNvGrpSpPr/>
          <p:nvPr/>
        </p:nvGrpSpPr>
        <p:grpSpPr>
          <a:xfrm>
            <a:off x="12235167" y="6145495"/>
            <a:ext cx="3904694" cy="3066996"/>
            <a:chOff x="6567034" y="302152"/>
            <a:chExt cx="2415941" cy="1607419"/>
          </a:xfrm>
        </p:grpSpPr>
        <p:sp>
          <p:nvSpPr>
            <p:cNvPr id="15" name="Oval 14">
              <a:extLst>
                <a:ext uri="{FF2B5EF4-FFF2-40B4-BE49-F238E27FC236}">
                  <a16:creationId xmlns:a16="http://schemas.microsoft.com/office/drawing/2014/main" id="{CA86399B-4884-1F99-F267-EFD1D287DDBF}"/>
                </a:ext>
              </a:extLst>
            </p:cNvPr>
            <p:cNvSpPr/>
            <p:nvPr/>
          </p:nvSpPr>
          <p:spPr>
            <a:xfrm>
              <a:off x="6696791" y="302152"/>
              <a:ext cx="1905802" cy="1607419"/>
            </a:xfrm>
            <a:prstGeom prst="ellipse">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4C4AABEE-217B-E57B-F353-9A84B3079BFC}"/>
                </a:ext>
              </a:extLst>
            </p:cNvPr>
            <p:cNvSpPr txBox="1"/>
            <p:nvPr/>
          </p:nvSpPr>
          <p:spPr>
            <a:xfrm>
              <a:off x="6567034" y="712755"/>
              <a:ext cx="2415941" cy="376973"/>
            </a:xfrm>
            <a:prstGeom prst="rect">
              <a:avLst/>
            </a:prstGeom>
            <a:noFill/>
          </p:spPr>
          <p:txBody>
            <a:bodyPr wrap="square" rtlCol="0">
              <a:spAutoFit/>
            </a:bodyPr>
            <a:lstStyle/>
            <a:p>
              <a:r>
                <a:rPr lang="en-IN" sz="4000" dirty="0">
                  <a:solidFill>
                    <a:srgbClr val="66FF66"/>
                  </a:solidFill>
                  <a:latin typeface="Broadway" panose="04040905080B02020502" pitchFamily="82" charset="0"/>
                </a:rPr>
                <a:t>PROJECT </a:t>
              </a:r>
            </a:p>
            <a:p>
              <a:r>
                <a:rPr lang="en-IN" sz="4000" dirty="0">
                  <a:solidFill>
                    <a:srgbClr val="66FF66"/>
                  </a:solidFill>
                  <a:latin typeface="Broadway" panose="04040905080B02020502" pitchFamily="82" charset="0"/>
                </a:rPr>
                <a:t>GOALS</a:t>
              </a:r>
            </a:p>
          </p:txBody>
        </p:sp>
      </p:grpSp>
      <p:sp>
        <p:nvSpPr>
          <p:cNvPr id="17" name="Oval 16">
            <a:extLst>
              <a:ext uri="{FF2B5EF4-FFF2-40B4-BE49-F238E27FC236}">
                <a16:creationId xmlns:a16="http://schemas.microsoft.com/office/drawing/2014/main" id="{21BD2F75-4D4D-0F91-9F8B-71F5A9F4823A}"/>
              </a:ext>
            </a:extLst>
          </p:cNvPr>
          <p:cNvSpPr/>
          <p:nvPr/>
        </p:nvSpPr>
        <p:spPr>
          <a:xfrm>
            <a:off x="7182918" y="1652388"/>
            <a:ext cx="6385481" cy="6012902"/>
          </a:xfrm>
          <a:prstGeom prst="ellipse">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03320126-0330-7C59-B70E-DFBA0F234308}"/>
              </a:ext>
            </a:extLst>
          </p:cNvPr>
          <p:cNvGrpSpPr/>
          <p:nvPr/>
        </p:nvGrpSpPr>
        <p:grpSpPr>
          <a:xfrm>
            <a:off x="11919823" y="6455075"/>
            <a:ext cx="4325995" cy="3023733"/>
            <a:chOff x="7387555" y="2321567"/>
            <a:chExt cx="7275136" cy="5330888"/>
          </a:xfrm>
        </p:grpSpPr>
        <p:sp>
          <p:nvSpPr>
            <p:cNvPr id="16" name="Oval 15">
              <a:extLst>
                <a:ext uri="{FF2B5EF4-FFF2-40B4-BE49-F238E27FC236}">
                  <a16:creationId xmlns:a16="http://schemas.microsoft.com/office/drawing/2014/main" id="{393718D5-F128-2EC5-C19F-17C268D5D1E1}"/>
                </a:ext>
              </a:extLst>
            </p:cNvPr>
            <p:cNvSpPr/>
            <p:nvPr/>
          </p:nvSpPr>
          <p:spPr>
            <a:xfrm>
              <a:off x="8154854" y="2321567"/>
              <a:ext cx="5335455" cy="5330888"/>
            </a:xfrm>
            <a:prstGeom prst="ellipse">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D5841D87-B72E-2052-AF90-0E8A4E5F8F8A}"/>
                </a:ext>
              </a:extLst>
            </p:cNvPr>
            <p:cNvSpPr txBox="1"/>
            <p:nvPr/>
          </p:nvSpPr>
          <p:spPr>
            <a:xfrm>
              <a:off x="7387555" y="4219483"/>
              <a:ext cx="7275136" cy="707886"/>
            </a:xfrm>
            <a:prstGeom prst="rect">
              <a:avLst/>
            </a:prstGeom>
            <a:noFill/>
          </p:spPr>
          <p:txBody>
            <a:bodyPr wrap="square" rtlCol="0">
              <a:spAutoFit/>
            </a:bodyPr>
            <a:lstStyle/>
            <a:p>
              <a:r>
                <a:rPr lang="en-IN" sz="4000" dirty="0">
                  <a:solidFill>
                    <a:srgbClr val="66FF66"/>
                  </a:solidFill>
                  <a:latin typeface="Broadway" panose="04040905080B02020502" pitchFamily="82" charset="0"/>
                </a:rPr>
                <a:t>CONCLUSION</a:t>
              </a:r>
            </a:p>
          </p:txBody>
        </p:sp>
      </p:grpSp>
      <p:sp>
        <p:nvSpPr>
          <p:cNvPr id="10" name="TextBox 9">
            <a:extLst>
              <a:ext uri="{FF2B5EF4-FFF2-40B4-BE49-F238E27FC236}">
                <a16:creationId xmlns:a16="http://schemas.microsoft.com/office/drawing/2014/main" id="{02DA685D-37A2-3E03-2963-DC52E3FD884F}"/>
              </a:ext>
            </a:extLst>
          </p:cNvPr>
          <p:cNvSpPr txBox="1"/>
          <p:nvPr/>
        </p:nvSpPr>
        <p:spPr>
          <a:xfrm>
            <a:off x="6692641" y="4141991"/>
            <a:ext cx="4670471" cy="707886"/>
          </a:xfrm>
          <a:prstGeom prst="rect">
            <a:avLst/>
          </a:prstGeom>
          <a:noFill/>
        </p:spPr>
        <p:txBody>
          <a:bodyPr wrap="square" rtlCol="0">
            <a:spAutoFit/>
          </a:bodyPr>
          <a:lstStyle/>
          <a:p>
            <a:r>
              <a:rPr lang="en-IN" sz="4000" dirty="0">
                <a:solidFill>
                  <a:srgbClr val="66FF66"/>
                </a:solidFill>
                <a:latin typeface="Broadway" panose="04040905080B02020502" pitchFamily="82" charset="0"/>
              </a:rPr>
              <a:t>REFERENCES</a:t>
            </a:r>
          </a:p>
        </p:txBody>
      </p:sp>
      <p:sp>
        <p:nvSpPr>
          <p:cNvPr id="23" name="TextBox 22">
            <a:extLst>
              <a:ext uri="{FF2B5EF4-FFF2-40B4-BE49-F238E27FC236}">
                <a16:creationId xmlns:a16="http://schemas.microsoft.com/office/drawing/2014/main" id="{19268839-9CE4-D965-9FC0-6B784F3D3EC0}"/>
              </a:ext>
            </a:extLst>
          </p:cNvPr>
          <p:cNvSpPr txBox="1"/>
          <p:nvPr/>
        </p:nvSpPr>
        <p:spPr>
          <a:xfrm>
            <a:off x="47538" y="7010831"/>
            <a:ext cx="6913346" cy="408623"/>
          </a:xfrm>
          <a:prstGeom prst="roundRect">
            <a:avLst/>
          </a:prstGeom>
          <a:solidFill>
            <a:schemeClr val="bg1">
              <a:lumMod val="85000"/>
              <a:lumOff val="15000"/>
            </a:schemeClr>
          </a:solidFill>
        </p:spPr>
        <p:txBody>
          <a:bodyPr wrap="square" rtlCol="0">
            <a:spAutoFit/>
          </a:bodyPr>
          <a:lstStyle/>
          <a:p>
            <a:r>
              <a:rPr lang="en-IN" dirty="0"/>
              <a:t>SAEWORIJDFNMSAL;SWPOERDKJFCXM,ZS.</a:t>
            </a:r>
          </a:p>
        </p:txBody>
      </p:sp>
      <p:sp>
        <p:nvSpPr>
          <p:cNvPr id="24" name="TextBox 23">
            <a:extLst>
              <a:ext uri="{FF2B5EF4-FFF2-40B4-BE49-F238E27FC236}">
                <a16:creationId xmlns:a16="http://schemas.microsoft.com/office/drawing/2014/main" id="{1732D91F-3DC2-BF14-1F53-726255DC7591}"/>
              </a:ext>
            </a:extLst>
          </p:cNvPr>
          <p:cNvSpPr txBox="1"/>
          <p:nvPr/>
        </p:nvSpPr>
        <p:spPr>
          <a:xfrm>
            <a:off x="47538" y="7010831"/>
            <a:ext cx="6913346" cy="408623"/>
          </a:xfrm>
          <a:prstGeom prst="roundRect">
            <a:avLst/>
          </a:prstGeom>
          <a:solidFill>
            <a:schemeClr val="bg1">
              <a:lumMod val="85000"/>
              <a:lumOff val="15000"/>
            </a:schemeClr>
          </a:solidFill>
        </p:spPr>
        <p:txBody>
          <a:bodyPr wrap="square" rtlCol="0">
            <a:spAutoFit/>
          </a:bodyPr>
          <a:lstStyle/>
          <a:p>
            <a:r>
              <a:rPr lang="en-IN" dirty="0"/>
              <a:t>SAEWORIJDFNMSAL;SWPOERDKJFCXM,ZS.</a:t>
            </a:r>
          </a:p>
        </p:txBody>
      </p:sp>
      <p:sp>
        <p:nvSpPr>
          <p:cNvPr id="26" name="TextBox 25">
            <a:extLst>
              <a:ext uri="{FF2B5EF4-FFF2-40B4-BE49-F238E27FC236}">
                <a16:creationId xmlns:a16="http://schemas.microsoft.com/office/drawing/2014/main" id="{B41FA26B-2667-4C74-4FC2-04782362807E}"/>
              </a:ext>
            </a:extLst>
          </p:cNvPr>
          <p:cNvSpPr txBox="1"/>
          <p:nvPr/>
        </p:nvSpPr>
        <p:spPr>
          <a:xfrm>
            <a:off x="0" y="7010831"/>
            <a:ext cx="6913346" cy="3166824"/>
          </a:xfrm>
          <a:prstGeom prst="roundRect">
            <a:avLst/>
          </a:prstGeom>
          <a:solidFill>
            <a:schemeClr val="bg1">
              <a:lumMod val="85000"/>
              <a:lumOff val="15000"/>
            </a:schemeClr>
          </a:solidFill>
        </p:spPr>
        <p:txBody>
          <a:bodyPr wrap="square" rtlCol="0">
            <a:spAutoFit/>
          </a:bodyPr>
          <a:lstStyle/>
          <a:p>
            <a:pPr marL="285750" indent="-285750" algn="just">
              <a:buFont typeface="Wingdings" panose="05000000000000000000" pitchFamily="2" charset="2"/>
              <a:buChar char="Ø"/>
            </a:pPr>
            <a:r>
              <a:rPr lang="en-IN" sz="2000" b="1" dirty="0">
                <a:latin typeface="Cambria" panose="02040503050406030204" pitchFamily="18" charset="0"/>
                <a:ea typeface="Cambria" panose="02040503050406030204" pitchFamily="18" charset="0"/>
              </a:rPr>
              <a:t>This Website provides you a complete playlist of workout with visual demonstration of how to perform.</a:t>
            </a:r>
          </a:p>
          <a:p>
            <a:pPr marL="285750" indent="-285750" algn="just">
              <a:buFont typeface="Wingdings" panose="05000000000000000000" pitchFamily="2" charset="2"/>
              <a:buChar char="Ø"/>
            </a:pPr>
            <a:r>
              <a:rPr lang="en-IN" sz="2000" b="1" dirty="0">
                <a:latin typeface="Cambria" panose="02040503050406030204" pitchFamily="18" charset="0"/>
                <a:ea typeface="Cambria" panose="02040503050406030204" pitchFamily="18" charset="0"/>
              </a:rPr>
              <a:t>It has a BMI Calculator which will tell you about your body mass</a:t>
            </a:r>
          </a:p>
          <a:p>
            <a:pPr marL="285750" indent="-285750" algn="just">
              <a:buFont typeface="Wingdings" panose="05000000000000000000" pitchFamily="2" charset="2"/>
              <a:buChar char="Ø"/>
            </a:pPr>
            <a:r>
              <a:rPr lang="en-IN" sz="2000" b="1" dirty="0">
                <a:latin typeface="Cambria" panose="02040503050406030204" pitchFamily="18" charset="0"/>
                <a:ea typeface="Cambria" panose="02040503050406030204" pitchFamily="18" charset="0"/>
              </a:rPr>
              <a:t>You can join our programs and you will be well notified as confirmations will be sent to your mail.</a:t>
            </a:r>
          </a:p>
          <a:p>
            <a:pPr marL="285750" indent="-285750" algn="just">
              <a:buFont typeface="Wingdings" panose="05000000000000000000" pitchFamily="2" charset="2"/>
              <a:buChar char="Ø"/>
            </a:pPr>
            <a:r>
              <a:rPr lang="en-IN" sz="2000" b="1" dirty="0">
                <a:latin typeface="Cambria" panose="02040503050406030204" pitchFamily="18" charset="0"/>
                <a:ea typeface="Cambria" panose="02040503050406030204" pitchFamily="18" charset="0"/>
              </a:rPr>
              <a:t>You can resume and stop whenever you want as we have made this site more interactive.</a:t>
            </a:r>
          </a:p>
        </p:txBody>
      </p:sp>
      <p:sp>
        <p:nvSpPr>
          <p:cNvPr id="25" name="TextBox 24">
            <a:extLst>
              <a:ext uri="{FF2B5EF4-FFF2-40B4-BE49-F238E27FC236}">
                <a16:creationId xmlns:a16="http://schemas.microsoft.com/office/drawing/2014/main" id="{A9072B67-50E9-6DE5-521B-C3924A121B81}"/>
              </a:ext>
            </a:extLst>
          </p:cNvPr>
          <p:cNvSpPr txBox="1"/>
          <p:nvPr/>
        </p:nvSpPr>
        <p:spPr>
          <a:xfrm>
            <a:off x="42454" y="7010831"/>
            <a:ext cx="6511666" cy="3847862"/>
          </a:xfrm>
          <a:prstGeom prst="roundRect">
            <a:avLst/>
          </a:prstGeom>
          <a:solidFill>
            <a:schemeClr val="bg1">
              <a:lumMod val="85000"/>
              <a:lumOff val="15000"/>
            </a:schemeClr>
          </a:solidFill>
        </p:spPr>
        <p:txBody>
          <a:bodyPr wrap="square" rtlCol="0">
            <a:spAutoFit/>
          </a:bodyPr>
          <a:lstStyle/>
          <a:p>
            <a:pPr marL="285750" indent="-285750" algn="just">
              <a:buFont typeface="Wingdings" panose="05000000000000000000" pitchFamily="2" charset="2"/>
              <a:buChar char="Ø"/>
            </a:pPr>
            <a:r>
              <a:rPr lang="en-US" sz="2000" b="1" i="0" dirty="0">
                <a:solidFill>
                  <a:srgbClr val="ECECEC"/>
                </a:solidFill>
                <a:effectLst/>
                <a:latin typeface="Cambria" panose="02040503050406030204" pitchFamily="18" charset="0"/>
                <a:ea typeface="Cambria" panose="02040503050406030204" pitchFamily="18" charset="0"/>
              </a:rPr>
              <a:t>Provide users with a user-friendly and intuitive mobile app for tracking fitness activities and achieving health goals.</a:t>
            </a:r>
          </a:p>
          <a:p>
            <a:pPr marL="285750" indent="-285750" algn="just">
              <a:buFont typeface="Wingdings" panose="05000000000000000000" pitchFamily="2" charset="2"/>
              <a:buChar char="Ø"/>
            </a:pPr>
            <a:r>
              <a:rPr lang="en-US" sz="2000" b="1" i="0" dirty="0">
                <a:solidFill>
                  <a:srgbClr val="ECECEC"/>
                </a:solidFill>
                <a:effectLst/>
                <a:latin typeface="Cambria" panose="02040503050406030204" pitchFamily="18" charset="0"/>
                <a:ea typeface="Cambria" panose="02040503050406030204" pitchFamily="18" charset="0"/>
              </a:rPr>
              <a:t>Foster a supportive and engaging community where users can connect, share experiences, and motivate each other.</a:t>
            </a:r>
          </a:p>
          <a:p>
            <a:pPr marL="285750" indent="-285750" algn="just">
              <a:buFont typeface="Wingdings" panose="05000000000000000000" pitchFamily="2" charset="2"/>
              <a:buChar char="Ø"/>
            </a:pPr>
            <a:r>
              <a:rPr lang="en-US" sz="2000" b="1" i="0" dirty="0">
                <a:solidFill>
                  <a:srgbClr val="ECECEC"/>
                </a:solidFill>
                <a:effectLst/>
                <a:latin typeface="Cambria" panose="02040503050406030204" pitchFamily="18" charset="0"/>
                <a:ea typeface="Cambria" panose="02040503050406030204" pitchFamily="18" charset="0"/>
              </a:rPr>
              <a:t>Help users improve their overall health and wellness through personalized workout plans, nutrition tracking, and progress monitoring.</a:t>
            </a:r>
          </a:p>
          <a:p>
            <a:pPr marL="285750" indent="-285750" algn="just">
              <a:buFont typeface="Wingdings" panose="05000000000000000000" pitchFamily="2" charset="2"/>
              <a:buChar char="Ø"/>
            </a:pPr>
            <a:r>
              <a:rPr lang="en-US" sz="2000" b="1" dirty="0">
                <a:solidFill>
                  <a:srgbClr val="ECECEC"/>
                </a:solidFill>
                <a:latin typeface="Cambria" panose="02040503050406030204" pitchFamily="18" charset="0"/>
                <a:ea typeface="Cambria" panose="02040503050406030204" pitchFamily="18" charset="0"/>
              </a:rPr>
              <a:t>To grow a bigger community of people who use this website to inspire and grow together.</a:t>
            </a:r>
            <a:endParaRPr lang="en-US" sz="2000" b="1" i="0" dirty="0">
              <a:solidFill>
                <a:srgbClr val="ECECEC"/>
              </a:solidFill>
              <a:effectLst/>
              <a:latin typeface="Cambria" panose="02040503050406030204" pitchFamily="18" charset="0"/>
              <a:ea typeface="Cambria" panose="02040503050406030204" pitchFamily="18" charset="0"/>
            </a:endParaRPr>
          </a:p>
        </p:txBody>
      </p:sp>
      <p:sp>
        <p:nvSpPr>
          <p:cNvPr id="27" name="TextBox 26">
            <a:extLst>
              <a:ext uri="{FF2B5EF4-FFF2-40B4-BE49-F238E27FC236}">
                <a16:creationId xmlns:a16="http://schemas.microsoft.com/office/drawing/2014/main" id="{F58B2462-5C1B-E5CD-7374-6DC713BFA8F4}"/>
              </a:ext>
            </a:extLst>
          </p:cNvPr>
          <p:cNvSpPr txBox="1"/>
          <p:nvPr/>
        </p:nvSpPr>
        <p:spPr>
          <a:xfrm>
            <a:off x="317110" y="7068533"/>
            <a:ext cx="5692729" cy="5209937"/>
          </a:xfrm>
          <a:prstGeom prst="roundRect">
            <a:avLst/>
          </a:prstGeom>
          <a:solidFill>
            <a:schemeClr val="bg1">
              <a:lumMod val="85000"/>
              <a:lumOff val="15000"/>
            </a:schemeClr>
          </a:solidFill>
        </p:spPr>
        <p:txBody>
          <a:bodyPr wrap="square" rtlCol="0">
            <a:spAutoFit/>
          </a:bodyPr>
          <a:lstStyle/>
          <a:p>
            <a:pPr algn="just"/>
            <a:r>
              <a:rPr lang="en-US" sz="2000" b="1" i="0" dirty="0">
                <a:solidFill>
                  <a:srgbClr val="ECECEC"/>
                </a:solidFill>
                <a:effectLst/>
                <a:latin typeface="Cambria" panose="02040503050406030204" pitchFamily="18" charset="0"/>
                <a:ea typeface="Cambria" panose="02040503050406030204" pitchFamily="18" charset="0"/>
              </a:rPr>
              <a:t>In conclusion, PumpWiki is poised to revolutionize the way users approach their health and fitness journey. With its comprehensive set of features, personalized approach, and commitment to user empowerment, the app aims to empower individuals of all fitness levels to take control of their health and achieve their wellness goals. Together, we look forward to helping individuals worldwide embark on their fitness journey and unlock their full potential. Get ready to track, train, and transform with PumpWiki – because your health and wellness journey starts here.</a:t>
            </a:r>
            <a:endParaRPr lang="en-IN" sz="2000" b="1" dirty="0">
              <a:latin typeface="Cambria" panose="02040503050406030204" pitchFamily="18" charset="0"/>
              <a:ea typeface="Cambria" panose="02040503050406030204" pitchFamily="18" charset="0"/>
            </a:endParaRPr>
          </a:p>
        </p:txBody>
      </p:sp>
      <p:sp>
        <p:nvSpPr>
          <p:cNvPr id="28" name="TextBox 27">
            <a:extLst>
              <a:ext uri="{FF2B5EF4-FFF2-40B4-BE49-F238E27FC236}">
                <a16:creationId xmlns:a16="http://schemas.microsoft.com/office/drawing/2014/main" id="{D714BCC6-FEC7-B672-10E3-865EAF9EC458}"/>
              </a:ext>
            </a:extLst>
          </p:cNvPr>
          <p:cNvSpPr txBox="1"/>
          <p:nvPr/>
        </p:nvSpPr>
        <p:spPr>
          <a:xfrm>
            <a:off x="283552" y="1131679"/>
            <a:ext cx="6385481" cy="5005626"/>
          </a:xfrm>
          <a:prstGeom prst="roundRect">
            <a:avLst/>
          </a:prstGeom>
          <a:solidFill>
            <a:schemeClr val="bg1">
              <a:lumMod val="85000"/>
              <a:lumOff val="15000"/>
            </a:schemeClr>
          </a:solidFill>
        </p:spPr>
        <p:txBody>
          <a:bodyPr wrap="square" rtlCol="0">
            <a:spAutoFit/>
          </a:bodyPr>
          <a:lstStyle/>
          <a:p>
            <a:pPr marL="285750" indent="-285750">
              <a:lnSpc>
                <a:spcPct val="150000"/>
              </a:lnSpc>
              <a:buFont typeface="Wingdings" panose="05000000000000000000" pitchFamily="2" charset="2"/>
              <a:buChar char="Ø"/>
            </a:pPr>
            <a:r>
              <a:rPr lang="en-IN" dirty="0">
                <a:latin typeface="Cambria" panose="02040503050406030204" pitchFamily="18" charset="0"/>
                <a:ea typeface="Cambria" panose="02040503050406030204" pitchFamily="18" charset="0"/>
              </a:rPr>
              <a:t>Bootstrap retrieved from - </a:t>
            </a:r>
            <a:r>
              <a:rPr lang="en-IN" dirty="0">
                <a:solidFill>
                  <a:srgbClr val="66FF66"/>
                </a:solidFill>
                <a:latin typeface="Cambria" panose="02040503050406030204" pitchFamily="18" charset="0"/>
                <a:ea typeface="Cambria" panose="02040503050406030204" pitchFamily="18" charset="0"/>
                <a:hlinkClick r:id="rId2"/>
              </a:rPr>
              <a:t>https://getbootstrap.com/</a:t>
            </a:r>
            <a:endParaRPr lang="en-IN" dirty="0">
              <a:solidFill>
                <a:srgbClr val="66FF66"/>
              </a:solidFill>
              <a:latin typeface="Cambria" panose="02040503050406030204" pitchFamily="18" charset="0"/>
              <a:ea typeface="Cambria" panose="02040503050406030204" pitchFamily="18" charset="0"/>
            </a:endParaRPr>
          </a:p>
          <a:p>
            <a:pPr marL="285750" indent="-285750">
              <a:lnSpc>
                <a:spcPct val="150000"/>
              </a:lnSpc>
              <a:buFont typeface="Wingdings" panose="05000000000000000000" pitchFamily="2" charset="2"/>
              <a:buChar char="Ø"/>
            </a:pPr>
            <a:r>
              <a:rPr lang="en-IN" dirty="0">
                <a:latin typeface="Cambria" panose="02040503050406030204" pitchFamily="18" charset="0"/>
                <a:ea typeface="Cambria" panose="02040503050406030204" pitchFamily="18" charset="0"/>
              </a:rPr>
              <a:t>Video reference retrieved from - </a:t>
            </a:r>
            <a:r>
              <a:rPr lang="en-IN" dirty="0">
                <a:solidFill>
                  <a:srgbClr val="66FF66"/>
                </a:solidFill>
                <a:latin typeface="Cambria" panose="02040503050406030204" pitchFamily="18" charset="0"/>
                <a:ea typeface="Cambria" panose="02040503050406030204" pitchFamily="18" charset="0"/>
                <a:hlinkClick r:id="rId3"/>
              </a:rPr>
              <a:t>https://www.youtube.com/watch?v=ddaY0rHqMxM</a:t>
            </a:r>
            <a:endParaRPr lang="en-IN" dirty="0">
              <a:solidFill>
                <a:srgbClr val="66FF66"/>
              </a:solidFill>
              <a:latin typeface="Cambria" panose="02040503050406030204" pitchFamily="18" charset="0"/>
              <a:ea typeface="Cambria" panose="02040503050406030204" pitchFamily="18" charset="0"/>
            </a:endParaRPr>
          </a:p>
          <a:p>
            <a:pPr marL="285750" indent="-285750">
              <a:lnSpc>
                <a:spcPct val="150000"/>
              </a:lnSpc>
              <a:buFont typeface="Wingdings" panose="05000000000000000000" pitchFamily="2" charset="2"/>
              <a:buChar char="Ø"/>
            </a:pPr>
            <a:r>
              <a:rPr lang="en-IN" dirty="0">
                <a:latin typeface="Cambria" panose="02040503050406030204" pitchFamily="18" charset="0"/>
                <a:ea typeface="Cambria" panose="02040503050406030204" pitchFamily="18" charset="0"/>
              </a:rPr>
              <a:t>Icons retrieved from - </a:t>
            </a:r>
            <a:r>
              <a:rPr lang="en-IN" dirty="0">
                <a:latin typeface="Cambria" panose="02040503050406030204" pitchFamily="18" charset="0"/>
                <a:ea typeface="Cambria" panose="02040503050406030204" pitchFamily="18" charset="0"/>
                <a:hlinkClick r:id="rId4"/>
              </a:rPr>
              <a:t>https://fontawesome.com/icons</a:t>
            </a:r>
            <a:endParaRPr lang="en-IN" dirty="0">
              <a:latin typeface="Cambria" panose="02040503050406030204" pitchFamily="18" charset="0"/>
              <a:ea typeface="Cambria" panose="02040503050406030204" pitchFamily="18" charset="0"/>
            </a:endParaRPr>
          </a:p>
          <a:p>
            <a:pPr marL="285750" indent="-285750">
              <a:lnSpc>
                <a:spcPct val="150000"/>
              </a:lnSpc>
              <a:buFont typeface="Wingdings" panose="05000000000000000000" pitchFamily="2" charset="2"/>
              <a:buChar char="Ø"/>
            </a:pPr>
            <a:r>
              <a:rPr lang="en-IN" dirty="0">
                <a:latin typeface="Cambria" panose="02040503050406030204" pitchFamily="18" charset="0"/>
                <a:ea typeface="Cambria" panose="02040503050406030204" pitchFamily="18" charset="0"/>
              </a:rPr>
              <a:t>Font retrieved from -</a:t>
            </a:r>
          </a:p>
          <a:p>
            <a:pPr>
              <a:lnSpc>
                <a:spcPct val="150000"/>
              </a:lnSpc>
            </a:pPr>
            <a:r>
              <a:rPr lang="en-IN" dirty="0">
                <a:latin typeface="Cambria" panose="02040503050406030204" pitchFamily="18" charset="0"/>
                <a:ea typeface="Cambria" panose="02040503050406030204" pitchFamily="18" charset="0"/>
              </a:rPr>
              <a:t>      </a:t>
            </a:r>
            <a:r>
              <a:rPr lang="en-IN" dirty="0">
                <a:latin typeface="Cambria" panose="02040503050406030204" pitchFamily="18" charset="0"/>
                <a:ea typeface="Cambria" panose="02040503050406030204" pitchFamily="18" charset="0"/>
                <a:hlinkClick r:id="rId5"/>
              </a:rPr>
              <a:t>https://fonts.google.com/</a:t>
            </a:r>
            <a:endParaRPr lang="en-IN" dirty="0">
              <a:latin typeface="Cambria" panose="02040503050406030204" pitchFamily="18" charset="0"/>
              <a:ea typeface="Cambria" panose="02040503050406030204" pitchFamily="18" charset="0"/>
            </a:endParaRPr>
          </a:p>
          <a:p>
            <a:pPr marL="285750" indent="-285750">
              <a:lnSpc>
                <a:spcPct val="150000"/>
              </a:lnSpc>
              <a:buFont typeface="Wingdings" panose="05000000000000000000" pitchFamily="2" charset="2"/>
              <a:buChar char="Ø"/>
            </a:pPr>
            <a:r>
              <a:rPr lang="en-IN" dirty="0">
                <a:latin typeface="Cambria" panose="02040503050406030204" pitchFamily="18" charset="0"/>
                <a:ea typeface="Cambria" panose="02040503050406030204" pitchFamily="18" charset="0"/>
              </a:rPr>
              <a:t>Animation retrieved from -</a:t>
            </a:r>
          </a:p>
          <a:p>
            <a:pPr>
              <a:lnSpc>
                <a:spcPct val="150000"/>
              </a:lnSpc>
            </a:pPr>
            <a:r>
              <a:rPr lang="en-IN" dirty="0">
                <a:latin typeface="Cambria" panose="02040503050406030204" pitchFamily="18" charset="0"/>
                <a:ea typeface="Cambria" panose="02040503050406030204" pitchFamily="18" charset="0"/>
                <a:hlinkClick r:id="rId6"/>
              </a:rPr>
              <a:t>       https://michalsnik.github.io/aos/</a:t>
            </a:r>
            <a:endParaRPr lang="en-IN" dirty="0">
              <a:latin typeface="Cambria" panose="02040503050406030204" pitchFamily="18" charset="0"/>
              <a:ea typeface="Cambria" panose="02040503050406030204" pitchFamily="18" charset="0"/>
            </a:endParaRPr>
          </a:p>
          <a:p>
            <a:pPr>
              <a:lnSpc>
                <a:spcPct val="150000"/>
              </a:lnSpc>
            </a:pPr>
            <a:r>
              <a:rPr lang="en-IN" dirty="0">
                <a:solidFill>
                  <a:srgbClr val="0070C0"/>
                </a:solidFill>
                <a:latin typeface="Cambria" panose="02040503050406030204" pitchFamily="18" charset="0"/>
                <a:ea typeface="Cambria" panose="02040503050406030204" pitchFamily="18" charset="0"/>
              </a:rPr>
              <a:t>      </a:t>
            </a:r>
            <a:r>
              <a:rPr lang="en-IN" u="sng" dirty="0">
                <a:solidFill>
                  <a:srgbClr val="0070C0"/>
                </a:solidFill>
                <a:latin typeface="Cambria" panose="02040503050406030204" pitchFamily="18" charset="0"/>
                <a:ea typeface="Cambria" panose="02040503050406030204" pitchFamily="18" charset="0"/>
              </a:rPr>
              <a:t>https://github.com/michalsnik/aos</a:t>
            </a:r>
          </a:p>
          <a:p>
            <a:endParaRPr lang="en-IN" dirty="0"/>
          </a:p>
        </p:txBody>
      </p:sp>
      <p:pic>
        <p:nvPicPr>
          <p:cNvPr id="20" name="Picture 19">
            <a:extLst>
              <a:ext uri="{FF2B5EF4-FFF2-40B4-BE49-F238E27FC236}">
                <a16:creationId xmlns:a16="http://schemas.microsoft.com/office/drawing/2014/main" id="{D6B78D9D-3D79-D5E5-D77B-3389FBA6FA2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1506891" cy="1076351"/>
          </a:xfrm>
          <a:prstGeom prst="rect">
            <a:avLst/>
          </a:prstGeom>
        </p:spPr>
      </p:pic>
    </p:spTree>
    <p:extLst>
      <p:ext uri="{BB962C8B-B14F-4D97-AF65-F5344CB8AC3E}">
        <p14:creationId xmlns:p14="http://schemas.microsoft.com/office/powerpoint/2010/main" val="18171977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6BF35E-C160-E54D-B3DF-425664EA082E}"/>
            </a:ext>
          </a:extLst>
        </p:cNvPr>
        <p:cNvGrpSpPr/>
        <p:nvPr/>
      </p:nvGrpSpPr>
      <p:grpSpPr>
        <a:xfrm>
          <a:off x="0" y="0"/>
          <a:ext cx="0" cy="0"/>
          <a:chOff x="0" y="0"/>
          <a:chExt cx="0" cy="0"/>
        </a:xfrm>
      </p:grpSpPr>
      <p:grpSp>
        <p:nvGrpSpPr>
          <p:cNvPr id="22" name="Group 21">
            <a:extLst>
              <a:ext uri="{FF2B5EF4-FFF2-40B4-BE49-F238E27FC236}">
                <a16:creationId xmlns:a16="http://schemas.microsoft.com/office/drawing/2014/main" id="{3F7E4AAD-8670-ED0E-F03A-95918AE2E6D3}"/>
              </a:ext>
            </a:extLst>
          </p:cNvPr>
          <p:cNvGrpSpPr/>
          <p:nvPr/>
        </p:nvGrpSpPr>
        <p:grpSpPr>
          <a:xfrm>
            <a:off x="12192000" y="5471961"/>
            <a:ext cx="1636295" cy="986589"/>
            <a:chOff x="7307982" y="2849078"/>
            <a:chExt cx="5358864" cy="4995511"/>
          </a:xfrm>
        </p:grpSpPr>
        <p:sp>
          <p:nvSpPr>
            <p:cNvPr id="11" name="Oval 10">
              <a:extLst>
                <a:ext uri="{FF2B5EF4-FFF2-40B4-BE49-F238E27FC236}">
                  <a16:creationId xmlns:a16="http://schemas.microsoft.com/office/drawing/2014/main" id="{EFB83CCD-9453-C66A-5D45-8EFAA3EDC2DE}"/>
                </a:ext>
              </a:extLst>
            </p:cNvPr>
            <p:cNvSpPr/>
            <p:nvPr/>
          </p:nvSpPr>
          <p:spPr>
            <a:xfrm>
              <a:off x="7649692" y="2849078"/>
              <a:ext cx="5017154" cy="4995511"/>
            </a:xfrm>
            <a:prstGeom prst="ellipse">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BB35195F-AFFC-FBCD-4C2F-AAC84A570C37}"/>
                </a:ext>
              </a:extLst>
            </p:cNvPr>
            <p:cNvSpPr txBox="1"/>
            <p:nvPr/>
          </p:nvSpPr>
          <p:spPr>
            <a:xfrm>
              <a:off x="7307982" y="4842215"/>
              <a:ext cx="4251959" cy="646331"/>
            </a:xfrm>
            <a:prstGeom prst="rect">
              <a:avLst/>
            </a:prstGeom>
            <a:noFill/>
          </p:spPr>
          <p:txBody>
            <a:bodyPr wrap="square" rtlCol="0">
              <a:spAutoFit/>
            </a:bodyPr>
            <a:lstStyle/>
            <a:p>
              <a:r>
                <a:rPr lang="en-IN" sz="3600" dirty="0">
                  <a:solidFill>
                    <a:srgbClr val="66FF66"/>
                  </a:solidFill>
                  <a:latin typeface="Broadway" panose="04040905080B02020502" pitchFamily="82" charset="0"/>
                </a:rPr>
                <a:t>INTRODUCTION</a:t>
              </a:r>
            </a:p>
          </p:txBody>
        </p:sp>
      </p:grpSp>
      <p:grpSp>
        <p:nvGrpSpPr>
          <p:cNvPr id="3" name="Group 2">
            <a:extLst>
              <a:ext uri="{FF2B5EF4-FFF2-40B4-BE49-F238E27FC236}">
                <a16:creationId xmlns:a16="http://schemas.microsoft.com/office/drawing/2014/main" id="{58499CB9-1A85-D401-FA5A-8FDE13861292}"/>
              </a:ext>
            </a:extLst>
          </p:cNvPr>
          <p:cNvGrpSpPr/>
          <p:nvPr/>
        </p:nvGrpSpPr>
        <p:grpSpPr>
          <a:xfrm>
            <a:off x="12296339" y="6386877"/>
            <a:ext cx="4732704" cy="3578757"/>
            <a:chOff x="2121176" y="197358"/>
            <a:chExt cx="2415941" cy="1607419"/>
          </a:xfrm>
        </p:grpSpPr>
        <p:sp>
          <p:nvSpPr>
            <p:cNvPr id="13" name="Oval 12">
              <a:extLst>
                <a:ext uri="{FF2B5EF4-FFF2-40B4-BE49-F238E27FC236}">
                  <a16:creationId xmlns:a16="http://schemas.microsoft.com/office/drawing/2014/main" id="{70308213-D169-C178-2CA6-170C844B5C49}"/>
                </a:ext>
              </a:extLst>
            </p:cNvPr>
            <p:cNvSpPr/>
            <p:nvPr/>
          </p:nvSpPr>
          <p:spPr>
            <a:xfrm>
              <a:off x="2295233" y="197358"/>
              <a:ext cx="1905802" cy="1607419"/>
            </a:xfrm>
            <a:prstGeom prst="ellipse">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F566F0D9-EEA5-C745-C8FC-D0E6F16B06E0}"/>
                </a:ext>
              </a:extLst>
            </p:cNvPr>
            <p:cNvSpPr txBox="1"/>
            <p:nvPr/>
          </p:nvSpPr>
          <p:spPr>
            <a:xfrm>
              <a:off x="2121176" y="719185"/>
              <a:ext cx="2415941" cy="375737"/>
            </a:xfrm>
            <a:prstGeom prst="rect">
              <a:avLst/>
            </a:prstGeom>
            <a:noFill/>
          </p:spPr>
          <p:txBody>
            <a:bodyPr wrap="square" rtlCol="0">
              <a:spAutoFit/>
            </a:bodyPr>
            <a:lstStyle/>
            <a:p>
              <a:r>
                <a:rPr lang="en-IN" sz="4000" dirty="0">
                  <a:solidFill>
                    <a:srgbClr val="66FF66"/>
                  </a:solidFill>
                  <a:latin typeface="Broadway" panose="04040905080B02020502" pitchFamily="82" charset="0"/>
                </a:rPr>
                <a:t>TECHNICAL </a:t>
              </a:r>
            </a:p>
            <a:p>
              <a:r>
                <a:rPr lang="en-IN" sz="4000" dirty="0">
                  <a:solidFill>
                    <a:srgbClr val="66FF66"/>
                  </a:solidFill>
                  <a:latin typeface="Broadway" panose="04040905080B02020502" pitchFamily="82" charset="0"/>
                </a:rPr>
                <a:t>DETAILS</a:t>
              </a:r>
            </a:p>
          </p:txBody>
        </p:sp>
      </p:grpSp>
      <p:grpSp>
        <p:nvGrpSpPr>
          <p:cNvPr id="2" name="Group 1">
            <a:extLst>
              <a:ext uri="{FF2B5EF4-FFF2-40B4-BE49-F238E27FC236}">
                <a16:creationId xmlns:a16="http://schemas.microsoft.com/office/drawing/2014/main" id="{C230620C-6371-61FA-232D-93B988DE4C2B}"/>
              </a:ext>
            </a:extLst>
          </p:cNvPr>
          <p:cNvGrpSpPr/>
          <p:nvPr/>
        </p:nvGrpSpPr>
        <p:grpSpPr>
          <a:xfrm>
            <a:off x="13111346" y="2586429"/>
            <a:ext cx="2295141" cy="2114698"/>
            <a:chOff x="-60064" y="238267"/>
            <a:chExt cx="2415941" cy="1607418"/>
          </a:xfrm>
        </p:grpSpPr>
        <p:sp>
          <p:nvSpPr>
            <p:cNvPr id="12" name="Oval 11">
              <a:extLst>
                <a:ext uri="{FF2B5EF4-FFF2-40B4-BE49-F238E27FC236}">
                  <a16:creationId xmlns:a16="http://schemas.microsoft.com/office/drawing/2014/main" id="{F01D1066-9F9B-5F64-76B7-EE74727E4FC7}"/>
                </a:ext>
              </a:extLst>
            </p:cNvPr>
            <p:cNvSpPr/>
            <p:nvPr/>
          </p:nvSpPr>
          <p:spPr>
            <a:xfrm>
              <a:off x="136573" y="238267"/>
              <a:ext cx="1717081" cy="1607418"/>
            </a:xfrm>
            <a:prstGeom prst="ellipse">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6EDDE9E0-7702-9F8F-B3F8-29C1F733817E}"/>
                </a:ext>
              </a:extLst>
            </p:cNvPr>
            <p:cNvSpPr txBox="1"/>
            <p:nvPr/>
          </p:nvSpPr>
          <p:spPr>
            <a:xfrm>
              <a:off x="-60064" y="791151"/>
              <a:ext cx="2415941" cy="487533"/>
            </a:xfrm>
            <a:prstGeom prst="rect">
              <a:avLst/>
            </a:prstGeom>
            <a:noFill/>
          </p:spPr>
          <p:txBody>
            <a:bodyPr wrap="square" rtlCol="0">
              <a:spAutoFit/>
            </a:bodyPr>
            <a:lstStyle/>
            <a:p>
              <a:r>
                <a:rPr lang="en-IN" sz="4000" dirty="0">
                  <a:solidFill>
                    <a:srgbClr val="66FF66"/>
                  </a:solidFill>
                  <a:latin typeface="Broadway" panose="04040905080B02020502" pitchFamily="82" charset="0"/>
                </a:rPr>
                <a:t>PROBLEM</a:t>
              </a:r>
            </a:p>
            <a:p>
              <a:r>
                <a:rPr lang="en-IN" sz="4000" dirty="0">
                  <a:solidFill>
                    <a:srgbClr val="66FF66"/>
                  </a:solidFill>
                  <a:latin typeface="Broadway" panose="04040905080B02020502" pitchFamily="82" charset="0"/>
                </a:rPr>
                <a:t> STATEMENT</a:t>
              </a:r>
            </a:p>
          </p:txBody>
        </p:sp>
      </p:grpSp>
      <p:grpSp>
        <p:nvGrpSpPr>
          <p:cNvPr id="18" name="Group 17">
            <a:extLst>
              <a:ext uri="{FF2B5EF4-FFF2-40B4-BE49-F238E27FC236}">
                <a16:creationId xmlns:a16="http://schemas.microsoft.com/office/drawing/2014/main" id="{C73F6444-4E14-4A08-748D-D0FCA90D8605}"/>
              </a:ext>
            </a:extLst>
          </p:cNvPr>
          <p:cNvGrpSpPr/>
          <p:nvPr/>
        </p:nvGrpSpPr>
        <p:grpSpPr>
          <a:xfrm>
            <a:off x="12307266" y="6454719"/>
            <a:ext cx="3760496" cy="2852736"/>
            <a:chOff x="4337787" y="202211"/>
            <a:chExt cx="2415941" cy="1607419"/>
          </a:xfrm>
        </p:grpSpPr>
        <p:sp>
          <p:nvSpPr>
            <p:cNvPr id="14" name="Oval 13">
              <a:extLst>
                <a:ext uri="{FF2B5EF4-FFF2-40B4-BE49-F238E27FC236}">
                  <a16:creationId xmlns:a16="http://schemas.microsoft.com/office/drawing/2014/main" id="{1AFDBD1B-5C49-41CB-C18F-3C63EC09A461}"/>
                </a:ext>
              </a:extLst>
            </p:cNvPr>
            <p:cNvSpPr/>
            <p:nvPr/>
          </p:nvSpPr>
          <p:spPr>
            <a:xfrm>
              <a:off x="4496012" y="202211"/>
              <a:ext cx="1905802" cy="1607419"/>
            </a:xfrm>
            <a:prstGeom prst="ellipse">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D703B426-98C2-3F95-80FA-D6220CF8470B}"/>
                </a:ext>
              </a:extLst>
            </p:cNvPr>
            <p:cNvSpPr txBox="1"/>
            <p:nvPr/>
          </p:nvSpPr>
          <p:spPr>
            <a:xfrm>
              <a:off x="4337787" y="647124"/>
              <a:ext cx="2415941" cy="398943"/>
            </a:xfrm>
            <a:prstGeom prst="rect">
              <a:avLst/>
            </a:prstGeom>
            <a:noFill/>
          </p:spPr>
          <p:txBody>
            <a:bodyPr wrap="square" rtlCol="0">
              <a:spAutoFit/>
            </a:bodyPr>
            <a:lstStyle/>
            <a:p>
              <a:r>
                <a:rPr lang="en-IN" sz="4000" dirty="0">
                  <a:solidFill>
                    <a:srgbClr val="66FF66"/>
                  </a:solidFill>
                  <a:latin typeface="Broadway" panose="04040905080B02020502" pitchFamily="82" charset="0"/>
                </a:rPr>
                <a:t>KEY</a:t>
              </a:r>
            </a:p>
            <a:p>
              <a:r>
                <a:rPr lang="en-IN" sz="4000" dirty="0">
                  <a:solidFill>
                    <a:srgbClr val="66FF66"/>
                  </a:solidFill>
                  <a:latin typeface="Broadway" panose="04040905080B02020502" pitchFamily="82" charset="0"/>
                </a:rPr>
                <a:t>FEATURES</a:t>
              </a:r>
            </a:p>
          </p:txBody>
        </p:sp>
      </p:grpSp>
      <p:grpSp>
        <p:nvGrpSpPr>
          <p:cNvPr id="19" name="Group 18">
            <a:extLst>
              <a:ext uri="{FF2B5EF4-FFF2-40B4-BE49-F238E27FC236}">
                <a16:creationId xmlns:a16="http://schemas.microsoft.com/office/drawing/2014/main" id="{DB507FC8-9C6D-9426-DDE6-89D7CC839C58}"/>
              </a:ext>
            </a:extLst>
          </p:cNvPr>
          <p:cNvGrpSpPr/>
          <p:nvPr/>
        </p:nvGrpSpPr>
        <p:grpSpPr>
          <a:xfrm>
            <a:off x="12235167" y="6145495"/>
            <a:ext cx="3904694" cy="3066996"/>
            <a:chOff x="6567034" y="302152"/>
            <a:chExt cx="2415941" cy="1607419"/>
          </a:xfrm>
        </p:grpSpPr>
        <p:sp>
          <p:nvSpPr>
            <p:cNvPr id="15" name="Oval 14">
              <a:extLst>
                <a:ext uri="{FF2B5EF4-FFF2-40B4-BE49-F238E27FC236}">
                  <a16:creationId xmlns:a16="http://schemas.microsoft.com/office/drawing/2014/main" id="{7B3CF4D6-914F-21EE-7F87-6028E4E0FA80}"/>
                </a:ext>
              </a:extLst>
            </p:cNvPr>
            <p:cNvSpPr/>
            <p:nvPr/>
          </p:nvSpPr>
          <p:spPr>
            <a:xfrm>
              <a:off x="6696791" y="302152"/>
              <a:ext cx="1905802" cy="1607419"/>
            </a:xfrm>
            <a:prstGeom prst="ellipse">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9D983A1-7402-19A2-B808-EB7474217044}"/>
                </a:ext>
              </a:extLst>
            </p:cNvPr>
            <p:cNvSpPr txBox="1"/>
            <p:nvPr/>
          </p:nvSpPr>
          <p:spPr>
            <a:xfrm>
              <a:off x="6567034" y="712755"/>
              <a:ext cx="2415941" cy="376973"/>
            </a:xfrm>
            <a:prstGeom prst="rect">
              <a:avLst/>
            </a:prstGeom>
            <a:noFill/>
          </p:spPr>
          <p:txBody>
            <a:bodyPr wrap="square" rtlCol="0">
              <a:spAutoFit/>
            </a:bodyPr>
            <a:lstStyle/>
            <a:p>
              <a:r>
                <a:rPr lang="en-IN" sz="4000" dirty="0">
                  <a:solidFill>
                    <a:srgbClr val="66FF66"/>
                  </a:solidFill>
                  <a:latin typeface="Broadway" panose="04040905080B02020502" pitchFamily="82" charset="0"/>
                </a:rPr>
                <a:t>PROJECT </a:t>
              </a:r>
            </a:p>
            <a:p>
              <a:r>
                <a:rPr lang="en-IN" sz="4000" dirty="0">
                  <a:solidFill>
                    <a:srgbClr val="66FF66"/>
                  </a:solidFill>
                  <a:latin typeface="Broadway" panose="04040905080B02020502" pitchFamily="82" charset="0"/>
                </a:rPr>
                <a:t>GOALS</a:t>
              </a:r>
            </a:p>
          </p:txBody>
        </p:sp>
      </p:grpSp>
      <p:sp>
        <p:nvSpPr>
          <p:cNvPr id="17" name="Oval 16">
            <a:extLst>
              <a:ext uri="{FF2B5EF4-FFF2-40B4-BE49-F238E27FC236}">
                <a16:creationId xmlns:a16="http://schemas.microsoft.com/office/drawing/2014/main" id="{AD31E324-A6A9-7B42-C6BE-79CFAA2B3C92}"/>
              </a:ext>
            </a:extLst>
          </p:cNvPr>
          <p:cNvSpPr/>
          <p:nvPr/>
        </p:nvSpPr>
        <p:spPr>
          <a:xfrm>
            <a:off x="12214068" y="4880638"/>
            <a:ext cx="2306943" cy="2361507"/>
          </a:xfrm>
          <a:prstGeom prst="ellipse">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12E518A2-F7C6-34AB-D46E-A2479F367475}"/>
              </a:ext>
            </a:extLst>
          </p:cNvPr>
          <p:cNvGrpSpPr/>
          <p:nvPr/>
        </p:nvGrpSpPr>
        <p:grpSpPr>
          <a:xfrm>
            <a:off x="11919823" y="6455075"/>
            <a:ext cx="4325995" cy="3023733"/>
            <a:chOff x="7387555" y="2321567"/>
            <a:chExt cx="7275136" cy="5330888"/>
          </a:xfrm>
        </p:grpSpPr>
        <p:sp>
          <p:nvSpPr>
            <p:cNvPr id="16" name="Oval 15">
              <a:extLst>
                <a:ext uri="{FF2B5EF4-FFF2-40B4-BE49-F238E27FC236}">
                  <a16:creationId xmlns:a16="http://schemas.microsoft.com/office/drawing/2014/main" id="{13A704CA-14CB-E255-15CF-330771F02473}"/>
                </a:ext>
              </a:extLst>
            </p:cNvPr>
            <p:cNvSpPr/>
            <p:nvPr/>
          </p:nvSpPr>
          <p:spPr>
            <a:xfrm>
              <a:off x="8154854" y="2321567"/>
              <a:ext cx="5335455" cy="5330888"/>
            </a:xfrm>
            <a:prstGeom prst="ellipse">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D3F7E202-94D8-4D70-BEAB-954722E9819D}"/>
                </a:ext>
              </a:extLst>
            </p:cNvPr>
            <p:cNvSpPr txBox="1"/>
            <p:nvPr/>
          </p:nvSpPr>
          <p:spPr>
            <a:xfrm>
              <a:off x="7387555" y="4219483"/>
              <a:ext cx="7275136" cy="707886"/>
            </a:xfrm>
            <a:prstGeom prst="rect">
              <a:avLst/>
            </a:prstGeom>
            <a:noFill/>
          </p:spPr>
          <p:txBody>
            <a:bodyPr wrap="square" rtlCol="0">
              <a:spAutoFit/>
            </a:bodyPr>
            <a:lstStyle/>
            <a:p>
              <a:r>
                <a:rPr lang="en-IN" sz="4000" dirty="0">
                  <a:solidFill>
                    <a:srgbClr val="66FF66"/>
                  </a:solidFill>
                  <a:latin typeface="Broadway" panose="04040905080B02020502" pitchFamily="82" charset="0"/>
                </a:rPr>
                <a:t>CONCLUSION</a:t>
              </a:r>
            </a:p>
          </p:txBody>
        </p:sp>
      </p:grpSp>
      <p:sp>
        <p:nvSpPr>
          <p:cNvPr id="10" name="TextBox 9">
            <a:extLst>
              <a:ext uri="{FF2B5EF4-FFF2-40B4-BE49-F238E27FC236}">
                <a16:creationId xmlns:a16="http://schemas.microsoft.com/office/drawing/2014/main" id="{667BAD30-41DE-9115-4DDA-E4062A5D0F6D}"/>
              </a:ext>
            </a:extLst>
          </p:cNvPr>
          <p:cNvSpPr txBox="1"/>
          <p:nvPr/>
        </p:nvSpPr>
        <p:spPr>
          <a:xfrm>
            <a:off x="12459716" y="6084333"/>
            <a:ext cx="4088552" cy="707886"/>
          </a:xfrm>
          <a:prstGeom prst="rect">
            <a:avLst/>
          </a:prstGeom>
          <a:noFill/>
        </p:spPr>
        <p:txBody>
          <a:bodyPr wrap="square" rtlCol="0">
            <a:spAutoFit/>
          </a:bodyPr>
          <a:lstStyle/>
          <a:p>
            <a:r>
              <a:rPr lang="en-IN" sz="4000" dirty="0">
                <a:solidFill>
                  <a:srgbClr val="66FF66"/>
                </a:solidFill>
                <a:latin typeface="Broadway" panose="04040905080B02020502" pitchFamily="82" charset="0"/>
              </a:rPr>
              <a:t>REFERENCES</a:t>
            </a:r>
          </a:p>
        </p:txBody>
      </p:sp>
      <p:sp>
        <p:nvSpPr>
          <p:cNvPr id="23" name="TextBox 22">
            <a:extLst>
              <a:ext uri="{FF2B5EF4-FFF2-40B4-BE49-F238E27FC236}">
                <a16:creationId xmlns:a16="http://schemas.microsoft.com/office/drawing/2014/main" id="{0FB44749-148B-2D8E-4779-2834E580F0D4}"/>
              </a:ext>
            </a:extLst>
          </p:cNvPr>
          <p:cNvSpPr txBox="1"/>
          <p:nvPr/>
        </p:nvSpPr>
        <p:spPr>
          <a:xfrm>
            <a:off x="47538" y="7010831"/>
            <a:ext cx="6913346" cy="408623"/>
          </a:xfrm>
          <a:prstGeom prst="roundRect">
            <a:avLst/>
          </a:prstGeom>
          <a:solidFill>
            <a:schemeClr val="bg1">
              <a:lumMod val="85000"/>
              <a:lumOff val="15000"/>
            </a:schemeClr>
          </a:solidFill>
        </p:spPr>
        <p:txBody>
          <a:bodyPr wrap="square" rtlCol="0">
            <a:spAutoFit/>
          </a:bodyPr>
          <a:lstStyle/>
          <a:p>
            <a:r>
              <a:rPr lang="en-IN" dirty="0"/>
              <a:t>SAEWORIJDFNMSAL;SWPOERDKJFCXM,ZS.</a:t>
            </a:r>
          </a:p>
        </p:txBody>
      </p:sp>
      <p:sp>
        <p:nvSpPr>
          <p:cNvPr id="24" name="TextBox 23">
            <a:extLst>
              <a:ext uri="{FF2B5EF4-FFF2-40B4-BE49-F238E27FC236}">
                <a16:creationId xmlns:a16="http://schemas.microsoft.com/office/drawing/2014/main" id="{CC1B9900-2476-EB83-BF97-D74EEE3CFAB5}"/>
              </a:ext>
            </a:extLst>
          </p:cNvPr>
          <p:cNvSpPr txBox="1"/>
          <p:nvPr/>
        </p:nvSpPr>
        <p:spPr>
          <a:xfrm>
            <a:off x="47538" y="7010831"/>
            <a:ext cx="6913346" cy="408623"/>
          </a:xfrm>
          <a:prstGeom prst="roundRect">
            <a:avLst/>
          </a:prstGeom>
          <a:solidFill>
            <a:schemeClr val="bg1">
              <a:lumMod val="85000"/>
              <a:lumOff val="15000"/>
            </a:schemeClr>
          </a:solidFill>
        </p:spPr>
        <p:txBody>
          <a:bodyPr wrap="square" rtlCol="0">
            <a:spAutoFit/>
          </a:bodyPr>
          <a:lstStyle/>
          <a:p>
            <a:r>
              <a:rPr lang="en-IN" dirty="0"/>
              <a:t>SAEWORIJDFNMSAL;SWPOERDKJFCXM,ZS.</a:t>
            </a:r>
          </a:p>
        </p:txBody>
      </p:sp>
      <p:sp>
        <p:nvSpPr>
          <p:cNvPr id="26" name="TextBox 25">
            <a:extLst>
              <a:ext uri="{FF2B5EF4-FFF2-40B4-BE49-F238E27FC236}">
                <a16:creationId xmlns:a16="http://schemas.microsoft.com/office/drawing/2014/main" id="{28E194CC-73FC-5BF2-7891-A1A8525A23D7}"/>
              </a:ext>
            </a:extLst>
          </p:cNvPr>
          <p:cNvSpPr txBox="1"/>
          <p:nvPr/>
        </p:nvSpPr>
        <p:spPr>
          <a:xfrm>
            <a:off x="0" y="7010831"/>
            <a:ext cx="6913346" cy="3166824"/>
          </a:xfrm>
          <a:prstGeom prst="roundRect">
            <a:avLst/>
          </a:prstGeom>
          <a:solidFill>
            <a:schemeClr val="bg1">
              <a:lumMod val="85000"/>
              <a:lumOff val="15000"/>
            </a:schemeClr>
          </a:solidFill>
        </p:spPr>
        <p:txBody>
          <a:bodyPr wrap="square" rtlCol="0">
            <a:spAutoFit/>
          </a:bodyPr>
          <a:lstStyle/>
          <a:p>
            <a:pPr marL="285750" indent="-285750" algn="just">
              <a:buFont typeface="Wingdings" panose="05000000000000000000" pitchFamily="2" charset="2"/>
              <a:buChar char="Ø"/>
            </a:pPr>
            <a:r>
              <a:rPr lang="en-IN" sz="2000" b="1" dirty="0">
                <a:latin typeface="Cambria" panose="02040503050406030204" pitchFamily="18" charset="0"/>
                <a:ea typeface="Cambria" panose="02040503050406030204" pitchFamily="18" charset="0"/>
              </a:rPr>
              <a:t>This Website provides you a complete playlist of workout with visual demonstration of how to perform.</a:t>
            </a:r>
          </a:p>
          <a:p>
            <a:pPr marL="285750" indent="-285750" algn="just">
              <a:buFont typeface="Wingdings" panose="05000000000000000000" pitchFamily="2" charset="2"/>
              <a:buChar char="Ø"/>
            </a:pPr>
            <a:r>
              <a:rPr lang="en-IN" sz="2000" b="1" dirty="0">
                <a:latin typeface="Cambria" panose="02040503050406030204" pitchFamily="18" charset="0"/>
                <a:ea typeface="Cambria" panose="02040503050406030204" pitchFamily="18" charset="0"/>
              </a:rPr>
              <a:t>It has a BMI Calculator which will tell you about your body mass</a:t>
            </a:r>
          </a:p>
          <a:p>
            <a:pPr marL="285750" indent="-285750" algn="just">
              <a:buFont typeface="Wingdings" panose="05000000000000000000" pitchFamily="2" charset="2"/>
              <a:buChar char="Ø"/>
            </a:pPr>
            <a:r>
              <a:rPr lang="en-IN" sz="2000" b="1" dirty="0">
                <a:latin typeface="Cambria" panose="02040503050406030204" pitchFamily="18" charset="0"/>
                <a:ea typeface="Cambria" panose="02040503050406030204" pitchFamily="18" charset="0"/>
              </a:rPr>
              <a:t>You can join our programs and you will be well notified as confirmations will be sent to your mail.</a:t>
            </a:r>
          </a:p>
          <a:p>
            <a:pPr marL="285750" indent="-285750" algn="just">
              <a:buFont typeface="Wingdings" panose="05000000000000000000" pitchFamily="2" charset="2"/>
              <a:buChar char="Ø"/>
            </a:pPr>
            <a:r>
              <a:rPr lang="en-IN" sz="2000" b="1" dirty="0">
                <a:latin typeface="Cambria" panose="02040503050406030204" pitchFamily="18" charset="0"/>
                <a:ea typeface="Cambria" panose="02040503050406030204" pitchFamily="18" charset="0"/>
              </a:rPr>
              <a:t>You can resume and stop whenever you want as we have made this site more interactive.</a:t>
            </a:r>
          </a:p>
        </p:txBody>
      </p:sp>
      <p:sp>
        <p:nvSpPr>
          <p:cNvPr id="25" name="TextBox 24">
            <a:extLst>
              <a:ext uri="{FF2B5EF4-FFF2-40B4-BE49-F238E27FC236}">
                <a16:creationId xmlns:a16="http://schemas.microsoft.com/office/drawing/2014/main" id="{3457A35C-1D14-9AD8-1558-3320C678CF14}"/>
              </a:ext>
            </a:extLst>
          </p:cNvPr>
          <p:cNvSpPr txBox="1"/>
          <p:nvPr/>
        </p:nvSpPr>
        <p:spPr>
          <a:xfrm>
            <a:off x="42454" y="7010831"/>
            <a:ext cx="6511666" cy="3847862"/>
          </a:xfrm>
          <a:prstGeom prst="roundRect">
            <a:avLst/>
          </a:prstGeom>
          <a:solidFill>
            <a:schemeClr val="bg1">
              <a:lumMod val="85000"/>
              <a:lumOff val="15000"/>
            </a:schemeClr>
          </a:solidFill>
        </p:spPr>
        <p:txBody>
          <a:bodyPr wrap="square" rtlCol="0">
            <a:spAutoFit/>
          </a:bodyPr>
          <a:lstStyle/>
          <a:p>
            <a:pPr marL="285750" indent="-285750" algn="just">
              <a:buFont typeface="Wingdings" panose="05000000000000000000" pitchFamily="2" charset="2"/>
              <a:buChar char="Ø"/>
            </a:pPr>
            <a:r>
              <a:rPr lang="en-US" sz="2000" b="1" i="0" dirty="0">
                <a:solidFill>
                  <a:srgbClr val="ECECEC"/>
                </a:solidFill>
                <a:effectLst/>
                <a:latin typeface="Cambria" panose="02040503050406030204" pitchFamily="18" charset="0"/>
                <a:ea typeface="Cambria" panose="02040503050406030204" pitchFamily="18" charset="0"/>
              </a:rPr>
              <a:t>Provide users with a user-friendly and intuitive mobile app for tracking fitness activities and achieving health goals.</a:t>
            </a:r>
          </a:p>
          <a:p>
            <a:pPr marL="285750" indent="-285750" algn="just">
              <a:buFont typeface="Wingdings" panose="05000000000000000000" pitchFamily="2" charset="2"/>
              <a:buChar char="Ø"/>
            </a:pPr>
            <a:r>
              <a:rPr lang="en-US" sz="2000" b="1" i="0" dirty="0">
                <a:solidFill>
                  <a:srgbClr val="ECECEC"/>
                </a:solidFill>
                <a:effectLst/>
                <a:latin typeface="Cambria" panose="02040503050406030204" pitchFamily="18" charset="0"/>
                <a:ea typeface="Cambria" panose="02040503050406030204" pitchFamily="18" charset="0"/>
              </a:rPr>
              <a:t>Foster a supportive and engaging community where users can connect, share experiences, and motivate each other.</a:t>
            </a:r>
          </a:p>
          <a:p>
            <a:pPr marL="285750" indent="-285750" algn="just">
              <a:buFont typeface="Wingdings" panose="05000000000000000000" pitchFamily="2" charset="2"/>
              <a:buChar char="Ø"/>
            </a:pPr>
            <a:r>
              <a:rPr lang="en-US" sz="2000" b="1" i="0" dirty="0">
                <a:solidFill>
                  <a:srgbClr val="ECECEC"/>
                </a:solidFill>
                <a:effectLst/>
                <a:latin typeface="Cambria" panose="02040503050406030204" pitchFamily="18" charset="0"/>
                <a:ea typeface="Cambria" panose="02040503050406030204" pitchFamily="18" charset="0"/>
              </a:rPr>
              <a:t>Help users improve their overall health and wellness through personalized workout plans, nutrition tracking, and progress monitoring.</a:t>
            </a:r>
          </a:p>
          <a:p>
            <a:pPr marL="285750" indent="-285750" algn="just">
              <a:buFont typeface="Wingdings" panose="05000000000000000000" pitchFamily="2" charset="2"/>
              <a:buChar char="Ø"/>
            </a:pPr>
            <a:r>
              <a:rPr lang="en-US" sz="2000" b="1" dirty="0">
                <a:solidFill>
                  <a:srgbClr val="ECECEC"/>
                </a:solidFill>
                <a:latin typeface="Cambria" panose="02040503050406030204" pitchFamily="18" charset="0"/>
                <a:ea typeface="Cambria" panose="02040503050406030204" pitchFamily="18" charset="0"/>
              </a:rPr>
              <a:t>To grow a bigger community of people who use this website to inspire and grow together.</a:t>
            </a:r>
            <a:endParaRPr lang="en-US" sz="2000" b="1" i="0" dirty="0">
              <a:solidFill>
                <a:srgbClr val="ECECEC"/>
              </a:solidFill>
              <a:effectLst/>
              <a:latin typeface="Cambria" panose="02040503050406030204" pitchFamily="18" charset="0"/>
              <a:ea typeface="Cambria" panose="02040503050406030204" pitchFamily="18" charset="0"/>
            </a:endParaRPr>
          </a:p>
        </p:txBody>
      </p:sp>
      <p:sp>
        <p:nvSpPr>
          <p:cNvPr id="27" name="TextBox 26">
            <a:extLst>
              <a:ext uri="{FF2B5EF4-FFF2-40B4-BE49-F238E27FC236}">
                <a16:creationId xmlns:a16="http://schemas.microsoft.com/office/drawing/2014/main" id="{F0871B65-CFB4-0DC9-98F5-B1EDDAED6319}"/>
              </a:ext>
            </a:extLst>
          </p:cNvPr>
          <p:cNvSpPr txBox="1"/>
          <p:nvPr/>
        </p:nvSpPr>
        <p:spPr>
          <a:xfrm>
            <a:off x="317110" y="7068533"/>
            <a:ext cx="5692729" cy="5209937"/>
          </a:xfrm>
          <a:prstGeom prst="roundRect">
            <a:avLst/>
          </a:prstGeom>
          <a:solidFill>
            <a:schemeClr val="bg1">
              <a:lumMod val="85000"/>
              <a:lumOff val="15000"/>
            </a:schemeClr>
          </a:solidFill>
        </p:spPr>
        <p:txBody>
          <a:bodyPr wrap="square" rtlCol="0">
            <a:spAutoFit/>
          </a:bodyPr>
          <a:lstStyle/>
          <a:p>
            <a:pPr algn="just"/>
            <a:r>
              <a:rPr lang="en-US" sz="2000" b="1" i="0" dirty="0">
                <a:solidFill>
                  <a:srgbClr val="ECECEC"/>
                </a:solidFill>
                <a:effectLst/>
                <a:latin typeface="Cambria" panose="02040503050406030204" pitchFamily="18" charset="0"/>
                <a:ea typeface="Cambria" panose="02040503050406030204" pitchFamily="18" charset="0"/>
              </a:rPr>
              <a:t>In conclusion, PumpWiki is poised to revolutionize the way users approach their health and fitness journey. With its comprehensive set of features, personalized approach, and commitment to user empowerment, the app aims to empower individuals of all fitness levels to take control of their health and achieve their wellness goals. Together, we look forward to helping individuals worldwide embark on their fitness journey and unlock their full potential. Get ready to track, train, and transform with PumpWiki – because your health and wellness journey starts here.</a:t>
            </a:r>
            <a:endParaRPr lang="en-IN" sz="2000" b="1" dirty="0">
              <a:latin typeface="Cambria" panose="02040503050406030204" pitchFamily="18" charset="0"/>
              <a:ea typeface="Cambria" panose="02040503050406030204" pitchFamily="18" charset="0"/>
            </a:endParaRPr>
          </a:p>
        </p:txBody>
      </p:sp>
      <p:sp>
        <p:nvSpPr>
          <p:cNvPr id="28" name="TextBox 27">
            <a:extLst>
              <a:ext uri="{FF2B5EF4-FFF2-40B4-BE49-F238E27FC236}">
                <a16:creationId xmlns:a16="http://schemas.microsoft.com/office/drawing/2014/main" id="{04F6170A-CED8-3446-B57F-94E4FFF33927}"/>
              </a:ext>
            </a:extLst>
          </p:cNvPr>
          <p:cNvSpPr txBox="1"/>
          <p:nvPr/>
        </p:nvSpPr>
        <p:spPr>
          <a:xfrm>
            <a:off x="-162120" y="7330546"/>
            <a:ext cx="6385481" cy="5005626"/>
          </a:xfrm>
          <a:prstGeom prst="roundRect">
            <a:avLst/>
          </a:prstGeom>
          <a:solidFill>
            <a:schemeClr val="bg1">
              <a:lumMod val="85000"/>
              <a:lumOff val="15000"/>
            </a:schemeClr>
          </a:solidFill>
        </p:spPr>
        <p:txBody>
          <a:bodyPr wrap="square" rtlCol="0">
            <a:spAutoFit/>
          </a:bodyPr>
          <a:lstStyle/>
          <a:p>
            <a:pPr marL="285750" indent="-285750">
              <a:lnSpc>
                <a:spcPct val="150000"/>
              </a:lnSpc>
              <a:buFont typeface="Wingdings" panose="05000000000000000000" pitchFamily="2" charset="2"/>
              <a:buChar char="Ø"/>
            </a:pPr>
            <a:r>
              <a:rPr lang="en-IN" dirty="0">
                <a:latin typeface="Cambria" panose="02040503050406030204" pitchFamily="18" charset="0"/>
                <a:ea typeface="Cambria" panose="02040503050406030204" pitchFamily="18" charset="0"/>
              </a:rPr>
              <a:t>Bootstrap retrieved from - </a:t>
            </a:r>
            <a:r>
              <a:rPr lang="en-IN" dirty="0">
                <a:solidFill>
                  <a:srgbClr val="66FF66"/>
                </a:solidFill>
                <a:latin typeface="Cambria" panose="02040503050406030204" pitchFamily="18" charset="0"/>
                <a:ea typeface="Cambria" panose="02040503050406030204" pitchFamily="18" charset="0"/>
                <a:hlinkClick r:id="rId2"/>
              </a:rPr>
              <a:t>https://getbootstrap.com/</a:t>
            </a:r>
            <a:endParaRPr lang="en-IN" dirty="0">
              <a:solidFill>
                <a:srgbClr val="66FF66"/>
              </a:solidFill>
              <a:latin typeface="Cambria" panose="02040503050406030204" pitchFamily="18" charset="0"/>
              <a:ea typeface="Cambria" panose="02040503050406030204" pitchFamily="18" charset="0"/>
            </a:endParaRPr>
          </a:p>
          <a:p>
            <a:pPr marL="285750" indent="-285750">
              <a:lnSpc>
                <a:spcPct val="150000"/>
              </a:lnSpc>
              <a:buFont typeface="Wingdings" panose="05000000000000000000" pitchFamily="2" charset="2"/>
              <a:buChar char="Ø"/>
            </a:pPr>
            <a:r>
              <a:rPr lang="en-IN" dirty="0">
                <a:latin typeface="Cambria" panose="02040503050406030204" pitchFamily="18" charset="0"/>
                <a:ea typeface="Cambria" panose="02040503050406030204" pitchFamily="18" charset="0"/>
              </a:rPr>
              <a:t>Video reference retrieved from - </a:t>
            </a:r>
            <a:r>
              <a:rPr lang="en-IN" dirty="0">
                <a:solidFill>
                  <a:srgbClr val="66FF66"/>
                </a:solidFill>
                <a:latin typeface="Cambria" panose="02040503050406030204" pitchFamily="18" charset="0"/>
                <a:ea typeface="Cambria" panose="02040503050406030204" pitchFamily="18" charset="0"/>
                <a:hlinkClick r:id="rId3"/>
              </a:rPr>
              <a:t>https://www.youtube.com/watch?v=ddaY0rHqMxM</a:t>
            </a:r>
            <a:endParaRPr lang="en-IN" dirty="0">
              <a:solidFill>
                <a:srgbClr val="66FF66"/>
              </a:solidFill>
              <a:latin typeface="Cambria" panose="02040503050406030204" pitchFamily="18" charset="0"/>
              <a:ea typeface="Cambria" panose="02040503050406030204" pitchFamily="18" charset="0"/>
            </a:endParaRPr>
          </a:p>
          <a:p>
            <a:pPr marL="285750" indent="-285750">
              <a:lnSpc>
                <a:spcPct val="150000"/>
              </a:lnSpc>
              <a:buFont typeface="Wingdings" panose="05000000000000000000" pitchFamily="2" charset="2"/>
              <a:buChar char="Ø"/>
            </a:pPr>
            <a:r>
              <a:rPr lang="en-IN" dirty="0">
                <a:latin typeface="Cambria" panose="02040503050406030204" pitchFamily="18" charset="0"/>
                <a:ea typeface="Cambria" panose="02040503050406030204" pitchFamily="18" charset="0"/>
              </a:rPr>
              <a:t>Icons retrieved from - </a:t>
            </a:r>
            <a:r>
              <a:rPr lang="en-IN" dirty="0">
                <a:latin typeface="Cambria" panose="02040503050406030204" pitchFamily="18" charset="0"/>
                <a:ea typeface="Cambria" panose="02040503050406030204" pitchFamily="18" charset="0"/>
                <a:hlinkClick r:id="rId4"/>
              </a:rPr>
              <a:t>https://fontawesome.com/icons</a:t>
            </a:r>
            <a:endParaRPr lang="en-IN" dirty="0">
              <a:latin typeface="Cambria" panose="02040503050406030204" pitchFamily="18" charset="0"/>
              <a:ea typeface="Cambria" panose="02040503050406030204" pitchFamily="18" charset="0"/>
            </a:endParaRPr>
          </a:p>
          <a:p>
            <a:pPr marL="285750" indent="-285750">
              <a:lnSpc>
                <a:spcPct val="150000"/>
              </a:lnSpc>
              <a:buFont typeface="Wingdings" panose="05000000000000000000" pitchFamily="2" charset="2"/>
              <a:buChar char="Ø"/>
            </a:pPr>
            <a:r>
              <a:rPr lang="en-IN" dirty="0">
                <a:latin typeface="Cambria" panose="02040503050406030204" pitchFamily="18" charset="0"/>
                <a:ea typeface="Cambria" panose="02040503050406030204" pitchFamily="18" charset="0"/>
              </a:rPr>
              <a:t>Font retrieved from -</a:t>
            </a:r>
          </a:p>
          <a:p>
            <a:pPr>
              <a:lnSpc>
                <a:spcPct val="150000"/>
              </a:lnSpc>
            </a:pPr>
            <a:r>
              <a:rPr lang="en-IN" dirty="0">
                <a:latin typeface="Cambria" panose="02040503050406030204" pitchFamily="18" charset="0"/>
                <a:ea typeface="Cambria" panose="02040503050406030204" pitchFamily="18" charset="0"/>
              </a:rPr>
              <a:t>      </a:t>
            </a:r>
            <a:r>
              <a:rPr lang="en-IN" dirty="0">
                <a:latin typeface="Cambria" panose="02040503050406030204" pitchFamily="18" charset="0"/>
                <a:ea typeface="Cambria" panose="02040503050406030204" pitchFamily="18" charset="0"/>
                <a:hlinkClick r:id="rId5"/>
              </a:rPr>
              <a:t>https://fonts.google.com/</a:t>
            </a:r>
            <a:endParaRPr lang="en-IN" dirty="0">
              <a:latin typeface="Cambria" panose="02040503050406030204" pitchFamily="18" charset="0"/>
              <a:ea typeface="Cambria" panose="02040503050406030204" pitchFamily="18" charset="0"/>
            </a:endParaRPr>
          </a:p>
          <a:p>
            <a:pPr marL="285750" indent="-285750">
              <a:lnSpc>
                <a:spcPct val="150000"/>
              </a:lnSpc>
              <a:buFont typeface="Wingdings" panose="05000000000000000000" pitchFamily="2" charset="2"/>
              <a:buChar char="Ø"/>
            </a:pPr>
            <a:r>
              <a:rPr lang="en-IN" dirty="0">
                <a:latin typeface="Cambria" panose="02040503050406030204" pitchFamily="18" charset="0"/>
                <a:ea typeface="Cambria" panose="02040503050406030204" pitchFamily="18" charset="0"/>
              </a:rPr>
              <a:t>Animation retrieved from -</a:t>
            </a:r>
          </a:p>
          <a:p>
            <a:pPr>
              <a:lnSpc>
                <a:spcPct val="150000"/>
              </a:lnSpc>
            </a:pPr>
            <a:r>
              <a:rPr lang="en-IN" dirty="0">
                <a:latin typeface="Cambria" panose="02040503050406030204" pitchFamily="18" charset="0"/>
                <a:ea typeface="Cambria" panose="02040503050406030204" pitchFamily="18" charset="0"/>
                <a:hlinkClick r:id="rId6"/>
              </a:rPr>
              <a:t>       https://michalsnik.github.io/aos/</a:t>
            </a:r>
            <a:endParaRPr lang="en-IN" dirty="0">
              <a:latin typeface="Cambria" panose="02040503050406030204" pitchFamily="18" charset="0"/>
              <a:ea typeface="Cambria" panose="02040503050406030204" pitchFamily="18" charset="0"/>
            </a:endParaRPr>
          </a:p>
          <a:p>
            <a:pPr>
              <a:lnSpc>
                <a:spcPct val="150000"/>
              </a:lnSpc>
            </a:pPr>
            <a:r>
              <a:rPr lang="en-IN" dirty="0">
                <a:solidFill>
                  <a:srgbClr val="0070C0"/>
                </a:solidFill>
                <a:latin typeface="Cambria" panose="02040503050406030204" pitchFamily="18" charset="0"/>
                <a:ea typeface="Cambria" panose="02040503050406030204" pitchFamily="18" charset="0"/>
              </a:rPr>
              <a:t>      </a:t>
            </a:r>
            <a:r>
              <a:rPr lang="en-IN" u="sng" dirty="0">
                <a:solidFill>
                  <a:srgbClr val="0070C0"/>
                </a:solidFill>
                <a:latin typeface="Cambria" panose="02040503050406030204" pitchFamily="18" charset="0"/>
                <a:ea typeface="Cambria" panose="02040503050406030204" pitchFamily="18" charset="0"/>
              </a:rPr>
              <a:t>https://github.com/michalsnik/aos</a:t>
            </a:r>
          </a:p>
          <a:p>
            <a:endParaRPr lang="en-IN" dirty="0"/>
          </a:p>
        </p:txBody>
      </p:sp>
      <p:pic>
        <p:nvPicPr>
          <p:cNvPr id="31" name="Picture 30">
            <a:extLst>
              <a:ext uri="{FF2B5EF4-FFF2-40B4-BE49-F238E27FC236}">
                <a16:creationId xmlns:a16="http://schemas.microsoft.com/office/drawing/2014/main" id="{B09C7444-D997-FFFF-F340-0D283AE86E9D}"/>
              </a:ext>
            </a:extLst>
          </p:cNvPr>
          <p:cNvPicPr>
            <a:picLocks noChangeAspect="1"/>
          </p:cNvPicPr>
          <p:nvPr/>
        </p:nvPicPr>
        <p:blipFill>
          <a:blip r:embed="rId7"/>
          <a:stretch>
            <a:fillRect/>
          </a:stretch>
        </p:blipFill>
        <p:spPr>
          <a:xfrm>
            <a:off x="42454" y="565836"/>
            <a:ext cx="12149546" cy="5763957"/>
          </a:xfrm>
          <a:prstGeom prst="rect">
            <a:avLst/>
          </a:prstGeom>
        </p:spPr>
      </p:pic>
      <p:pic>
        <p:nvPicPr>
          <p:cNvPr id="20" name="Picture 19">
            <a:extLst>
              <a:ext uri="{FF2B5EF4-FFF2-40B4-BE49-F238E27FC236}">
                <a16:creationId xmlns:a16="http://schemas.microsoft.com/office/drawing/2014/main" id="{94B2110E-60CE-DBAE-C7BE-4A62B239783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0"/>
            <a:ext cx="1506891" cy="1076351"/>
          </a:xfrm>
          <a:prstGeom prst="rect">
            <a:avLst/>
          </a:prstGeom>
        </p:spPr>
      </p:pic>
    </p:spTree>
    <p:extLst>
      <p:ext uri="{BB962C8B-B14F-4D97-AF65-F5344CB8AC3E}">
        <p14:creationId xmlns:p14="http://schemas.microsoft.com/office/powerpoint/2010/main" val="26463018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95B4C1B-4435-196C-92E9-4BE0FE2FD6DE}"/>
              </a:ext>
            </a:extLst>
          </p:cNvPr>
          <p:cNvPicPr>
            <a:picLocks noChangeAspect="1"/>
          </p:cNvPicPr>
          <p:nvPr/>
        </p:nvPicPr>
        <p:blipFill>
          <a:blip r:embed="rId2"/>
          <a:stretch>
            <a:fillRect/>
          </a:stretch>
        </p:blipFill>
        <p:spPr>
          <a:xfrm>
            <a:off x="0" y="447676"/>
            <a:ext cx="12192000" cy="5962648"/>
          </a:xfrm>
          <a:prstGeom prst="rect">
            <a:avLst/>
          </a:prstGeom>
        </p:spPr>
      </p:pic>
      <p:pic>
        <p:nvPicPr>
          <p:cNvPr id="3" name="Picture 2">
            <a:extLst>
              <a:ext uri="{FF2B5EF4-FFF2-40B4-BE49-F238E27FC236}">
                <a16:creationId xmlns:a16="http://schemas.microsoft.com/office/drawing/2014/main" id="{B683A4E6-1D0B-6B59-567E-80E56F6E05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506891" cy="1076351"/>
          </a:xfrm>
          <a:prstGeom prst="rect">
            <a:avLst/>
          </a:prstGeom>
        </p:spPr>
      </p:pic>
    </p:spTree>
    <p:extLst>
      <p:ext uri="{BB962C8B-B14F-4D97-AF65-F5344CB8AC3E}">
        <p14:creationId xmlns:p14="http://schemas.microsoft.com/office/powerpoint/2010/main" val="417053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2C654A7-081B-1673-D857-D6B02D8C6103}"/>
              </a:ext>
            </a:extLst>
          </p:cNvPr>
          <p:cNvGrpSpPr/>
          <p:nvPr/>
        </p:nvGrpSpPr>
        <p:grpSpPr>
          <a:xfrm>
            <a:off x="0" y="674389"/>
            <a:ext cx="12192000" cy="5785405"/>
            <a:chOff x="197768" y="1516397"/>
            <a:chExt cx="8748464" cy="4955364"/>
          </a:xfrm>
        </p:grpSpPr>
        <p:pic>
          <p:nvPicPr>
            <p:cNvPr id="4" name="Picture 3">
              <a:extLst>
                <a:ext uri="{FF2B5EF4-FFF2-40B4-BE49-F238E27FC236}">
                  <a16:creationId xmlns:a16="http://schemas.microsoft.com/office/drawing/2014/main" id="{FF920448-2817-922D-2263-8E8D5DB79674}"/>
                </a:ext>
              </a:extLst>
            </p:cNvPr>
            <p:cNvPicPr>
              <a:picLocks noChangeAspect="1"/>
            </p:cNvPicPr>
            <p:nvPr/>
          </p:nvPicPr>
          <p:blipFill>
            <a:blip r:embed="rId2"/>
            <a:stretch>
              <a:fillRect/>
            </a:stretch>
          </p:blipFill>
          <p:spPr>
            <a:xfrm>
              <a:off x="197768" y="1516397"/>
              <a:ext cx="8748464" cy="688467"/>
            </a:xfrm>
            <a:prstGeom prst="rect">
              <a:avLst/>
            </a:prstGeom>
          </p:spPr>
        </p:pic>
        <p:pic>
          <p:nvPicPr>
            <p:cNvPr id="5" name="Picture 4">
              <a:extLst>
                <a:ext uri="{FF2B5EF4-FFF2-40B4-BE49-F238E27FC236}">
                  <a16:creationId xmlns:a16="http://schemas.microsoft.com/office/drawing/2014/main" id="{E5EAD58F-B025-14B1-68E3-E6847C2A1BAB}"/>
                </a:ext>
              </a:extLst>
            </p:cNvPr>
            <p:cNvPicPr>
              <a:picLocks noChangeAspect="1"/>
            </p:cNvPicPr>
            <p:nvPr/>
          </p:nvPicPr>
          <p:blipFill rotWithShape="1">
            <a:blip r:embed="rId3"/>
            <a:srcRect l="2250" t="14667" r="2667" b="8000"/>
            <a:stretch/>
          </p:blipFill>
          <p:spPr>
            <a:xfrm>
              <a:off x="197768" y="2204864"/>
              <a:ext cx="8748464" cy="4266897"/>
            </a:xfrm>
            <a:prstGeom prst="rect">
              <a:avLst/>
            </a:prstGeom>
          </p:spPr>
        </p:pic>
      </p:grpSp>
      <p:pic>
        <p:nvPicPr>
          <p:cNvPr id="3" name="Picture 2">
            <a:extLst>
              <a:ext uri="{FF2B5EF4-FFF2-40B4-BE49-F238E27FC236}">
                <a16:creationId xmlns:a16="http://schemas.microsoft.com/office/drawing/2014/main" id="{DCE0DCFD-9772-FDF8-F619-E27C443130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506891" cy="1076351"/>
          </a:xfrm>
          <a:prstGeom prst="rect">
            <a:avLst/>
          </a:prstGeom>
        </p:spPr>
      </p:pic>
    </p:spTree>
    <p:extLst>
      <p:ext uri="{BB962C8B-B14F-4D97-AF65-F5344CB8AC3E}">
        <p14:creationId xmlns:p14="http://schemas.microsoft.com/office/powerpoint/2010/main" val="3391156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266F62D-B24F-EF31-D8EF-CD34113F05AD}"/>
              </a:ext>
            </a:extLst>
          </p:cNvPr>
          <p:cNvPicPr>
            <a:picLocks noChangeAspect="1"/>
          </p:cNvPicPr>
          <p:nvPr/>
        </p:nvPicPr>
        <p:blipFill rotWithShape="1">
          <a:blip r:embed="rId2"/>
          <a:srcRect l="1666" t="13333" r="2916" b="7852"/>
          <a:stretch/>
        </p:blipFill>
        <p:spPr>
          <a:xfrm>
            <a:off x="0" y="708297"/>
            <a:ext cx="12192000" cy="5800657"/>
          </a:xfrm>
          <a:prstGeom prst="rect">
            <a:avLst/>
          </a:prstGeom>
        </p:spPr>
      </p:pic>
      <p:pic>
        <p:nvPicPr>
          <p:cNvPr id="3" name="Picture 2">
            <a:extLst>
              <a:ext uri="{FF2B5EF4-FFF2-40B4-BE49-F238E27FC236}">
                <a16:creationId xmlns:a16="http://schemas.microsoft.com/office/drawing/2014/main" id="{BB317049-2273-520A-04F1-5FB2E43980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506891" cy="1076351"/>
          </a:xfrm>
          <a:prstGeom prst="rect">
            <a:avLst/>
          </a:prstGeom>
        </p:spPr>
      </p:pic>
    </p:spTree>
    <p:extLst>
      <p:ext uri="{BB962C8B-B14F-4D97-AF65-F5344CB8AC3E}">
        <p14:creationId xmlns:p14="http://schemas.microsoft.com/office/powerpoint/2010/main" val="934522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xit" presetSubtype="0" fill="hold" nodeType="clickEffect">
                                  <p:stCondLst>
                                    <p:cond delay="0"/>
                                  </p:stCondLst>
                                  <p:childTnLst>
                                    <p:animEffect transition="out" filter="fade">
                                      <p:cBhvr>
                                        <p:cTn id="13" dur="1000"/>
                                        <p:tgtEl>
                                          <p:spTgt spid="2"/>
                                        </p:tgtEl>
                                      </p:cBhvr>
                                    </p:animEffect>
                                    <p:anim calcmode="lin" valueType="num">
                                      <p:cBhvr>
                                        <p:cTn id="14" dur="1000"/>
                                        <p:tgtEl>
                                          <p:spTgt spid="2"/>
                                        </p:tgtEl>
                                        <p:attrNameLst>
                                          <p:attrName>ppt_x</p:attrName>
                                        </p:attrNameLst>
                                      </p:cBhvr>
                                      <p:tavLst>
                                        <p:tav tm="0">
                                          <p:val>
                                            <p:strVal val="ppt_x"/>
                                          </p:val>
                                        </p:tav>
                                        <p:tav tm="100000">
                                          <p:val>
                                            <p:strVal val="ppt_x"/>
                                          </p:val>
                                        </p:tav>
                                      </p:tavLst>
                                    </p:anim>
                                    <p:anim calcmode="lin" valueType="num">
                                      <p:cBhvr>
                                        <p:cTn id="15" dur="1000"/>
                                        <p:tgtEl>
                                          <p:spTgt spid="2"/>
                                        </p:tgtEl>
                                        <p:attrNameLst>
                                          <p:attrName>ppt_y</p:attrName>
                                        </p:attrNameLst>
                                      </p:cBhvr>
                                      <p:tavLst>
                                        <p:tav tm="0">
                                          <p:val>
                                            <p:strVal val="ppt_y"/>
                                          </p:val>
                                        </p:tav>
                                        <p:tav tm="100000">
                                          <p:val>
                                            <p:strVal val="ppt_y-.1"/>
                                          </p:val>
                                        </p:tav>
                                      </p:tavLst>
                                    </p:anim>
                                    <p:set>
                                      <p:cBhvr>
                                        <p:cTn id="16"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6D20BAA-95BC-7539-EF93-FFCB0F19C7FA}"/>
              </a:ext>
            </a:extLst>
          </p:cNvPr>
          <p:cNvPicPr>
            <a:picLocks noChangeAspect="1"/>
          </p:cNvPicPr>
          <p:nvPr/>
        </p:nvPicPr>
        <p:blipFill rotWithShape="1">
          <a:blip r:embed="rId2"/>
          <a:srcRect l="1100" t="13481" r="1001" b="9037"/>
          <a:stretch/>
        </p:blipFill>
        <p:spPr>
          <a:xfrm>
            <a:off x="0" y="411881"/>
            <a:ext cx="12192000" cy="6175731"/>
          </a:xfrm>
          <a:prstGeom prst="rect">
            <a:avLst/>
          </a:prstGeom>
        </p:spPr>
      </p:pic>
      <p:pic>
        <p:nvPicPr>
          <p:cNvPr id="3" name="Picture 2">
            <a:extLst>
              <a:ext uri="{FF2B5EF4-FFF2-40B4-BE49-F238E27FC236}">
                <a16:creationId xmlns:a16="http://schemas.microsoft.com/office/drawing/2014/main" id="{96CF5A90-F0F2-7E3A-A939-3F320E2A78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506891" cy="1076351"/>
          </a:xfrm>
          <a:prstGeom prst="rect">
            <a:avLst/>
          </a:prstGeom>
        </p:spPr>
      </p:pic>
    </p:spTree>
    <p:extLst>
      <p:ext uri="{BB962C8B-B14F-4D97-AF65-F5344CB8AC3E}">
        <p14:creationId xmlns:p14="http://schemas.microsoft.com/office/powerpoint/2010/main" val="4047225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xit" presetSubtype="0" fill="hold" nodeType="clickEffect">
                                  <p:stCondLst>
                                    <p:cond delay="0"/>
                                  </p:stCondLst>
                                  <p:childTnLst>
                                    <p:animEffect transition="out" filter="fade">
                                      <p:cBhvr>
                                        <p:cTn id="13" dur="1000"/>
                                        <p:tgtEl>
                                          <p:spTgt spid="2"/>
                                        </p:tgtEl>
                                      </p:cBhvr>
                                    </p:animEffect>
                                    <p:anim calcmode="lin" valueType="num">
                                      <p:cBhvr>
                                        <p:cTn id="14" dur="1000"/>
                                        <p:tgtEl>
                                          <p:spTgt spid="2"/>
                                        </p:tgtEl>
                                        <p:attrNameLst>
                                          <p:attrName>ppt_x</p:attrName>
                                        </p:attrNameLst>
                                      </p:cBhvr>
                                      <p:tavLst>
                                        <p:tav tm="0">
                                          <p:val>
                                            <p:strVal val="ppt_x"/>
                                          </p:val>
                                        </p:tav>
                                        <p:tav tm="100000">
                                          <p:val>
                                            <p:strVal val="ppt_x"/>
                                          </p:val>
                                        </p:tav>
                                      </p:tavLst>
                                    </p:anim>
                                    <p:anim calcmode="lin" valueType="num">
                                      <p:cBhvr>
                                        <p:cTn id="15" dur="1000"/>
                                        <p:tgtEl>
                                          <p:spTgt spid="2"/>
                                        </p:tgtEl>
                                        <p:attrNameLst>
                                          <p:attrName>ppt_y</p:attrName>
                                        </p:attrNameLst>
                                      </p:cBhvr>
                                      <p:tavLst>
                                        <p:tav tm="0">
                                          <p:val>
                                            <p:strVal val="ppt_y"/>
                                          </p:val>
                                        </p:tav>
                                        <p:tav tm="100000">
                                          <p:val>
                                            <p:strVal val="ppt_y-.1"/>
                                          </p:val>
                                        </p:tav>
                                      </p:tavLst>
                                    </p:anim>
                                    <p:set>
                                      <p:cBhvr>
                                        <p:cTn id="16"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62BFCB-28B3-C4DF-8080-A02C5A3E4D4C}"/>
            </a:ext>
          </a:extLst>
        </p:cNvPr>
        <p:cNvGrpSpPr/>
        <p:nvPr/>
      </p:nvGrpSpPr>
      <p:grpSpPr>
        <a:xfrm>
          <a:off x="0" y="0"/>
          <a:ext cx="0" cy="0"/>
          <a:chOff x="0" y="0"/>
          <a:chExt cx="0" cy="0"/>
        </a:xfrm>
      </p:grpSpPr>
      <p:grpSp>
        <p:nvGrpSpPr>
          <p:cNvPr id="22" name="Group 21">
            <a:extLst>
              <a:ext uri="{FF2B5EF4-FFF2-40B4-BE49-F238E27FC236}">
                <a16:creationId xmlns:a16="http://schemas.microsoft.com/office/drawing/2014/main" id="{50ED18DF-5A9B-1A8A-9D78-9C0C4EA0D465}"/>
              </a:ext>
            </a:extLst>
          </p:cNvPr>
          <p:cNvGrpSpPr/>
          <p:nvPr/>
        </p:nvGrpSpPr>
        <p:grpSpPr>
          <a:xfrm>
            <a:off x="12192000" y="5471961"/>
            <a:ext cx="1636295" cy="986589"/>
            <a:chOff x="7307982" y="2849078"/>
            <a:chExt cx="5358864" cy="4995511"/>
          </a:xfrm>
        </p:grpSpPr>
        <p:sp>
          <p:nvSpPr>
            <p:cNvPr id="11" name="Oval 10">
              <a:extLst>
                <a:ext uri="{FF2B5EF4-FFF2-40B4-BE49-F238E27FC236}">
                  <a16:creationId xmlns:a16="http://schemas.microsoft.com/office/drawing/2014/main" id="{B9AF5C31-F5A2-C04F-C87B-3A71B13843D9}"/>
                </a:ext>
              </a:extLst>
            </p:cNvPr>
            <p:cNvSpPr/>
            <p:nvPr/>
          </p:nvSpPr>
          <p:spPr>
            <a:xfrm>
              <a:off x="7649692" y="2849078"/>
              <a:ext cx="5017154" cy="4995511"/>
            </a:xfrm>
            <a:prstGeom prst="ellipse">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802354C7-3E59-596A-C659-FA80BEB3F666}"/>
                </a:ext>
              </a:extLst>
            </p:cNvPr>
            <p:cNvSpPr txBox="1"/>
            <p:nvPr/>
          </p:nvSpPr>
          <p:spPr>
            <a:xfrm>
              <a:off x="7307982" y="4842215"/>
              <a:ext cx="4251959" cy="646331"/>
            </a:xfrm>
            <a:prstGeom prst="rect">
              <a:avLst/>
            </a:prstGeom>
            <a:noFill/>
          </p:spPr>
          <p:txBody>
            <a:bodyPr wrap="square" rtlCol="0">
              <a:spAutoFit/>
            </a:bodyPr>
            <a:lstStyle/>
            <a:p>
              <a:r>
                <a:rPr lang="en-IN" sz="3600" dirty="0">
                  <a:solidFill>
                    <a:srgbClr val="66FF66"/>
                  </a:solidFill>
                  <a:latin typeface="Broadway" panose="04040905080B02020502" pitchFamily="82" charset="0"/>
                </a:rPr>
                <a:t>INTRODUCTION</a:t>
              </a:r>
            </a:p>
          </p:txBody>
        </p:sp>
      </p:grpSp>
      <p:grpSp>
        <p:nvGrpSpPr>
          <p:cNvPr id="3" name="Group 2">
            <a:extLst>
              <a:ext uri="{FF2B5EF4-FFF2-40B4-BE49-F238E27FC236}">
                <a16:creationId xmlns:a16="http://schemas.microsoft.com/office/drawing/2014/main" id="{2A539CAD-8C9D-CB49-3140-A36C43B03115}"/>
              </a:ext>
            </a:extLst>
          </p:cNvPr>
          <p:cNvGrpSpPr/>
          <p:nvPr/>
        </p:nvGrpSpPr>
        <p:grpSpPr>
          <a:xfrm>
            <a:off x="12296339" y="6386877"/>
            <a:ext cx="4732704" cy="3578757"/>
            <a:chOff x="2121176" y="197358"/>
            <a:chExt cx="2415941" cy="1607419"/>
          </a:xfrm>
        </p:grpSpPr>
        <p:sp>
          <p:nvSpPr>
            <p:cNvPr id="13" name="Oval 12">
              <a:extLst>
                <a:ext uri="{FF2B5EF4-FFF2-40B4-BE49-F238E27FC236}">
                  <a16:creationId xmlns:a16="http://schemas.microsoft.com/office/drawing/2014/main" id="{5A67E041-D96D-680B-437D-EA46BFDC01BF}"/>
                </a:ext>
              </a:extLst>
            </p:cNvPr>
            <p:cNvSpPr/>
            <p:nvPr/>
          </p:nvSpPr>
          <p:spPr>
            <a:xfrm>
              <a:off x="2295233" y="197358"/>
              <a:ext cx="1905802" cy="1607419"/>
            </a:xfrm>
            <a:prstGeom prst="ellipse">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07CC28DF-5320-B94B-B267-47B05ACFEC4D}"/>
                </a:ext>
              </a:extLst>
            </p:cNvPr>
            <p:cNvSpPr txBox="1"/>
            <p:nvPr/>
          </p:nvSpPr>
          <p:spPr>
            <a:xfrm>
              <a:off x="2121176" y="719185"/>
              <a:ext cx="2415941" cy="375737"/>
            </a:xfrm>
            <a:prstGeom prst="rect">
              <a:avLst/>
            </a:prstGeom>
            <a:noFill/>
          </p:spPr>
          <p:txBody>
            <a:bodyPr wrap="square" rtlCol="0">
              <a:spAutoFit/>
            </a:bodyPr>
            <a:lstStyle/>
            <a:p>
              <a:r>
                <a:rPr lang="en-IN" sz="4000" dirty="0">
                  <a:solidFill>
                    <a:srgbClr val="66FF66"/>
                  </a:solidFill>
                  <a:latin typeface="Broadway" panose="04040905080B02020502" pitchFamily="82" charset="0"/>
                </a:rPr>
                <a:t>TECHNICAL </a:t>
              </a:r>
            </a:p>
            <a:p>
              <a:r>
                <a:rPr lang="en-IN" sz="4000" dirty="0">
                  <a:solidFill>
                    <a:srgbClr val="66FF66"/>
                  </a:solidFill>
                  <a:latin typeface="Broadway" panose="04040905080B02020502" pitchFamily="82" charset="0"/>
                </a:rPr>
                <a:t>DETAILS</a:t>
              </a:r>
            </a:p>
          </p:txBody>
        </p:sp>
      </p:grpSp>
      <p:grpSp>
        <p:nvGrpSpPr>
          <p:cNvPr id="2" name="Group 1">
            <a:extLst>
              <a:ext uri="{FF2B5EF4-FFF2-40B4-BE49-F238E27FC236}">
                <a16:creationId xmlns:a16="http://schemas.microsoft.com/office/drawing/2014/main" id="{1FFEEAA9-BD81-9900-ABD2-1674D48BFAD9}"/>
              </a:ext>
            </a:extLst>
          </p:cNvPr>
          <p:cNvGrpSpPr/>
          <p:nvPr/>
        </p:nvGrpSpPr>
        <p:grpSpPr>
          <a:xfrm>
            <a:off x="13111346" y="2586429"/>
            <a:ext cx="2295141" cy="2114698"/>
            <a:chOff x="-60064" y="238267"/>
            <a:chExt cx="2415941" cy="1607418"/>
          </a:xfrm>
        </p:grpSpPr>
        <p:sp>
          <p:nvSpPr>
            <p:cNvPr id="12" name="Oval 11">
              <a:extLst>
                <a:ext uri="{FF2B5EF4-FFF2-40B4-BE49-F238E27FC236}">
                  <a16:creationId xmlns:a16="http://schemas.microsoft.com/office/drawing/2014/main" id="{20901E32-235C-9A5A-45DF-E9F3BEF75AEC}"/>
                </a:ext>
              </a:extLst>
            </p:cNvPr>
            <p:cNvSpPr/>
            <p:nvPr/>
          </p:nvSpPr>
          <p:spPr>
            <a:xfrm>
              <a:off x="136573" y="238267"/>
              <a:ext cx="1717081" cy="1607418"/>
            </a:xfrm>
            <a:prstGeom prst="ellipse">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FBBBB59D-5D06-48F7-8E7C-2C796F471D3C}"/>
                </a:ext>
              </a:extLst>
            </p:cNvPr>
            <p:cNvSpPr txBox="1"/>
            <p:nvPr/>
          </p:nvSpPr>
          <p:spPr>
            <a:xfrm>
              <a:off x="-60064" y="791151"/>
              <a:ext cx="2415941" cy="487533"/>
            </a:xfrm>
            <a:prstGeom prst="rect">
              <a:avLst/>
            </a:prstGeom>
            <a:noFill/>
          </p:spPr>
          <p:txBody>
            <a:bodyPr wrap="square" rtlCol="0">
              <a:spAutoFit/>
            </a:bodyPr>
            <a:lstStyle/>
            <a:p>
              <a:r>
                <a:rPr lang="en-IN" sz="4000" dirty="0">
                  <a:solidFill>
                    <a:srgbClr val="66FF66"/>
                  </a:solidFill>
                  <a:latin typeface="Broadway" panose="04040905080B02020502" pitchFamily="82" charset="0"/>
                </a:rPr>
                <a:t>PROBLEM</a:t>
              </a:r>
            </a:p>
            <a:p>
              <a:r>
                <a:rPr lang="en-IN" sz="4000" dirty="0">
                  <a:solidFill>
                    <a:srgbClr val="66FF66"/>
                  </a:solidFill>
                  <a:latin typeface="Broadway" panose="04040905080B02020502" pitchFamily="82" charset="0"/>
                </a:rPr>
                <a:t> STATEMENT</a:t>
              </a:r>
            </a:p>
          </p:txBody>
        </p:sp>
      </p:grpSp>
      <p:grpSp>
        <p:nvGrpSpPr>
          <p:cNvPr id="18" name="Group 17">
            <a:extLst>
              <a:ext uri="{FF2B5EF4-FFF2-40B4-BE49-F238E27FC236}">
                <a16:creationId xmlns:a16="http://schemas.microsoft.com/office/drawing/2014/main" id="{21F31596-C22F-B958-2FAF-C8AE3D998398}"/>
              </a:ext>
            </a:extLst>
          </p:cNvPr>
          <p:cNvGrpSpPr/>
          <p:nvPr/>
        </p:nvGrpSpPr>
        <p:grpSpPr>
          <a:xfrm>
            <a:off x="12307266" y="6454719"/>
            <a:ext cx="3760496" cy="2852736"/>
            <a:chOff x="4337787" y="202211"/>
            <a:chExt cx="2415941" cy="1607419"/>
          </a:xfrm>
        </p:grpSpPr>
        <p:sp>
          <p:nvSpPr>
            <p:cNvPr id="14" name="Oval 13">
              <a:extLst>
                <a:ext uri="{FF2B5EF4-FFF2-40B4-BE49-F238E27FC236}">
                  <a16:creationId xmlns:a16="http://schemas.microsoft.com/office/drawing/2014/main" id="{F1FDEB38-99DD-3D62-E47E-6B387E1EB77D}"/>
                </a:ext>
              </a:extLst>
            </p:cNvPr>
            <p:cNvSpPr/>
            <p:nvPr/>
          </p:nvSpPr>
          <p:spPr>
            <a:xfrm>
              <a:off x="4496012" y="202211"/>
              <a:ext cx="1905802" cy="1607419"/>
            </a:xfrm>
            <a:prstGeom prst="ellipse">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CBFFAFC7-BA5E-8E68-9828-C9991EEFDFCF}"/>
                </a:ext>
              </a:extLst>
            </p:cNvPr>
            <p:cNvSpPr txBox="1"/>
            <p:nvPr/>
          </p:nvSpPr>
          <p:spPr>
            <a:xfrm>
              <a:off x="4337787" y="647124"/>
              <a:ext cx="2415941" cy="398943"/>
            </a:xfrm>
            <a:prstGeom prst="rect">
              <a:avLst/>
            </a:prstGeom>
            <a:noFill/>
          </p:spPr>
          <p:txBody>
            <a:bodyPr wrap="square" rtlCol="0">
              <a:spAutoFit/>
            </a:bodyPr>
            <a:lstStyle/>
            <a:p>
              <a:r>
                <a:rPr lang="en-IN" sz="4000" dirty="0">
                  <a:solidFill>
                    <a:srgbClr val="66FF66"/>
                  </a:solidFill>
                  <a:latin typeface="Broadway" panose="04040905080B02020502" pitchFamily="82" charset="0"/>
                </a:rPr>
                <a:t>KEY</a:t>
              </a:r>
            </a:p>
            <a:p>
              <a:r>
                <a:rPr lang="en-IN" sz="4000" dirty="0">
                  <a:solidFill>
                    <a:srgbClr val="66FF66"/>
                  </a:solidFill>
                  <a:latin typeface="Broadway" panose="04040905080B02020502" pitchFamily="82" charset="0"/>
                </a:rPr>
                <a:t>FEATURES</a:t>
              </a:r>
            </a:p>
          </p:txBody>
        </p:sp>
      </p:grpSp>
      <p:grpSp>
        <p:nvGrpSpPr>
          <p:cNvPr id="19" name="Group 18">
            <a:extLst>
              <a:ext uri="{FF2B5EF4-FFF2-40B4-BE49-F238E27FC236}">
                <a16:creationId xmlns:a16="http://schemas.microsoft.com/office/drawing/2014/main" id="{60ABC92C-26CE-07B6-B2FB-94FFA7FE1ACF}"/>
              </a:ext>
            </a:extLst>
          </p:cNvPr>
          <p:cNvGrpSpPr/>
          <p:nvPr/>
        </p:nvGrpSpPr>
        <p:grpSpPr>
          <a:xfrm>
            <a:off x="12235167" y="6145495"/>
            <a:ext cx="3904694" cy="3066996"/>
            <a:chOff x="6567034" y="302152"/>
            <a:chExt cx="2415941" cy="1607419"/>
          </a:xfrm>
        </p:grpSpPr>
        <p:sp>
          <p:nvSpPr>
            <p:cNvPr id="15" name="Oval 14">
              <a:extLst>
                <a:ext uri="{FF2B5EF4-FFF2-40B4-BE49-F238E27FC236}">
                  <a16:creationId xmlns:a16="http://schemas.microsoft.com/office/drawing/2014/main" id="{57104E34-38EC-CDFE-38EE-3E8EB59BC579}"/>
                </a:ext>
              </a:extLst>
            </p:cNvPr>
            <p:cNvSpPr/>
            <p:nvPr/>
          </p:nvSpPr>
          <p:spPr>
            <a:xfrm>
              <a:off x="6696791" y="302152"/>
              <a:ext cx="1905802" cy="1607419"/>
            </a:xfrm>
            <a:prstGeom prst="ellipse">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B7BFDE4A-840D-ADCE-8536-7C1082D16D38}"/>
                </a:ext>
              </a:extLst>
            </p:cNvPr>
            <p:cNvSpPr txBox="1"/>
            <p:nvPr/>
          </p:nvSpPr>
          <p:spPr>
            <a:xfrm>
              <a:off x="6567034" y="712755"/>
              <a:ext cx="2415941" cy="376973"/>
            </a:xfrm>
            <a:prstGeom prst="rect">
              <a:avLst/>
            </a:prstGeom>
            <a:noFill/>
          </p:spPr>
          <p:txBody>
            <a:bodyPr wrap="square" rtlCol="0">
              <a:spAutoFit/>
            </a:bodyPr>
            <a:lstStyle/>
            <a:p>
              <a:r>
                <a:rPr lang="en-IN" sz="4000" dirty="0">
                  <a:solidFill>
                    <a:srgbClr val="66FF66"/>
                  </a:solidFill>
                  <a:latin typeface="Broadway" panose="04040905080B02020502" pitchFamily="82" charset="0"/>
                </a:rPr>
                <a:t>PROJECT </a:t>
              </a:r>
            </a:p>
            <a:p>
              <a:r>
                <a:rPr lang="en-IN" sz="4000" dirty="0">
                  <a:solidFill>
                    <a:srgbClr val="66FF66"/>
                  </a:solidFill>
                  <a:latin typeface="Broadway" panose="04040905080B02020502" pitchFamily="82" charset="0"/>
                </a:rPr>
                <a:t>GOALS</a:t>
              </a:r>
            </a:p>
          </p:txBody>
        </p:sp>
      </p:grpSp>
      <p:sp>
        <p:nvSpPr>
          <p:cNvPr id="17" name="Oval 16">
            <a:extLst>
              <a:ext uri="{FF2B5EF4-FFF2-40B4-BE49-F238E27FC236}">
                <a16:creationId xmlns:a16="http://schemas.microsoft.com/office/drawing/2014/main" id="{D4447D12-5C86-99BF-D70E-375280C9EAB8}"/>
              </a:ext>
            </a:extLst>
          </p:cNvPr>
          <p:cNvSpPr/>
          <p:nvPr/>
        </p:nvSpPr>
        <p:spPr>
          <a:xfrm>
            <a:off x="12548465" y="5307230"/>
            <a:ext cx="2095826" cy="1384775"/>
          </a:xfrm>
          <a:prstGeom prst="ellipse">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76881CF7-89AB-F94D-077A-CDCD5CFFB429}"/>
              </a:ext>
            </a:extLst>
          </p:cNvPr>
          <p:cNvGrpSpPr/>
          <p:nvPr/>
        </p:nvGrpSpPr>
        <p:grpSpPr>
          <a:xfrm>
            <a:off x="11919823" y="6455075"/>
            <a:ext cx="4325995" cy="3023733"/>
            <a:chOff x="7387555" y="2321567"/>
            <a:chExt cx="7275136" cy="5330888"/>
          </a:xfrm>
        </p:grpSpPr>
        <p:sp>
          <p:nvSpPr>
            <p:cNvPr id="16" name="Oval 15">
              <a:extLst>
                <a:ext uri="{FF2B5EF4-FFF2-40B4-BE49-F238E27FC236}">
                  <a16:creationId xmlns:a16="http://schemas.microsoft.com/office/drawing/2014/main" id="{9C057793-F144-9192-6CF1-1355CE4559A5}"/>
                </a:ext>
              </a:extLst>
            </p:cNvPr>
            <p:cNvSpPr/>
            <p:nvPr/>
          </p:nvSpPr>
          <p:spPr>
            <a:xfrm>
              <a:off x="8154854" y="2321567"/>
              <a:ext cx="5335455" cy="5330888"/>
            </a:xfrm>
            <a:prstGeom prst="ellipse">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011DF1C4-2641-2D1C-7BDA-E6327BBE52F2}"/>
                </a:ext>
              </a:extLst>
            </p:cNvPr>
            <p:cNvSpPr txBox="1"/>
            <p:nvPr/>
          </p:nvSpPr>
          <p:spPr>
            <a:xfrm>
              <a:off x="7387555" y="4219483"/>
              <a:ext cx="7275136" cy="707886"/>
            </a:xfrm>
            <a:prstGeom prst="rect">
              <a:avLst/>
            </a:prstGeom>
            <a:noFill/>
          </p:spPr>
          <p:txBody>
            <a:bodyPr wrap="square" rtlCol="0">
              <a:spAutoFit/>
            </a:bodyPr>
            <a:lstStyle/>
            <a:p>
              <a:r>
                <a:rPr lang="en-IN" sz="4000" dirty="0">
                  <a:solidFill>
                    <a:srgbClr val="66FF66"/>
                  </a:solidFill>
                  <a:latin typeface="Broadway" panose="04040905080B02020502" pitchFamily="82" charset="0"/>
                </a:rPr>
                <a:t>CONCLUSION</a:t>
              </a:r>
            </a:p>
          </p:txBody>
        </p:sp>
      </p:grpSp>
      <p:sp>
        <p:nvSpPr>
          <p:cNvPr id="10" name="TextBox 9">
            <a:extLst>
              <a:ext uri="{FF2B5EF4-FFF2-40B4-BE49-F238E27FC236}">
                <a16:creationId xmlns:a16="http://schemas.microsoft.com/office/drawing/2014/main" id="{CCD5BD09-F46F-9BBE-5540-E12B396B0F48}"/>
              </a:ext>
            </a:extLst>
          </p:cNvPr>
          <p:cNvSpPr txBox="1"/>
          <p:nvPr/>
        </p:nvSpPr>
        <p:spPr>
          <a:xfrm>
            <a:off x="12444883" y="5659767"/>
            <a:ext cx="4322232" cy="707886"/>
          </a:xfrm>
          <a:prstGeom prst="rect">
            <a:avLst/>
          </a:prstGeom>
          <a:noFill/>
        </p:spPr>
        <p:txBody>
          <a:bodyPr wrap="square" rtlCol="0">
            <a:spAutoFit/>
          </a:bodyPr>
          <a:lstStyle/>
          <a:p>
            <a:r>
              <a:rPr lang="en-IN" sz="4000" dirty="0">
                <a:solidFill>
                  <a:srgbClr val="66FF66"/>
                </a:solidFill>
                <a:latin typeface="Broadway" panose="04040905080B02020502" pitchFamily="82" charset="0"/>
              </a:rPr>
              <a:t>REFERENCES</a:t>
            </a:r>
          </a:p>
        </p:txBody>
      </p:sp>
      <p:sp>
        <p:nvSpPr>
          <p:cNvPr id="23" name="TextBox 22">
            <a:extLst>
              <a:ext uri="{FF2B5EF4-FFF2-40B4-BE49-F238E27FC236}">
                <a16:creationId xmlns:a16="http://schemas.microsoft.com/office/drawing/2014/main" id="{84B41189-87AF-51D7-4399-D5AECA4D6DA3}"/>
              </a:ext>
            </a:extLst>
          </p:cNvPr>
          <p:cNvSpPr txBox="1"/>
          <p:nvPr/>
        </p:nvSpPr>
        <p:spPr>
          <a:xfrm>
            <a:off x="47538" y="7010831"/>
            <a:ext cx="6913346" cy="408623"/>
          </a:xfrm>
          <a:prstGeom prst="roundRect">
            <a:avLst/>
          </a:prstGeom>
          <a:solidFill>
            <a:schemeClr val="bg1">
              <a:lumMod val="85000"/>
              <a:lumOff val="15000"/>
            </a:schemeClr>
          </a:solidFill>
        </p:spPr>
        <p:txBody>
          <a:bodyPr wrap="square" rtlCol="0">
            <a:spAutoFit/>
          </a:bodyPr>
          <a:lstStyle/>
          <a:p>
            <a:r>
              <a:rPr lang="en-IN" dirty="0"/>
              <a:t>SAEWORIJDFNMSAL;SWPOERDKJFCXM,ZS.</a:t>
            </a:r>
          </a:p>
        </p:txBody>
      </p:sp>
      <p:sp>
        <p:nvSpPr>
          <p:cNvPr id="24" name="TextBox 23">
            <a:extLst>
              <a:ext uri="{FF2B5EF4-FFF2-40B4-BE49-F238E27FC236}">
                <a16:creationId xmlns:a16="http://schemas.microsoft.com/office/drawing/2014/main" id="{91E10DB1-0F77-638A-1DA9-299002C881D5}"/>
              </a:ext>
            </a:extLst>
          </p:cNvPr>
          <p:cNvSpPr txBox="1"/>
          <p:nvPr/>
        </p:nvSpPr>
        <p:spPr>
          <a:xfrm>
            <a:off x="47538" y="7010831"/>
            <a:ext cx="6913346" cy="408623"/>
          </a:xfrm>
          <a:prstGeom prst="roundRect">
            <a:avLst/>
          </a:prstGeom>
          <a:solidFill>
            <a:schemeClr val="bg1">
              <a:lumMod val="85000"/>
              <a:lumOff val="15000"/>
            </a:schemeClr>
          </a:solidFill>
        </p:spPr>
        <p:txBody>
          <a:bodyPr wrap="square" rtlCol="0">
            <a:spAutoFit/>
          </a:bodyPr>
          <a:lstStyle/>
          <a:p>
            <a:r>
              <a:rPr lang="en-IN" dirty="0"/>
              <a:t>SAEWORIJDFNMSAL;SWPOERDKJFCXM,ZS.</a:t>
            </a:r>
          </a:p>
        </p:txBody>
      </p:sp>
      <p:sp>
        <p:nvSpPr>
          <p:cNvPr id="26" name="TextBox 25">
            <a:extLst>
              <a:ext uri="{FF2B5EF4-FFF2-40B4-BE49-F238E27FC236}">
                <a16:creationId xmlns:a16="http://schemas.microsoft.com/office/drawing/2014/main" id="{87241842-99FF-E2AD-B529-4443342FB2DF}"/>
              </a:ext>
            </a:extLst>
          </p:cNvPr>
          <p:cNvSpPr txBox="1"/>
          <p:nvPr/>
        </p:nvSpPr>
        <p:spPr>
          <a:xfrm>
            <a:off x="0" y="7010831"/>
            <a:ext cx="6913346" cy="3166824"/>
          </a:xfrm>
          <a:prstGeom prst="roundRect">
            <a:avLst/>
          </a:prstGeom>
          <a:solidFill>
            <a:schemeClr val="bg1">
              <a:lumMod val="85000"/>
              <a:lumOff val="15000"/>
            </a:schemeClr>
          </a:solidFill>
        </p:spPr>
        <p:txBody>
          <a:bodyPr wrap="square" rtlCol="0">
            <a:spAutoFit/>
          </a:bodyPr>
          <a:lstStyle/>
          <a:p>
            <a:pPr marL="285750" indent="-285750" algn="just">
              <a:buFont typeface="Wingdings" panose="05000000000000000000" pitchFamily="2" charset="2"/>
              <a:buChar char="Ø"/>
            </a:pPr>
            <a:r>
              <a:rPr lang="en-IN" sz="2000" b="1" dirty="0">
                <a:latin typeface="Cambria" panose="02040503050406030204" pitchFamily="18" charset="0"/>
                <a:ea typeface="Cambria" panose="02040503050406030204" pitchFamily="18" charset="0"/>
              </a:rPr>
              <a:t>This Website provides you a complete playlist of workout with visual demonstration of how to perform.</a:t>
            </a:r>
          </a:p>
          <a:p>
            <a:pPr marL="285750" indent="-285750" algn="just">
              <a:buFont typeface="Wingdings" panose="05000000000000000000" pitchFamily="2" charset="2"/>
              <a:buChar char="Ø"/>
            </a:pPr>
            <a:r>
              <a:rPr lang="en-IN" sz="2000" b="1" dirty="0">
                <a:latin typeface="Cambria" panose="02040503050406030204" pitchFamily="18" charset="0"/>
                <a:ea typeface="Cambria" panose="02040503050406030204" pitchFamily="18" charset="0"/>
              </a:rPr>
              <a:t>It has a BMI Calculator which will tell you about your body mass</a:t>
            </a:r>
          </a:p>
          <a:p>
            <a:pPr marL="285750" indent="-285750" algn="just">
              <a:buFont typeface="Wingdings" panose="05000000000000000000" pitchFamily="2" charset="2"/>
              <a:buChar char="Ø"/>
            </a:pPr>
            <a:r>
              <a:rPr lang="en-IN" sz="2000" b="1" dirty="0">
                <a:latin typeface="Cambria" panose="02040503050406030204" pitchFamily="18" charset="0"/>
                <a:ea typeface="Cambria" panose="02040503050406030204" pitchFamily="18" charset="0"/>
              </a:rPr>
              <a:t>You can join our programs and you will be well notified as confirmations will be sent to your mail.</a:t>
            </a:r>
          </a:p>
          <a:p>
            <a:pPr marL="285750" indent="-285750" algn="just">
              <a:buFont typeface="Wingdings" panose="05000000000000000000" pitchFamily="2" charset="2"/>
              <a:buChar char="Ø"/>
            </a:pPr>
            <a:r>
              <a:rPr lang="en-IN" sz="2000" b="1" dirty="0">
                <a:latin typeface="Cambria" panose="02040503050406030204" pitchFamily="18" charset="0"/>
                <a:ea typeface="Cambria" panose="02040503050406030204" pitchFamily="18" charset="0"/>
              </a:rPr>
              <a:t>You can resume and stop whenever you want as we have made this site more interactive.</a:t>
            </a:r>
          </a:p>
        </p:txBody>
      </p:sp>
      <p:sp>
        <p:nvSpPr>
          <p:cNvPr id="25" name="TextBox 24">
            <a:extLst>
              <a:ext uri="{FF2B5EF4-FFF2-40B4-BE49-F238E27FC236}">
                <a16:creationId xmlns:a16="http://schemas.microsoft.com/office/drawing/2014/main" id="{E587DECC-3625-3B6E-EBEC-16EA154E3215}"/>
              </a:ext>
            </a:extLst>
          </p:cNvPr>
          <p:cNvSpPr txBox="1"/>
          <p:nvPr/>
        </p:nvSpPr>
        <p:spPr>
          <a:xfrm>
            <a:off x="42454" y="7010831"/>
            <a:ext cx="6511666" cy="3847862"/>
          </a:xfrm>
          <a:prstGeom prst="roundRect">
            <a:avLst/>
          </a:prstGeom>
          <a:solidFill>
            <a:schemeClr val="bg1">
              <a:lumMod val="85000"/>
              <a:lumOff val="15000"/>
            </a:schemeClr>
          </a:solidFill>
        </p:spPr>
        <p:txBody>
          <a:bodyPr wrap="square" rtlCol="0">
            <a:spAutoFit/>
          </a:bodyPr>
          <a:lstStyle/>
          <a:p>
            <a:pPr marL="285750" indent="-285750" algn="just">
              <a:buFont typeface="Wingdings" panose="05000000000000000000" pitchFamily="2" charset="2"/>
              <a:buChar char="Ø"/>
            </a:pPr>
            <a:r>
              <a:rPr lang="en-US" sz="2000" b="1" i="0" dirty="0">
                <a:solidFill>
                  <a:srgbClr val="ECECEC"/>
                </a:solidFill>
                <a:effectLst/>
                <a:latin typeface="Cambria" panose="02040503050406030204" pitchFamily="18" charset="0"/>
                <a:ea typeface="Cambria" panose="02040503050406030204" pitchFamily="18" charset="0"/>
              </a:rPr>
              <a:t>Provide users with a user-friendly and intuitive mobile app for tracking fitness activities and achieving health goals.</a:t>
            </a:r>
          </a:p>
          <a:p>
            <a:pPr marL="285750" indent="-285750" algn="just">
              <a:buFont typeface="Wingdings" panose="05000000000000000000" pitchFamily="2" charset="2"/>
              <a:buChar char="Ø"/>
            </a:pPr>
            <a:r>
              <a:rPr lang="en-US" sz="2000" b="1" i="0" dirty="0">
                <a:solidFill>
                  <a:srgbClr val="ECECEC"/>
                </a:solidFill>
                <a:effectLst/>
                <a:latin typeface="Cambria" panose="02040503050406030204" pitchFamily="18" charset="0"/>
                <a:ea typeface="Cambria" panose="02040503050406030204" pitchFamily="18" charset="0"/>
              </a:rPr>
              <a:t>Foster a supportive and engaging community where users can connect, share experiences, and motivate each other.</a:t>
            </a:r>
          </a:p>
          <a:p>
            <a:pPr marL="285750" indent="-285750" algn="just">
              <a:buFont typeface="Wingdings" panose="05000000000000000000" pitchFamily="2" charset="2"/>
              <a:buChar char="Ø"/>
            </a:pPr>
            <a:r>
              <a:rPr lang="en-US" sz="2000" b="1" i="0" dirty="0">
                <a:solidFill>
                  <a:srgbClr val="ECECEC"/>
                </a:solidFill>
                <a:effectLst/>
                <a:latin typeface="Cambria" panose="02040503050406030204" pitchFamily="18" charset="0"/>
                <a:ea typeface="Cambria" panose="02040503050406030204" pitchFamily="18" charset="0"/>
              </a:rPr>
              <a:t>Help users improve their overall health and wellness through personalized workout plans, nutrition tracking, and progress monitoring.</a:t>
            </a:r>
          </a:p>
          <a:p>
            <a:pPr marL="285750" indent="-285750" algn="just">
              <a:buFont typeface="Wingdings" panose="05000000000000000000" pitchFamily="2" charset="2"/>
              <a:buChar char="Ø"/>
            </a:pPr>
            <a:r>
              <a:rPr lang="en-US" sz="2000" b="1" dirty="0">
                <a:solidFill>
                  <a:srgbClr val="ECECEC"/>
                </a:solidFill>
                <a:latin typeface="Cambria" panose="02040503050406030204" pitchFamily="18" charset="0"/>
                <a:ea typeface="Cambria" panose="02040503050406030204" pitchFamily="18" charset="0"/>
              </a:rPr>
              <a:t>To grow a bigger community of people who use this website to inspire and grow together.</a:t>
            </a:r>
            <a:endParaRPr lang="en-US" sz="2000" b="1" i="0" dirty="0">
              <a:solidFill>
                <a:srgbClr val="ECECEC"/>
              </a:solidFill>
              <a:effectLst/>
              <a:latin typeface="Cambria" panose="02040503050406030204" pitchFamily="18" charset="0"/>
              <a:ea typeface="Cambria" panose="02040503050406030204" pitchFamily="18" charset="0"/>
            </a:endParaRPr>
          </a:p>
        </p:txBody>
      </p:sp>
      <p:sp>
        <p:nvSpPr>
          <p:cNvPr id="27" name="TextBox 26">
            <a:extLst>
              <a:ext uri="{FF2B5EF4-FFF2-40B4-BE49-F238E27FC236}">
                <a16:creationId xmlns:a16="http://schemas.microsoft.com/office/drawing/2014/main" id="{3C35DD70-F1C6-32D6-351C-A98DE63F0F30}"/>
              </a:ext>
            </a:extLst>
          </p:cNvPr>
          <p:cNvSpPr txBox="1"/>
          <p:nvPr/>
        </p:nvSpPr>
        <p:spPr>
          <a:xfrm>
            <a:off x="317110" y="7068533"/>
            <a:ext cx="5692729" cy="5209937"/>
          </a:xfrm>
          <a:prstGeom prst="roundRect">
            <a:avLst/>
          </a:prstGeom>
          <a:solidFill>
            <a:schemeClr val="bg1">
              <a:lumMod val="85000"/>
              <a:lumOff val="15000"/>
            </a:schemeClr>
          </a:solidFill>
        </p:spPr>
        <p:txBody>
          <a:bodyPr wrap="square" rtlCol="0">
            <a:spAutoFit/>
          </a:bodyPr>
          <a:lstStyle/>
          <a:p>
            <a:pPr algn="just"/>
            <a:r>
              <a:rPr lang="en-US" sz="2000" b="1" i="0" dirty="0">
                <a:solidFill>
                  <a:srgbClr val="ECECEC"/>
                </a:solidFill>
                <a:effectLst/>
                <a:latin typeface="Cambria" panose="02040503050406030204" pitchFamily="18" charset="0"/>
                <a:ea typeface="Cambria" panose="02040503050406030204" pitchFamily="18" charset="0"/>
              </a:rPr>
              <a:t>In conclusion, PumpWiki is poised to revolutionize the way users approach their health and fitness journey. With its comprehensive set of features, personalized approach, and commitment to user empowerment, the app aims to empower individuals of all fitness levels to take control of their health and achieve their wellness goals. Together, we look forward to helping individuals worldwide embark on their fitness journey and unlock their full potential. Get ready to track, train, and transform with PumpWiki – because your health and wellness journey starts here.</a:t>
            </a:r>
            <a:endParaRPr lang="en-IN" sz="2000" b="1" dirty="0">
              <a:latin typeface="Cambria" panose="02040503050406030204" pitchFamily="18" charset="0"/>
              <a:ea typeface="Cambria" panose="02040503050406030204" pitchFamily="18" charset="0"/>
            </a:endParaRPr>
          </a:p>
        </p:txBody>
      </p:sp>
      <p:sp>
        <p:nvSpPr>
          <p:cNvPr id="28" name="TextBox 27">
            <a:extLst>
              <a:ext uri="{FF2B5EF4-FFF2-40B4-BE49-F238E27FC236}">
                <a16:creationId xmlns:a16="http://schemas.microsoft.com/office/drawing/2014/main" id="{A687D743-6EBA-1CCE-E06B-8D2D43C7FBA1}"/>
              </a:ext>
            </a:extLst>
          </p:cNvPr>
          <p:cNvSpPr txBox="1"/>
          <p:nvPr/>
        </p:nvSpPr>
        <p:spPr>
          <a:xfrm>
            <a:off x="19804" y="7068533"/>
            <a:ext cx="6385481" cy="5005626"/>
          </a:xfrm>
          <a:prstGeom prst="roundRect">
            <a:avLst/>
          </a:prstGeom>
          <a:solidFill>
            <a:schemeClr val="bg1">
              <a:lumMod val="85000"/>
              <a:lumOff val="15000"/>
            </a:schemeClr>
          </a:solidFill>
        </p:spPr>
        <p:txBody>
          <a:bodyPr wrap="square" rtlCol="0">
            <a:spAutoFit/>
          </a:bodyPr>
          <a:lstStyle/>
          <a:p>
            <a:pPr marL="285750" indent="-285750">
              <a:lnSpc>
                <a:spcPct val="150000"/>
              </a:lnSpc>
              <a:buFont typeface="Wingdings" panose="05000000000000000000" pitchFamily="2" charset="2"/>
              <a:buChar char="Ø"/>
            </a:pPr>
            <a:r>
              <a:rPr lang="en-IN" dirty="0">
                <a:latin typeface="Cambria" panose="02040503050406030204" pitchFamily="18" charset="0"/>
                <a:ea typeface="Cambria" panose="02040503050406030204" pitchFamily="18" charset="0"/>
              </a:rPr>
              <a:t>Bootstrap retrieved from - </a:t>
            </a:r>
            <a:r>
              <a:rPr lang="en-IN" dirty="0">
                <a:solidFill>
                  <a:srgbClr val="66FF66"/>
                </a:solidFill>
                <a:latin typeface="Cambria" panose="02040503050406030204" pitchFamily="18" charset="0"/>
                <a:ea typeface="Cambria" panose="02040503050406030204" pitchFamily="18" charset="0"/>
                <a:hlinkClick r:id="rId2"/>
              </a:rPr>
              <a:t>https://getbootstrap.com/</a:t>
            </a:r>
            <a:endParaRPr lang="en-IN" dirty="0">
              <a:solidFill>
                <a:srgbClr val="66FF66"/>
              </a:solidFill>
              <a:latin typeface="Cambria" panose="02040503050406030204" pitchFamily="18" charset="0"/>
              <a:ea typeface="Cambria" panose="02040503050406030204" pitchFamily="18" charset="0"/>
            </a:endParaRPr>
          </a:p>
          <a:p>
            <a:pPr marL="285750" indent="-285750">
              <a:lnSpc>
                <a:spcPct val="150000"/>
              </a:lnSpc>
              <a:buFont typeface="Wingdings" panose="05000000000000000000" pitchFamily="2" charset="2"/>
              <a:buChar char="Ø"/>
            </a:pPr>
            <a:r>
              <a:rPr lang="en-IN" dirty="0">
                <a:latin typeface="Cambria" panose="02040503050406030204" pitchFamily="18" charset="0"/>
                <a:ea typeface="Cambria" panose="02040503050406030204" pitchFamily="18" charset="0"/>
              </a:rPr>
              <a:t>Video reference retrieved from - </a:t>
            </a:r>
            <a:r>
              <a:rPr lang="en-IN" dirty="0">
                <a:solidFill>
                  <a:srgbClr val="66FF66"/>
                </a:solidFill>
                <a:latin typeface="Cambria" panose="02040503050406030204" pitchFamily="18" charset="0"/>
                <a:ea typeface="Cambria" panose="02040503050406030204" pitchFamily="18" charset="0"/>
                <a:hlinkClick r:id="rId3"/>
              </a:rPr>
              <a:t>https://www.youtube.com/watch?v=ddaY0rHqMxM</a:t>
            </a:r>
            <a:endParaRPr lang="en-IN" dirty="0">
              <a:solidFill>
                <a:srgbClr val="66FF66"/>
              </a:solidFill>
              <a:latin typeface="Cambria" panose="02040503050406030204" pitchFamily="18" charset="0"/>
              <a:ea typeface="Cambria" panose="02040503050406030204" pitchFamily="18" charset="0"/>
            </a:endParaRPr>
          </a:p>
          <a:p>
            <a:pPr marL="285750" indent="-285750">
              <a:lnSpc>
                <a:spcPct val="150000"/>
              </a:lnSpc>
              <a:buFont typeface="Wingdings" panose="05000000000000000000" pitchFamily="2" charset="2"/>
              <a:buChar char="Ø"/>
            </a:pPr>
            <a:r>
              <a:rPr lang="en-IN" dirty="0">
                <a:latin typeface="Cambria" panose="02040503050406030204" pitchFamily="18" charset="0"/>
                <a:ea typeface="Cambria" panose="02040503050406030204" pitchFamily="18" charset="0"/>
              </a:rPr>
              <a:t>Icons retrieved from - </a:t>
            </a:r>
            <a:r>
              <a:rPr lang="en-IN" dirty="0">
                <a:latin typeface="Cambria" panose="02040503050406030204" pitchFamily="18" charset="0"/>
                <a:ea typeface="Cambria" panose="02040503050406030204" pitchFamily="18" charset="0"/>
                <a:hlinkClick r:id="rId4"/>
              </a:rPr>
              <a:t>https://fontawesome.com/icons</a:t>
            </a:r>
            <a:endParaRPr lang="en-IN" dirty="0">
              <a:latin typeface="Cambria" panose="02040503050406030204" pitchFamily="18" charset="0"/>
              <a:ea typeface="Cambria" panose="02040503050406030204" pitchFamily="18" charset="0"/>
            </a:endParaRPr>
          </a:p>
          <a:p>
            <a:pPr marL="285750" indent="-285750">
              <a:lnSpc>
                <a:spcPct val="150000"/>
              </a:lnSpc>
              <a:buFont typeface="Wingdings" panose="05000000000000000000" pitchFamily="2" charset="2"/>
              <a:buChar char="Ø"/>
            </a:pPr>
            <a:r>
              <a:rPr lang="en-IN" dirty="0">
                <a:latin typeface="Cambria" panose="02040503050406030204" pitchFamily="18" charset="0"/>
                <a:ea typeface="Cambria" panose="02040503050406030204" pitchFamily="18" charset="0"/>
              </a:rPr>
              <a:t>Font retrieved from -</a:t>
            </a:r>
          </a:p>
          <a:p>
            <a:pPr>
              <a:lnSpc>
                <a:spcPct val="150000"/>
              </a:lnSpc>
            </a:pPr>
            <a:r>
              <a:rPr lang="en-IN" dirty="0">
                <a:latin typeface="Cambria" panose="02040503050406030204" pitchFamily="18" charset="0"/>
                <a:ea typeface="Cambria" panose="02040503050406030204" pitchFamily="18" charset="0"/>
              </a:rPr>
              <a:t>      </a:t>
            </a:r>
            <a:r>
              <a:rPr lang="en-IN" dirty="0">
                <a:latin typeface="Cambria" panose="02040503050406030204" pitchFamily="18" charset="0"/>
                <a:ea typeface="Cambria" panose="02040503050406030204" pitchFamily="18" charset="0"/>
                <a:hlinkClick r:id="rId5"/>
              </a:rPr>
              <a:t>https://fonts.google.com/</a:t>
            </a:r>
            <a:endParaRPr lang="en-IN" dirty="0">
              <a:latin typeface="Cambria" panose="02040503050406030204" pitchFamily="18" charset="0"/>
              <a:ea typeface="Cambria" panose="02040503050406030204" pitchFamily="18" charset="0"/>
            </a:endParaRPr>
          </a:p>
          <a:p>
            <a:pPr marL="285750" indent="-285750">
              <a:lnSpc>
                <a:spcPct val="150000"/>
              </a:lnSpc>
              <a:buFont typeface="Wingdings" panose="05000000000000000000" pitchFamily="2" charset="2"/>
              <a:buChar char="Ø"/>
            </a:pPr>
            <a:r>
              <a:rPr lang="en-IN" dirty="0">
                <a:latin typeface="Cambria" panose="02040503050406030204" pitchFamily="18" charset="0"/>
                <a:ea typeface="Cambria" panose="02040503050406030204" pitchFamily="18" charset="0"/>
              </a:rPr>
              <a:t>Animation retrieved from -</a:t>
            </a:r>
          </a:p>
          <a:p>
            <a:pPr>
              <a:lnSpc>
                <a:spcPct val="150000"/>
              </a:lnSpc>
            </a:pPr>
            <a:r>
              <a:rPr lang="en-IN" dirty="0">
                <a:latin typeface="Cambria" panose="02040503050406030204" pitchFamily="18" charset="0"/>
                <a:ea typeface="Cambria" panose="02040503050406030204" pitchFamily="18" charset="0"/>
                <a:hlinkClick r:id="rId6"/>
              </a:rPr>
              <a:t>       https://michalsnik.github.io/aos/</a:t>
            </a:r>
            <a:endParaRPr lang="en-IN" dirty="0">
              <a:latin typeface="Cambria" panose="02040503050406030204" pitchFamily="18" charset="0"/>
              <a:ea typeface="Cambria" panose="02040503050406030204" pitchFamily="18" charset="0"/>
            </a:endParaRPr>
          </a:p>
          <a:p>
            <a:pPr>
              <a:lnSpc>
                <a:spcPct val="150000"/>
              </a:lnSpc>
            </a:pPr>
            <a:r>
              <a:rPr lang="en-IN" dirty="0">
                <a:solidFill>
                  <a:srgbClr val="0070C0"/>
                </a:solidFill>
                <a:latin typeface="Cambria" panose="02040503050406030204" pitchFamily="18" charset="0"/>
                <a:ea typeface="Cambria" panose="02040503050406030204" pitchFamily="18" charset="0"/>
              </a:rPr>
              <a:t>      </a:t>
            </a:r>
            <a:r>
              <a:rPr lang="en-IN" u="sng" dirty="0">
                <a:solidFill>
                  <a:srgbClr val="0070C0"/>
                </a:solidFill>
                <a:latin typeface="Cambria" panose="02040503050406030204" pitchFamily="18" charset="0"/>
                <a:ea typeface="Cambria" panose="02040503050406030204" pitchFamily="18" charset="0"/>
              </a:rPr>
              <a:t>https://github.com/michalsnik/aos</a:t>
            </a:r>
          </a:p>
          <a:p>
            <a:endParaRPr lang="en-IN" dirty="0"/>
          </a:p>
        </p:txBody>
      </p:sp>
      <p:sp>
        <p:nvSpPr>
          <p:cNvPr id="20" name="TextBox 19">
            <a:extLst>
              <a:ext uri="{FF2B5EF4-FFF2-40B4-BE49-F238E27FC236}">
                <a16:creationId xmlns:a16="http://schemas.microsoft.com/office/drawing/2014/main" id="{7D2A937A-D8AD-2AD3-F019-FDAC4890B991}"/>
              </a:ext>
            </a:extLst>
          </p:cNvPr>
          <p:cNvSpPr txBox="1"/>
          <p:nvPr/>
        </p:nvSpPr>
        <p:spPr>
          <a:xfrm>
            <a:off x="2726805" y="1743191"/>
            <a:ext cx="7183120" cy="3371136"/>
          </a:xfrm>
          <a:prstGeom prst="roundRect">
            <a:avLst/>
          </a:prstGeom>
          <a:solidFill>
            <a:schemeClr val="bg1">
              <a:lumMod val="85000"/>
              <a:lumOff val="15000"/>
            </a:schemeClr>
          </a:solidFill>
        </p:spPr>
        <p:txBody>
          <a:bodyPr wrap="square" rtlCol="0">
            <a:spAutoFit/>
          </a:bodyPr>
          <a:lstStyle/>
          <a:p>
            <a:pPr algn="ctr"/>
            <a:r>
              <a:rPr lang="en-IN" sz="9600" dirty="0">
                <a:solidFill>
                  <a:srgbClr val="66FF66"/>
                </a:solidFill>
                <a:latin typeface="Broadway" panose="04040905080B02020502" pitchFamily="82" charset="0"/>
              </a:rPr>
              <a:t>Thank You!</a:t>
            </a:r>
          </a:p>
        </p:txBody>
      </p:sp>
      <p:pic>
        <p:nvPicPr>
          <p:cNvPr id="29" name="Picture 28">
            <a:extLst>
              <a:ext uri="{FF2B5EF4-FFF2-40B4-BE49-F238E27FC236}">
                <a16:creationId xmlns:a16="http://schemas.microsoft.com/office/drawing/2014/main" id="{A9FB585C-AA81-1D66-2A76-88BD0C8D1BF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1506891" cy="1076351"/>
          </a:xfrm>
          <a:prstGeom prst="rect">
            <a:avLst/>
          </a:prstGeom>
        </p:spPr>
      </p:pic>
    </p:spTree>
    <p:extLst>
      <p:ext uri="{BB962C8B-B14F-4D97-AF65-F5344CB8AC3E}">
        <p14:creationId xmlns:p14="http://schemas.microsoft.com/office/powerpoint/2010/main" val="19624406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val 19">
            <a:extLst>
              <a:ext uri="{FF2B5EF4-FFF2-40B4-BE49-F238E27FC236}">
                <a16:creationId xmlns:a16="http://schemas.microsoft.com/office/drawing/2014/main" id="{BCB1FB7F-1D10-193E-67C3-9E721C963719}"/>
              </a:ext>
            </a:extLst>
          </p:cNvPr>
          <p:cNvSpPr/>
          <p:nvPr/>
        </p:nvSpPr>
        <p:spPr>
          <a:xfrm>
            <a:off x="2722880" y="-1520459"/>
            <a:ext cx="5953760" cy="3074326"/>
          </a:xfrm>
          <a:prstGeom prst="ellipse">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163CDD57-4DE8-5B29-8C38-02808318C7C3}"/>
              </a:ext>
            </a:extLst>
          </p:cNvPr>
          <p:cNvSpPr txBox="1"/>
          <p:nvPr/>
        </p:nvSpPr>
        <p:spPr>
          <a:xfrm>
            <a:off x="412817" y="1353812"/>
            <a:ext cx="2782770"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solidFill>
                  <a:srgbClr val="66FF66"/>
                </a:solidFill>
                <a:latin typeface="Broadway" panose="04040905080B02020502" pitchFamily="82" charset="0"/>
              </a:rPr>
              <a:t>INTRODUCTION</a:t>
            </a:r>
          </a:p>
        </p:txBody>
      </p:sp>
      <p:sp>
        <p:nvSpPr>
          <p:cNvPr id="5" name="TextBox 4">
            <a:extLst>
              <a:ext uri="{FF2B5EF4-FFF2-40B4-BE49-F238E27FC236}">
                <a16:creationId xmlns:a16="http://schemas.microsoft.com/office/drawing/2014/main" id="{F396234C-BFC3-C595-F0E0-DACDE27917C7}"/>
              </a:ext>
            </a:extLst>
          </p:cNvPr>
          <p:cNvSpPr txBox="1"/>
          <p:nvPr/>
        </p:nvSpPr>
        <p:spPr>
          <a:xfrm>
            <a:off x="412817" y="2381641"/>
            <a:ext cx="7516797"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solidFill>
                  <a:srgbClr val="66FF66"/>
                </a:solidFill>
                <a:latin typeface="Broadway" panose="04040905080B02020502" pitchFamily="82" charset="0"/>
              </a:rPr>
              <a:t>TECHNICAL DETAILS</a:t>
            </a:r>
          </a:p>
        </p:txBody>
      </p:sp>
      <p:sp>
        <p:nvSpPr>
          <p:cNvPr id="6" name="TextBox 5">
            <a:extLst>
              <a:ext uri="{FF2B5EF4-FFF2-40B4-BE49-F238E27FC236}">
                <a16:creationId xmlns:a16="http://schemas.microsoft.com/office/drawing/2014/main" id="{28A85FC9-DA0D-3F07-7599-53363CC4F633}"/>
              </a:ext>
            </a:extLst>
          </p:cNvPr>
          <p:cNvSpPr txBox="1"/>
          <p:nvPr/>
        </p:nvSpPr>
        <p:spPr>
          <a:xfrm>
            <a:off x="412817" y="1886080"/>
            <a:ext cx="4784825"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solidFill>
                  <a:srgbClr val="66FF66"/>
                </a:solidFill>
                <a:latin typeface="Broadway" panose="04040905080B02020502" pitchFamily="82" charset="0"/>
              </a:rPr>
              <a:t>PROBLEM STATEMENT </a:t>
            </a:r>
          </a:p>
        </p:txBody>
      </p:sp>
      <p:sp>
        <p:nvSpPr>
          <p:cNvPr id="7" name="TextBox 6">
            <a:extLst>
              <a:ext uri="{FF2B5EF4-FFF2-40B4-BE49-F238E27FC236}">
                <a16:creationId xmlns:a16="http://schemas.microsoft.com/office/drawing/2014/main" id="{4387A589-7011-8151-FBC7-08BE627B66E8}"/>
              </a:ext>
            </a:extLst>
          </p:cNvPr>
          <p:cNvSpPr txBox="1"/>
          <p:nvPr/>
        </p:nvSpPr>
        <p:spPr>
          <a:xfrm>
            <a:off x="412817" y="2881778"/>
            <a:ext cx="3704656"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solidFill>
                  <a:srgbClr val="66FF66"/>
                </a:solidFill>
                <a:latin typeface="Broadway" panose="04040905080B02020502" pitchFamily="82" charset="0"/>
              </a:rPr>
              <a:t>KEY FEATURES</a:t>
            </a:r>
          </a:p>
        </p:txBody>
      </p:sp>
      <p:sp>
        <p:nvSpPr>
          <p:cNvPr id="8" name="TextBox 7">
            <a:extLst>
              <a:ext uri="{FF2B5EF4-FFF2-40B4-BE49-F238E27FC236}">
                <a16:creationId xmlns:a16="http://schemas.microsoft.com/office/drawing/2014/main" id="{0EC97D26-037C-42F2-899E-B0F85D090C4F}"/>
              </a:ext>
            </a:extLst>
          </p:cNvPr>
          <p:cNvSpPr txBox="1"/>
          <p:nvPr/>
        </p:nvSpPr>
        <p:spPr>
          <a:xfrm>
            <a:off x="376987" y="3409469"/>
            <a:ext cx="3780590"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solidFill>
                  <a:srgbClr val="66FF66"/>
                </a:solidFill>
                <a:latin typeface="Broadway" panose="04040905080B02020502" pitchFamily="82" charset="0"/>
              </a:rPr>
              <a:t>PROJECT GOALS</a:t>
            </a:r>
          </a:p>
        </p:txBody>
      </p:sp>
      <p:sp>
        <p:nvSpPr>
          <p:cNvPr id="9" name="TextBox 8">
            <a:extLst>
              <a:ext uri="{FF2B5EF4-FFF2-40B4-BE49-F238E27FC236}">
                <a16:creationId xmlns:a16="http://schemas.microsoft.com/office/drawing/2014/main" id="{CC47E658-AF91-1E96-C0B2-FA8A16C03F7A}"/>
              </a:ext>
            </a:extLst>
          </p:cNvPr>
          <p:cNvSpPr txBox="1"/>
          <p:nvPr/>
        </p:nvSpPr>
        <p:spPr>
          <a:xfrm>
            <a:off x="376987" y="3937160"/>
            <a:ext cx="2415941"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solidFill>
                  <a:srgbClr val="66FF66"/>
                </a:solidFill>
                <a:latin typeface="Broadway" panose="04040905080B02020502" pitchFamily="82" charset="0"/>
              </a:rPr>
              <a:t>CONCLUSION</a:t>
            </a:r>
          </a:p>
        </p:txBody>
      </p:sp>
      <p:sp>
        <p:nvSpPr>
          <p:cNvPr id="10" name="TextBox 9">
            <a:extLst>
              <a:ext uri="{FF2B5EF4-FFF2-40B4-BE49-F238E27FC236}">
                <a16:creationId xmlns:a16="http://schemas.microsoft.com/office/drawing/2014/main" id="{BD7117EB-7204-D6D4-B063-C2DDA9980FED}"/>
              </a:ext>
            </a:extLst>
          </p:cNvPr>
          <p:cNvSpPr txBox="1"/>
          <p:nvPr/>
        </p:nvSpPr>
        <p:spPr>
          <a:xfrm>
            <a:off x="376986" y="4464851"/>
            <a:ext cx="2415941"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solidFill>
                  <a:srgbClr val="66FF66"/>
                </a:solidFill>
                <a:latin typeface="Broadway" panose="04040905080B02020502" pitchFamily="82" charset="0"/>
              </a:rPr>
              <a:t>REFERENCES</a:t>
            </a:r>
          </a:p>
        </p:txBody>
      </p:sp>
      <p:sp>
        <p:nvSpPr>
          <p:cNvPr id="19" name="TextBox 18">
            <a:extLst>
              <a:ext uri="{FF2B5EF4-FFF2-40B4-BE49-F238E27FC236}">
                <a16:creationId xmlns:a16="http://schemas.microsoft.com/office/drawing/2014/main" id="{A4A0A9C8-0C84-7980-36BF-47D708DE4684}"/>
              </a:ext>
            </a:extLst>
          </p:cNvPr>
          <p:cNvSpPr txBox="1"/>
          <p:nvPr/>
        </p:nvSpPr>
        <p:spPr>
          <a:xfrm>
            <a:off x="3608939" y="223520"/>
            <a:ext cx="6258560" cy="584775"/>
          </a:xfrm>
          <a:prstGeom prst="rect">
            <a:avLst/>
          </a:prstGeom>
          <a:noFill/>
        </p:spPr>
        <p:txBody>
          <a:bodyPr wrap="square" rtlCol="0">
            <a:spAutoFit/>
          </a:bodyPr>
          <a:lstStyle/>
          <a:p>
            <a:r>
              <a:rPr lang="en-IN" sz="3200" dirty="0">
                <a:solidFill>
                  <a:srgbClr val="66FF66"/>
                </a:solidFill>
                <a:latin typeface="Broadway" panose="04040905080B02020502" pitchFamily="82" charset="0"/>
              </a:rPr>
              <a:t>TABLE OF CONTENT</a:t>
            </a:r>
          </a:p>
        </p:txBody>
      </p:sp>
      <p:pic>
        <p:nvPicPr>
          <p:cNvPr id="3" name="Picture 2">
            <a:extLst>
              <a:ext uri="{FF2B5EF4-FFF2-40B4-BE49-F238E27FC236}">
                <a16:creationId xmlns:a16="http://schemas.microsoft.com/office/drawing/2014/main" id="{5BE32531-88C9-7589-3B56-53CF87A334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06891" cy="1076351"/>
          </a:xfrm>
          <a:prstGeom prst="rect">
            <a:avLst/>
          </a:prstGeom>
        </p:spPr>
      </p:pic>
    </p:spTree>
    <p:extLst>
      <p:ext uri="{BB962C8B-B14F-4D97-AF65-F5344CB8AC3E}">
        <p14:creationId xmlns:p14="http://schemas.microsoft.com/office/powerpoint/2010/main" val="2511445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2268BD-8A4C-856C-69CF-3B7FE9F6EBE6}"/>
            </a:ext>
          </a:extLst>
        </p:cNvPr>
        <p:cNvGrpSpPr/>
        <p:nvPr/>
      </p:nvGrpSpPr>
      <p:grpSpPr>
        <a:xfrm>
          <a:off x="0" y="0"/>
          <a:ext cx="0" cy="0"/>
          <a:chOff x="0" y="0"/>
          <a:chExt cx="0" cy="0"/>
        </a:xfrm>
      </p:grpSpPr>
      <p:grpSp>
        <p:nvGrpSpPr>
          <p:cNvPr id="22" name="Group 21">
            <a:extLst>
              <a:ext uri="{FF2B5EF4-FFF2-40B4-BE49-F238E27FC236}">
                <a16:creationId xmlns:a16="http://schemas.microsoft.com/office/drawing/2014/main" id="{D52F23A8-873E-C247-9558-7C372B56683E}"/>
              </a:ext>
            </a:extLst>
          </p:cNvPr>
          <p:cNvGrpSpPr/>
          <p:nvPr/>
        </p:nvGrpSpPr>
        <p:grpSpPr>
          <a:xfrm>
            <a:off x="7307982" y="2849078"/>
            <a:ext cx="5301113" cy="4995511"/>
            <a:chOff x="7307982" y="2849078"/>
            <a:chExt cx="5358864" cy="4995511"/>
          </a:xfrm>
        </p:grpSpPr>
        <p:sp>
          <p:nvSpPr>
            <p:cNvPr id="11" name="Oval 10">
              <a:extLst>
                <a:ext uri="{FF2B5EF4-FFF2-40B4-BE49-F238E27FC236}">
                  <a16:creationId xmlns:a16="http://schemas.microsoft.com/office/drawing/2014/main" id="{49D4A609-D925-9526-89D3-EF233CC3FE8E}"/>
                </a:ext>
              </a:extLst>
            </p:cNvPr>
            <p:cNvSpPr/>
            <p:nvPr/>
          </p:nvSpPr>
          <p:spPr>
            <a:xfrm>
              <a:off x="7649692" y="2849078"/>
              <a:ext cx="5017154" cy="4995511"/>
            </a:xfrm>
            <a:prstGeom prst="ellipse">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86A30863-FA20-962D-6BEF-C7C532308DA6}"/>
                </a:ext>
              </a:extLst>
            </p:cNvPr>
            <p:cNvSpPr txBox="1"/>
            <p:nvPr/>
          </p:nvSpPr>
          <p:spPr>
            <a:xfrm>
              <a:off x="7307982" y="4842215"/>
              <a:ext cx="4251959" cy="646331"/>
            </a:xfrm>
            <a:prstGeom prst="rect">
              <a:avLst/>
            </a:prstGeom>
            <a:noFill/>
          </p:spPr>
          <p:txBody>
            <a:bodyPr wrap="square" rtlCol="0">
              <a:spAutoFit/>
            </a:bodyPr>
            <a:lstStyle/>
            <a:p>
              <a:r>
                <a:rPr lang="en-IN" sz="3600" dirty="0">
                  <a:solidFill>
                    <a:srgbClr val="66FF66"/>
                  </a:solidFill>
                  <a:latin typeface="Broadway" panose="04040905080B02020502" pitchFamily="82" charset="0"/>
                </a:rPr>
                <a:t>INTRODUCTION</a:t>
              </a:r>
            </a:p>
          </p:txBody>
        </p:sp>
      </p:grpSp>
      <p:grpSp>
        <p:nvGrpSpPr>
          <p:cNvPr id="3" name="Group 2">
            <a:extLst>
              <a:ext uri="{FF2B5EF4-FFF2-40B4-BE49-F238E27FC236}">
                <a16:creationId xmlns:a16="http://schemas.microsoft.com/office/drawing/2014/main" id="{3DF3C2B9-C84E-5CFA-393D-9CE53DF9F3F1}"/>
              </a:ext>
            </a:extLst>
          </p:cNvPr>
          <p:cNvGrpSpPr/>
          <p:nvPr/>
        </p:nvGrpSpPr>
        <p:grpSpPr>
          <a:xfrm>
            <a:off x="2121176" y="197359"/>
            <a:ext cx="2141831" cy="1506312"/>
            <a:chOff x="2121176" y="197358"/>
            <a:chExt cx="2415941" cy="1607419"/>
          </a:xfrm>
        </p:grpSpPr>
        <p:sp>
          <p:nvSpPr>
            <p:cNvPr id="13" name="Oval 12">
              <a:extLst>
                <a:ext uri="{FF2B5EF4-FFF2-40B4-BE49-F238E27FC236}">
                  <a16:creationId xmlns:a16="http://schemas.microsoft.com/office/drawing/2014/main" id="{1577A27D-4BEC-D43E-E19D-62B945844E9A}"/>
                </a:ext>
              </a:extLst>
            </p:cNvPr>
            <p:cNvSpPr/>
            <p:nvPr/>
          </p:nvSpPr>
          <p:spPr>
            <a:xfrm>
              <a:off x="2295233" y="197358"/>
              <a:ext cx="1905802" cy="1607419"/>
            </a:xfrm>
            <a:prstGeom prst="ellipse">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F2216831-9B9B-5C67-E88E-D9B3A4F8AAF9}"/>
                </a:ext>
              </a:extLst>
            </p:cNvPr>
            <p:cNvSpPr txBox="1"/>
            <p:nvPr/>
          </p:nvSpPr>
          <p:spPr>
            <a:xfrm>
              <a:off x="2121176" y="647125"/>
              <a:ext cx="2415941" cy="707886"/>
            </a:xfrm>
            <a:prstGeom prst="rect">
              <a:avLst/>
            </a:prstGeom>
            <a:noFill/>
          </p:spPr>
          <p:txBody>
            <a:bodyPr wrap="square" rtlCol="0">
              <a:spAutoFit/>
            </a:bodyPr>
            <a:lstStyle/>
            <a:p>
              <a:r>
                <a:rPr lang="en-IN" sz="2000" dirty="0">
                  <a:solidFill>
                    <a:srgbClr val="66FF66"/>
                  </a:solidFill>
                  <a:latin typeface="Broadway" panose="04040905080B02020502" pitchFamily="82" charset="0"/>
                </a:rPr>
                <a:t>TECHNICAL </a:t>
              </a:r>
            </a:p>
            <a:p>
              <a:r>
                <a:rPr lang="en-IN" sz="2000" dirty="0">
                  <a:solidFill>
                    <a:srgbClr val="66FF66"/>
                  </a:solidFill>
                  <a:latin typeface="Broadway" panose="04040905080B02020502" pitchFamily="82" charset="0"/>
                </a:rPr>
                <a:t>DETAILS</a:t>
              </a:r>
            </a:p>
          </p:txBody>
        </p:sp>
      </p:grpSp>
      <p:grpSp>
        <p:nvGrpSpPr>
          <p:cNvPr id="2" name="Group 1">
            <a:extLst>
              <a:ext uri="{FF2B5EF4-FFF2-40B4-BE49-F238E27FC236}">
                <a16:creationId xmlns:a16="http://schemas.microsoft.com/office/drawing/2014/main" id="{34A5CBF9-DBE0-E2F1-61F5-D316BC6B481E}"/>
              </a:ext>
            </a:extLst>
          </p:cNvPr>
          <p:cNvGrpSpPr/>
          <p:nvPr/>
        </p:nvGrpSpPr>
        <p:grpSpPr>
          <a:xfrm>
            <a:off x="485568" y="775765"/>
            <a:ext cx="2045233" cy="1375440"/>
            <a:chOff x="18662" y="197360"/>
            <a:chExt cx="2415941" cy="1607418"/>
          </a:xfrm>
        </p:grpSpPr>
        <p:sp>
          <p:nvSpPr>
            <p:cNvPr id="12" name="Oval 11">
              <a:extLst>
                <a:ext uri="{FF2B5EF4-FFF2-40B4-BE49-F238E27FC236}">
                  <a16:creationId xmlns:a16="http://schemas.microsoft.com/office/drawing/2014/main" id="{535BD7A7-10F8-5AE3-37F5-1B782176C16E}"/>
                </a:ext>
              </a:extLst>
            </p:cNvPr>
            <p:cNvSpPr/>
            <p:nvPr/>
          </p:nvSpPr>
          <p:spPr>
            <a:xfrm>
              <a:off x="195321" y="197360"/>
              <a:ext cx="1717081" cy="1607418"/>
            </a:xfrm>
            <a:prstGeom prst="ellipse">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6F3319F7-83AC-F578-FC21-091E28149810}"/>
                </a:ext>
              </a:extLst>
            </p:cNvPr>
            <p:cNvSpPr txBox="1"/>
            <p:nvPr/>
          </p:nvSpPr>
          <p:spPr>
            <a:xfrm>
              <a:off x="18662" y="531249"/>
              <a:ext cx="2415941" cy="707886"/>
            </a:xfrm>
            <a:prstGeom prst="rect">
              <a:avLst/>
            </a:prstGeom>
            <a:noFill/>
          </p:spPr>
          <p:txBody>
            <a:bodyPr wrap="square" rtlCol="0">
              <a:spAutoFit/>
            </a:bodyPr>
            <a:lstStyle/>
            <a:p>
              <a:r>
                <a:rPr lang="en-IN" sz="2000" dirty="0">
                  <a:solidFill>
                    <a:srgbClr val="66FF66"/>
                  </a:solidFill>
                  <a:latin typeface="Broadway" panose="04040905080B02020502" pitchFamily="82" charset="0"/>
                </a:rPr>
                <a:t>PROBLEM STATEMENT</a:t>
              </a:r>
            </a:p>
          </p:txBody>
        </p:sp>
      </p:grpSp>
      <p:grpSp>
        <p:nvGrpSpPr>
          <p:cNvPr id="18" name="Group 17">
            <a:extLst>
              <a:ext uri="{FF2B5EF4-FFF2-40B4-BE49-F238E27FC236}">
                <a16:creationId xmlns:a16="http://schemas.microsoft.com/office/drawing/2014/main" id="{89164C03-B274-6116-EE32-17C3D239712F}"/>
              </a:ext>
            </a:extLst>
          </p:cNvPr>
          <p:cNvGrpSpPr/>
          <p:nvPr/>
        </p:nvGrpSpPr>
        <p:grpSpPr>
          <a:xfrm>
            <a:off x="4093145" y="197359"/>
            <a:ext cx="2141831" cy="1607419"/>
            <a:chOff x="4337787" y="202211"/>
            <a:chExt cx="2415941" cy="1607419"/>
          </a:xfrm>
        </p:grpSpPr>
        <p:sp>
          <p:nvSpPr>
            <p:cNvPr id="14" name="Oval 13">
              <a:extLst>
                <a:ext uri="{FF2B5EF4-FFF2-40B4-BE49-F238E27FC236}">
                  <a16:creationId xmlns:a16="http://schemas.microsoft.com/office/drawing/2014/main" id="{E62C16C7-F21D-1070-11E0-DB05091413CA}"/>
                </a:ext>
              </a:extLst>
            </p:cNvPr>
            <p:cNvSpPr/>
            <p:nvPr/>
          </p:nvSpPr>
          <p:spPr>
            <a:xfrm>
              <a:off x="4496012" y="202211"/>
              <a:ext cx="1905802" cy="1607419"/>
            </a:xfrm>
            <a:prstGeom prst="ellipse">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340EF86E-96AF-D7C1-FD2A-84DA18B1E4BC}"/>
                </a:ext>
              </a:extLst>
            </p:cNvPr>
            <p:cNvSpPr txBox="1"/>
            <p:nvPr/>
          </p:nvSpPr>
          <p:spPr>
            <a:xfrm>
              <a:off x="4337787" y="647124"/>
              <a:ext cx="2415941" cy="707886"/>
            </a:xfrm>
            <a:prstGeom prst="rect">
              <a:avLst/>
            </a:prstGeom>
            <a:noFill/>
          </p:spPr>
          <p:txBody>
            <a:bodyPr wrap="square" rtlCol="0">
              <a:spAutoFit/>
            </a:bodyPr>
            <a:lstStyle/>
            <a:p>
              <a:r>
                <a:rPr lang="en-IN" sz="2000" dirty="0">
                  <a:solidFill>
                    <a:srgbClr val="66FF66"/>
                  </a:solidFill>
                  <a:latin typeface="Broadway" panose="04040905080B02020502" pitchFamily="82" charset="0"/>
                </a:rPr>
                <a:t>KEY</a:t>
              </a:r>
            </a:p>
            <a:p>
              <a:r>
                <a:rPr lang="en-IN" sz="2000" dirty="0">
                  <a:solidFill>
                    <a:srgbClr val="66FF66"/>
                  </a:solidFill>
                  <a:latin typeface="Broadway" panose="04040905080B02020502" pitchFamily="82" charset="0"/>
                </a:rPr>
                <a:t>FEATURES</a:t>
              </a:r>
            </a:p>
          </p:txBody>
        </p:sp>
      </p:grpSp>
      <p:grpSp>
        <p:nvGrpSpPr>
          <p:cNvPr id="19" name="Group 18">
            <a:extLst>
              <a:ext uri="{FF2B5EF4-FFF2-40B4-BE49-F238E27FC236}">
                <a16:creationId xmlns:a16="http://schemas.microsoft.com/office/drawing/2014/main" id="{7F36B224-AEF8-B63D-AFA3-DA02B10536D7}"/>
              </a:ext>
            </a:extLst>
          </p:cNvPr>
          <p:cNvGrpSpPr/>
          <p:nvPr/>
        </p:nvGrpSpPr>
        <p:grpSpPr>
          <a:xfrm>
            <a:off x="6131764" y="233054"/>
            <a:ext cx="2255756" cy="1619456"/>
            <a:chOff x="6567034" y="302152"/>
            <a:chExt cx="2415941" cy="1607419"/>
          </a:xfrm>
        </p:grpSpPr>
        <p:sp>
          <p:nvSpPr>
            <p:cNvPr id="15" name="Oval 14">
              <a:extLst>
                <a:ext uri="{FF2B5EF4-FFF2-40B4-BE49-F238E27FC236}">
                  <a16:creationId xmlns:a16="http://schemas.microsoft.com/office/drawing/2014/main" id="{2F674EC1-FE18-F98B-B751-BEAB9608C0B7}"/>
                </a:ext>
              </a:extLst>
            </p:cNvPr>
            <p:cNvSpPr/>
            <p:nvPr/>
          </p:nvSpPr>
          <p:spPr>
            <a:xfrm>
              <a:off x="6696791" y="302152"/>
              <a:ext cx="1905802" cy="1607419"/>
            </a:xfrm>
            <a:prstGeom prst="ellipse">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C25A7A9F-EBCE-F681-B4F5-0804611A6F9C}"/>
                </a:ext>
              </a:extLst>
            </p:cNvPr>
            <p:cNvSpPr txBox="1"/>
            <p:nvPr/>
          </p:nvSpPr>
          <p:spPr>
            <a:xfrm>
              <a:off x="6567034" y="629733"/>
              <a:ext cx="2415941" cy="702624"/>
            </a:xfrm>
            <a:prstGeom prst="rect">
              <a:avLst/>
            </a:prstGeom>
            <a:noFill/>
          </p:spPr>
          <p:txBody>
            <a:bodyPr wrap="square" rtlCol="0">
              <a:spAutoFit/>
            </a:bodyPr>
            <a:lstStyle/>
            <a:p>
              <a:r>
                <a:rPr lang="en-IN" sz="2000" dirty="0">
                  <a:solidFill>
                    <a:srgbClr val="66FF66"/>
                  </a:solidFill>
                  <a:latin typeface="Broadway" panose="04040905080B02020502" pitchFamily="82" charset="0"/>
                </a:rPr>
                <a:t>PROJECT GOALS</a:t>
              </a:r>
            </a:p>
          </p:txBody>
        </p:sp>
      </p:grpSp>
      <p:grpSp>
        <p:nvGrpSpPr>
          <p:cNvPr id="21" name="Group 20">
            <a:extLst>
              <a:ext uri="{FF2B5EF4-FFF2-40B4-BE49-F238E27FC236}">
                <a16:creationId xmlns:a16="http://schemas.microsoft.com/office/drawing/2014/main" id="{E9225FEC-0D15-6704-F424-B8E2761EF777}"/>
              </a:ext>
            </a:extLst>
          </p:cNvPr>
          <p:cNvGrpSpPr/>
          <p:nvPr/>
        </p:nvGrpSpPr>
        <p:grpSpPr>
          <a:xfrm>
            <a:off x="8003798" y="218657"/>
            <a:ext cx="4456776" cy="1744897"/>
            <a:chOff x="8688796" y="314189"/>
            <a:chExt cx="4456776" cy="1744897"/>
          </a:xfrm>
        </p:grpSpPr>
        <p:sp>
          <p:nvSpPr>
            <p:cNvPr id="17" name="Oval 16">
              <a:extLst>
                <a:ext uri="{FF2B5EF4-FFF2-40B4-BE49-F238E27FC236}">
                  <a16:creationId xmlns:a16="http://schemas.microsoft.com/office/drawing/2014/main" id="{CD3497F6-1842-3AEF-5352-E7207E6D5630}"/>
                </a:ext>
              </a:extLst>
            </p:cNvPr>
            <p:cNvSpPr/>
            <p:nvPr/>
          </p:nvSpPr>
          <p:spPr>
            <a:xfrm>
              <a:off x="10907120" y="314189"/>
              <a:ext cx="1857583" cy="1744897"/>
            </a:xfrm>
            <a:prstGeom prst="ellipse">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0" name="Group 19">
              <a:extLst>
                <a:ext uri="{FF2B5EF4-FFF2-40B4-BE49-F238E27FC236}">
                  <a16:creationId xmlns:a16="http://schemas.microsoft.com/office/drawing/2014/main" id="{54297A12-3D6F-2DA1-211C-236C79D01119}"/>
                </a:ext>
              </a:extLst>
            </p:cNvPr>
            <p:cNvGrpSpPr/>
            <p:nvPr/>
          </p:nvGrpSpPr>
          <p:grpSpPr>
            <a:xfrm>
              <a:off x="8688796" y="314189"/>
              <a:ext cx="2415941" cy="1633853"/>
              <a:chOff x="8688796" y="314189"/>
              <a:chExt cx="2415941" cy="1633853"/>
            </a:xfrm>
          </p:grpSpPr>
          <p:sp>
            <p:nvSpPr>
              <p:cNvPr id="16" name="Oval 15">
                <a:extLst>
                  <a:ext uri="{FF2B5EF4-FFF2-40B4-BE49-F238E27FC236}">
                    <a16:creationId xmlns:a16="http://schemas.microsoft.com/office/drawing/2014/main" id="{5F299B90-8F0B-4507-57B1-8F05D95E7651}"/>
                  </a:ext>
                </a:extLst>
              </p:cNvPr>
              <p:cNvSpPr/>
              <p:nvPr/>
            </p:nvSpPr>
            <p:spPr>
              <a:xfrm>
                <a:off x="8897570" y="314189"/>
                <a:ext cx="1771808" cy="1633853"/>
              </a:xfrm>
              <a:prstGeom prst="ellipse">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ABAF6FAB-7821-98DB-27FB-A18D9D0275E4}"/>
                  </a:ext>
                </a:extLst>
              </p:cNvPr>
              <p:cNvSpPr txBox="1"/>
              <p:nvPr/>
            </p:nvSpPr>
            <p:spPr>
              <a:xfrm>
                <a:off x="8688796" y="885666"/>
                <a:ext cx="2415941" cy="400110"/>
              </a:xfrm>
              <a:prstGeom prst="rect">
                <a:avLst/>
              </a:prstGeom>
              <a:noFill/>
            </p:spPr>
            <p:txBody>
              <a:bodyPr wrap="square" rtlCol="0">
                <a:spAutoFit/>
              </a:bodyPr>
              <a:lstStyle/>
              <a:p>
                <a:r>
                  <a:rPr lang="en-IN" sz="2000" dirty="0">
                    <a:solidFill>
                      <a:srgbClr val="66FF66"/>
                    </a:solidFill>
                    <a:latin typeface="Broadway" panose="04040905080B02020502" pitchFamily="82" charset="0"/>
                  </a:rPr>
                  <a:t>CONCLUSION</a:t>
                </a:r>
              </a:p>
            </p:txBody>
          </p:sp>
        </p:grpSp>
        <p:sp>
          <p:nvSpPr>
            <p:cNvPr id="10" name="TextBox 9">
              <a:extLst>
                <a:ext uri="{FF2B5EF4-FFF2-40B4-BE49-F238E27FC236}">
                  <a16:creationId xmlns:a16="http://schemas.microsoft.com/office/drawing/2014/main" id="{DA20B7B1-C915-913E-CAFA-CF25ABC5B1D1}"/>
                </a:ext>
              </a:extLst>
            </p:cNvPr>
            <p:cNvSpPr txBox="1"/>
            <p:nvPr/>
          </p:nvSpPr>
          <p:spPr>
            <a:xfrm>
              <a:off x="10729631" y="892811"/>
              <a:ext cx="2415941" cy="400110"/>
            </a:xfrm>
            <a:prstGeom prst="rect">
              <a:avLst/>
            </a:prstGeom>
            <a:noFill/>
          </p:spPr>
          <p:txBody>
            <a:bodyPr wrap="square" rtlCol="0">
              <a:spAutoFit/>
            </a:bodyPr>
            <a:lstStyle/>
            <a:p>
              <a:r>
                <a:rPr lang="en-IN" sz="2000" dirty="0">
                  <a:solidFill>
                    <a:srgbClr val="66FF66"/>
                  </a:solidFill>
                  <a:latin typeface="Broadway" panose="04040905080B02020502" pitchFamily="82" charset="0"/>
                </a:rPr>
                <a:t>REFERENCES</a:t>
              </a:r>
            </a:p>
          </p:txBody>
        </p:sp>
      </p:grpSp>
      <p:sp>
        <p:nvSpPr>
          <p:cNvPr id="23" name="TextBox 22">
            <a:extLst>
              <a:ext uri="{FF2B5EF4-FFF2-40B4-BE49-F238E27FC236}">
                <a16:creationId xmlns:a16="http://schemas.microsoft.com/office/drawing/2014/main" id="{2148334E-2966-3245-29C4-659C11085EE1}"/>
              </a:ext>
            </a:extLst>
          </p:cNvPr>
          <p:cNvSpPr txBox="1"/>
          <p:nvPr/>
        </p:nvSpPr>
        <p:spPr>
          <a:xfrm>
            <a:off x="394636" y="2252312"/>
            <a:ext cx="6913346" cy="4188381"/>
          </a:xfrm>
          <a:prstGeom prst="roundRect">
            <a:avLst/>
          </a:prstGeom>
          <a:solidFill>
            <a:schemeClr val="bg1">
              <a:lumMod val="85000"/>
              <a:lumOff val="15000"/>
            </a:schemeClr>
          </a:solidFill>
        </p:spPr>
        <p:txBody>
          <a:bodyPr wrap="square" rtlCol="0">
            <a:spAutoFit/>
          </a:bodyPr>
          <a:lstStyle/>
          <a:p>
            <a:r>
              <a:rPr lang="en-IN" sz="2000" b="1" dirty="0" err="1">
                <a:latin typeface="Cambria" panose="02040503050406030204" pitchFamily="18" charset="0"/>
                <a:ea typeface="Cambria" panose="02040503050406030204" pitchFamily="18" charset="0"/>
              </a:rPr>
              <a:t>PumpWiki</a:t>
            </a:r>
            <a:r>
              <a:rPr lang="en-IN" sz="2000" b="1" dirty="0">
                <a:latin typeface="Cambria" panose="02040503050406030204" pitchFamily="18" charset="0"/>
                <a:ea typeface="Cambria" panose="02040503050406030204" pitchFamily="18" charset="0"/>
              </a:rPr>
              <a:t> : Guide For Your Fitness and Wellness</a:t>
            </a:r>
          </a:p>
          <a:p>
            <a:endParaRPr lang="en-IN" sz="2000" b="1" dirty="0">
              <a:latin typeface="Cambria" panose="02040503050406030204" pitchFamily="18" charset="0"/>
              <a:ea typeface="Cambria" panose="02040503050406030204" pitchFamily="18" charset="0"/>
            </a:endParaRPr>
          </a:p>
          <a:p>
            <a:r>
              <a:rPr lang="en-US" sz="2000" b="1" i="0" dirty="0">
                <a:solidFill>
                  <a:srgbClr val="ECECEC"/>
                </a:solidFill>
                <a:effectLst/>
                <a:latin typeface="Cambria" panose="02040503050406030204" pitchFamily="18" charset="0"/>
                <a:ea typeface="Cambria" panose="02040503050406030204" pitchFamily="18" charset="0"/>
              </a:rPr>
              <a:t>Welcome to PumpWiki, where your journey to a healthier, fitter lifestyle begins. In a world where health and wellness are paramount, we understand the challenges individuals face in achieving their fitness goals. That's why we've created PumpWiki.</a:t>
            </a:r>
          </a:p>
          <a:p>
            <a:endParaRPr lang="en-US" sz="2000" b="1" dirty="0">
              <a:solidFill>
                <a:srgbClr val="ECECEC"/>
              </a:solidFill>
              <a:latin typeface="Cambria" panose="02040503050406030204" pitchFamily="18" charset="0"/>
              <a:ea typeface="Cambria" panose="02040503050406030204" pitchFamily="18" charset="0"/>
            </a:endParaRPr>
          </a:p>
          <a:p>
            <a:r>
              <a:rPr lang="en-US" sz="2000" b="1" dirty="0">
                <a:solidFill>
                  <a:srgbClr val="ECECEC"/>
                </a:solidFill>
                <a:latin typeface="Cambria" panose="02040503050406030204" pitchFamily="18" charset="0"/>
                <a:ea typeface="Cambria" panose="02040503050406030204" pitchFamily="18" charset="0"/>
              </a:rPr>
              <a:t>W</a:t>
            </a:r>
            <a:r>
              <a:rPr lang="en-US" sz="2000" b="1" i="0" dirty="0">
                <a:solidFill>
                  <a:srgbClr val="ECECEC"/>
                </a:solidFill>
                <a:effectLst/>
                <a:latin typeface="Cambria" panose="02040503050406030204" pitchFamily="18" charset="0"/>
                <a:ea typeface="Cambria" panose="02040503050406030204" pitchFamily="18" charset="0"/>
              </a:rPr>
              <a:t>e believe that fitness is not just about physical appearance; it's about feeling strong, confident, and energized from the inside out. </a:t>
            </a:r>
            <a:r>
              <a:rPr lang="en-US" sz="2000" b="1" dirty="0">
                <a:solidFill>
                  <a:srgbClr val="ECECEC"/>
                </a:solidFill>
                <a:latin typeface="Cambria" panose="02040503050406030204" pitchFamily="18" charset="0"/>
                <a:ea typeface="Cambria" panose="02040503050406030204" pitchFamily="18" charset="0"/>
              </a:rPr>
              <a:t>O</a:t>
            </a:r>
            <a:r>
              <a:rPr lang="en-US" sz="2000" b="1" i="0" dirty="0">
                <a:solidFill>
                  <a:srgbClr val="ECECEC"/>
                </a:solidFill>
                <a:effectLst/>
                <a:latin typeface="Cambria" panose="02040503050406030204" pitchFamily="18" charset="0"/>
                <a:ea typeface="Cambria" panose="02040503050406030204" pitchFamily="18" charset="0"/>
              </a:rPr>
              <a:t>ur mission is to inspire and guide you every step of the way.</a:t>
            </a:r>
            <a:endParaRPr lang="en-IN" sz="2000" b="1" dirty="0">
              <a:latin typeface="Cambria" panose="02040503050406030204" pitchFamily="18" charset="0"/>
              <a:ea typeface="Cambria" panose="02040503050406030204" pitchFamily="18" charset="0"/>
            </a:endParaRPr>
          </a:p>
        </p:txBody>
      </p:sp>
      <p:pic>
        <p:nvPicPr>
          <p:cNvPr id="25" name="Picture 24">
            <a:extLst>
              <a:ext uri="{FF2B5EF4-FFF2-40B4-BE49-F238E27FC236}">
                <a16:creationId xmlns:a16="http://schemas.microsoft.com/office/drawing/2014/main" id="{0F90CCD6-4FF5-B11C-70A8-E775EEC0C8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116190" cy="797279"/>
          </a:xfrm>
          <a:prstGeom prst="rect">
            <a:avLst/>
          </a:prstGeom>
        </p:spPr>
      </p:pic>
    </p:spTree>
    <p:extLst>
      <p:ext uri="{BB962C8B-B14F-4D97-AF65-F5344CB8AC3E}">
        <p14:creationId xmlns:p14="http://schemas.microsoft.com/office/powerpoint/2010/main" val="7113639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D0B2C5-F9D5-900E-4AF7-58E2781D2420}"/>
            </a:ext>
          </a:extLst>
        </p:cNvPr>
        <p:cNvGrpSpPr/>
        <p:nvPr/>
      </p:nvGrpSpPr>
      <p:grpSpPr>
        <a:xfrm>
          <a:off x="0" y="0"/>
          <a:ext cx="0" cy="0"/>
          <a:chOff x="0" y="0"/>
          <a:chExt cx="0" cy="0"/>
        </a:xfrm>
      </p:grpSpPr>
      <p:grpSp>
        <p:nvGrpSpPr>
          <p:cNvPr id="22" name="Group 21">
            <a:extLst>
              <a:ext uri="{FF2B5EF4-FFF2-40B4-BE49-F238E27FC236}">
                <a16:creationId xmlns:a16="http://schemas.microsoft.com/office/drawing/2014/main" id="{4FF985B8-2CB1-9DA9-971B-4D5CE02DE7EC}"/>
              </a:ext>
            </a:extLst>
          </p:cNvPr>
          <p:cNvGrpSpPr/>
          <p:nvPr/>
        </p:nvGrpSpPr>
        <p:grpSpPr>
          <a:xfrm>
            <a:off x="11122587" y="5471961"/>
            <a:ext cx="5592417" cy="4187352"/>
            <a:chOff x="7307982" y="2849078"/>
            <a:chExt cx="5358864" cy="4995511"/>
          </a:xfrm>
        </p:grpSpPr>
        <p:sp>
          <p:nvSpPr>
            <p:cNvPr id="11" name="Oval 10">
              <a:extLst>
                <a:ext uri="{FF2B5EF4-FFF2-40B4-BE49-F238E27FC236}">
                  <a16:creationId xmlns:a16="http://schemas.microsoft.com/office/drawing/2014/main" id="{0E9CC9E2-E47E-C3F8-5654-F9C1BB1A706C}"/>
                </a:ext>
              </a:extLst>
            </p:cNvPr>
            <p:cNvSpPr/>
            <p:nvPr/>
          </p:nvSpPr>
          <p:spPr>
            <a:xfrm>
              <a:off x="7649692" y="2849078"/>
              <a:ext cx="5017154" cy="4995511"/>
            </a:xfrm>
            <a:prstGeom prst="ellipse">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D3A5B1FF-B3A9-0B0A-7E48-C8B72B6B9A10}"/>
                </a:ext>
              </a:extLst>
            </p:cNvPr>
            <p:cNvSpPr txBox="1"/>
            <p:nvPr/>
          </p:nvSpPr>
          <p:spPr>
            <a:xfrm>
              <a:off x="7307982" y="4842215"/>
              <a:ext cx="4251959" cy="646331"/>
            </a:xfrm>
            <a:prstGeom prst="rect">
              <a:avLst/>
            </a:prstGeom>
            <a:noFill/>
          </p:spPr>
          <p:txBody>
            <a:bodyPr wrap="square" rtlCol="0">
              <a:spAutoFit/>
            </a:bodyPr>
            <a:lstStyle/>
            <a:p>
              <a:r>
                <a:rPr lang="en-IN" sz="3600" dirty="0">
                  <a:solidFill>
                    <a:srgbClr val="66FF66"/>
                  </a:solidFill>
                  <a:latin typeface="Broadway" panose="04040905080B02020502" pitchFamily="82" charset="0"/>
                </a:rPr>
                <a:t>INTRODUCTION</a:t>
              </a:r>
            </a:p>
          </p:txBody>
        </p:sp>
      </p:grpSp>
      <p:grpSp>
        <p:nvGrpSpPr>
          <p:cNvPr id="3" name="Group 2">
            <a:extLst>
              <a:ext uri="{FF2B5EF4-FFF2-40B4-BE49-F238E27FC236}">
                <a16:creationId xmlns:a16="http://schemas.microsoft.com/office/drawing/2014/main" id="{77156763-345E-6E3D-935A-80F0909D6301}"/>
              </a:ext>
            </a:extLst>
          </p:cNvPr>
          <p:cNvGrpSpPr/>
          <p:nvPr/>
        </p:nvGrpSpPr>
        <p:grpSpPr>
          <a:xfrm>
            <a:off x="2121176" y="197359"/>
            <a:ext cx="2141831" cy="1506312"/>
            <a:chOff x="2121176" y="197358"/>
            <a:chExt cx="2415941" cy="1607419"/>
          </a:xfrm>
        </p:grpSpPr>
        <p:sp>
          <p:nvSpPr>
            <p:cNvPr id="13" name="Oval 12">
              <a:extLst>
                <a:ext uri="{FF2B5EF4-FFF2-40B4-BE49-F238E27FC236}">
                  <a16:creationId xmlns:a16="http://schemas.microsoft.com/office/drawing/2014/main" id="{1429F31B-183E-F2B6-31C8-BF37BB666E7A}"/>
                </a:ext>
              </a:extLst>
            </p:cNvPr>
            <p:cNvSpPr/>
            <p:nvPr/>
          </p:nvSpPr>
          <p:spPr>
            <a:xfrm>
              <a:off x="2295233" y="197358"/>
              <a:ext cx="1905802" cy="1607419"/>
            </a:xfrm>
            <a:prstGeom prst="ellipse">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654157F2-3BE9-3378-21B0-0C2E07C584DF}"/>
                </a:ext>
              </a:extLst>
            </p:cNvPr>
            <p:cNvSpPr txBox="1"/>
            <p:nvPr/>
          </p:nvSpPr>
          <p:spPr>
            <a:xfrm>
              <a:off x="2121176" y="647125"/>
              <a:ext cx="2415941" cy="707886"/>
            </a:xfrm>
            <a:prstGeom prst="rect">
              <a:avLst/>
            </a:prstGeom>
            <a:noFill/>
          </p:spPr>
          <p:txBody>
            <a:bodyPr wrap="square" rtlCol="0">
              <a:spAutoFit/>
            </a:bodyPr>
            <a:lstStyle/>
            <a:p>
              <a:r>
                <a:rPr lang="en-IN" sz="2000" dirty="0">
                  <a:solidFill>
                    <a:srgbClr val="66FF66"/>
                  </a:solidFill>
                  <a:latin typeface="Broadway" panose="04040905080B02020502" pitchFamily="82" charset="0"/>
                </a:rPr>
                <a:t>TECHNICAL </a:t>
              </a:r>
            </a:p>
            <a:p>
              <a:r>
                <a:rPr lang="en-IN" sz="2000" dirty="0">
                  <a:solidFill>
                    <a:srgbClr val="66FF66"/>
                  </a:solidFill>
                  <a:latin typeface="Broadway" panose="04040905080B02020502" pitchFamily="82" charset="0"/>
                </a:rPr>
                <a:t>DETAILS</a:t>
              </a:r>
            </a:p>
          </p:txBody>
        </p:sp>
      </p:grpSp>
      <p:grpSp>
        <p:nvGrpSpPr>
          <p:cNvPr id="2" name="Group 1">
            <a:extLst>
              <a:ext uri="{FF2B5EF4-FFF2-40B4-BE49-F238E27FC236}">
                <a16:creationId xmlns:a16="http://schemas.microsoft.com/office/drawing/2014/main" id="{C9B4DBF6-E01B-CBD8-3D4F-3D52F714E5B7}"/>
              </a:ext>
            </a:extLst>
          </p:cNvPr>
          <p:cNvGrpSpPr/>
          <p:nvPr/>
        </p:nvGrpSpPr>
        <p:grpSpPr>
          <a:xfrm>
            <a:off x="8212573" y="2823771"/>
            <a:ext cx="6662787" cy="4363441"/>
            <a:chOff x="-60064" y="238267"/>
            <a:chExt cx="2415941" cy="1607418"/>
          </a:xfrm>
        </p:grpSpPr>
        <p:sp>
          <p:nvSpPr>
            <p:cNvPr id="12" name="Oval 11">
              <a:extLst>
                <a:ext uri="{FF2B5EF4-FFF2-40B4-BE49-F238E27FC236}">
                  <a16:creationId xmlns:a16="http://schemas.microsoft.com/office/drawing/2014/main" id="{6622A81B-6804-817D-B9EF-8260A4C56735}"/>
                </a:ext>
              </a:extLst>
            </p:cNvPr>
            <p:cNvSpPr/>
            <p:nvPr/>
          </p:nvSpPr>
          <p:spPr>
            <a:xfrm>
              <a:off x="136573" y="238267"/>
              <a:ext cx="1717081" cy="1607418"/>
            </a:xfrm>
            <a:prstGeom prst="ellipse">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66787CDC-C291-3EA0-1216-47F0B65C5AE0}"/>
                </a:ext>
              </a:extLst>
            </p:cNvPr>
            <p:cNvSpPr txBox="1"/>
            <p:nvPr/>
          </p:nvSpPr>
          <p:spPr>
            <a:xfrm>
              <a:off x="-60064" y="791151"/>
              <a:ext cx="2415941" cy="487533"/>
            </a:xfrm>
            <a:prstGeom prst="rect">
              <a:avLst/>
            </a:prstGeom>
            <a:noFill/>
          </p:spPr>
          <p:txBody>
            <a:bodyPr wrap="square" rtlCol="0">
              <a:spAutoFit/>
            </a:bodyPr>
            <a:lstStyle/>
            <a:p>
              <a:r>
                <a:rPr lang="en-IN" sz="4000" dirty="0">
                  <a:solidFill>
                    <a:srgbClr val="66FF66"/>
                  </a:solidFill>
                  <a:latin typeface="Broadway" panose="04040905080B02020502" pitchFamily="82" charset="0"/>
                </a:rPr>
                <a:t>PROBLEM</a:t>
              </a:r>
            </a:p>
            <a:p>
              <a:r>
                <a:rPr lang="en-IN" sz="4000" dirty="0">
                  <a:solidFill>
                    <a:srgbClr val="66FF66"/>
                  </a:solidFill>
                  <a:latin typeface="Broadway" panose="04040905080B02020502" pitchFamily="82" charset="0"/>
                </a:rPr>
                <a:t> STATEMENT</a:t>
              </a:r>
            </a:p>
          </p:txBody>
        </p:sp>
      </p:grpSp>
      <p:grpSp>
        <p:nvGrpSpPr>
          <p:cNvPr id="18" name="Group 17">
            <a:extLst>
              <a:ext uri="{FF2B5EF4-FFF2-40B4-BE49-F238E27FC236}">
                <a16:creationId xmlns:a16="http://schemas.microsoft.com/office/drawing/2014/main" id="{742F827E-13AF-138D-4EEB-9C39CAC04CD1}"/>
              </a:ext>
            </a:extLst>
          </p:cNvPr>
          <p:cNvGrpSpPr/>
          <p:nvPr/>
        </p:nvGrpSpPr>
        <p:grpSpPr>
          <a:xfrm>
            <a:off x="4093145" y="197359"/>
            <a:ext cx="2141831" cy="1607419"/>
            <a:chOff x="4337787" y="202211"/>
            <a:chExt cx="2415941" cy="1607419"/>
          </a:xfrm>
        </p:grpSpPr>
        <p:sp>
          <p:nvSpPr>
            <p:cNvPr id="14" name="Oval 13">
              <a:extLst>
                <a:ext uri="{FF2B5EF4-FFF2-40B4-BE49-F238E27FC236}">
                  <a16:creationId xmlns:a16="http://schemas.microsoft.com/office/drawing/2014/main" id="{0B7274AF-98B9-FBB5-FDCD-D2B43795F5E6}"/>
                </a:ext>
              </a:extLst>
            </p:cNvPr>
            <p:cNvSpPr/>
            <p:nvPr/>
          </p:nvSpPr>
          <p:spPr>
            <a:xfrm>
              <a:off x="4496012" y="202211"/>
              <a:ext cx="1905802" cy="1607419"/>
            </a:xfrm>
            <a:prstGeom prst="ellipse">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97D2FE24-74BC-F9E8-C2B4-CDA893C76947}"/>
                </a:ext>
              </a:extLst>
            </p:cNvPr>
            <p:cNvSpPr txBox="1"/>
            <p:nvPr/>
          </p:nvSpPr>
          <p:spPr>
            <a:xfrm>
              <a:off x="4337787" y="647124"/>
              <a:ext cx="2415941" cy="707886"/>
            </a:xfrm>
            <a:prstGeom prst="rect">
              <a:avLst/>
            </a:prstGeom>
            <a:noFill/>
          </p:spPr>
          <p:txBody>
            <a:bodyPr wrap="square" rtlCol="0">
              <a:spAutoFit/>
            </a:bodyPr>
            <a:lstStyle/>
            <a:p>
              <a:r>
                <a:rPr lang="en-IN" sz="2000" dirty="0">
                  <a:solidFill>
                    <a:srgbClr val="66FF66"/>
                  </a:solidFill>
                  <a:latin typeface="Broadway" panose="04040905080B02020502" pitchFamily="82" charset="0"/>
                </a:rPr>
                <a:t>KEY</a:t>
              </a:r>
            </a:p>
            <a:p>
              <a:r>
                <a:rPr lang="en-IN" sz="2000" dirty="0">
                  <a:solidFill>
                    <a:srgbClr val="66FF66"/>
                  </a:solidFill>
                  <a:latin typeface="Broadway" panose="04040905080B02020502" pitchFamily="82" charset="0"/>
                </a:rPr>
                <a:t>FEATURES</a:t>
              </a:r>
            </a:p>
          </p:txBody>
        </p:sp>
      </p:grpSp>
      <p:grpSp>
        <p:nvGrpSpPr>
          <p:cNvPr id="19" name="Group 18">
            <a:extLst>
              <a:ext uri="{FF2B5EF4-FFF2-40B4-BE49-F238E27FC236}">
                <a16:creationId xmlns:a16="http://schemas.microsoft.com/office/drawing/2014/main" id="{04B263AF-46D5-16F5-3F72-27B45CBBF8C3}"/>
              </a:ext>
            </a:extLst>
          </p:cNvPr>
          <p:cNvGrpSpPr/>
          <p:nvPr/>
        </p:nvGrpSpPr>
        <p:grpSpPr>
          <a:xfrm>
            <a:off x="6131764" y="233054"/>
            <a:ext cx="2255756" cy="1619456"/>
            <a:chOff x="6567034" y="302152"/>
            <a:chExt cx="2415941" cy="1607419"/>
          </a:xfrm>
        </p:grpSpPr>
        <p:sp>
          <p:nvSpPr>
            <p:cNvPr id="15" name="Oval 14">
              <a:extLst>
                <a:ext uri="{FF2B5EF4-FFF2-40B4-BE49-F238E27FC236}">
                  <a16:creationId xmlns:a16="http://schemas.microsoft.com/office/drawing/2014/main" id="{7B1C1062-DD90-2222-3C4B-D7D58D0C8222}"/>
                </a:ext>
              </a:extLst>
            </p:cNvPr>
            <p:cNvSpPr/>
            <p:nvPr/>
          </p:nvSpPr>
          <p:spPr>
            <a:xfrm>
              <a:off x="6696791" y="302152"/>
              <a:ext cx="1905802" cy="1607419"/>
            </a:xfrm>
            <a:prstGeom prst="ellipse">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3B9B82D0-3C28-71D7-CCFA-21C066BC2657}"/>
                </a:ext>
              </a:extLst>
            </p:cNvPr>
            <p:cNvSpPr txBox="1"/>
            <p:nvPr/>
          </p:nvSpPr>
          <p:spPr>
            <a:xfrm>
              <a:off x="6567034" y="629733"/>
              <a:ext cx="2415941" cy="702624"/>
            </a:xfrm>
            <a:prstGeom prst="rect">
              <a:avLst/>
            </a:prstGeom>
            <a:noFill/>
          </p:spPr>
          <p:txBody>
            <a:bodyPr wrap="square" rtlCol="0">
              <a:spAutoFit/>
            </a:bodyPr>
            <a:lstStyle/>
            <a:p>
              <a:r>
                <a:rPr lang="en-IN" sz="2000" dirty="0">
                  <a:solidFill>
                    <a:srgbClr val="66FF66"/>
                  </a:solidFill>
                  <a:latin typeface="Broadway" panose="04040905080B02020502" pitchFamily="82" charset="0"/>
                </a:rPr>
                <a:t>PROJECT GOALS</a:t>
              </a:r>
            </a:p>
          </p:txBody>
        </p:sp>
      </p:grpSp>
      <p:grpSp>
        <p:nvGrpSpPr>
          <p:cNvPr id="21" name="Group 20">
            <a:extLst>
              <a:ext uri="{FF2B5EF4-FFF2-40B4-BE49-F238E27FC236}">
                <a16:creationId xmlns:a16="http://schemas.microsoft.com/office/drawing/2014/main" id="{ADCDD024-A710-0FC2-51B0-52FAB85947C4}"/>
              </a:ext>
            </a:extLst>
          </p:cNvPr>
          <p:cNvGrpSpPr/>
          <p:nvPr/>
        </p:nvGrpSpPr>
        <p:grpSpPr>
          <a:xfrm>
            <a:off x="8003798" y="218657"/>
            <a:ext cx="4456776" cy="1744897"/>
            <a:chOff x="8688796" y="314189"/>
            <a:chExt cx="4456776" cy="1744897"/>
          </a:xfrm>
        </p:grpSpPr>
        <p:sp>
          <p:nvSpPr>
            <p:cNvPr id="17" name="Oval 16">
              <a:extLst>
                <a:ext uri="{FF2B5EF4-FFF2-40B4-BE49-F238E27FC236}">
                  <a16:creationId xmlns:a16="http://schemas.microsoft.com/office/drawing/2014/main" id="{7DBF089F-41FB-02D5-70BD-0232F376249C}"/>
                </a:ext>
              </a:extLst>
            </p:cNvPr>
            <p:cNvSpPr/>
            <p:nvPr/>
          </p:nvSpPr>
          <p:spPr>
            <a:xfrm>
              <a:off x="10907120" y="314189"/>
              <a:ext cx="1857583" cy="1744897"/>
            </a:xfrm>
            <a:prstGeom prst="ellipse">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0" name="Group 19">
              <a:extLst>
                <a:ext uri="{FF2B5EF4-FFF2-40B4-BE49-F238E27FC236}">
                  <a16:creationId xmlns:a16="http://schemas.microsoft.com/office/drawing/2014/main" id="{CE9A26D0-CB30-AFB2-A299-F4952B3E1FD2}"/>
                </a:ext>
              </a:extLst>
            </p:cNvPr>
            <p:cNvGrpSpPr/>
            <p:nvPr/>
          </p:nvGrpSpPr>
          <p:grpSpPr>
            <a:xfrm>
              <a:off x="8688796" y="314189"/>
              <a:ext cx="2415941" cy="1633853"/>
              <a:chOff x="8688796" y="314189"/>
              <a:chExt cx="2415941" cy="1633853"/>
            </a:xfrm>
          </p:grpSpPr>
          <p:sp>
            <p:nvSpPr>
              <p:cNvPr id="16" name="Oval 15">
                <a:extLst>
                  <a:ext uri="{FF2B5EF4-FFF2-40B4-BE49-F238E27FC236}">
                    <a16:creationId xmlns:a16="http://schemas.microsoft.com/office/drawing/2014/main" id="{18110B8B-9DDA-EFC5-4C3E-08138BAA7472}"/>
                  </a:ext>
                </a:extLst>
              </p:cNvPr>
              <p:cNvSpPr/>
              <p:nvPr/>
            </p:nvSpPr>
            <p:spPr>
              <a:xfrm>
                <a:off x="8897570" y="314189"/>
                <a:ext cx="1771808" cy="1633853"/>
              </a:xfrm>
              <a:prstGeom prst="ellipse">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3AA11E57-63E0-C912-EE2C-741F7151522D}"/>
                  </a:ext>
                </a:extLst>
              </p:cNvPr>
              <p:cNvSpPr txBox="1"/>
              <p:nvPr/>
            </p:nvSpPr>
            <p:spPr>
              <a:xfrm>
                <a:off x="8688796" y="885666"/>
                <a:ext cx="2415941" cy="400110"/>
              </a:xfrm>
              <a:prstGeom prst="rect">
                <a:avLst/>
              </a:prstGeom>
              <a:noFill/>
            </p:spPr>
            <p:txBody>
              <a:bodyPr wrap="square" rtlCol="0">
                <a:spAutoFit/>
              </a:bodyPr>
              <a:lstStyle/>
              <a:p>
                <a:r>
                  <a:rPr lang="en-IN" sz="2000" dirty="0">
                    <a:solidFill>
                      <a:srgbClr val="66FF66"/>
                    </a:solidFill>
                    <a:latin typeface="Broadway" panose="04040905080B02020502" pitchFamily="82" charset="0"/>
                  </a:rPr>
                  <a:t>CONCLUSION</a:t>
                </a:r>
              </a:p>
            </p:txBody>
          </p:sp>
        </p:grpSp>
        <p:sp>
          <p:nvSpPr>
            <p:cNvPr id="10" name="TextBox 9">
              <a:extLst>
                <a:ext uri="{FF2B5EF4-FFF2-40B4-BE49-F238E27FC236}">
                  <a16:creationId xmlns:a16="http://schemas.microsoft.com/office/drawing/2014/main" id="{103F6E40-D699-EBAC-87C7-E0B7FAA0B840}"/>
                </a:ext>
              </a:extLst>
            </p:cNvPr>
            <p:cNvSpPr txBox="1"/>
            <p:nvPr/>
          </p:nvSpPr>
          <p:spPr>
            <a:xfrm>
              <a:off x="10729631" y="892811"/>
              <a:ext cx="2415941" cy="400110"/>
            </a:xfrm>
            <a:prstGeom prst="rect">
              <a:avLst/>
            </a:prstGeom>
            <a:noFill/>
          </p:spPr>
          <p:txBody>
            <a:bodyPr wrap="square" rtlCol="0">
              <a:spAutoFit/>
            </a:bodyPr>
            <a:lstStyle/>
            <a:p>
              <a:r>
                <a:rPr lang="en-IN" sz="2000" dirty="0">
                  <a:solidFill>
                    <a:srgbClr val="66FF66"/>
                  </a:solidFill>
                  <a:latin typeface="Broadway" panose="04040905080B02020502" pitchFamily="82" charset="0"/>
                </a:rPr>
                <a:t>REFERENCES</a:t>
              </a:r>
            </a:p>
          </p:txBody>
        </p:sp>
      </p:grpSp>
      <p:sp>
        <p:nvSpPr>
          <p:cNvPr id="25" name="TextBox 24">
            <a:extLst>
              <a:ext uri="{FF2B5EF4-FFF2-40B4-BE49-F238E27FC236}">
                <a16:creationId xmlns:a16="http://schemas.microsoft.com/office/drawing/2014/main" id="{30059517-D151-FB45-76D7-D91371FEAA72}"/>
              </a:ext>
            </a:extLst>
          </p:cNvPr>
          <p:cNvSpPr txBox="1"/>
          <p:nvPr/>
        </p:nvSpPr>
        <p:spPr>
          <a:xfrm>
            <a:off x="463826" y="2033705"/>
            <a:ext cx="6662787" cy="4642335"/>
          </a:xfrm>
          <a:prstGeom prst="roundRect">
            <a:avLst/>
          </a:prstGeom>
          <a:solidFill>
            <a:schemeClr val="bg1">
              <a:lumMod val="85000"/>
              <a:lumOff val="15000"/>
            </a:schemeClr>
          </a:solidFill>
        </p:spPr>
        <p:txBody>
          <a:bodyPr wrap="square" rtlCol="0">
            <a:spAutoFit/>
          </a:bodyPr>
          <a:lstStyle/>
          <a:p>
            <a:pPr>
              <a:lnSpc>
                <a:spcPct val="150000"/>
              </a:lnSpc>
            </a:pPr>
            <a:r>
              <a:rPr lang="en-IN" b="1" dirty="0">
                <a:latin typeface="Cambria" panose="02040503050406030204" pitchFamily="18" charset="0"/>
                <a:ea typeface="Cambria" panose="02040503050406030204" pitchFamily="18" charset="0"/>
              </a:rPr>
              <a:t>Making up our mind to be fit is easy but maintaining that consistency can be a challenge. As A person entering into his/her fitness journey can raise a lot of questions on how to start, what to do.</a:t>
            </a:r>
          </a:p>
          <a:p>
            <a:pPr>
              <a:lnSpc>
                <a:spcPct val="150000"/>
              </a:lnSpc>
            </a:pPr>
            <a:endParaRPr lang="en-IN" b="1" dirty="0">
              <a:latin typeface="Cambria" panose="02040503050406030204" pitchFamily="18" charset="0"/>
              <a:ea typeface="Cambria" panose="02040503050406030204" pitchFamily="18" charset="0"/>
            </a:endParaRPr>
          </a:p>
          <a:p>
            <a:pPr>
              <a:lnSpc>
                <a:spcPct val="150000"/>
              </a:lnSpc>
            </a:pPr>
            <a:r>
              <a:rPr lang="en-IN" b="1" dirty="0">
                <a:latin typeface="Cambria" panose="02040503050406030204" pitchFamily="18" charset="0"/>
                <a:ea typeface="Cambria" panose="02040503050406030204" pitchFamily="18" charset="0"/>
              </a:rPr>
              <a:t>PumpWiki provides you a platform where you get personalised support to meet your goals. Beginners do not need to worry about what to do as we provide them with a pre prepared playlist of workouts which demonstrates each and every workout.</a:t>
            </a:r>
          </a:p>
        </p:txBody>
      </p:sp>
      <p:sp>
        <p:nvSpPr>
          <p:cNvPr id="26" name="TextBox 25">
            <a:extLst>
              <a:ext uri="{FF2B5EF4-FFF2-40B4-BE49-F238E27FC236}">
                <a16:creationId xmlns:a16="http://schemas.microsoft.com/office/drawing/2014/main" id="{FF208EB6-EA27-69A4-05D7-8BCD2D12708A}"/>
              </a:ext>
            </a:extLst>
          </p:cNvPr>
          <p:cNvSpPr txBox="1"/>
          <p:nvPr/>
        </p:nvSpPr>
        <p:spPr>
          <a:xfrm>
            <a:off x="508384" y="7006074"/>
            <a:ext cx="6913346" cy="4188381"/>
          </a:xfrm>
          <a:prstGeom prst="roundRect">
            <a:avLst/>
          </a:prstGeom>
          <a:solidFill>
            <a:schemeClr val="bg1">
              <a:lumMod val="85000"/>
              <a:lumOff val="15000"/>
            </a:schemeClr>
          </a:solidFill>
        </p:spPr>
        <p:txBody>
          <a:bodyPr wrap="square" rtlCol="0">
            <a:spAutoFit/>
          </a:bodyPr>
          <a:lstStyle/>
          <a:p>
            <a:r>
              <a:rPr lang="en-IN" sz="2000" b="1" dirty="0">
                <a:latin typeface="Cambria" panose="02040503050406030204" pitchFamily="18" charset="0"/>
                <a:ea typeface="Cambria" panose="02040503050406030204" pitchFamily="18" charset="0"/>
              </a:rPr>
              <a:t>PumpWiki : Guide For Your Fitness and Wellness</a:t>
            </a:r>
          </a:p>
          <a:p>
            <a:endParaRPr lang="en-IN" sz="2000" b="1" dirty="0">
              <a:latin typeface="Cambria" panose="02040503050406030204" pitchFamily="18" charset="0"/>
              <a:ea typeface="Cambria" panose="02040503050406030204" pitchFamily="18" charset="0"/>
            </a:endParaRPr>
          </a:p>
          <a:p>
            <a:r>
              <a:rPr lang="en-US" sz="2000" b="1" i="0" dirty="0">
                <a:solidFill>
                  <a:srgbClr val="ECECEC"/>
                </a:solidFill>
                <a:effectLst/>
                <a:latin typeface="Cambria" panose="02040503050406030204" pitchFamily="18" charset="0"/>
                <a:ea typeface="Cambria" panose="02040503050406030204" pitchFamily="18" charset="0"/>
              </a:rPr>
              <a:t>Welcome to PumpWiki, where your journey to a healthier, fitter lifestyle begins. In a world where health and wellness are paramount, we understand the challenges individuals face in achieving their fitness goals. That's why we've created PumpWiki.</a:t>
            </a:r>
          </a:p>
          <a:p>
            <a:endParaRPr lang="en-US" sz="2000" b="1" dirty="0">
              <a:solidFill>
                <a:srgbClr val="ECECEC"/>
              </a:solidFill>
              <a:latin typeface="Cambria" panose="02040503050406030204" pitchFamily="18" charset="0"/>
              <a:ea typeface="Cambria" panose="02040503050406030204" pitchFamily="18" charset="0"/>
            </a:endParaRPr>
          </a:p>
          <a:p>
            <a:r>
              <a:rPr lang="en-US" sz="2000" b="1" dirty="0">
                <a:solidFill>
                  <a:srgbClr val="ECECEC"/>
                </a:solidFill>
                <a:latin typeface="Cambria" panose="02040503050406030204" pitchFamily="18" charset="0"/>
                <a:ea typeface="Cambria" panose="02040503050406030204" pitchFamily="18" charset="0"/>
              </a:rPr>
              <a:t>W</a:t>
            </a:r>
            <a:r>
              <a:rPr lang="en-US" sz="2000" b="1" i="0" dirty="0">
                <a:solidFill>
                  <a:srgbClr val="ECECEC"/>
                </a:solidFill>
                <a:effectLst/>
                <a:latin typeface="Cambria" panose="02040503050406030204" pitchFamily="18" charset="0"/>
                <a:ea typeface="Cambria" panose="02040503050406030204" pitchFamily="18" charset="0"/>
              </a:rPr>
              <a:t>e believe that fitness is not just about physical appearance; it's about feeling strong, confident, and energized from the inside out. </a:t>
            </a:r>
            <a:r>
              <a:rPr lang="en-US" sz="2000" b="1" dirty="0">
                <a:solidFill>
                  <a:srgbClr val="ECECEC"/>
                </a:solidFill>
                <a:latin typeface="Cambria" panose="02040503050406030204" pitchFamily="18" charset="0"/>
                <a:ea typeface="Cambria" panose="02040503050406030204" pitchFamily="18" charset="0"/>
              </a:rPr>
              <a:t>O</a:t>
            </a:r>
            <a:r>
              <a:rPr lang="en-US" sz="2000" b="1" i="0" dirty="0">
                <a:solidFill>
                  <a:srgbClr val="ECECEC"/>
                </a:solidFill>
                <a:effectLst/>
                <a:latin typeface="Cambria" panose="02040503050406030204" pitchFamily="18" charset="0"/>
                <a:ea typeface="Cambria" panose="02040503050406030204" pitchFamily="18" charset="0"/>
              </a:rPr>
              <a:t>ur mission is to inspire and guide you every step of the way.</a:t>
            </a:r>
            <a:endParaRPr lang="en-IN" sz="2000" b="1" dirty="0">
              <a:latin typeface="Cambria" panose="02040503050406030204" pitchFamily="18" charset="0"/>
              <a:ea typeface="Cambria" panose="02040503050406030204" pitchFamily="18" charset="0"/>
            </a:endParaRPr>
          </a:p>
        </p:txBody>
      </p:sp>
      <p:pic>
        <p:nvPicPr>
          <p:cNvPr id="24" name="Picture 23">
            <a:extLst>
              <a:ext uri="{FF2B5EF4-FFF2-40B4-BE49-F238E27FC236}">
                <a16:creationId xmlns:a16="http://schemas.microsoft.com/office/drawing/2014/main" id="{0603ECAC-2104-8195-0256-19D96C3119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06891" cy="1076351"/>
          </a:xfrm>
          <a:prstGeom prst="rect">
            <a:avLst/>
          </a:prstGeom>
        </p:spPr>
      </p:pic>
    </p:spTree>
    <p:extLst>
      <p:ext uri="{BB962C8B-B14F-4D97-AF65-F5344CB8AC3E}">
        <p14:creationId xmlns:p14="http://schemas.microsoft.com/office/powerpoint/2010/main" val="30971228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C186E2-D549-E61A-F284-6BBA5445CE22}"/>
            </a:ext>
          </a:extLst>
        </p:cNvPr>
        <p:cNvGrpSpPr/>
        <p:nvPr/>
      </p:nvGrpSpPr>
      <p:grpSpPr>
        <a:xfrm>
          <a:off x="0" y="0"/>
          <a:ext cx="0" cy="0"/>
          <a:chOff x="0" y="0"/>
          <a:chExt cx="0" cy="0"/>
        </a:xfrm>
      </p:grpSpPr>
      <p:sp>
        <p:nvSpPr>
          <p:cNvPr id="42" name="TextBox 41">
            <a:extLst>
              <a:ext uri="{FF2B5EF4-FFF2-40B4-BE49-F238E27FC236}">
                <a16:creationId xmlns:a16="http://schemas.microsoft.com/office/drawing/2014/main" id="{C8EBD479-672B-0C42-B60A-0B4EF7AB3361}"/>
              </a:ext>
            </a:extLst>
          </p:cNvPr>
          <p:cNvSpPr txBox="1"/>
          <p:nvPr/>
        </p:nvSpPr>
        <p:spPr>
          <a:xfrm>
            <a:off x="309844" y="2011686"/>
            <a:ext cx="8102031" cy="3614465"/>
          </a:xfrm>
          <a:prstGeom prst="roundRect">
            <a:avLst/>
          </a:prstGeom>
          <a:solidFill>
            <a:schemeClr val="bg1">
              <a:lumMod val="85000"/>
              <a:lumOff val="15000"/>
            </a:schemeClr>
          </a:solidFill>
        </p:spPr>
        <p:txBody>
          <a:bodyPr wrap="square" rtlCol="0">
            <a:spAutoFit/>
          </a:bodyPr>
          <a:lstStyle/>
          <a:p>
            <a:pPr marL="457200" indent="-457200" algn="just">
              <a:lnSpc>
                <a:spcPct val="150000"/>
              </a:lnSpc>
              <a:buFont typeface="Wingdings" panose="05000000000000000000" pitchFamily="2" charset="2"/>
              <a:buChar char="Ø"/>
            </a:pPr>
            <a:r>
              <a:rPr lang="en-IN" sz="2000" b="1" dirty="0">
                <a:latin typeface="Cambria" panose="02040503050406030204" pitchFamily="18" charset="0"/>
                <a:ea typeface="Cambria" panose="02040503050406030204" pitchFamily="18" charset="0"/>
              </a:rPr>
              <a:t>HTML:</a:t>
            </a:r>
            <a:r>
              <a:rPr lang="en-US" sz="2000" b="1" i="0" dirty="0">
                <a:effectLst/>
                <a:latin typeface="Cambria" panose="02040503050406030204" pitchFamily="18" charset="0"/>
                <a:ea typeface="Cambria" panose="02040503050406030204" pitchFamily="18" charset="0"/>
              </a:rPr>
              <a:t>The HTML structure includes a basic layout with a header, navigation bar, and main content area. You can customize and expand upon this structure to create your fitness website</a:t>
            </a:r>
            <a:endParaRPr lang="en-IN" sz="2000" b="1" dirty="0">
              <a:latin typeface="Cambria" panose="02040503050406030204" pitchFamily="18" charset="0"/>
              <a:ea typeface="Cambria" panose="02040503050406030204" pitchFamily="18" charset="0"/>
            </a:endParaRPr>
          </a:p>
          <a:p>
            <a:pPr marL="457200" indent="-457200" algn="just">
              <a:lnSpc>
                <a:spcPct val="150000"/>
              </a:lnSpc>
              <a:buFont typeface="Wingdings" panose="05000000000000000000" pitchFamily="2" charset="2"/>
              <a:buChar char="Ø"/>
            </a:pPr>
            <a:r>
              <a:rPr lang="en-IN" sz="2000" b="1" dirty="0">
                <a:latin typeface="Cambria" panose="02040503050406030204" pitchFamily="18" charset="0"/>
                <a:ea typeface="Cambria" panose="02040503050406030204" pitchFamily="18" charset="0"/>
              </a:rPr>
              <a:t>CSS:</a:t>
            </a:r>
            <a:r>
              <a:rPr lang="en-US" sz="2000" b="1" dirty="0">
                <a:latin typeface="Cambria" panose="02040503050406030204" pitchFamily="18" charset="0"/>
                <a:ea typeface="Cambria" panose="02040503050406030204" pitchFamily="18" charset="0"/>
              </a:rPr>
              <a:t>T</a:t>
            </a:r>
            <a:r>
              <a:rPr lang="en-US" sz="2000" b="1" i="0" dirty="0">
                <a:effectLst/>
                <a:latin typeface="Cambria" panose="02040503050406030204" pitchFamily="18" charset="0"/>
                <a:ea typeface="Cambria" panose="02040503050406030204" pitchFamily="18" charset="0"/>
              </a:rPr>
              <a:t>argeting the HTML elements and applying styles to them using selectors. To control the layout, design, colors, fonts, and other visual aspects of a webpage.</a:t>
            </a:r>
            <a:r>
              <a:rPr lang="en-IN" sz="2000" b="1" dirty="0">
                <a:latin typeface="Cambria" panose="02040503050406030204" pitchFamily="18" charset="0"/>
                <a:ea typeface="Cambria" panose="02040503050406030204" pitchFamily="18" charset="0"/>
              </a:rPr>
              <a:t> </a:t>
            </a:r>
          </a:p>
        </p:txBody>
      </p:sp>
      <p:grpSp>
        <p:nvGrpSpPr>
          <p:cNvPr id="22" name="Group 21">
            <a:extLst>
              <a:ext uri="{FF2B5EF4-FFF2-40B4-BE49-F238E27FC236}">
                <a16:creationId xmlns:a16="http://schemas.microsoft.com/office/drawing/2014/main" id="{1CB74C79-34AE-0E15-FFD2-2ABE7DB1D103}"/>
              </a:ext>
            </a:extLst>
          </p:cNvPr>
          <p:cNvGrpSpPr/>
          <p:nvPr/>
        </p:nvGrpSpPr>
        <p:grpSpPr>
          <a:xfrm>
            <a:off x="12192000" y="5471961"/>
            <a:ext cx="1636295" cy="986589"/>
            <a:chOff x="7307982" y="2849078"/>
            <a:chExt cx="5358864" cy="4995511"/>
          </a:xfrm>
        </p:grpSpPr>
        <p:sp>
          <p:nvSpPr>
            <p:cNvPr id="11" name="Oval 10">
              <a:extLst>
                <a:ext uri="{FF2B5EF4-FFF2-40B4-BE49-F238E27FC236}">
                  <a16:creationId xmlns:a16="http://schemas.microsoft.com/office/drawing/2014/main" id="{5B6B3022-573B-CA4B-54E2-A67D2BF39A9E}"/>
                </a:ext>
              </a:extLst>
            </p:cNvPr>
            <p:cNvSpPr/>
            <p:nvPr/>
          </p:nvSpPr>
          <p:spPr>
            <a:xfrm>
              <a:off x="7649692" y="2849078"/>
              <a:ext cx="5017154" cy="4995511"/>
            </a:xfrm>
            <a:prstGeom prst="ellipse">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DC499392-EC66-96C3-D8E7-7FFC72EE51A6}"/>
                </a:ext>
              </a:extLst>
            </p:cNvPr>
            <p:cNvSpPr txBox="1"/>
            <p:nvPr/>
          </p:nvSpPr>
          <p:spPr>
            <a:xfrm>
              <a:off x="7307982" y="4842215"/>
              <a:ext cx="4251959" cy="646331"/>
            </a:xfrm>
            <a:prstGeom prst="rect">
              <a:avLst/>
            </a:prstGeom>
            <a:noFill/>
          </p:spPr>
          <p:txBody>
            <a:bodyPr wrap="square" rtlCol="0">
              <a:spAutoFit/>
            </a:bodyPr>
            <a:lstStyle/>
            <a:p>
              <a:r>
                <a:rPr lang="en-IN" sz="3600" dirty="0">
                  <a:solidFill>
                    <a:srgbClr val="66FF66"/>
                  </a:solidFill>
                  <a:latin typeface="Broadway" panose="04040905080B02020502" pitchFamily="82" charset="0"/>
                </a:rPr>
                <a:t>INTRODUCTION</a:t>
              </a:r>
            </a:p>
          </p:txBody>
        </p:sp>
      </p:grpSp>
      <p:grpSp>
        <p:nvGrpSpPr>
          <p:cNvPr id="2" name="Group 1">
            <a:extLst>
              <a:ext uri="{FF2B5EF4-FFF2-40B4-BE49-F238E27FC236}">
                <a16:creationId xmlns:a16="http://schemas.microsoft.com/office/drawing/2014/main" id="{E0253031-2AD3-210C-2A37-4AF8FE119EA2}"/>
              </a:ext>
            </a:extLst>
          </p:cNvPr>
          <p:cNvGrpSpPr/>
          <p:nvPr/>
        </p:nvGrpSpPr>
        <p:grpSpPr>
          <a:xfrm>
            <a:off x="12841154" y="4769253"/>
            <a:ext cx="6327708" cy="4735210"/>
            <a:chOff x="-60064" y="238267"/>
            <a:chExt cx="2415941" cy="1607418"/>
          </a:xfrm>
        </p:grpSpPr>
        <p:sp>
          <p:nvSpPr>
            <p:cNvPr id="12" name="Oval 11">
              <a:extLst>
                <a:ext uri="{FF2B5EF4-FFF2-40B4-BE49-F238E27FC236}">
                  <a16:creationId xmlns:a16="http://schemas.microsoft.com/office/drawing/2014/main" id="{365553D9-FFDA-5C3C-E2C7-741BD16CD4E3}"/>
                </a:ext>
              </a:extLst>
            </p:cNvPr>
            <p:cNvSpPr/>
            <p:nvPr/>
          </p:nvSpPr>
          <p:spPr>
            <a:xfrm>
              <a:off x="136573" y="238267"/>
              <a:ext cx="1717081" cy="1607418"/>
            </a:xfrm>
            <a:prstGeom prst="ellipse">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32438C5C-A221-2137-A918-E05F9F5EEEBF}"/>
                </a:ext>
              </a:extLst>
            </p:cNvPr>
            <p:cNvSpPr txBox="1"/>
            <p:nvPr/>
          </p:nvSpPr>
          <p:spPr>
            <a:xfrm>
              <a:off x="-60064" y="791151"/>
              <a:ext cx="2415941" cy="487533"/>
            </a:xfrm>
            <a:prstGeom prst="rect">
              <a:avLst/>
            </a:prstGeom>
            <a:noFill/>
          </p:spPr>
          <p:txBody>
            <a:bodyPr wrap="square" rtlCol="0">
              <a:spAutoFit/>
            </a:bodyPr>
            <a:lstStyle/>
            <a:p>
              <a:r>
                <a:rPr lang="en-IN" sz="4000" dirty="0">
                  <a:solidFill>
                    <a:srgbClr val="66FF66"/>
                  </a:solidFill>
                  <a:latin typeface="Broadway" panose="04040905080B02020502" pitchFamily="82" charset="0"/>
                </a:rPr>
                <a:t>PROBLEM</a:t>
              </a:r>
            </a:p>
            <a:p>
              <a:r>
                <a:rPr lang="en-IN" sz="4000" dirty="0">
                  <a:solidFill>
                    <a:srgbClr val="66FF66"/>
                  </a:solidFill>
                  <a:latin typeface="Broadway" panose="04040905080B02020502" pitchFamily="82" charset="0"/>
                </a:rPr>
                <a:t> STATEMENT</a:t>
              </a:r>
            </a:p>
          </p:txBody>
        </p:sp>
      </p:grpSp>
      <p:grpSp>
        <p:nvGrpSpPr>
          <p:cNvPr id="18" name="Group 17">
            <a:extLst>
              <a:ext uri="{FF2B5EF4-FFF2-40B4-BE49-F238E27FC236}">
                <a16:creationId xmlns:a16="http://schemas.microsoft.com/office/drawing/2014/main" id="{3CAAE615-0FAC-173A-7F03-BDD90EBBF494}"/>
              </a:ext>
            </a:extLst>
          </p:cNvPr>
          <p:cNvGrpSpPr/>
          <p:nvPr/>
        </p:nvGrpSpPr>
        <p:grpSpPr>
          <a:xfrm>
            <a:off x="4093145" y="197359"/>
            <a:ext cx="2141831" cy="1607419"/>
            <a:chOff x="4337787" y="202211"/>
            <a:chExt cx="2415941" cy="1607419"/>
          </a:xfrm>
        </p:grpSpPr>
        <p:sp>
          <p:nvSpPr>
            <p:cNvPr id="14" name="Oval 13">
              <a:extLst>
                <a:ext uri="{FF2B5EF4-FFF2-40B4-BE49-F238E27FC236}">
                  <a16:creationId xmlns:a16="http://schemas.microsoft.com/office/drawing/2014/main" id="{99978B9E-F6E5-7E18-F2F4-3E03A7FC6C05}"/>
                </a:ext>
              </a:extLst>
            </p:cNvPr>
            <p:cNvSpPr/>
            <p:nvPr/>
          </p:nvSpPr>
          <p:spPr>
            <a:xfrm>
              <a:off x="4496012" y="202211"/>
              <a:ext cx="1905802" cy="1607419"/>
            </a:xfrm>
            <a:prstGeom prst="ellipse">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136126BA-537A-48C8-3CB8-8AE32A8169E1}"/>
                </a:ext>
              </a:extLst>
            </p:cNvPr>
            <p:cNvSpPr txBox="1"/>
            <p:nvPr/>
          </p:nvSpPr>
          <p:spPr>
            <a:xfrm>
              <a:off x="4337787" y="647124"/>
              <a:ext cx="2415941" cy="707886"/>
            </a:xfrm>
            <a:prstGeom prst="rect">
              <a:avLst/>
            </a:prstGeom>
            <a:noFill/>
          </p:spPr>
          <p:txBody>
            <a:bodyPr wrap="square" rtlCol="0">
              <a:spAutoFit/>
            </a:bodyPr>
            <a:lstStyle/>
            <a:p>
              <a:r>
                <a:rPr lang="en-IN" sz="2000" dirty="0">
                  <a:solidFill>
                    <a:srgbClr val="66FF66"/>
                  </a:solidFill>
                  <a:latin typeface="Broadway" panose="04040905080B02020502" pitchFamily="82" charset="0"/>
                </a:rPr>
                <a:t>KEY</a:t>
              </a:r>
            </a:p>
            <a:p>
              <a:r>
                <a:rPr lang="en-IN" sz="2000" dirty="0">
                  <a:solidFill>
                    <a:srgbClr val="66FF66"/>
                  </a:solidFill>
                  <a:latin typeface="Broadway" panose="04040905080B02020502" pitchFamily="82" charset="0"/>
                </a:rPr>
                <a:t>FEATURES</a:t>
              </a:r>
            </a:p>
          </p:txBody>
        </p:sp>
      </p:grpSp>
      <p:grpSp>
        <p:nvGrpSpPr>
          <p:cNvPr id="19" name="Group 18">
            <a:extLst>
              <a:ext uri="{FF2B5EF4-FFF2-40B4-BE49-F238E27FC236}">
                <a16:creationId xmlns:a16="http://schemas.microsoft.com/office/drawing/2014/main" id="{20E5AE42-8684-45C6-4AC0-81553F124D4A}"/>
              </a:ext>
            </a:extLst>
          </p:cNvPr>
          <p:cNvGrpSpPr/>
          <p:nvPr/>
        </p:nvGrpSpPr>
        <p:grpSpPr>
          <a:xfrm>
            <a:off x="6131764" y="233054"/>
            <a:ext cx="2255756" cy="1619456"/>
            <a:chOff x="6567034" y="302152"/>
            <a:chExt cx="2415941" cy="1607419"/>
          </a:xfrm>
        </p:grpSpPr>
        <p:sp>
          <p:nvSpPr>
            <p:cNvPr id="15" name="Oval 14">
              <a:extLst>
                <a:ext uri="{FF2B5EF4-FFF2-40B4-BE49-F238E27FC236}">
                  <a16:creationId xmlns:a16="http://schemas.microsoft.com/office/drawing/2014/main" id="{EFB2F5F4-ED98-4CA5-EFF1-62F147B3B4DA}"/>
                </a:ext>
              </a:extLst>
            </p:cNvPr>
            <p:cNvSpPr/>
            <p:nvPr/>
          </p:nvSpPr>
          <p:spPr>
            <a:xfrm>
              <a:off x="6696791" y="302152"/>
              <a:ext cx="1905802" cy="1607419"/>
            </a:xfrm>
            <a:prstGeom prst="ellipse">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B49BBFD9-B534-6B47-CB12-A7DA8867302A}"/>
                </a:ext>
              </a:extLst>
            </p:cNvPr>
            <p:cNvSpPr txBox="1"/>
            <p:nvPr/>
          </p:nvSpPr>
          <p:spPr>
            <a:xfrm>
              <a:off x="6567034" y="629733"/>
              <a:ext cx="2415941" cy="702624"/>
            </a:xfrm>
            <a:prstGeom prst="rect">
              <a:avLst/>
            </a:prstGeom>
            <a:noFill/>
          </p:spPr>
          <p:txBody>
            <a:bodyPr wrap="square" rtlCol="0">
              <a:spAutoFit/>
            </a:bodyPr>
            <a:lstStyle/>
            <a:p>
              <a:r>
                <a:rPr lang="en-IN" sz="2000" dirty="0">
                  <a:solidFill>
                    <a:srgbClr val="66FF66"/>
                  </a:solidFill>
                  <a:latin typeface="Broadway" panose="04040905080B02020502" pitchFamily="82" charset="0"/>
                </a:rPr>
                <a:t>PROJECT </a:t>
              </a:r>
            </a:p>
            <a:p>
              <a:r>
                <a:rPr lang="en-IN" sz="2000" dirty="0">
                  <a:solidFill>
                    <a:srgbClr val="66FF66"/>
                  </a:solidFill>
                  <a:latin typeface="Broadway" panose="04040905080B02020502" pitchFamily="82" charset="0"/>
                </a:rPr>
                <a:t>GOALS</a:t>
              </a:r>
            </a:p>
          </p:txBody>
        </p:sp>
      </p:grpSp>
      <p:grpSp>
        <p:nvGrpSpPr>
          <p:cNvPr id="21" name="Group 20">
            <a:extLst>
              <a:ext uri="{FF2B5EF4-FFF2-40B4-BE49-F238E27FC236}">
                <a16:creationId xmlns:a16="http://schemas.microsoft.com/office/drawing/2014/main" id="{E9D6C533-B3A1-A587-3492-8B885F630243}"/>
              </a:ext>
            </a:extLst>
          </p:cNvPr>
          <p:cNvGrpSpPr/>
          <p:nvPr/>
        </p:nvGrpSpPr>
        <p:grpSpPr>
          <a:xfrm>
            <a:off x="8003798" y="218657"/>
            <a:ext cx="4456776" cy="1744897"/>
            <a:chOff x="8688796" y="314189"/>
            <a:chExt cx="4456776" cy="1744897"/>
          </a:xfrm>
        </p:grpSpPr>
        <p:sp>
          <p:nvSpPr>
            <p:cNvPr id="17" name="Oval 16">
              <a:extLst>
                <a:ext uri="{FF2B5EF4-FFF2-40B4-BE49-F238E27FC236}">
                  <a16:creationId xmlns:a16="http://schemas.microsoft.com/office/drawing/2014/main" id="{3311E320-05A6-3991-36F6-B29A930A59C0}"/>
                </a:ext>
              </a:extLst>
            </p:cNvPr>
            <p:cNvSpPr/>
            <p:nvPr/>
          </p:nvSpPr>
          <p:spPr>
            <a:xfrm>
              <a:off x="10907120" y="314189"/>
              <a:ext cx="1857583" cy="1744897"/>
            </a:xfrm>
            <a:prstGeom prst="ellipse">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0" name="Group 19">
              <a:extLst>
                <a:ext uri="{FF2B5EF4-FFF2-40B4-BE49-F238E27FC236}">
                  <a16:creationId xmlns:a16="http://schemas.microsoft.com/office/drawing/2014/main" id="{EACF1A27-3C6D-D25C-65C2-6B93FED0F597}"/>
                </a:ext>
              </a:extLst>
            </p:cNvPr>
            <p:cNvGrpSpPr/>
            <p:nvPr/>
          </p:nvGrpSpPr>
          <p:grpSpPr>
            <a:xfrm>
              <a:off x="8688796" y="314189"/>
              <a:ext cx="2415941" cy="1633853"/>
              <a:chOff x="8688796" y="314189"/>
              <a:chExt cx="2415941" cy="1633853"/>
            </a:xfrm>
          </p:grpSpPr>
          <p:sp>
            <p:nvSpPr>
              <p:cNvPr id="16" name="Oval 15">
                <a:extLst>
                  <a:ext uri="{FF2B5EF4-FFF2-40B4-BE49-F238E27FC236}">
                    <a16:creationId xmlns:a16="http://schemas.microsoft.com/office/drawing/2014/main" id="{84BFA7BB-0D3F-C659-BCA5-CA73F4A8A312}"/>
                  </a:ext>
                </a:extLst>
              </p:cNvPr>
              <p:cNvSpPr/>
              <p:nvPr/>
            </p:nvSpPr>
            <p:spPr>
              <a:xfrm>
                <a:off x="8897570" y="314189"/>
                <a:ext cx="1771808" cy="1633853"/>
              </a:xfrm>
              <a:prstGeom prst="ellipse">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25FD1138-1EAE-1551-45F4-B6678FFD2228}"/>
                  </a:ext>
                </a:extLst>
              </p:cNvPr>
              <p:cNvSpPr txBox="1"/>
              <p:nvPr/>
            </p:nvSpPr>
            <p:spPr>
              <a:xfrm>
                <a:off x="8688796" y="885666"/>
                <a:ext cx="2415941" cy="400110"/>
              </a:xfrm>
              <a:prstGeom prst="rect">
                <a:avLst/>
              </a:prstGeom>
              <a:noFill/>
            </p:spPr>
            <p:txBody>
              <a:bodyPr wrap="square" rtlCol="0">
                <a:spAutoFit/>
              </a:bodyPr>
              <a:lstStyle/>
              <a:p>
                <a:r>
                  <a:rPr lang="en-IN" sz="2000" dirty="0">
                    <a:solidFill>
                      <a:srgbClr val="66FF66"/>
                    </a:solidFill>
                    <a:latin typeface="Broadway" panose="04040905080B02020502" pitchFamily="82" charset="0"/>
                  </a:rPr>
                  <a:t>CONCLUSION</a:t>
                </a:r>
              </a:p>
            </p:txBody>
          </p:sp>
        </p:grpSp>
        <p:sp>
          <p:nvSpPr>
            <p:cNvPr id="10" name="TextBox 9">
              <a:extLst>
                <a:ext uri="{FF2B5EF4-FFF2-40B4-BE49-F238E27FC236}">
                  <a16:creationId xmlns:a16="http://schemas.microsoft.com/office/drawing/2014/main" id="{6475EA6D-608C-365B-3420-DE3ECBAC34A7}"/>
                </a:ext>
              </a:extLst>
            </p:cNvPr>
            <p:cNvSpPr txBox="1"/>
            <p:nvPr/>
          </p:nvSpPr>
          <p:spPr>
            <a:xfrm>
              <a:off x="10729631" y="892811"/>
              <a:ext cx="2415941" cy="400110"/>
            </a:xfrm>
            <a:prstGeom prst="rect">
              <a:avLst/>
            </a:prstGeom>
            <a:noFill/>
          </p:spPr>
          <p:txBody>
            <a:bodyPr wrap="square" rtlCol="0">
              <a:spAutoFit/>
            </a:bodyPr>
            <a:lstStyle/>
            <a:p>
              <a:r>
                <a:rPr lang="en-IN" sz="2000" dirty="0">
                  <a:solidFill>
                    <a:srgbClr val="66FF66"/>
                  </a:solidFill>
                  <a:latin typeface="Broadway" panose="04040905080B02020502" pitchFamily="82" charset="0"/>
                </a:rPr>
                <a:t>REFERENCES</a:t>
              </a:r>
            </a:p>
          </p:txBody>
        </p:sp>
      </p:grpSp>
      <p:sp>
        <p:nvSpPr>
          <p:cNvPr id="25" name="TextBox 24">
            <a:extLst>
              <a:ext uri="{FF2B5EF4-FFF2-40B4-BE49-F238E27FC236}">
                <a16:creationId xmlns:a16="http://schemas.microsoft.com/office/drawing/2014/main" id="{9B77B95B-53CC-4A40-9AFA-59326AF2286A}"/>
              </a:ext>
            </a:extLst>
          </p:cNvPr>
          <p:cNvSpPr txBox="1"/>
          <p:nvPr/>
        </p:nvSpPr>
        <p:spPr>
          <a:xfrm>
            <a:off x="0" y="7016369"/>
            <a:ext cx="6913346" cy="3779758"/>
          </a:xfrm>
          <a:prstGeom prst="roundRect">
            <a:avLst/>
          </a:prstGeom>
          <a:solidFill>
            <a:schemeClr val="bg1">
              <a:lumMod val="85000"/>
              <a:lumOff val="15000"/>
            </a:schemeClr>
          </a:solidFill>
        </p:spPr>
        <p:txBody>
          <a:bodyPr wrap="square" rtlCol="0">
            <a:spAutoFit/>
          </a:bodyPr>
          <a:lstStyle/>
          <a:p>
            <a:r>
              <a:rPr lang="en-IN" sz="1800" b="1" dirty="0">
                <a:latin typeface="Cambria" panose="02040503050406030204" pitchFamily="18" charset="0"/>
                <a:ea typeface="Cambria" panose="02040503050406030204" pitchFamily="18" charset="0"/>
              </a:rPr>
              <a:t>PumpWiki : Guide For Your Fitness and Wellness</a:t>
            </a:r>
          </a:p>
          <a:p>
            <a:endParaRPr lang="en-IN" sz="1800" b="1" dirty="0">
              <a:latin typeface="Cambria" panose="02040503050406030204" pitchFamily="18" charset="0"/>
              <a:ea typeface="Cambria" panose="02040503050406030204" pitchFamily="18" charset="0"/>
            </a:endParaRPr>
          </a:p>
          <a:p>
            <a:r>
              <a:rPr lang="en-US" sz="1800" b="1" i="0" dirty="0">
                <a:solidFill>
                  <a:srgbClr val="ECECEC"/>
                </a:solidFill>
                <a:effectLst/>
                <a:latin typeface="Cambria" panose="02040503050406030204" pitchFamily="18" charset="0"/>
                <a:ea typeface="Cambria" panose="02040503050406030204" pitchFamily="18" charset="0"/>
              </a:rPr>
              <a:t>Welcome to PumpWiki, where your journey to a healthier, fitter lifestyle begins. In a world where health and wellness are paramount, we understand the challenges individuals face in achieving their fitness goals. That's why we've created PumpWiki.</a:t>
            </a:r>
          </a:p>
          <a:p>
            <a:endParaRPr lang="en-US" sz="1800" b="1" dirty="0">
              <a:solidFill>
                <a:srgbClr val="ECECEC"/>
              </a:solidFill>
              <a:latin typeface="Cambria" panose="02040503050406030204" pitchFamily="18" charset="0"/>
              <a:ea typeface="Cambria" panose="02040503050406030204" pitchFamily="18" charset="0"/>
            </a:endParaRPr>
          </a:p>
          <a:p>
            <a:r>
              <a:rPr lang="en-US" sz="1800" b="1" dirty="0">
                <a:solidFill>
                  <a:srgbClr val="ECECEC"/>
                </a:solidFill>
                <a:latin typeface="Cambria" panose="02040503050406030204" pitchFamily="18" charset="0"/>
                <a:ea typeface="Cambria" panose="02040503050406030204" pitchFamily="18" charset="0"/>
              </a:rPr>
              <a:t>W</a:t>
            </a:r>
            <a:r>
              <a:rPr lang="en-US" sz="1800" b="1" i="0" dirty="0">
                <a:solidFill>
                  <a:srgbClr val="ECECEC"/>
                </a:solidFill>
                <a:effectLst/>
                <a:latin typeface="Cambria" panose="02040503050406030204" pitchFamily="18" charset="0"/>
                <a:ea typeface="Cambria" panose="02040503050406030204" pitchFamily="18" charset="0"/>
              </a:rPr>
              <a:t>e believe that fitness is not just about physical appearance; it's about feeling strong, confident, and energized from the inside out. </a:t>
            </a:r>
            <a:r>
              <a:rPr lang="en-US" sz="1800" b="1" dirty="0">
                <a:solidFill>
                  <a:srgbClr val="ECECEC"/>
                </a:solidFill>
                <a:latin typeface="Cambria" panose="02040503050406030204" pitchFamily="18" charset="0"/>
                <a:ea typeface="Cambria" panose="02040503050406030204" pitchFamily="18" charset="0"/>
              </a:rPr>
              <a:t>O</a:t>
            </a:r>
            <a:r>
              <a:rPr lang="en-US" sz="1800" b="1" i="0" dirty="0">
                <a:solidFill>
                  <a:srgbClr val="ECECEC"/>
                </a:solidFill>
                <a:effectLst/>
                <a:latin typeface="Cambria" panose="02040503050406030204" pitchFamily="18" charset="0"/>
                <a:ea typeface="Cambria" panose="02040503050406030204" pitchFamily="18" charset="0"/>
              </a:rPr>
              <a:t>ur mission is to inspire and guide you every step of the way.</a:t>
            </a:r>
            <a:endParaRPr lang="en-IN" sz="1800" b="1" dirty="0">
              <a:latin typeface="Cambria" panose="02040503050406030204" pitchFamily="18" charset="0"/>
              <a:ea typeface="Cambria" panose="02040503050406030204" pitchFamily="18" charset="0"/>
            </a:endParaRPr>
          </a:p>
        </p:txBody>
      </p:sp>
      <p:grpSp>
        <p:nvGrpSpPr>
          <p:cNvPr id="43" name="Group 42">
            <a:extLst>
              <a:ext uri="{FF2B5EF4-FFF2-40B4-BE49-F238E27FC236}">
                <a16:creationId xmlns:a16="http://schemas.microsoft.com/office/drawing/2014/main" id="{A5E481EB-0CBC-48CD-E009-6A05E68186E5}"/>
              </a:ext>
            </a:extLst>
          </p:cNvPr>
          <p:cNvGrpSpPr/>
          <p:nvPr/>
        </p:nvGrpSpPr>
        <p:grpSpPr>
          <a:xfrm>
            <a:off x="8420571" y="2174624"/>
            <a:ext cx="7333026" cy="5661733"/>
            <a:chOff x="2124041" y="197358"/>
            <a:chExt cx="2415941" cy="1607419"/>
          </a:xfrm>
        </p:grpSpPr>
        <p:sp>
          <p:nvSpPr>
            <p:cNvPr id="44" name="Oval 43">
              <a:extLst>
                <a:ext uri="{FF2B5EF4-FFF2-40B4-BE49-F238E27FC236}">
                  <a16:creationId xmlns:a16="http://schemas.microsoft.com/office/drawing/2014/main" id="{E1112296-4032-1BAC-F854-3AD5DDDE0223}"/>
                </a:ext>
              </a:extLst>
            </p:cNvPr>
            <p:cNvSpPr/>
            <p:nvPr/>
          </p:nvSpPr>
          <p:spPr>
            <a:xfrm>
              <a:off x="2295233" y="197358"/>
              <a:ext cx="1905802" cy="1607419"/>
            </a:xfrm>
            <a:prstGeom prst="ellipse">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TextBox 44">
              <a:extLst>
                <a:ext uri="{FF2B5EF4-FFF2-40B4-BE49-F238E27FC236}">
                  <a16:creationId xmlns:a16="http://schemas.microsoft.com/office/drawing/2014/main" id="{3636C056-A9EA-0FAA-9F1C-7252323B7F85}"/>
                </a:ext>
              </a:extLst>
            </p:cNvPr>
            <p:cNvSpPr txBox="1"/>
            <p:nvPr/>
          </p:nvSpPr>
          <p:spPr>
            <a:xfrm>
              <a:off x="2124041" y="668188"/>
              <a:ext cx="2415941" cy="375737"/>
            </a:xfrm>
            <a:prstGeom prst="rect">
              <a:avLst/>
            </a:prstGeom>
            <a:noFill/>
          </p:spPr>
          <p:txBody>
            <a:bodyPr wrap="square" rtlCol="0">
              <a:spAutoFit/>
            </a:bodyPr>
            <a:lstStyle/>
            <a:p>
              <a:r>
                <a:rPr lang="en-IN" sz="4000" dirty="0">
                  <a:solidFill>
                    <a:srgbClr val="66FF66"/>
                  </a:solidFill>
                  <a:latin typeface="Broadway" panose="04040905080B02020502" pitchFamily="82" charset="0"/>
                </a:rPr>
                <a:t>TECHNICAL </a:t>
              </a:r>
            </a:p>
            <a:p>
              <a:r>
                <a:rPr lang="en-IN" sz="4000" dirty="0">
                  <a:solidFill>
                    <a:srgbClr val="66FF66"/>
                  </a:solidFill>
                  <a:latin typeface="Broadway" panose="04040905080B02020502" pitchFamily="82" charset="0"/>
                </a:rPr>
                <a:t>DETAILS</a:t>
              </a:r>
            </a:p>
          </p:txBody>
        </p:sp>
      </p:grpSp>
      <p:pic>
        <p:nvPicPr>
          <p:cNvPr id="5" name="Picture 4">
            <a:extLst>
              <a:ext uri="{FF2B5EF4-FFF2-40B4-BE49-F238E27FC236}">
                <a16:creationId xmlns:a16="http://schemas.microsoft.com/office/drawing/2014/main" id="{314CADFC-51E7-D440-74EC-D0700A5EAF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817"/>
            <a:ext cx="1506891" cy="1076351"/>
          </a:xfrm>
          <a:prstGeom prst="rect">
            <a:avLst/>
          </a:prstGeom>
        </p:spPr>
      </p:pic>
    </p:spTree>
    <p:extLst>
      <p:ext uri="{BB962C8B-B14F-4D97-AF65-F5344CB8AC3E}">
        <p14:creationId xmlns:p14="http://schemas.microsoft.com/office/powerpoint/2010/main" val="35029478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C186E2-D549-E61A-F284-6BBA5445CE22}"/>
            </a:ext>
          </a:extLst>
        </p:cNvPr>
        <p:cNvGrpSpPr/>
        <p:nvPr/>
      </p:nvGrpSpPr>
      <p:grpSpPr>
        <a:xfrm>
          <a:off x="0" y="0"/>
          <a:ext cx="0" cy="0"/>
          <a:chOff x="0" y="0"/>
          <a:chExt cx="0" cy="0"/>
        </a:xfrm>
      </p:grpSpPr>
      <p:sp>
        <p:nvSpPr>
          <p:cNvPr id="42" name="TextBox 41">
            <a:extLst>
              <a:ext uri="{FF2B5EF4-FFF2-40B4-BE49-F238E27FC236}">
                <a16:creationId xmlns:a16="http://schemas.microsoft.com/office/drawing/2014/main" id="{C8EBD479-672B-0C42-B60A-0B4EF7AB3361}"/>
              </a:ext>
            </a:extLst>
          </p:cNvPr>
          <p:cNvSpPr txBox="1"/>
          <p:nvPr/>
        </p:nvSpPr>
        <p:spPr>
          <a:xfrm>
            <a:off x="309844" y="2011686"/>
            <a:ext cx="8102031" cy="4636021"/>
          </a:xfrm>
          <a:prstGeom prst="roundRect">
            <a:avLst/>
          </a:prstGeom>
          <a:solidFill>
            <a:schemeClr val="bg1">
              <a:lumMod val="85000"/>
              <a:lumOff val="15000"/>
            </a:schemeClr>
          </a:solidFill>
        </p:spPr>
        <p:txBody>
          <a:bodyPr wrap="square" rtlCol="0">
            <a:spAutoFit/>
          </a:bodyPr>
          <a:lstStyle/>
          <a:p>
            <a:pPr marL="457200" indent="-457200" algn="just">
              <a:lnSpc>
                <a:spcPct val="150000"/>
              </a:lnSpc>
              <a:buFont typeface="Wingdings" panose="05000000000000000000" pitchFamily="2" charset="2"/>
              <a:buChar char="Ø"/>
            </a:pPr>
            <a:r>
              <a:rPr lang="en-IN" sz="2000" b="1" dirty="0">
                <a:latin typeface="Cambria" panose="02040503050406030204" pitchFamily="18" charset="0"/>
                <a:ea typeface="Cambria" panose="02040503050406030204" pitchFamily="18" charset="0"/>
              </a:rPr>
              <a:t>JAVASCRIPT:T</a:t>
            </a:r>
            <a:r>
              <a:rPr lang="en-US" sz="2000" b="1" i="0" dirty="0">
                <a:effectLst/>
                <a:latin typeface="Cambria" panose="02040503050406030204" pitchFamily="18" charset="0"/>
                <a:ea typeface="Cambria" panose="02040503050406030204" pitchFamily="18" charset="0"/>
              </a:rPr>
              <a:t>o create dynamic and interactive content on websites. Allows developers to add interactivity, functionality, and behavior to web pages. It can manipulate the HTML and CSS of a webpage in real-time.</a:t>
            </a:r>
          </a:p>
          <a:p>
            <a:pPr marL="457200" indent="-457200" algn="just">
              <a:lnSpc>
                <a:spcPct val="150000"/>
              </a:lnSpc>
              <a:buFont typeface="Wingdings" panose="05000000000000000000" pitchFamily="2" charset="2"/>
              <a:buChar char="Ø"/>
            </a:pPr>
            <a:r>
              <a:rPr lang="en-US" sz="2000" b="1" dirty="0">
                <a:latin typeface="Cambria" panose="02040503050406030204" pitchFamily="18" charset="0"/>
                <a:ea typeface="Cambria" panose="02040503050406030204" pitchFamily="18" charset="0"/>
              </a:rPr>
              <a:t>REACT:</a:t>
            </a:r>
            <a:r>
              <a:rPr lang="en-US" sz="2000" b="1" i="0" dirty="0">
                <a:effectLst/>
                <a:latin typeface="Cambria" panose="02040503050406030204" pitchFamily="18" charset="0"/>
                <a:ea typeface="Cambria" panose="02040503050406030204" pitchFamily="18" charset="0"/>
              </a:rPr>
              <a:t> </a:t>
            </a:r>
            <a:r>
              <a:rPr lang="en-US" sz="2000" b="1" dirty="0">
                <a:latin typeface="Cambria" panose="02040503050406030204" pitchFamily="18" charset="0"/>
                <a:ea typeface="Cambria" panose="02040503050406030204" pitchFamily="18" charset="0"/>
              </a:rPr>
              <a:t>A </a:t>
            </a:r>
            <a:r>
              <a:rPr lang="en-US" sz="2000" b="1" i="0" dirty="0">
                <a:effectLst/>
                <a:latin typeface="Cambria" panose="02040503050406030204" pitchFamily="18" charset="0"/>
                <a:ea typeface="Cambria" panose="02040503050406030204" pitchFamily="18" charset="0"/>
              </a:rPr>
              <a:t>popular JavaScript library for building for creating dynamic and interactive web applications. It performs necessary manipulations within this virtual representation before applying changes to the actual browser DOM. React is efficient, altering only what requires modification. </a:t>
            </a:r>
          </a:p>
        </p:txBody>
      </p:sp>
      <p:grpSp>
        <p:nvGrpSpPr>
          <p:cNvPr id="22" name="Group 21">
            <a:extLst>
              <a:ext uri="{FF2B5EF4-FFF2-40B4-BE49-F238E27FC236}">
                <a16:creationId xmlns:a16="http://schemas.microsoft.com/office/drawing/2014/main" id="{1CB74C79-34AE-0E15-FFD2-2ABE7DB1D103}"/>
              </a:ext>
            </a:extLst>
          </p:cNvPr>
          <p:cNvGrpSpPr/>
          <p:nvPr/>
        </p:nvGrpSpPr>
        <p:grpSpPr>
          <a:xfrm>
            <a:off x="12192000" y="5471961"/>
            <a:ext cx="1636295" cy="986589"/>
            <a:chOff x="7307982" y="2849078"/>
            <a:chExt cx="5358864" cy="4995511"/>
          </a:xfrm>
        </p:grpSpPr>
        <p:sp>
          <p:nvSpPr>
            <p:cNvPr id="11" name="Oval 10">
              <a:extLst>
                <a:ext uri="{FF2B5EF4-FFF2-40B4-BE49-F238E27FC236}">
                  <a16:creationId xmlns:a16="http://schemas.microsoft.com/office/drawing/2014/main" id="{5B6B3022-573B-CA4B-54E2-A67D2BF39A9E}"/>
                </a:ext>
              </a:extLst>
            </p:cNvPr>
            <p:cNvSpPr/>
            <p:nvPr/>
          </p:nvSpPr>
          <p:spPr>
            <a:xfrm>
              <a:off x="7649692" y="2849078"/>
              <a:ext cx="5017154" cy="4995511"/>
            </a:xfrm>
            <a:prstGeom prst="ellipse">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DC499392-EC66-96C3-D8E7-7FFC72EE51A6}"/>
                </a:ext>
              </a:extLst>
            </p:cNvPr>
            <p:cNvSpPr txBox="1"/>
            <p:nvPr/>
          </p:nvSpPr>
          <p:spPr>
            <a:xfrm>
              <a:off x="7307982" y="4842215"/>
              <a:ext cx="4251959" cy="646331"/>
            </a:xfrm>
            <a:prstGeom prst="rect">
              <a:avLst/>
            </a:prstGeom>
            <a:noFill/>
          </p:spPr>
          <p:txBody>
            <a:bodyPr wrap="square" rtlCol="0">
              <a:spAutoFit/>
            </a:bodyPr>
            <a:lstStyle/>
            <a:p>
              <a:r>
                <a:rPr lang="en-IN" sz="3600" dirty="0">
                  <a:solidFill>
                    <a:srgbClr val="66FF66"/>
                  </a:solidFill>
                  <a:latin typeface="Broadway" panose="04040905080B02020502" pitchFamily="82" charset="0"/>
                </a:rPr>
                <a:t>INTRODUCTION</a:t>
              </a:r>
            </a:p>
          </p:txBody>
        </p:sp>
      </p:grpSp>
      <p:grpSp>
        <p:nvGrpSpPr>
          <p:cNvPr id="2" name="Group 1">
            <a:extLst>
              <a:ext uri="{FF2B5EF4-FFF2-40B4-BE49-F238E27FC236}">
                <a16:creationId xmlns:a16="http://schemas.microsoft.com/office/drawing/2014/main" id="{E0253031-2AD3-210C-2A37-4AF8FE119EA2}"/>
              </a:ext>
            </a:extLst>
          </p:cNvPr>
          <p:cNvGrpSpPr/>
          <p:nvPr/>
        </p:nvGrpSpPr>
        <p:grpSpPr>
          <a:xfrm>
            <a:off x="12841154" y="4769253"/>
            <a:ext cx="6327708" cy="4735210"/>
            <a:chOff x="-60064" y="238267"/>
            <a:chExt cx="2415941" cy="1607418"/>
          </a:xfrm>
        </p:grpSpPr>
        <p:sp>
          <p:nvSpPr>
            <p:cNvPr id="12" name="Oval 11">
              <a:extLst>
                <a:ext uri="{FF2B5EF4-FFF2-40B4-BE49-F238E27FC236}">
                  <a16:creationId xmlns:a16="http://schemas.microsoft.com/office/drawing/2014/main" id="{365553D9-FFDA-5C3C-E2C7-741BD16CD4E3}"/>
                </a:ext>
              </a:extLst>
            </p:cNvPr>
            <p:cNvSpPr/>
            <p:nvPr/>
          </p:nvSpPr>
          <p:spPr>
            <a:xfrm>
              <a:off x="136573" y="238267"/>
              <a:ext cx="1717081" cy="1607418"/>
            </a:xfrm>
            <a:prstGeom prst="ellipse">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32438C5C-A221-2137-A918-E05F9F5EEEBF}"/>
                </a:ext>
              </a:extLst>
            </p:cNvPr>
            <p:cNvSpPr txBox="1"/>
            <p:nvPr/>
          </p:nvSpPr>
          <p:spPr>
            <a:xfrm>
              <a:off x="-60064" y="791151"/>
              <a:ext cx="2415941" cy="487533"/>
            </a:xfrm>
            <a:prstGeom prst="rect">
              <a:avLst/>
            </a:prstGeom>
            <a:noFill/>
          </p:spPr>
          <p:txBody>
            <a:bodyPr wrap="square" rtlCol="0">
              <a:spAutoFit/>
            </a:bodyPr>
            <a:lstStyle/>
            <a:p>
              <a:r>
                <a:rPr lang="en-IN" sz="4000" dirty="0">
                  <a:solidFill>
                    <a:srgbClr val="66FF66"/>
                  </a:solidFill>
                  <a:latin typeface="Broadway" panose="04040905080B02020502" pitchFamily="82" charset="0"/>
                </a:rPr>
                <a:t>PROBLEM</a:t>
              </a:r>
            </a:p>
            <a:p>
              <a:r>
                <a:rPr lang="en-IN" sz="4000" dirty="0">
                  <a:solidFill>
                    <a:srgbClr val="66FF66"/>
                  </a:solidFill>
                  <a:latin typeface="Broadway" panose="04040905080B02020502" pitchFamily="82" charset="0"/>
                </a:rPr>
                <a:t> STATEMENT</a:t>
              </a:r>
            </a:p>
          </p:txBody>
        </p:sp>
      </p:grpSp>
      <p:grpSp>
        <p:nvGrpSpPr>
          <p:cNvPr id="18" name="Group 17">
            <a:extLst>
              <a:ext uri="{FF2B5EF4-FFF2-40B4-BE49-F238E27FC236}">
                <a16:creationId xmlns:a16="http://schemas.microsoft.com/office/drawing/2014/main" id="{3CAAE615-0FAC-173A-7F03-BDD90EBBF494}"/>
              </a:ext>
            </a:extLst>
          </p:cNvPr>
          <p:cNvGrpSpPr/>
          <p:nvPr/>
        </p:nvGrpSpPr>
        <p:grpSpPr>
          <a:xfrm>
            <a:off x="4093145" y="197359"/>
            <a:ext cx="2141831" cy="1607419"/>
            <a:chOff x="4337787" y="202211"/>
            <a:chExt cx="2415941" cy="1607419"/>
          </a:xfrm>
        </p:grpSpPr>
        <p:sp>
          <p:nvSpPr>
            <p:cNvPr id="14" name="Oval 13">
              <a:extLst>
                <a:ext uri="{FF2B5EF4-FFF2-40B4-BE49-F238E27FC236}">
                  <a16:creationId xmlns:a16="http://schemas.microsoft.com/office/drawing/2014/main" id="{99978B9E-F6E5-7E18-F2F4-3E03A7FC6C05}"/>
                </a:ext>
              </a:extLst>
            </p:cNvPr>
            <p:cNvSpPr/>
            <p:nvPr/>
          </p:nvSpPr>
          <p:spPr>
            <a:xfrm>
              <a:off x="4496012" y="202211"/>
              <a:ext cx="1905802" cy="1607419"/>
            </a:xfrm>
            <a:prstGeom prst="ellipse">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136126BA-537A-48C8-3CB8-8AE32A8169E1}"/>
                </a:ext>
              </a:extLst>
            </p:cNvPr>
            <p:cNvSpPr txBox="1"/>
            <p:nvPr/>
          </p:nvSpPr>
          <p:spPr>
            <a:xfrm>
              <a:off x="4337787" y="647124"/>
              <a:ext cx="2415941" cy="707886"/>
            </a:xfrm>
            <a:prstGeom prst="rect">
              <a:avLst/>
            </a:prstGeom>
            <a:noFill/>
          </p:spPr>
          <p:txBody>
            <a:bodyPr wrap="square" rtlCol="0">
              <a:spAutoFit/>
            </a:bodyPr>
            <a:lstStyle/>
            <a:p>
              <a:r>
                <a:rPr lang="en-IN" sz="2000" dirty="0">
                  <a:solidFill>
                    <a:srgbClr val="66FF66"/>
                  </a:solidFill>
                  <a:latin typeface="Broadway" panose="04040905080B02020502" pitchFamily="82" charset="0"/>
                </a:rPr>
                <a:t>KEY</a:t>
              </a:r>
            </a:p>
            <a:p>
              <a:r>
                <a:rPr lang="en-IN" sz="2000" dirty="0">
                  <a:solidFill>
                    <a:srgbClr val="66FF66"/>
                  </a:solidFill>
                  <a:latin typeface="Broadway" panose="04040905080B02020502" pitchFamily="82" charset="0"/>
                </a:rPr>
                <a:t>FEATURES</a:t>
              </a:r>
            </a:p>
          </p:txBody>
        </p:sp>
      </p:grpSp>
      <p:grpSp>
        <p:nvGrpSpPr>
          <p:cNvPr id="19" name="Group 18">
            <a:extLst>
              <a:ext uri="{FF2B5EF4-FFF2-40B4-BE49-F238E27FC236}">
                <a16:creationId xmlns:a16="http://schemas.microsoft.com/office/drawing/2014/main" id="{20E5AE42-8684-45C6-4AC0-81553F124D4A}"/>
              </a:ext>
            </a:extLst>
          </p:cNvPr>
          <p:cNvGrpSpPr/>
          <p:nvPr/>
        </p:nvGrpSpPr>
        <p:grpSpPr>
          <a:xfrm>
            <a:off x="6131764" y="233054"/>
            <a:ext cx="2255756" cy="1619456"/>
            <a:chOff x="6567034" y="302152"/>
            <a:chExt cx="2415941" cy="1607419"/>
          </a:xfrm>
        </p:grpSpPr>
        <p:sp>
          <p:nvSpPr>
            <p:cNvPr id="15" name="Oval 14">
              <a:extLst>
                <a:ext uri="{FF2B5EF4-FFF2-40B4-BE49-F238E27FC236}">
                  <a16:creationId xmlns:a16="http://schemas.microsoft.com/office/drawing/2014/main" id="{EFB2F5F4-ED98-4CA5-EFF1-62F147B3B4DA}"/>
                </a:ext>
              </a:extLst>
            </p:cNvPr>
            <p:cNvSpPr/>
            <p:nvPr/>
          </p:nvSpPr>
          <p:spPr>
            <a:xfrm>
              <a:off x="6696791" y="302152"/>
              <a:ext cx="1905802" cy="1607419"/>
            </a:xfrm>
            <a:prstGeom prst="ellipse">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B49BBFD9-B534-6B47-CB12-A7DA8867302A}"/>
                </a:ext>
              </a:extLst>
            </p:cNvPr>
            <p:cNvSpPr txBox="1"/>
            <p:nvPr/>
          </p:nvSpPr>
          <p:spPr>
            <a:xfrm>
              <a:off x="6567034" y="629733"/>
              <a:ext cx="2415941" cy="702624"/>
            </a:xfrm>
            <a:prstGeom prst="rect">
              <a:avLst/>
            </a:prstGeom>
            <a:noFill/>
          </p:spPr>
          <p:txBody>
            <a:bodyPr wrap="square" rtlCol="0">
              <a:spAutoFit/>
            </a:bodyPr>
            <a:lstStyle/>
            <a:p>
              <a:r>
                <a:rPr lang="en-IN" sz="2000" dirty="0">
                  <a:solidFill>
                    <a:srgbClr val="66FF66"/>
                  </a:solidFill>
                  <a:latin typeface="Broadway" panose="04040905080B02020502" pitchFamily="82" charset="0"/>
                </a:rPr>
                <a:t>PROJECT </a:t>
              </a:r>
            </a:p>
            <a:p>
              <a:r>
                <a:rPr lang="en-IN" sz="2000" dirty="0">
                  <a:solidFill>
                    <a:srgbClr val="66FF66"/>
                  </a:solidFill>
                  <a:latin typeface="Broadway" panose="04040905080B02020502" pitchFamily="82" charset="0"/>
                </a:rPr>
                <a:t>GOALS</a:t>
              </a:r>
            </a:p>
          </p:txBody>
        </p:sp>
      </p:grpSp>
      <p:grpSp>
        <p:nvGrpSpPr>
          <p:cNvPr id="21" name="Group 20">
            <a:extLst>
              <a:ext uri="{FF2B5EF4-FFF2-40B4-BE49-F238E27FC236}">
                <a16:creationId xmlns:a16="http://schemas.microsoft.com/office/drawing/2014/main" id="{E9D6C533-B3A1-A587-3492-8B885F630243}"/>
              </a:ext>
            </a:extLst>
          </p:cNvPr>
          <p:cNvGrpSpPr/>
          <p:nvPr/>
        </p:nvGrpSpPr>
        <p:grpSpPr>
          <a:xfrm>
            <a:off x="8003798" y="218657"/>
            <a:ext cx="4456776" cy="1744897"/>
            <a:chOff x="8688796" y="314189"/>
            <a:chExt cx="4456776" cy="1744897"/>
          </a:xfrm>
        </p:grpSpPr>
        <p:sp>
          <p:nvSpPr>
            <p:cNvPr id="17" name="Oval 16">
              <a:extLst>
                <a:ext uri="{FF2B5EF4-FFF2-40B4-BE49-F238E27FC236}">
                  <a16:creationId xmlns:a16="http://schemas.microsoft.com/office/drawing/2014/main" id="{3311E320-05A6-3991-36F6-B29A930A59C0}"/>
                </a:ext>
              </a:extLst>
            </p:cNvPr>
            <p:cNvSpPr/>
            <p:nvPr/>
          </p:nvSpPr>
          <p:spPr>
            <a:xfrm>
              <a:off x="10907120" y="314189"/>
              <a:ext cx="1857583" cy="1744897"/>
            </a:xfrm>
            <a:prstGeom prst="ellipse">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0" name="Group 19">
              <a:extLst>
                <a:ext uri="{FF2B5EF4-FFF2-40B4-BE49-F238E27FC236}">
                  <a16:creationId xmlns:a16="http://schemas.microsoft.com/office/drawing/2014/main" id="{EACF1A27-3C6D-D25C-65C2-6B93FED0F597}"/>
                </a:ext>
              </a:extLst>
            </p:cNvPr>
            <p:cNvGrpSpPr/>
            <p:nvPr/>
          </p:nvGrpSpPr>
          <p:grpSpPr>
            <a:xfrm>
              <a:off x="8688796" y="314189"/>
              <a:ext cx="2415941" cy="1633853"/>
              <a:chOff x="8688796" y="314189"/>
              <a:chExt cx="2415941" cy="1633853"/>
            </a:xfrm>
          </p:grpSpPr>
          <p:sp>
            <p:nvSpPr>
              <p:cNvPr id="16" name="Oval 15">
                <a:extLst>
                  <a:ext uri="{FF2B5EF4-FFF2-40B4-BE49-F238E27FC236}">
                    <a16:creationId xmlns:a16="http://schemas.microsoft.com/office/drawing/2014/main" id="{84BFA7BB-0D3F-C659-BCA5-CA73F4A8A312}"/>
                  </a:ext>
                </a:extLst>
              </p:cNvPr>
              <p:cNvSpPr/>
              <p:nvPr/>
            </p:nvSpPr>
            <p:spPr>
              <a:xfrm>
                <a:off x="8897570" y="314189"/>
                <a:ext cx="1771808" cy="1633853"/>
              </a:xfrm>
              <a:prstGeom prst="ellipse">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25FD1138-1EAE-1551-45F4-B6678FFD2228}"/>
                  </a:ext>
                </a:extLst>
              </p:cNvPr>
              <p:cNvSpPr txBox="1"/>
              <p:nvPr/>
            </p:nvSpPr>
            <p:spPr>
              <a:xfrm>
                <a:off x="8688796" y="885666"/>
                <a:ext cx="2415941" cy="400110"/>
              </a:xfrm>
              <a:prstGeom prst="rect">
                <a:avLst/>
              </a:prstGeom>
              <a:noFill/>
            </p:spPr>
            <p:txBody>
              <a:bodyPr wrap="square" rtlCol="0">
                <a:spAutoFit/>
              </a:bodyPr>
              <a:lstStyle/>
              <a:p>
                <a:r>
                  <a:rPr lang="en-IN" sz="2000" dirty="0">
                    <a:solidFill>
                      <a:srgbClr val="66FF66"/>
                    </a:solidFill>
                    <a:latin typeface="Broadway" panose="04040905080B02020502" pitchFamily="82" charset="0"/>
                  </a:rPr>
                  <a:t>CONCLUSION</a:t>
                </a:r>
              </a:p>
            </p:txBody>
          </p:sp>
        </p:grpSp>
        <p:sp>
          <p:nvSpPr>
            <p:cNvPr id="10" name="TextBox 9">
              <a:extLst>
                <a:ext uri="{FF2B5EF4-FFF2-40B4-BE49-F238E27FC236}">
                  <a16:creationId xmlns:a16="http://schemas.microsoft.com/office/drawing/2014/main" id="{6475EA6D-608C-365B-3420-DE3ECBAC34A7}"/>
                </a:ext>
              </a:extLst>
            </p:cNvPr>
            <p:cNvSpPr txBox="1"/>
            <p:nvPr/>
          </p:nvSpPr>
          <p:spPr>
            <a:xfrm>
              <a:off x="10729631" y="892811"/>
              <a:ext cx="2415941" cy="400110"/>
            </a:xfrm>
            <a:prstGeom prst="rect">
              <a:avLst/>
            </a:prstGeom>
            <a:noFill/>
          </p:spPr>
          <p:txBody>
            <a:bodyPr wrap="square" rtlCol="0">
              <a:spAutoFit/>
            </a:bodyPr>
            <a:lstStyle/>
            <a:p>
              <a:r>
                <a:rPr lang="en-IN" sz="2000" dirty="0">
                  <a:solidFill>
                    <a:srgbClr val="66FF66"/>
                  </a:solidFill>
                  <a:latin typeface="Broadway" panose="04040905080B02020502" pitchFamily="82" charset="0"/>
                </a:rPr>
                <a:t>REFERENCES</a:t>
              </a:r>
            </a:p>
          </p:txBody>
        </p:sp>
      </p:grpSp>
      <p:sp>
        <p:nvSpPr>
          <p:cNvPr id="25" name="TextBox 24">
            <a:extLst>
              <a:ext uri="{FF2B5EF4-FFF2-40B4-BE49-F238E27FC236}">
                <a16:creationId xmlns:a16="http://schemas.microsoft.com/office/drawing/2014/main" id="{9B77B95B-53CC-4A40-9AFA-59326AF2286A}"/>
              </a:ext>
            </a:extLst>
          </p:cNvPr>
          <p:cNvSpPr txBox="1"/>
          <p:nvPr/>
        </p:nvSpPr>
        <p:spPr>
          <a:xfrm>
            <a:off x="0" y="7016369"/>
            <a:ext cx="6913346" cy="3779758"/>
          </a:xfrm>
          <a:prstGeom prst="roundRect">
            <a:avLst/>
          </a:prstGeom>
          <a:solidFill>
            <a:schemeClr val="bg1">
              <a:lumMod val="85000"/>
              <a:lumOff val="15000"/>
            </a:schemeClr>
          </a:solidFill>
        </p:spPr>
        <p:txBody>
          <a:bodyPr wrap="square" rtlCol="0">
            <a:spAutoFit/>
          </a:bodyPr>
          <a:lstStyle/>
          <a:p>
            <a:r>
              <a:rPr lang="en-IN" sz="1800" b="1" dirty="0">
                <a:latin typeface="Cambria" panose="02040503050406030204" pitchFamily="18" charset="0"/>
                <a:ea typeface="Cambria" panose="02040503050406030204" pitchFamily="18" charset="0"/>
              </a:rPr>
              <a:t>PumpWiki : Guide For Your Fitness and Wellness</a:t>
            </a:r>
          </a:p>
          <a:p>
            <a:endParaRPr lang="en-IN" sz="1800" b="1" dirty="0">
              <a:latin typeface="Cambria" panose="02040503050406030204" pitchFamily="18" charset="0"/>
              <a:ea typeface="Cambria" panose="02040503050406030204" pitchFamily="18" charset="0"/>
            </a:endParaRPr>
          </a:p>
          <a:p>
            <a:r>
              <a:rPr lang="en-US" sz="1800" b="1" i="0" dirty="0">
                <a:solidFill>
                  <a:srgbClr val="ECECEC"/>
                </a:solidFill>
                <a:effectLst/>
                <a:latin typeface="Cambria" panose="02040503050406030204" pitchFamily="18" charset="0"/>
                <a:ea typeface="Cambria" panose="02040503050406030204" pitchFamily="18" charset="0"/>
              </a:rPr>
              <a:t>Welcome to PumpWiki, where your journey to a healthier, fitter lifestyle begins. In a world where health and wellness are paramount, we understand the challenges individuals face in achieving their fitness goals. That's why we've created PumpWiki.</a:t>
            </a:r>
          </a:p>
          <a:p>
            <a:endParaRPr lang="en-US" sz="1800" b="1" dirty="0">
              <a:solidFill>
                <a:srgbClr val="ECECEC"/>
              </a:solidFill>
              <a:latin typeface="Cambria" panose="02040503050406030204" pitchFamily="18" charset="0"/>
              <a:ea typeface="Cambria" panose="02040503050406030204" pitchFamily="18" charset="0"/>
            </a:endParaRPr>
          </a:p>
          <a:p>
            <a:r>
              <a:rPr lang="en-US" sz="1800" b="1" dirty="0">
                <a:solidFill>
                  <a:srgbClr val="ECECEC"/>
                </a:solidFill>
                <a:latin typeface="Cambria" panose="02040503050406030204" pitchFamily="18" charset="0"/>
                <a:ea typeface="Cambria" panose="02040503050406030204" pitchFamily="18" charset="0"/>
              </a:rPr>
              <a:t>W</a:t>
            </a:r>
            <a:r>
              <a:rPr lang="en-US" sz="1800" b="1" i="0" dirty="0">
                <a:solidFill>
                  <a:srgbClr val="ECECEC"/>
                </a:solidFill>
                <a:effectLst/>
                <a:latin typeface="Cambria" panose="02040503050406030204" pitchFamily="18" charset="0"/>
                <a:ea typeface="Cambria" panose="02040503050406030204" pitchFamily="18" charset="0"/>
              </a:rPr>
              <a:t>e believe that fitness is not just about physical appearance; it's about feeling strong, confident, and energized from the inside out. </a:t>
            </a:r>
            <a:r>
              <a:rPr lang="en-US" sz="1800" b="1" dirty="0">
                <a:solidFill>
                  <a:srgbClr val="ECECEC"/>
                </a:solidFill>
                <a:latin typeface="Cambria" panose="02040503050406030204" pitchFamily="18" charset="0"/>
                <a:ea typeface="Cambria" panose="02040503050406030204" pitchFamily="18" charset="0"/>
              </a:rPr>
              <a:t>O</a:t>
            </a:r>
            <a:r>
              <a:rPr lang="en-US" sz="1800" b="1" i="0" dirty="0">
                <a:solidFill>
                  <a:srgbClr val="ECECEC"/>
                </a:solidFill>
                <a:effectLst/>
                <a:latin typeface="Cambria" panose="02040503050406030204" pitchFamily="18" charset="0"/>
                <a:ea typeface="Cambria" panose="02040503050406030204" pitchFamily="18" charset="0"/>
              </a:rPr>
              <a:t>ur mission is to inspire and guide you every step of the way.</a:t>
            </a:r>
            <a:endParaRPr lang="en-IN" sz="1800" b="1" dirty="0">
              <a:latin typeface="Cambria" panose="02040503050406030204" pitchFamily="18" charset="0"/>
              <a:ea typeface="Cambria" panose="02040503050406030204" pitchFamily="18" charset="0"/>
            </a:endParaRPr>
          </a:p>
        </p:txBody>
      </p:sp>
      <p:grpSp>
        <p:nvGrpSpPr>
          <p:cNvPr id="43" name="Group 42">
            <a:extLst>
              <a:ext uri="{FF2B5EF4-FFF2-40B4-BE49-F238E27FC236}">
                <a16:creationId xmlns:a16="http://schemas.microsoft.com/office/drawing/2014/main" id="{A5E481EB-0CBC-48CD-E009-6A05E68186E5}"/>
              </a:ext>
            </a:extLst>
          </p:cNvPr>
          <p:cNvGrpSpPr/>
          <p:nvPr/>
        </p:nvGrpSpPr>
        <p:grpSpPr>
          <a:xfrm>
            <a:off x="8420571" y="2174624"/>
            <a:ext cx="7333026" cy="5661733"/>
            <a:chOff x="2124041" y="197358"/>
            <a:chExt cx="2415941" cy="1607419"/>
          </a:xfrm>
        </p:grpSpPr>
        <p:sp>
          <p:nvSpPr>
            <p:cNvPr id="44" name="Oval 43">
              <a:extLst>
                <a:ext uri="{FF2B5EF4-FFF2-40B4-BE49-F238E27FC236}">
                  <a16:creationId xmlns:a16="http://schemas.microsoft.com/office/drawing/2014/main" id="{E1112296-4032-1BAC-F854-3AD5DDDE0223}"/>
                </a:ext>
              </a:extLst>
            </p:cNvPr>
            <p:cNvSpPr/>
            <p:nvPr/>
          </p:nvSpPr>
          <p:spPr>
            <a:xfrm>
              <a:off x="2295233" y="197358"/>
              <a:ext cx="1905802" cy="1607419"/>
            </a:xfrm>
            <a:prstGeom prst="ellipse">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TextBox 44">
              <a:extLst>
                <a:ext uri="{FF2B5EF4-FFF2-40B4-BE49-F238E27FC236}">
                  <a16:creationId xmlns:a16="http://schemas.microsoft.com/office/drawing/2014/main" id="{3636C056-A9EA-0FAA-9F1C-7252323B7F85}"/>
                </a:ext>
              </a:extLst>
            </p:cNvPr>
            <p:cNvSpPr txBox="1"/>
            <p:nvPr/>
          </p:nvSpPr>
          <p:spPr>
            <a:xfrm>
              <a:off x="2124041" y="668188"/>
              <a:ext cx="2415941" cy="375737"/>
            </a:xfrm>
            <a:prstGeom prst="rect">
              <a:avLst/>
            </a:prstGeom>
            <a:noFill/>
          </p:spPr>
          <p:txBody>
            <a:bodyPr wrap="square" rtlCol="0">
              <a:spAutoFit/>
            </a:bodyPr>
            <a:lstStyle/>
            <a:p>
              <a:r>
                <a:rPr lang="en-IN" sz="4000" dirty="0">
                  <a:solidFill>
                    <a:srgbClr val="66FF66"/>
                  </a:solidFill>
                  <a:latin typeface="Broadway" panose="04040905080B02020502" pitchFamily="82" charset="0"/>
                </a:rPr>
                <a:t>TECHNICAL </a:t>
              </a:r>
            </a:p>
            <a:p>
              <a:r>
                <a:rPr lang="en-IN" sz="4000" dirty="0">
                  <a:solidFill>
                    <a:srgbClr val="66FF66"/>
                  </a:solidFill>
                  <a:latin typeface="Broadway" panose="04040905080B02020502" pitchFamily="82" charset="0"/>
                </a:rPr>
                <a:t>DETAILS</a:t>
              </a:r>
            </a:p>
          </p:txBody>
        </p:sp>
      </p:grpSp>
      <p:pic>
        <p:nvPicPr>
          <p:cNvPr id="5" name="Picture 4">
            <a:extLst>
              <a:ext uri="{FF2B5EF4-FFF2-40B4-BE49-F238E27FC236}">
                <a16:creationId xmlns:a16="http://schemas.microsoft.com/office/drawing/2014/main" id="{D28C38D3-4BE7-637D-B26F-157E33CF12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06891" cy="1076351"/>
          </a:xfrm>
          <a:prstGeom prst="rect">
            <a:avLst/>
          </a:prstGeom>
        </p:spPr>
      </p:pic>
    </p:spTree>
    <p:extLst>
      <p:ext uri="{BB962C8B-B14F-4D97-AF65-F5344CB8AC3E}">
        <p14:creationId xmlns:p14="http://schemas.microsoft.com/office/powerpoint/2010/main" val="4635383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84F7559-03E3-2E02-8F5C-C996FB178F12}"/>
              </a:ext>
            </a:extLst>
          </p:cNvPr>
          <p:cNvPicPr>
            <a:picLocks noChangeAspect="1"/>
          </p:cNvPicPr>
          <p:nvPr/>
        </p:nvPicPr>
        <p:blipFill>
          <a:blip r:embed="rId2"/>
          <a:stretch>
            <a:fillRect/>
          </a:stretch>
        </p:blipFill>
        <p:spPr>
          <a:xfrm>
            <a:off x="483074" y="1504746"/>
            <a:ext cx="11225851" cy="4876804"/>
          </a:xfrm>
          <a:prstGeom prst="rect">
            <a:avLst/>
          </a:prstGeom>
        </p:spPr>
      </p:pic>
      <p:sp>
        <p:nvSpPr>
          <p:cNvPr id="3" name="Oval 2">
            <a:extLst>
              <a:ext uri="{FF2B5EF4-FFF2-40B4-BE49-F238E27FC236}">
                <a16:creationId xmlns:a16="http://schemas.microsoft.com/office/drawing/2014/main" id="{77EFD676-FD59-D189-4B8A-6AD109020D7D}"/>
              </a:ext>
            </a:extLst>
          </p:cNvPr>
          <p:cNvSpPr/>
          <p:nvPr/>
        </p:nvSpPr>
        <p:spPr>
          <a:xfrm>
            <a:off x="3011638" y="-1722591"/>
            <a:ext cx="5953760" cy="3074326"/>
          </a:xfrm>
          <a:prstGeom prst="ellipse">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sz="1800" dirty="0">
              <a:solidFill>
                <a:srgbClr val="66FF66"/>
              </a:solidFill>
              <a:latin typeface="Broadway" panose="04040905080B02020502" pitchFamily="82" charset="0"/>
            </a:endParaRPr>
          </a:p>
          <a:p>
            <a:endParaRPr lang="en-IN" dirty="0">
              <a:solidFill>
                <a:srgbClr val="66FF66"/>
              </a:solidFill>
              <a:latin typeface="Broadway" panose="04040905080B02020502" pitchFamily="82" charset="0"/>
            </a:endParaRPr>
          </a:p>
          <a:p>
            <a:endParaRPr lang="en-IN" sz="1800" dirty="0">
              <a:solidFill>
                <a:srgbClr val="66FF66"/>
              </a:solidFill>
              <a:latin typeface="Broadway" panose="04040905080B02020502" pitchFamily="82" charset="0"/>
            </a:endParaRPr>
          </a:p>
          <a:p>
            <a:endParaRPr lang="en-IN" dirty="0">
              <a:solidFill>
                <a:srgbClr val="66FF66"/>
              </a:solidFill>
              <a:latin typeface="Broadway" panose="04040905080B02020502" pitchFamily="82" charset="0"/>
            </a:endParaRPr>
          </a:p>
          <a:p>
            <a:r>
              <a:rPr lang="en-IN" sz="2400" dirty="0">
                <a:solidFill>
                  <a:srgbClr val="66FF66"/>
                </a:solidFill>
                <a:latin typeface="Broadway" panose="04040905080B02020502" pitchFamily="82" charset="0"/>
              </a:rPr>
              <a:t>               </a:t>
            </a:r>
          </a:p>
          <a:p>
            <a:pPr algn="ctr"/>
            <a:r>
              <a:rPr lang="en-IN" sz="2400" dirty="0">
                <a:solidFill>
                  <a:srgbClr val="66FF66"/>
                </a:solidFill>
                <a:latin typeface="Broadway" panose="04040905080B02020502" pitchFamily="82" charset="0"/>
              </a:rPr>
              <a:t>HOW REACT COMPONENTS  WORKS? </a:t>
            </a:r>
          </a:p>
        </p:txBody>
      </p:sp>
      <p:pic>
        <p:nvPicPr>
          <p:cNvPr id="4" name="Picture 3">
            <a:extLst>
              <a:ext uri="{FF2B5EF4-FFF2-40B4-BE49-F238E27FC236}">
                <a16:creationId xmlns:a16="http://schemas.microsoft.com/office/drawing/2014/main" id="{D7F04FB8-BFD6-5F9A-9BFB-0D4373C111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506891" cy="1076351"/>
          </a:xfrm>
          <a:prstGeom prst="rect">
            <a:avLst/>
          </a:prstGeom>
        </p:spPr>
      </p:pic>
    </p:spTree>
    <p:extLst>
      <p:ext uri="{BB962C8B-B14F-4D97-AF65-F5344CB8AC3E}">
        <p14:creationId xmlns:p14="http://schemas.microsoft.com/office/powerpoint/2010/main" val="3126950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F5E03182-3A4A-CA7A-F12E-62E131D4C252}"/>
              </a:ext>
            </a:extLst>
          </p:cNvPr>
          <p:cNvSpPr/>
          <p:nvPr/>
        </p:nvSpPr>
        <p:spPr>
          <a:xfrm>
            <a:off x="3011638" y="-1722591"/>
            <a:ext cx="5953760" cy="3074326"/>
          </a:xfrm>
          <a:prstGeom prst="ellipse">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sz="2400" dirty="0">
              <a:solidFill>
                <a:srgbClr val="66FF66"/>
              </a:solidFill>
              <a:latin typeface="Broadway" panose="04040905080B02020502" pitchFamily="82" charset="0"/>
            </a:endParaRPr>
          </a:p>
          <a:p>
            <a:endParaRPr lang="en-IN" sz="2400" dirty="0">
              <a:solidFill>
                <a:srgbClr val="66FF66"/>
              </a:solidFill>
              <a:latin typeface="Broadway" panose="04040905080B02020502" pitchFamily="82" charset="0"/>
            </a:endParaRPr>
          </a:p>
          <a:p>
            <a:endParaRPr lang="en-IN" sz="2400" dirty="0">
              <a:solidFill>
                <a:srgbClr val="66FF66"/>
              </a:solidFill>
              <a:latin typeface="Broadway" panose="04040905080B02020502" pitchFamily="82" charset="0"/>
            </a:endParaRPr>
          </a:p>
          <a:p>
            <a:pPr algn="ctr"/>
            <a:endParaRPr lang="en-IN" sz="2400" dirty="0">
              <a:solidFill>
                <a:srgbClr val="66FF66"/>
              </a:solidFill>
              <a:latin typeface="Broadway" panose="04040905080B02020502" pitchFamily="82" charset="0"/>
            </a:endParaRPr>
          </a:p>
          <a:p>
            <a:pPr algn="ctr"/>
            <a:endParaRPr lang="en-IN" sz="2400" dirty="0">
              <a:solidFill>
                <a:srgbClr val="66FF66"/>
              </a:solidFill>
              <a:latin typeface="Broadway" panose="04040905080B02020502" pitchFamily="82" charset="0"/>
            </a:endParaRPr>
          </a:p>
          <a:p>
            <a:pPr algn="ctr"/>
            <a:r>
              <a:rPr lang="en-IN" sz="2400" dirty="0">
                <a:solidFill>
                  <a:srgbClr val="66FF66"/>
                </a:solidFill>
                <a:latin typeface="Broadway" panose="04040905080B02020502" pitchFamily="82" charset="0"/>
              </a:rPr>
              <a:t>Why React over JavaScript?</a:t>
            </a:r>
          </a:p>
        </p:txBody>
      </p:sp>
      <p:pic>
        <p:nvPicPr>
          <p:cNvPr id="4" name="Picture 3">
            <a:extLst>
              <a:ext uri="{FF2B5EF4-FFF2-40B4-BE49-F238E27FC236}">
                <a16:creationId xmlns:a16="http://schemas.microsoft.com/office/drawing/2014/main" id="{AA511FF2-9F5B-D5C2-4B5C-99543D1C4DAB}"/>
              </a:ext>
            </a:extLst>
          </p:cNvPr>
          <p:cNvPicPr>
            <a:picLocks noChangeAspect="1"/>
          </p:cNvPicPr>
          <p:nvPr/>
        </p:nvPicPr>
        <p:blipFill rotWithShape="1">
          <a:blip r:embed="rId2"/>
          <a:srcRect r="-3423" b="16923"/>
          <a:stretch/>
        </p:blipFill>
        <p:spPr>
          <a:xfrm>
            <a:off x="5819140" y="1523185"/>
            <a:ext cx="6157586" cy="4983061"/>
          </a:xfrm>
          <a:prstGeom prst="rect">
            <a:avLst/>
          </a:prstGeom>
        </p:spPr>
      </p:pic>
      <p:pic>
        <p:nvPicPr>
          <p:cNvPr id="8" name="Picture 7">
            <a:extLst>
              <a:ext uri="{FF2B5EF4-FFF2-40B4-BE49-F238E27FC236}">
                <a16:creationId xmlns:a16="http://schemas.microsoft.com/office/drawing/2014/main" id="{6ECBF6A5-50D3-DCC7-9E93-1154C2AF9B16}"/>
              </a:ext>
            </a:extLst>
          </p:cNvPr>
          <p:cNvPicPr>
            <a:picLocks noChangeAspect="1"/>
          </p:cNvPicPr>
          <p:nvPr/>
        </p:nvPicPr>
        <p:blipFill>
          <a:blip r:embed="rId3"/>
          <a:stretch>
            <a:fillRect/>
          </a:stretch>
        </p:blipFill>
        <p:spPr>
          <a:xfrm>
            <a:off x="215274" y="1523185"/>
            <a:ext cx="5464072" cy="4983061"/>
          </a:xfrm>
          <a:prstGeom prst="rect">
            <a:avLst/>
          </a:prstGeom>
        </p:spPr>
      </p:pic>
      <p:sp>
        <p:nvSpPr>
          <p:cNvPr id="9" name="TextBox 8">
            <a:extLst>
              <a:ext uri="{FF2B5EF4-FFF2-40B4-BE49-F238E27FC236}">
                <a16:creationId xmlns:a16="http://schemas.microsoft.com/office/drawing/2014/main" id="{425A8BBE-3BB2-E2FD-FB72-0C8DDC531CFA}"/>
              </a:ext>
            </a:extLst>
          </p:cNvPr>
          <p:cNvSpPr txBox="1"/>
          <p:nvPr/>
        </p:nvSpPr>
        <p:spPr>
          <a:xfrm>
            <a:off x="4077050" y="1523185"/>
            <a:ext cx="1602296" cy="369332"/>
          </a:xfrm>
          <a:prstGeom prst="rect">
            <a:avLst/>
          </a:prstGeom>
          <a:solidFill>
            <a:schemeClr val="bg1">
              <a:lumMod val="50000"/>
              <a:lumOff val="50000"/>
            </a:schemeClr>
          </a:solidFill>
        </p:spPr>
        <p:txBody>
          <a:bodyPr wrap="square" rtlCol="0">
            <a:spAutoFit/>
          </a:bodyPr>
          <a:lstStyle/>
          <a:p>
            <a:r>
              <a:rPr lang="en-IN" sz="1800" dirty="0">
                <a:solidFill>
                  <a:srgbClr val="66FF66"/>
                </a:solidFill>
                <a:latin typeface="Broadway" panose="04040905080B02020502" pitchFamily="82" charset="0"/>
              </a:rPr>
              <a:t>JavaScript</a:t>
            </a:r>
            <a:endParaRPr lang="en-IN" dirty="0"/>
          </a:p>
        </p:txBody>
      </p:sp>
      <p:sp>
        <p:nvSpPr>
          <p:cNvPr id="10" name="TextBox 9">
            <a:extLst>
              <a:ext uri="{FF2B5EF4-FFF2-40B4-BE49-F238E27FC236}">
                <a16:creationId xmlns:a16="http://schemas.microsoft.com/office/drawing/2014/main" id="{C4FDF056-0DCE-40C4-A51A-EB228CE9D4B8}"/>
              </a:ext>
            </a:extLst>
          </p:cNvPr>
          <p:cNvSpPr txBox="1"/>
          <p:nvPr/>
        </p:nvSpPr>
        <p:spPr>
          <a:xfrm>
            <a:off x="10386969" y="1523185"/>
            <a:ext cx="1407951" cy="369332"/>
          </a:xfrm>
          <a:prstGeom prst="rect">
            <a:avLst/>
          </a:prstGeom>
          <a:solidFill>
            <a:schemeClr val="bg1">
              <a:lumMod val="50000"/>
              <a:lumOff val="50000"/>
            </a:schemeClr>
          </a:solidFill>
        </p:spPr>
        <p:txBody>
          <a:bodyPr wrap="square" rtlCol="0">
            <a:spAutoFit/>
          </a:bodyPr>
          <a:lstStyle/>
          <a:p>
            <a:r>
              <a:rPr lang="en-IN" dirty="0">
                <a:solidFill>
                  <a:srgbClr val="66FF66"/>
                </a:solidFill>
                <a:latin typeface="Broadway" panose="04040905080B02020502" pitchFamily="82" charset="0"/>
              </a:rPr>
              <a:t>React</a:t>
            </a:r>
            <a:endParaRPr lang="en-IN" dirty="0"/>
          </a:p>
        </p:txBody>
      </p:sp>
      <p:pic>
        <p:nvPicPr>
          <p:cNvPr id="3" name="Picture 2">
            <a:extLst>
              <a:ext uri="{FF2B5EF4-FFF2-40B4-BE49-F238E27FC236}">
                <a16:creationId xmlns:a16="http://schemas.microsoft.com/office/drawing/2014/main" id="{FFC642BB-40E0-2CEA-1F16-9A2FB38F4C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506891" cy="1076351"/>
          </a:xfrm>
          <a:prstGeom prst="rect">
            <a:avLst/>
          </a:prstGeom>
        </p:spPr>
      </p:pic>
    </p:spTree>
    <p:extLst>
      <p:ext uri="{BB962C8B-B14F-4D97-AF65-F5344CB8AC3E}">
        <p14:creationId xmlns:p14="http://schemas.microsoft.com/office/powerpoint/2010/main" val="2455633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a:extLst>
              <a:ext uri="{FF2B5EF4-FFF2-40B4-BE49-F238E27FC236}">
                <a16:creationId xmlns:a16="http://schemas.microsoft.com/office/drawing/2014/main" id="{82590A01-9B0C-42B0-9EA3-DF55F42A6119}"/>
              </a:ext>
            </a:extLst>
          </p:cNvPr>
          <p:cNvPicPr>
            <a:picLocks noChangeAspect="1"/>
          </p:cNvPicPr>
          <p:nvPr/>
        </p:nvPicPr>
        <p:blipFill rotWithShape="1">
          <a:blip r:embed="rId2"/>
          <a:srcRect t="1220" r="2134" b="58811"/>
          <a:stretch/>
        </p:blipFill>
        <p:spPr>
          <a:xfrm>
            <a:off x="1273225" y="558265"/>
            <a:ext cx="9439694" cy="2627855"/>
          </a:xfrm>
          <a:prstGeom prst="rect">
            <a:avLst/>
          </a:prstGeom>
        </p:spPr>
      </p:pic>
      <p:pic>
        <p:nvPicPr>
          <p:cNvPr id="39" name="Picture 38">
            <a:extLst>
              <a:ext uri="{FF2B5EF4-FFF2-40B4-BE49-F238E27FC236}">
                <a16:creationId xmlns:a16="http://schemas.microsoft.com/office/drawing/2014/main" id="{6BE32A19-60DB-C6EE-6B65-1358106A5A47}"/>
              </a:ext>
            </a:extLst>
          </p:cNvPr>
          <p:cNvPicPr>
            <a:picLocks noChangeAspect="1"/>
          </p:cNvPicPr>
          <p:nvPr/>
        </p:nvPicPr>
        <p:blipFill rotWithShape="1">
          <a:blip r:embed="rId3"/>
          <a:srcRect t="3382" r="837"/>
          <a:stretch/>
        </p:blipFill>
        <p:spPr>
          <a:xfrm>
            <a:off x="1273225" y="3518382"/>
            <a:ext cx="9439694" cy="2627855"/>
          </a:xfrm>
          <a:prstGeom prst="rect">
            <a:avLst/>
          </a:prstGeom>
        </p:spPr>
      </p:pic>
      <p:pic>
        <p:nvPicPr>
          <p:cNvPr id="2" name="Picture 1">
            <a:extLst>
              <a:ext uri="{FF2B5EF4-FFF2-40B4-BE49-F238E27FC236}">
                <a16:creationId xmlns:a16="http://schemas.microsoft.com/office/drawing/2014/main" id="{FC089AA8-1CB6-C405-9C77-DD3A761C2C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506891" cy="1076351"/>
          </a:xfrm>
          <a:prstGeom prst="rect">
            <a:avLst/>
          </a:prstGeom>
        </p:spPr>
      </p:pic>
    </p:spTree>
    <p:extLst>
      <p:ext uri="{BB962C8B-B14F-4D97-AF65-F5344CB8AC3E}">
        <p14:creationId xmlns:p14="http://schemas.microsoft.com/office/powerpoint/2010/main" val="132608255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881</TotalTime>
  <Words>2254</Words>
  <Application>Microsoft Office PowerPoint</Application>
  <PresentationFormat>Widescreen</PresentationFormat>
  <Paragraphs>273</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Broadway</vt:lpstr>
      <vt:lpstr>Calibri</vt:lpstr>
      <vt:lpstr>Calibri Light</vt:lpstr>
      <vt:lpstr>Cambria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Gupta, Geetika (Cognizant)</dc:creator>
  <cp:lastModifiedBy>HP</cp:lastModifiedBy>
  <cp:revision>6</cp:revision>
  <dcterms:created xsi:type="dcterms:W3CDTF">2024-03-10T06:16:29Z</dcterms:created>
  <dcterms:modified xsi:type="dcterms:W3CDTF">2024-05-02T15:11:21Z</dcterms:modified>
</cp:coreProperties>
</file>