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5" r:id="rId4"/>
    <p:sldId id="258" r:id="rId5"/>
    <p:sldId id="266" r:id="rId6"/>
    <p:sldId id="269" r:id="rId7"/>
    <p:sldId id="270" r:id="rId8"/>
    <p:sldId id="261" r:id="rId9"/>
    <p:sldId id="271" r:id="rId10"/>
    <p:sldId id="273" r:id="rId11"/>
    <p:sldId id="274" r:id="rId12"/>
    <p:sldId id="262" r:id="rId13"/>
    <p:sldId id="281" r:id="rId14"/>
    <p:sldId id="263" r:id="rId15"/>
    <p:sldId id="275" r:id="rId16"/>
    <p:sldId id="264" r:id="rId17"/>
    <p:sldId id="259" r:id="rId18"/>
    <p:sldId id="272" r:id="rId19"/>
    <p:sldId id="276" r:id="rId20"/>
    <p:sldId id="277" r:id="rId21"/>
    <p:sldId id="260" r:id="rId22"/>
    <p:sldId id="278" r:id="rId23"/>
    <p:sldId id="280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4E3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3"/>
    <p:restoredTop sz="96327"/>
  </p:normalViewPr>
  <p:slideViewPr>
    <p:cSldViewPr snapToGrid="0" snapToObjects="1">
      <p:cViewPr>
        <p:scale>
          <a:sx n="174" d="100"/>
          <a:sy n="174" d="100"/>
        </p:scale>
        <p:origin x="52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5A49F-4244-0047-BEEF-A07E13241934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4E8C8-DF9E-C04D-84DC-169D97B2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496-5DB5-B743-BB71-6D19D72918F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BEEC-2180-E740-9B62-18E70F4C357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8BE1-AA12-B442-B4D3-364F5A731D3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F8C3-E53F-7F4F-B425-D938ABF10FC7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C926-A257-DF49-B508-AAB95CD5CC14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80DC-38AA-B34B-B968-98BD64BB7E32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EE8-CA0D-BB4F-8E04-AC3E1DA92F02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D29D-37C8-C54A-BECE-14D5A9429531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3715-5E58-1A43-B5C6-226DD266F373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A0CD-C1FC-E648-97DC-93D41C5325CD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C806-67E9-B64B-9B86-E9071678A215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95D9-8550-0E47-850B-D5A48F2D45BF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65E0-E6D0-9F41-B04D-89B0DDD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4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0B0E9D-105B-2D40-9A2D-36CF2D7E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30" y="493173"/>
            <a:ext cx="2752747" cy="1013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19BB8-B9AB-BD42-A635-EDB01C6C7D03}"/>
              </a:ext>
            </a:extLst>
          </p:cNvPr>
          <p:cNvSpPr txBox="1"/>
          <p:nvPr/>
        </p:nvSpPr>
        <p:spPr>
          <a:xfrm>
            <a:off x="735874" y="1000115"/>
            <a:ext cx="3266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 Ontology Matching System for Data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C006B-3A2C-DD40-96DA-65D6859DF3C0}"/>
              </a:ext>
            </a:extLst>
          </p:cNvPr>
          <p:cNvSpPr txBox="1"/>
          <p:nvPr/>
        </p:nvSpPr>
        <p:spPr>
          <a:xfrm>
            <a:off x="853220" y="3450670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Jizhou Che  (scyjc1  20032291)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Supervisor: Dr.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Heshan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5B69-0DB6-1144-8369-760D3F9D5DE6}"/>
              </a:ext>
            </a:extLst>
          </p:cNvPr>
          <p:cNvCxnSpPr>
            <a:cxnSpLocks/>
          </p:cNvCxnSpPr>
          <p:nvPr/>
        </p:nvCxnSpPr>
        <p:spPr>
          <a:xfrm>
            <a:off x="4578626" y="420756"/>
            <a:ext cx="0" cy="43019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1DD8EC-9E6E-E741-A32D-904A7CBA5641}"/>
              </a:ext>
            </a:extLst>
          </p:cNvPr>
          <p:cNvSpPr txBox="1"/>
          <p:nvPr/>
        </p:nvSpPr>
        <p:spPr>
          <a:xfrm>
            <a:off x="5155086" y="1800335"/>
            <a:ext cx="362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 Dissertation Single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Honours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(COMP3050 UNNC)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05BD7A-EC0C-D642-A6E5-F6499D78411E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F3FCA-87DF-BB46-AA55-3BBB68CD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8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Related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3837141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Classification of methodologies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ontology matching systems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OAEI campaigns and frameworks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Tools and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8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Related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3837141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Classification of methodologies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ontology matching systems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OAEI campaigns and frameworks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Tools and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347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Motivation and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4527586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Description logic and reasoners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Utilisation</a:t>
            </a:r>
            <a:r>
              <a:rPr lang="en-US" dirty="0"/>
              <a:t> of available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Deduction of complex axioms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Matching classes, instances and properties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EACDF4-D6BF-9F48-8939-6BD9B542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54" y="804672"/>
            <a:ext cx="3013223" cy="13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347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Motivation and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4527586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Description logic and reasoners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Utilisation</a:t>
            </a:r>
            <a:r>
              <a:rPr lang="en-US" dirty="0"/>
              <a:t> of available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Deduction of complex axioms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Matching classes, instances and properties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EACDF4-D6BF-9F48-8939-6BD9B542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54" y="804672"/>
            <a:ext cx="3013223" cy="1387953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5CD459BE-5569-B943-AEFB-6070FAD8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61" y="2326800"/>
            <a:ext cx="1542407" cy="4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3925113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Algorithm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System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LogMap</a:t>
            </a:r>
            <a:r>
              <a:rPr lang="en-US" dirty="0"/>
              <a:t>: adaptation and differences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39294E4-E232-E340-8458-A8AC3420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843"/>
            <a:ext cx="914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219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3552576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module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of APIs and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Lexical and structural indexation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Mapping discovery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Reasoning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and 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395454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OAEI tracks and frameworks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Anatomy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FMA_NCI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Local testing with general ontologies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2F4B7-54BC-5840-B2B0-00DEECE1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3A9D0F-7916-5949-BC43-E7503BA0DD74}"/>
                  </a:ext>
                </a:extLst>
              </p:cNvPr>
              <p:cNvSpPr txBox="1"/>
              <p:nvPr/>
            </p:nvSpPr>
            <p:spPr>
              <a:xfrm>
                <a:off x="1060703" y="1380967"/>
                <a:ext cx="5028300" cy="261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𝑛𝑢𝑚𝐼𝑛𝑡𝑒𝑟𝑠𝑒𝑐𝑡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𝑟𝑒𝑓𝑒𝑟𝑒𝑛𝑐𝑒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𝑛𝑢𝑚𝑂𝑢𝑡𝑝𝑢𝑡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𝑛𝑢𝑚𝐼𝑛𝑡𝑒𝑟𝑠𝑒𝑐𝑡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𝑟𝑒𝑓𝑒𝑟𝑒𝑛𝑐𝑒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𝑅𝑒𝑓𝑒𝑟𝑒𝑛𝑐𝑒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Fmeasure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3A9D0F-7916-5949-BC43-E7503BA0D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3" y="1380967"/>
                <a:ext cx="5028300" cy="2613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2F4B7-54BC-5840-B2B0-00DEECE1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2F4B7-54BC-5840-B2B0-00DEECE1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004FF1F-3F2D-C648-92BE-6AF04E49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97" y="1345076"/>
            <a:ext cx="2640788" cy="3422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3A5A3-9B9B-A343-A6EB-091C2B7F155D}"/>
              </a:ext>
            </a:extLst>
          </p:cNvPr>
          <p:cNvSpPr txBox="1"/>
          <p:nvPr/>
        </p:nvSpPr>
        <p:spPr>
          <a:xfrm>
            <a:off x="4572001" y="1800335"/>
            <a:ext cx="42069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Anatomy Track Evaluation Result 2020</a:t>
            </a:r>
          </a:p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(http://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oaei.ontologymatching.org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/2020/results/anatomy/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index.html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788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23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3001399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Related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 and Objectives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F8C71-10C8-4146-8120-274AE2A0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2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2F4B7-54BC-5840-B2B0-00DEECE1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120FB8B-C551-BA48-A2A9-6EA4FED3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27" y="1451927"/>
            <a:ext cx="3279472" cy="2886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0F49E-EE9D-914C-8C1D-1F6941B05E84}"/>
              </a:ext>
            </a:extLst>
          </p:cNvPr>
          <p:cNvSpPr txBox="1"/>
          <p:nvPr/>
        </p:nvSpPr>
        <p:spPr>
          <a:xfrm>
            <a:off x="4572001" y="1800335"/>
            <a:ext cx="42069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Largebio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Track Evaluation Result 2020</a:t>
            </a:r>
          </a:p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(http://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www.cs.ox.ac.uk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/projects/SEALS/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oaei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/2020/results/)</a:t>
            </a:r>
          </a:p>
        </p:txBody>
      </p:sp>
    </p:spTree>
    <p:extLst>
      <p:ext uri="{BB962C8B-B14F-4D97-AF65-F5344CB8AC3E}">
        <p14:creationId xmlns:p14="http://schemas.microsoft.com/office/powerpoint/2010/main" val="409018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37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269016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Resource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Outcome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7471F-FC6E-BA41-A0CE-382D4A4E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56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74546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A. </a:t>
            </a:r>
            <a:r>
              <a:rPr lang="en-US" sz="1100" dirty="0" err="1"/>
              <a:t>Nafissi</a:t>
            </a:r>
            <a:r>
              <a:rPr lang="en-US" sz="1100" dirty="0"/>
              <a:t>, B. Bruns, and F. </a:t>
            </a:r>
            <a:r>
              <a:rPr lang="en-US" sz="1100" dirty="0" err="1"/>
              <a:t>Fiorani</a:t>
            </a:r>
            <a:r>
              <a:rPr lang="en-US" sz="1100" dirty="0"/>
              <a:t>, “Ontologies for resolving semantic heterogeneity in information integration among plant phenomics databases,” in </a:t>
            </a:r>
            <a:r>
              <a:rPr lang="en-US" sz="1100" dirty="0" err="1"/>
              <a:t>Informatik</a:t>
            </a:r>
            <a:r>
              <a:rPr lang="en-US" sz="1100" dirty="0"/>
              <a:t> in der Land-, </a:t>
            </a:r>
            <a:r>
              <a:rPr lang="en-US" sz="1100" dirty="0" err="1"/>
              <a:t>Forst</a:t>
            </a:r>
            <a:r>
              <a:rPr lang="en-US" sz="1100" dirty="0"/>
              <a:t>- und Ern ̈</a:t>
            </a:r>
            <a:r>
              <a:rPr lang="en-US" sz="1100" dirty="0" err="1"/>
              <a:t>ahrungswirtschaft</a:t>
            </a:r>
            <a:r>
              <a:rPr lang="en-US" sz="1100" dirty="0"/>
              <a:t>, </a:t>
            </a:r>
            <a:r>
              <a:rPr lang="en-US" sz="1100" dirty="0" err="1"/>
              <a:t>Fokus</a:t>
            </a:r>
            <a:r>
              <a:rPr lang="en-US" sz="1100" dirty="0"/>
              <a:t>: </a:t>
            </a:r>
            <a:r>
              <a:rPr lang="en-US" sz="1100" dirty="0" err="1"/>
              <a:t>Digitale</a:t>
            </a:r>
            <a:r>
              <a:rPr lang="en-US" sz="1100" dirty="0"/>
              <a:t> </a:t>
            </a:r>
            <a:r>
              <a:rPr lang="en-US" sz="1100" dirty="0" err="1"/>
              <a:t>Marktpl</a:t>
            </a:r>
            <a:r>
              <a:rPr lang="en-US" sz="1100" dirty="0"/>
              <a:t> ̈</a:t>
            </a:r>
            <a:r>
              <a:rPr lang="en-US" sz="1100" dirty="0" err="1"/>
              <a:t>atze</a:t>
            </a:r>
            <a:r>
              <a:rPr lang="en-US" sz="1100" dirty="0"/>
              <a:t> und </a:t>
            </a:r>
            <a:r>
              <a:rPr lang="en-US" sz="1100" dirty="0" err="1"/>
              <a:t>Plattformen</a:t>
            </a:r>
            <a:r>
              <a:rPr lang="en-US" sz="1100" dirty="0"/>
              <a:t>, </a:t>
            </a:r>
            <a:r>
              <a:rPr lang="en-US" sz="1100" dirty="0" err="1"/>
              <a:t>Referate</a:t>
            </a:r>
            <a:r>
              <a:rPr lang="en-US" sz="1100" dirty="0"/>
              <a:t> der 38. GIL-</a:t>
            </a:r>
            <a:r>
              <a:rPr lang="en-US" sz="1100" dirty="0" err="1"/>
              <a:t>Jahrestagung</a:t>
            </a:r>
            <a:r>
              <a:rPr lang="en-US" sz="1100" dirty="0"/>
              <a:t>, 26.-27. </a:t>
            </a:r>
            <a:r>
              <a:rPr lang="en-US" sz="1100" dirty="0" err="1"/>
              <a:t>Februar</a:t>
            </a:r>
            <a:r>
              <a:rPr lang="en-US" sz="1100" dirty="0"/>
              <a:t> 2018, Kiel, Germany, ser. LNI, A. </a:t>
            </a:r>
            <a:r>
              <a:rPr lang="en-US" sz="1100" dirty="0" err="1"/>
              <a:t>Ruckelshausen</a:t>
            </a:r>
            <a:r>
              <a:rPr lang="en-US" sz="1100" dirty="0"/>
              <a:t>, A. Meyer-</a:t>
            </a:r>
            <a:r>
              <a:rPr lang="en-US" sz="1100" dirty="0" err="1"/>
              <a:t>Aurich</a:t>
            </a:r>
            <a:r>
              <a:rPr lang="en-US" sz="1100" dirty="0"/>
              <a:t>, K. </a:t>
            </a:r>
            <a:r>
              <a:rPr lang="en-US" sz="1100" dirty="0" err="1"/>
              <a:t>Borchard</a:t>
            </a:r>
            <a:r>
              <a:rPr lang="en-US" sz="1100" dirty="0"/>
              <a:t>, C. </a:t>
            </a:r>
            <a:r>
              <a:rPr lang="en-US" sz="1100" dirty="0" err="1"/>
              <a:t>Hofacker</a:t>
            </a:r>
            <a:r>
              <a:rPr lang="en-US" sz="1100" dirty="0"/>
              <a:t>, J. Loy, R. </a:t>
            </a:r>
            <a:r>
              <a:rPr lang="en-US" sz="1100" dirty="0" err="1"/>
              <a:t>Schwerdtfeger</a:t>
            </a:r>
            <a:r>
              <a:rPr lang="en-US" sz="1100" dirty="0"/>
              <a:t>, H. </a:t>
            </a:r>
            <a:r>
              <a:rPr lang="en-US" sz="1100" dirty="0" err="1"/>
              <a:t>Sundermeier</a:t>
            </a:r>
            <a:r>
              <a:rPr lang="en-US" sz="1100" dirty="0"/>
              <a:t>, H. </a:t>
            </a:r>
            <a:r>
              <a:rPr lang="en-US" sz="1100" dirty="0" err="1"/>
              <a:t>Floto</a:t>
            </a:r>
            <a:r>
              <a:rPr lang="en-US" sz="1100" dirty="0"/>
              <a:t>, and B. </a:t>
            </a:r>
            <a:r>
              <a:rPr lang="en-US" sz="1100" dirty="0" err="1"/>
              <a:t>Theuvsen</a:t>
            </a:r>
            <a:r>
              <a:rPr lang="en-US" sz="1100" dirty="0"/>
              <a:t>, Eds., vol. P-278. GI, 2018, pp. 167–170. [Online]. Available: https://</a:t>
            </a:r>
            <a:r>
              <a:rPr lang="en-US" sz="1100" dirty="0" err="1"/>
              <a:t>dl.gi.de</a:t>
            </a:r>
            <a:r>
              <a:rPr lang="en-US" sz="1100" dirty="0"/>
              <a:t>/20.500.12116/23148</a:t>
            </a:r>
            <a:endParaRPr lang="en-US" sz="11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7471F-FC6E-BA41-A0CE-382D4A4E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2F6CE-6264-4B42-94C6-21518C8174C4}"/>
              </a:ext>
            </a:extLst>
          </p:cNvPr>
          <p:cNvSpPr txBox="1"/>
          <p:nvPr/>
        </p:nvSpPr>
        <p:spPr>
          <a:xfrm>
            <a:off x="1060704" y="2434316"/>
            <a:ext cx="44695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[2] X. Wang, L. Liu, J. </a:t>
            </a:r>
            <a:r>
              <a:rPr lang="en-US" sz="1100" dirty="0" err="1"/>
              <a:t>Fackenthal</a:t>
            </a:r>
            <a:r>
              <a:rPr lang="en-US" sz="1100" dirty="0"/>
              <a:t>, S. Cummings, O. I. Olopade, K. Hope, J. C. Silverstein, and O. I. Olopade, “Translational integrity and continuity: Personalized biomedical data integration,” J. Biomed. Informatics, vol. 42, no. 1, pp. 100–112, 2009. [Online]. Available: https://</a:t>
            </a:r>
            <a:r>
              <a:rPr lang="en-US" sz="1100" dirty="0" err="1"/>
              <a:t>doi.org</a:t>
            </a:r>
            <a:r>
              <a:rPr lang="en-US" sz="1100" dirty="0"/>
              <a:t>/10.1016/j.jbi.2008.08.002</a:t>
            </a:r>
          </a:p>
        </p:txBody>
      </p:sp>
    </p:spTree>
    <p:extLst>
      <p:ext uri="{BB962C8B-B14F-4D97-AF65-F5344CB8AC3E}">
        <p14:creationId xmlns:p14="http://schemas.microsoft.com/office/powerpoint/2010/main" val="370230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56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74546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[3] L. Wei, H. Du, Q. </a:t>
            </a:r>
            <a:r>
              <a:rPr lang="en-US" sz="1100" dirty="0" err="1"/>
              <a:t>Mahesar</a:t>
            </a:r>
            <a:r>
              <a:rPr lang="en-US" sz="1100" dirty="0"/>
              <a:t>, B. Clarke, D. R. Magee, V. Dimitrova, D. Gunn, D. </a:t>
            </a:r>
            <a:r>
              <a:rPr lang="en-US" sz="1100" dirty="0" err="1"/>
              <a:t>Entwisle</a:t>
            </a:r>
            <a:r>
              <a:rPr lang="en-US" sz="1100" dirty="0"/>
              <a:t>, H. Reeves, and A. G. Cohn, “ATU-DSS: knowledge-driven data integration and reasoning for sustainable subsurface inter-asset management,” in The Semantic Web: ESWC 2018 Satellite Events - ESWC 2018 Satellite Events, Heraklion, Crete, Greece, June 3-7, 2018, Revised Selected Papers, ser. Lecture Notes in Computer Science, A. </a:t>
            </a:r>
            <a:r>
              <a:rPr lang="en-US" sz="1100" dirty="0" err="1"/>
              <a:t>Gangemi</a:t>
            </a:r>
            <a:r>
              <a:rPr lang="en-US" sz="1100" dirty="0"/>
              <a:t>, A. L. Gentile, A. G. </a:t>
            </a:r>
            <a:r>
              <a:rPr lang="en-US" sz="1100" dirty="0" err="1"/>
              <a:t>Nuzzolese</a:t>
            </a:r>
            <a:r>
              <a:rPr lang="en-US" sz="1100" dirty="0"/>
              <a:t>, S. Rudolph, M. </a:t>
            </a:r>
            <a:r>
              <a:rPr lang="en-US" sz="1100" dirty="0" err="1"/>
              <a:t>Maleshkova</a:t>
            </a:r>
            <a:r>
              <a:rPr lang="en-US" sz="1100" dirty="0"/>
              <a:t>, H. </a:t>
            </a:r>
            <a:r>
              <a:rPr lang="en-US" sz="1100" dirty="0" err="1"/>
              <a:t>Paulheim</a:t>
            </a:r>
            <a:r>
              <a:rPr lang="en-US" sz="1100" dirty="0"/>
              <a:t>, J. Z. Pan, and M. </a:t>
            </a:r>
            <a:r>
              <a:rPr lang="en-US" sz="1100" dirty="0" err="1"/>
              <a:t>Alam</a:t>
            </a:r>
            <a:r>
              <a:rPr lang="en-US" sz="1100" dirty="0"/>
              <a:t>, Eds., vol. 11155. Springer, 2018, pp. 8–13. [Online]. Available: https://</a:t>
            </a:r>
            <a:r>
              <a:rPr lang="en-US" sz="1100" dirty="0" err="1"/>
              <a:t>doi.org</a:t>
            </a:r>
            <a:r>
              <a:rPr lang="en-US" sz="1100" dirty="0"/>
              <a:t>/10.1007/978-3-319-98192-5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7471F-FC6E-BA41-A0CE-382D4A4E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2F6CE-6264-4B42-94C6-21518C8174C4}"/>
              </a:ext>
            </a:extLst>
          </p:cNvPr>
          <p:cNvSpPr txBox="1"/>
          <p:nvPr/>
        </p:nvSpPr>
        <p:spPr>
          <a:xfrm>
            <a:off x="1060704" y="2434316"/>
            <a:ext cx="44695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[4] J. </a:t>
            </a:r>
            <a:r>
              <a:rPr lang="en-US" sz="1100" dirty="0" err="1"/>
              <a:t>Euzenat</a:t>
            </a:r>
            <a:r>
              <a:rPr lang="en-US" sz="1100" dirty="0"/>
              <a:t> and P. </a:t>
            </a:r>
            <a:r>
              <a:rPr lang="en-US" sz="1100" dirty="0" err="1"/>
              <a:t>Shvaiko</a:t>
            </a:r>
            <a:r>
              <a:rPr lang="en-US" sz="1100" dirty="0"/>
              <a:t>, Ontology matching, 2nd ed. Heidelberg (DE): </a:t>
            </a:r>
          </a:p>
          <a:p>
            <a:r>
              <a:rPr lang="en-US" sz="1100" dirty="0"/>
              <a:t>Springer-Verlag, 2013. [Online]. Available: http://</a:t>
            </a:r>
            <a:r>
              <a:rPr lang="en-US" sz="1100" dirty="0" err="1"/>
              <a:t>book.ontologymatching.org</a:t>
            </a:r>
            <a:r>
              <a:rPr lang="en-US" sz="11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1C08B-18E1-7C40-9BF3-962A5BBA1B75}"/>
              </a:ext>
            </a:extLst>
          </p:cNvPr>
          <p:cNvSpPr txBox="1"/>
          <p:nvPr/>
        </p:nvSpPr>
        <p:spPr>
          <a:xfrm>
            <a:off x="1060703" y="3149110"/>
            <a:ext cx="44695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[5] F. M. </a:t>
            </a:r>
            <a:r>
              <a:rPr lang="en-US" sz="1100" dirty="0" err="1"/>
              <a:t>Suchanek</a:t>
            </a:r>
            <a:r>
              <a:rPr lang="en-US" sz="1100" dirty="0"/>
              <a:t>, S. </a:t>
            </a:r>
            <a:r>
              <a:rPr lang="en-US" sz="1100" dirty="0" err="1"/>
              <a:t>Abiteboul</a:t>
            </a:r>
            <a:r>
              <a:rPr lang="en-US" sz="1100" dirty="0"/>
              <a:t>, and P. </a:t>
            </a:r>
            <a:r>
              <a:rPr lang="en-US" sz="1100" dirty="0" err="1"/>
              <a:t>Senellart</a:t>
            </a:r>
            <a:r>
              <a:rPr lang="en-US" sz="1100" dirty="0"/>
              <a:t>, “Ontology alignment at the instance and schema level,” </a:t>
            </a:r>
            <a:r>
              <a:rPr lang="en-US" sz="1100" dirty="0" err="1"/>
              <a:t>CoRR</a:t>
            </a:r>
            <a:r>
              <a:rPr lang="en-US" sz="1100" dirty="0"/>
              <a:t>, vol. abs/1105.5516, 2011. [Online]. Available: http://</a:t>
            </a:r>
            <a:r>
              <a:rPr lang="en-US" sz="1100" dirty="0" err="1"/>
              <a:t>arxiv.org</a:t>
            </a:r>
            <a:r>
              <a:rPr lang="en-US" sz="1100" dirty="0"/>
              <a:t>/abs/1105.5516 </a:t>
            </a:r>
          </a:p>
        </p:txBody>
      </p:sp>
    </p:spTree>
    <p:extLst>
      <p:ext uri="{BB962C8B-B14F-4D97-AF65-F5344CB8AC3E}">
        <p14:creationId xmlns:p14="http://schemas.microsoft.com/office/powerpoint/2010/main" val="3242258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56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7454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[6] E. Jim ́</a:t>
            </a:r>
            <a:r>
              <a:rPr lang="en-US" sz="1100" dirty="0" err="1"/>
              <a:t>enez</a:t>
            </a:r>
            <a:r>
              <a:rPr lang="en-US" sz="1100" dirty="0"/>
              <a:t>-Ruiz and B. C. Grau, “</a:t>
            </a:r>
            <a:r>
              <a:rPr lang="en-US" sz="1100" dirty="0" err="1"/>
              <a:t>Logmap</a:t>
            </a:r>
            <a:r>
              <a:rPr lang="en-US" sz="1100" dirty="0"/>
              <a:t>: Logic-based and scalable ontology matching,” in The Semantic Web - ISWC 2011 - 10th International Semantic Web Conference, Bonn, Germany, October 23-27, 2011, Proceedings, Part I, ser. Lecture Notes in Computer Science, L. </a:t>
            </a:r>
            <a:r>
              <a:rPr lang="en-US" sz="1100" dirty="0" err="1"/>
              <a:t>Aroyo</a:t>
            </a:r>
            <a:r>
              <a:rPr lang="en-US" sz="1100" dirty="0"/>
              <a:t>, C. Welty, H. Alani, J. Taylor, A. Bernstein, L. </a:t>
            </a:r>
            <a:r>
              <a:rPr lang="en-US" sz="1100" dirty="0" err="1"/>
              <a:t>Kagal</a:t>
            </a:r>
            <a:r>
              <a:rPr lang="en-US" sz="1100" dirty="0"/>
              <a:t>, N. F. Noy, and E. </a:t>
            </a:r>
            <a:r>
              <a:rPr lang="en-US" sz="1100" dirty="0" err="1"/>
              <a:t>Blomqvist</a:t>
            </a:r>
            <a:r>
              <a:rPr lang="en-US" sz="1100" dirty="0"/>
              <a:t>, Eds., vol. 7031. Springer, 2011, pp. 273–288. [Online]. Available: https://</a:t>
            </a:r>
            <a:r>
              <a:rPr lang="en-US" sz="1100" dirty="0" err="1"/>
              <a:t>doi.org</a:t>
            </a:r>
            <a:r>
              <a:rPr lang="en-US" sz="1100" dirty="0"/>
              <a:t>/10.1007/978-3-642-25073-6 18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7471F-FC6E-BA41-A0CE-382D4A4E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431002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integration applications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semantic heterogeneity problem [1]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Ontologies and ontology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339E4-9A91-ED42-AE42-87225FA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431002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integration applications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semantic heterogeneity problem [1]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Ontologies and ontology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339E4-9A91-ED42-AE42-87225FA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4AC68-B2F5-B446-AE4C-259A8FB4E72A}"/>
              </a:ext>
            </a:extLst>
          </p:cNvPr>
          <p:cNvSpPr txBox="1"/>
          <p:nvPr/>
        </p:nvSpPr>
        <p:spPr>
          <a:xfrm>
            <a:off x="5229149" y="860384"/>
            <a:ext cx="383662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Biomedical records [2]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 infrastructure management [3]</a:t>
            </a:r>
          </a:p>
        </p:txBody>
      </p:sp>
    </p:spTree>
    <p:extLst>
      <p:ext uri="{BB962C8B-B14F-4D97-AF65-F5344CB8AC3E}">
        <p14:creationId xmlns:p14="http://schemas.microsoft.com/office/powerpoint/2010/main" val="5668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431002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integration applications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semantic heterogeneity problem [1]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Ontologies and ontology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339E4-9A91-ED42-AE42-87225FA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431002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integration applications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semantic heterogeneity problem [1]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Ontologies and ontology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339E4-9A91-ED42-AE42-87225FA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9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8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Related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3837141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of methodologies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ontology matching systems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OAEI campaigns and frameworks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Tools and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8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Related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3837141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of methodologies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ontology matching systems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OAEI campaigns and frameworks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Tools and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FA56D39-9095-EA42-82F2-B33FE3D5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70" y="949952"/>
            <a:ext cx="4246156" cy="18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7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158C1A-D16B-7945-BE18-CD9E52347AC4}"/>
              </a:ext>
            </a:extLst>
          </p:cNvPr>
          <p:cNvSpPr/>
          <p:nvPr/>
        </p:nvSpPr>
        <p:spPr>
          <a:xfrm>
            <a:off x="5702897" y="2950875"/>
            <a:ext cx="292608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472F-FCB4-464F-84A8-F5180AAB3979}"/>
              </a:ext>
            </a:extLst>
          </p:cNvPr>
          <p:cNvSpPr txBox="1"/>
          <p:nvPr/>
        </p:nvSpPr>
        <p:spPr>
          <a:xfrm>
            <a:off x="855879" y="804672"/>
            <a:ext cx="18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Related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9D0F-7916-5949-BC43-E7503BA0DD74}"/>
              </a:ext>
            </a:extLst>
          </p:cNvPr>
          <p:cNvSpPr txBox="1"/>
          <p:nvPr/>
        </p:nvSpPr>
        <p:spPr>
          <a:xfrm>
            <a:off x="1060703" y="1380967"/>
            <a:ext cx="3837141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Classification of methodologies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Existing ontology matching systems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OAEI campaigns and frameworks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Tools and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7F2-0987-A64E-89FF-CA0CCE23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5E0-E6D0-9F41-B04D-89B0DDD8655F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02B4E-2344-7443-AD88-D4B3550D8A28}"/>
              </a:ext>
            </a:extLst>
          </p:cNvPr>
          <p:cNvSpPr txBox="1"/>
          <p:nvPr/>
        </p:nvSpPr>
        <p:spPr>
          <a:xfrm>
            <a:off x="5229149" y="860384"/>
            <a:ext cx="160011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Lily [4]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PARIS [5]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LogMap</a:t>
            </a:r>
            <a:r>
              <a:rPr lang="en-US" dirty="0"/>
              <a:t> [6]</a:t>
            </a:r>
          </a:p>
        </p:txBody>
      </p:sp>
    </p:spTree>
    <p:extLst>
      <p:ext uri="{BB962C8B-B14F-4D97-AF65-F5344CB8AC3E}">
        <p14:creationId xmlns:p14="http://schemas.microsoft.com/office/powerpoint/2010/main" val="128153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997</Words>
  <Application>Microsoft Macintosh PowerPoint</Application>
  <PresentationFormat>On-screen Show (16:9)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Jizhou CHE</dc:creator>
  <cp:lastModifiedBy>Jizhou CHE</cp:lastModifiedBy>
  <cp:revision>32</cp:revision>
  <dcterms:created xsi:type="dcterms:W3CDTF">2021-05-02T15:33:03Z</dcterms:created>
  <dcterms:modified xsi:type="dcterms:W3CDTF">2021-05-03T07:27:32Z</dcterms:modified>
</cp:coreProperties>
</file>