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5"/>
  </p:notesMasterIdLst>
  <p:handoutMasterIdLst>
    <p:handoutMasterId r:id="rId26"/>
  </p:handoutMasterIdLst>
  <p:sldIdLst>
    <p:sldId id="289" r:id="rId5"/>
    <p:sldId id="286" r:id="rId6"/>
    <p:sldId id="292" r:id="rId7"/>
    <p:sldId id="270" r:id="rId8"/>
    <p:sldId id="295" r:id="rId9"/>
    <p:sldId id="298" r:id="rId10"/>
    <p:sldId id="297" r:id="rId11"/>
    <p:sldId id="296" r:id="rId12"/>
    <p:sldId id="300" r:id="rId13"/>
    <p:sldId id="301" r:id="rId14"/>
    <p:sldId id="307" r:id="rId15"/>
    <p:sldId id="303" r:id="rId16"/>
    <p:sldId id="293" r:id="rId17"/>
    <p:sldId id="304" r:id="rId18"/>
    <p:sldId id="294" r:id="rId19"/>
    <p:sldId id="305" r:id="rId20"/>
    <p:sldId id="287" r:id="rId21"/>
    <p:sldId id="306" r:id="rId22"/>
    <p:sldId id="308"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90A2"/>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0188741430982612"/>
          <c:y val="2.9881375122227369E-2"/>
          <c:w val="0.79811258569017385"/>
          <c:h val="0.84453965313159385"/>
        </c:manualLayout>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cat>
            <c:numRef>
              <c:f>Sheet1!$A$2:$A$5</c:f>
              <c:numCache>
                <c:formatCode>General</c:formatCode>
                <c:ptCount val="4"/>
                <c:pt idx="0">
                  <c:v>2024</c:v>
                </c:pt>
                <c:pt idx="1">
                  <c:v>2025</c:v>
                </c:pt>
                <c:pt idx="2">
                  <c:v>2026</c:v>
                </c:pt>
                <c:pt idx="3">
                  <c:v>2027</c:v>
                </c:pt>
              </c:numCache>
            </c:numRef>
          </c:cat>
          <c:val>
            <c:numRef>
              <c:f>Sheet1!$B$2:$B$5</c:f>
              <c:numCache>
                <c:formatCode>General</c:formatCode>
                <c:ptCount val="4"/>
                <c:pt idx="0">
                  <c:v>10000</c:v>
                </c:pt>
                <c:pt idx="1">
                  <c:v>20000</c:v>
                </c:pt>
                <c:pt idx="2">
                  <c:v>30000</c:v>
                </c:pt>
                <c:pt idx="3">
                  <c:v>40000</c:v>
                </c:pt>
              </c:numCache>
            </c:numRef>
          </c:val>
          <c:extLst>
            <c:ext xmlns:c16="http://schemas.microsoft.com/office/drawing/2014/chart" uri="{C3380CC4-5D6E-409C-BE32-E72D297353CC}">
              <c16:uniqueId val="{00000000-3A57-4035-8F55-943539CC31A5}"/>
            </c:ext>
          </c:extLst>
        </c:ser>
        <c:dLbls>
          <c:showLegendKey val="0"/>
          <c:showVal val="0"/>
          <c:showCatName val="0"/>
          <c:showSerName val="0"/>
          <c:showPercent val="0"/>
          <c:showBubbleSize val="0"/>
        </c:dLbls>
        <c:gapWidth val="219"/>
        <c:overlap val="-27"/>
        <c:axId val="886489736"/>
        <c:axId val="886498920"/>
      </c:barChart>
      <c:catAx>
        <c:axId val="886489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Avenir Black"/>
                <a:ea typeface="+mn-ea"/>
                <a:cs typeface="+mn-cs"/>
              </a:defRPr>
            </a:pPr>
            <a:endParaRPr lang="en-US"/>
          </a:p>
        </c:txPr>
        <c:crossAx val="886498920"/>
        <c:crosses val="autoZero"/>
        <c:auto val="1"/>
        <c:lblAlgn val="ctr"/>
        <c:lblOffset val="100"/>
        <c:noMultiLvlLbl val="0"/>
      </c:catAx>
      <c:valAx>
        <c:axId val="886498920"/>
        <c:scaling>
          <c:orientation val="minMax"/>
          <c:max val="40000"/>
        </c:scaling>
        <c:delete val="0"/>
        <c:axPos val="l"/>
        <c:majorGridlines>
          <c:spPr>
            <a:ln w="9525" cap="flat" cmpd="sng" algn="ctr">
              <a:solidFill>
                <a:schemeClr val="tx2"/>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86489736"/>
        <c:crosses val="autoZero"/>
        <c:crossBetween val="between"/>
        <c:majorUnit val="1000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652668416447944"/>
          <c:y val="5.112721417069243E-2"/>
          <c:w val="0.74018283946390762"/>
          <c:h val="0.83931446974925239"/>
        </c:manualLayout>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C29A-40C2-8509-E1EB701B8F35}"/>
              </c:ext>
            </c:extLst>
          </c:dPt>
          <c:dPt>
            <c:idx val="1"/>
            <c:bubble3D val="0"/>
            <c:spPr>
              <a:solidFill>
                <a:schemeClr val="bg2"/>
              </a:solidFill>
              <a:ln w="19050">
                <a:noFill/>
              </a:ln>
              <a:effectLst/>
            </c:spPr>
            <c:extLst>
              <c:ext xmlns:c16="http://schemas.microsoft.com/office/drawing/2014/chart" uri="{C3380CC4-5D6E-409C-BE32-E72D297353CC}">
                <c16:uniqueId val="{00000003-C29A-40C2-8509-E1EB701B8F35}"/>
              </c:ext>
            </c:extLst>
          </c:dPt>
          <c:cat>
            <c:strRef>
              <c:f>Sheet1!$A$2:$A$3</c:f>
              <c:strCache>
                <c:ptCount val="2"/>
                <c:pt idx="0">
                  <c:v>1st Qtr</c:v>
                </c:pt>
                <c:pt idx="1">
                  <c:v>2nd Qtr</c:v>
                </c:pt>
              </c:strCache>
            </c:strRef>
          </c:cat>
          <c:val>
            <c:numRef>
              <c:f>Sheet1!$B$2:$B$3</c:f>
              <c:numCache>
                <c:formatCode>General</c:formatCode>
                <c:ptCount val="2"/>
                <c:pt idx="0">
                  <c:v>47</c:v>
                </c:pt>
                <c:pt idx="1">
                  <c:v>53</c:v>
                </c:pt>
              </c:numCache>
            </c:numRef>
          </c:val>
          <c:extLst>
            <c:ext xmlns:c16="http://schemas.microsoft.com/office/drawing/2014/chart" uri="{C3380CC4-5D6E-409C-BE32-E72D297353CC}">
              <c16:uniqueId val="{00000004-C29A-40C2-8509-E1EB701B8F35}"/>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652668416447944"/>
          <c:y val="5.112721417069243E-2"/>
          <c:w val="0.74018283946390762"/>
          <c:h val="0.83931446974925239"/>
        </c:manualLayout>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D2A1-411F-9904-65B3AF1DF63A}"/>
              </c:ext>
            </c:extLst>
          </c:dPt>
          <c:dPt>
            <c:idx val="1"/>
            <c:bubble3D val="0"/>
            <c:spPr>
              <a:solidFill>
                <a:schemeClr val="bg2"/>
              </a:solidFill>
              <a:ln w="19050">
                <a:noFill/>
              </a:ln>
              <a:effectLst/>
            </c:spPr>
            <c:extLst>
              <c:ext xmlns:c16="http://schemas.microsoft.com/office/drawing/2014/chart" uri="{C3380CC4-5D6E-409C-BE32-E72D297353CC}">
                <c16:uniqueId val="{00000003-D2A1-411F-9904-65B3AF1DF63A}"/>
              </c:ext>
            </c:extLst>
          </c:dPt>
          <c:cat>
            <c:strRef>
              <c:f>Sheet1!$A$2:$A$3</c:f>
              <c:strCache>
                <c:ptCount val="2"/>
                <c:pt idx="0">
                  <c:v>1st Qtr</c:v>
                </c:pt>
                <c:pt idx="1">
                  <c:v>2nd Qtr</c:v>
                </c:pt>
              </c:strCache>
            </c:strRef>
          </c:cat>
          <c:val>
            <c:numRef>
              <c:f>Sheet1!$B$2:$B$3</c:f>
              <c:numCache>
                <c:formatCode>General</c:formatCode>
                <c:ptCount val="2"/>
                <c:pt idx="0">
                  <c:v>47</c:v>
                </c:pt>
                <c:pt idx="1">
                  <c:v>53</c:v>
                </c:pt>
              </c:numCache>
            </c:numRef>
          </c:val>
          <c:extLst>
            <c:ext xmlns:c16="http://schemas.microsoft.com/office/drawing/2014/chart" uri="{C3380CC4-5D6E-409C-BE32-E72D297353CC}">
              <c16:uniqueId val="{00000004-D2A1-411F-9904-65B3AF1DF63A}"/>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652668416447944"/>
          <c:y val="5.112721417069243E-2"/>
          <c:w val="0.74018283946390762"/>
          <c:h val="0.83931446974925239"/>
        </c:manualLayout>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6182-4516-BB76-B83353E589BA}"/>
              </c:ext>
            </c:extLst>
          </c:dPt>
          <c:dPt>
            <c:idx val="1"/>
            <c:bubble3D val="0"/>
            <c:spPr>
              <a:solidFill>
                <a:schemeClr val="bg2"/>
              </a:solidFill>
              <a:ln w="19050">
                <a:noFill/>
              </a:ln>
              <a:effectLst/>
            </c:spPr>
            <c:extLst>
              <c:ext xmlns:c16="http://schemas.microsoft.com/office/drawing/2014/chart" uri="{C3380CC4-5D6E-409C-BE32-E72D297353CC}">
                <c16:uniqueId val="{00000003-6182-4516-BB76-B83353E589BA}"/>
              </c:ext>
            </c:extLst>
          </c:dPt>
          <c:cat>
            <c:strRef>
              <c:f>Sheet1!$A$2:$A$3</c:f>
              <c:strCache>
                <c:ptCount val="2"/>
                <c:pt idx="0">
                  <c:v>1st Qtr</c:v>
                </c:pt>
                <c:pt idx="1">
                  <c:v>2nd Qtr</c:v>
                </c:pt>
              </c:strCache>
            </c:strRef>
          </c:cat>
          <c:val>
            <c:numRef>
              <c:f>Sheet1!$B$2:$B$3</c:f>
              <c:numCache>
                <c:formatCode>General</c:formatCode>
                <c:ptCount val="2"/>
                <c:pt idx="0">
                  <c:v>47</c:v>
                </c:pt>
                <c:pt idx="1">
                  <c:v>53</c:v>
                </c:pt>
              </c:numCache>
            </c:numRef>
          </c:val>
          <c:extLst>
            <c:ext xmlns:c16="http://schemas.microsoft.com/office/drawing/2014/chart" uri="{C3380CC4-5D6E-409C-BE32-E72D297353CC}">
              <c16:uniqueId val="{00000004-6182-4516-BB76-B83353E589BA}"/>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981716053609244"/>
          <c:y val="1.4607775477340695E-2"/>
          <c:w val="0.74018283946390762"/>
          <c:h val="0.83931446974925239"/>
        </c:manualLayout>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C256-47DB-A47C-DE55125D1CE5}"/>
              </c:ext>
            </c:extLst>
          </c:dPt>
          <c:dPt>
            <c:idx val="1"/>
            <c:bubble3D val="0"/>
            <c:spPr>
              <a:solidFill>
                <a:schemeClr val="bg2"/>
              </a:solidFill>
              <a:ln w="19050">
                <a:noFill/>
              </a:ln>
              <a:effectLst/>
            </c:spPr>
            <c:extLst>
              <c:ext xmlns:c16="http://schemas.microsoft.com/office/drawing/2014/chart" uri="{C3380CC4-5D6E-409C-BE32-E72D297353CC}">
                <c16:uniqueId val="{00000003-C256-47DB-A47C-DE55125D1CE5}"/>
              </c:ext>
            </c:extLst>
          </c:dPt>
          <c:cat>
            <c:strRef>
              <c:f>Sheet1!$A$2:$A$3</c:f>
              <c:strCache>
                <c:ptCount val="2"/>
                <c:pt idx="0">
                  <c:v>1st Qtr</c:v>
                </c:pt>
                <c:pt idx="1">
                  <c:v>2nd Qtr</c:v>
                </c:pt>
              </c:strCache>
            </c:strRef>
          </c:cat>
          <c:val>
            <c:numRef>
              <c:f>Sheet1!$B$2:$B$3</c:f>
              <c:numCache>
                <c:formatCode>General</c:formatCode>
                <c:ptCount val="2"/>
                <c:pt idx="0">
                  <c:v>47</c:v>
                </c:pt>
                <c:pt idx="1">
                  <c:v>53</c:v>
                </c:pt>
              </c:numCache>
            </c:numRef>
          </c:val>
          <c:extLst>
            <c:ext xmlns:c16="http://schemas.microsoft.com/office/drawing/2014/chart" uri="{C3380CC4-5D6E-409C-BE32-E72D297353CC}">
              <c16:uniqueId val="{00000004-C256-47DB-A47C-DE55125D1CE5}"/>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819091495475124"/>
          <c:y val="4.116134250797588E-2"/>
          <c:w val="0.5649278275181786"/>
          <c:h val="0.93531789034460933"/>
        </c:manualLayout>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D42E-4A67-ABB7-DD78A2E787CE}"/>
              </c:ext>
            </c:extLst>
          </c:dPt>
          <c:dPt>
            <c:idx val="1"/>
            <c:bubble3D val="0"/>
            <c:spPr>
              <a:solidFill>
                <a:schemeClr val="accent5"/>
              </a:solidFill>
              <a:ln w="19050">
                <a:noFill/>
              </a:ln>
              <a:effectLst/>
            </c:spPr>
            <c:extLst>
              <c:ext xmlns:c16="http://schemas.microsoft.com/office/drawing/2014/chart" uri="{C3380CC4-5D6E-409C-BE32-E72D297353CC}">
                <c16:uniqueId val="{00000003-D42E-4A67-ABB7-DD78A2E787CE}"/>
              </c:ext>
            </c:extLst>
          </c:dPt>
          <c:dPt>
            <c:idx val="2"/>
            <c:bubble3D val="0"/>
            <c:spPr>
              <a:solidFill>
                <a:schemeClr val="accent4"/>
              </a:solidFill>
              <a:ln w="19050">
                <a:noFill/>
              </a:ln>
              <a:effectLst/>
            </c:spPr>
            <c:extLst>
              <c:ext xmlns:c16="http://schemas.microsoft.com/office/drawing/2014/chart" uri="{C3380CC4-5D6E-409C-BE32-E72D297353CC}">
                <c16:uniqueId val="{00000005-D42E-4A67-ABB7-DD78A2E787CE}"/>
              </c:ext>
            </c:extLst>
          </c:dPt>
          <c:dPt>
            <c:idx val="3"/>
            <c:bubble3D val="0"/>
            <c:spPr>
              <a:solidFill>
                <a:schemeClr val="accent6"/>
              </a:solidFill>
              <a:ln w="19050">
                <a:noFill/>
              </a:ln>
              <a:effectLst/>
            </c:spPr>
            <c:extLst>
              <c:ext xmlns:c16="http://schemas.microsoft.com/office/drawing/2014/chart" uri="{C3380CC4-5D6E-409C-BE32-E72D297353CC}">
                <c16:uniqueId val="{00000007-D42E-4A67-ABB7-DD78A2E787CE}"/>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30</c:v>
                </c:pt>
                <c:pt idx="1">
                  <c:v>15</c:v>
                </c:pt>
                <c:pt idx="2">
                  <c:v>10</c:v>
                </c:pt>
                <c:pt idx="3">
                  <c:v>20</c:v>
                </c:pt>
              </c:numCache>
            </c:numRef>
          </c:val>
          <c:extLst>
            <c:ext xmlns:c16="http://schemas.microsoft.com/office/drawing/2014/chart" uri="{C3380CC4-5D6E-409C-BE32-E72D297353CC}">
              <c16:uniqueId val="{00000008-D42E-4A67-ABB7-DD78A2E787CE}"/>
            </c:ext>
          </c:extLst>
        </c:ser>
        <c:dLbls>
          <c:showLegendKey val="0"/>
          <c:showVal val="0"/>
          <c:showCatName val="0"/>
          <c:showSerName val="0"/>
          <c:showPercent val="0"/>
          <c:showBubbleSize val="0"/>
          <c:showLeaderLines val="1"/>
        </c:dLbls>
        <c:firstSliceAng val="12"/>
        <c:holeSize val="71"/>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1/22/2024</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89353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91231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378880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834702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285165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314206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20</a:t>
            </a:fld>
            <a:endParaRPr lang="en-US" dirty="0"/>
          </a:p>
        </p:txBody>
      </p:sp>
    </p:spTree>
    <p:extLst>
      <p:ext uri="{BB962C8B-B14F-4D97-AF65-F5344CB8AC3E}">
        <p14:creationId xmlns:p14="http://schemas.microsoft.com/office/powerpoint/2010/main" val="403274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1/22/2024</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transition advTm="8000">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1/22/2024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9" name="Content Placehold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989795084"/>
      </p:ext>
    </p:extLst>
  </p:cSld>
  <p:clrMapOvr>
    <a:masterClrMapping/>
  </p:clrMapOvr>
  <p:transition advTm="8000">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202246-9B90-4CE1-AAF1-3328E51AE0A5}"/>
              </a:ext>
            </a:extLst>
          </p:cNvPr>
          <p:cNvSpPr>
            <a:spLocks noGrp="1"/>
          </p:cNvSpPr>
          <p:nvPr>
            <p:ph type="pic" sz="quarter" idx="13"/>
          </p:nvPr>
        </p:nvSpPr>
        <p:spPr>
          <a:xfrm>
            <a:off x="0" y="0"/>
            <a:ext cx="12192000" cy="6858000"/>
          </a:xfrm>
        </p:spPr>
        <p:txBody>
          <a:bodyPr/>
          <a:lstStyle>
            <a:lvl1pPr marL="0" indent="0" algn="ctr">
              <a:buNone/>
              <a:defRPr/>
            </a:lvl1pPr>
          </a:lstStyle>
          <a:p>
            <a:r>
              <a:rPr lang="en-US" noProof="0" smtClean="0"/>
              <a:t>Click icon to add picture</a:t>
            </a:r>
            <a:endParaRPr lang="en-US" noProof="0" dirty="0"/>
          </a:p>
        </p:txBody>
      </p:sp>
      <p:sp>
        <p:nvSpPr>
          <p:cNvPr id="18" name="Content Placeholder 2">
            <a:extLst>
              <a:ext uri="{FF2B5EF4-FFF2-40B4-BE49-F238E27FC236}">
                <a16:creationId xmlns:a16="http://schemas.microsoft.com/office/drawing/2014/main" id="{843DF42B-5E6A-409A-A205-0B59AE5FBD98}"/>
              </a:ext>
            </a:extLst>
          </p:cNvPr>
          <p:cNvSpPr>
            <a:spLocks noGrp="1"/>
          </p:cNvSpPr>
          <p:nvPr>
            <p:ph sz="half" idx="15"/>
          </p:nvPr>
        </p:nvSpPr>
        <p:spPr>
          <a:xfrm>
            <a:off x="8530301" y="1690689"/>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Content Placeholder 2">
            <a:extLst>
              <a:ext uri="{FF2B5EF4-FFF2-40B4-BE49-F238E27FC236}">
                <a16:creationId xmlns:a16="http://schemas.microsoft.com/office/drawing/2014/main" id="{9C7A202D-9C81-48E9-AC0B-E4DDE20AE14F}"/>
              </a:ext>
            </a:extLst>
          </p:cNvPr>
          <p:cNvSpPr>
            <a:spLocks noGrp="1"/>
          </p:cNvSpPr>
          <p:nvPr>
            <p:ph sz="half" idx="14"/>
          </p:nvPr>
        </p:nvSpPr>
        <p:spPr>
          <a:xfrm>
            <a:off x="4888689"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1337076"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1/22/2024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25" name="Content Placeholder 2">
            <a:extLst>
              <a:ext uri="{FF2B5EF4-FFF2-40B4-BE49-F238E27FC236}">
                <a16:creationId xmlns:a16="http://schemas.microsoft.com/office/drawing/2014/main" id="{70506441-775A-4D93-ADE3-695C86D6699F}"/>
              </a:ext>
            </a:extLst>
          </p:cNvPr>
          <p:cNvSpPr>
            <a:spLocks noGrp="1"/>
          </p:cNvSpPr>
          <p:nvPr>
            <p:ph sz="half" idx="16"/>
          </p:nvPr>
        </p:nvSpPr>
        <p:spPr>
          <a:xfrm>
            <a:off x="8530301"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Content Placeholder 2">
            <a:extLst>
              <a:ext uri="{FF2B5EF4-FFF2-40B4-BE49-F238E27FC236}">
                <a16:creationId xmlns:a16="http://schemas.microsoft.com/office/drawing/2014/main" id="{FA00A08C-FA2D-44B5-9451-63F193A3E7B3}"/>
              </a:ext>
            </a:extLst>
          </p:cNvPr>
          <p:cNvSpPr>
            <a:spLocks noGrp="1"/>
          </p:cNvSpPr>
          <p:nvPr>
            <p:ph sz="half" idx="17"/>
          </p:nvPr>
        </p:nvSpPr>
        <p:spPr>
          <a:xfrm>
            <a:off x="4888689"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7" name="Content Placeholder 2">
            <a:extLst>
              <a:ext uri="{FF2B5EF4-FFF2-40B4-BE49-F238E27FC236}">
                <a16:creationId xmlns:a16="http://schemas.microsoft.com/office/drawing/2014/main" id="{6A8F9540-8D26-4ADA-88E6-B9A742232C2D}"/>
              </a:ext>
            </a:extLst>
          </p:cNvPr>
          <p:cNvSpPr>
            <a:spLocks noGrp="1"/>
          </p:cNvSpPr>
          <p:nvPr>
            <p:ph sz="half" idx="18"/>
          </p:nvPr>
        </p:nvSpPr>
        <p:spPr>
          <a:xfrm>
            <a:off x="1337076"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9" name="Picture Placeholder 28">
            <a:extLst>
              <a:ext uri="{FF2B5EF4-FFF2-40B4-BE49-F238E27FC236}">
                <a16:creationId xmlns:a16="http://schemas.microsoft.com/office/drawing/2014/main" id="{3D7801BA-80A8-4F2C-90C8-155E6210A852}"/>
              </a:ext>
            </a:extLst>
          </p:cNvPr>
          <p:cNvSpPr>
            <a:spLocks noGrp="1"/>
          </p:cNvSpPr>
          <p:nvPr>
            <p:ph type="pic" sz="quarter" idx="19"/>
          </p:nvPr>
        </p:nvSpPr>
        <p:spPr>
          <a:xfrm>
            <a:off x="947634" y="1679576"/>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0" name="Picture Placeholder 28">
            <a:extLst>
              <a:ext uri="{FF2B5EF4-FFF2-40B4-BE49-F238E27FC236}">
                <a16:creationId xmlns:a16="http://schemas.microsoft.com/office/drawing/2014/main" id="{99C7ED62-8CE2-417B-9E03-DB47D419110B}"/>
              </a:ext>
            </a:extLst>
          </p:cNvPr>
          <p:cNvSpPr>
            <a:spLocks noGrp="1"/>
          </p:cNvSpPr>
          <p:nvPr>
            <p:ph type="pic" sz="quarter" idx="20"/>
          </p:nvPr>
        </p:nvSpPr>
        <p:spPr>
          <a:xfrm>
            <a:off x="4499246" y="1679576"/>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1" name="Picture Placeholder 28">
            <a:extLst>
              <a:ext uri="{FF2B5EF4-FFF2-40B4-BE49-F238E27FC236}">
                <a16:creationId xmlns:a16="http://schemas.microsoft.com/office/drawing/2014/main" id="{96383197-4013-4D5E-BF47-64BD2386A4D6}"/>
              </a:ext>
            </a:extLst>
          </p:cNvPr>
          <p:cNvSpPr>
            <a:spLocks noGrp="1"/>
          </p:cNvSpPr>
          <p:nvPr>
            <p:ph type="pic" sz="quarter" idx="21"/>
          </p:nvPr>
        </p:nvSpPr>
        <p:spPr>
          <a:xfrm>
            <a:off x="8126282" y="1679576"/>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2" name="Picture Placeholder 28">
            <a:extLst>
              <a:ext uri="{FF2B5EF4-FFF2-40B4-BE49-F238E27FC236}">
                <a16:creationId xmlns:a16="http://schemas.microsoft.com/office/drawing/2014/main" id="{B2568099-B430-4F70-A248-1840860FFEED}"/>
              </a:ext>
            </a:extLst>
          </p:cNvPr>
          <p:cNvSpPr>
            <a:spLocks noGrp="1"/>
          </p:cNvSpPr>
          <p:nvPr>
            <p:ph type="pic" sz="quarter" idx="22"/>
          </p:nvPr>
        </p:nvSpPr>
        <p:spPr>
          <a:xfrm>
            <a:off x="947634" y="3792079"/>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3" name="Picture Placeholder 28">
            <a:extLst>
              <a:ext uri="{FF2B5EF4-FFF2-40B4-BE49-F238E27FC236}">
                <a16:creationId xmlns:a16="http://schemas.microsoft.com/office/drawing/2014/main" id="{82A0F640-3653-4074-BEAA-B09FF6E0B391}"/>
              </a:ext>
            </a:extLst>
          </p:cNvPr>
          <p:cNvSpPr>
            <a:spLocks noGrp="1"/>
          </p:cNvSpPr>
          <p:nvPr>
            <p:ph type="pic" sz="quarter" idx="23"/>
          </p:nvPr>
        </p:nvSpPr>
        <p:spPr>
          <a:xfrm>
            <a:off x="4499246" y="3792079"/>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4" name="Picture Placeholder 28">
            <a:extLst>
              <a:ext uri="{FF2B5EF4-FFF2-40B4-BE49-F238E27FC236}">
                <a16:creationId xmlns:a16="http://schemas.microsoft.com/office/drawing/2014/main" id="{1723BD4F-261F-418F-B763-09039D2CA7B6}"/>
              </a:ext>
            </a:extLst>
          </p:cNvPr>
          <p:cNvSpPr>
            <a:spLocks noGrp="1"/>
          </p:cNvSpPr>
          <p:nvPr>
            <p:ph type="pic" sz="quarter" idx="24"/>
          </p:nvPr>
        </p:nvSpPr>
        <p:spPr>
          <a:xfrm>
            <a:off x="8126282" y="3792079"/>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2667104763"/>
      </p:ext>
    </p:extLst>
  </p:cSld>
  <p:clrMapOvr>
    <a:masterClrMapping/>
  </p:clrMapOvr>
  <p:transition advTm="8000">
    <p:diamon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noProof="0" smtClean="0"/>
              <a:t>Click icon to add picture</a:t>
            </a:r>
            <a:endParaRPr lang="en-US" noProof="0"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1/22/2024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75339003"/>
      </p:ext>
    </p:extLst>
  </p:cSld>
  <p:clrMapOvr>
    <a:masterClrMapping/>
  </p:clrMapOvr>
  <p:transition advTm="8000">
    <p:diamon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column">
    <p:spTree>
      <p:nvGrpSpPr>
        <p:cNvPr id="1" name=""/>
        <p:cNvGrpSpPr/>
        <p:nvPr/>
      </p:nvGrpSpPr>
      <p:grpSpPr>
        <a:xfrm>
          <a:off x="0" y="0"/>
          <a:ext cx="0" cy="0"/>
          <a:chOff x="0" y="0"/>
          <a:chExt cx="0" cy="0"/>
        </a:xfrm>
      </p:grpSpPr>
      <p:sp>
        <p:nvSpPr>
          <p:cNvPr id="2" name="Title 1"/>
          <p:cNvSpPr>
            <a:spLocks noGrp="1"/>
          </p:cNvSpPr>
          <p:nvPr>
            <p:ph type="ctrTitle"/>
          </p:nvPr>
        </p:nvSpPr>
        <p:spPr>
          <a:xfrm>
            <a:off x="1189024" y="1053124"/>
            <a:ext cx="9753600" cy="658079"/>
          </a:xfrm>
          <a:prstGeom prst="rect">
            <a:avLst/>
          </a:prstGeom>
        </p:spPr>
        <p:style>
          <a:lnRef idx="3">
            <a:schemeClr val="lt1"/>
          </a:lnRef>
          <a:fillRef idx="1">
            <a:schemeClr val="accent1"/>
          </a:fillRef>
          <a:effectRef idx="1">
            <a:schemeClr val="accent1"/>
          </a:effectRef>
          <a:fontRef idx="minor">
            <a:schemeClr val="lt1"/>
          </a:fontRef>
        </p:style>
        <p:txBody>
          <a:bodyPr anchor="b"/>
          <a:lstStyle>
            <a:lvl1pPr algn="ctr">
              <a:defRPr sz="2025"/>
            </a:lvl1pPr>
          </a:lstStyle>
          <a:p>
            <a:r>
              <a:rPr lang="en-US" dirty="0"/>
              <a:t>Click to edit Master title style</a:t>
            </a:r>
          </a:p>
        </p:txBody>
      </p:sp>
      <p:sp>
        <p:nvSpPr>
          <p:cNvPr id="9" name="Content Placeholder 7">
            <a:extLst>
              <a:ext uri="{FF2B5EF4-FFF2-40B4-BE49-F238E27FC236}">
                <a16:creationId xmlns:a16="http://schemas.microsoft.com/office/drawing/2014/main" id="{FC232F83-EFAB-7D42-119A-26978496B6AF}"/>
              </a:ext>
            </a:extLst>
          </p:cNvPr>
          <p:cNvSpPr>
            <a:spLocks noGrp="1"/>
          </p:cNvSpPr>
          <p:nvPr>
            <p:ph sz="quarter" idx="11"/>
          </p:nvPr>
        </p:nvSpPr>
        <p:spPr>
          <a:xfrm>
            <a:off x="1405684" y="4777520"/>
            <a:ext cx="4502747" cy="132544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5B5373EB-82FF-8051-5058-069116F98CCF}"/>
              </a:ext>
            </a:extLst>
          </p:cNvPr>
          <p:cNvSpPr>
            <a:spLocks noGrp="1"/>
          </p:cNvSpPr>
          <p:nvPr>
            <p:ph sz="quarter" idx="12"/>
          </p:nvPr>
        </p:nvSpPr>
        <p:spPr>
          <a:xfrm>
            <a:off x="6158520" y="4757736"/>
            <a:ext cx="4502747" cy="132544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7">
            <a:extLst>
              <a:ext uri="{FF2B5EF4-FFF2-40B4-BE49-F238E27FC236}">
                <a16:creationId xmlns:a16="http://schemas.microsoft.com/office/drawing/2014/main" id="{80571CF7-B644-BBF0-586B-C426C072DF3D}"/>
              </a:ext>
            </a:extLst>
          </p:cNvPr>
          <p:cNvSpPr>
            <a:spLocks noGrp="1"/>
          </p:cNvSpPr>
          <p:nvPr>
            <p:ph sz="quarter" idx="13"/>
          </p:nvPr>
        </p:nvSpPr>
        <p:spPr>
          <a:xfrm>
            <a:off x="6096001" y="3343273"/>
            <a:ext cx="4502747" cy="132544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7">
            <a:extLst>
              <a:ext uri="{FF2B5EF4-FFF2-40B4-BE49-F238E27FC236}">
                <a16:creationId xmlns:a16="http://schemas.microsoft.com/office/drawing/2014/main" id="{820BBF4A-8B08-B188-A95C-CEB6D5D4B0A8}"/>
              </a:ext>
            </a:extLst>
          </p:cNvPr>
          <p:cNvSpPr>
            <a:spLocks noGrp="1"/>
          </p:cNvSpPr>
          <p:nvPr>
            <p:ph sz="quarter" idx="14"/>
          </p:nvPr>
        </p:nvSpPr>
        <p:spPr>
          <a:xfrm>
            <a:off x="1406774" y="3343273"/>
            <a:ext cx="4502747" cy="132544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a:extLst>
              <a:ext uri="{FF2B5EF4-FFF2-40B4-BE49-F238E27FC236}">
                <a16:creationId xmlns:a16="http://schemas.microsoft.com/office/drawing/2014/main" id="{D496D590-978F-23F7-9940-20E1CE75DC9E}"/>
              </a:ext>
            </a:extLst>
          </p:cNvPr>
          <p:cNvSpPr>
            <a:spLocks noGrp="1"/>
          </p:cNvSpPr>
          <p:nvPr>
            <p:ph sz="quarter" idx="15"/>
          </p:nvPr>
        </p:nvSpPr>
        <p:spPr>
          <a:xfrm>
            <a:off x="1406774" y="1864518"/>
            <a:ext cx="4502747" cy="132544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7">
            <a:extLst>
              <a:ext uri="{FF2B5EF4-FFF2-40B4-BE49-F238E27FC236}">
                <a16:creationId xmlns:a16="http://schemas.microsoft.com/office/drawing/2014/main" id="{4D6F186F-4ADF-EFDE-A04E-400E95838703}"/>
              </a:ext>
            </a:extLst>
          </p:cNvPr>
          <p:cNvSpPr>
            <a:spLocks noGrp="1"/>
          </p:cNvSpPr>
          <p:nvPr>
            <p:ph sz="quarter" idx="16"/>
          </p:nvPr>
        </p:nvSpPr>
        <p:spPr>
          <a:xfrm>
            <a:off x="6127263" y="1864518"/>
            <a:ext cx="4502747" cy="132544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4710746"/>
      </p:ext>
    </p:extLst>
  </p:cSld>
  <p:clrMapOvr>
    <a:masterClrMapping/>
  </p:clrMapOvr>
  <p:transition advTm="8000">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1/22/2024</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transition advTm="8000">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1/22/2024</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transition advTm="8000">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1/22/2024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transition advTm="8000">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1/22/2024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transition advTm="8000">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1/22/2024</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transition advTm="8000">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1/22/2024</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transition advTm="8000">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1/22/2024</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transition advTm="8000">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1/22/2024</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transition advTm="8000">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1/22/2024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ransition advTm="8000">
    <p:diamond/>
  </p:transition>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23.jpeg"/><Relationship Id="rId1" Type="http://schemas.openxmlformats.org/officeDocument/2006/relationships/slideLayout" Target="../slideLayouts/slideLayout13.xml"/><Relationship Id="rId6" Type="http://schemas.openxmlformats.org/officeDocument/2006/relationships/image" Target="../media/image20.svg"/><Relationship Id="rId5" Type="http://schemas.openxmlformats.org/officeDocument/2006/relationships/image" Target="../media/image25.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jpg"/><Relationship Id="rId7" Type="http://schemas.openxmlformats.org/officeDocument/2006/relationships/image" Target="../media/image180.sv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16.svg"/><Relationship Id="rId4" Type="http://schemas.openxmlformats.org/officeDocument/2006/relationships/image" Target="../media/image33.png"/><Relationship Id="rId9" Type="http://schemas.openxmlformats.org/officeDocument/2006/relationships/image" Target="../media/image200.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hyperlink" Target="https://blog.kathyschrock.net/2016/04/financial-literacy-for-students.html" TargetMode="External"/><Relationship Id="rId13" Type="http://schemas.openxmlformats.org/officeDocument/2006/relationships/image" Target="../media/image14.jpeg"/><Relationship Id="rId18" Type="http://schemas.openxmlformats.org/officeDocument/2006/relationships/image" Target="../media/image16.jpg"/><Relationship Id="rId3" Type="http://schemas.openxmlformats.org/officeDocument/2006/relationships/hyperlink" Target="https://www.publicdomainpictures.net/en/view-image.php?image=261407&amp;picture=financial-study" TargetMode="External"/><Relationship Id="rId21" Type="http://schemas.openxmlformats.org/officeDocument/2006/relationships/hyperlink" Target="https://www.publicdomainpictures.net/en/view-image.php?image=261407&amp;picture=financial-study" TargetMode="External"/><Relationship Id="rId7" Type="http://schemas.openxmlformats.org/officeDocument/2006/relationships/image" Target="../media/image11.jpeg"/><Relationship Id="rId12" Type="http://schemas.openxmlformats.org/officeDocument/2006/relationships/hyperlink" Target="https://researchleap.com/risk-premium-and-its-effect-on-banks-non-performing-loans/" TargetMode="External"/><Relationship Id="rId17" Type="http://schemas.openxmlformats.org/officeDocument/2006/relationships/hyperlink" Target="https://www.publicdomainpictures.net/en/view-image.php?image=261407&amp;picture=financial-study" TargetMode="External"/><Relationship Id="rId2" Type="http://schemas.openxmlformats.org/officeDocument/2006/relationships/image" Target="../media/image9.jpeg"/><Relationship Id="rId16" Type="http://schemas.openxmlformats.org/officeDocument/2006/relationships/image" Target="../media/image15.jpeg"/><Relationship Id="rId20"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image" Target="../media/image13.jpeg"/><Relationship Id="rId5" Type="http://schemas.openxmlformats.org/officeDocument/2006/relationships/hyperlink" Target="https://www.pngall.com/investing-png/" TargetMode="External"/><Relationship Id="rId15" Type="http://schemas.openxmlformats.org/officeDocument/2006/relationships/slide" Target="slide3.xml"/><Relationship Id="rId10" Type="http://schemas.openxmlformats.org/officeDocument/2006/relationships/hyperlink" Target="https://www.pictofigo.com/freehand-image-category/Finance" TargetMode="External"/><Relationship Id="rId19" Type="http://schemas.openxmlformats.org/officeDocument/2006/relationships/hyperlink" Target="https://www.wallpaperflare.com/search?wallpaper=economy" TargetMode="External"/><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hyperlink" Target="https://www.flickr.com/photos/144373132@N05/2853150323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s://myc4.files.wordpress.com/2012/08/group-mee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123" y="168293"/>
            <a:ext cx="9875520" cy="6586897"/>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0" y="0"/>
            <a:ext cx="12056012" cy="7125286"/>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a:xfrm>
            <a:off x="1456006" y="889206"/>
            <a:ext cx="9144000" cy="2128049"/>
          </a:xfrm>
        </p:spPr>
        <p:txBody>
          <a:bodyPr>
            <a:normAutofit/>
          </a:bodyPr>
          <a:lstStyle/>
          <a:p>
            <a:pPr>
              <a:lnSpc>
                <a:spcPct val="125000"/>
              </a:lnSpc>
            </a:pPr>
            <a:r>
              <a:rPr lang="en-US" dirty="0" smtClean="0"/>
              <a:t>CHAMA SPHERE</a:t>
            </a:r>
            <a:endParaRPr lang="en-US" dirty="0">
              <a:solidFill>
                <a:schemeClr val="bg1"/>
              </a:solidFill>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894400" y="3396343"/>
            <a:ext cx="6005164" cy="3358847"/>
          </a:xfrm>
          <a:solidFill>
            <a:schemeClr val="accent2">
              <a:alpha val="90000"/>
            </a:schemeClr>
          </a:solidFill>
        </p:spPr>
        <p:txBody>
          <a:bodyPr anchor="ctr" anchorCtr="0">
            <a:normAutofit fontScale="92500" lnSpcReduction="10000"/>
          </a:bodyPr>
          <a:lstStyle/>
          <a:p>
            <a:r>
              <a:rPr lang="en-US" sz="2500" b="1" i="1" spc="65" dirty="0" smtClean="0">
                <a:solidFill>
                  <a:schemeClr val="bg1"/>
                </a:solidFill>
                <a:cs typeface="Arial"/>
              </a:rPr>
              <a:t>Group 9 members</a:t>
            </a:r>
          </a:p>
          <a:p>
            <a:r>
              <a:rPr lang="en-US" dirty="0" smtClean="0"/>
              <a:t>Juma Sharon </a:t>
            </a:r>
            <a:r>
              <a:rPr lang="en-US" dirty="0" smtClean="0"/>
              <a:t>D33/3460/2020</a:t>
            </a:r>
            <a:endParaRPr lang="en-US" dirty="0"/>
          </a:p>
          <a:p>
            <a:r>
              <a:rPr lang="en-US" sz="2500" b="1" i="1" spc="65" dirty="0" smtClean="0">
                <a:solidFill>
                  <a:schemeClr val="accent1"/>
                </a:solidFill>
                <a:cs typeface="Arial"/>
              </a:rPr>
              <a:t>James </a:t>
            </a:r>
            <a:r>
              <a:rPr lang="en-US" sz="2500" b="1" i="1" spc="65" dirty="0" err="1" smtClean="0">
                <a:solidFill>
                  <a:schemeClr val="accent1"/>
                </a:solidFill>
                <a:cs typeface="Arial"/>
              </a:rPr>
              <a:t>Karanja</a:t>
            </a:r>
            <a:r>
              <a:rPr lang="en-US" sz="2500" b="1" i="1" spc="65" dirty="0" smtClean="0">
                <a:solidFill>
                  <a:schemeClr val="accent1"/>
                </a:solidFill>
                <a:cs typeface="Arial"/>
              </a:rPr>
              <a:t> </a:t>
            </a:r>
            <a:r>
              <a:rPr lang="en-US" dirty="0" smtClean="0"/>
              <a:t>D33/2798/2020</a:t>
            </a:r>
            <a:endParaRPr lang="en-US" sz="2500" b="1" i="1" spc="65" dirty="0" smtClean="0">
              <a:solidFill>
                <a:schemeClr val="accent1"/>
              </a:solidFill>
              <a:cs typeface="Arial"/>
            </a:endParaRPr>
          </a:p>
          <a:p>
            <a:r>
              <a:rPr lang="en-US" dirty="0" err="1" smtClean="0"/>
              <a:t>Mourene</a:t>
            </a:r>
            <a:r>
              <a:rPr lang="en-US" dirty="0" smtClean="0"/>
              <a:t> </a:t>
            </a:r>
            <a:r>
              <a:rPr lang="en-US" dirty="0" smtClean="0"/>
              <a:t>Abel D33/3421/2020</a:t>
            </a:r>
            <a:endParaRPr lang="en-US" dirty="0" smtClean="0"/>
          </a:p>
          <a:p>
            <a:r>
              <a:rPr lang="en-US" sz="2500" b="1" i="1" spc="65" dirty="0" smtClean="0">
                <a:solidFill>
                  <a:schemeClr val="accent1"/>
                </a:solidFill>
                <a:cs typeface="Arial"/>
              </a:rPr>
              <a:t>Elias </a:t>
            </a:r>
            <a:r>
              <a:rPr lang="en-US" sz="2500" b="1" i="1" spc="65" dirty="0" err="1" smtClean="0">
                <a:solidFill>
                  <a:schemeClr val="accent1"/>
                </a:solidFill>
                <a:cs typeface="Arial"/>
              </a:rPr>
              <a:t>Murangiri</a:t>
            </a:r>
            <a:r>
              <a:rPr lang="en-US" sz="2500" b="1" i="1" spc="65" dirty="0" smtClean="0">
                <a:solidFill>
                  <a:schemeClr val="accent1"/>
                </a:solidFill>
                <a:cs typeface="Arial"/>
              </a:rPr>
              <a:t> D33/3239/2020</a:t>
            </a:r>
            <a:endParaRPr lang="en-US" sz="2500" b="1" i="1" spc="65" dirty="0" smtClean="0">
              <a:solidFill>
                <a:schemeClr val="accent1"/>
              </a:solidFill>
              <a:cs typeface="Arial"/>
            </a:endParaRPr>
          </a:p>
          <a:p>
            <a:r>
              <a:rPr lang="en-US" dirty="0" err="1" smtClean="0"/>
              <a:t>Lavenda</a:t>
            </a:r>
            <a:r>
              <a:rPr lang="en-US" dirty="0" smtClean="0"/>
              <a:t> </a:t>
            </a:r>
            <a:r>
              <a:rPr lang="en-US" dirty="0" err="1" smtClean="0"/>
              <a:t>Awuor</a:t>
            </a:r>
            <a:r>
              <a:rPr lang="en-US" dirty="0" smtClean="0"/>
              <a:t> D33/3406/2020</a:t>
            </a:r>
            <a:endParaRPr lang="en-US" dirty="0" smtClean="0"/>
          </a:p>
          <a:p>
            <a:r>
              <a:rPr lang="en-US" sz="2500" b="1" i="1" spc="65" dirty="0" smtClean="0">
                <a:solidFill>
                  <a:schemeClr val="accent1"/>
                </a:solidFill>
                <a:cs typeface="Arial"/>
              </a:rPr>
              <a:t>Ernest </a:t>
            </a:r>
            <a:r>
              <a:rPr lang="en-US" sz="2500" b="1" i="1" spc="65" dirty="0" err="1" smtClean="0">
                <a:solidFill>
                  <a:schemeClr val="accent1"/>
                </a:solidFill>
                <a:cs typeface="Arial"/>
              </a:rPr>
              <a:t>Wechuli</a:t>
            </a:r>
            <a:r>
              <a:rPr lang="en-US" sz="2500" b="1" i="1" spc="65" dirty="0" smtClean="0">
                <a:solidFill>
                  <a:schemeClr val="accent1"/>
                </a:solidFill>
                <a:cs typeface="Arial"/>
              </a:rPr>
              <a:t> D33/3068/2017</a:t>
            </a:r>
            <a:endParaRPr lang="en-US" sz="2500" b="1" i="1" spc="65" dirty="0" smtClean="0">
              <a:solidFill>
                <a:schemeClr val="accent1"/>
              </a:solidFill>
              <a:cs typeface="Arial"/>
            </a:endParaRPr>
          </a:p>
          <a:p>
            <a:r>
              <a:rPr lang="en-US" dirty="0" smtClean="0"/>
              <a:t>Sharon </a:t>
            </a:r>
            <a:r>
              <a:rPr lang="en-US" dirty="0" err="1" smtClean="0"/>
              <a:t>Otieno</a:t>
            </a:r>
            <a:r>
              <a:rPr lang="en-US" dirty="0" smtClean="0"/>
              <a:t> D33/3427/2020</a:t>
            </a:r>
            <a:endParaRPr lang="en-US" sz="2500" b="1" i="1" spc="65" dirty="0">
              <a:solidFill>
                <a:schemeClr val="accent1"/>
              </a:solidFil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160883" y="2852498"/>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7" name="AutoShape 4" descr="3 things that make merry-go-round 'chamas' have no economic sense"/>
          <p:cNvSpPr>
            <a:spLocks noChangeAspect="1" noChangeArrowheads="1"/>
          </p:cNvSpPr>
          <p:nvPr/>
        </p:nvSpPr>
        <p:spPr bwMode="auto">
          <a:xfrm>
            <a:off x="327854" y="88920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bject 7" descr="Beige rectangle">
            <a:extLst>
              <a:ext uri="{FF2B5EF4-FFF2-40B4-BE49-F238E27FC236}">
                <a16:creationId xmlns:a16="http://schemas.microsoft.com/office/drawing/2014/main" id="{B36975AA-C62E-46BE-9382-E2CF56FDF817}"/>
              </a:ext>
            </a:extLst>
          </p:cNvPr>
          <p:cNvSpPr/>
          <p:nvPr/>
        </p:nvSpPr>
        <p:spPr bwMode="white">
          <a:xfrm>
            <a:off x="954338" y="3807801"/>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mc:AlternateContent xmlns:mc="http://schemas.openxmlformats.org/markup-compatibility/2006" xmlns:p14="http://schemas.microsoft.com/office/powerpoint/2010/main">
    <mc:Choice Requires="p14">
      <p:transition spd="slow" p14:dur="800" advTm="8000">
        <p:circle/>
      </p:transition>
    </mc:Choice>
    <mc:Fallback xmlns="">
      <p:transition spd="slow" advTm="8000">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smartphone displaying a best mobile websit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96" y="-18795"/>
            <a:ext cx="12425262" cy="7207385"/>
          </a:xfrm>
          <a:prstGeom prst="rect">
            <a:avLst/>
          </a:prstGeom>
          <a:noFill/>
          <a:extLst>
            <a:ext uri="{909E8E84-426E-40DD-AFC4-6F175D3DCCD1}">
              <a14:hiddenFill xmlns:a14="http://schemas.microsoft.com/office/drawing/2010/main">
                <a:solidFill>
                  <a:srgbClr val="FFFFFF"/>
                </a:solidFill>
              </a14:hiddenFill>
            </a:ext>
          </a:extLst>
        </p:spPr>
      </p:pic>
      <p:sp>
        <p:nvSpPr>
          <p:cNvPr id="23" name="object 3" descr="Blue rectangle">
            <a:extLst>
              <a:ext uri="{FF2B5EF4-FFF2-40B4-BE49-F238E27FC236}">
                <a16:creationId xmlns:a16="http://schemas.microsoft.com/office/drawing/2014/main" id="{2D225086-68BE-4168-8F17-9443ADD89675}"/>
              </a:ext>
            </a:extLst>
          </p:cNvPr>
          <p:cNvSpPr/>
          <p:nvPr/>
        </p:nvSpPr>
        <p:spPr>
          <a:xfrm>
            <a:off x="-24592" y="0"/>
            <a:ext cx="12361958" cy="718859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3">
              <a:alpha val="78000"/>
            </a:schemeClr>
          </a:solidFill>
          <a:ln cmpd="dbl">
            <a:noFill/>
          </a:ln>
          <a:effectLst>
            <a:reflection endPos="0" dist="50800" dir="5400000" sy="-100000" algn="bl" rotWithShape="0"/>
          </a:effectLst>
        </p:spPr>
        <p:txBody>
          <a:bodyPr wrap="square" lIns="0" tIns="0" rIns="0" bIns="0" rtlCol="0"/>
          <a:lstStyle/>
          <a:p>
            <a:pPr lvl="0">
              <a:lnSpc>
                <a:spcPct val="90000"/>
              </a:lnSpc>
              <a:spcBef>
                <a:spcPts val="1000"/>
              </a:spcBef>
            </a:pPr>
            <a:endParaRPr lang="en-US" sz="1400" dirty="0">
              <a:solidFill>
                <a:srgbClr val="D1D5DB"/>
              </a:solidFill>
              <a:latin typeface="Söhne"/>
            </a:endParaRPr>
          </a:p>
        </p:txBody>
      </p:sp>
      <p:sp>
        <p:nvSpPr>
          <p:cNvPr id="4" name="Content Placeholder 3"/>
          <p:cNvSpPr>
            <a:spLocks noGrp="1"/>
          </p:cNvSpPr>
          <p:nvPr>
            <p:ph sz="quarter" idx="11"/>
          </p:nvPr>
        </p:nvSpPr>
        <p:spPr>
          <a:xfrm>
            <a:off x="4107767" y="1741359"/>
            <a:ext cx="2883876" cy="1961313"/>
          </a:xfrm>
        </p:spPr>
        <p:txBody>
          <a:bodyPr>
            <a:noAutofit/>
          </a:bodyPr>
          <a:lstStyle/>
          <a:p>
            <a:pPr marL="0" indent="0" algn="ctr">
              <a:buNone/>
            </a:pPr>
            <a:r>
              <a:rPr lang="en-US" sz="2400" b="1" dirty="0" smtClean="0">
                <a:solidFill>
                  <a:schemeClr val="bg1"/>
                </a:solidFill>
                <a:latin typeface="+mj-lt"/>
              </a:rPr>
              <a:t>FIRST TO MARKET</a:t>
            </a:r>
          </a:p>
          <a:p>
            <a:pPr marL="0" indent="0" algn="ctr">
              <a:buNone/>
            </a:pPr>
            <a:r>
              <a:rPr lang="en-US" sz="2400" b="1" dirty="0" smtClean="0">
                <a:solidFill>
                  <a:schemeClr val="bg1"/>
                </a:solidFill>
                <a:latin typeface="+mj-lt"/>
              </a:rPr>
              <a:t>First  beautifully designed product that’s both stylish and functional</a:t>
            </a:r>
          </a:p>
          <a:p>
            <a:pPr>
              <a:buClr>
                <a:schemeClr val="accent1"/>
              </a:buClr>
              <a:buFont typeface="Wingdings" panose="05000000000000000000" pitchFamily="2" charset="2"/>
              <a:buChar char="Ø"/>
            </a:pPr>
            <a:endParaRPr lang="en-US" sz="2400" b="1" dirty="0">
              <a:solidFill>
                <a:schemeClr val="bg1"/>
              </a:solidFill>
              <a:latin typeface="+mj-lt"/>
            </a:endParaRPr>
          </a:p>
        </p:txBody>
      </p:sp>
      <p:sp>
        <p:nvSpPr>
          <p:cNvPr id="6" name="Content Placeholder 5"/>
          <p:cNvSpPr>
            <a:spLocks noGrp="1"/>
          </p:cNvSpPr>
          <p:nvPr>
            <p:ph sz="quarter" idx="13"/>
          </p:nvPr>
        </p:nvSpPr>
        <p:spPr>
          <a:xfrm>
            <a:off x="9913035" y="2035439"/>
            <a:ext cx="2278966" cy="1769912"/>
          </a:xfrm>
        </p:spPr>
        <p:txBody>
          <a:bodyPr>
            <a:noAutofit/>
          </a:bodyPr>
          <a:lstStyle/>
          <a:p>
            <a:pPr marL="0" indent="0" algn="ctr">
              <a:buNone/>
            </a:pPr>
            <a:r>
              <a:rPr lang="en-US" sz="2400" b="1" i="1" dirty="0" smtClean="0">
                <a:solidFill>
                  <a:schemeClr val="bg1"/>
                </a:solidFill>
                <a:latin typeface="+mj-lt"/>
              </a:rPr>
              <a:t>TESTED</a:t>
            </a:r>
          </a:p>
          <a:p>
            <a:pPr marL="0" indent="0" algn="ctr">
              <a:buNone/>
            </a:pPr>
            <a:r>
              <a:rPr lang="en-US" sz="2400" b="1" i="1" dirty="0" smtClean="0">
                <a:solidFill>
                  <a:schemeClr val="bg1"/>
                </a:solidFill>
                <a:latin typeface="+mj-lt"/>
              </a:rPr>
              <a:t>Conducted testing with startup areas</a:t>
            </a:r>
          </a:p>
        </p:txBody>
      </p:sp>
      <p:sp>
        <p:nvSpPr>
          <p:cNvPr id="8" name="Content Placeholder 7"/>
          <p:cNvSpPr>
            <a:spLocks noGrp="1"/>
          </p:cNvSpPr>
          <p:nvPr>
            <p:ph sz="quarter" idx="15"/>
          </p:nvPr>
        </p:nvSpPr>
        <p:spPr>
          <a:xfrm>
            <a:off x="167551" y="1769502"/>
            <a:ext cx="3319975" cy="1990784"/>
          </a:xfrm>
        </p:spPr>
        <p:txBody>
          <a:bodyPr>
            <a:noAutofit/>
          </a:bodyPr>
          <a:lstStyle/>
          <a:p>
            <a:pPr marL="0" indent="0" algn="ctr">
              <a:buNone/>
            </a:pPr>
            <a:r>
              <a:rPr lang="en-US" sz="2400" b="1" dirty="0" smtClean="0">
                <a:solidFill>
                  <a:schemeClr val="bg1"/>
                </a:solidFill>
                <a:latin typeface="+mj-lt"/>
              </a:rPr>
              <a:t>UNIQUE </a:t>
            </a:r>
          </a:p>
          <a:p>
            <a:pPr marL="0" indent="0" algn="ctr">
              <a:buNone/>
            </a:pPr>
            <a:r>
              <a:rPr lang="en-US" sz="2400" b="1" dirty="0" smtClean="0">
                <a:solidFill>
                  <a:schemeClr val="bg1"/>
                </a:solidFill>
                <a:latin typeface="+mj-lt"/>
              </a:rPr>
              <a:t>Only product specifically dedicated to financial management</a:t>
            </a:r>
            <a:endParaRPr lang="en-US" sz="2400" b="1" dirty="0">
              <a:solidFill>
                <a:schemeClr val="bg1"/>
              </a:solidFill>
              <a:latin typeface="+mj-lt"/>
            </a:endParaRPr>
          </a:p>
        </p:txBody>
      </p:sp>
      <p:sp>
        <p:nvSpPr>
          <p:cNvPr id="9" name="Content Placeholder 8"/>
          <p:cNvSpPr>
            <a:spLocks noGrp="1"/>
          </p:cNvSpPr>
          <p:nvPr>
            <p:ph sz="quarter" idx="16"/>
          </p:nvPr>
        </p:nvSpPr>
        <p:spPr>
          <a:xfrm>
            <a:off x="7318642" y="1961732"/>
            <a:ext cx="2571784" cy="1640559"/>
          </a:xfrm>
        </p:spPr>
        <p:txBody>
          <a:bodyPr>
            <a:noAutofit/>
          </a:bodyPr>
          <a:lstStyle/>
          <a:p>
            <a:pPr marL="0" indent="0" algn="ctr">
              <a:lnSpc>
                <a:spcPct val="100000"/>
              </a:lnSpc>
              <a:buClr>
                <a:schemeClr val="accent1"/>
              </a:buClr>
              <a:buNone/>
            </a:pPr>
            <a:r>
              <a:rPr lang="en-US" sz="2400" b="1" i="1" dirty="0" smtClean="0">
                <a:solidFill>
                  <a:schemeClr val="bg1"/>
                </a:solidFill>
                <a:latin typeface="+mj-lt"/>
              </a:rPr>
              <a:t>AUTHENTIC</a:t>
            </a:r>
          </a:p>
          <a:p>
            <a:pPr marL="0" indent="0" algn="ctr">
              <a:lnSpc>
                <a:spcPct val="100000"/>
              </a:lnSpc>
              <a:buClr>
                <a:schemeClr val="accent1"/>
              </a:buClr>
              <a:buNone/>
            </a:pPr>
            <a:r>
              <a:rPr lang="en-US" sz="2400" b="1" i="1" dirty="0" smtClean="0">
                <a:solidFill>
                  <a:schemeClr val="bg1"/>
                </a:solidFill>
                <a:latin typeface="+mj-lt"/>
              </a:rPr>
              <a:t>Designed with the help and input of software experts </a:t>
            </a:r>
          </a:p>
        </p:txBody>
      </p:sp>
      <p:sp>
        <p:nvSpPr>
          <p:cNvPr id="10" name="Slide Number Placeholder 1">
            <a:extLst>
              <a:ext uri="{FF2B5EF4-FFF2-40B4-BE49-F238E27FC236}">
                <a16:creationId xmlns:a16="http://schemas.microsoft.com/office/drawing/2014/main" id="{6A8AF702-A859-4D49-823E-455702872718}"/>
              </a:ext>
            </a:extLst>
          </p:cNvPr>
          <p:cNvSpPr txBox="1">
            <a:spLocks/>
          </p:cNvSpPr>
          <p:nvPr/>
        </p:nvSpPr>
        <p:spPr>
          <a:xfrm>
            <a:off x="11468843" y="6174902"/>
            <a:ext cx="474627" cy="3651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82EE24B5-652C-4DB5-B7C3-B5BBEC1280B1}" type="slidenum">
              <a:rPr lang="en-US" smtClean="0"/>
              <a:pPr/>
              <a:t>10</a:t>
            </a:fld>
            <a:endParaRPr lang="en-US" dirty="0"/>
          </a:p>
        </p:txBody>
      </p:sp>
      <p:sp>
        <p:nvSpPr>
          <p:cNvPr id="3" name="Title 2"/>
          <p:cNvSpPr>
            <a:spLocks noGrp="1"/>
          </p:cNvSpPr>
          <p:nvPr>
            <p:ph type="ctrTitle"/>
          </p:nvPr>
        </p:nvSpPr>
        <p:spPr>
          <a:xfrm>
            <a:off x="1533378" y="79680"/>
            <a:ext cx="9073661" cy="1065780"/>
          </a:xfrm>
          <a:noFill/>
          <a:ln>
            <a:noFill/>
          </a:ln>
        </p:spPr>
        <p:txBody>
          <a:bodyPr>
            <a:normAutofit/>
          </a:bodyPr>
          <a:lstStyle/>
          <a:p>
            <a:pPr algn="l"/>
            <a:r>
              <a:rPr lang="en-US" sz="4000" dirty="0" smtClean="0">
                <a:solidFill>
                  <a:schemeClr val="accent1"/>
                </a:solidFill>
                <a:effectLst>
                  <a:outerShdw blurRad="38100" dist="38100" dir="2700000" algn="tl">
                    <a:srgbClr val="000000">
                      <a:alpha val="43137"/>
                    </a:srgbClr>
                  </a:outerShdw>
                </a:effectLst>
              </a:rPr>
              <a:t>PRODUCT OVERVIEW</a:t>
            </a:r>
            <a:endParaRPr lang="en-US" sz="4000" dirty="0">
              <a:solidFill>
                <a:schemeClr val="accent1"/>
              </a:solidFill>
              <a:effectLst>
                <a:outerShdw blurRad="38100" dist="38100" dir="2700000" algn="tl">
                  <a:srgbClr val="000000">
                    <a:alpha val="43137"/>
                  </a:srgbClr>
                </a:outerShdw>
              </a:effectLst>
            </a:endParaRPr>
          </a:p>
        </p:txBody>
      </p:sp>
      <p:sp>
        <p:nvSpPr>
          <p:cNvPr id="45" name="object 9" descr="Beige rectangle">
            <a:extLst>
              <a:ext uri="{FF2B5EF4-FFF2-40B4-BE49-F238E27FC236}">
                <a16:creationId xmlns:a16="http://schemas.microsoft.com/office/drawing/2014/main" id="{02C6628C-972C-4717-AAF3-D882B30F6658}"/>
              </a:ext>
            </a:extLst>
          </p:cNvPr>
          <p:cNvSpPr/>
          <p:nvPr/>
        </p:nvSpPr>
        <p:spPr bwMode="white">
          <a:xfrm>
            <a:off x="1615039" y="1065715"/>
            <a:ext cx="4187483" cy="183830"/>
          </a:xfrm>
          <a:custGeom>
            <a:avLst/>
            <a:gdLst/>
            <a:ahLst/>
            <a:cxnLst/>
            <a:rect l="l" t="t" r="r" b="b"/>
            <a:pathLst>
              <a:path w="2642870">
                <a:moveTo>
                  <a:pt x="0" y="0"/>
                </a:moveTo>
                <a:lnTo>
                  <a:pt x="2642616" y="0"/>
                </a:lnTo>
              </a:path>
            </a:pathLst>
          </a:custGeom>
          <a:ln w="54863">
            <a:solidFill>
              <a:schemeClr val="bg1"/>
            </a:solidFill>
          </a:ln>
        </p:spPr>
        <p:txBody>
          <a:bodyPr wrap="square" lIns="0" tIns="0" rIns="0" bIns="0" rtlCol="0"/>
          <a:lstStyle/>
          <a:p>
            <a:pPr algn="ctr"/>
            <a:endParaRPr lang="en-US" dirty="0"/>
          </a:p>
        </p:txBody>
      </p:sp>
      <p:sp>
        <p:nvSpPr>
          <p:cNvPr id="50" name="object 9" descr="Beige rectangle">
            <a:extLst>
              <a:ext uri="{FF2B5EF4-FFF2-40B4-BE49-F238E27FC236}">
                <a16:creationId xmlns:a16="http://schemas.microsoft.com/office/drawing/2014/main" id="{02C6628C-972C-4717-AAF3-D882B30F6658}"/>
              </a:ext>
            </a:extLst>
          </p:cNvPr>
          <p:cNvSpPr/>
          <p:nvPr/>
        </p:nvSpPr>
        <p:spPr bwMode="white">
          <a:xfrm>
            <a:off x="741979" y="4783989"/>
            <a:ext cx="2475915" cy="186739"/>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53" name="object 9" descr="Beige rectangle">
            <a:extLst>
              <a:ext uri="{FF2B5EF4-FFF2-40B4-BE49-F238E27FC236}">
                <a16:creationId xmlns:a16="http://schemas.microsoft.com/office/drawing/2014/main" id="{02C6628C-972C-4717-AAF3-D882B30F6658}"/>
              </a:ext>
            </a:extLst>
          </p:cNvPr>
          <p:cNvSpPr/>
          <p:nvPr/>
        </p:nvSpPr>
        <p:spPr bwMode="white">
          <a:xfrm>
            <a:off x="10109980" y="2396777"/>
            <a:ext cx="1833490" cy="160442"/>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algn="ctr"/>
            <a:endParaRPr lang="en-US" dirty="0"/>
          </a:p>
        </p:txBody>
      </p:sp>
      <p:sp>
        <p:nvSpPr>
          <p:cNvPr id="54" name="object 9" descr="Beige rectangle">
            <a:extLst>
              <a:ext uri="{FF2B5EF4-FFF2-40B4-BE49-F238E27FC236}">
                <a16:creationId xmlns:a16="http://schemas.microsoft.com/office/drawing/2014/main" id="{02C6628C-972C-4717-AAF3-D882B30F6658}"/>
              </a:ext>
            </a:extLst>
          </p:cNvPr>
          <p:cNvSpPr/>
          <p:nvPr/>
        </p:nvSpPr>
        <p:spPr bwMode="white">
          <a:xfrm>
            <a:off x="7580087" y="2396777"/>
            <a:ext cx="2071503" cy="305275"/>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algn="ctr"/>
            <a:endParaRPr lang="en-US" dirty="0"/>
          </a:p>
        </p:txBody>
      </p:sp>
      <p:sp>
        <p:nvSpPr>
          <p:cNvPr id="55" name="object 9" descr="Beige rectangle">
            <a:extLst>
              <a:ext uri="{FF2B5EF4-FFF2-40B4-BE49-F238E27FC236}">
                <a16:creationId xmlns:a16="http://schemas.microsoft.com/office/drawing/2014/main" id="{02C6628C-972C-4717-AAF3-D882B30F6658}"/>
              </a:ext>
            </a:extLst>
          </p:cNvPr>
          <p:cNvSpPr/>
          <p:nvPr/>
        </p:nvSpPr>
        <p:spPr bwMode="white">
          <a:xfrm>
            <a:off x="4573450" y="2428001"/>
            <a:ext cx="1983544" cy="238481"/>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algn="ctr"/>
            <a:endParaRPr lang="en-US" dirty="0"/>
          </a:p>
        </p:txBody>
      </p:sp>
      <p:pic>
        <p:nvPicPr>
          <p:cNvPr id="17" name="Picture 16" descr="Box outline">
            <a:extLst>
              <a:ext uri="{FF2B5EF4-FFF2-40B4-BE49-F238E27FC236}">
                <a16:creationId xmlns:a16="http://schemas.microsoft.com/office/drawing/2014/main" id="{96133EF6-E5B3-48D4-B125-3DB8418D5651}"/>
              </a:ext>
            </a:extLst>
          </p:cNvPr>
          <p:cNvPicPr>
            <a:picLocks noGrp="1" noChangeAspect="1"/>
          </p:cNvPicPr>
          <p:nvPr/>
        </p:nvPicPr>
        <p:blipFill rotWithShape="1">
          <a:blip r:embed="rId3" cstate="email">
            <a:extLst>
              <a:ext uri="{28A0092B-C50C-407E-A947-70E740481C1C}">
                <a14:useLocalDpi xmlns:a14="http://schemas.microsoft.com/office/drawing/2010/main"/>
              </a:ext>
              <a:ext uri="{96DAC541-7B7A-43D3-8B79-37D633B846F1}">
                <asvg:svgBlip xmlns="" xmlns:asvg="http://schemas.microsoft.com/office/drawing/2016/SVG/main" xmlns:lc="http://schemas.openxmlformats.org/drawingml/2006/lockedCanvas" r:embed="rId4"/>
              </a:ext>
            </a:extLst>
          </a:blip>
          <a:srcRect/>
          <a:stretch/>
        </p:blipFill>
        <p:spPr>
          <a:xfrm>
            <a:off x="1337974" y="1202695"/>
            <a:ext cx="812837" cy="566807"/>
          </a:xfrm>
          <a:prstGeom prst="rect">
            <a:avLst/>
          </a:prstGeom>
        </p:spPr>
      </p:pic>
      <p:pic>
        <p:nvPicPr>
          <p:cNvPr id="18" name="Picture 17" descr="Store outline">
            <a:extLst>
              <a:ext uri="{FF2B5EF4-FFF2-40B4-BE49-F238E27FC236}">
                <a16:creationId xmlns:a16="http://schemas.microsoft.com/office/drawing/2014/main" id="{5B57A567-220C-4397-939E-6693826CCA7A}"/>
              </a:ext>
            </a:extLst>
          </p:cNvPr>
          <p:cNvPicPr>
            <a:picLocks noGrp="1" noChangeAspect="1"/>
          </p:cNvPicPr>
          <p:nvPr/>
        </p:nvPicPr>
        <p:blipFill rotWithShape="1">
          <a:blip r:embed="rId5" cstate="email">
            <a:extLst>
              <a:ext uri="{28A0092B-C50C-407E-A947-70E740481C1C}">
                <a14:useLocalDpi xmlns:a14="http://schemas.microsoft.com/office/drawing/2010/main"/>
              </a:ext>
              <a:ext uri="{96DAC541-7B7A-43D3-8B79-37D633B846F1}">
                <asvg:svgBlip xmlns="" xmlns:asvg="http://schemas.microsoft.com/office/drawing/2016/SVG/main" xmlns:lc="http://schemas.openxmlformats.org/drawingml/2006/lockedCanvas" r:embed="rId6"/>
              </a:ext>
            </a:extLst>
          </a:blip>
          <a:srcRect/>
          <a:stretch/>
        </p:blipFill>
        <p:spPr>
          <a:xfrm>
            <a:off x="4963657" y="1202695"/>
            <a:ext cx="812837" cy="566807"/>
          </a:xfrm>
          <a:prstGeom prst="rect">
            <a:avLst/>
          </a:prstGeom>
        </p:spPr>
      </p:pic>
      <p:pic>
        <p:nvPicPr>
          <p:cNvPr id="19" name="Picture 18" descr="Clipboard Partially Crossed outline">
            <a:extLst>
              <a:ext uri="{FF2B5EF4-FFF2-40B4-BE49-F238E27FC236}">
                <a16:creationId xmlns:a16="http://schemas.microsoft.com/office/drawing/2014/main" id="{0FA7962C-3AAE-40F0-8FDE-2ADF2BAC0318}"/>
              </a:ext>
            </a:extLst>
          </p:cNvPr>
          <p:cNvPicPr>
            <a:picLocks noGrp="1" noChangeAspect="1"/>
          </p:cNvPicPr>
          <p:nvPr/>
        </p:nvPicPr>
        <p:blipFill rotWithShape="1">
          <a:blip r:embed="rId7" cstate="email">
            <a:extLst>
              <a:ext uri="{28A0092B-C50C-407E-A947-70E740481C1C}">
                <a14:useLocalDpi xmlns:a14="http://schemas.microsoft.com/office/drawing/2010/main"/>
              </a:ext>
              <a:ext uri="{96DAC541-7B7A-43D3-8B79-37D633B846F1}">
                <asvg:svgBlip xmlns="" xmlns:asvg="http://schemas.microsoft.com/office/drawing/2016/SVG/main" xmlns:lc="http://schemas.openxmlformats.org/drawingml/2006/lockedCanvas" r:embed="rId8"/>
              </a:ext>
            </a:extLst>
          </a:blip>
          <a:srcRect/>
          <a:stretch/>
        </p:blipFill>
        <p:spPr>
          <a:xfrm>
            <a:off x="10690591" y="1420559"/>
            <a:ext cx="812837" cy="566807"/>
          </a:xfrm>
          <a:prstGeom prst="rect">
            <a:avLst/>
          </a:prstGeom>
        </p:spPr>
      </p:pic>
      <p:pic>
        <p:nvPicPr>
          <p:cNvPr id="21" name="Picture 20" descr="Questions outline">
            <a:extLst>
              <a:ext uri="{FF2B5EF4-FFF2-40B4-BE49-F238E27FC236}">
                <a16:creationId xmlns:a16="http://schemas.microsoft.com/office/drawing/2014/main" id="{D1E6E4D0-906D-4B29-A5A3-EDBA9E13B7A7}"/>
              </a:ext>
            </a:extLst>
          </p:cNvPr>
          <p:cNvPicPr>
            <a:picLocks noGrp="1" noChangeAspect="1"/>
          </p:cNvPicPr>
          <p:nvPr/>
        </p:nvPicPr>
        <p:blipFill rotWithShape="1">
          <a:blip r:embed="rId9" cstate="email">
            <a:extLst>
              <a:ext uri="{28A0092B-C50C-407E-A947-70E740481C1C}">
                <a14:useLocalDpi xmlns:a14="http://schemas.microsoft.com/office/drawing/2010/main"/>
              </a:ext>
              <a:ext uri="{96DAC541-7B7A-43D3-8B79-37D633B846F1}">
                <asvg:svgBlip xmlns="" xmlns:asvg="http://schemas.microsoft.com/office/drawing/2016/SVG/main" xmlns:lc="http://schemas.openxmlformats.org/drawingml/2006/lockedCanvas" r:embed="rId10"/>
              </a:ext>
            </a:extLst>
          </a:blip>
          <a:srcRect/>
          <a:stretch/>
        </p:blipFill>
        <p:spPr>
          <a:xfrm>
            <a:off x="7753390" y="1330598"/>
            <a:ext cx="812837" cy="566807"/>
          </a:xfrm>
          <a:prstGeom prst="rect">
            <a:avLst/>
          </a:prstGeom>
        </p:spPr>
      </p:pic>
      <p:sp>
        <p:nvSpPr>
          <p:cNvPr id="29" name="object 6" descr="Blue rectangle">
            <a:extLst>
              <a:ext uri="{FF2B5EF4-FFF2-40B4-BE49-F238E27FC236}">
                <a16:creationId xmlns:a16="http://schemas.microsoft.com/office/drawing/2014/main" id="{9FABC344-E043-45BE-8588-06C658DBCE70}"/>
              </a:ext>
            </a:extLst>
          </p:cNvPr>
          <p:cNvSpPr/>
          <p:nvPr/>
        </p:nvSpPr>
        <p:spPr>
          <a:xfrm>
            <a:off x="-24592" y="3855408"/>
            <a:ext cx="8532348" cy="3080065"/>
          </a:xfrm>
          <a:custGeom>
            <a:avLst/>
            <a:gdLst/>
            <a:ahLst/>
            <a:cxnLst/>
            <a:rect l="l" t="t" r="r" b="b"/>
            <a:pathLst>
              <a:path w="6689725" h="3528060">
                <a:moveTo>
                  <a:pt x="0" y="3527996"/>
                </a:moveTo>
                <a:lnTo>
                  <a:pt x="6689648" y="3527996"/>
                </a:lnTo>
                <a:lnTo>
                  <a:pt x="6689648" y="0"/>
                </a:lnTo>
                <a:lnTo>
                  <a:pt x="0" y="0"/>
                </a:lnTo>
                <a:lnTo>
                  <a:pt x="0" y="3527996"/>
                </a:lnTo>
                <a:close/>
              </a:path>
            </a:pathLst>
          </a:custGeom>
          <a:noFill/>
        </p:spPr>
        <p:txBody>
          <a:bodyPr wrap="square" lIns="0" tIns="0" rIns="0" bIns="0" rtlCol="0"/>
          <a:lstStyle/>
          <a:p>
            <a:endParaRPr lang="en-US" dirty="0"/>
          </a:p>
        </p:txBody>
      </p:sp>
      <p:sp>
        <p:nvSpPr>
          <p:cNvPr id="30" name="Content Placeholder 3">
            <a:extLst>
              <a:ext uri="{FF2B5EF4-FFF2-40B4-BE49-F238E27FC236}">
                <a16:creationId xmlns:a16="http://schemas.microsoft.com/office/drawing/2014/main" id="{E7A818AB-B120-41D5-88A6-933AB9CAAE68}"/>
              </a:ext>
            </a:extLst>
          </p:cNvPr>
          <p:cNvSpPr txBox="1">
            <a:spLocks/>
          </p:cNvSpPr>
          <p:nvPr/>
        </p:nvSpPr>
        <p:spPr bwMode="white">
          <a:xfrm>
            <a:off x="1166797" y="5037106"/>
            <a:ext cx="5727540" cy="16033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ZA" sz="2400" b="1" dirty="0" smtClean="0">
                <a:solidFill>
                  <a:schemeClr val="accent1"/>
                </a:solidFill>
                <a:latin typeface="+mj-lt"/>
              </a:rPr>
              <a:t>Simple </a:t>
            </a:r>
            <a:r>
              <a:rPr lang="en-ZA" sz="2400" b="1" dirty="0">
                <a:solidFill>
                  <a:schemeClr val="accent1"/>
                </a:solidFill>
                <a:latin typeface="+mj-lt"/>
              </a:rPr>
              <a:t>and efficient to use</a:t>
            </a:r>
            <a:r>
              <a:rPr lang="en-US" sz="2400" b="1" dirty="0">
                <a:solidFill>
                  <a:schemeClr val="accent1"/>
                </a:solidFill>
                <a:latin typeface="+mj-lt"/>
              </a:rPr>
              <a:t>​</a:t>
            </a:r>
          </a:p>
          <a:p>
            <a:pPr>
              <a:buFont typeface="Wingdings" panose="05000000000000000000" pitchFamily="2" charset="2"/>
              <a:buChar char="Ø"/>
            </a:pPr>
            <a:r>
              <a:rPr lang="en-ZA" sz="2400" b="1" dirty="0">
                <a:solidFill>
                  <a:schemeClr val="accent1"/>
                </a:solidFill>
                <a:latin typeface="+mj-lt"/>
              </a:rPr>
              <a:t>Quick customer service assistance</a:t>
            </a:r>
            <a:r>
              <a:rPr lang="en-US" sz="2400" b="1" dirty="0">
                <a:solidFill>
                  <a:schemeClr val="accent1"/>
                </a:solidFill>
                <a:latin typeface="+mj-lt"/>
              </a:rPr>
              <a:t>​(inbuilt </a:t>
            </a:r>
            <a:r>
              <a:rPr lang="en-US" sz="2400" b="1" dirty="0" smtClean="0">
                <a:solidFill>
                  <a:schemeClr val="accent1"/>
                </a:solidFill>
                <a:latin typeface="+mj-lt"/>
              </a:rPr>
              <a:t>AI </a:t>
            </a:r>
            <a:r>
              <a:rPr lang="en-US" sz="2400" b="1" dirty="0" err="1">
                <a:solidFill>
                  <a:schemeClr val="accent1"/>
                </a:solidFill>
                <a:latin typeface="+mj-lt"/>
              </a:rPr>
              <a:t>chatbot</a:t>
            </a:r>
            <a:r>
              <a:rPr lang="en-US" sz="2400" b="1" dirty="0">
                <a:solidFill>
                  <a:schemeClr val="accent1"/>
                </a:solidFill>
                <a:latin typeface="+mj-lt"/>
              </a:rPr>
              <a:t>)</a:t>
            </a:r>
          </a:p>
          <a:p>
            <a:pPr>
              <a:buFont typeface="Wingdings" panose="05000000000000000000" pitchFamily="2" charset="2"/>
              <a:buChar char="Ø"/>
            </a:pPr>
            <a:r>
              <a:rPr lang="en-ZA" sz="2400" b="1" dirty="0">
                <a:solidFill>
                  <a:schemeClr val="accent1"/>
                </a:solidFill>
                <a:latin typeface="+mj-lt"/>
              </a:rPr>
              <a:t>Free 90-day trial for new customers</a:t>
            </a:r>
            <a:r>
              <a:rPr lang="en-ZA" sz="2400" dirty="0"/>
              <a:t>​</a:t>
            </a:r>
            <a:r>
              <a:rPr lang="en-US" sz="2400" dirty="0"/>
              <a:t>​</a:t>
            </a:r>
          </a:p>
          <a:p>
            <a:pPr marL="0" indent="0">
              <a:buNone/>
            </a:pPr>
            <a:endParaRPr lang="en-US" sz="2400" i="1" spc="-25" dirty="0">
              <a:solidFill>
                <a:schemeClr val="bg2">
                  <a:lumMod val="20000"/>
                  <a:lumOff val="80000"/>
                </a:schemeClr>
              </a:solidFill>
              <a:cs typeface="Arial"/>
            </a:endParaRPr>
          </a:p>
        </p:txBody>
      </p:sp>
      <p:sp>
        <p:nvSpPr>
          <p:cNvPr id="31" name="Title 2"/>
          <p:cNvSpPr txBox="1">
            <a:spLocks/>
          </p:cNvSpPr>
          <p:nvPr/>
        </p:nvSpPr>
        <p:spPr>
          <a:xfrm>
            <a:off x="577929" y="3707594"/>
            <a:ext cx="9073661" cy="1065780"/>
          </a:xfrm>
          <a:prstGeom prst="rect">
            <a:avLst/>
          </a:prstGeom>
          <a:noFill/>
          <a:ln w="19050" cap="flat" cmpd="sng" algn="ctr">
            <a:noFill/>
            <a:prstDash val="solid"/>
            <a:miter lim="800000"/>
          </a:ln>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2025"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n-US" sz="3200" dirty="0" smtClean="0">
                <a:solidFill>
                  <a:schemeClr val="bg1"/>
                </a:solidFill>
                <a:effectLst>
                  <a:outerShdw blurRad="38100" dist="38100" dir="2700000" algn="tl">
                    <a:srgbClr val="000000">
                      <a:alpha val="43137"/>
                    </a:srgbClr>
                  </a:outerShdw>
                </a:effectLst>
              </a:rPr>
              <a:t>PRODUCT BENEFIT</a:t>
            </a:r>
            <a:endParaRPr lang="en-US" sz="3200" dirty="0">
              <a:solidFill>
                <a:schemeClr val="bg1"/>
              </a:solidFill>
              <a:effectLst>
                <a:outerShdw blurRad="38100" dist="38100" dir="2700000" algn="tl">
                  <a:srgbClr val="000000">
                    <a:alpha val="43137"/>
                  </a:srgbClr>
                </a:outerShdw>
              </a:effectLst>
            </a:endParaRPr>
          </a:p>
        </p:txBody>
      </p:sp>
      <p:sp>
        <p:nvSpPr>
          <p:cNvPr id="32" name="object 9" descr="Beige rectangle">
            <a:extLst>
              <a:ext uri="{FF2B5EF4-FFF2-40B4-BE49-F238E27FC236}">
                <a16:creationId xmlns:a16="http://schemas.microsoft.com/office/drawing/2014/main" id="{02C6628C-972C-4717-AAF3-D882B30F6658}"/>
              </a:ext>
            </a:extLst>
          </p:cNvPr>
          <p:cNvSpPr/>
          <p:nvPr/>
        </p:nvSpPr>
        <p:spPr bwMode="white">
          <a:xfrm>
            <a:off x="741980" y="2205153"/>
            <a:ext cx="2475915" cy="186739"/>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589604263"/>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5,100+ Business Model Stock Photos, Pictures &amp; Royalty-Fre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37566"/>
          </a:xfrm>
          <a:prstGeom prst="rect">
            <a:avLst/>
          </a:prstGeom>
          <a:noFill/>
          <a:extLst>
            <a:ext uri="{909E8E84-426E-40DD-AFC4-6F175D3DCCD1}">
              <a14:hiddenFill xmlns:a14="http://schemas.microsoft.com/office/drawing/2010/main">
                <a:solidFill>
                  <a:srgbClr val="FFFFFF"/>
                </a:solidFill>
              </a14:hiddenFill>
            </a:ext>
          </a:extLst>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3600" y="-20433"/>
            <a:ext cx="121884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0" name="Title 22">
            <a:extLst>
              <a:ext uri="{FF2B5EF4-FFF2-40B4-BE49-F238E27FC236}">
                <a16:creationId xmlns:a16="http://schemas.microsoft.com/office/drawing/2014/main" id="{8A0965D6-0D20-40A0-8897-EDF8A7A464C5}"/>
              </a:ext>
            </a:extLst>
          </p:cNvPr>
          <p:cNvSpPr txBox="1">
            <a:spLocks/>
          </p:cNvSpPr>
          <p:nvPr/>
        </p:nvSpPr>
        <p:spPr>
          <a:xfrm>
            <a:off x="172016" y="348343"/>
            <a:ext cx="6007099" cy="4784742"/>
          </a:xfrm>
          <a:prstGeom prst="rect">
            <a:avLst/>
          </a:prstGeom>
        </p:spPr>
        <p:txBody>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smtClean="0">
                <a:solidFill>
                  <a:schemeClr val="bg1"/>
                </a:solidFill>
              </a:rPr>
              <a:t>Our business Model</a:t>
            </a:r>
            <a:endParaRPr lang="en-US" dirty="0">
              <a:solidFill>
                <a:schemeClr val="bg1"/>
              </a:solidFill>
            </a:endParaRPr>
          </a:p>
        </p:txBody>
      </p:sp>
      <p:sp>
        <p:nvSpPr>
          <p:cNvPr id="21" name="Text Placeholder 12">
            <a:extLst>
              <a:ext uri="{FF2B5EF4-FFF2-40B4-BE49-F238E27FC236}">
                <a16:creationId xmlns:a16="http://schemas.microsoft.com/office/drawing/2014/main" id="{D1E74F73-E009-4956-9E74-742C1038F57A}"/>
              </a:ext>
            </a:extLst>
          </p:cNvPr>
          <p:cNvSpPr txBox="1">
            <a:spLocks/>
          </p:cNvSpPr>
          <p:nvPr/>
        </p:nvSpPr>
        <p:spPr>
          <a:xfrm>
            <a:off x="901033" y="1433362"/>
            <a:ext cx="4771030" cy="365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ZA" sz="2400" b="1" dirty="0" smtClean="0">
                <a:solidFill>
                  <a:schemeClr val="accent1"/>
                </a:solidFill>
                <a:latin typeface="+mj-lt"/>
              </a:rPr>
              <a:t>Research​</a:t>
            </a:r>
            <a:endParaRPr lang="en-US" sz="2400" b="1" dirty="0">
              <a:solidFill>
                <a:schemeClr val="accent1"/>
              </a:solidFill>
              <a:latin typeface="+mj-lt"/>
            </a:endParaRPr>
          </a:p>
        </p:txBody>
      </p:sp>
      <p:sp>
        <p:nvSpPr>
          <p:cNvPr id="22" name="Text Placeholder 29">
            <a:extLst>
              <a:ext uri="{FF2B5EF4-FFF2-40B4-BE49-F238E27FC236}">
                <a16:creationId xmlns:a16="http://schemas.microsoft.com/office/drawing/2014/main" id="{BAD5E990-59DB-44C5-B716-B0352D75353A}"/>
              </a:ext>
            </a:extLst>
          </p:cNvPr>
          <p:cNvSpPr txBox="1">
            <a:spLocks/>
          </p:cNvSpPr>
          <p:nvPr/>
        </p:nvSpPr>
        <p:spPr>
          <a:xfrm>
            <a:off x="901034" y="1916754"/>
            <a:ext cx="4771030" cy="8010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b="1" dirty="0" smtClean="0">
                <a:solidFill>
                  <a:schemeClr val="accent1"/>
                </a:solidFill>
                <a:latin typeface="+mj-lt"/>
              </a:rPr>
              <a:t>We based our research on market trends and software sales ​</a:t>
            </a:r>
            <a:endParaRPr lang="en-US" sz="2000" b="1" dirty="0">
              <a:solidFill>
                <a:schemeClr val="accent1"/>
              </a:solidFill>
              <a:latin typeface="+mj-lt"/>
            </a:endParaRPr>
          </a:p>
        </p:txBody>
      </p:sp>
      <p:sp>
        <p:nvSpPr>
          <p:cNvPr id="23" name="Text Placeholder 14">
            <a:extLst>
              <a:ext uri="{FF2B5EF4-FFF2-40B4-BE49-F238E27FC236}">
                <a16:creationId xmlns:a16="http://schemas.microsoft.com/office/drawing/2014/main" id="{28BBCDDB-C7C0-4CA5-AA45-222EBE63B6C3}"/>
              </a:ext>
            </a:extLst>
          </p:cNvPr>
          <p:cNvSpPr txBox="1">
            <a:spLocks/>
          </p:cNvSpPr>
          <p:nvPr/>
        </p:nvSpPr>
        <p:spPr>
          <a:xfrm>
            <a:off x="901033" y="2856343"/>
            <a:ext cx="4771030" cy="365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2400" b="1" dirty="0" smtClean="0">
                <a:solidFill>
                  <a:schemeClr val="accent1"/>
                </a:solidFill>
                <a:latin typeface="+mj-lt"/>
              </a:rPr>
              <a:t>Abstract​</a:t>
            </a:r>
            <a:endParaRPr lang="en-US" sz="2400" b="1" dirty="0">
              <a:solidFill>
                <a:schemeClr val="accent1"/>
              </a:solidFill>
              <a:latin typeface="+mj-lt"/>
            </a:endParaRPr>
          </a:p>
        </p:txBody>
      </p:sp>
      <p:sp>
        <p:nvSpPr>
          <p:cNvPr id="24" name="Text Placeholder 30">
            <a:extLst>
              <a:ext uri="{FF2B5EF4-FFF2-40B4-BE49-F238E27FC236}">
                <a16:creationId xmlns:a16="http://schemas.microsoft.com/office/drawing/2014/main" id="{AC22CBC4-517B-4095-8962-C489045E3C67}"/>
              </a:ext>
            </a:extLst>
          </p:cNvPr>
          <p:cNvSpPr txBox="1">
            <a:spLocks/>
          </p:cNvSpPr>
          <p:nvPr/>
        </p:nvSpPr>
        <p:spPr>
          <a:xfrm>
            <a:off x="720075" y="3426813"/>
            <a:ext cx="4771030" cy="8010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b="1" dirty="0" smtClean="0">
                <a:solidFill>
                  <a:schemeClr val="accent1"/>
                </a:solidFill>
                <a:latin typeface="+mj-lt"/>
              </a:rPr>
              <a:t>We believe people need new management tools to help businesses achieve their OKRs​</a:t>
            </a:r>
            <a:endParaRPr lang="en-US" sz="1800" b="1" dirty="0">
              <a:solidFill>
                <a:schemeClr val="accent1"/>
              </a:solidFill>
              <a:latin typeface="+mj-lt"/>
            </a:endParaRPr>
          </a:p>
        </p:txBody>
      </p:sp>
      <p:sp>
        <p:nvSpPr>
          <p:cNvPr id="25" name="Text Placeholder 16">
            <a:extLst>
              <a:ext uri="{FF2B5EF4-FFF2-40B4-BE49-F238E27FC236}">
                <a16:creationId xmlns:a16="http://schemas.microsoft.com/office/drawing/2014/main" id="{6D1B74B2-695A-4FED-8B66-D854AA9FF005}"/>
              </a:ext>
            </a:extLst>
          </p:cNvPr>
          <p:cNvSpPr txBox="1">
            <a:spLocks/>
          </p:cNvSpPr>
          <p:nvPr/>
        </p:nvSpPr>
        <p:spPr>
          <a:xfrm>
            <a:off x="1075205" y="4419943"/>
            <a:ext cx="4771030" cy="365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sz="2400" b="1" dirty="0" smtClean="0">
                <a:solidFill>
                  <a:schemeClr val="accent1"/>
                </a:solidFill>
                <a:latin typeface="+mj-lt"/>
              </a:rPr>
              <a:t>Design​</a:t>
            </a:r>
            <a:endParaRPr lang="en-US" sz="2400" b="1" dirty="0">
              <a:solidFill>
                <a:schemeClr val="accent1"/>
              </a:solidFill>
              <a:latin typeface="+mj-lt"/>
            </a:endParaRPr>
          </a:p>
        </p:txBody>
      </p:sp>
      <p:sp>
        <p:nvSpPr>
          <p:cNvPr id="26" name="Text Placeholder 31">
            <a:extLst>
              <a:ext uri="{FF2B5EF4-FFF2-40B4-BE49-F238E27FC236}">
                <a16:creationId xmlns:a16="http://schemas.microsoft.com/office/drawing/2014/main" id="{949FAB0A-4907-445D-8D12-8F4584E25E5F}"/>
              </a:ext>
            </a:extLst>
          </p:cNvPr>
          <p:cNvSpPr txBox="1">
            <a:spLocks/>
          </p:cNvSpPr>
          <p:nvPr/>
        </p:nvSpPr>
        <p:spPr>
          <a:xfrm>
            <a:off x="720075" y="5029190"/>
            <a:ext cx="4771030" cy="5468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b="1" dirty="0" smtClean="0">
                <a:solidFill>
                  <a:schemeClr val="accent1"/>
                </a:solidFill>
                <a:latin typeface="+mj-lt"/>
              </a:rPr>
              <a:t>Minimalist design and easy to use ​</a:t>
            </a:r>
            <a:endParaRPr lang="en-US" sz="2000" b="1" dirty="0">
              <a:solidFill>
                <a:schemeClr val="accent1"/>
              </a:solidFill>
              <a:latin typeface="+mj-lt"/>
            </a:endParaRPr>
          </a:p>
        </p:txBody>
      </p:sp>
      <p:sp>
        <p:nvSpPr>
          <p:cNvPr id="29" name="Slide Number Placeholder 5">
            <a:extLst>
              <a:ext uri="{FF2B5EF4-FFF2-40B4-BE49-F238E27FC236}">
                <a16:creationId xmlns:a16="http://schemas.microsoft.com/office/drawing/2014/main" id="{3ECA4FBE-BC87-4AB1-BD16-CAF99641A1B5}"/>
              </a:ext>
            </a:extLst>
          </p:cNvPr>
          <p:cNvSpPr>
            <a:spLocks noGrp="1"/>
          </p:cNvSpPr>
          <p:nvPr>
            <p:ph type="sldNum" sz="quarter" idx="12"/>
          </p:nvPr>
        </p:nvSpPr>
        <p:spPr>
          <a:xfrm>
            <a:off x="8782617" y="5668064"/>
            <a:ext cx="2743200" cy="365125"/>
          </a:xfrm>
        </p:spPr>
        <p:txBody>
          <a:bodyPr/>
          <a:lstStyle/>
          <a:p>
            <a:fld id="{A402E4C0-AD5E-4E8C-9F21-7CCE474BDCEB}" type="slidenum">
              <a:rPr lang="en-US" smtClean="0"/>
              <a:pPr/>
              <a:t>11</a:t>
            </a:fld>
            <a:endParaRPr lang="en-US" dirty="0"/>
          </a:p>
        </p:txBody>
      </p:sp>
      <p:sp>
        <p:nvSpPr>
          <p:cNvPr id="30" name="Rectangle 29"/>
          <p:cNvSpPr/>
          <p:nvPr/>
        </p:nvSpPr>
        <p:spPr>
          <a:xfrm>
            <a:off x="6096000" y="2111619"/>
            <a:ext cx="6096000" cy="2677656"/>
          </a:xfrm>
          <a:prstGeom prst="rect">
            <a:avLst/>
          </a:prstGeom>
        </p:spPr>
        <p:txBody>
          <a:bodyPr>
            <a:spAutoFit/>
          </a:bodyPr>
          <a:lstStyle/>
          <a:p>
            <a:r>
              <a:rPr lang="en-US" sz="2400" b="1" dirty="0" smtClean="0">
                <a:solidFill>
                  <a:schemeClr val="accent1"/>
                </a:solidFill>
                <a:latin typeface="+mj-lt"/>
              </a:rPr>
              <a:t> Our target audience</a:t>
            </a:r>
          </a:p>
          <a:p>
            <a:endParaRPr lang="en-US" sz="2400" b="1" dirty="0">
              <a:solidFill>
                <a:schemeClr val="accent1"/>
              </a:solidFill>
              <a:latin typeface="+mj-lt"/>
            </a:endParaRPr>
          </a:p>
          <a:p>
            <a:endParaRPr lang="en-US" sz="2400" b="1" dirty="0" smtClean="0">
              <a:solidFill>
                <a:schemeClr val="accent1"/>
              </a:solidFill>
              <a:latin typeface="+mj-lt"/>
            </a:endParaRPr>
          </a:p>
          <a:p>
            <a:pPr marL="342900" indent="-342900">
              <a:buFont typeface="Wingdings" panose="05000000000000000000" pitchFamily="2" charset="2"/>
              <a:buChar char="Ø"/>
            </a:pPr>
            <a:r>
              <a:rPr lang="en-US" sz="2400" b="1" dirty="0" smtClean="0">
                <a:solidFill>
                  <a:schemeClr val="accent1"/>
                </a:solidFill>
                <a:latin typeface="+mj-lt"/>
              </a:rPr>
              <a:t>Chama members.</a:t>
            </a:r>
            <a:endParaRPr lang="en-US" sz="2400" b="1" dirty="0">
              <a:solidFill>
                <a:schemeClr val="accent1"/>
              </a:solidFill>
              <a:latin typeface="+mj-lt"/>
            </a:endParaRPr>
          </a:p>
          <a:p>
            <a:pPr marL="342900" indent="-342900">
              <a:buFont typeface="Wingdings" panose="05000000000000000000" pitchFamily="2" charset="2"/>
              <a:buChar char="Ø"/>
            </a:pPr>
            <a:r>
              <a:rPr lang="en-US" sz="2400" b="1" dirty="0">
                <a:solidFill>
                  <a:schemeClr val="accent1"/>
                </a:solidFill>
                <a:latin typeface="+mj-lt"/>
              </a:rPr>
              <a:t>Financial advisors and individual investors</a:t>
            </a:r>
          </a:p>
          <a:p>
            <a:pPr marL="342900" indent="-342900">
              <a:buFont typeface="Wingdings" panose="05000000000000000000" pitchFamily="2" charset="2"/>
              <a:buChar char="Ø"/>
            </a:pPr>
            <a:r>
              <a:rPr lang="en-US" sz="2400" b="1" dirty="0">
                <a:solidFill>
                  <a:schemeClr val="accent1"/>
                </a:solidFill>
                <a:latin typeface="+mj-lt"/>
              </a:rPr>
              <a:t>Financial institutions</a:t>
            </a:r>
          </a:p>
        </p:txBody>
      </p:sp>
      <p:pic>
        <p:nvPicPr>
          <p:cNvPr id="36" name="Picture Placeholder 35" descr="Check icon">
            <a:extLst>
              <a:ext uri="{FF2B5EF4-FFF2-40B4-BE49-F238E27FC236}">
                <a16:creationId xmlns:a16="http://schemas.microsoft.com/office/drawing/2014/main" id="{1A9D8BC9-CF04-4A6C-89E6-E6A18D7419F0}"/>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white">
          <a:xfrm>
            <a:off x="425755" y="1420592"/>
            <a:ext cx="576000" cy="576000"/>
          </a:xfrm>
          <a:prstGeom prst="rect">
            <a:avLst/>
          </a:prstGeom>
        </p:spPr>
      </p:pic>
      <p:pic>
        <p:nvPicPr>
          <p:cNvPr id="37" name="Picture Placeholder 35" descr="Check icon">
            <a:extLst>
              <a:ext uri="{FF2B5EF4-FFF2-40B4-BE49-F238E27FC236}">
                <a16:creationId xmlns:a16="http://schemas.microsoft.com/office/drawing/2014/main" id="{1A9D8BC9-CF04-4A6C-89E6-E6A18D7419F0}"/>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white">
          <a:xfrm>
            <a:off x="351088" y="2785705"/>
            <a:ext cx="576000" cy="576000"/>
          </a:xfrm>
          <a:prstGeom prst="rect">
            <a:avLst/>
          </a:prstGeom>
        </p:spPr>
      </p:pic>
      <p:pic>
        <p:nvPicPr>
          <p:cNvPr id="38" name="Picture Placeholder 35" descr="Check icon">
            <a:extLst>
              <a:ext uri="{FF2B5EF4-FFF2-40B4-BE49-F238E27FC236}">
                <a16:creationId xmlns:a16="http://schemas.microsoft.com/office/drawing/2014/main" id="{1A9D8BC9-CF04-4A6C-89E6-E6A18D7419F0}"/>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white">
          <a:xfrm>
            <a:off x="351088" y="4419943"/>
            <a:ext cx="576000" cy="576000"/>
          </a:xfrm>
          <a:prstGeom prst="rect">
            <a:avLst/>
          </a:prstGeom>
        </p:spPr>
      </p:pic>
      <p:pic>
        <p:nvPicPr>
          <p:cNvPr id="39" name="Picture Placeholder 35" descr="Check icon">
            <a:extLst>
              <a:ext uri="{FF2B5EF4-FFF2-40B4-BE49-F238E27FC236}">
                <a16:creationId xmlns:a16="http://schemas.microsoft.com/office/drawing/2014/main" id="{1A9D8BC9-CF04-4A6C-89E6-E6A18D7419F0}"/>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white">
          <a:xfrm>
            <a:off x="5700959" y="2137009"/>
            <a:ext cx="576000" cy="418829"/>
          </a:xfrm>
          <a:prstGeom prst="rect">
            <a:avLst/>
          </a:prstGeom>
        </p:spPr>
      </p:pic>
    </p:spTree>
    <p:extLst>
      <p:ext uri="{BB962C8B-B14F-4D97-AF65-F5344CB8AC3E}">
        <p14:creationId xmlns:p14="http://schemas.microsoft.com/office/powerpoint/2010/main" val="2400779465"/>
      </p:ext>
    </p:extLst>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People discuss something">
            <a:extLst>
              <a:ext uri="{FF2B5EF4-FFF2-40B4-BE49-F238E27FC236}">
                <a16:creationId xmlns:a16="http://schemas.microsoft.com/office/drawing/2014/main" id="{AA6A75DC-BE31-480B-B034-B1DF7AFA5097}"/>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3115389"/>
            <a:ext cx="12192000" cy="3742611"/>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293C1E99-672F-46AE-BB08-DD22B0928366}"/>
              </a:ext>
            </a:extLst>
          </p:cNvPr>
          <p:cNvSpPr>
            <a:spLocks noGrp="1"/>
          </p:cNvSpPr>
          <p:nvPr>
            <p:ph type="body" idx="1"/>
          </p:nvPr>
        </p:nvSpPr>
        <p:spPr bwMode="white">
          <a:xfrm>
            <a:off x="2153349" y="1985963"/>
            <a:ext cx="3789362" cy="823912"/>
          </a:xfrm>
        </p:spPr>
        <p:txBody>
          <a:bodyPr/>
          <a:lstStyle/>
          <a:p>
            <a:r>
              <a:rPr lang="en-US" dirty="0" err="1" smtClean="0">
                <a:latin typeface="+mj-lt"/>
              </a:rPr>
              <a:t>Chamasphere</a:t>
            </a:r>
            <a:r>
              <a:rPr lang="en-US" dirty="0" smtClean="0">
                <a:latin typeface="+mj-lt"/>
              </a:rPr>
              <a:t> </a:t>
            </a:r>
            <a:endParaRPr lang="en-US" dirty="0">
              <a:latin typeface="+mj-lt"/>
            </a:endParaRPr>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bwMode="white">
          <a:xfrm>
            <a:off x="1555887" y="3434047"/>
            <a:ext cx="4386824" cy="2755616"/>
          </a:xfrm>
        </p:spPr>
        <p:txBody>
          <a:bodyPr>
            <a:noAutofit/>
          </a:bodyPr>
          <a:lstStyle/>
          <a:p>
            <a:pPr lvl="0">
              <a:lnSpc>
                <a:spcPct val="125000"/>
              </a:lnSpc>
              <a:buFont typeface="Wingdings" panose="05000000000000000000" pitchFamily="2" charset="2"/>
              <a:buChar char="q"/>
            </a:pPr>
            <a:r>
              <a:rPr lang="en-ZA" b="1" i="1" spc="100" dirty="0" err="1" smtClean="0">
                <a:solidFill>
                  <a:prstClr val="white"/>
                </a:solidFill>
                <a:latin typeface="Bierstadt"/>
              </a:rPr>
              <a:t>Chamasphere</a:t>
            </a:r>
            <a:r>
              <a:rPr lang="en-ZA" b="1" i="1" spc="100" dirty="0" smtClean="0">
                <a:solidFill>
                  <a:prstClr val="white"/>
                </a:solidFill>
                <a:latin typeface="Bierstadt"/>
              </a:rPr>
              <a:t> </a:t>
            </a:r>
            <a:r>
              <a:rPr lang="en-ZA" b="1" i="1" spc="100" dirty="0">
                <a:solidFill>
                  <a:prstClr val="white"/>
                </a:solidFill>
                <a:latin typeface="Bierstadt"/>
              </a:rPr>
              <a:t>is priced below that of other financial management tools on the market</a:t>
            </a:r>
            <a:r>
              <a:rPr lang="en-US" b="1" i="1" spc="100" dirty="0">
                <a:solidFill>
                  <a:prstClr val="white"/>
                </a:solidFill>
                <a:latin typeface="Bierstadt"/>
              </a:rPr>
              <a:t>​</a:t>
            </a:r>
          </a:p>
          <a:p>
            <a:pPr lvl="0">
              <a:lnSpc>
                <a:spcPct val="125000"/>
              </a:lnSpc>
              <a:buFont typeface="Wingdings" panose="05000000000000000000" pitchFamily="2" charset="2"/>
              <a:buChar char="q"/>
            </a:pPr>
            <a:r>
              <a:rPr lang="en-ZA" b="1" i="1" spc="100" dirty="0">
                <a:solidFill>
                  <a:prstClr val="white"/>
                </a:solidFill>
                <a:latin typeface="Bierstadt"/>
              </a:rPr>
              <a:t>Simple and easy to use app and website, compared to the complex tools of our competitors</a:t>
            </a:r>
            <a:r>
              <a:rPr lang="en-US" b="1" i="1" spc="100" dirty="0">
                <a:solidFill>
                  <a:prstClr val="white"/>
                </a:solidFill>
                <a:latin typeface="Bierstadt"/>
              </a:rPr>
              <a:t>​</a:t>
            </a:r>
          </a:p>
          <a:p>
            <a:pPr lvl="0">
              <a:lnSpc>
                <a:spcPct val="125000"/>
              </a:lnSpc>
              <a:buFont typeface="Wingdings" panose="05000000000000000000" pitchFamily="2" charset="2"/>
              <a:buChar char="q"/>
            </a:pPr>
            <a:r>
              <a:rPr lang="en-ZA" b="1" i="1" spc="100" dirty="0">
                <a:solidFill>
                  <a:prstClr val="white"/>
                </a:solidFill>
                <a:latin typeface="Bierstadt"/>
              </a:rPr>
              <a:t>Affordability is the main draw for our consumers to our product</a:t>
            </a:r>
            <a:r>
              <a:rPr lang="en-US" b="1" i="1" spc="100" dirty="0">
                <a:solidFill>
                  <a:prstClr val="white"/>
                </a:solidFill>
                <a:latin typeface="Bierstadt"/>
              </a:rPr>
              <a:t>​</a:t>
            </a:r>
          </a:p>
        </p:txBody>
      </p:sp>
      <p:sp>
        <p:nvSpPr>
          <p:cNvPr id="6" name="Text Placeholder 5">
            <a:extLst>
              <a:ext uri="{FF2B5EF4-FFF2-40B4-BE49-F238E27FC236}">
                <a16:creationId xmlns:a16="http://schemas.microsoft.com/office/drawing/2014/main" id="{38A73375-FA03-4191-8AD5-B40CD9B59B94}"/>
              </a:ext>
            </a:extLst>
          </p:cNvPr>
          <p:cNvSpPr>
            <a:spLocks noGrp="1"/>
          </p:cNvSpPr>
          <p:nvPr>
            <p:ph type="body" sz="quarter" idx="3"/>
          </p:nvPr>
        </p:nvSpPr>
        <p:spPr bwMode="white"/>
        <p:txBody>
          <a:bodyPr/>
          <a:lstStyle/>
          <a:p>
            <a:r>
              <a:rPr lang="en-US" dirty="0" smtClean="0">
                <a:latin typeface="+mj-lt"/>
              </a:rPr>
              <a:t>Our competitors </a:t>
            </a:r>
            <a:endParaRPr lang="en-US" dirty="0">
              <a:latin typeface="+mj-lt"/>
            </a:endParaRPr>
          </a:p>
        </p:txBody>
      </p:sp>
      <p:sp>
        <p:nvSpPr>
          <p:cNvPr id="7" name="Content Placeholder 6">
            <a:extLst>
              <a:ext uri="{FF2B5EF4-FFF2-40B4-BE49-F238E27FC236}">
                <a16:creationId xmlns:a16="http://schemas.microsoft.com/office/drawing/2014/main" id="{7E0C6FDF-5982-4E37-B65D-F7B05D0FFB52}"/>
              </a:ext>
            </a:extLst>
          </p:cNvPr>
          <p:cNvSpPr>
            <a:spLocks noGrp="1"/>
          </p:cNvSpPr>
          <p:nvPr>
            <p:ph sz="quarter" idx="4"/>
          </p:nvPr>
        </p:nvSpPr>
        <p:spPr bwMode="white"/>
        <p:txBody>
          <a:bodyPr>
            <a:normAutofit lnSpcReduction="10000"/>
          </a:bodyPr>
          <a:lstStyle/>
          <a:p>
            <a:pPr lvl="0">
              <a:lnSpc>
                <a:spcPct val="125000"/>
              </a:lnSpc>
              <a:buFont typeface="Wingdings" panose="05000000000000000000" pitchFamily="2" charset="2"/>
              <a:buChar char="q"/>
            </a:pPr>
            <a:r>
              <a:rPr lang="en-ZA" b="1" i="1" spc="100" dirty="0">
                <a:solidFill>
                  <a:prstClr val="white"/>
                </a:solidFill>
                <a:latin typeface="Avenir Black"/>
              </a:rPr>
              <a:t>Company A</a:t>
            </a:r>
            <a:r>
              <a:rPr lang="en-US" b="1" i="1" spc="100" dirty="0" smtClean="0">
                <a:solidFill>
                  <a:prstClr val="white"/>
                </a:solidFill>
                <a:latin typeface="Avenir Black"/>
              </a:rPr>
              <a:t>​lpha</a:t>
            </a:r>
            <a:r>
              <a:rPr lang="en-US" b="1" i="1" spc="100" dirty="0">
                <a:solidFill>
                  <a:prstClr val="white"/>
                </a:solidFill>
                <a:latin typeface="Avenir Black"/>
              </a:rPr>
              <a:t/>
            </a:r>
            <a:br>
              <a:rPr lang="en-US" b="1" i="1" spc="100" dirty="0">
                <a:solidFill>
                  <a:prstClr val="white"/>
                </a:solidFill>
                <a:latin typeface="Avenir Black"/>
              </a:rPr>
            </a:br>
            <a:r>
              <a:rPr lang="en-ZA" b="1" i="1" spc="100" dirty="0">
                <a:solidFill>
                  <a:prstClr val="white"/>
                </a:solidFill>
                <a:latin typeface="Avenir Black"/>
              </a:rPr>
              <a:t>Product is more expensive</a:t>
            </a:r>
            <a:r>
              <a:rPr lang="en-US" b="1" i="1" spc="100" dirty="0">
                <a:solidFill>
                  <a:prstClr val="white"/>
                </a:solidFill>
                <a:latin typeface="Avenir Black"/>
              </a:rPr>
              <a:t>​</a:t>
            </a:r>
          </a:p>
          <a:p>
            <a:pPr lvl="0">
              <a:lnSpc>
                <a:spcPct val="125000"/>
              </a:lnSpc>
              <a:buFont typeface="Wingdings" panose="05000000000000000000" pitchFamily="2" charset="2"/>
              <a:buChar char="q"/>
            </a:pPr>
            <a:r>
              <a:rPr lang="en-ZA" b="1" i="1" spc="100" dirty="0">
                <a:solidFill>
                  <a:prstClr val="white"/>
                </a:solidFill>
                <a:latin typeface="Avenir Black"/>
              </a:rPr>
              <a:t>Companies </a:t>
            </a:r>
            <a:r>
              <a:rPr lang="en-ZA" b="1" i="1" spc="100" dirty="0" smtClean="0">
                <a:solidFill>
                  <a:prstClr val="white"/>
                </a:solidFill>
                <a:latin typeface="Avenir Black"/>
              </a:rPr>
              <a:t>G&amp;Z </a:t>
            </a:r>
            <a:r>
              <a:rPr lang="en-US" b="1" i="1" spc="100" dirty="0">
                <a:solidFill>
                  <a:prstClr val="white"/>
                </a:solidFill>
                <a:latin typeface="Avenir Black"/>
              </a:rPr>
              <a:t>​</a:t>
            </a:r>
            <a:br>
              <a:rPr lang="en-US" b="1" i="1" spc="100" dirty="0">
                <a:solidFill>
                  <a:prstClr val="white"/>
                </a:solidFill>
                <a:latin typeface="Avenir Black"/>
              </a:rPr>
            </a:br>
            <a:r>
              <a:rPr lang="en-ZA" b="1" i="1" spc="100" dirty="0">
                <a:solidFill>
                  <a:prstClr val="white"/>
                </a:solidFill>
                <a:latin typeface="Avenir Black"/>
              </a:rPr>
              <a:t>Product is expensive and inconvenient to use</a:t>
            </a:r>
            <a:r>
              <a:rPr lang="en-US" b="1" i="1" spc="100" dirty="0">
                <a:solidFill>
                  <a:prstClr val="white"/>
                </a:solidFill>
                <a:latin typeface="Avenir Black"/>
              </a:rPr>
              <a:t>​</a:t>
            </a:r>
          </a:p>
          <a:p>
            <a:pPr lvl="0">
              <a:lnSpc>
                <a:spcPct val="125000"/>
              </a:lnSpc>
              <a:buFont typeface="Wingdings" panose="05000000000000000000" pitchFamily="2" charset="2"/>
              <a:buChar char="q"/>
            </a:pPr>
            <a:r>
              <a:rPr lang="en-ZA" b="1" i="1" spc="100" dirty="0">
                <a:solidFill>
                  <a:prstClr val="white"/>
                </a:solidFill>
                <a:latin typeface="Avenir Black"/>
              </a:rPr>
              <a:t>Companies </a:t>
            </a:r>
            <a:r>
              <a:rPr lang="en-ZA" b="1" i="1" spc="100" dirty="0" smtClean="0">
                <a:solidFill>
                  <a:prstClr val="white"/>
                </a:solidFill>
                <a:latin typeface="Avenir Black"/>
              </a:rPr>
              <a:t>DY’ &amp; Beta</a:t>
            </a:r>
            <a:r>
              <a:rPr lang="en-US" b="1" i="1" spc="100" dirty="0">
                <a:solidFill>
                  <a:prstClr val="white"/>
                </a:solidFill>
                <a:latin typeface="Avenir Black"/>
              </a:rPr>
              <a:t/>
            </a:r>
            <a:br>
              <a:rPr lang="en-US" b="1" i="1" spc="100" dirty="0">
                <a:solidFill>
                  <a:prstClr val="white"/>
                </a:solidFill>
                <a:latin typeface="Avenir Black"/>
              </a:rPr>
            </a:br>
            <a:r>
              <a:rPr lang="en-ZA" b="1" i="1" spc="100" dirty="0">
                <a:solidFill>
                  <a:prstClr val="white"/>
                </a:solidFill>
                <a:latin typeface="Avenir Black"/>
              </a:rPr>
              <a:t>Product is affordable, but inconvenient to use</a:t>
            </a:r>
            <a:endParaRPr lang="en-US" b="1" i="1" spc="100" dirty="0">
              <a:solidFill>
                <a:prstClr val="white"/>
              </a:solidFill>
              <a:latin typeface="Avenir Black"/>
            </a:endParaRP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806450" y="1215755"/>
            <a:ext cx="3672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5" name="object 3" descr="Blue rectangle">
            <a:extLst>
              <a:ext uri="{FF2B5EF4-FFF2-40B4-BE49-F238E27FC236}">
                <a16:creationId xmlns:a16="http://schemas.microsoft.com/office/drawing/2014/main" id="{9206F938-D64B-410D-BE2D-847D78F81E42}"/>
              </a:ext>
            </a:extLst>
          </p:cNvPr>
          <p:cNvSpPr>
            <a:spLocks noGrp="1"/>
          </p:cNvSpPr>
          <p:nvPr>
            <p:ph type="title"/>
          </p:nvPr>
        </p:nvSpPr>
        <p:spPr>
          <a:xfrm>
            <a:off x="806450" y="263525"/>
            <a:ext cx="10515600" cy="1325563"/>
          </a:xfrm>
          <a:custGeom>
            <a:avLst/>
            <a:gdLst/>
            <a:ahLst/>
            <a:cxnLst/>
            <a:rect l="l" t="t" r="r" b="b"/>
            <a:pathLst>
              <a:path w="12189460" h="6858000">
                <a:moveTo>
                  <a:pt x="0" y="6858000"/>
                </a:moveTo>
                <a:lnTo>
                  <a:pt x="12188952" y="6858000"/>
                </a:lnTo>
                <a:lnTo>
                  <a:pt x="12188952" y="0"/>
                </a:lnTo>
                <a:lnTo>
                  <a:pt x="0" y="0"/>
                </a:lnTo>
                <a:lnTo>
                  <a:pt x="0" y="6858000"/>
                </a:lnTo>
                <a:close/>
              </a:path>
            </a:pathLst>
          </a:custGeom>
          <a:noFill/>
        </p:spPr>
        <p:txBody>
          <a:bodyPr wrap="square" lIns="0" tIns="0" rIns="0" bIns="0" rtlCol="0"/>
          <a:lstStyle/>
          <a:p>
            <a:r>
              <a:rPr lang="en-US" dirty="0" smtClean="0"/>
              <a:t>MAJOR COMPETITORS</a:t>
            </a:r>
            <a:endParaRPr lang="en-US" dirty="0"/>
          </a:p>
        </p:txBody>
      </p:sp>
    </p:spTree>
    <p:extLst>
      <p:ext uri="{BB962C8B-B14F-4D97-AF65-F5344CB8AC3E}">
        <p14:creationId xmlns:p14="http://schemas.microsoft.com/office/powerpoint/2010/main" val="152426488"/>
      </p:ext>
    </p:extLst>
  </p:cSld>
  <p:clrMapOvr>
    <a:masterClrMapping/>
  </p:clrMapOvr>
  <p:transition advTm="8000">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Placeholder 6" descr="Two men look at laptop">
            <a:extLst>
              <a:ext uri="{FF2B5EF4-FFF2-40B4-BE49-F238E27FC236}">
                <a16:creationId xmlns:a16="http://schemas.microsoft.com/office/drawing/2014/main" id="{2CD8DFC9-E679-43B6-94BA-67756E397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4747" cy="7148286"/>
          </a:xfrm>
          <a:prstGeom prst="rect">
            <a:avLst/>
          </a:prstGeom>
        </p:spPr>
      </p:pic>
      <p:sp>
        <p:nvSpPr>
          <p:cNvPr id="54" name="object 3" descr="Blue rectangle">
            <a:extLst>
              <a:ext uri="{FF2B5EF4-FFF2-40B4-BE49-F238E27FC236}">
                <a16:creationId xmlns:a16="http://schemas.microsoft.com/office/drawing/2014/main" id="{9206F938-D64B-410D-BE2D-847D78F81E42}"/>
              </a:ext>
            </a:extLst>
          </p:cNvPr>
          <p:cNvSpPr/>
          <p:nvPr/>
        </p:nvSpPr>
        <p:spPr>
          <a:xfrm>
            <a:off x="3600" y="0"/>
            <a:ext cx="12188400" cy="7148286"/>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Slide Number Placeholder 1"/>
          <p:cNvSpPr>
            <a:spLocks noGrp="1"/>
          </p:cNvSpPr>
          <p:nvPr>
            <p:ph type="sldNum" sz="quarter" idx="12"/>
          </p:nvPr>
        </p:nvSpPr>
        <p:spPr/>
        <p:txBody>
          <a:bodyPr/>
          <a:lstStyle/>
          <a:p>
            <a:fld id="{82EE24B5-652C-4DB5-B7C3-B5BBEC1280B1}" type="slidenum">
              <a:rPr lang="en-US" noProof="0" smtClean="0"/>
              <a:pPr/>
              <a:t>13</a:t>
            </a:fld>
            <a:endParaRPr lang="en-US" noProof="0" dirty="0"/>
          </a:p>
        </p:txBody>
      </p:sp>
      <p:sp>
        <p:nvSpPr>
          <p:cNvPr id="3" name="Title 2"/>
          <p:cNvSpPr>
            <a:spLocks noGrp="1"/>
          </p:cNvSpPr>
          <p:nvPr>
            <p:ph type="title" idx="4294967295"/>
          </p:nvPr>
        </p:nvSpPr>
        <p:spPr>
          <a:xfrm>
            <a:off x="0" y="-89427"/>
            <a:ext cx="10515600" cy="1325562"/>
          </a:xfrm>
        </p:spPr>
        <p:txBody>
          <a:bodyPr/>
          <a:lstStyle/>
          <a:p>
            <a:r>
              <a:rPr lang="en-US" dirty="0" smtClean="0">
                <a:solidFill>
                  <a:schemeClr val="bg1"/>
                </a:solidFill>
              </a:rPr>
              <a:t>COMPETITION</a:t>
            </a:r>
            <a:endParaRPr lang="en-US" dirty="0">
              <a:solidFill>
                <a:schemeClr val="bg1"/>
              </a:solidFill>
            </a:endParaRPr>
          </a:p>
        </p:txBody>
      </p:sp>
      <p:sp>
        <p:nvSpPr>
          <p:cNvPr id="10" name="object 27" descr="Beige rectangle">
            <a:extLst>
              <a:ext uri="{FF2B5EF4-FFF2-40B4-BE49-F238E27FC236}">
                <a16:creationId xmlns:a16="http://schemas.microsoft.com/office/drawing/2014/main" id="{CE178D24-EC15-4677-8CE4-B6FAE887C7CE}"/>
              </a:ext>
            </a:extLst>
          </p:cNvPr>
          <p:cNvSpPr/>
          <p:nvPr/>
        </p:nvSpPr>
        <p:spPr>
          <a:xfrm>
            <a:off x="102507" y="799928"/>
            <a:ext cx="2808000" cy="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31" name="Text Placeholder 4">
            <a:extLst>
              <a:ext uri="{FF2B5EF4-FFF2-40B4-BE49-F238E27FC236}">
                <a16:creationId xmlns:a16="http://schemas.microsoft.com/office/drawing/2014/main" id="{53BDE099-31E6-4A2D-AF0B-EAE4AB8B9737}"/>
              </a:ext>
            </a:extLst>
          </p:cNvPr>
          <p:cNvSpPr txBox="1">
            <a:spLocks/>
          </p:cNvSpPr>
          <p:nvPr/>
        </p:nvSpPr>
        <p:spPr>
          <a:xfrm>
            <a:off x="5237839" y="1538273"/>
            <a:ext cx="2345392" cy="4920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000" kern="1200" cap="all" spc="200" baseline="0">
                <a:solidFill>
                  <a:schemeClr val="accent5"/>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ZA" sz="2000" b="1" i="0" u="none" strike="noStrike" kern="1200" cap="all" spc="200" normalizeH="0" baseline="0" noProof="0" dirty="0" smtClean="0">
                <a:ln>
                  <a:noFill/>
                </a:ln>
                <a:solidFill>
                  <a:srgbClr val="15C7C7"/>
                </a:solidFill>
                <a:effectLst/>
                <a:uLnTx/>
                <a:uFillTx/>
                <a:ea typeface="+mn-ea"/>
                <a:cs typeface="+mn-cs"/>
              </a:rPr>
              <a:t>Convenient</a:t>
            </a:r>
            <a:endParaRPr kumimoji="0" lang="en-US" sz="2000" b="1" i="0" u="none" strike="noStrike" kern="1200" cap="all" spc="200" normalizeH="0" baseline="0" noProof="0" dirty="0">
              <a:ln>
                <a:noFill/>
              </a:ln>
              <a:solidFill>
                <a:srgbClr val="15C7C7"/>
              </a:solidFill>
              <a:effectLst/>
              <a:uLnTx/>
              <a:uFillTx/>
              <a:ea typeface="+mn-ea"/>
              <a:cs typeface="+mn-cs"/>
            </a:endParaRPr>
          </a:p>
        </p:txBody>
      </p:sp>
      <p:sp>
        <p:nvSpPr>
          <p:cNvPr id="32" name="Text Placeholder 19">
            <a:extLst>
              <a:ext uri="{FF2B5EF4-FFF2-40B4-BE49-F238E27FC236}">
                <a16:creationId xmlns:a16="http://schemas.microsoft.com/office/drawing/2014/main" id="{8F832CF7-7607-44FA-A6F6-3FF361BC8C54}"/>
              </a:ext>
            </a:extLst>
          </p:cNvPr>
          <p:cNvSpPr txBox="1">
            <a:spLocks/>
          </p:cNvSpPr>
          <p:nvPr/>
        </p:nvSpPr>
        <p:spPr>
          <a:xfrm>
            <a:off x="3744687" y="2307743"/>
            <a:ext cx="1183179" cy="492025"/>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200" kern="1200" cap="all" spc="200" baseline="0">
                <a:solidFill>
                  <a:schemeClr val="accent2">
                    <a:lumMod val="20000"/>
                    <a:lumOff val="8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all" spc="200" normalizeH="0" baseline="0" noProof="0" dirty="0" smtClean="0">
                <a:ln>
                  <a:noFill/>
                </a:ln>
                <a:solidFill>
                  <a:srgbClr val="0C1A69">
                    <a:lumMod val="20000"/>
                    <a:lumOff val="80000"/>
                  </a:srgbClr>
                </a:solidFill>
                <a:effectLst/>
                <a:uLnTx/>
                <a:uFillTx/>
                <a:latin typeface="Posterama Bold"/>
                <a:ea typeface="+mn-ea"/>
                <a:cs typeface="+mn-cs"/>
              </a:rPr>
              <a:t>Alpha</a:t>
            </a:r>
            <a:endParaRPr kumimoji="0" lang="en-US" sz="1200" b="0" i="0" u="none" strike="noStrike" kern="1200" cap="all" spc="200" normalizeH="0" baseline="0" noProof="0" dirty="0">
              <a:ln>
                <a:noFill/>
              </a:ln>
              <a:solidFill>
                <a:srgbClr val="0C1A69">
                  <a:lumMod val="20000"/>
                  <a:lumOff val="80000"/>
                </a:srgbClr>
              </a:solidFill>
              <a:effectLst/>
              <a:uLnTx/>
              <a:uFillTx/>
              <a:latin typeface="Posterama Bold"/>
              <a:ea typeface="+mn-ea"/>
              <a:cs typeface="+mn-cs"/>
            </a:endParaRPr>
          </a:p>
        </p:txBody>
      </p:sp>
      <p:sp>
        <p:nvSpPr>
          <p:cNvPr id="33" name="Text Placeholder 24">
            <a:extLst>
              <a:ext uri="{FF2B5EF4-FFF2-40B4-BE49-F238E27FC236}">
                <a16:creationId xmlns:a16="http://schemas.microsoft.com/office/drawing/2014/main" id="{4309D610-C2A4-44F5-86CF-CAB7B795D87A}"/>
              </a:ext>
            </a:extLst>
          </p:cNvPr>
          <p:cNvSpPr txBox="1">
            <a:spLocks/>
          </p:cNvSpPr>
          <p:nvPr/>
        </p:nvSpPr>
        <p:spPr>
          <a:xfrm>
            <a:off x="6754219" y="2067508"/>
            <a:ext cx="2642999" cy="1048575"/>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cap="all" spc="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all" spc="200" normalizeH="0" baseline="0" noProof="0" dirty="0" smtClean="0">
                <a:ln>
                  <a:noFill/>
                </a:ln>
                <a:solidFill>
                  <a:sysClr val="window" lastClr="FFFFFF"/>
                </a:solidFill>
                <a:effectLst/>
                <a:uLnTx/>
                <a:uFillTx/>
                <a:latin typeface="Posterama Bold"/>
                <a:ea typeface="+mn-ea"/>
                <a:cs typeface="+mn-cs"/>
              </a:rPr>
              <a:t>ChamaSphere</a:t>
            </a:r>
            <a:endParaRPr kumimoji="0" lang="en-US" sz="1600" b="0" i="0" u="none" strike="noStrike" kern="1200" cap="all" spc="200" normalizeH="0" baseline="0" noProof="0" dirty="0">
              <a:ln>
                <a:noFill/>
              </a:ln>
              <a:solidFill>
                <a:sysClr val="window" lastClr="FFFFFF"/>
              </a:solidFill>
              <a:effectLst/>
              <a:uLnTx/>
              <a:uFillTx/>
              <a:latin typeface="Posterama Bold"/>
              <a:ea typeface="+mn-ea"/>
              <a:cs typeface="+mn-cs"/>
            </a:endParaRPr>
          </a:p>
        </p:txBody>
      </p:sp>
      <p:sp>
        <p:nvSpPr>
          <p:cNvPr id="34" name="Text Placeholder 12">
            <a:extLst>
              <a:ext uri="{FF2B5EF4-FFF2-40B4-BE49-F238E27FC236}">
                <a16:creationId xmlns:a16="http://schemas.microsoft.com/office/drawing/2014/main" id="{D68FEEAD-9F82-4D26-A696-EF776869AA98}"/>
              </a:ext>
            </a:extLst>
          </p:cNvPr>
          <p:cNvSpPr txBox="1">
            <a:spLocks/>
          </p:cNvSpPr>
          <p:nvPr/>
        </p:nvSpPr>
        <p:spPr>
          <a:xfrm>
            <a:off x="2202384" y="3485061"/>
            <a:ext cx="2172111" cy="4920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000" kern="1200" cap="all" spc="200" baseline="0">
                <a:solidFill>
                  <a:schemeClr val="accent5"/>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ZA" sz="2000" b="1" dirty="0">
                <a:solidFill>
                  <a:srgbClr val="15C7C7"/>
                </a:solidFill>
              </a:rPr>
              <a:t>Expensive</a:t>
            </a:r>
            <a:r>
              <a:rPr kumimoji="0" lang="en-ZA" sz="2000" b="0" i="0" u="none" strike="noStrike" kern="1200" cap="all" spc="200" normalizeH="0" baseline="0" noProof="0" dirty="0" smtClean="0">
                <a:ln>
                  <a:noFill/>
                </a:ln>
                <a:solidFill>
                  <a:srgbClr val="15C7C7"/>
                </a:solidFill>
                <a:effectLst/>
                <a:uLnTx/>
                <a:uFillTx/>
                <a:latin typeface="Posterama Bold"/>
              </a:rPr>
              <a:t>​</a:t>
            </a:r>
            <a:endParaRPr kumimoji="0" lang="en-US" sz="2000" b="0" i="0" u="none" strike="noStrike" kern="1200" cap="all" spc="200" normalizeH="0" baseline="0" noProof="0" dirty="0">
              <a:ln>
                <a:noFill/>
              </a:ln>
              <a:solidFill>
                <a:srgbClr val="15C7C7"/>
              </a:solidFill>
              <a:effectLst/>
              <a:uLnTx/>
              <a:uFillTx/>
              <a:latin typeface="Posterama Bold"/>
            </a:endParaRPr>
          </a:p>
        </p:txBody>
      </p:sp>
      <p:sp>
        <p:nvSpPr>
          <p:cNvPr id="35" name="Text Placeholder 18">
            <a:extLst>
              <a:ext uri="{FF2B5EF4-FFF2-40B4-BE49-F238E27FC236}">
                <a16:creationId xmlns:a16="http://schemas.microsoft.com/office/drawing/2014/main" id="{2AF1C9F2-F99F-4977-90E2-7421C5EFCC68}"/>
              </a:ext>
            </a:extLst>
          </p:cNvPr>
          <p:cNvSpPr txBox="1">
            <a:spLocks/>
          </p:cNvSpPr>
          <p:nvPr/>
        </p:nvSpPr>
        <p:spPr>
          <a:xfrm>
            <a:off x="8441651" y="3467155"/>
            <a:ext cx="2356978" cy="4920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000" kern="1200" cap="all" spc="200" baseline="0">
                <a:solidFill>
                  <a:schemeClr val="accent5"/>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1" i="0" u="none" strike="noStrike" kern="1200" cap="all" spc="200" normalizeH="0" baseline="0" noProof="0" dirty="0" smtClean="0">
                <a:ln>
                  <a:noFill/>
                </a:ln>
                <a:solidFill>
                  <a:srgbClr val="15C7C7"/>
                </a:solidFill>
                <a:effectLst/>
                <a:uLnTx/>
                <a:uFillTx/>
                <a:ea typeface="+mn-ea"/>
                <a:cs typeface="+mn-cs"/>
              </a:rPr>
              <a:t>Affordable</a:t>
            </a:r>
            <a:endParaRPr kumimoji="0" lang="en-US" sz="2000" b="1" i="0" u="none" strike="noStrike" kern="1200" cap="all" spc="200" normalizeH="0" baseline="0" noProof="0" dirty="0">
              <a:ln>
                <a:noFill/>
              </a:ln>
              <a:solidFill>
                <a:srgbClr val="15C7C7"/>
              </a:solidFill>
              <a:effectLst/>
              <a:uLnTx/>
              <a:uFillTx/>
              <a:ea typeface="+mn-ea"/>
              <a:cs typeface="+mn-cs"/>
            </a:endParaRPr>
          </a:p>
        </p:txBody>
      </p:sp>
      <p:sp>
        <p:nvSpPr>
          <p:cNvPr id="36" name="Text Placeholder 21">
            <a:extLst>
              <a:ext uri="{FF2B5EF4-FFF2-40B4-BE49-F238E27FC236}">
                <a16:creationId xmlns:a16="http://schemas.microsoft.com/office/drawing/2014/main" id="{6C930D17-61AE-4FD7-9538-B1BFE93992E4}"/>
              </a:ext>
            </a:extLst>
          </p:cNvPr>
          <p:cNvSpPr txBox="1">
            <a:spLocks/>
          </p:cNvSpPr>
          <p:nvPr/>
        </p:nvSpPr>
        <p:spPr>
          <a:xfrm>
            <a:off x="2643702" y="4552191"/>
            <a:ext cx="1238606" cy="411696"/>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200" kern="1200" cap="all" spc="200" baseline="0">
                <a:solidFill>
                  <a:schemeClr val="accent6">
                    <a:lumMod val="40000"/>
                    <a:lumOff val="6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all" spc="200" normalizeH="0" baseline="0" noProof="0" dirty="0" smtClean="0">
                <a:ln>
                  <a:noFill/>
                </a:ln>
                <a:solidFill>
                  <a:srgbClr val="02DCFA">
                    <a:lumMod val="40000"/>
                    <a:lumOff val="60000"/>
                  </a:srgbClr>
                </a:solidFill>
                <a:effectLst/>
                <a:uLnTx/>
                <a:uFillTx/>
                <a:latin typeface="Posterama Bold"/>
                <a:ea typeface="+mn-ea"/>
                <a:cs typeface="+mn-cs"/>
              </a:rPr>
              <a:t>DY’</a:t>
            </a:r>
            <a:endParaRPr kumimoji="0" lang="en-US" sz="1200" b="0" i="0" u="none" strike="noStrike" kern="1200" cap="all" spc="200" normalizeH="0" baseline="0" noProof="0" dirty="0">
              <a:ln>
                <a:noFill/>
              </a:ln>
              <a:solidFill>
                <a:srgbClr val="02DCFA">
                  <a:lumMod val="40000"/>
                  <a:lumOff val="60000"/>
                </a:srgbClr>
              </a:solidFill>
              <a:effectLst/>
              <a:uLnTx/>
              <a:uFillTx/>
              <a:latin typeface="Posterama Bold"/>
              <a:ea typeface="+mn-ea"/>
              <a:cs typeface="+mn-cs"/>
            </a:endParaRPr>
          </a:p>
        </p:txBody>
      </p:sp>
      <p:sp>
        <p:nvSpPr>
          <p:cNvPr id="37" name="Text Placeholder 20">
            <a:extLst>
              <a:ext uri="{FF2B5EF4-FFF2-40B4-BE49-F238E27FC236}">
                <a16:creationId xmlns:a16="http://schemas.microsoft.com/office/drawing/2014/main" id="{D4E46C20-29A2-437D-B6AF-FD40CF856903}"/>
              </a:ext>
            </a:extLst>
          </p:cNvPr>
          <p:cNvSpPr txBox="1">
            <a:spLocks/>
          </p:cNvSpPr>
          <p:nvPr/>
        </p:nvSpPr>
        <p:spPr>
          <a:xfrm>
            <a:off x="4181179" y="4420460"/>
            <a:ext cx="1183179" cy="492025"/>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200" kern="1200" cap="all" spc="200" baseline="0">
                <a:solidFill>
                  <a:schemeClr val="accent1">
                    <a:lumMod val="20000"/>
                    <a:lumOff val="8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smtClean="0">
                <a:solidFill>
                  <a:srgbClr val="7A1380">
                    <a:lumMod val="20000"/>
                    <a:lumOff val="80000"/>
                  </a:srgbClr>
                </a:solidFill>
                <a:latin typeface="Posterama Bold"/>
              </a:rPr>
              <a:t>Beta</a:t>
            </a:r>
            <a:endParaRPr kumimoji="0" lang="en-US" sz="1200" b="0" i="0" u="none" strike="noStrike" kern="1200" cap="all" spc="200" normalizeH="0" baseline="0" noProof="0" dirty="0">
              <a:ln>
                <a:noFill/>
              </a:ln>
              <a:solidFill>
                <a:srgbClr val="7A1380">
                  <a:lumMod val="20000"/>
                  <a:lumOff val="80000"/>
                </a:srgbClr>
              </a:solidFill>
              <a:effectLst/>
              <a:uLnTx/>
              <a:uFillTx/>
              <a:latin typeface="Posterama Bold"/>
              <a:ea typeface="+mn-ea"/>
              <a:cs typeface="+mn-cs"/>
            </a:endParaRPr>
          </a:p>
        </p:txBody>
      </p:sp>
      <p:sp>
        <p:nvSpPr>
          <p:cNvPr id="38" name="Text Placeholder 22">
            <a:extLst>
              <a:ext uri="{FF2B5EF4-FFF2-40B4-BE49-F238E27FC236}">
                <a16:creationId xmlns:a16="http://schemas.microsoft.com/office/drawing/2014/main" id="{DE6D523F-7738-4D52-A95F-0C60A7A17AD9}"/>
              </a:ext>
            </a:extLst>
          </p:cNvPr>
          <p:cNvSpPr txBox="1">
            <a:spLocks/>
          </p:cNvSpPr>
          <p:nvPr/>
        </p:nvSpPr>
        <p:spPr>
          <a:xfrm>
            <a:off x="6400052" y="4120885"/>
            <a:ext cx="1183179" cy="492025"/>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200" kern="1200" cap="all" spc="200" baseline="0">
                <a:solidFill>
                  <a:schemeClr val="accent1">
                    <a:lumMod val="40000"/>
                    <a:lumOff val="6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7A1380">
                    <a:lumMod val="40000"/>
                    <a:lumOff val="60000"/>
                  </a:srgbClr>
                </a:solidFill>
                <a:latin typeface="Posterama Bold"/>
              </a:rPr>
              <a:t>G</a:t>
            </a:r>
            <a:endParaRPr kumimoji="0" lang="en-US" sz="1200" b="0" i="0" u="none" strike="noStrike" kern="1200" cap="all" spc="200" normalizeH="0" baseline="0" noProof="0" dirty="0">
              <a:ln>
                <a:noFill/>
              </a:ln>
              <a:solidFill>
                <a:srgbClr val="7A1380">
                  <a:lumMod val="40000"/>
                  <a:lumOff val="60000"/>
                </a:srgbClr>
              </a:solidFill>
              <a:effectLst/>
              <a:uLnTx/>
              <a:uFillTx/>
              <a:latin typeface="Posterama Bold"/>
              <a:ea typeface="+mn-ea"/>
              <a:cs typeface="+mn-cs"/>
            </a:endParaRPr>
          </a:p>
        </p:txBody>
      </p:sp>
      <p:sp>
        <p:nvSpPr>
          <p:cNvPr id="39" name="Text Placeholder 23">
            <a:extLst>
              <a:ext uri="{FF2B5EF4-FFF2-40B4-BE49-F238E27FC236}">
                <a16:creationId xmlns:a16="http://schemas.microsoft.com/office/drawing/2014/main" id="{46798448-F046-4A21-A5BD-552B9ED2C553}"/>
              </a:ext>
            </a:extLst>
          </p:cNvPr>
          <p:cNvSpPr txBox="1">
            <a:spLocks/>
          </p:cNvSpPr>
          <p:nvPr/>
        </p:nvSpPr>
        <p:spPr>
          <a:xfrm>
            <a:off x="7860695" y="4820889"/>
            <a:ext cx="1183179" cy="492025"/>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200" kern="1200" cap="all" spc="2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FD49C1"/>
                </a:solidFill>
                <a:latin typeface="Posterama Bold"/>
              </a:rPr>
              <a:t>Z</a:t>
            </a:r>
            <a:endParaRPr kumimoji="0" lang="en-US" sz="1200" b="0" i="0" u="none" strike="noStrike" kern="1200" cap="all" spc="200" normalizeH="0" baseline="0" noProof="0" dirty="0">
              <a:ln>
                <a:noFill/>
              </a:ln>
              <a:solidFill>
                <a:srgbClr val="FD49C1"/>
              </a:solidFill>
              <a:effectLst/>
              <a:uLnTx/>
              <a:uFillTx/>
              <a:latin typeface="Posterama Bold"/>
              <a:ea typeface="+mn-ea"/>
              <a:cs typeface="+mn-cs"/>
            </a:endParaRPr>
          </a:p>
        </p:txBody>
      </p:sp>
      <p:sp>
        <p:nvSpPr>
          <p:cNvPr id="40" name="Text Placeholder 5">
            <a:extLst>
              <a:ext uri="{FF2B5EF4-FFF2-40B4-BE49-F238E27FC236}">
                <a16:creationId xmlns:a16="http://schemas.microsoft.com/office/drawing/2014/main" id="{F4DB775F-7CF7-4E61-9E5F-87B4AB127542}"/>
              </a:ext>
            </a:extLst>
          </p:cNvPr>
          <p:cNvSpPr txBox="1">
            <a:spLocks/>
          </p:cNvSpPr>
          <p:nvPr/>
        </p:nvSpPr>
        <p:spPr>
          <a:xfrm>
            <a:off x="5237839" y="5407116"/>
            <a:ext cx="2498275" cy="4920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000" kern="1200" cap="all" spc="200" baseline="0">
                <a:solidFill>
                  <a:schemeClr val="accent5"/>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ZA" sz="1800" b="1" i="0" u="none" strike="noStrike" kern="1200" cap="all" spc="200" normalizeH="0" baseline="0" noProof="0" dirty="0" smtClean="0">
                <a:ln>
                  <a:noFill/>
                </a:ln>
                <a:solidFill>
                  <a:srgbClr val="15C7C7"/>
                </a:solidFill>
                <a:effectLst/>
                <a:uLnTx/>
                <a:uFillTx/>
                <a:ea typeface="+mn-ea"/>
                <a:cs typeface="+mn-cs"/>
              </a:rPr>
              <a:t>Inconvenient​</a:t>
            </a:r>
            <a:endParaRPr kumimoji="0" lang="en-US" sz="1800" b="1" i="0" u="none" strike="noStrike" kern="1200" cap="all" spc="200" normalizeH="0" baseline="0" noProof="0" dirty="0">
              <a:ln>
                <a:noFill/>
              </a:ln>
              <a:solidFill>
                <a:srgbClr val="15C7C7"/>
              </a:solidFill>
              <a:effectLst/>
              <a:uLnTx/>
              <a:uFillTx/>
              <a:ea typeface="+mn-ea"/>
              <a:cs typeface="+mn-cs"/>
            </a:endParaRPr>
          </a:p>
        </p:txBody>
      </p:sp>
      <p:sp>
        <p:nvSpPr>
          <p:cNvPr id="43" name="Slide Number Placeholder 49">
            <a:extLst>
              <a:ext uri="{FF2B5EF4-FFF2-40B4-BE49-F238E27FC236}">
                <a16:creationId xmlns:a16="http://schemas.microsoft.com/office/drawing/2014/main" id="{BFB7C528-0C61-424C-B1CA-1E81969C44E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100" baseline="0">
                <a:solidFill>
                  <a:schemeClr val="bg1">
                    <a:lumMod val="95000"/>
                  </a:schemeClr>
                </a:solidFill>
                <a:latin typeface="Posterama" panose="020B0504020200020000" pitchFamily="34" charset="0"/>
                <a:ea typeface="+mn-ea"/>
                <a:cs typeface="Posterama" panose="020B0504020200020000"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402E4C0-AD5E-4E8C-9F21-7CCE474BDCEB}" type="slidenum">
              <a:rPr kumimoji="0" lang="en-US" sz="1000" b="0" i="0" u="none" strike="noStrike" kern="1200" cap="all" spc="100" normalizeH="0" baseline="0" noProof="0" smtClean="0">
                <a:ln>
                  <a:noFill/>
                </a:ln>
                <a:solidFill>
                  <a:prstClr val="white">
                    <a:lumMod val="95000"/>
                  </a:prstClr>
                </a:solidFill>
                <a:effectLst/>
                <a:uLnTx/>
                <a:uFillTx/>
                <a:latin typeface="Posterama" panose="020B0504020200020000" pitchFamily="34" charset="0"/>
                <a:ea typeface="+mn-ea"/>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all" spc="100" normalizeH="0" baseline="0" noProof="0" dirty="0">
              <a:ln>
                <a:noFill/>
              </a:ln>
              <a:solidFill>
                <a:prstClr val="white">
                  <a:lumMod val="95000"/>
                </a:prstClr>
              </a:solidFill>
              <a:effectLst/>
              <a:uLnTx/>
              <a:uFillTx/>
              <a:latin typeface="Posterama" panose="020B0504020200020000" pitchFamily="34" charset="0"/>
              <a:ea typeface="+mn-ea"/>
            </a:endParaRPr>
          </a:p>
        </p:txBody>
      </p:sp>
      <p:sp>
        <p:nvSpPr>
          <p:cNvPr id="44" name="Rectangle 43">
            <a:extLst>
              <a:ext uri="{FF2B5EF4-FFF2-40B4-BE49-F238E27FC236}">
                <a16:creationId xmlns:a16="http://schemas.microsoft.com/office/drawing/2014/main" id="{B96072A2-2AD1-4FCC-94CB-2D6008B44D73}"/>
              </a:ext>
              <a:ext uri="{C183D7F6-B498-43B3-948B-1728B52AA6E4}">
                <adec:decorative xmlns:adec="http://schemas.microsoft.com/office/drawing/2017/decorative" xmlns="" val="1"/>
              </a:ext>
            </a:extLst>
          </p:cNvPr>
          <p:cNvSpPr/>
          <p:nvPr/>
        </p:nvSpPr>
        <p:spPr>
          <a:xfrm>
            <a:off x="6799743" y="2298701"/>
            <a:ext cx="2386459" cy="584199"/>
          </a:xfrm>
          <a:prstGeom prst="rect">
            <a:avLst/>
          </a:prstGeom>
          <a:noFill/>
          <a:ln w="254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Bierstadt"/>
              <a:ea typeface="+mn-ea"/>
              <a:cs typeface="+mn-cs"/>
            </a:endParaRPr>
          </a:p>
        </p:txBody>
      </p:sp>
      <p:sp>
        <p:nvSpPr>
          <p:cNvPr id="45" name="Rectangle 44">
            <a:extLst>
              <a:ext uri="{FF2B5EF4-FFF2-40B4-BE49-F238E27FC236}">
                <a16:creationId xmlns:a16="http://schemas.microsoft.com/office/drawing/2014/main" id="{8C505B0F-BF52-4666-932C-F0D307204AC6}"/>
              </a:ext>
              <a:ext uri="{C183D7F6-B498-43B3-948B-1728B52AA6E4}">
                <adec:decorative xmlns:adec="http://schemas.microsoft.com/office/drawing/2017/decorative" xmlns="" val="1"/>
              </a:ext>
            </a:extLst>
          </p:cNvPr>
          <p:cNvSpPr/>
          <p:nvPr/>
        </p:nvSpPr>
        <p:spPr>
          <a:xfrm>
            <a:off x="3976914" y="2384920"/>
            <a:ext cx="740229" cy="349502"/>
          </a:xfrm>
          <a:prstGeom prst="rect">
            <a:avLst/>
          </a:prstGeom>
          <a:noFill/>
          <a:ln w="25400" cap="flat" cmpd="sng" algn="ctr">
            <a:solidFill>
              <a:srgbClr val="0C1A69">
                <a:lumMod val="20000"/>
                <a:lumOff val="8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Bierstadt"/>
              <a:ea typeface="+mn-ea"/>
              <a:cs typeface="+mn-cs"/>
            </a:endParaRPr>
          </a:p>
        </p:txBody>
      </p:sp>
      <p:sp>
        <p:nvSpPr>
          <p:cNvPr id="46" name="Rectangle 45">
            <a:extLst>
              <a:ext uri="{FF2B5EF4-FFF2-40B4-BE49-F238E27FC236}">
                <a16:creationId xmlns:a16="http://schemas.microsoft.com/office/drawing/2014/main" id="{C932B490-6CD8-4839-A202-51E6FAA0A9EB}"/>
              </a:ext>
              <a:ext uri="{C183D7F6-B498-43B3-948B-1728B52AA6E4}">
                <adec:decorative xmlns:adec="http://schemas.microsoft.com/office/drawing/2017/decorative" xmlns="" val="1"/>
              </a:ext>
            </a:extLst>
          </p:cNvPr>
          <p:cNvSpPr/>
          <p:nvPr/>
        </p:nvSpPr>
        <p:spPr>
          <a:xfrm>
            <a:off x="3038655" y="4629430"/>
            <a:ext cx="488316" cy="349502"/>
          </a:xfrm>
          <a:prstGeom prst="rect">
            <a:avLst/>
          </a:prstGeom>
          <a:noFill/>
          <a:ln w="25400" cap="flat" cmpd="dbl" algn="ctr">
            <a:solidFill>
              <a:srgbClr val="02DCFA">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Bierstadt"/>
              <a:ea typeface="+mn-ea"/>
              <a:cs typeface="+mn-cs"/>
            </a:endParaRPr>
          </a:p>
        </p:txBody>
      </p:sp>
      <p:sp>
        <p:nvSpPr>
          <p:cNvPr id="47" name="Rectangle 46">
            <a:extLst>
              <a:ext uri="{FF2B5EF4-FFF2-40B4-BE49-F238E27FC236}">
                <a16:creationId xmlns:a16="http://schemas.microsoft.com/office/drawing/2014/main" id="{4E743C97-B414-4218-B46A-9211BA1B4B75}"/>
              </a:ext>
              <a:ext uri="{C183D7F6-B498-43B3-948B-1728B52AA6E4}">
                <adec:decorative xmlns:adec="http://schemas.microsoft.com/office/drawing/2017/decorative" xmlns="" val="1"/>
              </a:ext>
            </a:extLst>
          </p:cNvPr>
          <p:cNvSpPr/>
          <p:nvPr/>
        </p:nvSpPr>
        <p:spPr>
          <a:xfrm>
            <a:off x="4424505" y="4487842"/>
            <a:ext cx="640982" cy="349502"/>
          </a:xfrm>
          <a:prstGeom prst="rect">
            <a:avLst/>
          </a:prstGeom>
          <a:noFill/>
          <a:ln w="25400" cap="flat" cmpd="sng" algn="ctr">
            <a:solidFill>
              <a:srgbClr val="7A1380">
                <a:lumMod val="20000"/>
                <a:lumOff val="8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Bierstadt"/>
              <a:ea typeface="+mn-ea"/>
              <a:cs typeface="+mn-cs"/>
            </a:endParaRPr>
          </a:p>
        </p:txBody>
      </p:sp>
      <p:sp>
        <p:nvSpPr>
          <p:cNvPr id="48" name="Rectangle 47">
            <a:extLst>
              <a:ext uri="{FF2B5EF4-FFF2-40B4-BE49-F238E27FC236}">
                <a16:creationId xmlns:a16="http://schemas.microsoft.com/office/drawing/2014/main" id="{FCD02CEE-2A4F-4154-BFEA-5F093E773FE7}"/>
              </a:ext>
              <a:ext uri="{C183D7F6-B498-43B3-948B-1728B52AA6E4}">
                <adec:decorative xmlns:adec="http://schemas.microsoft.com/office/drawing/2017/decorative" xmlns="" val="1"/>
              </a:ext>
            </a:extLst>
          </p:cNvPr>
          <p:cNvSpPr/>
          <p:nvPr/>
        </p:nvSpPr>
        <p:spPr>
          <a:xfrm>
            <a:off x="6801084" y="4192235"/>
            <a:ext cx="350155" cy="349502"/>
          </a:xfrm>
          <a:prstGeom prst="rect">
            <a:avLst/>
          </a:prstGeom>
          <a:noFill/>
          <a:ln w="25400" cap="flat" cmpd="sng" algn="ctr">
            <a:solidFill>
              <a:srgbClr val="7A138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Bierstadt"/>
              <a:ea typeface="+mn-ea"/>
              <a:cs typeface="+mn-cs"/>
            </a:endParaRPr>
          </a:p>
        </p:txBody>
      </p:sp>
      <p:sp>
        <p:nvSpPr>
          <p:cNvPr id="49" name="Rectangle 48">
            <a:extLst>
              <a:ext uri="{FF2B5EF4-FFF2-40B4-BE49-F238E27FC236}">
                <a16:creationId xmlns:a16="http://schemas.microsoft.com/office/drawing/2014/main" id="{19F2AA8D-15B3-441D-853F-87E857C4ABDC}"/>
              </a:ext>
              <a:ext uri="{C183D7F6-B498-43B3-948B-1728B52AA6E4}">
                <adec:decorative xmlns:adec="http://schemas.microsoft.com/office/drawing/2017/decorative" xmlns="" val="1"/>
              </a:ext>
            </a:extLst>
          </p:cNvPr>
          <p:cNvSpPr/>
          <p:nvPr/>
        </p:nvSpPr>
        <p:spPr>
          <a:xfrm>
            <a:off x="8264706" y="4892322"/>
            <a:ext cx="350155" cy="349502"/>
          </a:xfrm>
          <a:prstGeom prst="rect">
            <a:avLst/>
          </a:prstGeom>
          <a:noFill/>
          <a:ln w="25400" cap="flat" cmpd="sng" algn="ctr">
            <a:solidFill>
              <a:srgbClr val="FD49C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Bierstadt"/>
              <a:ea typeface="+mn-ea"/>
              <a:cs typeface="+mn-cs"/>
            </a:endParaRPr>
          </a:p>
        </p:txBody>
      </p:sp>
      <p:cxnSp>
        <p:nvCxnSpPr>
          <p:cNvPr id="56" name="Straight Connector 55"/>
          <p:cNvCxnSpPr/>
          <p:nvPr/>
        </p:nvCxnSpPr>
        <p:spPr>
          <a:xfrm>
            <a:off x="6454250" y="2042665"/>
            <a:ext cx="1" cy="337681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181179" y="3713167"/>
            <a:ext cx="4379938" cy="17906"/>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636919"/>
      </p:ext>
    </p:extLst>
  </p:cSld>
  <p:clrMapOvr>
    <a:masterClrMapping/>
  </p:clrMapOvr>
  <p:transition advTm="8000">
    <p:diamon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EE24B5-652C-4DB5-B7C3-B5BBEC1280B1}" type="slidenum">
              <a:rPr lang="en-US" noProof="0" smtClean="0"/>
              <a:pPr/>
              <a:t>14</a:t>
            </a:fld>
            <a:endParaRPr lang="en-US" noProof="0" dirty="0"/>
          </a:p>
        </p:txBody>
      </p:sp>
      <p:sp>
        <p:nvSpPr>
          <p:cNvPr id="3" name="Title 2"/>
          <p:cNvSpPr>
            <a:spLocks noGrp="1"/>
          </p:cNvSpPr>
          <p:nvPr>
            <p:ph type="title" idx="4294967295"/>
          </p:nvPr>
        </p:nvSpPr>
        <p:spPr>
          <a:xfrm>
            <a:off x="847929" y="407224"/>
            <a:ext cx="10515600" cy="1325562"/>
          </a:xfrm>
        </p:spPr>
        <p:txBody>
          <a:bodyPr>
            <a:normAutofit/>
          </a:bodyPr>
          <a:lstStyle/>
          <a:p>
            <a:pPr algn="ctr"/>
            <a:r>
              <a:rPr lang="en-US" sz="3600" dirty="0" smtClean="0">
                <a:solidFill>
                  <a:schemeClr val="bg1"/>
                </a:solidFill>
              </a:rPr>
              <a:t>Our growth strategy</a:t>
            </a:r>
            <a:endParaRPr lang="en-US" sz="3600" dirty="0">
              <a:solidFill>
                <a:schemeClr val="bg1"/>
              </a:solidFill>
            </a:endParaRPr>
          </a:p>
        </p:txBody>
      </p:sp>
      <p:sp>
        <p:nvSpPr>
          <p:cNvPr id="10" name="object 27" descr="Beige rectangle">
            <a:extLst>
              <a:ext uri="{FF2B5EF4-FFF2-40B4-BE49-F238E27FC236}">
                <a16:creationId xmlns:a16="http://schemas.microsoft.com/office/drawing/2014/main" id="{CE178D24-EC15-4677-8CE4-B6FAE887C7CE}"/>
              </a:ext>
            </a:extLst>
          </p:cNvPr>
          <p:cNvSpPr/>
          <p:nvPr/>
        </p:nvSpPr>
        <p:spPr>
          <a:xfrm>
            <a:off x="4701729" y="1409528"/>
            <a:ext cx="2808000" cy="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51" name="Text Placeholder 5">
            <a:extLst>
              <a:ext uri="{FF2B5EF4-FFF2-40B4-BE49-F238E27FC236}">
                <a16:creationId xmlns:a16="http://schemas.microsoft.com/office/drawing/2014/main" id="{5150278A-C855-49FF-BCD2-7E6BD3F90529}"/>
              </a:ext>
            </a:extLst>
          </p:cNvPr>
          <p:cNvSpPr txBox="1">
            <a:spLocks/>
          </p:cNvSpPr>
          <p:nvPr/>
        </p:nvSpPr>
        <p:spPr>
          <a:xfrm>
            <a:off x="2452699" y="1592681"/>
            <a:ext cx="7306060" cy="3934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cap="none" spc="200" baseline="0">
                <a:solidFill>
                  <a:schemeClr val="bg1"/>
                </a:solidFill>
                <a:latin typeface="Posterama" panose="020B0504020200020000" pitchFamily="34" charset="0"/>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200" normalizeH="0" baseline="0" noProof="0" dirty="0" smtClean="0">
                <a:ln>
                  <a:noFill/>
                </a:ln>
                <a:solidFill>
                  <a:sysClr val="window" lastClr="FFFFFF"/>
                </a:solidFill>
                <a:effectLst/>
                <a:uLnTx/>
                <a:uFillTx/>
                <a:latin typeface="+mj-lt"/>
                <a:ea typeface="+mn-ea"/>
              </a:rPr>
              <a:t>How we’ll scale in the future</a:t>
            </a:r>
            <a:r>
              <a:rPr kumimoji="0" lang="en-US" sz="2400" b="0" i="0" u="none" strike="noStrike" kern="1200" cap="none" spc="200" normalizeH="0" baseline="0" noProof="0" dirty="0" smtClean="0">
                <a:ln>
                  <a:noFill/>
                </a:ln>
                <a:solidFill>
                  <a:sysClr val="window" lastClr="FFFFFF"/>
                </a:solidFill>
                <a:effectLst/>
                <a:uLnTx/>
                <a:uFillTx/>
                <a:ea typeface="+mn-ea"/>
              </a:rPr>
              <a:t>​</a:t>
            </a:r>
            <a:endParaRPr kumimoji="0" lang="en-US" sz="2400" b="0" i="0" u="none" strike="noStrike" kern="1200" cap="none" spc="200" normalizeH="0" baseline="0" noProof="0" dirty="0">
              <a:ln>
                <a:noFill/>
              </a:ln>
              <a:solidFill>
                <a:sysClr val="window" lastClr="FFFFFF"/>
              </a:solidFill>
              <a:effectLst/>
              <a:uLnTx/>
              <a:uFillTx/>
              <a:ea typeface="+mn-ea"/>
            </a:endParaRPr>
          </a:p>
        </p:txBody>
      </p:sp>
      <p:sp>
        <p:nvSpPr>
          <p:cNvPr id="52" name="Text Placeholder 22">
            <a:extLst>
              <a:ext uri="{FF2B5EF4-FFF2-40B4-BE49-F238E27FC236}">
                <a16:creationId xmlns:a16="http://schemas.microsoft.com/office/drawing/2014/main" id="{2052F5BA-C743-4F56-BF96-3A70DB7B29D8}"/>
              </a:ext>
            </a:extLst>
          </p:cNvPr>
          <p:cNvSpPr txBox="1">
            <a:spLocks/>
          </p:cNvSpPr>
          <p:nvPr/>
        </p:nvSpPr>
        <p:spPr>
          <a:xfrm>
            <a:off x="1973698" y="3031460"/>
            <a:ext cx="1975104" cy="868680"/>
          </a:xfrm>
          <a:prstGeom prst="rect">
            <a:avLst/>
          </a:prstGeom>
          <a:ln w="25400">
            <a:solidFill>
              <a:srgbClr val="02DCFA"/>
            </a:solidFill>
          </a:ln>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cap="all" spc="200" baseline="0">
                <a:solidFill>
                  <a:schemeClr val="accent6"/>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all" spc="200" normalizeH="0" baseline="0" noProof="0" smtClean="0">
                <a:ln>
                  <a:noFill/>
                </a:ln>
                <a:solidFill>
                  <a:srgbClr val="02DCFA"/>
                </a:solidFill>
                <a:effectLst/>
                <a:uLnTx/>
                <a:uFillTx/>
                <a:latin typeface="Posterama Bold"/>
                <a:ea typeface="+mn-ea"/>
                <a:cs typeface="+mn-cs"/>
              </a:rPr>
              <a:t>Feb 2024</a:t>
            </a:r>
            <a:endParaRPr kumimoji="0" lang="en-US" sz="1600" b="0" i="0" u="none" strike="noStrike" kern="1200" cap="all" spc="200" normalizeH="0" baseline="0" noProof="0" dirty="0">
              <a:ln>
                <a:noFill/>
              </a:ln>
              <a:solidFill>
                <a:srgbClr val="02DCFA"/>
              </a:solidFill>
              <a:effectLst/>
              <a:uLnTx/>
              <a:uFillTx/>
              <a:latin typeface="Posterama Bold"/>
              <a:ea typeface="+mn-ea"/>
              <a:cs typeface="+mn-cs"/>
            </a:endParaRPr>
          </a:p>
        </p:txBody>
      </p:sp>
      <p:sp>
        <p:nvSpPr>
          <p:cNvPr id="53" name="Text Placeholder 23">
            <a:extLst>
              <a:ext uri="{FF2B5EF4-FFF2-40B4-BE49-F238E27FC236}">
                <a16:creationId xmlns:a16="http://schemas.microsoft.com/office/drawing/2014/main" id="{0BA3A285-1B6B-47C7-A879-444362C4EFED}"/>
              </a:ext>
            </a:extLst>
          </p:cNvPr>
          <p:cNvSpPr txBox="1">
            <a:spLocks/>
          </p:cNvSpPr>
          <p:nvPr/>
        </p:nvSpPr>
        <p:spPr>
          <a:xfrm>
            <a:off x="5202976" y="3031460"/>
            <a:ext cx="1975104" cy="868680"/>
          </a:xfrm>
          <a:prstGeom prst="rect">
            <a:avLst/>
          </a:prstGeom>
          <a:ln w="25400">
            <a:solidFill>
              <a:srgbClr val="02DCFA"/>
            </a:solidFill>
          </a:ln>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cap="all" spc="200" baseline="0">
                <a:solidFill>
                  <a:schemeClr val="accent6"/>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all" spc="200" normalizeH="0" baseline="0" noProof="0" smtClean="0">
                <a:ln>
                  <a:noFill/>
                </a:ln>
                <a:solidFill>
                  <a:srgbClr val="02DCFA"/>
                </a:solidFill>
                <a:effectLst/>
                <a:uLnTx/>
                <a:uFillTx/>
                <a:latin typeface="Posterama Bold"/>
                <a:ea typeface="+mn-ea"/>
                <a:cs typeface="+mn-cs"/>
              </a:rPr>
              <a:t>May 2024</a:t>
            </a:r>
            <a:endParaRPr kumimoji="0" lang="en-US" sz="1600" b="0" i="0" u="none" strike="noStrike" kern="1200" cap="all" spc="200" normalizeH="0" baseline="0" noProof="0" dirty="0">
              <a:ln>
                <a:noFill/>
              </a:ln>
              <a:solidFill>
                <a:srgbClr val="02DCFA"/>
              </a:solidFill>
              <a:effectLst/>
              <a:uLnTx/>
              <a:uFillTx/>
              <a:latin typeface="Posterama Bold"/>
              <a:ea typeface="+mn-ea"/>
              <a:cs typeface="+mn-cs"/>
            </a:endParaRPr>
          </a:p>
        </p:txBody>
      </p:sp>
      <p:sp>
        <p:nvSpPr>
          <p:cNvPr id="54" name="Text Placeholder 24">
            <a:extLst>
              <a:ext uri="{FF2B5EF4-FFF2-40B4-BE49-F238E27FC236}">
                <a16:creationId xmlns:a16="http://schemas.microsoft.com/office/drawing/2014/main" id="{44B3A6EF-74CD-4CC3-BB15-24EAF0291D3A}"/>
              </a:ext>
            </a:extLst>
          </p:cNvPr>
          <p:cNvSpPr txBox="1">
            <a:spLocks/>
          </p:cNvSpPr>
          <p:nvPr/>
        </p:nvSpPr>
        <p:spPr>
          <a:xfrm>
            <a:off x="8346652" y="3031460"/>
            <a:ext cx="1975104" cy="868680"/>
          </a:xfrm>
          <a:prstGeom prst="rect">
            <a:avLst/>
          </a:prstGeom>
          <a:ln w="25400">
            <a:solidFill>
              <a:srgbClr val="02DCFA"/>
            </a:solidFill>
          </a:ln>
        </p:spPr>
        <p:txBody>
          <a:bodyPr vert="horz" lIns="91440" tIns="45720" rIns="91440" bIns="4572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cap="all" spc="200" baseline="0">
                <a:solidFill>
                  <a:schemeClr val="accent6"/>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all" spc="200" normalizeH="0" baseline="0" noProof="0" smtClean="0">
                <a:ln>
                  <a:noFill/>
                </a:ln>
                <a:solidFill>
                  <a:srgbClr val="02DCFA"/>
                </a:solidFill>
                <a:effectLst/>
                <a:uLnTx/>
                <a:uFillTx/>
                <a:latin typeface="Posterama Bold"/>
                <a:ea typeface="+mn-ea"/>
                <a:cs typeface="+mn-cs"/>
              </a:rPr>
              <a:t>Oct 2024</a:t>
            </a:r>
            <a:endParaRPr kumimoji="0" lang="en-US" sz="1600" b="0" i="0" u="none" strike="noStrike" kern="1200" cap="all" spc="200" normalizeH="0" baseline="0" noProof="0" dirty="0">
              <a:ln>
                <a:noFill/>
              </a:ln>
              <a:solidFill>
                <a:srgbClr val="02DCFA"/>
              </a:solidFill>
              <a:effectLst/>
              <a:uLnTx/>
              <a:uFillTx/>
              <a:latin typeface="Posterama Bold"/>
              <a:ea typeface="+mn-ea"/>
              <a:cs typeface="+mn-cs"/>
            </a:endParaRPr>
          </a:p>
        </p:txBody>
      </p:sp>
      <p:sp>
        <p:nvSpPr>
          <p:cNvPr id="55" name="Text Placeholder 32">
            <a:extLst>
              <a:ext uri="{FF2B5EF4-FFF2-40B4-BE49-F238E27FC236}">
                <a16:creationId xmlns:a16="http://schemas.microsoft.com/office/drawing/2014/main" id="{6408E2D6-75F9-4B6D-83C6-E5C1D0785788}"/>
              </a:ext>
            </a:extLst>
          </p:cNvPr>
          <p:cNvSpPr txBox="1">
            <a:spLocks/>
          </p:cNvSpPr>
          <p:nvPr/>
        </p:nvSpPr>
        <p:spPr>
          <a:xfrm>
            <a:off x="1591695" y="4042386"/>
            <a:ext cx="2743200" cy="1148945"/>
          </a:xfrm>
          <a:prstGeom prst="rect">
            <a:avLst/>
          </a:prstGeom>
        </p:spPr>
        <p:txBody>
          <a:bodyPr vert="horz" lIns="91440" tIns="45720" rIns="91440" bIns="45720" rtlCol="0">
            <a:normAutofit/>
          </a:bodyPr>
          <a:lstStyle>
            <a:lvl1pPr marL="0" indent="0" algn="ctr" defTabSz="914400" rtl="0" eaLnBrk="1" latinLnBrk="0" hangingPunct="1">
              <a:lnSpc>
                <a:spcPct val="125000"/>
              </a:lnSpc>
              <a:spcBef>
                <a:spcPts val="0"/>
              </a:spcBef>
              <a:buFont typeface="Arial" panose="020B0604020202020204" pitchFamily="34" charset="0"/>
              <a:buNone/>
              <a:defRPr sz="1400" kern="1200" cap="none" spc="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smtClean="0">
                <a:ln>
                  <a:noFill/>
                </a:ln>
                <a:solidFill>
                  <a:sysClr val="window" lastClr="FFFFFF"/>
                </a:solidFill>
                <a:effectLst/>
                <a:uLnTx/>
                <a:uFillTx/>
                <a:latin typeface="Bierstadt"/>
                <a:ea typeface="+mn-ea"/>
                <a:cs typeface="+mn-cs"/>
              </a:rPr>
              <a:t>Distribute the app to local start ups to help establish the product</a:t>
            </a:r>
            <a:endParaRPr kumimoji="0" lang="en-US" sz="1400" b="0" i="0" u="none" strike="noStrike" kern="1200" cap="none" spc="0" normalizeH="0" baseline="0" noProof="0" dirty="0">
              <a:ln>
                <a:noFill/>
              </a:ln>
              <a:solidFill>
                <a:sysClr val="window" lastClr="FFFFFF"/>
              </a:solidFill>
              <a:effectLst/>
              <a:uLnTx/>
              <a:uFillTx/>
              <a:latin typeface="Bierstadt"/>
              <a:ea typeface="+mn-ea"/>
              <a:cs typeface="+mn-cs"/>
            </a:endParaRPr>
          </a:p>
        </p:txBody>
      </p:sp>
      <p:sp>
        <p:nvSpPr>
          <p:cNvPr id="56" name="Text Placeholder 33">
            <a:extLst>
              <a:ext uri="{FF2B5EF4-FFF2-40B4-BE49-F238E27FC236}">
                <a16:creationId xmlns:a16="http://schemas.microsoft.com/office/drawing/2014/main" id="{53AB9469-72E1-430D-8BF6-AEEEBDE86C7B}"/>
              </a:ext>
            </a:extLst>
          </p:cNvPr>
          <p:cNvSpPr txBox="1">
            <a:spLocks/>
          </p:cNvSpPr>
          <p:nvPr/>
        </p:nvSpPr>
        <p:spPr>
          <a:xfrm>
            <a:off x="4820973" y="4042387"/>
            <a:ext cx="2743200" cy="1148945"/>
          </a:xfrm>
          <a:prstGeom prst="rect">
            <a:avLst/>
          </a:prstGeom>
        </p:spPr>
        <p:txBody>
          <a:bodyPr vert="horz" lIns="91440" tIns="45720" rIns="91440" bIns="45720" rtlCol="0">
            <a:normAutofit/>
          </a:bodyPr>
          <a:lstStyle>
            <a:lvl1pPr marL="0" indent="0" algn="ctr" defTabSz="914400" rtl="0" eaLnBrk="1" latinLnBrk="0" hangingPunct="1">
              <a:lnSpc>
                <a:spcPct val="125000"/>
              </a:lnSpc>
              <a:spcBef>
                <a:spcPts val="0"/>
              </a:spcBef>
              <a:buFont typeface="Arial" panose="020B0604020202020204" pitchFamily="34" charset="0"/>
              <a:buNone/>
              <a:defRPr sz="1400" kern="1200" cap="none" spc="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smtClean="0">
                <a:ln>
                  <a:noFill/>
                </a:ln>
                <a:solidFill>
                  <a:sysClr val="window" lastClr="FFFFFF"/>
                </a:solidFill>
                <a:effectLst/>
                <a:uLnTx/>
                <a:uFillTx/>
                <a:latin typeface="Bierstadt"/>
                <a:ea typeface="+mn-ea"/>
                <a:cs typeface="+mn-cs"/>
              </a:rPr>
              <a:t>Release the app to the general public and monitor press and regional market trends</a:t>
            </a:r>
            <a:endParaRPr kumimoji="0" lang="en-US" sz="1400" b="0" i="0" u="none" strike="noStrike" kern="1200" cap="none" spc="0" normalizeH="0" baseline="0" noProof="0" dirty="0">
              <a:ln>
                <a:noFill/>
              </a:ln>
              <a:solidFill>
                <a:sysClr val="window" lastClr="FFFFFF"/>
              </a:solidFill>
              <a:effectLst/>
              <a:uLnTx/>
              <a:uFillTx/>
              <a:latin typeface="Bierstadt"/>
              <a:ea typeface="+mn-ea"/>
              <a:cs typeface="+mn-cs"/>
            </a:endParaRPr>
          </a:p>
        </p:txBody>
      </p:sp>
      <p:sp>
        <p:nvSpPr>
          <p:cNvPr id="57" name="Text Placeholder 34">
            <a:extLst>
              <a:ext uri="{FF2B5EF4-FFF2-40B4-BE49-F238E27FC236}">
                <a16:creationId xmlns:a16="http://schemas.microsoft.com/office/drawing/2014/main" id="{83F37B6A-147E-428A-8A0A-66906B67C611}"/>
              </a:ext>
            </a:extLst>
          </p:cNvPr>
          <p:cNvSpPr txBox="1">
            <a:spLocks/>
          </p:cNvSpPr>
          <p:nvPr/>
        </p:nvSpPr>
        <p:spPr>
          <a:xfrm>
            <a:off x="7964649" y="4042386"/>
            <a:ext cx="2743200" cy="1148945"/>
          </a:xfrm>
          <a:prstGeom prst="rect">
            <a:avLst/>
          </a:prstGeom>
        </p:spPr>
        <p:txBody>
          <a:bodyPr vert="horz" lIns="91440" tIns="45720" rIns="91440" bIns="45720" rtlCol="0">
            <a:normAutofit/>
          </a:bodyPr>
          <a:lstStyle>
            <a:lvl1pPr marL="0" indent="0" algn="ctr" defTabSz="914400" rtl="0" eaLnBrk="1" latinLnBrk="0" hangingPunct="1">
              <a:lnSpc>
                <a:spcPct val="125000"/>
              </a:lnSpc>
              <a:spcBef>
                <a:spcPts val="0"/>
              </a:spcBef>
              <a:buFont typeface="Arial" panose="020B0604020202020204" pitchFamily="34" charset="0"/>
              <a:buNone/>
              <a:defRPr sz="1400" kern="1200" cap="none" spc="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400" b="0" i="0" u="none" strike="noStrike" kern="1200" cap="none" spc="0" normalizeH="0" baseline="0" noProof="0" smtClean="0">
                <a:ln>
                  <a:noFill/>
                </a:ln>
                <a:solidFill>
                  <a:sysClr val="window" lastClr="FFFFFF"/>
                </a:solidFill>
                <a:effectLst/>
                <a:uLnTx/>
                <a:uFillTx/>
                <a:latin typeface="Bierstadt"/>
                <a:ea typeface="+mn-ea"/>
                <a:cs typeface="+mn-cs"/>
              </a:rPr>
              <a:t>Gather feedback from the start up community to expand availability of the product</a:t>
            </a:r>
            <a:endParaRPr kumimoji="0" lang="en-US" sz="1400" b="0" i="0" u="none" strike="noStrike" kern="1200" cap="none" spc="0" normalizeH="0" baseline="0" noProof="0" dirty="0">
              <a:ln>
                <a:noFill/>
              </a:ln>
              <a:solidFill>
                <a:sysClr val="window" lastClr="FFFFFF"/>
              </a:solidFill>
              <a:effectLst/>
              <a:uLnTx/>
              <a:uFillTx/>
              <a:latin typeface="Bierstadt"/>
              <a:ea typeface="+mn-ea"/>
              <a:cs typeface="+mn-cs"/>
            </a:endParaRPr>
          </a:p>
        </p:txBody>
      </p:sp>
    </p:spTree>
    <p:extLst>
      <p:ext uri="{BB962C8B-B14F-4D97-AF65-F5344CB8AC3E}">
        <p14:creationId xmlns:p14="http://schemas.microsoft.com/office/powerpoint/2010/main" val="3180294809"/>
      </p:ext>
    </p:extLst>
  </p:cSld>
  <p:clrMapOvr>
    <a:masterClrMapping/>
  </p:clrMapOvr>
  <p:transition advTm="8000">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EE24B5-652C-4DB5-B7C3-B5BBEC1280B1}" type="slidenum">
              <a:rPr lang="en-US" sz="2400" noProof="0" smtClean="0">
                <a:latin typeface="+mj-lt"/>
              </a:rPr>
              <a:t>15</a:t>
            </a:fld>
            <a:endParaRPr lang="en-US" sz="2400" noProof="0" dirty="0">
              <a:latin typeface="+mj-lt"/>
            </a:endParaRPr>
          </a:p>
        </p:txBody>
      </p:sp>
      <p:sp>
        <p:nvSpPr>
          <p:cNvPr id="24" name="Text Placeholder 26">
            <a:extLst>
              <a:ext uri="{FF2B5EF4-FFF2-40B4-BE49-F238E27FC236}">
                <a16:creationId xmlns:a16="http://schemas.microsoft.com/office/drawing/2014/main" id="{93CCE65F-EAE5-4C64-842B-27E3783C1D1A}"/>
              </a:ext>
            </a:extLst>
          </p:cNvPr>
          <p:cNvSpPr txBox="1">
            <a:spLocks/>
          </p:cNvSpPr>
          <p:nvPr/>
        </p:nvSpPr>
        <p:spPr>
          <a:xfrm>
            <a:off x="2452699" y="716780"/>
            <a:ext cx="7287768" cy="63093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US" sz="2400" dirty="0" smtClean="0"/>
              <a:t>TRACTION</a:t>
            </a:r>
            <a:endParaRPr lang="en-US" sz="2400" dirty="0"/>
          </a:p>
        </p:txBody>
      </p:sp>
      <p:sp>
        <p:nvSpPr>
          <p:cNvPr id="25" name="Text Placeholder 28">
            <a:extLst>
              <a:ext uri="{FF2B5EF4-FFF2-40B4-BE49-F238E27FC236}">
                <a16:creationId xmlns:a16="http://schemas.microsoft.com/office/drawing/2014/main" id="{29E30BEC-6F07-48A4-9993-E5B985D29CD4}"/>
              </a:ext>
            </a:extLst>
          </p:cNvPr>
          <p:cNvSpPr txBox="1">
            <a:spLocks/>
          </p:cNvSpPr>
          <p:nvPr/>
        </p:nvSpPr>
        <p:spPr>
          <a:xfrm>
            <a:off x="2452699" y="1592681"/>
            <a:ext cx="7306060" cy="3934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Ø"/>
            </a:pPr>
            <a:r>
              <a:rPr lang="en-ZA" sz="2400" dirty="0" smtClean="0">
                <a:latin typeface="+mj-lt"/>
              </a:rPr>
              <a:t>Forecasting for success​</a:t>
            </a:r>
            <a:endParaRPr lang="en-US" sz="2400" dirty="0">
              <a:latin typeface="+mj-lt"/>
            </a:endParaRPr>
          </a:p>
        </p:txBody>
      </p:sp>
      <p:sp>
        <p:nvSpPr>
          <p:cNvPr id="26" name="Text Placeholder 63">
            <a:extLst>
              <a:ext uri="{FF2B5EF4-FFF2-40B4-BE49-F238E27FC236}">
                <a16:creationId xmlns:a16="http://schemas.microsoft.com/office/drawing/2014/main" id="{6B5D952F-2EF7-427C-974E-A567B00747E7}"/>
              </a:ext>
            </a:extLst>
          </p:cNvPr>
          <p:cNvSpPr txBox="1">
            <a:spLocks/>
          </p:cNvSpPr>
          <p:nvPr/>
        </p:nvSpPr>
        <p:spPr>
          <a:xfrm>
            <a:off x="588030" y="2160113"/>
            <a:ext cx="5007023" cy="4487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Ø"/>
            </a:pPr>
            <a:r>
              <a:rPr lang="en-US" sz="2400" dirty="0" smtClean="0">
                <a:latin typeface="+mj-lt"/>
              </a:rPr>
              <a:t>Key Metrics</a:t>
            </a:r>
            <a:endParaRPr lang="en-US" sz="2400" dirty="0">
              <a:latin typeface="+mj-lt"/>
            </a:endParaRPr>
          </a:p>
        </p:txBody>
      </p:sp>
      <p:graphicFrame>
        <p:nvGraphicFramePr>
          <p:cNvPr id="27" name="Content Placeholder 46">
            <a:extLst>
              <a:ext uri="{FF2B5EF4-FFF2-40B4-BE49-F238E27FC236}">
                <a16:creationId xmlns:a16="http://schemas.microsoft.com/office/drawing/2014/main" id="{ACADC37D-9FC5-4A0A-AC25-4FE75C3312E6}"/>
              </a:ext>
            </a:extLst>
          </p:cNvPr>
          <p:cNvGraphicFramePr>
            <a:graphicFrameLocks/>
          </p:cNvGraphicFramePr>
          <p:nvPr>
            <p:extLst>
              <p:ext uri="{D42A27DB-BD31-4B8C-83A1-F6EECF244321}">
                <p14:modId xmlns:p14="http://schemas.microsoft.com/office/powerpoint/2010/main" val="961214406"/>
              </p:ext>
            </p:extLst>
          </p:nvPr>
        </p:nvGraphicFramePr>
        <p:xfrm>
          <a:off x="-1" y="2782888"/>
          <a:ext cx="6183086" cy="2776535"/>
        </p:xfrm>
        <a:graphic>
          <a:graphicData uri="http://schemas.openxmlformats.org/drawingml/2006/table">
            <a:tbl>
              <a:tblPr firstRow="1" bandRow="1">
                <a:tableStyleId>{D27102A9-8310-4765-A935-A1911B00CA55}</a:tableStyleId>
              </a:tblPr>
              <a:tblGrid>
                <a:gridCol w="1004106">
                  <a:extLst>
                    <a:ext uri="{9D8B030D-6E8A-4147-A177-3AD203B41FA5}">
                      <a16:colId xmlns:a16="http://schemas.microsoft.com/office/drawing/2014/main" val="1517755082"/>
                    </a:ext>
                  </a:extLst>
                </a:gridCol>
                <a:gridCol w="1282820">
                  <a:extLst>
                    <a:ext uri="{9D8B030D-6E8A-4147-A177-3AD203B41FA5}">
                      <a16:colId xmlns:a16="http://schemas.microsoft.com/office/drawing/2014/main" val="2446386500"/>
                    </a:ext>
                  </a:extLst>
                </a:gridCol>
                <a:gridCol w="1241753">
                  <a:extLst>
                    <a:ext uri="{9D8B030D-6E8A-4147-A177-3AD203B41FA5}">
                      <a16:colId xmlns:a16="http://schemas.microsoft.com/office/drawing/2014/main" val="3308918160"/>
                    </a:ext>
                  </a:extLst>
                </a:gridCol>
                <a:gridCol w="1270053">
                  <a:extLst>
                    <a:ext uri="{9D8B030D-6E8A-4147-A177-3AD203B41FA5}">
                      <a16:colId xmlns:a16="http://schemas.microsoft.com/office/drawing/2014/main" val="1854486728"/>
                    </a:ext>
                  </a:extLst>
                </a:gridCol>
                <a:gridCol w="1384354">
                  <a:extLst>
                    <a:ext uri="{9D8B030D-6E8A-4147-A177-3AD203B41FA5}">
                      <a16:colId xmlns:a16="http://schemas.microsoft.com/office/drawing/2014/main" val="1808496511"/>
                    </a:ext>
                  </a:extLst>
                </a:gridCol>
              </a:tblGrid>
              <a:tr h="602110">
                <a:tc>
                  <a:txBody>
                    <a:bodyPr/>
                    <a:lstStyle/>
                    <a:p>
                      <a:pPr algn="r"/>
                      <a:endParaRPr lang="en-US" sz="1400" b="0" i="0" cap="all" spc="400" baseline="0" dirty="0">
                        <a:solidFill>
                          <a:schemeClr val="tx1"/>
                        </a:solidFill>
                        <a:latin typeface="Avenir Black"/>
                      </a:endParaRPr>
                    </a:p>
                  </a:txBody>
                  <a:tcPr marL="78782" marR="78782" marT="39391" marB="39391" anchor="ctr">
                    <a:lnB w="12700" cap="flat" cmpd="sng" algn="ctr">
                      <a:solidFill>
                        <a:schemeClr val="tx1"/>
                      </a:solidFill>
                      <a:prstDash val="solid"/>
                      <a:round/>
                      <a:headEnd type="none" w="med" len="med"/>
                      <a:tailEnd type="none" w="med" len="med"/>
                    </a:lnB>
                  </a:tcPr>
                </a:tc>
                <a:tc>
                  <a:txBody>
                    <a:bodyPr/>
                    <a:lstStyle/>
                    <a:p>
                      <a:pPr algn="ctr"/>
                      <a:r>
                        <a:rPr lang="en-US" sz="1400" b="0" i="0" cap="all" spc="200" baseline="0" dirty="0">
                          <a:solidFill>
                            <a:schemeClr val="tx1"/>
                          </a:solidFill>
                          <a:latin typeface="Avenir Black"/>
                        </a:rPr>
                        <a:t>clients</a:t>
                      </a:r>
                    </a:p>
                  </a:txBody>
                  <a:tcPr marL="78782" marR="78782" marT="39391" marB="39391" anchor="ctr">
                    <a:lnB w="12700" cap="flat" cmpd="sng" algn="ctr">
                      <a:solidFill>
                        <a:schemeClr val="tx1"/>
                      </a:solidFill>
                      <a:prstDash val="solid"/>
                      <a:round/>
                      <a:headEnd type="none" w="med" len="med"/>
                      <a:tailEnd type="none" w="med" len="med"/>
                    </a:lnB>
                  </a:tcPr>
                </a:tc>
                <a:tc>
                  <a:txBody>
                    <a:bodyPr/>
                    <a:lstStyle/>
                    <a:p>
                      <a:pPr algn="ctr"/>
                      <a:r>
                        <a:rPr lang="en-US" sz="1400" b="0" i="0" cap="all" spc="200" baseline="0" dirty="0">
                          <a:solidFill>
                            <a:schemeClr val="tx1"/>
                          </a:solidFill>
                          <a:latin typeface="Avenir Black"/>
                        </a:rPr>
                        <a:t>orders</a:t>
                      </a:r>
                    </a:p>
                  </a:txBody>
                  <a:tcPr marL="78782" marR="78782" marT="39391" marB="39391" anchor="ctr">
                    <a:lnB w="12700" cap="flat" cmpd="sng" algn="ctr">
                      <a:solidFill>
                        <a:schemeClr val="tx1"/>
                      </a:solidFill>
                      <a:prstDash val="solid"/>
                      <a:round/>
                      <a:headEnd type="none" w="med" len="med"/>
                      <a:tailEnd type="none" w="med" len="med"/>
                    </a:lnB>
                  </a:tcPr>
                </a:tc>
                <a:tc>
                  <a:txBody>
                    <a:bodyPr/>
                    <a:lstStyle/>
                    <a:p>
                      <a:pPr algn="ctr"/>
                      <a:r>
                        <a:rPr lang="en-US" sz="1400" b="0" i="0" cap="all" spc="200" baseline="0" dirty="0">
                          <a:solidFill>
                            <a:schemeClr val="tx1"/>
                          </a:solidFill>
                          <a:latin typeface="Avenir Black"/>
                        </a:rPr>
                        <a:t>Gross revenue</a:t>
                      </a:r>
                    </a:p>
                  </a:txBody>
                  <a:tcPr marL="78782" marR="78782" marT="39391" marB="39391" anchor="ctr">
                    <a:lnB w="12700" cap="flat" cmpd="sng" algn="ctr">
                      <a:solidFill>
                        <a:schemeClr val="tx1"/>
                      </a:solidFill>
                      <a:prstDash val="solid"/>
                      <a:round/>
                      <a:headEnd type="none" w="med" len="med"/>
                      <a:tailEnd type="none" w="med" len="med"/>
                    </a:lnB>
                  </a:tcPr>
                </a:tc>
                <a:tc>
                  <a:txBody>
                    <a:bodyPr/>
                    <a:lstStyle/>
                    <a:p>
                      <a:pPr algn="ctr"/>
                      <a:r>
                        <a:rPr lang="en-US" sz="1400" b="0" i="0" cap="all" spc="200" baseline="0" dirty="0">
                          <a:solidFill>
                            <a:schemeClr val="tx1"/>
                          </a:solidFill>
                          <a:latin typeface="Avenir Black"/>
                        </a:rPr>
                        <a:t>Net revenue</a:t>
                      </a:r>
                    </a:p>
                  </a:txBody>
                  <a:tcPr marL="78782" marR="78782" marT="39391" marB="39391"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0351803"/>
                  </a:ext>
                </a:extLst>
              </a:tr>
              <a:tr h="536981">
                <a:tc>
                  <a:txBody>
                    <a:bodyPr/>
                    <a:lstStyle/>
                    <a:p>
                      <a:pPr algn="ctr" rtl="0" fontAlgn="base"/>
                      <a:r>
                        <a:rPr lang="en-US" sz="1400" b="0" i="0" spc="100" baseline="0" dirty="0">
                          <a:solidFill>
                            <a:schemeClr val="tx1"/>
                          </a:solidFill>
                          <a:effectLst/>
                          <a:latin typeface="Avenir Black"/>
                        </a:rPr>
                        <a:t>2024​</a:t>
                      </a:r>
                    </a:p>
                  </a:txBody>
                  <a:tcPr marL="78782" marR="78782" marT="39391" marB="39391"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pPr algn="ctr" rtl="0" fontAlgn="base"/>
                      <a:r>
                        <a:rPr lang="en-US" sz="1400" b="0" i="0" dirty="0">
                          <a:solidFill>
                            <a:schemeClr val="tx1"/>
                          </a:solidFill>
                          <a:effectLst/>
                          <a:latin typeface="Avenir Black"/>
                        </a:rPr>
                        <a:t>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pPr algn="ctr" rtl="0" fontAlgn="base"/>
                      <a:r>
                        <a:rPr lang="en-US" sz="1400" b="0" i="0" dirty="0">
                          <a:solidFill>
                            <a:schemeClr val="tx1"/>
                          </a:solidFill>
                          <a:effectLst/>
                          <a:latin typeface="Avenir Black"/>
                        </a:rPr>
                        <a:t>1100​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pPr algn="ctr" rtl="0" fontAlgn="base"/>
                      <a:r>
                        <a:rPr lang="en-US" sz="1400" b="0" i="0" dirty="0">
                          <a:solidFill>
                            <a:schemeClr val="tx1"/>
                          </a:solidFill>
                          <a:effectLst/>
                          <a:latin typeface="Avenir Black"/>
                        </a:rPr>
                        <a:t>$10,000​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pPr algn="ctr" rtl="0" fontAlgn="base"/>
                      <a:r>
                        <a:rPr lang="en-US" sz="1400" b="0" i="0" dirty="0">
                          <a:solidFill>
                            <a:schemeClr val="tx1"/>
                          </a:solidFill>
                          <a:effectLst/>
                          <a:latin typeface="Avenir Black"/>
                        </a:rPr>
                        <a:t>$7,000​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extLst>
                  <a:ext uri="{0D108BD9-81ED-4DB2-BD59-A6C34878D82A}">
                    <a16:rowId xmlns:a16="http://schemas.microsoft.com/office/drawing/2014/main" val="2801628125"/>
                  </a:ext>
                </a:extLst>
              </a:tr>
              <a:tr h="536981">
                <a:tc>
                  <a:txBody>
                    <a:bodyPr/>
                    <a:lstStyle/>
                    <a:p>
                      <a:pPr algn="ctr" rtl="0" fontAlgn="base"/>
                      <a:r>
                        <a:rPr lang="en-US" sz="1400" b="0" i="0" spc="100" baseline="0" dirty="0" smtClean="0">
                          <a:solidFill>
                            <a:schemeClr val="tx1"/>
                          </a:solidFill>
                          <a:effectLst/>
                          <a:latin typeface="Avenir Black"/>
                        </a:rPr>
                        <a:t>2025</a:t>
                      </a:r>
                      <a:endParaRPr lang="en-US" sz="1400" b="0" i="0" spc="100" baseline="0" dirty="0">
                        <a:solidFill>
                          <a:schemeClr val="tx1"/>
                        </a:solidFill>
                        <a:effectLst/>
                        <a:latin typeface="Avenir Black"/>
                      </a:endParaRPr>
                    </a:p>
                  </a:txBody>
                  <a:tcPr marL="78782" marR="78782" marT="39391" marB="39391"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400" b="0" i="0" dirty="0">
                          <a:solidFill>
                            <a:schemeClr val="tx1"/>
                          </a:solidFill>
                          <a:effectLst/>
                          <a:latin typeface="Avenir Black"/>
                        </a:rPr>
                        <a:t>20​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400" b="0" i="0" dirty="0">
                          <a:solidFill>
                            <a:schemeClr val="tx1"/>
                          </a:solidFill>
                          <a:effectLst/>
                          <a:latin typeface="Avenir Black"/>
                        </a:rPr>
                        <a:t>200​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400" b="0" i="0" dirty="0">
                          <a:solidFill>
                            <a:schemeClr val="tx1"/>
                          </a:solidFill>
                          <a:effectLst/>
                          <a:latin typeface="Avenir Black"/>
                        </a:rPr>
                        <a:t>$20,000​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400" b="0" i="0" dirty="0">
                          <a:solidFill>
                            <a:schemeClr val="tx1"/>
                          </a:solidFill>
                          <a:effectLst/>
                          <a:latin typeface="Avenir Black"/>
                        </a:rPr>
                        <a:t>$16,000​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382780"/>
                  </a:ext>
                </a:extLst>
              </a:tr>
              <a:tr h="563482">
                <a:tc>
                  <a:txBody>
                    <a:bodyPr/>
                    <a:lstStyle/>
                    <a:p>
                      <a:pPr algn="ctr" rtl="0" fontAlgn="base"/>
                      <a:r>
                        <a:rPr lang="en-US" sz="1400" b="0" i="0" spc="100" baseline="0" dirty="0" smtClean="0">
                          <a:solidFill>
                            <a:schemeClr val="tx1"/>
                          </a:solidFill>
                          <a:effectLst/>
                          <a:latin typeface="Avenir Black"/>
                        </a:rPr>
                        <a:t>2026​</a:t>
                      </a:r>
                      <a:endParaRPr lang="en-US" sz="1400" b="0" i="0" spc="100" baseline="0" dirty="0">
                        <a:solidFill>
                          <a:schemeClr val="tx1"/>
                        </a:solidFill>
                        <a:effectLst/>
                        <a:latin typeface="Avenir Black"/>
                      </a:endParaRPr>
                    </a:p>
                  </a:txBody>
                  <a:tcPr marL="78782" marR="78782" marT="39391" marB="39391"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pPr algn="ctr" rtl="0" fontAlgn="base"/>
                      <a:r>
                        <a:rPr lang="en-US" sz="1400" b="0" i="0" dirty="0">
                          <a:solidFill>
                            <a:schemeClr val="tx1"/>
                          </a:solidFill>
                          <a:effectLst/>
                          <a:latin typeface="Avenir Black"/>
                        </a:rPr>
                        <a:t>30​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pPr algn="ctr" rtl="0" fontAlgn="base"/>
                      <a:r>
                        <a:rPr lang="en-US" sz="1400" b="0" i="0" dirty="0">
                          <a:solidFill>
                            <a:schemeClr val="tx1"/>
                          </a:solidFill>
                          <a:effectLst/>
                          <a:latin typeface="Avenir Black"/>
                        </a:rPr>
                        <a:t>300​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pPr algn="ctr" rtl="0" fontAlgn="base"/>
                      <a:r>
                        <a:rPr lang="en-US" sz="1400" b="0" i="0" dirty="0">
                          <a:solidFill>
                            <a:schemeClr val="tx1"/>
                          </a:solidFill>
                          <a:effectLst/>
                          <a:latin typeface="Avenir Black"/>
                        </a:rPr>
                        <a:t>$30,000​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tc>
                  <a:txBody>
                    <a:bodyPr/>
                    <a:lstStyle/>
                    <a:p>
                      <a:pPr algn="ctr" rtl="0" fontAlgn="base"/>
                      <a:r>
                        <a:rPr lang="en-US" sz="1400" b="0" i="0" dirty="0">
                          <a:solidFill>
                            <a:schemeClr val="tx1"/>
                          </a:solidFill>
                          <a:effectLst/>
                          <a:latin typeface="Avenir Black"/>
                        </a:rPr>
                        <a:t>$25,000​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alpha val="20000"/>
                      </a:schemeClr>
                    </a:solidFill>
                  </a:tcPr>
                </a:tc>
                <a:extLst>
                  <a:ext uri="{0D108BD9-81ED-4DB2-BD59-A6C34878D82A}">
                    <a16:rowId xmlns:a16="http://schemas.microsoft.com/office/drawing/2014/main" val="2282084003"/>
                  </a:ext>
                </a:extLst>
              </a:tr>
              <a:tr h="536981">
                <a:tc>
                  <a:txBody>
                    <a:bodyPr/>
                    <a:lstStyle/>
                    <a:p>
                      <a:pPr algn="ctr" rtl="0" fontAlgn="base"/>
                      <a:r>
                        <a:rPr lang="en-US" sz="1400" b="0" i="0" spc="100" baseline="0" dirty="0" smtClean="0">
                          <a:solidFill>
                            <a:schemeClr val="tx1"/>
                          </a:solidFill>
                          <a:effectLst/>
                          <a:latin typeface="Avenir Black"/>
                        </a:rPr>
                        <a:t>2027</a:t>
                      </a:r>
                      <a:endParaRPr lang="en-US" sz="1400" b="0" i="0" spc="100" baseline="0" dirty="0">
                        <a:solidFill>
                          <a:schemeClr val="tx1"/>
                        </a:solidFill>
                        <a:effectLst/>
                        <a:latin typeface="Avenir Black"/>
                      </a:endParaRPr>
                    </a:p>
                  </a:txBody>
                  <a:tcPr marL="78782" marR="78782" marT="39391" marB="39391" anchor="ctr">
                    <a:lnT w="12700" cap="flat" cmpd="sng" algn="ctr">
                      <a:solidFill>
                        <a:schemeClr val="tx1"/>
                      </a:solidFill>
                      <a:prstDash val="solid"/>
                      <a:round/>
                      <a:headEnd type="none" w="med" len="med"/>
                      <a:tailEnd type="none" w="med" len="med"/>
                    </a:lnT>
                  </a:tcPr>
                </a:tc>
                <a:tc>
                  <a:txBody>
                    <a:bodyPr/>
                    <a:lstStyle/>
                    <a:p>
                      <a:pPr algn="ctr" rtl="0" fontAlgn="base"/>
                      <a:r>
                        <a:rPr lang="en-US" sz="1400" b="0" i="0" dirty="0">
                          <a:solidFill>
                            <a:schemeClr val="tx1"/>
                          </a:solidFill>
                          <a:effectLst/>
                          <a:latin typeface="Avenir Black"/>
                        </a:rPr>
                        <a:t>40​</a:t>
                      </a:r>
                    </a:p>
                  </a:txBody>
                  <a:tcPr anchor="ctr">
                    <a:lnT w="12700" cap="flat" cmpd="sng" algn="ctr">
                      <a:solidFill>
                        <a:schemeClr val="tx1"/>
                      </a:solidFill>
                      <a:prstDash val="solid"/>
                      <a:round/>
                      <a:headEnd type="none" w="med" len="med"/>
                      <a:tailEnd type="none" w="med" len="med"/>
                    </a:lnT>
                  </a:tcPr>
                </a:tc>
                <a:tc>
                  <a:txBody>
                    <a:bodyPr/>
                    <a:lstStyle/>
                    <a:p>
                      <a:pPr algn="ctr" rtl="0" fontAlgn="base"/>
                      <a:r>
                        <a:rPr lang="en-US" sz="1400" b="0" i="0" dirty="0">
                          <a:solidFill>
                            <a:schemeClr val="tx1"/>
                          </a:solidFill>
                          <a:effectLst/>
                          <a:latin typeface="Avenir Black"/>
                        </a:rPr>
                        <a:t>400​</a:t>
                      </a:r>
                    </a:p>
                  </a:txBody>
                  <a:tcPr anchor="ctr">
                    <a:lnT w="12700" cap="flat" cmpd="sng" algn="ctr">
                      <a:solidFill>
                        <a:schemeClr val="tx1"/>
                      </a:solidFill>
                      <a:prstDash val="solid"/>
                      <a:round/>
                      <a:headEnd type="none" w="med" len="med"/>
                      <a:tailEnd type="none" w="med" len="med"/>
                    </a:lnT>
                  </a:tcPr>
                </a:tc>
                <a:tc>
                  <a:txBody>
                    <a:bodyPr/>
                    <a:lstStyle/>
                    <a:p>
                      <a:pPr algn="ctr" rtl="0" fontAlgn="base"/>
                      <a:r>
                        <a:rPr lang="en-US" sz="1400" b="0" i="0" dirty="0">
                          <a:solidFill>
                            <a:schemeClr val="tx1"/>
                          </a:solidFill>
                          <a:effectLst/>
                          <a:latin typeface="Avenir Black"/>
                        </a:rPr>
                        <a:t>$40,000​</a:t>
                      </a:r>
                    </a:p>
                  </a:txBody>
                  <a:tcPr anchor="ctr">
                    <a:lnT w="12700" cap="flat" cmpd="sng" algn="ctr">
                      <a:solidFill>
                        <a:schemeClr val="tx1"/>
                      </a:solidFill>
                      <a:prstDash val="solid"/>
                      <a:round/>
                      <a:headEnd type="none" w="med" len="med"/>
                      <a:tailEnd type="none" w="med" len="med"/>
                    </a:lnT>
                  </a:tcPr>
                </a:tc>
                <a:tc>
                  <a:txBody>
                    <a:bodyPr/>
                    <a:lstStyle/>
                    <a:p>
                      <a:pPr algn="ctr" rtl="0" fontAlgn="base"/>
                      <a:r>
                        <a:rPr lang="en-US" sz="1400" b="0" i="0" dirty="0">
                          <a:solidFill>
                            <a:schemeClr val="tx1"/>
                          </a:solidFill>
                          <a:effectLst/>
                          <a:latin typeface="Avenir Black"/>
                        </a:rPr>
                        <a:t>$30,000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9756459"/>
                  </a:ext>
                </a:extLst>
              </a:tr>
            </a:tbl>
          </a:graphicData>
        </a:graphic>
      </p:graphicFrame>
      <p:sp>
        <p:nvSpPr>
          <p:cNvPr id="28" name="Text Placeholder 64">
            <a:extLst>
              <a:ext uri="{FF2B5EF4-FFF2-40B4-BE49-F238E27FC236}">
                <a16:creationId xmlns:a16="http://schemas.microsoft.com/office/drawing/2014/main" id="{0D6DF9DB-199B-4C70-8114-ED4B77E2921D}"/>
              </a:ext>
            </a:extLst>
          </p:cNvPr>
          <p:cNvSpPr txBox="1">
            <a:spLocks/>
          </p:cNvSpPr>
          <p:nvPr/>
        </p:nvSpPr>
        <p:spPr>
          <a:xfrm>
            <a:off x="7108805" y="1993702"/>
            <a:ext cx="4360039" cy="449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Char char="Ø"/>
            </a:pPr>
            <a:r>
              <a:rPr lang="en-US" sz="2400" dirty="0" smtClean="0">
                <a:latin typeface="+mj-lt"/>
              </a:rPr>
              <a:t>Revenue by year</a:t>
            </a:r>
            <a:endParaRPr lang="en-US" sz="2400" dirty="0">
              <a:latin typeface="+mj-lt"/>
            </a:endParaRPr>
          </a:p>
        </p:txBody>
      </p:sp>
      <p:graphicFrame>
        <p:nvGraphicFramePr>
          <p:cNvPr id="29" name="Content Placeholder 37" descr="Bar chart">
            <a:extLst>
              <a:ext uri="{FF2B5EF4-FFF2-40B4-BE49-F238E27FC236}">
                <a16:creationId xmlns:a16="http://schemas.microsoft.com/office/drawing/2014/main" id="{4E8184C2-9E68-48D4-BCC6-EF4E09E80397}"/>
              </a:ext>
            </a:extLst>
          </p:cNvPr>
          <p:cNvGraphicFramePr>
            <a:graphicFrameLocks/>
          </p:cNvGraphicFramePr>
          <p:nvPr>
            <p:extLst>
              <p:ext uri="{D42A27DB-BD31-4B8C-83A1-F6EECF244321}">
                <p14:modId xmlns:p14="http://schemas.microsoft.com/office/powerpoint/2010/main" val="2518120057"/>
              </p:ext>
            </p:extLst>
          </p:nvPr>
        </p:nvGraphicFramePr>
        <p:xfrm>
          <a:off x="6898511" y="2782889"/>
          <a:ext cx="4360039" cy="3108960"/>
        </p:xfrm>
        <a:graphic>
          <a:graphicData uri="http://schemas.openxmlformats.org/drawingml/2006/chart">
            <c:chart xmlns:c="http://schemas.openxmlformats.org/drawingml/2006/chart" xmlns:r="http://schemas.openxmlformats.org/officeDocument/2006/relationships" r:id="rId2"/>
          </a:graphicData>
        </a:graphic>
      </p:graphicFrame>
      <p:sp>
        <p:nvSpPr>
          <p:cNvPr id="33" name="object 27" descr="Beige rectangle">
            <a:extLst>
              <a:ext uri="{FF2B5EF4-FFF2-40B4-BE49-F238E27FC236}">
                <a16:creationId xmlns:a16="http://schemas.microsoft.com/office/drawing/2014/main" id="{CE178D24-EC15-4677-8CE4-B6FAE887C7CE}"/>
              </a:ext>
            </a:extLst>
          </p:cNvPr>
          <p:cNvSpPr/>
          <p:nvPr/>
        </p:nvSpPr>
        <p:spPr>
          <a:xfrm>
            <a:off x="4779085" y="1206327"/>
            <a:ext cx="2808000" cy="0"/>
          </a:xfrm>
          <a:custGeom>
            <a:avLst/>
            <a:gdLst/>
            <a:ahLst/>
            <a:cxnLst/>
            <a:rect l="l" t="t" r="r" b="b"/>
            <a:pathLst>
              <a:path w="2501265">
                <a:moveTo>
                  <a:pt x="0" y="0"/>
                </a:moveTo>
                <a:lnTo>
                  <a:pt x="2500883" y="0"/>
                </a:lnTo>
              </a:path>
            </a:pathLst>
          </a:custGeom>
          <a:ln w="54863">
            <a:solidFill>
              <a:schemeClr val="accent2"/>
            </a:solidFill>
          </a:ln>
        </p:spPr>
        <p:txBody>
          <a:bodyPr wrap="square" lIns="0" tIns="0" rIns="0" bIns="0" rtlCol="0"/>
          <a:lstStyle/>
          <a:p>
            <a:endParaRPr lang="en-US" dirty="0"/>
          </a:p>
        </p:txBody>
      </p:sp>
    </p:spTree>
    <p:extLst>
      <p:ext uri="{BB962C8B-B14F-4D97-AF65-F5344CB8AC3E}">
        <p14:creationId xmlns:p14="http://schemas.microsoft.com/office/powerpoint/2010/main" val="290140641"/>
      </p:ext>
    </p:extLst>
  </p:cSld>
  <p:clrMapOvr>
    <a:masterClrMapping/>
  </p:clrMapOvr>
  <p:transition advTm="8000">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EE24B5-652C-4DB5-B7C3-B5BBEC1280B1}" type="slidenum">
              <a:rPr lang="en-US" noProof="0" smtClean="0"/>
              <a:t>16</a:t>
            </a:fld>
            <a:endParaRPr lang="en-US" noProof="0" dirty="0"/>
          </a:p>
        </p:txBody>
      </p:sp>
      <p:sp>
        <p:nvSpPr>
          <p:cNvPr id="63" name="Title 23">
            <a:extLst>
              <a:ext uri="{FF2B5EF4-FFF2-40B4-BE49-F238E27FC236}">
                <a16:creationId xmlns:a16="http://schemas.microsoft.com/office/drawing/2014/main" id="{AA5A89EF-81E9-4164-8EA3-DA69DAE6FADA}"/>
              </a:ext>
            </a:extLst>
          </p:cNvPr>
          <p:cNvSpPr txBox="1">
            <a:spLocks/>
          </p:cNvSpPr>
          <p:nvPr/>
        </p:nvSpPr>
        <p:spPr>
          <a:xfrm>
            <a:off x="793750" y="566592"/>
            <a:ext cx="4864608" cy="781686"/>
          </a:xfrm>
          <a:prstGeom prst="rect">
            <a:avLst/>
          </a:prstGeom>
        </p:spPr>
        <p:txBody>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a:t>REQUIRED FUNDING</a:t>
            </a:r>
          </a:p>
        </p:txBody>
      </p:sp>
      <p:sp>
        <p:nvSpPr>
          <p:cNvPr id="65" name="Text Placeholder 33">
            <a:extLst>
              <a:ext uri="{FF2B5EF4-FFF2-40B4-BE49-F238E27FC236}">
                <a16:creationId xmlns:a16="http://schemas.microsoft.com/office/drawing/2014/main" id="{85F954A3-1EAC-45E0-B349-CA5CB13C6C06}"/>
              </a:ext>
            </a:extLst>
          </p:cNvPr>
          <p:cNvSpPr txBox="1">
            <a:spLocks/>
          </p:cNvSpPr>
          <p:nvPr/>
        </p:nvSpPr>
        <p:spPr>
          <a:xfrm>
            <a:off x="1285758" y="2399173"/>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$12K</a:t>
            </a:r>
            <a:endParaRPr lang="en-US" dirty="0"/>
          </a:p>
        </p:txBody>
      </p:sp>
      <p:sp>
        <p:nvSpPr>
          <p:cNvPr id="66" name="Text Placeholder 25">
            <a:extLst>
              <a:ext uri="{FF2B5EF4-FFF2-40B4-BE49-F238E27FC236}">
                <a16:creationId xmlns:a16="http://schemas.microsoft.com/office/drawing/2014/main" id="{A0F52927-1C90-418F-AD2E-50A3404A4A36}"/>
              </a:ext>
            </a:extLst>
          </p:cNvPr>
          <p:cNvSpPr txBox="1">
            <a:spLocks/>
          </p:cNvSpPr>
          <p:nvPr/>
        </p:nvSpPr>
        <p:spPr>
          <a:xfrm>
            <a:off x="900511" y="4114240"/>
            <a:ext cx="2382386" cy="6137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smtClean="0">
                <a:solidFill>
                  <a:schemeClr val="accent2"/>
                </a:solidFill>
                <a:latin typeface="+mj-lt"/>
              </a:rPr>
              <a:t>CAMPAIGNS</a:t>
            </a:r>
            <a:endParaRPr lang="en-US" sz="1800" b="1" dirty="0">
              <a:solidFill>
                <a:schemeClr val="accent2"/>
              </a:solidFill>
              <a:latin typeface="+mj-lt"/>
            </a:endParaRPr>
          </a:p>
        </p:txBody>
      </p:sp>
      <p:sp>
        <p:nvSpPr>
          <p:cNvPr id="67" name="Text Placeholder 26">
            <a:extLst>
              <a:ext uri="{FF2B5EF4-FFF2-40B4-BE49-F238E27FC236}">
                <a16:creationId xmlns:a16="http://schemas.microsoft.com/office/drawing/2014/main" id="{37B13ECA-D5B9-4665-9100-4329449CD7A1}"/>
              </a:ext>
            </a:extLst>
          </p:cNvPr>
          <p:cNvSpPr txBox="1">
            <a:spLocks/>
          </p:cNvSpPr>
          <p:nvPr/>
        </p:nvSpPr>
        <p:spPr>
          <a:xfrm>
            <a:off x="900511" y="4733168"/>
            <a:ext cx="2382386" cy="85793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mtClean="0"/>
              <a:t>Revenue obtained from online campaigns and reorders</a:t>
            </a:r>
            <a:endParaRPr lang="en-US" dirty="0"/>
          </a:p>
        </p:txBody>
      </p:sp>
      <p:sp>
        <p:nvSpPr>
          <p:cNvPr id="69" name="Text Placeholder 36">
            <a:extLst>
              <a:ext uri="{FF2B5EF4-FFF2-40B4-BE49-F238E27FC236}">
                <a16:creationId xmlns:a16="http://schemas.microsoft.com/office/drawing/2014/main" id="{A5B6CF8D-4C68-40CD-A4BC-358825782940}"/>
              </a:ext>
            </a:extLst>
          </p:cNvPr>
          <p:cNvSpPr txBox="1">
            <a:spLocks/>
          </p:cNvSpPr>
          <p:nvPr/>
        </p:nvSpPr>
        <p:spPr>
          <a:xfrm>
            <a:off x="3969286" y="2399173"/>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$14K</a:t>
            </a:r>
            <a:endParaRPr lang="en-US" dirty="0"/>
          </a:p>
        </p:txBody>
      </p:sp>
      <p:sp>
        <p:nvSpPr>
          <p:cNvPr id="70" name="Text Placeholder 27">
            <a:extLst>
              <a:ext uri="{FF2B5EF4-FFF2-40B4-BE49-F238E27FC236}">
                <a16:creationId xmlns:a16="http://schemas.microsoft.com/office/drawing/2014/main" id="{C152BCFD-FB2E-46FB-97FD-3B9579D9CDD3}"/>
              </a:ext>
            </a:extLst>
          </p:cNvPr>
          <p:cNvSpPr txBox="1">
            <a:spLocks/>
          </p:cNvSpPr>
          <p:nvPr/>
        </p:nvSpPr>
        <p:spPr>
          <a:xfrm>
            <a:off x="3584039" y="4114240"/>
            <a:ext cx="2382386" cy="6137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smtClean="0">
                <a:solidFill>
                  <a:schemeClr val="accent2"/>
                </a:solidFill>
                <a:latin typeface="+mj-lt"/>
              </a:rPr>
              <a:t>ANGEL INVESTMENTS</a:t>
            </a:r>
            <a:endParaRPr lang="en-US" sz="1800" b="1" dirty="0">
              <a:solidFill>
                <a:schemeClr val="accent2"/>
              </a:solidFill>
              <a:latin typeface="+mj-lt"/>
            </a:endParaRPr>
          </a:p>
        </p:txBody>
      </p:sp>
      <p:sp>
        <p:nvSpPr>
          <p:cNvPr id="71" name="Text Placeholder 28">
            <a:extLst>
              <a:ext uri="{FF2B5EF4-FFF2-40B4-BE49-F238E27FC236}">
                <a16:creationId xmlns:a16="http://schemas.microsoft.com/office/drawing/2014/main" id="{0A53AC78-9DEF-4337-81E7-D9F9AF1F31EB}"/>
              </a:ext>
            </a:extLst>
          </p:cNvPr>
          <p:cNvSpPr txBox="1">
            <a:spLocks/>
          </p:cNvSpPr>
          <p:nvPr/>
        </p:nvSpPr>
        <p:spPr>
          <a:xfrm>
            <a:off x="3584039" y="4733168"/>
            <a:ext cx="2382386" cy="857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Amount obtained through other investors​</a:t>
            </a:r>
            <a:endParaRPr lang="en-US" dirty="0"/>
          </a:p>
        </p:txBody>
      </p:sp>
      <p:sp>
        <p:nvSpPr>
          <p:cNvPr id="73" name="Text Placeholder 34">
            <a:extLst>
              <a:ext uri="{FF2B5EF4-FFF2-40B4-BE49-F238E27FC236}">
                <a16:creationId xmlns:a16="http://schemas.microsoft.com/office/drawing/2014/main" id="{FAB27076-3031-420C-BA49-E845E9FB211C}"/>
              </a:ext>
            </a:extLst>
          </p:cNvPr>
          <p:cNvSpPr txBox="1">
            <a:spLocks/>
          </p:cNvSpPr>
          <p:nvPr/>
        </p:nvSpPr>
        <p:spPr>
          <a:xfrm>
            <a:off x="6652814" y="2399173"/>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$32K</a:t>
            </a:r>
            <a:endParaRPr lang="en-US" dirty="0"/>
          </a:p>
        </p:txBody>
      </p:sp>
      <p:sp>
        <p:nvSpPr>
          <p:cNvPr id="74" name="Text Placeholder 29">
            <a:extLst>
              <a:ext uri="{FF2B5EF4-FFF2-40B4-BE49-F238E27FC236}">
                <a16:creationId xmlns:a16="http://schemas.microsoft.com/office/drawing/2014/main" id="{674D4F8B-10DE-4273-B585-F14235FFCDFB}"/>
              </a:ext>
            </a:extLst>
          </p:cNvPr>
          <p:cNvSpPr txBox="1">
            <a:spLocks/>
          </p:cNvSpPr>
          <p:nvPr/>
        </p:nvSpPr>
        <p:spPr>
          <a:xfrm>
            <a:off x="6267567" y="4114240"/>
            <a:ext cx="2382386" cy="6137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smtClean="0">
                <a:solidFill>
                  <a:schemeClr val="accent2"/>
                </a:solidFill>
                <a:latin typeface="+mj-lt"/>
              </a:rPr>
              <a:t>CASH</a:t>
            </a:r>
            <a:endParaRPr lang="en-US" sz="1800" b="1" dirty="0">
              <a:solidFill>
                <a:schemeClr val="accent2"/>
              </a:solidFill>
              <a:latin typeface="+mj-lt"/>
            </a:endParaRPr>
          </a:p>
        </p:txBody>
      </p:sp>
      <p:sp>
        <p:nvSpPr>
          <p:cNvPr id="75" name="Text Placeholder 30">
            <a:extLst>
              <a:ext uri="{FF2B5EF4-FFF2-40B4-BE49-F238E27FC236}">
                <a16:creationId xmlns:a16="http://schemas.microsoft.com/office/drawing/2014/main" id="{F475A6F5-6459-4754-BF1B-6983DA5BC099}"/>
              </a:ext>
            </a:extLst>
          </p:cNvPr>
          <p:cNvSpPr txBox="1">
            <a:spLocks/>
          </p:cNvSpPr>
          <p:nvPr/>
        </p:nvSpPr>
        <p:spPr>
          <a:xfrm>
            <a:off x="6267567" y="4733168"/>
            <a:ext cx="2382386" cy="857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Liquid cash we have</a:t>
            </a:r>
          </a:p>
          <a:p>
            <a:r>
              <a:rPr lang="en-US" smtClean="0"/>
              <a:t>on hand​</a:t>
            </a:r>
            <a:endParaRPr lang="en-US" dirty="0"/>
          </a:p>
        </p:txBody>
      </p:sp>
      <p:sp>
        <p:nvSpPr>
          <p:cNvPr id="77" name="Text Placeholder 35">
            <a:extLst>
              <a:ext uri="{FF2B5EF4-FFF2-40B4-BE49-F238E27FC236}">
                <a16:creationId xmlns:a16="http://schemas.microsoft.com/office/drawing/2014/main" id="{24AC2074-BC52-48C5-931D-3BB4A8B0B99B}"/>
              </a:ext>
            </a:extLst>
          </p:cNvPr>
          <p:cNvSpPr txBox="1">
            <a:spLocks/>
          </p:cNvSpPr>
          <p:nvPr/>
        </p:nvSpPr>
        <p:spPr>
          <a:xfrm>
            <a:off x="9336341" y="2399173"/>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$82K</a:t>
            </a:r>
            <a:endParaRPr lang="en-US" dirty="0"/>
          </a:p>
        </p:txBody>
      </p:sp>
      <p:sp>
        <p:nvSpPr>
          <p:cNvPr id="78" name="Text Placeholder 31">
            <a:extLst>
              <a:ext uri="{FF2B5EF4-FFF2-40B4-BE49-F238E27FC236}">
                <a16:creationId xmlns:a16="http://schemas.microsoft.com/office/drawing/2014/main" id="{A13FB31D-1957-4294-9D78-4274ACAAF612}"/>
              </a:ext>
            </a:extLst>
          </p:cNvPr>
          <p:cNvSpPr txBox="1">
            <a:spLocks/>
          </p:cNvSpPr>
          <p:nvPr/>
        </p:nvSpPr>
        <p:spPr>
          <a:xfrm>
            <a:off x="8951094" y="4114240"/>
            <a:ext cx="2382386" cy="6137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smtClean="0">
                <a:solidFill>
                  <a:schemeClr val="accent2"/>
                </a:solidFill>
                <a:latin typeface="Avenir Black"/>
              </a:rPr>
              <a:t>SHARES</a:t>
            </a:r>
            <a:endParaRPr lang="en-US" sz="1800" b="1" dirty="0">
              <a:solidFill>
                <a:schemeClr val="accent2"/>
              </a:solidFill>
              <a:latin typeface="Avenir Black"/>
            </a:endParaRPr>
          </a:p>
        </p:txBody>
      </p:sp>
      <p:sp>
        <p:nvSpPr>
          <p:cNvPr id="79" name="Text Placeholder 32">
            <a:extLst>
              <a:ext uri="{FF2B5EF4-FFF2-40B4-BE49-F238E27FC236}">
                <a16:creationId xmlns:a16="http://schemas.microsoft.com/office/drawing/2014/main" id="{07490C32-D0EF-409A-8838-0ADB755999AA}"/>
              </a:ext>
            </a:extLst>
          </p:cNvPr>
          <p:cNvSpPr txBox="1">
            <a:spLocks/>
          </p:cNvSpPr>
          <p:nvPr/>
        </p:nvSpPr>
        <p:spPr>
          <a:xfrm>
            <a:off x="8951094" y="4733168"/>
            <a:ext cx="2382386" cy="857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Number of shares converted into USD​</a:t>
            </a:r>
            <a:endParaRPr lang="en-US" dirty="0"/>
          </a:p>
        </p:txBody>
      </p:sp>
      <p:graphicFrame>
        <p:nvGraphicFramePr>
          <p:cNvPr id="83" name="Content Placeholder 26" descr="Chart">
            <a:extLst>
              <a:ext uri="{FF2B5EF4-FFF2-40B4-BE49-F238E27FC236}">
                <a16:creationId xmlns:a16="http://schemas.microsoft.com/office/drawing/2014/main" id="{8B7962D3-FAFD-4B86-A9C4-A868A9DF6045}"/>
              </a:ext>
            </a:extLst>
          </p:cNvPr>
          <p:cNvGraphicFramePr>
            <a:graphicFrameLocks/>
          </p:cNvGraphicFramePr>
          <p:nvPr>
            <p:extLst>
              <p:ext uri="{D42A27DB-BD31-4B8C-83A1-F6EECF244321}">
                <p14:modId xmlns:p14="http://schemas.microsoft.com/office/powerpoint/2010/main" val="402656266"/>
              </p:ext>
            </p:extLst>
          </p:nvPr>
        </p:nvGraphicFramePr>
        <p:xfrm>
          <a:off x="3442554" y="1699101"/>
          <a:ext cx="1971675" cy="173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4" name="Content Placeholder 26" descr="Chart">
            <a:extLst>
              <a:ext uri="{FF2B5EF4-FFF2-40B4-BE49-F238E27FC236}">
                <a16:creationId xmlns:a16="http://schemas.microsoft.com/office/drawing/2014/main" id="{8B7962D3-FAFD-4B86-A9C4-A868A9DF6045}"/>
              </a:ext>
            </a:extLst>
          </p:cNvPr>
          <p:cNvGraphicFramePr>
            <a:graphicFrameLocks/>
          </p:cNvGraphicFramePr>
          <p:nvPr>
            <p:extLst>
              <p:ext uri="{D42A27DB-BD31-4B8C-83A1-F6EECF244321}">
                <p14:modId xmlns:p14="http://schemas.microsoft.com/office/powerpoint/2010/main" val="1679109425"/>
              </p:ext>
            </p:extLst>
          </p:nvPr>
        </p:nvGraphicFramePr>
        <p:xfrm>
          <a:off x="8774490" y="1633926"/>
          <a:ext cx="1971675" cy="1738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5" name="Content Placeholder 26" descr="Chart">
            <a:extLst>
              <a:ext uri="{FF2B5EF4-FFF2-40B4-BE49-F238E27FC236}">
                <a16:creationId xmlns:a16="http://schemas.microsoft.com/office/drawing/2014/main" id="{8B7962D3-FAFD-4B86-A9C4-A868A9DF6045}"/>
              </a:ext>
            </a:extLst>
          </p:cNvPr>
          <p:cNvGraphicFramePr>
            <a:graphicFrameLocks/>
          </p:cNvGraphicFramePr>
          <p:nvPr>
            <p:extLst>
              <p:ext uri="{D42A27DB-BD31-4B8C-83A1-F6EECF244321}">
                <p14:modId xmlns:p14="http://schemas.microsoft.com/office/powerpoint/2010/main" val="1732190394"/>
              </p:ext>
            </p:extLst>
          </p:nvPr>
        </p:nvGraphicFramePr>
        <p:xfrm>
          <a:off x="6111933" y="1725299"/>
          <a:ext cx="1971675" cy="1738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6" name="Content Placeholder 26" descr="Chart">
            <a:extLst>
              <a:ext uri="{FF2B5EF4-FFF2-40B4-BE49-F238E27FC236}">
                <a16:creationId xmlns:a16="http://schemas.microsoft.com/office/drawing/2014/main" id="{8B7962D3-FAFD-4B86-A9C4-A868A9DF6045}"/>
              </a:ext>
            </a:extLst>
          </p:cNvPr>
          <p:cNvGraphicFramePr>
            <a:graphicFrameLocks/>
          </p:cNvGraphicFramePr>
          <p:nvPr>
            <p:extLst>
              <p:ext uri="{D42A27DB-BD31-4B8C-83A1-F6EECF244321}">
                <p14:modId xmlns:p14="http://schemas.microsoft.com/office/powerpoint/2010/main" val="2725011647"/>
              </p:ext>
            </p:extLst>
          </p:nvPr>
        </p:nvGraphicFramePr>
        <p:xfrm>
          <a:off x="526383" y="1861859"/>
          <a:ext cx="1971675" cy="1738800"/>
        </p:xfrm>
        <a:graphic>
          <a:graphicData uri="http://schemas.openxmlformats.org/drawingml/2006/chart">
            <c:chart xmlns:c="http://schemas.openxmlformats.org/drawingml/2006/chart" xmlns:r="http://schemas.openxmlformats.org/officeDocument/2006/relationships" r:id="rId5"/>
          </a:graphicData>
        </a:graphic>
      </p:graphicFrame>
      <p:sp>
        <p:nvSpPr>
          <p:cNvPr id="87" name="object 5" descr="Beige rectangle">
            <a:extLst>
              <a:ext uri="{FF2B5EF4-FFF2-40B4-BE49-F238E27FC236}">
                <a16:creationId xmlns:a16="http://schemas.microsoft.com/office/drawing/2014/main" id="{3C19A568-7E73-443A-A183-2C3EDA0087DF}"/>
              </a:ext>
            </a:extLst>
          </p:cNvPr>
          <p:cNvSpPr/>
          <p:nvPr/>
        </p:nvSpPr>
        <p:spPr bwMode="white">
          <a:xfrm>
            <a:off x="900511" y="1099104"/>
            <a:ext cx="4356000" cy="0"/>
          </a:xfrm>
          <a:custGeom>
            <a:avLst/>
            <a:gdLst/>
            <a:ahLst/>
            <a:cxnLst/>
            <a:rect l="l" t="t" r="r" b="b"/>
            <a:pathLst>
              <a:path w="3931920">
                <a:moveTo>
                  <a:pt x="0" y="0"/>
                </a:moveTo>
                <a:lnTo>
                  <a:pt x="3931920" y="0"/>
                </a:lnTo>
              </a:path>
            </a:pathLst>
          </a:custGeom>
          <a:ln w="54864">
            <a:solidFill>
              <a:schemeClr val="accent2"/>
            </a:solidFill>
          </a:ln>
        </p:spPr>
        <p:txBody>
          <a:bodyPr wrap="square" lIns="0" tIns="0" rIns="0" bIns="0" rtlCol="0"/>
          <a:lstStyle/>
          <a:p>
            <a:endParaRPr lang="en-US" dirty="0"/>
          </a:p>
        </p:txBody>
      </p:sp>
    </p:spTree>
    <p:extLst>
      <p:ext uri="{BB962C8B-B14F-4D97-AF65-F5344CB8AC3E}">
        <p14:creationId xmlns:p14="http://schemas.microsoft.com/office/powerpoint/2010/main" val="1350158373"/>
      </p:ext>
    </p:extLst>
  </p:cSld>
  <p:clrMapOvr>
    <a:masterClrMapping/>
  </p:clrMapOvr>
  <p:transition advTm="8000">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s hands">
            <a:extLst>
              <a:ext uri="{FF2B5EF4-FFF2-40B4-BE49-F238E27FC236}">
                <a16:creationId xmlns:a16="http://schemas.microsoft.com/office/drawing/2014/main" id="{3473867A-FBFD-45C7-BD5B-FDE711A8E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 y="0"/>
            <a:ext cx="12192000" cy="6858000"/>
          </a:xfrm>
          <a:prstGeom prst="rect">
            <a:avLst/>
          </a:prstGeom>
        </p:spPr>
      </p:pic>
      <p:sp>
        <p:nvSpPr>
          <p:cNvPr id="5" name="object 3" descr="Blue rectangle">
            <a:extLst>
              <a:ext uri="{FF2B5EF4-FFF2-40B4-BE49-F238E27FC236}">
                <a16:creationId xmlns:a16="http://schemas.microsoft.com/office/drawing/2014/main" id="{33BB357B-B238-4C43-8242-F33D9E1D4905}"/>
              </a:ext>
            </a:extLst>
          </p:cNvPr>
          <p:cNvSpPr/>
          <p:nvPr/>
        </p:nvSpPr>
        <p:spPr>
          <a:xfrm>
            <a:off x="1200" y="-373498"/>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id="{592443CF-1BB0-4648-AEBA-9AFB75D72A99}"/>
              </a:ext>
            </a:extLst>
          </p:cNvPr>
          <p:cNvSpPr>
            <a:spLocks noGrp="1"/>
          </p:cNvSpPr>
          <p:nvPr>
            <p:ph type="title"/>
          </p:nvPr>
        </p:nvSpPr>
        <p:spPr bwMode="white"/>
        <p:txBody>
          <a:bodyPr/>
          <a:lstStyle/>
          <a:p>
            <a:r>
              <a:rPr lang="en-US" dirty="0" smtClean="0">
                <a:solidFill>
                  <a:schemeClr val="bg1"/>
                </a:solidFill>
              </a:rPr>
              <a:t>RESOURCE ALLOCATION</a:t>
            </a:r>
            <a:endParaRPr lang="en-US" dirty="0"/>
          </a:p>
        </p:txBody>
      </p:sp>
      <p:sp>
        <p:nvSpPr>
          <p:cNvPr id="3" name="Slide Number Placeholder 2">
            <a:extLst>
              <a:ext uri="{FF2B5EF4-FFF2-40B4-BE49-F238E27FC236}">
                <a16:creationId xmlns:a16="http://schemas.microsoft.com/office/drawing/2014/main" id="{1F16D174-C1FB-4494-B78F-EFF7C645AE67}"/>
              </a:ext>
            </a:extLst>
          </p:cNvPr>
          <p:cNvSpPr>
            <a:spLocks noGrp="1"/>
          </p:cNvSpPr>
          <p:nvPr>
            <p:ph type="sldNum" sz="quarter" idx="12"/>
          </p:nvPr>
        </p:nvSpPr>
        <p:spPr>
          <a:xfrm>
            <a:off x="11482912" y="6174902"/>
            <a:ext cx="357116" cy="365125"/>
          </a:xfrm>
        </p:spPr>
        <p:txBody>
          <a:bodyPr/>
          <a:lstStyle/>
          <a:p>
            <a:fld id="{82EE24B5-652C-4DB5-B7C3-B5BBEC1280B1}" type="slidenum">
              <a:rPr lang="en-US" smtClean="0"/>
              <a:t>17</a:t>
            </a:fld>
            <a:endParaRPr lang="en-US" dirty="0"/>
          </a:p>
        </p:txBody>
      </p:sp>
      <p:sp>
        <p:nvSpPr>
          <p:cNvPr id="6" name="Oval 5" descr="White circle">
            <a:extLst>
              <a:ext uri="{FF2B5EF4-FFF2-40B4-BE49-F238E27FC236}">
                <a16:creationId xmlns:a16="http://schemas.microsoft.com/office/drawing/2014/main" id="{18308D5A-12F5-4BB2-A4E0-37BA17CB1AB5}"/>
              </a:ext>
            </a:extLst>
          </p:cNvPr>
          <p:cNvSpPr/>
          <p:nvPr/>
        </p:nvSpPr>
        <p:spPr>
          <a:xfrm>
            <a:off x="3848746" y="1611824"/>
            <a:ext cx="4494508" cy="44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bject 5" descr="Beige rectangle">
            <a:extLst>
              <a:ext uri="{FF2B5EF4-FFF2-40B4-BE49-F238E27FC236}">
                <a16:creationId xmlns:a16="http://schemas.microsoft.com/office/drawing/2014/main" id="{3C19A568-7E73-443A-A183-2C3EDA0087DF}"/>
              </a:ext>
            </a:extLst>
          </p:cNvPr>
          <p:cNvSpPr/>
          <p:nvPr/>
        </p:nvSpPr>
        <p:spPr bwMode="white">
          <a:xfrm>
            <a:off x="944410" y="1345847"/>
            <a:ext cx="4356000" cy="0"/>
          </a:xfrm>
          <a:custGeom>
            <a:avLst/>
            <a:gdLst/>
            <a:ahLst/>
            <a:cxnLst/>
            <a:rect l="l" t="t" r="r" b="b"/>
            <a:pathLst>
              <a:path w="3931920">
                <a:moveTo>
                  <a:pt x="0" y="0"/>
                </a:moveTo>
                <a:lnTo>
                  <a:pt x="3931920" y="0"/>
                </a:lnTo>
              </a:path>
            </a:pathLst>
          </a:custGeom>
          <a:ln w="54864">
            <a:solidFill>
              <a:schemeClr val="accent2"/>
            </a:solidFill>
          </a:ln>
        </p:spPr>
        <p:txBody>
          <a:bodyPr wrap="square" lIns="0" tIns="0" rIns="0" bIns="0" rtlCol="0"/>
          <a:lstStyle/>
          <a:p>
            <a:endParaRPr lang="en-US" dirty="0"/>
          </a:p>
        </p:txBody>
      </p:sp>
      <p:graphicFrame>
        <p:nvGraphicFramePr>
          <p:cNvPr id="10" name="Content Placeholder 24" descr="Chart">
            <a:extLst>
              <a:ext uri="{FF2B5EF4-FFF2-40B4-BE49-F238E27FC236}">
                <a16:creationId xmlns:a16="http://schemas.microsoft.com/office/drawing/2014/main" id="{4AF4332F-83BC-4DC5-9516-227508BC570F}"/>
              </a:ext>
            </a:extLst>
          </p:cNvPr>
          <p:cNvGraphicFramePr>
            <a:graphicFrameLocks/>
          </p:cNvGraphicFramePr>
          <p:nvPr>
            <p:extLst>
              <p:ext uri="{D42A27DB-BD31-4B8C-83A1-F6EECF244321}">
                <p14:modId xmlns:p14="http://schemas.microsoft.com/office/powerpoint/2010/main" val="3544367430"/>
              </p:ext>
            </p:extLst>
          </p:nvPr>
        </p:nvGraphicFramePr>
        <p:xfrm>
          <a:off x="2433071" y="1690688"/>
          <a:ext cx="7151687" cy="4319587"/>
        </p:xfrm>
        <a:graphic>
          <a:graphicData uri="http://schemas.openxmlformats.org/drawingml/2006/chart">
            <c:chart xmlns:c="http://schemas.openxmlformats.org/drawingml/2006/chart" xmlns:r="http://schemas.openxmlformats.org/officeDocument/2006/relationships" r:id="rId4"/>
          </a:graphicData>
        </a:graphic>
      </p:graphicFrame>
      <p:sp>
        <p:nvSpPr>
          <p:cNvPr id="11" name="object 7">
            <a:extLst>
              <a:ext uri="{FF2B5EF4-FFF2-40B4-BE49-F238E27FC236}">
                <a16:creationId xmlns:a16="http://schemas.microsoft.com/office/drawing/2014/main" id="{ADD866C3-A26F-4579-B7C3-5EFD9B87C03B}"/>
              </a:ext>
            </a:extLst>
          </p:cNvPr>
          <p:cNvSpPr txBox="1"/>
          <p:nvPr/>
        </p:nvSpPr>
        <p:spPr>
          <a:xfrm>
            <a:off x="9187352" y="2469616"/>
            <a:ext cx="2652676" cy="1082348"/>
          </a:xfrm>
          <a:prstGeom prst="rect">
            <a:avLst/>
          </a:prstGeom>
        </p:spPr>
        <p:txBody>
          <a:bodyPr vert="horz" wrap="square" lIns="0" tIns="43180" rIns="0" bIns="0" rtlCol="0">
            <a:spAutoFit/>
          </a:bodyPr>
          <a:lstStyle/>
          <a:p>
            <a:pPr marL="12700">
              <a:spcBef>
                <a:spcPts val="340"/>
              </a:spcBef>
            </a:pPr>
            <a:r>
              <a:rPr lang="en-US" sz="2000" b="1" i="1" spc="15" dirty="0" smtClean="0">
                <a:solidFill>
                  <a:schemeClr val="bg2"/>
                </a:solidFill>
                <a:latin typeface="+mj-lt"/>
                <a:cs typeface="Arial"/>
              </a:rPr>
              <a:t>CUSTOMER SERVICE &amp; CONTINGENCY</a:t>
            </a:r>
            <a:endParaRPr lang="en-US" sz="2000" b="1" i="1" spc="15" dirty="0">
              <a:solidFill>
                <a:schemeClr val="bg2"/>
              </a:solidFill>
              <a:latin typeface="+mj-lt"/>
              <a:cs typeface="Arial"/>
            </a:endParaRPr>
          </a:p>
          <a:p>
            <a:pPr marL="12700">
              <a:spcBef>
                <a:spcPts val="340"/>
              </a:spcBef>
            </a:pPr>
            <a:r>
              <a:rPr lang="en-US" sz="2500" b="1" dirty="0" smtClean="0">
                <a:solidFill>
                  <a:schemeClr val="bg1"/>
                </a:solidFill>
                <a:latin typeface="+mj-lt"/>
              </a:rPr>
              <a:t>$9,000</a:t>
            </a:r>
            <a:endParaRPr lang="en-US" sz="2500" b="1" dirty="0">
              <a:solidFill>
                <a:schemeClr val="bg1"/>
              </a:solidFill>
              <a:latin typeface="+mj-lt"/>
            </a:endParaRPr>
          </a:p>
        </p:txBody>
      </p:sp>
      <p:sp>
        <p:nvSpPr>
          <p:cNvPr id="12" name="object 8">
            <a:extLst>
              <a:ext uri="{FF2B5EF4-FFF2-40B4-BE49-F238E27FC236}">
                <a16:creationId xmlns:a16="http://schemas.microsoft.com/office/drawing/2014/main" id="{9443DAA2-8BB3-4983-BE18-DE25682FF713}"/>
              </a:ext>
            </a:extLst>
          </p:cNvPr>
          <p:cNvSpPr txBox="1"/>
          <p:nvPr/>
        </p:nvSpPr>
        <p:spPr>
          <a:xfrm>
            <a:off x="1503507" y="4946920"/>
            <a:ext cx="1610330" cy="787395"/>
          </a:xfrm>
          <a:prstGeom prst="rect">
            <a:avLst/>
          </a:prstGeom>
        </p:spPr>
        <p:txBody>
          <a:bodyPr vert="horz" wrap="square" lIns="0" tIns="43180" rIns="0" bIns="0" rtlCol="0">
            <a:spAutoFit/>
          </a:bodyPr>
          <a:lstStyle/>
          <a:p>
            <a:pPr marL="12700">
              <a:lnSpc>
                <a:spcPct val="100000"/>
              </a:lnSpc>
              <a:spcBef>
                <a:spcPts val="340"/>
              </a:spcBef>
            </a:pPr>
            <a:r>
              <a:rPr lang="en-US" sz="2000" b="1" i="1" spc="15" dirty="0" smtClean="0">
                <a:solidFill>
                  <a:schemeClr val="bg2"/>
                </a:solidFill>
                <a:latin typeface="+mj-lt"/>
                <a:cs typeface="Arial"/>
              </a:rPr>
              <a:t>MARKETING</a:t>
            </a:r>
            <a:endParaRPr lang="en-US" sz="2000" b="1" i="1" spc="15" dirty="0">
              <a:solidFill>
                <a:schemeClr val="bg2"/>
              </a:solidFill>
              <a:latin typeface="+mj-lt"/>
              <a:cs typeface="Arial"/>
            </a:endParaRPr>
          </a:p>
          <a:p>
            <a:pPr marL="12700">
              <a:lnSpc>
                <a:spcPct val="100000"/>
              </a:lnSpc>
              <a:spcBef>
                <a:spcPts val="425"/>
              </a:spcBef>
            </a:pPr>
            <a:r>
              <a:rPr lang="en-US" sz="2500" b="1" dirty="0" smtClean="0">
                <a:solidFill>
                  <a:schemeClr val="bg1"/>
                </a:solidFill>
                <a:latin typeface="+mj-lt"/>
              </a:rPr>
              <a:t>$15,000</a:t>
            </a:r>
            <a:endParaRPr lang="en-US" sz="2500" b="1" dirty="0">
              <a:solidFill>
                <a:schemeClr val="bg1"/>
              </a:solidFill>
              <a:latin typeface="+mj-lt"/>
            </a:endParaRPr>
          </a:p>
        </p:txBody>
      </p:sp>
      <p:sp>
        <p:nvSpPr>
          <p:cNvPr id="13" name="object 9">
            <a:extLst>
              <a:ext uri="{FF2B5EF4-FFF2-40B4-BE49-F238E27FC236}">
                <a16:creationId xmlns:a16="http://schemas.microsoft.com/office/drawing/2014/main" id="{45E34A9E-134A-42FD-820E-74C9C4A6E06E}"/>
              </a:ext>
            </a:extLst>
          </p:cNvPr>
          <p:cNvSpPr txBox="1"/>
          <p:nvPr/>
        </p:nvSpPr>
        <p:spPr>
          <a:xfrm>
            <a:off x="8977095" y="4946920"/>
            <a:ext cx="1711398" cy="774571"/>
          </a:xfrm>
          <a:prstGeom prst="rect">
            <a:avLst/>
          </a:prstGeom>
        </p:spPr>
        <p:txBody>
          <a:bodyPr vert="horz" wrap="square" lIns="0" tIns="43180" rIns="0" bIns="0" rtlCol="0">
            <a:spAutoFit/>
          </a:bodyPr>
          <a:lstStyle/>
          <a:p>
            <a:pPr algn="ctr">
              <a:lnSpc>
                <a:spcPct val="100000"/>
              </a:lnSpc>
              <a:spcBef>
                <a:spcPts val="340"/>
              </a:spcBef>
            </a:pPr>
            <a:r>
              <a:rPr lang="en-US" sz="2000" b="1" i="1" spc="15" dirty="0" smtClean="0">
                <a:solidFill>
                  <a:schemeClr val="bg2"/>
                </a:solidFill>
                <a:latin typeface="+mj-lt"/>
                <a:cs typeface="Arial"/>
              </a:rPr>
              <a:t>RESEARCH</a:t>
            </a:r>
          </a:p>
          <a:p>
            <a:pPr marL="12700" algn="r">
              <a:lnSpc>
                <a:spcPct val="100000"/>
              </a:lnSpc>
              <a:spcBef>
                <a:spcPts val="340"/>
              </a:spcBef>
            </a:pPr>
            <a:r>
              <a:rPr lang="en-US" sz="2500" b="1" dirty="0" smtClean="0">
                <a:solidFill>
                  <a:schemeClr val="bg1"/>
                </a:solidFill>
                <a:latin typeface="+mj-lt"/>
              </a:rPr>
              <a:t>$10,000</a:t>
            </a:r>
            <a:endParaRPr lang="en-US" sz="2500" b="1" dirty="0">
              <a:solidFill>
                <a:schemeClr val="bg1"/>
              </a:solidFill>
              <a:latin typeface="+mj-lt"/>
            </a:endParaRPr>
          </a:p>
        </p:txBody>
      </p:sp>
      <p:sp>
        <p:nvSpPr>
          <p:cNvPr id="14" name="object 7">
            <a:extLst>
              <a:ext uri="{FF2B5EF4-FFF2-40B4-BE49-F238E27FC236}">
                <a16:creationId xmlns:a16="http://schemas.microsoft.com/office/drawing/2014/main" id="{FFC4D6E5-F39D-4148-8E29-64D0DE6071D2}"/>
              </a:ext>
            </a:extLst>
          </p:cNvPr>
          <p:cNvSpPr txBox="1"/>
          <p:nvPr/>
        </p:nvSpPr>
        <p:spPr>
          <a:xfrm>
            <a:off x="1503507" y="2469616"/>
            <a:ext cx="1793571" cy="743793"/>
          </a:xfrm>
          <a:prstGeom prst="rect">
            <a:avLst/>
          </a:prstGeom>
        </p:spPr>
        <p:txBody>
          <a:bodyPr vert="horz" wrap="square" lIns="0" tIns="43180" rIns="0" bIns="0" rtlCol="0">
            <a:spAutoFit/>
          </a:bodyPr>
          <a:lstStyle/>
          <a:p>
            <a:pPr marL="12700">
              <a:lnSpc>
                <a:spcPct val="100000"/>
              </a:lnSpc>
              <a:spcBef>
                <a:spcPts val="340"/>
              </a:spcBef>
            </a:pPr>
            <a:r>
              <a:rPr lang="en-US" b="1" i="1" spc="15" dirty="0" smtClean="0">
                <a:solidFill>
                  <a:schemeClr val="bg2"/>
                </a:solidFill>
                <a:latin typeface="+mj-lt"/>
                <a:cs typeface="Arial"/>
              </a:rPr>
              <a:t>DEVELOPMENT</a:t>
            </a:r>
            <a:endParaRPr lang="en-US" b="1" i="1" spc="20" dirty="0">
              <a:solidFill>
                <a:schemeClr val="bg2"/>
              </a:solidFill>
              <a:latin typeface="+mj-lt"/>
              <a:cs typeface="Arial"/>
            </a:endParaRPr>
          </a:p>
          <a:p>
            <a:pPr marL="12700">
              <a:lnSpc>
                <a:spcPct val="100000"/>
              </a:lnSpc>
              <a:spcBef>
                <a:spcPts val="340"/>
              </a:spcBef>
            </a:pPr>
            <a:r>
              <a:rPr lang="en-US" sz="2500" b="1" dirty="0" smtClean="0">
                <a:solidFill>
                  <a:schemeClr val="bg1"/>
                </a:solidFill>
                <a:latin typeface="+mj-lt"/>
                <a:cs typeface="Avenir Black"/>
              </a:rPr>
              <a:t>$30,000</a:t>
            </a:r>
            <a:endParaRPr lang="en-US" sz="2500" dirty="0">
              <a:solidFill>
                <a:schemeClr val="bg1"/>
              </a:solidFill>
              <a:latin typeface="+mj-lt"/>
              <a:cs typeface="Avenir Black"/>
            </a:endParaRPr>
          </a:p>
        </p:txBody>
      </p:sp>
      <p:cxnSp>
        <p:nvCxnSpPr>
          <p:cNvPr id="15" name="Straight Connector 14" descr="White line">
            <a:extLst>
              <a:ext uri="{FF2B5EF4-FFF2-40B4-BE49-F238E27FC236}">
                <a16:creationId xmlns:a16="http://schemas.microsoft.com/office/drawing/2014/main" id="{8F10C47F-8DB6-4F10-999F-9F0945EF1066}"/>
              </a:ext>
            </a:extLst>
          </p:cNvPr>
          <p:cNvCxnSpPr/>
          <p:nvPr/>
        </p:nvCxnSpPr>
        <p:spPr>
          <a:xfrm>
            <a:off x="3255441" y="2841512"/>
            <a:ext cx="885735" cy="153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descr="White line">
            <a:extLst>
              <a:ext uri="{FF2B5EF4-FFF2-40B4-BE49-F238E27FC236}">
                <a16:creationId xmlns:a16="http://schemas.microsoft.com/office/drawing/2014/main" id="{ABF823CE-8F30-44E8-A4F3-B87E440DA298}"/>
              </a:ext>
            </a:extLst>
          </p:cNvPr>
          <p:cNvCxnSpPr>
            <a:cxnSpLocks/>
          </p:cNvCxnSpPr>
          <p:nvPr/>
        </p:nvCxnSpPr>
        <p:spPr>
          <a:xfrm>
            <a:off x="3255441" y="5406326"/>
            <a:ext cx="140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descr="White line">
            <a:extLst>
              <a:ext uri="{FF2B5EF4-FFF2-40B4-BE49-F238E27FC236}">
                <a16:creationId xmlns:a16="http://schemas.microsoft.com/office/drawing/2014/main" id="{1EC67F4A-791B-465C-A6D0-425D45D4BDC4}"/>
              </a:ext>
            </a:extLst>
          </p:cNvPr>
          <p:cNvCxnSpPr>
            <a:cxnSpLocks/>
          </p:cNvCxnSpPr>
          <p:nvPr/>
        </p:nvCxnSpPr>
        <p:spPr>
          <a:xfrm>
            <a:off x="8107867" y="2937387"/>
            <a:ext cx="825997" cy="7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descr="White line">
            <a:extLst>
              <a:ext uri="{FF2B5EF4-FFF2-40B4-BE49-F238E27FC236}">
                <a16:creationId xmlns:a16="http://schemas.microsoft.com/office/drawing/2014/main" id="{21CEE569-9C3A-4C5E-A777-4A90772E84F2}"/>
              </a:ext>
            </a:extLst>
          </p:cNvPr>
          <p:cNvCxnSpPr>
            <a:cxnSpLocks/>
          </p:cNvCxnSpPr>
          <p:nvPr/>
        </p:nvCxnSpPr>
        <p:spPr>
          <a:xfrm>
            <a:off x="7680960" y="5406326"/>
            <a:ext cx="12529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811017"/>
      </p:ext>
    </p:extLst>
  </p:cSld>
  <p:clrMapOvr>
    <a:masterClrMapping/>
  </p:clrMapOvr>
  <p:transition advTm="8000">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Picture Placeholder 10" descr="People discuss something">
            <a:extLst>
              <a:ext uri="{FF2B5EF4-FFF2-40B4-BE49-F238E27FC236}">
                <a16:creationId xmlns:a16="http://schemas.microsoft.com/office/drawing/2014/main" id="{AA6A75DC-BE31-480B-B034-B1DF7AFA509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3115389"/>
            <a:ext cx="12192000" cy="3742611"/>
          </a:xfrm>
          <a:prstGeom prst="rect">
            <a:avLst/>
          </a:prstGeom>
        </p:spPr>
      </p:pic>
      <p:sp>
        <p:nvSpPr>
          <p:cNvPr id="207" name="object 3" descr="Blue rectangle">
            <a:extLst>
              <a:ext uri="{FF2B5EF4-FFF2-40B4-BE49-F238E27FC236}">
                <a16:creationId xmlns:a16="http://schemas.microsoft.com/office/drawing/2014/main" id="{9206F938-D64B-410D-BE2D-847D78F81E42}"/>
              </a:ext>
            </a:extLst>
          </p:cNvPr>
          <p:cNvSpPr/>
          <p:nvPr/>
        </p:nvSpPr>
        <p:spPr>
          <a:xfrm>
            <a:off x="3600" y="-290286"/>
            <a:ext cx="12188400" cy="7148286"/>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Slide Number Placeholder 1"/>
          <p:cNvSpPr>
            <a:spLocks noGrp="1"/>
          </p:cNvSpPr>
          <p:nvPr>
            <p:ph type="sldNum" sz="quarter" idx="12"/>
          </p:nvPr>
        </p:nvSpPr>
        <p:spPr/>
        <p:txBody>
          <a:bodyPr/>
          <a:lstStyle/>
          <a:p>
            <a:fld id="{82EE24B5-652C-4DB5-B7C3-B5BBEC1280B1}" type="slidenum">
              <a:rPr lang="en-US" sz="1200" noProof="0" smtClean="0">
                <a:solidFill>
                  <a:schemeClr val="bg1"/>
                </a:solidFill>
              </a:rPr>
              <a:t>18</a:t>
            </a:fld>
            <a:endParaRPr lang="en-US" sz="1200" noProof="0" dirty="0">
              <a:solidFill>
                <a:schemeClr val="bg1"/>
              </a:solidFill>
            </a:endParaRPr>
          </a:p>
        </p:txBody>
      </p:sp>
      <p:sp>
        <p:nvSpPr>
          <p:cNvPr id="97" name="Title 123">
            <a:extLst>
              <a:ext uri="{FF2B5EF4-FFF2-40B4-BE49-F238E27FC236}">
                <a16:creationId xmlns:a16="http://schemas.microsoft.com/office/drawing/2014/main" id="{B4460716-6BD7-42C5-884B-FB370E074348}"/>
              </a:ext>
            </a:extLst>
          </p:cNvPr>
          <p:cNvSpPr txBox="1">
            <a:spLocks/>
          </p:cNvSpPr>
          <p:nvPr/>
        </p:nvSpPr>
        <p:spPr>
          <a:xfrm>
            <a:off x="2452116" y="988608"/>
            <a:ext cx="7287768" cy="630936"/>
          </a:xfrm>
          <a:prstGeom prst="rect">
            <a:avLst/>
          </a:prstGeom>
        </p:spPr>
        <p:txBody>
          <a:bodyPr vert="horz" lIns="91440" tIns="45720" rIns="91440" bIns="45720" rtlCol="0" anchor="t">
            <a:noAutofit/>
          </a:bodyPr>
          <a:lstStyle>
            <a:lvl1pPr algn="ctr" defTabSz="914400" rtl="0" eaLnBrk="1" latinLnBrk="0" hangingPunct="1">
              <a:lnSpc>
                <a:spcPct val="125000"/>
              </a:lnSpc>
              <a:spcBef>
                <a:spcPct val="0"/>
              </a:spcBef>
              <a:buNone/>
              <a:defRPr sz="2800" kern="1200" cap="all" spc="400" baseline="0">
                <a:ln w="19050">
                  <a:solidFill>
                    <a:schemeClr val="bg1"/>
                  </a:solidFill>
                </a:ln>
                <a:noFill/>
                <a:latin typeface="+mj-lt"/>
                <a:ea typeface="+mj-ea"/>
                <a:cs typeface="+mj-cs"/>
              </a:defRPr>
            </a:lvl1pPr>
          </a:lstStyle>
          <a:p>
            <a:pPr marL="0" marR="0" lvl="0" indent="0" algn="ctr" defTabSz="914400" rtl="0" eaLnBrk="1" fontAlgn="auto" latinLnBrk="0" hangingPunct="1">
              <a:lnSpc>
                <a:spcPct val="125000"/>
              </a:lnSpc>
              <a:spcBef>
                <a:spcPct val="0"/>
              </a:spcBef>
              <a:spcAft>
                <a:spcPts val="0"/>
              </a:spcAft>
              <a:buClrTx/>
              <a:buSzTx/>
              <a:buFontTx/>
              <a:buNone/>
              <a:tabLst/>
              <a:defRPr/>
            </a:pPr>
            <a:r>
              <a:rPr kumimoji="0" lang="en-US" b="1" i="0" u="none" strike="noStrike" kern="1200" cap="all" spc="400" normalizeH="0" baseline="0" noProof="0" dirty="0" smtClean="0">
                <a:ln w="19050">
                  <a:solidFill>
                    <a:sysClr val="window" lastClr="FFFFFF"/>
                  </a:solidFill>
                </a:ln>
                <a:solidFill>
                  <a:schemeClr val="bg1"/>
                </a:solidFill>
                <a:effectLst>
                  <a:outerShdw blurRad="38100" dist="38100" dir="2700000" algn="tl">
                    <a:srgbClr val="000000">
                      <a:alpha val="43137"/>
                    </a:srgbClr>
                  </a:outerShdw>
                </a:effectLst>
                <a:uLnTx/>
                <a:uFillTx/>
                <a:ea typeface="+mj-ea"/>
                <a:cs typeface="+mj-cs"/>
              </a:rPr>
              <a:t>Two-year action plan</a:t>
            </a:r>
            <a:endParaRPr kumimoji="0" lang="en-US" b="1" i="0" u="none" strike="noStrike" kern="1200" cap="all" spc="400" normalizeH="0" baseline="0" noProof="0" dirty="0">
              <a:ln w="19050">
                <a:solidFill>
                  <a:sysClr val="window" lastClr="FFFFFF"/>
                </a:solidFill>
              </a:ln>
              <a:solidFill>
                <a:schemeClr val="bg1"/>
              </a:solidFill>
              <a:effectLst>
                <a:outerShdw blurRad="38100" dist="38100" dir="2700000" algn="tl">
                  <a:srgbClr val="000000">
                    <a:alpha val="43137"/>
                  </a:srgbClr>
                </a:outerShdw>
              </a:effectLst>
              <a:uLnTx/>
              <a:uFillTx/>
              <a:ea typeface="+mj-ea"/>
              <a:cs typeface="+mj-cs"/>
            </a:endParaRPr>
          </a:p>
        </p:txBody>
      </p:sp>
      <p:sp>
        <p:nvSpPr>
          <p:cNvPr id="98" name="Text Placeholder 97">
            <a:extLst>
              <a:ext uri="{FF2B5EF4-FFF2-40B4-BE49-F238E27FC236}">
                <a16:creationId xmlns:a16="http://schemas.microsoft.com/office/drawing/2014/main" id="{7BF85D80-939A-4D32-8E24-F43D30E98112}"/>
              </a:ext>
            </a:extLst>
          </p:cNvPr>
          <p:cNvSpPr txBox="1">
            <a:spLocks/>
          </p:cNvSpPr>
          <p:nvPr/>
        </p:nvSpPr>
        <p:spPr>
          <a:xfrm>
            <a:off x="2143094" y="2361410"/>
            <a:ext cx="1440088" cy="598827"/>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ZA" sz="1800" b="1" i="0" u="none" strike="noStrike" kern="1200" cap="none" spc="100" normalizeH="0" baseline="0" noProof="0" dirty="0" smtClean="0">
                <a:ln>
                  <a:noFill/>
                </a:ln>
                <a:effectLst/>
                <a:uLnTx/>
                <a:uFillTx/>
                <a:latin typeface="+mj-lt"/>
                <a:ea typeface="+mn-ea"/>
                <a:cs typeface="+mn-cs"/>
              </a:rPr>
              <a:t>Supply volunteers​</a:t>
            </a:r>
            <a:endParaRPr kumimoji="0" lang="en-US" sz="1800" b="1" i="0" u="none" strike="noStrike" kern="1200" cap="none" spc="100" normalizeH="0" baseline="0" noProof="0" dirty="0">
              <a:ln>
                <a:noFill/>
              </a:ln>
              <a:effectLst/>
              <a:uLnTx/>
              <a:uFillTx/>
              <a:latin typeface="+mj-lt"/>
              <a:ea typeface="+mn-ea"/>
              <a:cs typeface="+mn-cs"/>
            </a:endParaRPr>
          </a:p>
        </p:txBody>
      </p:sp>
      <p:sp>
        <p:nvSpPr>
          <p:cNvPr id="99" name="Text Placeholder 98">
            <a:extLst>
              <a:ext uri="{FF2B5EF4-FFF2-40B4-BE49-F238E27FC236}">
                <a16:creationId xmlns:a16="http://schemas.microsoft.com/office/drawing/2014/main" id="{2D19FA91-F1E7-4EBD-BDE4-75CFCA5A263C}"/>
              </a:ext>
            </a:extLst>
          </p:cNvPr>
          <p:cNvSpPr txBox="1">
            <a:spLocks/>
          </p:cNvSpPr>
          <p:nvPr/>
        </p:nvSpPr>
        <p:spPr>
          <a:xfrm>
            <a:off x="4397612" y="2071320"/>
            <a:ext cx="1440088" cy="598827"/>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100000"/>
              </a:lnSpc>
              <a:spcBef>
                <a:spcPts val="0"/>
              </a:spcBef>
              <a:buFont typeface="Arial" panose="020B0604020202020204" pitchFamily="34" charset="0"/>
              <a:buNone/>
              <a:defRPr sz="14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ZA" sz="1800" b="1" i="0" u="none" strike="noStrike" kern="1200" cap="none" spc="100" normalizeH="0" baseline="0" noProof="0" dirty="0" smtClean="0">
                <a:ln>
                  <a:noFill/>
                </a:ln>
                <a:effectLst/>
                <a:uLnTx/>
                <a:uFillTx/>
                <a:latin typeface="+mj-lt"/>
                <a:ea typeface="+mn-ea"/>
                <a:cs typeface="+mn-cs"/>
              </a:rPr>
              <a:t>Run focus groups</a:t>
            </a:r>
            <a:r>
              <a:rPr kumimoji="0" lang="en-ZA" sz="1200" i="0" u="none" strike="noStrike" kern="1200" cap="none" spc="100" normalizeH="0" baseline="0" noProof="0" dirty="0" smtClean="0">
                <a:ln>
                  <a:noFill/>
                </a:ln>
                <a:effectLst/>
                <a:uLnTx/>
                <a:uFillTx/>
                <a:ea typeface="+mn-ea"/>
                <a:cs typeface="+mn-cs"/>
              </a:rPr>
              <a:t>​</a:t>
            </a:r>
            <a:endParaRPr kumimoji="0" lang="en-US" sz="1200" i="0" u="none" strike="noStrike" kern="1200" cap="none" spc="100" normalizeH="0" baseline="0" noProof="0" dirty="0">
              <a:ln>
                <a:noFill/>
              </a:ln>
              <a:effectLst/>
              <a:uLnTx/>
              <a:uFillTx/>
              <a:ea typeface="+mn-ea"/>
              <a:cs typeface="+mn-cs"/>
            </a:endParaRPr>
          </a:p>
        </p:txBody>
      </p:sp>
      <p:sp>
        <p:nvSpPr>
          <p:cNvPr id="100" name="Text Placeholder 99">
            <a:extLst>
              <a:ext uri="{FF2B5EF4-FFF2-40B4-BE49-F238E27FC236}">
                <a16:creationId xmlns:a16="http://schemas.microsoft.com/office/drawing/2014/main" id="{976F8A2B-9ED8-48BE-85E3-75888951B264}"/>
              </a:ext>
            </a:extLst>
          </p:cNvPr>
          <p:cNvSpPr txBox="1">
            <a:spLocks/>
          </p:cNvSpPr>
          <p:nvPr/>
        </p:nvSpPr>
        <p:spPr>
          <a:xfrm>
            <a:off x="8344687" y="2071320"/>
            <a:ext cx="1440088" cy="598827"/>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100000"/>
              </a:lnSpc>
              <a:spcBef>
                <a:spcPts val="0"/>
              </a:spcBef>
              <a:buFont typeface="Arial" panose="020B0604020202020204" pitchFamily="34" charset="0"/>
              <a:buNone/>
              <a:defRPr sz="14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ZA" sz="1800" b="1" i="0" u="none" strike="noStrike" kern="1200" cap="none" spc="100" normalizeH="0" baseline="0" noProof="0" dirty="0" smtClean="0">
                <a:ln>
                  <a:noFill/>
                </a:ln>
                <a:effectLst/>
                <a:uLnTx/>
                <a:uFillTx/>
                <a:latin typeface="+mj-lt"/>
                <a:ea typeface="+mn-ea"/>
                <a:cs typeface="+mn-cs"/>
              </a:rPr>
              <a:t>Gather feedback</a:t>
            </a:r>
            <a:r>
              <a:rPr kumimoji="0" lang="en-ZA" sz="1200" i="0" u="none" strike="noStrike" kern="1200" cap="none" spc="100" normalizeH="0" baseline="0" noProof="0" dirty="0" smtClean="0">
                <a:ln>
                  <a:noFill/>
                </a:ln>
                <a:effectLst/>
                <a:uLnTx/>
                <a:uFillTx/>
                <a:ea typeface="+mn-ea"/>
                <a:cs typeface="+mn-cs"/>
              </a:rPr>
              <a:t>​</a:t>
            </a:r>
            <a:endParaRPr kumimoji="0" lang="en-US" sz="1200" i="0" u="none" strike="noStrike" kern="1200" cap="none" spc="100" normalizeH="0" baseline="0" noProof="0" dirty="0">
              <a:ln>
                <a:noFill/>
              </a:ln>
              <a:effectLst/>
              <a:uLnTx/>
              <a:uFillTx/>
              <a:ea typeface="+mn-ea"/>
              <a:cs typeface="+mn-cs"/>
            </a:endParaRPr>
          </a:p>
        </p:txBody>
      </p:sp>
      <p:sp>
        <p:nvSpPr>
          <p:cNvPr id="101" name="Text Placeholder 166">
            <a:extLst>
              <a:ext uri="{FF2B5EF4-FFF2-40B4-BE49-F238E27FC236}">
                <a16:creationId xmlns:a16="http://schemas.microsoft.com/office/drawing/2014/main" id="{4BD31BFB-3E67-4778-9D30-28AC41FD64C0}"/>
              </a:ext>
            </a:extLst>
          </p:cNvPr>
          <p:cNvSpPr txBox="1">
            <a:spLocks/>
          </p:cNvSpPr>
          <p:nvPr/>
        </p:nvSpPr>
        <p:spPr>
          <a:xfrm>
            <a:off x="653772" y="2763180"/>
            <a:ext cx="1021001" cy="50172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600" kern="1200" cap="all" spc="1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i="0" u="none" strike="noStrike" kern="1200" cap="all" spc="100" normalizeH="0" baseline="0" noProof="0" smtClean="0">
                <a:ln>
                  <a:noFill/>
                </a:ln>
                <a:effectLst/>
                <a:uLnTx/>
                <a:uFillTx/>
                <a:latin typeface="+mn-lt"/>
                <a:ea typeface="+mn-ea"/>
                <a:cs typeface="+mn-cs"/>
              </a:rPr>
              <a:t>2024</a:t>
            </a:r>
            <a:endParaRPr kumimoji="0" lang="en-US" sz="1200" i="0" u="none" strike="noStrike" kern="1200" cap="all" spc="100" normalizeH="0" baseline="0" noProof="0" dirty="0">
              <a:ln>
                <a:noFill/>
              </a:ln>
              <a:effectLst/>
              <a:uLnTx/>
              <a:uFillTx/>
              <a:latin typeface="+mn-lt"/>
              <a:ea typeface="+mn-ea"/>
              <a:cs typeface="+mn-cs"/>
            </a:endParaRPr>
          </a:p>
        </p:txBody>
      </p:sp>
      <p:sp>
        <p:nvSpPr>
          <p:cNvPr id="102" name="Text Placeholder 38">
            <a:extLst>
              <a:ext uri="{FF2B5EF4-FFF2-40B4-BE49-F238E27FC236}">
                <a16:creationId xmlns:a16="http://schemas.microsoft.com/office/drawing/2014/main" id="{EB41788B-5A4D-4A23-BB14-7455046EF96C}"/>
              </a:ext>
            </a:extLst>
          </p:cNvPr>
          <p:cNvSpPr txBox="1">
            <a:spLocks/>
          </p:cNvSpPr>
          <p:nvPr/>
        </p:nvSpPr>
        <p:spPr>
          <a:xfrm>
            <a:off x="1712346"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dirty="0" smtClean="0">
                <a:ln>
                  <a:noFill/>
                </a:ln>
                <a:effectLst/>
                <a:uLnTx/>
                <a:uFillTx/>
                <a:ea typeface="+mn-ea"/>
                <a:cs typeface="+mn-cs"/>
              </a:rPr>
              <a:t>Jan</a:t>
            </a:r>
            <a:endParaRPr kumimoji="0" lang="en-US" i="0" u="none" strike="noStrike" kern="1200" cap="none" spc="100" normalizeH="0" baseline="0" noProof="0" dirty="0">
              <a:ln>
                <a:noFill/>
              </a:ln>
              <a:effectLst/>
              <a:uLnTx/>
              <a:uFillTx/>
              <a:ea typeface="+mn-ea"/>
              <a:cs typeface="+mn-cs"/>
            </a:endParaRPr>
          </a:p>
        </p:txBody>
      </p:sp>
      <p:sp>
        <p:nvSpPr>
          <p:cNvPr id="103" name="Text Placeholder 39">
            <a:extLst>
              <a:ext uri="{FF2B5EF4-FFF2-40B4-BE49-F238E27FC236}">
                <a16:creationId xmlns:a16="http://schemas.microsoft.com/office/drawing/2014/main" id="{694BF050-9C6D-4081-95CF-F6BC29EABCC4}"/>
              </a:ext>
            </a:extLst>
          </p:cNvPr>
          <p:cNvSpPr txBox="1">
            <a:spLocks/>
          </p:cNvSpPr>
          <p:nvPr/>
        </p:nvSpPr>
        <p:spPr>
          <a:xfrm>
            <a:off x="2501761"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Feb</a:t>
            </a:r>
            <a:endParaRPr kumimoji="0" lang="en-US" i="0" u="none" strike="noStrike" kern="1200" cap="none" spc="100" normalizeH="0" baseline="0" noProof="0" dirty="0">
              <a:ln>
                <a:noFill/>
              </a:ln>
              <a:effectLst/>
              <a:uLnTx/>
              <a:uFillTx/>
              <a:ea typeface="+mn-ea"/>
              <a:cs typeface="+mn-cs"/>
            </a:endParaRPr>
          </a:p>
        </p:txBody>
      </p:sp>
      <p:sp>
        <p:nvSpPr>
          <p:cNvPr id="104" name="Text Placeholder 40">
            <a:extLst>
              <a:ext uri="{FF2B5EF4-FFF2-40B4-BE49-F238E27FC236}">
                <a16:creationId xmlns:a16="http://schemas.microsoft.com/office/drawing/2014/main" id="{3C776D64-FE99-43B5-BA03-94B7B0EDC50A}"/>
              </a:ext>
            </a:extLst>
          </p:cNvPr>
          <p:cNvSpPr txBox="1">
            <a:spLocks/>
          </p:cNvSpPr>
          <p:nvPr/>
        </p:nvSpPr>
        <p:spPr>
          <a:xfrm>
            <a:off x="3291176"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Mar</a:t>
            </a:r>
            <a:endParaRPr kumimoji="0" lang="en-US" i="0" u="none" strike="noStrike" kern="1200" cap="none" spc="100" normalizeH="0" baseline="0" noProof="0" dirty="0">
              <a:ln>
                <a:noFill/>
              </a:ln>
              <a:effectLst/>
              <a:uLnTx/>
              <a:uFillTx/>
              <a:ea typeface="+mn-ea"/>
              <a:cs typeface="+mn-cs"/>
            </a:endParaRPr>
          </a:p>
        </p:txBody>
      </p:sp>
      <p:sp>
        <p:nvSpPr>
          <p:cNvPr id="105" name="Text Placeholder 41">
            <a:extLst>
              <a:ext uri="{FF2B5EF4-FFF2-40B4-BE49-F238E27FC236}">
                <a16:creationId xmlns:a16="http://schemas.microsoft.com/office/drawing/2014/main" id="{D52F622E-B59E-4A96-8D3E-3B13A871F5B2}"/>
              </a:ext>
            </a:extLst>
          </p:cNvPr>
          <p:cNvSpPr txBox="1">
            <a:spLocks/>
          </p:cNvSpPr>
          <p:nvPr/>
        </p:nvSpPr>
        <p:spPr>
          <a:xfrm>
            <a:off x="4080591"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Apr</a:t>
            </a:r>
            <a:endParaRPr kumimoji="0" lang="en-US" i="0" u="none" strike="noStrike" kern="1200" cap="none" spc="100" normalizeH="0" baseline="0" noProof="0" dirty="0">
              <a:ln>
                <a:noFill/>
              </a:ln>
              <a:effectLst/>
              <a:uLnTx/>
              <a:uFillTx/>
              <a:ea typeface="+mn-ea"/>
              <a:cs typeface="+mn-cs"/>
            </a:endParaRPr>
          </a:p>
        </p:txBody>
      </p:sp>
      <p:sp>
        <p:nvSpPr>
          <p:cNvPr id="106" name="Text Placeholder 42">
            <a:extLst>
              <a:ext uri="{FF2B5EF4-FFF2-40B4-BE49-F238E27FC236}">
                <a16:creationId xmlns:a16="http://schemas.microsoft.com/office/drawing/2014/main" id="{7D2FEB08-6B21-4BF7-97FE-A5781DCE93AB}"/>
              </a:ext>
            </a:extLst>
          </p:cNvPr>
          <p:cNvSpPr txBox="1">
            <a:spLocks/>
          </p:cNvSpPr>
          <p:nvPr/>
        </p:nvSpPr>
        <p:spPr>
          <a:xfrm>
            <a:off x="4810807" y="3170170"/>
            <a:ext cx="61531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May</a:t>
            </a:r>
            <a:endParaRPr kumimoji="0" lang="en-US" i="0" u="none" strike="noStrike" kern="1200" cap="none" spc="100" normalizeH="0" baseline="0" noProof="0" dirty="0">
              <a:ln>
                <a:noFill/>
              </a:ln>
              <a:effectLst/>
              <a:uLnTx/>
              <a:uFillTx/>
              <a:ea typeface="+mn-ea"/>
              <a:cs typeface="+mn-cs"/>
            </a:endParaRPr>
          </a:p>
        </p:txBody>
      </p:sp>
      <p:sp>
        <p:nvSpPr>
          <p:cNvPr id="107" name="Text Placeholder 43">
            <a:extLst>
              <a:ext uri="{FF2B5EF4-FFF2-40B4-BE49-F238E27FC236}">
                <a16:creationId xmlns:a16="http://schemas.microsoft.com/office/drawing/2014/main" id="{1F2F0017-CCFD-4F8D-83B7-E01482D56018}"/>
              </a:ext>
            </a:extLst>
          </p:cNvPr>
          <p:cNvSpPr txBox="1">
            <a:spLocks/>
          </p:cNvSpPr>
          <p:nvPr/>
        </p:nvSpPr>
        <p:spPr>
          <a:xfrm>
            <a:off x="5659421"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Jun</a:t>
            </a:r>
            <a:endParaRPr kumimoji="0" lang="en-US" i="0" u="none" strike="noStrike" kern="1200" cap="none" spc="100" normalizeH="0" baseline="0" noProof="0" dirty="0">
              <a:ln>
                <a:noFill/>
              </a:ln>
              <a:effectLst/>
              <a:uLnTx/>
              <a:uFillTx/>
              <a:ea typeface="+mn-ea"/>
              <a:cs typeface="+mn-cs"/>
            </a:endParaRPr>
          </a:p>
        </p:txBody>
      </p:sp>
      <p:sp>
        <p:nvSpPr>
          <p:cNvPr id="108" name="Text Placeholder 44">
            <a:extLst>
              <a:ext uri="{FF2B5EF4-FFF2-40B4-BE49-F238E27FC236}">
                <a16:creationId xmlns:a16="http://schemas.microsoft.com/office/drawing/2014/main" id="{D11CC642-FC71-4C7D-AD0A-828E2A08DFA7}"/>
              </a:ext>
            </a:extLst>
          </p:cNvPr>
          <p:cNvSpPr txBox="1">
            <a:spLocks/>
          </p:cNvSpPr>
          <p:nvPr/>
        </p:nvSpPr>
        <p:spPr>
          <a:xfrm>
            <a:off x="6448836"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Jul</a:t>
            </a:r>
            <a:endParaRPr kumimoji="0" lang="en-US" i="0" u="none" strike="noStrike" kern="1200" cap="none" spc="100" normalizeH="0" baseline="0" noProof="0" dirty="0">
              <a:ln>
                <a:noFill/>
              </a:ln>
              <a:effectLst/>
              <a:uLnTx/>
              <a:uFillTx/>
              <a:ea typeface="+mn-ea"/>
              <a:cs typeface="+mn-cs"/>
            </a:endParaRPr>
          </a:p>
        </p:txBody>
      </p:sp>
      <p:sp>
        <p:nvSpPr>
          <p:cNvPr id="109" name="Text Placeholder 45">
            <a:extLst>
              <a:ext uri="{FF2B5EF4-FFF2-40B4-BE49-F238E27FC236}">
                <a16:creationId xmlns:a16="http://schemas.microsoft.com/office/drawing/2014/main" id="{E8C7418D-7FF7-4E18-BFD3-32B69D0C4148}"/>
              </a:ext>
            </a:extLst>
          </p:cNvPr>
          <p:cNvSpPr txBox="1">
            <a:spLocks/>
          </p:cNvSpPr>
          <p:nvPr/>
        </p:nvSpPr>
        <p:spPr>
          <a:xfrm>
            <a:off x="7238251"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Aug</a:t>
            </a:r>
            <a:endParaRPr kumimoji="0" lang="en-US" i="0" u="none" strike="noStrike" kern="1200" cap="none" spc="100" normalizeH="0" baseline="0" noProof="0" dirty="0">
              <a:ln>
                <a:noFill/>
              </a:ln>
              <a:effectLst/>
              <a:uLnTx/>
              <a:uFillTx/>
              <a:ea typeface="+mn-ea"/>
              <a:cs typeface="+mn-cs"/>
            </a:endParaRPr>
          </a:p>
        </p:txBody>
      </p:sp>
      <p:sp>
        <p:nvSpPr>
          <p:cNvPr id="110" name="Text Placeholder 46">
            <a:extLst>
              <a:ext uri="{FF2B5EF4-FFF2-40B4-BE49-F238E27FC236}">
                <a16:creationId xmlns:a16="http://schemas.microsoft.com/office/drawing/2014/main" id="{2DD50C26-54E4-4467-95B8-E8541DDA6ACD}"/>
              </a:ext>
            </a:extLst>
          </p:cNvPr>
          <p:cNvSpPr txBox="1">
            <a:spLocks/>
          </p:cNvSpPr>
          <p:nvPr/>
        </p:nvSpPr>
        <p:spPr>
          <a:xfrm>
            <a:off x="8027666"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Sep</a:t>
            </a:r>
            <a:endParaRPr kumimoji="0" lang="en-US" i="0" u="none" strike="noStrike" kern="1200" cap="none" spc="100" normalizeH="0" baseline="0" noProof="0" dirty="0">
              <a:ln>
                <a:noFill/>
              </a:ln>
              <a:effectLst/>
              <a:uLnTx/>
              <a:uFillTx/>
              <a:ea typeface="+mn-ea"/>
              <a:cs typeface="+mn-cs"/>
            </a:endParaRPr>
          </a:p>
        </p:txBody>
      </p:sp>
      <p:sp>
        <p:nvSpPr>
          <p:cNvPr id="111" name="Text Placeholder 47">
            <a:extLst>
              <a:ext uri="{FF2B5EF4-FFF2-40B4-BE49-F238E27FC236}">
                <a16:creationId xmlns:a16="http://schemas.microsoft.com/office/drawing/2014/main" id="{F41FF637-BB1E-44A4-893A-775347AA469C}"/>
              </a:ext>
            </a:extLst>
          </p:cNvPr>
          <p:cNvSpPr txBox="1">
            <a:spLocks/>
          </p:cNvSpPr>
          <p:nvPr/>
        </p:nvSpPr>
        <p:spPr>
          <a:xfrm>
            <a:off x="8817081"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Oct</a:t>
            </a:r>
            <a:endParaRPr kumimoji="0" lang="en-US" i="0" u="none" strike="noStrike" kern="1200" cap="none" spc="100" normalizeH="0" baseline="0" noProof="0" dirty="0">
              <a:ln>
                <a:noFill/>
              </a:ln>
              <a:effectLst/>
              <a:uLnTx/>
              <a:uFillTx/>
              <a:ea typeface="+mn-ea"/>
              <a:cs typeface="+mn-cs"/>
            </a:endParaRPr>
          </a:p>
        </p:txBody>
      </p:sp>
      <p:sp>
        <p:nvSpPr>
          <p:cNvPr id="112" name="Text Placeholder 48">
            <a:extLst>
              <a:ext uri="{FF2B5EF4-FFF2-40B4-BE49-F238E27FC236}">
                <a16:creationId xmlns:a16="http://schemas.microsoft.com/office/drawing/2014/main" id="{6969BA4E-1EAE-41C8-BB18-657979AE5B0A}"/>
              </a:ext>
            </a:extLst>
          </p:cNvPr>
          <p:cNvSpPr txBox="1">
            <a:spLocks/>
          </p:cNvSpPr>
          <p:nvPr/>
        </p:nvSpPr>
        <p:spPr>
          <a:xfrm>
            <a:off x="9606496"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Nov</a:t>
            </a:r>
            <a:endParaRPr kumimoji="0" lang="en-US" i="0" u="none" strike="noStrike" kern="1200" cap="none" spc="100" normalizeH="0" baseline="0" noProof="0" dirty="0">
              <a:ln>
                <a:noFill/>
              </a:ln>
              <a:effectLst/>
              <a:uLnTx/>
              <a:uFillTx/>
              <a:ea typeface="+mn-ea"/>
              <a:cs typeface="+mn-cs"/>
            </a:endParaRPr>
          </a:p>
        </p:txBody>
      </p:sp>
      <p:sp>
        <p:nvSpPr>
          <p:cNvPr id="113" name="Text Placeholder 49">
            <a:extLst>
              <a:ext uri="{FF2B5EF4-FFF2-40B4-BE49-F238E27FC236}">
                <a16:creationId xmlns:a16="http://schemas.microsoft.com/office/drawing/2014/main" id="{4FC033C2-738F-4CE1-9D96-79DEF7476926}"/>
              </a:ext>
            </a:extLst>
          </p:cNvPr>
          <p:cNvSpPr txBox="1">
            <a:spLocks/>
          </p:cNvSpPr>
          <p:nvPr/>
        </p:nvSpPr>
        <p:spPr>
          <a:xfrm>
            <a:off x="10395907" y="3170170"/>
            <a:ext cx="495300" cy="652276"/>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dirty="0" smtClean="0">
                <a:ln>
                  <a:noFill/>
                </a:ln>
                <a:effectLst/>
                <a:uLnTx/>
                <a:uFillTx/>
                <a:ea typeface="+mn-ea"/>
                <a:cs typeface="+mn-cs"/>
              </a:rPr>
              <a:t>Dec</a:t>
            </a:r>
            <a:endParaRPr kumimoji="0" lang="en-US" i="0" u="none" strike="noStrike" kern="1200" cap="none" spc="100" normalizeH="0" baseline="0" noProof="0" dirty="0">
              <a:ln>
                <a:noFill/>
              </a:ln>
              <a:effectLst/>
              <a:uLnTx/>
              <a:uFillTx/>
              <a:ea typeface="+mn-ea"/>
              <a:cs typeface="+mn-cs"/>
            </a:endParaRPr>
          </a:p>
        </p:txBody>
      </p:sp>
      <p:sp>
        <p:nvSpPr>
          <p:cNvPr id="114" name="Text Placeholder 133">
            <a:extLst>
              <a:ext uri="{FF2B5EF4-FFF2-40B4-BE49-F238E27FC236}">
                <a16:creationId xmlns:a16="http://schemas.microsoft.com/office/drawing/2014/main" id="{143D4C69-4A2E-485F-8CB1-74C4E2984650}"/>
              </a:ext>
            </a:extLst>
          </p:cNvPr>
          <p:cNvSpPr txBox="1">
            <a:spLocks/>
          </p:cNvSpPr>
          <p:nvPr/>
        </p:nvSpPr>
        <p:spPr>
          <a:xfrm>
            <a:off x="2029367" y="3862599"/>
            <a:ext cx="1440088" cy="54931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ZA" sz="1800" b="1" i="0" u="none" strike="noStrike" kern="1200" cap="none" spc="100" normalizeH="0" baseline="0" noProof="0" dirty="0" smtClean="0">
                <a:ln>
                  <a:noFill/>
                </a:ln>
                <a:effectLst/>
                <a:uLnTx/>
                <a:uFillTx/>
                <a:latin typeface="+mj-lt"/>
                <a:ea typeface="+mn-ea"/>
                <a:cs typeface="+mn-cs"/>
              </a:rPr>
              <a:t>Test with start ups​</a:t>
            </a:r>
            <a:endParaRPr kumimoji="0" lang="en-US" sz="1800" b="1" i="0" u="none" strike="noStrike" kern="1200" cap="none" spc="100" normalizeH="0" baseline="0" noProof="0" dirty="0">
              <a:ln>
                <a:noFill/>
              </a:ln>
              <a:effectLst/>
              <a:uLnTx/>
              <a:uFillTx/>
              <a:latin typeface="+mj-lt"/>
              <a:ea typeface="+mn-ea"/>
              <a:cs typeface="+mn-cs"/>
            </a:endParaRPr>
          </a:p>
        </p:txBody>
      </p:sp>
      <p:sp>
        <p:nvSpPr>
          <p:cNvPr id="115" name="Text Placeholder 34">
            <a:extLst>
              <a:ext uri="{FF2B5EF4-FFF2-40B4-BE49-F238E27FC236}">
                <a16:creationId xmlns:a16="http://schemas.microsoft.com/office/drawing/2014/main" id="{04F31490-B2B7-4426-8E85-2B946D473289}"/>
              </a:ext>
            </a:extLst>
          </p:cNvPr>
          <p:cNvSpPr txBox="1">
            <a:spLocks/>
          </p:cNvSpPr>
          <p:nvPr/>
        </p:nvSpPr>
        <p:spPr>
          <a:xfrm>
            <a:off x="5976442" y="3862599"/>
            <a:ext cx="1440088" cy="54931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b="1" kern="1200" cap="none" spc="100" baseline="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ZA" sz="1800" i="0" u="none" strike="noStrike" kern="1200" cap="none" spc="100" normalizeH="0" baseline="0" noProof="0" dirty="0" smtClean="0">
                <a:ln>
                  <a:noFill/>
                </a:ln>
                <a:solidFill>
                  <a:schemeClr val="bg1"/>
                </a:solidFill>
                <a:effectLst/>
                <a:uLnTx/>
                <a:uFillTx/>
                <a:latin typeface="+mj-lt"/>
                <a:ea typeface="+mn-ea"/>
                <a:cs typeface="+mn-cs"/>
              </a:rPr>
              <a:t>Regional launch​</a:t>
            </a:r>
            <a:endParaRPr kumimoji="0" lang="en-US" sz="1800" i="0" u="none" strike="noStrike" kern="1200" cap="none" spc="100" normalizeH="0" baseline="0" noProof="0" dirty="0">
              <a:ln>
                <a:noFill/>
              </a:ln>
              <a:solidFill>
                <a:schemeClr val="bg1"/>
              </a:solidFill>
              <a:effectLst/>
              <a:uLnTx/>
              <a:uFillTx/>
              <a:latin typeface="+mj-lt"/>
              <a:ea typeface="+mn-ea"/>
              <a:cs typeface="+mn-cs"/>
            </a:endParaRPr>
          </a:p>
        </p:txBody>
      </p:sp>
      <p:sp>
        <p:nvSpPr>
          <p:cNvPr id="116" name="Text Placeholder 134">
            <a:extLst>
              <a:ext uri="{FF2B5EF4-FFF2-40B4-BE49-F238E27FC236}">
                <a16:creationId xmlns:a16="http://schemas.microsoft.com/office/drawing/2014/main" id="{CCC6845F-1170-40DE-8F65-F6140059B86B}"/>
              </a:ext>
            </a:extLst>
          </p:cNvPr>
          <p:cNvSpPr txBox="1">
            <a:spLocks/>
          </p:cNvSpPr>
          <p:nvPr/>
        </p:nvSpPr>
        <p:spPr>
          <a:xfrm>
            <a:off x="9767720" y="3862599"/>
            <a:ext cx="1595885" cy="54931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0"/>
              </a:spcBef>
              <a:buFont typeface="Arial" panose="020B0604020202020204" pitchFamily="34" charset="0"/>
              <a:buNone/>
              <a:defRPr sz="14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ZA" sz="1800" b="1" i="0" u="none" strike="noStrike" kern="1200" cap="none" spc="100" normalizeH="0" baseline="0" noProof="0" dirty="0" smtClean="0">
                <a:ln>
                  <a:noFill/>
                </a:ln>
                <a:effectLst/>
                <a:uLnTx/>
                <a:uFillTx/>
                <a:latin typeface="+mj-lt"/>
                <a:ea typeface="+mn-ea"/>
                <a:cs typeface="+mn-cs"/>
              </a:rPr>
              <a:t>Deliver to consumers​</a:t>
            </a:r>
            <a:endParaRPr kumimoji="0" lang="en-US" sz="1800" b="1" i="0" u="none" strike="noStrike" kern="1200" cap="none" spc="100" normalizeH="0" baseline="0" noProof="0" dirty="0">
              <a:ln>
                <a:noFill/>
              </a:ln>
              <a:effectLst/>
              <a:uLnTx/>
              <a:uFillTx/>
              <a:latin typeface="+mj-lt"/>
              <a:ea typeface="+mn-ea"/>
              <a:cs typeface="+mn-cs"/>
            </a:endParaRPr>
          </a:p>
        </p:txBody>
      </p:sp>
      <p:sp>
        <p:nvSpPr>
          <p:cNvPr id="117" name="Text Placeholder 167">
            <a:extLst>
              <a:ext uri="{FF2B5EF4-FFF2-40B4-BE49-F238E27FC236}">
                <a16:creationId xmlns:a16="http://schemas.microsoft.com/office/drawing/2014/main" id="{C99EF7C8-7B17-4B3D-B6E9-E0C70F826BF8}"/>
              </a:ext>
            </a:extLst>
          </p:cNvPr>
          <p:cNvSpPr txBox="1">
            <a:spLocks/>
          </p:cNvSpPr>
          <p:nvPr/>
        </p:nvSpPr>
        <p:spPr>
          <a:xfrm>
            <a:off x="653772" y="4449967"/>
            <a:ext cx="1021001" cy="50172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600" kern="1200" cap="all" spc="1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i="0" u="none" strike="noStrike" kern="1200" cap="all" spc="100" normalizeH="0" baseline="0" noProof="0" smtClean="0">
                <a:ln>
                  <a:noFill/>
                </a:ln>
                <a:effectLst/>
                <a:uLnTx/>
                <a:uFillTx/>
                <a:latin typeface="+mn-lt"/>
                <a:ea typeface="+mn-ea"/>
                <a:cs typeface="+mn-cs"/>
              </a:rPr>
              <a:t>2025</a:t>
            </a:r>
            <a:endParaRPr kumimoji="0" lang="en-US" sz="1200" i="0" u="none" strike="noStrike" kern="1200" cap="all" spc="100" normalizeH="0" baseline="0" noProof="0" dirty="0">
              <a:ln>
                <a:noFill/>
              </a:ln>
              <a:effectLst/>
              <a:uLnTx/>
              <a:uFillTx/>
              <a:latin typeface="+mn-lt"/>
              <a:ea typeface="+mn-ea"/>
              <a:cs typeface="+mn-cs"/>
            </a:endParaRPr>
          </a:p>
        </p:txBody>
      </p:sp>
      <p:sp>
        <p:nvSpPr>
          <p:cNvPr id="118" name="Text Placeholder 50">
            <a:extLst>
              <a:ext uri="{FF2B5EF4-FFF2-40B4-BE49-F238E27FC236}">
                <a16:creationId xmlns:a16="http://schemas.microsoft.com/office/drawing/2014/main" id="{05F5362C-3D75-4B57-BF1E-C3C283D110AB}"/>
              </a:ext>
            </a:extLst>
          </p:cNvPr>
          <p:cNvSpPr txBox="1">
            <a:spLocks/>
          </p:cNvSpPr>
          <p:nvPr/>
        </p:nvSpPr>
        <p:spPr>
          <a:xfrm>
            <a:off x="1712346"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Jan</a:t>
            </a:r>
            <a:endParaRPr kumimoji="0" lang="en-US" i="0" u="none" strike="noStrike" kern="1200" cap="none" spc="100" normalizeH="0" baseline="0" noProof="0" dirty="0">
              <a:ln>
                <a:noFill/>
              </a:ln>
              <a:effectLst/>
              <a:uLnTx/>
              <a:uFillTx/>
              <a:ea typeface="+mn-ea"/>
              <a:cs typeface="+mn-cs"/>
            </a:endParaRPr>
          </a:p>
        </p:txBody>
      </p:sp>
      <p:sp>
        <p:nvSpPr>
          <p:cNvPr id="119" name="Text Placeholder 51">
            <a:extLst>
              <a:ext uri="{FF2B5EF4-FFF2-40B4-BE49-F238E27FC236}">
                <a16:creationId xmlns:a16="http://schemas.microsoft.com/office/drawing/2014/main" id="{6827CCF3-6234-44CD-A60B-0B28A5739DF7}"/>
              </a:ext>
            </a:extLst>
          </p:cNvPr>
          <p:cNvSpPr txBox="1">
            <a:spLocks/>
          </p:cNvSpPr>
          <p:nvPr/>
        </p:nvSpPr>
        <p:spPr>
          <a:xfrm>
            <a:off x="2501761"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Feb</a:t>
            </a:r>
            <a:endParaRPr kumimoji="0" lang="en-US" i="0" u="none" strike="noStrike" kern="1200" cap="none" spc="100" normalizeH="0" baseline="0" noProof="0" dirty="0">
              <a:ln>
                <a:noFill/>
              </a:ln>
              <a:effectLst/>
              <a:uLnTx/>
              <a:uFillTx/>
              <a:ea typeface="+mn-ea"/>
              <a:cs typeface="+mn-cs"/>
            </a:endParaRPr>
          </a:p>
        </p:txBody>
      </p:sp>
      <p:sp>
        <p:nvSpPr>
          <p:cNvPr id="120" name="Text Placeholder 52">
            <a:extLst>
              <a:ext uri="{FF2B5EF4-FFF2-40B4-BE49-F238E27FC236}">
                <a16:creationId xmlns:a16="http://schemas.microsoft.com/office/drawing/2014/main" id="{895A0D32-F9FD-400E-83C0-733100E37C0F}"/>
              </a:ext>
            </a:extLst>
          </p:cNvPr>
          <p:cNvSpPr txBox="1">
            <a:spLocks/>
          </p:cNvSpPr>
          <p:nvPr/>
        </p:nvSpPr>
        <p:spPr>
          <a:xfrm>
            <a:off x="3291176"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Mar</a:t>
            </a:r>
            <a:endParaRPr kumimoji="0" lang="en-US" i="0" u="none" strike="noStrike" kern="1200" cap="none" spc="100" normalizeH="0" baseline="0" noProof="0" dirty="0">
              <a:ln>
                <a:noFill/>
              </a:ln>
              <a:effectLst/>
              <a:uLnTx/>
              <a:uFillTx/>
              <a:ea typeface="+mn-ea"/>
              <a:cs typeface="+mn-cs"/>
            </a:endParaRPr>
          </a:p>
        </p:txBody>
      </p:sp>
      <p:sp>
        <p:nvSpPr>
          <p:cNvPr id="121" name="Text Placeholder 53">
            <a:extLst>
              <a:ext uri="{FF2B5EF4-FFF2-40B4-BE49-F238E27FC236}">
                <a16:creationId xmlns:a16="http://schemas.microsoft.com/office/drawing/2014/main" id="{565976EC-94E5-41FE-9E80-B40A9CC7ABA2}"/>
              </a:ext>
            </a:extLst>
          </p:cNvPr>
          <p:cNvSpPr txBox="1">
            <a:spLocks/>
          </p:cNvSpPr>
          <p:nvPr/>
        </p:nvSpPr>
        <p:spPr>
          <a:xfrm>
            <a:off x="4080591"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Apr</a:t>
            </a:r>
            <a:endParaRPr kumimoji="0" lang="en-US" i="0" u="none" strike="noStrike" kern="1200" cap="none" spc="100" normalizeH="0" baseline="0" noProof="0" dirty="0">
              <a:ln>
                <a:noFill/>
              </a:ln>
              <a:effectLst/>
              <a:uLnTx/>
              <a:uFillTx/>
              <a:ea typeface="+mn-ea"/>
              <a:cs typeface="+mn-cs"/>
            </a:endParaRPr>
          </a:p>
        </p:txBody>
      </p:sp>
      <p:sp>
        <p:nvSpPr>
          <p:cNvPr id="122" name="Text Placeholder 54">
            <a:extLst>
              <a:ext uri="{FF2B5EF4-FFF2-40B4-BE49-F238E27FC236}">
                <a16:creationId xmlns:a16="http://schemas.microsoft.com/office/drawing/2014/main" id="{E0951A0C-6C97-4519-8A5F-87ABF67DFA5C}"/>
              </a:ext>
            </a:extLst>
          </p:cNvPr>
          <p:cNvSpPr txBox="1">
            <a:spLocks/>
          </p:cNvSpPr>
          <p:nvPr/>
        </p:nvSpPr>
        <p:spPr>
          <a:xfrm>
            <a:off x="4810807" y="4871997"/>
            <a:ext cx="61531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May</a:t>
            </a:r>
            <a:endParaRPr kumimoji="0" lang="en-US" i="0" u="none" strike="noStrike" kern="1200" cap="none" spc="100" normalizeH="0" baseline="0" noProof="0" dirty="0">
              <a:ln>
                <a:noFill/>
              </a:ln>
              <a:effectLst/>
              <a:uLnTx/>
              <a:uFillTx/>
              <a:ea typeface="+mn-ea"/>
              <a:cs typeface="+mn-cs"/>
            </a:endParaRPr>
          </a:p>
        </p:txBody>
      </p:sp>
      <p:sp>
        <p:nvSpPr>
          <p:cNvPr id="123" name="Text Placeholder 55">
            <a:extLst>
              <a:ext uri="{FF2B5EF4-FFF2-40B4-BE49-F238E27FC236}">
                <a16:creationId xmlns:a16="http://schemas.microsoft.com/office/drawing/2014/main" id="{9A4D4814-9B27-4B11-A2D8-0AAB1DBFE178}"/>
              </a:ext>
            </a:extLst>
          </p:cNvPr>
          <p:cNvSpPr txBox="1">
            <a:spLocks/>
          </p:cNvSpPr>
          <p:nvPr/>
        </p:nvSpPr>
        <p:spPr>
          <a:xfrm>
            <a:off x="5659421"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Jun</a:t>
            </a:r>
            <a:endParaRPr kumimoji="0" lang="en-US" i="0" u="none" strike="noStrike" kern="1200" cap="none" spc="100" normalizeH="0" baseline="0" noProof="0" dirty="0">
              <a:ln>
                <a:noFill/>
              </a:ln>
              <a:effectLst/>
              <a:uLnTx/>
              <a:uFillTx/>
              <a:ea typeface="+mn-ea"/>
              <a:cs typeface="+mn-cs"/>
            </a:endParaRPr>
          </a:p>
        </p:txBody>
      </p:sp>
      <p:sp>
        <p:nvSpPr>
          <p:cNvPr id="124" name="Text Placeholder 56">
            <a:extLst>
              <a:ext uri="{FF2B5EF4-FFF2-40B4-BE49-F238E27FC236}">
                <a16:creationId xmlns:a16="http://schemas.microsoft.com/office/drawing/2014/main" id="{4AF74236-101C-4E25-940D-EC00B8AEB651}"/>
              </a:ext>
            </a:extLst>
          </p:cNvPr>
          <p:cNvSpPr txBox="1">
            <a:spLocks/>
          </p:cNvSpPr>
          <p:nvPr/>
        </p:nvSpPr>
        <p:spPr>
          <a:xfrm>
            <a:off x="6448836"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Jul</a:t>
            </a:r>
            <a:endParaRPr kumimoji="0" lang="en-US" i="0" u="none" strike="noStrike" kern="1200" cap="none" spc="100" normalizeH="0" baseline="0" noProof="0" dirty="0">
              <a:ln>
                <a:noFill/>
              </a:ln>
              <a:effectLst/>
              <a:uLnTx/>
              <a:uFillTx/>
              <a:ea typeface="+mn-ea"/>
              <a:cs typeface="+mn-cs"/>
            </a:endParaRPr>
          </a:p>
        </p:txBody>
      </p:sp>
      <p:sp>
        <p:nvSpPr>
          <p:cNvPr id="125" name="Text Placeholder 57">
            <a:extLst>
              <a:ext uri="{FF2B5EF4-FFF2-40B4-BE49-F238E27FC236}">
                <a16:creationId xmlns:a16="http://schemas.microsoft.com/office/drawing/2014/main" id="{D85D8F90-2EBD-45EF-A882-6DAB9FFFB92D}"/>
              </a:ext>
            </a:extLst>
          </p:cNvPr>
          <p:cNvSpPr txBox="1">
            <a:spLocks/>
          </p:cNvSpPr>
          <p:nvPr/>
        </p:nvSpPr>
        <p:spPr>
          <a:xfrm>
            <a:off x="7238251"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Aug</a:t>
            </a:r>
            <a:endParaRPr kumimoji="0" lang="en-US" i="0" u="none" strike="noStrike" kern="1200" cap="none" spc="100" normalizeH="0" baseline="0" noProof="0" dirty="0">
              <a:ln>
                <a:noFill/>
              </a:ln>
              <a:effectLst/>
              <a:uLnTx/>
              <a:uFillTx/>
              <a:ea typeface="+mn-ea"/>
              <a:cs typeface="+mn-cs"/>
            </a:endParaRPr>
          </a:p>
        </p:txBody>
      </p:sp>
      <p:sp>
        <p:nvSpPr>
          <p:cNvPr id="126" name="Text Placeholder 58">
            <a:extLst>
              <a:ext uri="{FF2B5EF4-FFF2-40B4-BE49-F238E27FC236}">
                <a16:creationId xmlns:a16="http://schemas.microsoft.com/office/drawing/2014/main" id="{28E13E37-B675-4F76-AEFD-C5F32734E453}"/>
              </a:ext>
            </a:extLst>
          </p:cNvPr>
          <p:cNvSpPr txBox="1">
            <a:spLocks/>
          </p:cNvSpPr>
          <p:nvPr/>
        </p:nvSpPr>
        <p:spPr>
          <a:xfrm>
            <a:off x="8027666"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Sep</a:t>
            </a:r>
            <a:endParaRPr kumimoji="0" lang="en-US" i="0" u="none" strike="noStrike" kern="1200" cap="none" spc="100" normalizeH="0" baseline="0" noProof="0" dirty="0">
              <a:ln>
                <a:noFill/>
              </a:ln>
              <a:effectLst/>
              <a:uLnTx/>
              <a:uFillTx/>
              <a:ea typeface="+mn-ea"/>
              <a:cs typeface="+mn-cs"/>
            </a:endParaRPr>
          </a:p>
        </p:txBody>
      </p:sp>
      <p:sp>
        <p:nvSpPr>
          <p:cNvPr id="127" name="Text Placeholder 59">
            <a:extLst>
              <a:ext uri="{FF2B5EF4-FFF2-40B4-BE49-F238E27FC236}">
                <a16:creationId xmlns:a16="http://schemas.microsoft.com/office/drawing/2014/main" id="{A4F756B5-4A26-40F5-ADAA-FA4597F87723}"/>
              </a:ext>
            </a:extLst>
          </p:cNvPr>
          <p:cNvSpPr txBox="1">
            <a:spLocks/>
          </p:cNvSpPr>
          <p:nvPr/>
        </p:nvSpPr>
        <p:spPr>
          <a:xfrm>
            <a:off x="8817081"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Oct</a:t>
            </a:r>
            <a:endParaRPr kumimoji="0" lang="en-US" i="0" u="none" strike="noStrike" kern="1200" cap="none" spc="100" normalizeH="0" baseline="0" noProof="0" dirty="0">
              <a:ln>
                <a:noFill/>
              </a:ln>
              <a:effectLst/>
              <a:uLnTx/>
              <a:uFillTx/>
              <a:ea typeface="+mn-ea"/>
              <a:cs typeface="+mn-cs"/>
            </a:endParaRPr>
          </a:p>
        </p:txBody>
      </p:sp>
      <p:sp>
        <p:nvSpPr>
          <p:cNvPr id="128" name="Text Placeholder 60">
            <a:extLst>
              <a:ext uri="{FF2B5EF4-FFF2-40B4-BE49-F238E27FC236}">
                <a16:creationId xmlns:a16="http://schemas.microsoft.com/office/drawing/2014/main" id="{03405DF6-005D-4735-BA82-62FB1343A8BB}"/>
              </a:ext>
            </a:extLst>
          </p:cNvPr>
          <p:cNvSpPr txBox="1">
            <a:spLocks/>
          </p:cNvSpPr>
          <p:nvPr/>
        </p:nvSpPr>
        <p:spPr>
          <a:xfrm>
            <a:off x="9606496"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Nov</a:t>
            </a:r>
            <a:endParaRPr kumimoji="0" lang="en-US" i="0" u="none" strike="noStrike" kern="1200" cap="none" spc="100" normalizeH="0" baseline="0" noProof="0" dirty="0">
              <a:ln>
                <a:noFill/>
              </a:ln>
              <a:effectLst/>
              <a:uLnTx/>
              <a:uFillTx/>
              <a:ea typeface="+mn-ea"/>
              <a:cs typeface="+mn-cs"/>
            </a:endParaRPr>
          </a:p>
        </p:txBody>
      </p:sp>
      <p:sp>
        <p:nvSpPr>
          <p:cNvPr id="129" name="Text Placeholder 61">
            <a:extLst>
              <a:ext uri="{FF2B5EF4-FFF2-40B4-BE49-F238E27FC236}">
                <a16:creationId xmlns:a16="http://schemas.microsoft.com/office/drawing/2014/main" id="{FB6BBA2A-A9C9-48DE-BCFC-D8A8EA1C7879}"/>
              </a:ext>
            </a:extLst>
          </p:cNvPr>
          <p:cNvSpPr txBox="1">
            <a:spLocks/>
          </p:cNvSpPr>
          <p:nvPr/>
        </p:nvSpPr>
        <p:spPr>
          <a:xfrm>
            <a:off x="10395907" y="4871997"/>
            <a:ext cx="495300" cy="652272"/>
          </a:xfrm>
          <a:prstGeom prst="rect">
            <a:avLst/>
          </a:prstGeom>
        </p:spPr>
        <p:txBody>
          <a:bodyPr vert="horz" lIns="91440" tIns="45720" rIns="91440" bIns="45720" rtlCol="0">
            <a:normAutofit/>
          </a:bodyPr>
          <a:lstStyle>
            <a:lvl1pPr marL="0" indent="0" algn="ctr" defTabSz="914400" rtl="0" eaLnBrk="1" latinLnBrk="0" hangingPunct="1">
              <a:lnSpc>
                <a:spcPct val="80000"/>
              </a:lnSpc>
              <a:spcBef>
                <a:spcPts val="0"/>
              </a:spcBef>
              <a:buFont typeface="Arial" panose="020B0604020202020204" pitchFamily="34" charset="0"/>
              <a:buNone/>
              <a:defRPr sz="12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US" i="0" u="none" strike="noStrike" kern="1200" cap="none" spc="100" normalizeH="0" baseline="0" noProof="0" smtClean="0">
                <a:ln>
                  <a:noFill/>
                </a:ln>
                <a:effectLst/>
                <a:uLnTx/>
                <a:uFillTx/>
                <a:ea typeface="+mn-ea"/>
                <a:cs typeface="+mn-cs"/>
              </a:rPr>
              <a:t>Dec</a:t>
            </a:r>
            <a:endParaRPr kumimoji="0" lang="en-US" i="0" u="none" strike="noStrike" kern="1200" cap="none" spc="100" normalizeH="0" baseline="0" noProof="0" dirty="0">
              <a:ln>
                <a:noFill/>
              </a:ln>
              <a:effectLst/>
              <a:uLnTx/>
              <a:uFillTx/>
              <a:ea typeface="+mn-ea"/>
              <a:cs typeface="+mn-cs"/>
            </a:endParaRPr>
          </a:p>
        </p:txBody>
      </p:sp>
      <p:grpSp>
        <p:nvGrpSpPr>
          <p:cNvPr id="130" name="Group 129">
            <a:extLst>
              <a:ext uri="{FF2B5EF4-FFF2-40B4-BE49-F238E27FC236}">
                <a16:creationId xmlns:a16="http://schemas.microsoft.com/office/drawing/2014/main" id="{A03E781E-7177-48E9-9719-BB669F0124F5}"/>
              </a:ext>
              <a:ext uri="{C183D7F6-B498-43B3-948B-1728B52AA6E4}">
                <adec:decorative xmlns:adec="http://schemas.microsoft.com/office/drawing/2017/decorative" xmlns="" val="1"/>
              </a:ext>
            </a:extLst>
          </p:cNvPr>
          <p:cNvGrpSpPr/>
          <p:nvPr/>
        </p:nvGrpSpPr>
        <p:grpSpPr>
          <a:xfrm>
            <a:off x="2749477" y="4411918"/>
            <a:ext cx="7895340" cy="344415"/>
            <a:chOff x="2749477" y="4411918"/>
            <a:chExt cx="7895340" cy="344415"/>
          </a:xfrm>
        </p:grpSpPr>
        <p:cxnSp>
          <p:nvCxnSpPr>
            <p:cNvPr id="131" name="Straight Connector 130">
              <a:extLst>
                <a:ext uri="{FF2B5EF4-FFF2-40B4-BE49-F238E27FC236}">
                  <a16:creationId xmlns:a16="http://schemas.microsoft.com/office/drawing/2014/main" id="{B3FAD773-C307-44DD-BC20-23F80EDB8FAD}"/>
                </a:ext>
                <a:ext uri="{C183D7F6-B498-43B3-948B-1728B52AA6E4}">
                  <adec:decorative xmlns:adec="http://schemas.microsoft.com/office/drawing/2017/decorative" xmlns="" val="1"/>
                </a:ext>
              </a:extLst>
            </p:cNvPr>
            <p:cNvCxnSpPr>
              <a:cxnSpLocks/>
            </p:cNvCxnSpPr>
            <p:nvPr/>
          </p:nvCxnSpPr>
          <p:spPr>
            <a:xfrm flipH="1">
              <a:off x="2749477" y="4411918"/>
              <a:ext cx="1260" cy="344415"/>
            </a:xfrm>
            <a:prstGeom prst="line">
              <a:avLst/>
            </a:prstGeom>
            <a:noFill/>
            <a:ln w="6350" cap="flat" cmpd="sng" algn="ctr">
              <a:solidFill>
                <a:sysClr val="window" lastClr="FFFFFF"/>
              </a:solidFill>
              <a:prstDash val="solid"/>
              <a:miter lim="800000"/>
            </a:ln>
            <a:effectLst/>
          </p:spPr>
        </p:cxnSp>
        <p:cxnSp>
          <p:nvCxnSpPr>
            <p:cNvPr id="132" name="Straight Connector 131">
              <a:extLst>
                <a:ext uri="{FF2B5EF4-FFF2-40B4-BE49-F238E27FC236}">
                  <a16:creationId xmlns:a16="http://schemas.microsoft.com/office/drawing/2014/main" id="{4263D7C3-68EE-450A-99BF-C66DAD63DFA8}"/>
                </a:ext>
                <a:ext uri="{C183D7F6-B498-43B3-948B-1728B52AA6E4}">
                  <adec:decorative xmlns:adec="http://schemas.microsoft.com/office/drawing/2017/decorative" xmlns="" val="1"/>
                </a:ext>
              </a:extLst>
            </p:cNvPr>
            <p:cNvCxnSpPr>
              <a:cxnSpLocks/>
            </p:cNvCxnSpPr>
            <p:nvPr/>
          </p:nvCxnSpPr>
          <p:spPr>
            <a:xfrm flipH="1">
              <a:off x="6699668" y="4411918"/>
              <a:ext cx="1260" cy="344415"/>
            </a:xfrm>
            <a:prstGeom prst="line">
              <a:avLst/>
            </a:prstGeom>
            <a:noFill/>
            <a:ln w="6350" cap="flat" cmpd="sng" algn="ctr">
              <a:solidFill>
                <a:srgbClr val="15C7C7"/>
              </a:solidFill>
              <a:prstDash val="solid"/>
              <a:miter lim="800000"/>
            </a:ln>
            <a:effectLst/>
          </p:spPr>
        </p:cxnSp>
        <p:cxnSp>
          <p:nvCxnSpPr>
            <p:cNvPr id="133" name="Straight Connector 132">
              <a:extLst>
                <a:ext uri="{FF2B5EF4-FFF2-40B4-BE49-F238E27FC236}">
                  <a16:creationId xmlns:a16="http://schemas.microsoft.com/office/drawing/2014/main" id="{CB826A7B-47D1-4CDE-8FF9-017A0D2AB9AB}"/>
                </a:ext>
                <a:ext uri="{C183D7F6-B498-43B3-948B-1728B52AA6E4}">
                  <adec:decorative xmlns:adec="http://schemas.microsoft.com/office/drawing/2017/decorative" xmlns="" val="1"/>
                </a:ext>
              </a:extLst>
            </p:cNvPr>
            <p:cNvCxnSpPr>
              <a:cxnSpLocks/>
            </p:cNvCxnSpPr>
            <p:nvPr/>
          </p:nvCxnSpPr>
          <p:spPr>
            <a:xfrm flipH="1">
              <a:off x="10643557" y="4411918"/>
              <a:ext cx="1260" cy="344415"/>
            </a:xfrm>
            <a:prstGeom prst="line">
              <a:avLst/>
            </a:prstGeom>
            <a:noFill/>
            <a:ln w="6350" cap="flat" cmpd="sng" algn="ctr">
              <a:solidFill>
                <a:sysClr val="window" lastClr="FFFFFF"/>
              </a:solidFill>
              <a:prstDash val="solid"/>
              <a:miter lim="800000"/>
            </a:ln>
            <a:effectLst/>
          </p:spPr>
        </p:cxnSp>
      </p:grpSp>
      <p:grpSp>
        <p:nvGrpSpPr>
          <p:cNvPr id="134" name="Group 133">
            <a:extLst>
              <a:ext uri="{FF2B5EF4-FFF2-40B4-BE49-F238E27FC236}">
                <a16:creationId xmlns:a16="http://schemas.microsoft.com/office/drawing/2014/main" id="{9277E97C-6CFA-4AF5-9696-0184E63B133F}"/>
              </a:ext>
              <a:ext uri="{C183D7F6-B498-43B3-948B-1728B52AA6E4}">
                <adec:decorative xmlns:adec="http://schemas.microsoft.com/office/drawing/2017/decorative" xmlns="" val="1"/>
              </a:ext>
            </a:extLst>
          </p:cNvPr>
          <p:cNvGrpSpPr/>
          <p:nvPr/>
        </p:nvGrpSpPr>
        <p:grpSpPr>
          <a:xfrm>
            <a:off x="2750737" y="2675138"/>
            <a:ext cx="6313957" cy="344415"/>
            <a:chOff x="2750737" y="2675138"/>
            <a:chExt cx="6313957" cy="344415"/>
          </a:xfrm>
        </p:grpSpPr>
        <p:cxnSp>
          <p:nvCxnSpPr>
            <p:cNvPr id="135" name="Straight Connector 134">
              <a:extLst>
                <a:ext uri="{FF2B5EF4-FFF2-40B4-BE49-F238E27FC236}">
                  <a16:creationId xmlns:a16="http://schemas.microsoft.com/office/drawing/2014/main" id="{AD3F2609-9CDD-4D75-A665-4D2F527EE61B}"/>
                </a:ext>
                <a:ext uri="{C183D7F6-B498-43B3-948B-1728B52AA6E4}">
                  <adec:decorative xmlns:adec="http://schemas.microsoft.com/office/drawing/2017/decorative" xmlns="" val="1"/>
                </a:ext>
              </a:extLst>
            </p:cNvPr>
            <p:cNvCxnSpPr>
              <a:cxnSpLocks/>
            </p:cNvCxnSpPr>
            <p:nvPr userDrawn="1"/>
          </p:nvCxnSpPr>
          <p:spPr>
            <a:xfrm flipH="1">
              <a:off x="2750737" y="2675138"/>
              <a:ext cx="1260" cy="344415"/>
            </a:xfrm>
            <a:prstGeom prst="line">
              <a:avLst/>
            </a:prstGeom>
            <a:noFill/>
            <a:ln w="6350" cap="flat" cmpd="sng" algn="ctr">
              <a:solidFill>
                <a:sysClr val="window" lastClr="FFFFFF"/>
              </a:solidFill>
              <a:prstDash val="solid"/>
              <a:miter lim="800000"/>
            </a:ln>
            <a:effectLst/>
          </p:spPr>
        </p:cxnSp>
        <p:cxnSp>
          <p:nvCxnSpPr>
            <p:cNvPr id="136" name="Straight Connector 135">
              <a:extLst>
                <a:ext uri="{FF2B5EF4-FFF2-40B4-BE49-F238E27FC236}">
                  <a16:creationId xmlns:a16="http://schemas.microsoft.com/office/drawing/2014/main" id="{7E94D322-7358-4254-A88B-5A447FF71665}"/>
                </a:ext>
                <a:ext uri="{C183D7F6-B498-43B3-948B-1728B52AA6E4}">
                  <adec:decorative xmlns:adec="http://schemas.microsoft.com/office/drawing/2017/decorative" xmlns="" val="1"/>
                </a:ext>
              </a:extLst>
            </p:cNvPr>
            <p:cNvCxnSpPr>
              <a:cxnSpLocks/>
            </p:cNvCxnSpPr>
            <p:nvPr userDrawn="1"/>
          </p:nvCxnSpPr>
          <p:spPr>
            <a:xfrm flipH="1">
              <a:off x="5116887" y="2675138"/>
              <a:ext cx="1260" cy="344415"/>
            </a:xfrm>
            <a:prstGeom prst="line">
              <a:avLst/>
            </a:prstGeom>
            <a:noFill/>
            <a:ln w="6350" cap="flat" cmpd="sng" algn="ctr">
              <a:solidFill>
                <a:sysClr val="window" lastClr="FFFFFF"/>
              </a:solidFill>
              <a:prstDash val="solid"/>
              <a:miter lim="800000"/>
            </a:ln>
            <a:effectLst/>
          </p:spPr>
        </p:cxnSp>
        <p:cxnSp>
          <p:nvCxnSpPr>
            <p:cNvPr id="137" name="Straight Connector 136">
              <a:extLst>
                <a:ext uri="{FF2B5EF4-FFF2-40B4-BE49-F238E27FC236}">
                  <a16:creationId xmlns:a16="http://schemas.microsoft.com/office/drawing/2014/main" id="{88F81EB4-D578-4BDD-B7D3-447C2EB9DEF4}"/>
                </a:ext>
                <a:ext uri="{C183D7F6-B498-43B3-948B-1728B52AA6E4}">
                  <adec:decorative xmlns:adec="http://schemas.microsoft.com/office/drawing/2017/decorative" xmlns="" val="1"/>
                </a:ext>
              </a:extLst>
            </p:cNvPr>
            <p:cNvCxnSpPr>
              <a:cxnSpLocks/>
            </p:cNvCxnSpPr>
            <p:nvPr userDrawn="1"/>
          </p:nvCxnSpPr>
          <p:spPr>
            <a:xfrm flipH="1">
              <a:off x="9063434" y="2675138"/>
              <a:ext cx="1260" cy="344415"/>
            </a:xfrm>
            <a:prstGeom prst="line">
              <a:avLst/>
            </a:prstGeom>
            <a:noFill/>
            <a:ln w="6350" cap="flat" cmpd="sng" algn="ctr">
              <a:solidFill>
                <a:sysClr val="window" lastClr="FFFFFF"/>
              </a:solidFill>
              <a:prstDash val="solid"/>
              <a:miter lim="800000"/>
            </a:ln>
            <a:effectLst/>
          </p:spPr>
        </p:cxnSp>
      </p:grpSp>
      <p:grpSp>
        <p:nvGrpSpPr>
          <p:cNvPr id="138" name="Group 137">
            <a:extLst>
              <a:ext uri="{FF2B5EF4-FFF2-40B4-BE49-F238E27FC236}">
                <a16:creationId xmlns:a16="http://schemas.microsoft.com/office/drawing/2014/main" id="{CB1CDAB1-6616-440C-AF3B-25D15E58B032}"/>
              </a:ext>
              <a:ext uri="{C183D7F6-B498-43B3-948B-1728B52AA6E4}">
                <adec:decorative xmlns:adec="http://schemas.microsoft.com/office/drawing/2017/decorative" xmlns="" val="1"/>
              </a:ext>
            </a:extLst>
          </p:cNvPr>
          <p:cNvGrpSpPr/>
          <p:nvPr/>
        </p:nvGrpSpPr>
        <p:grpSpPr>
          <a:xfrm>
            <a:off x="2047081" y="4694680"/>
            <a:ext cx="8510121" cy="0"/>
            <a:chOff x="1504814" y="2488864"/>
            <a:chExt cx="8510121" cy="0"/>
          </a:xfrm>
        </p:grpSpPr>
        <p:cxnSp>
          <p:nvCxnSpPr>
            <p:cNvPr id="139" name="Straight Connector 138">
              <a:extLst>
                <a:ext uri="{FF2B5EF4-FFF2-40B4-BE49-F238E27FC236}">
                  <a16:creationId xmlns:a16="http://schemas.microsoft.com/office/drawing/2014/main" id="{6B943732-F8BC-401F-86DD-4B1D62975598}"/>
                </a:ext>
              </a:extLst>
            </p:cNvPr>
            <p:cNvCxnSpPr>
              <a:cxnSpLocks/>
            </p:cNvCxnSpPr>
            <p:nvPr userDrawn="1"/>
          </p:nvCxnSpPr>
          <p:spPr>
            <a:xfrm>
              <a:off x="1504814" y="2488864"/>
              <a:ext cx="615310" cy="0"/>
            </a:xfrm>
            <a:prstGeom prst="line">
              <a:avLst/>
            </a:prstGeom>
            <a:noFill/>
            <a:ln w="6350" cap="flat" cmpd="sng" algn="ctr">
              <a:solidFill>
                <a:sysClr val="window" lastClr="FFFFFF"/>
              </a:solidFill>
              <a:prstDash val="solid"/>
              <a:miter lim="800000"/>
            </a:ln>
            <a:effectLst/>
          </p:spPr>
        </p:cxnSp>
        <p:cxnSp>
          <p:nvCxnSpPr>
            <p:cNvPr id="140" name="Straight Connector 139">
              <a:extLst>
                <a:ext uri="{FF2B5EF4-FFF2-40B4-BE49-F238E27FC236}">
                  <a16:creationId xmlns:a16="http://schemas.microsoft.com/office/drawing/2014/main" id="{947F7C68-9C08-4686-AD4C-750BB3E968C3}"/>
                </a:ext>
              </a:extLst>
            </p:cNvPr>
            <p:cNvCxnSpPr>
              <a:cxnSpLocks/>
            </p:cNvCxnSpPr>
            <p:nvPr userDrawn="1"/>
          </p:nvCxnSpPr>
          <p:spPr>
            <a:xfrm>
              <a:off x="2301137" y="2488864"/>
              <a:ext cx="615310" cy="0"/>
            </a:xfrm>
            <a:prstGeom prst="line">
              <a:avLst/>
            </a:prstGeom>
            <a:noFill/>
            <a:ln w="6350" cap="flat" cmpd="sng" algn="ctr">
              <a:solidFill>
                <a:sysClr val="window" lastClr="FFFFFF"/>
              </a:solidFill>
              <a:prstDash val="solid"/>
              <a:miter lim="800000"/>
            </a:ln>
            <a:effectLst/>
          </p:spPr>
        </p:cxnSp>
        <p:cxnSp>
          <p:nvCxnSpPr>
            <p:cNvPr id="141" name="Straight Connector 140">
              <a:extLst>
                <a:ext uri="{FF2B5EF4-FFF2-40B4-BE49-F238E27FC236}">
                  <a16:creationId xmlns:a16="http://schemas.microsoft.com/office/drawing/2014/main" id="{3EEB642F-F9D2-45BD-9717-7AE8D2A0FC64}"/>
                </a:ext>
              </a:extLst>
            </p:cNvPr>
            <p:cNvCxnSpPr>
              <a:cxnSpLocks/>
            </p:cNvCxnSpPr>
            <p:nvPr userDrawn="1"/>
          </p:nvCxnSpPr>
          <p:spPr>
            <a:xfrm>
              <a:off x="3083776" y="2488864"/>
              <a:ext cx="615310" cy="0"/>
            </a:xfrm>
            <a:prstGeom prst="line">
              <a:avLst/>
            </a:prstGeom>
            <a:noFill/>
            <a:ln w="6350" cap="flat" cmpd="sng" algn="ctr">
              <a:solidFill>
                <a:sysClr val="window" lastClr="FFFFFF"/>
              </a:solidFill>
              <a:prstDash val="solid"/>
              <a:miter lim="800000"/>
            </a:ln>
            <a:effectLst/>
          </p:spPr>
        </p:cxnSp>
        <p:cxnSp>
          <p:nvCxnSpPr>
            <p:cNvPr id="142" name="Straight Connector 141">
              <a:extLst>
                <a:ext uri="{FF2B5EF4-FFF2-40B4-BE49-F238E27FC236}">
                  <a16:creationId xmlns:a16="http://schemas.microsoft.com/office/drawing/2014/main" id="{89EB02C2-E346-4354-AB07-DE0D08170EE0}"/>
                </a:ext>
              </a:extLst>
            </p:cNvPr>
            <p:cNvCxnSpPr>
              <a:cxnSpLocks/>
            </p:cNvCxnSpPr>
            <p:nvPr userDrawn="1"/>
          </p:nvCxnSpPr>
          <p:spPr>
            <a:xfrm>
              <a:off x="3880099" y="2488864"/>
              <a:ext cx="615310" cy="0"/>
            </a:xfrm>
            <a:prstGeom prst="line">
              <a:avLst/>
            </a:prstGeom>
            <a:noFill/>
            <a:ln w="6350" cap="flat" cmpd="sng" algn="ctr">
              <a:solidFill>
                <a:sysClr val="window" lastClr="FFFFFF"/>
              </a:solidFill>
              <a:prstDash val="solid"/>
              <a:miter lim="800000"/>
            </a:ln>
            <a:effectLst/>
          </p:spPr>
        </p:cxnSp>
        <p:cxnSp>
          <p:nvCxnSpPr>
            <p:cNvPr id="143" name="Straight Connector 142">
              <a:extLst>
                <a:ext uri="{FF2B5EF4-FFF2-40B4-BE49-F238E27FC236}">
                  <a16:creationId xmlns:a16="http://schemas.microsoft.com/office/drawing/2014/main" id="{3DA133A3-8322-4AB6-887A-538C28061696}"/>
                </a:ext>
              </a:extLst>
            </p:cNvPr>
            <p:cNvCxnSpPr>
              <a:cxnSpLocks/>
            </p:cNvCxnSpPr>
            <p:nvPr userDrawn="1"/>
          </p:nvCxnSpPr>
          <p:spPr>
            <a:xfrm>
              <a:off x="4655896" y="2488864"/>
              <a:ext cx="615310" cy="0"/>
            </a:xfrm>
            <a:prstGeom prst="line">
              <a:avLst/>
            </a:prstGeom>
            <a:noFill/>
            <a:ln w="6350" cap="flat" cmpd="sng" algn="ctr">
              <a:solidFill>
                <a:sysClr val="window" lastClr="FFFFFF"/>
              </a:solidFill>
              <a:prstDash val="solid"/>
              <a:miter lim="800000"/>
            </a:ln>
            <a:effectLst/>
          </p:spPr>
        </p:cxnSp>
        <p:cxnSp>
          <p:nvCxnSpPr>
            <p:cNvPr id="144" name="Straight Connector 143">
              <a:extLst>
                <a:ext uri="{FF2B5EF4-FFF2-40B4-BE49-F238E27FC236}">
                  <a16:creationId xmlns:a16="http://schemas.microsoft.com/office/drawing/2014/main" id="{1763F120-178A-40D1-A82A-2E4D9BA4B222}"/>
                </a:ext>
              </a:extLst>
            </p:cNvPr>
            <p:cNvCxnSpPr>
              <a:cxnSpLocks/>
            </p:cNvCxnSpPr>
            <p:nvPr userDrawn="1"/>
          </p:nvCxnSpPr>
          <p:spPr>
            <a:xfrm>
              <a:off x="5452219" y="2488864"/>
              <a:ext cx="615310" cy="0"/>
            </a:xfrm>
            <a:prstGeom prst="line">
              <a:avLst/>
            </a:prstGeom>
            <a:noFill/>
            <a:ln w="6350" cap="flat" cmpd="sng" algn="ctr">
              <a:solidFill>
                <a:sysClr val="window" lastClr="FFFFFF"/>
              </a:solidFill>
              <a:prstDash val="solid"/>
              <a:miter lim="800000"/>
            </a:ln>
            <a:effectLst/>
          </p:spPr>
        </p:cxnSp>
        <p:cxnSp>
          <p:nvCxnSpPr>
            <p:cNvPr id="145" name="Straight Connector 144">
              <a:extLst>
                <a:ext uri="{FF2B5EF4-FFF2-40B4-BE49-F238E27FC236}">
                  <a16:creationId xmlns:a16="http://schemas.microsoft.com/office/drawing/2014/main" id="{F409BB41-3C37-4847-8DB0-9CF5D94625AD}"/>
                </a:ext>
              </a:extLst>
            </p:cNvPr>
            <p:cNvCxnSpPr>
              <a:cxnSpLocks/>
            </p:cNvCxnSpPr>
            <p:nvPr userDrawn="1"/>
          </p:nvCxnSpPr>
          <p:spPr>
            <a:xfrm>
              <a:off x="6234858" y="2488864"/>
              <a:ext cx="615310" cy="0"/>
            </a:xfrm>
            <a:prstGeom prst="line">
              <a:avLst/>
            </a:prstGeom>
            <a:noFill/>
            <a:ln w="6350" cap="flat" cmpd="sng" algn="ctr">
              <a:solidFill>
                <a:sysClr val="window" lastClr="FFFFFF"/>
              </a:solidFill>
              <a:prstDash val="solid"/>
              <a:miter lim="800000"/>
            </a:ln>
            <a:effectLst/>
          </p:spPr>
        </p:cxnSp>
        <p:cxnSp>
          <p:nvCxnSpPr>
            <p:cNvPr id="146" name="Straight Connector 145">
              <a:extLst>
                <a:ext uri="{FF2B5EF4-FFF2-40B4-BE49-F238E27FC236}">
                  <a16:creationId xmlns:a16="http://schemas.microsoft.com/office/drawing/2014/main" id="{4E33A040-B4D3-4573-BD79-38B162540C37}"/>
                </a:ext>
              </a:extLst>
            </p:cNvPr>
            <p:cNvCxnSpPr>
              <a:cxnSpLocks/>
            </p:cNvCxnSpPr>
            <p:nvPr userDrawn="1"/>
          </p:nvCxnSpPr>
          <p:spPr>
            <a:xfrm>
              <a:off x="7031181" y="2488864"/>
              <a:ext cx="615310" cy="0"/>
            </a:xfrm>
            <a:prstGeom prst="line">
              <a:avLst/>
            </a:prstGeom>
            <a:noFill/>
            <a:ln w="6350" cap="flat" cmpd="sng" algn="ctr">
              <a:solidFill>
                <a:sysClr val="window" lastClr="FFFFFF"/>
              </a:solidFill>
              <a:prstDash val="solid"/>
              <a:miter lim="800000"/>
            </a:ln>
            <a:effectLst/>
          </p:spPr>
        </p:cxnSp>
        <p:cxnSp>
          <p:nvCxnSpPr>
            <p:cNvPr id="147" name="Straight Connector 146">
              <a:extLst>
                <a:ext uri="{FF2B5EF4-FFF2-40B4-BE49-F238E27FC236}">
                  <a16:creationId xmlns:a16="http://schemas.microsoft.com/office/drawing/2014/main" id="{438B288F-8E58-4652-98AC-366CE0363650}"/>
                </a:ext>
              </a:extLst>
            </p:cNvPr>
            <p:cNvCxnSpPr>
              <a:cxnSpLocks/>
            </p:cNvCxnSpPr>
            <p:nvPr userDrawn="1"/>
          </p:nvCxnSpPr>
          <p:spPr>
            <a:xfrm>
              <a:off x="7813820" y="2488864"/>
              <a:ext cx="615310" cy="0"/>
            </a:xfrm>
            <a:prstGeom prst="line">
              <a:avLst/>
            </a:prstGeom>
            <a:noFill/>
            <a:ln w="6350" cap="flat" cmpd="sng" algn="ctr">
              <a:solidFill>
                <a:sysClr val="window" lastClr="FFFFFF"/>
              </a:solidFill>
              <a:prstDash val="solid"/>
              <a:miter lim="800000"/>
            </a:ln>
            <a:effectLst/>
          </p:spPr>
        </p:cxnSp>
        <p:cxnSp>
          <p:nvCxnSpPr>
            <p:cNvPr id="148" name="Straight Connector 147">
              <a:extLst>
                <a:ext uri="{FF2B5EF4-FFF2-40B4-BE49-F238E27FC236}">
                  <a16:creationId xmlns:a16="http://schemas.microsoft.com/office/drawing/2014/main" id="{4627EDDF-4725-48CD-A698-6BA9E5753D03}"/>
                </a:ext>
              </a:extLst>
            </p:cNvPr>
            <p:cNvCxnSpPr>
              <a:cxnSpLocks/>
            </p:cNvCxnSpPr>
            <p:nvPr userDrawn="1"/>
          </p:nvCxnSpPr>
          <p:spPr>
            <a:xfrm>
              <a:off x="8610143" y="2488864"/>
              <a:ext cx="615310" cy="0"/>
            </a:xfrm>
            <a:prstGeom prst="line">
              <a:avLst/>
            </a:prstGeom>
            <a:noFill/>
            <a:ln w="6350" cap="flat" cmpd="sng" algn="ctr">
              <a:solidFill>
                <a:sysClr val="window" lastClr="FFFFFF"/>
              </a:solidFill>
              <a:prstDash val="solid"/>
              <a:miter lim="800000"/>
            </a:ln>
            <a:effectLst/>
          </p:spPr>
        </p:cxnSp>
        <p:cxnSp>
          <p:nvCxnSpPr>
            <p:cNvPr id="149" name="Straight Connector 148">
              <a:extLst>
                <a:ext uri="{FF2B5EF4-FFF2-40B4-BE49-F238E27FC236}">
                  <a16:creationId xmlns:a16="http://schemas.microsoft.com/office/drawing/2014/main" id="{894E83A0-CFA3-4B96-BD81-39AB301E5B90}"/>
                </a:ext>
              </a:extLst>
            </p:cNvPr>
            <p:cNvCxnSpPr>
              <a:cxnSpLocks/>
            </p:cNvCxnSpPr>
            <p:nvPr userDrawn="1"/>
          </p:nvCxnSpPr>
          <p:spPr>
            <a:xfrm>
              <a:off x="9399625" y="2488864"/>
              <a:ext cx="615310" cy="0"/>
            </a:xfrm>
            <a:prstGeom prst="line">
              <a:avLst/>
            </a:prstGeom>
            <a:noFill/>
            <a:ln w="6350" cap="flat" cmpd="sng" algn="ctr">
              <a:solidFill>
                <a:sysClr val="window" lastClr="FFFFFF"/>
              </a:solidFill>
              <a:prstDash val="solid"/>
              <a:miter lim="800000"/>
            </a:ln>
            <a:effectLst/>
          </p:spPr>
        </p:cxnSp>
      </p:grpSp>
      <p:grpSp>
        <p:nvGrpSpPr>
          <p:cNvPr id="150" name="Group 149">
            <a:extLst>
              <a:ext uri="{FF2B5EF4-FFF2-40B4-BE49-F238E27FC236}">
                <a16:creationId xmlns:a16="http://schemas.microsoft.com/office/drawing/2014/main" id="{55EE8A88-DC8F-44A7-B104-AE0F5C8001D2}"/>
              </a:ext>
              <a:ext uri="{C183D7F6-B498-43B3-948B-1728B52AA6E4}">
                <adec:decorative xmlns:adec="http://schemas.microsoft.com/office/drawing/2017/decorative" xmlns="" val="1"/>
              </a:ext>
            </a:extLst>
          </p:cNvPr>
          <p:cNvGrpSpPr/>
          <p:nvPr/>
        </p:nvGrpSpPr>
        <p:grpSpPr>
          <a:xfrm>
            <a:off x="1872910" y="4599626"/>
            <a:ext cx="8858463" cy="174171"/>
            <a:chOff x="1835966" y="4162015"/>
            <a:chExt cx="8858463" cy="174171"/>
          </a:xfrm>
        </p:grpSpPr>
        <p:sp>
          <p:nvSpPr>
            <p:cNvPr id="151" name="Oval 234">
              <a:extLst>
                <a:ext uri="{FF2B5EF4-FFF2-40B4-BE49-F238E27FC236}">
                  <a16:creationId xmlns:a16="http://schemas.microsoft.com/office/drawing/2014/main" id="{EE82452B-60E4-4C51-82BC-CCA2E70AABF2}"/>
                </a:ext>
                <a:ext uri="{C183D7F6-B498-43B3-948B-1728B52AA6E4}">
                  <adec:decorative xmlns:adec="http://schemas.microsoft.com/office/drawing/2017/decorative" xmlns="" val="1"/>
                </a:ext>
              </a:extLst>
            </p:cNvPr>
            <p:cNvSpPr/>
            <p:nvPr userDrawn="1"/>
          </p:nvSpPr>
          <p:spPr>
            <a:xfrm>
              <a:off x="1835966"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52" name="Oval 236">
              <a:extLst>
                <a:ext uri="{FF2B5EF4-FFF2-40B4-BE49-F238E27FC236}">
                  <a16:creationId xmlns:a16="http://schemas.microsoft.com/office/drawing/2014/main" id="{0FA953AE-6A30-49AB-ACDB-051FDE442310}"/>
                </a:ext>
                <a:ext uri="{C183D7F6-B498-43B3-948B-1728B52AA6E4}">
                  <adec:decorative xmlns:adec="http://schemas.microsoft.com/office/drawing/2017/decorative" xmlns="" val="1"/>
                </a:ext>
              </a:extLst>
            </p:cNvPr>
            <p:cNvSpPr/>
            <p:nvPr userDrawn="1"/>
          </p:nvSpPr>
          <p:spPr>
            <a:xfrm>
              <a:off x="2625447" y="4162015"/>
              <a:ext cx="174171" cy="174171"/>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53" name="Oval 238">
              <a:extLst>
                <a:ext uri="{FF2B5EF4-FFF2-40B4-BE49-F238E27FC236}">
                  <a16:creationId xmlns:a16="http://schemas.microsoft.com/office/drawing/2014/main" id="{29C9EFAF-D2A2-4FD8-BAAC-7A816BFA8382}"/>
                </a:ext>
                <a:ext uri="{C183D7F6-B498-43B3-948B-1728B52AA6E4}">
                  <adec:decorative xmlns:adec="http://schemas.microsoft.com/office/drawing/2017/decorative" xmlns="" val="1"/>
                </a:ext>
              </a:extLst>
            </p:cNvPr>
            <p:cNvSpPr/>
            <p:nvPr userDrawn="1"/>
          </p:nvSpPr>
          <p:spPr>
            <a:xfrm>
              <a:off x="3414928"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54" name="Oval 240">
              <a:extLst>
                <a:ext uri="{FF2B5EF4-FFF2-40B4-BE49-F238E27FC236}">
                  <a16:creationId xmlns:a16="http://schemas.microsoft.com/office/drawing/2014/main" id="{82FCD094-57CC-4B70-97FA-1D9C45F11C89}"/>
                </a:ext>
                <a:ext uri="{C183D7F6-B498-43B3-948B-1728B52AA6E4}">
                  <adec:decorative xmlns:adec="http://schemas.microsoft.com/office/drawing/2017/decorative" xmlns="" val="1"/>
                </a:ext>
              </a:extLst>
            </p:cNvPr>
            <p:cNvSpPr/>
            <p:nvPr userDrawn="1"/>
          </p:nvSpPr>
          <p:spPr>
            <a:xfrm>
              <a:off x="4204409"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55" name="Oval 242">
              <a:extLst>
                <a:ext uri="{FF2B5EF4-FFF2-40B4-BE49-F238E27FC236}">
                  <a16:creationId xmlns:a16="http://schemas.microsoft.com/office/drawing/2014/main" id="{8B4A3004-A427-4F04-825C-1C19BCF03556}"/>
                </a:ext>
                <a:ext uri="{C183D7F6-B498-43B3-948B-1728B52AA6E4}">
                  <adec:decorative xmlns:adec="http://schemas.microsoft.com/office/drawing/2017/decorative" xmlns="" val="1"/>
                </a:ext>
              </a:extLst>
            </p:cNvPr>
            <p:cNvSpPr/>
            <p:nvPr userDrawn="1"/>
          </p:nvSpPr>
          <p:spPr>
            <a:xfrm>
              <a:off x="4993890"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56" name="Oval 244">
              <a:extLst>
                <a:ext uri="{FF2B5EF4-FFF2-40B4-BE49-F238E27FC236}">
                  <a16:creationId xmlns:a16="http://schemas.microsoft.com/office/drawing/2014/main" id="{CBE937C0-C4AD-43C6-8AA5-85DCB0F7800B}"/>
                </a:ext>
                <a:ext uri="{C183D7F6-B498-43B3-948B-1728B52AA6E4}">
                  <adec:decorative xmlns:adec="http://schemas.microsoft.com/office/drawing/2017/decorative" xmlns="" val="1"/>
                </a:ext>
              </a:extLst>
            </p:cNvPr>
            <p:cNvSpPr/>
            <p:nvPr userDrawn="1"/>
          </p:nvSpPr>
          <p:spPr>
            <a:xfrm>
              <a:off x="5783371"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57" name="Oval 246">
              <a:extLst>
                <a:ext uri="{FF2B5EF4-FFF2-40B4-BE49-F238E27FC236}">
                  <a16:creationId xmlns:a16="http://schemas.microsoft.com/office/drawing/2014/main" id="{48478F5D-AC63-456C-A2A6-46E2C6079180}"/>
                </a:ext>
                <a:ext uri="{C183D7F6-B498-43B3-948B-1728B52AA6E4}">
                  <adec:decorative xmlns:adec="http://schemas.microsoft.com/office/drawing/2017/decorative" xmlns="" val="1"/>
                </a:ext>
              </a:extLst>
            </p:cNvPr>
            <p:cNvSpPr/>
            <p:nvPr userDrawn="1"/>
          </p:nvSpPr>
          <p:spPr>
            <a:xfrm>
              <a:off x="6572852" y="4162015"/>
              <a:ext cx="174171" cy="174171"/>
            </a:xfrm>
            <a:prstGeom prst="rect">
              <a:avLst/>
            </a:prstGeom>
            <a:solidFill>
              <a:srgbClr val="02DCFA"/>
            </a:solidFill>
            <a:ln w="12700" cap="flat" cmpd="sng" algn="ctr">
              <a:solidFill>
                <a:srgbClr val="02DCF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58" name="Oval 248">
              <a:extLst>
                <a:ext uri="{FF2B5EF4-FFF2-40B4-BE49-F238E27FC236}">
                  <a16:creationId xmlns:a16="http://schemas.microsoft.com/office/drawing/2014/main" id="{B87B26F3-280B-4BAC-A30B-6028AC9AADF3}"/>
                </a:ext>
                <a:ext uri="{C183D7F6-B498-43B3-948B-1728B52AA6E4}">
                  <adec:decorative xmlns:adec="http://schemas.microsoft.com/office/drawing/2017/decorative" xmlns="" val="1"/>
                </a:ext>
              </a:extLst>
            </p:cNvPr>
            <p:cNvSpPr/>
            <p:nvPr userDrawn="1"/>
          </p:nvSpPr>
          <p:spPr>
            <a:xfrm>
              <a:off x="7362333"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59" name="Oval 250">
              <a:extLst>
                <a:ext uri="{FF2B5EF4-FFF2-40B4-BE49-F238E27FC236}">
                  <a16:creationId xmlns:a16="http://schemas.microsoft.com/office/drawing/2014/main" id="{62ED9F1E-FCE3-4CBC-A7C4-672C2816D899}"/>
                </a:ext>
                <a:ext uri="{C183D7F6-B498-43B3-948B-1728B52AA6E4}">
                  <adec:decorative xmlns:adec="http://schemas.microsoft.com/office/drawing/2017/decorative" xmlns="" val="1"/>
                </a:ext>
              </a:extLst>
            </p:cNvPr>
            <p:cNvSpPr/>
            <p:nvPr userDrawn="1"/>
          </p:nvSpPr>
          <p:spPr>
            <a:xfrm>
              <a:off x="8151814"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60" name="Oval 252">
              <a:extLst>
                <a:ext uri="{FF2B5EF4-FFF2-40B4-BE49-F238E27FC236}">
                  <a16:creationId xmlns:a16="http://schemas.microsoft.com/office/drawing/2014/main" id="{E758D61B-A483-412E-865D-D1566EC029DC}"/>
                </a:ext>
                <a:ext uri="{C183D7F6-B498-43B3-948B-1728B52AA6E4}">
                  <adec:decorative xmlns:adec="http://schemas.microsoft.com/office/drawing/2017/decorative" xmlns="" val="1"/>
                </a:ext>
              </a:extLst>
            </p:cNvPr>
            <p:cNvSpPr/>
            <p:nvPr userDrawn="1"/>
          </p:nvSpPr>
          <p:spPr>
            <a:xfrm>
              <a:off x="8941295"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61" name="Oval 254">
              <a:extLst>
                <a:ext uri="{FF2B5EF4-FFF2-40B4-BE49-F238E27FC236}">
                  <a16:creationId xmlns:a16="http://schemas.microsoft.com/office/drawing/2014/main" id="{3A79885B-A845-4504-B199-AA59BFC40826}"/>
                </a:ext>
                <a:ext uri="{C183D7F6-B498-43B3-948B-1728B52AA6E4}">
                  <adec:decorative xmlns:adec="http://schemas.microsoft.com/office/drawing/2017/decorative" xmlns="" val="1"/>
                </a:ext>
              </a:extLst>
            </p:cNvPr>
            <p:cNvSpPr/>
            <p:nvPr userDrawn="1"/>
          </p:nvSpPr>
          <p:spPr>
            <a:xfrm>
              <a:off x="9730776"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62" name="Oval 256">
              <a:extLst>
                <a:ext uri="{FF2B5EF4-FFF2-40B4-BE49-F238E27FC236}">
                  <a16:creationId xmlns:a16="http://schemas.microsoft.com/office/drawing/2014/main" id="{7448D00D-9939-4654-90C0-B61DF4E4FB32}"/>
                </a:ext>
                <a:ext uri="{C183D7F6-B498-43B3-948B-1728B52AA6E4}">
                  <adec:decorative xmlns:adec="http://schemas.microsoft.com/office/drawing/2017/decorative" xmlns="" val="1"/>
                </a:ext>
              </a:extLst>
            </p:cNvPr>
            <p:cNvSpPr/>
            <p:nvPr userDrawn="1"/>
          </p:nvSpPr>
          <p:spPr>
            <a:xfrm>
              <a:off x="10520258" y="4162015"/>
              <a:ext cx="174171" cy="174171"/>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grpSp>
      <p:grpSp>
        <p:nvGrpSpPr>
          <p:cNvPr id="163" name="Group 162">
            <a:extLst>
              <a:ext uri="{FF2B5EF4-FFF2-40B4-BE49-F238E27FC236}">
                <a16:creationId xmlns:a16="http://schemas.microsoft.com/office/drawing/2014/main" id="{980EB1B1-085F-4C16-AA18-D1651CA90A86}"/>
              </a:ext>
              <a:ext uri="{C183D7F6-B498-43B3-948B-1728B52AA6E4}">
                <adec:decorative xmlns:adec="http://schemas.microsoft.com/office/drawing/2017/decorative" xmlns="" val="1"/>
              </a:ext>
            </a:extLst>
          </p:cNvPr>
          <p:cNvGrpSpPr/>
          <p:nvPr/>
        </p:nvGrpSpPr>
        <p:grpSpPr>
          <a:xfrm>
            <a:off x="2049387" y="2999128"/>
            <a:ext cx="8510121" cy="0"/>
            <a:chOff x="1504814" y="2488864"/>
            <a:chExt cx="8510121" cy="0"/>
          </a:xfrm>
        </p:grpSpPr>
        <p:cxnSp>
          <p:nvCxnSpPr>
            <p:cNvPr id="164" name="Straight Connector 163">
              <a:extLst>
                <a:ext uri="{FF2B5EF4-FFF2-40B4-BE49-F238E27FC236}">
                  <a16:creationId xmlns:a16="http://schemas.microsoft.com/office/drawing/2014/main" id="{49D60951-28D6-479D-B250-64EC93D45FA8}"/>
                </a:ext>
              </a:extLst>
            </p:cNvPr>
            <p:cNvCxnSpPr>
              <a:cxnSpLocks/>
            </p:cNvCxnSpPr>
            <p:nvPr userDrawn="1"/>
          </p:nvCxnSpPr>
          <p:spPr>
            <a:xfrm>
              <a:off x="1504814" y="2488864"/>
              <a:ext cx="615310" cy="0"/>
            </a:xfrm>
            <a:prstGeom prst="line">
              <a:avLst/>
            </a:prstGeom>
            <a:noFill/>
            <a:ln w="6350" cap="flat" cmpd="sng" algn="ctr">
              <a:solidFill>
                <a:sysClr val="window" lastClr="FFFFFF"/>
              </a:solidFill>
              <a:prstDash val="solid"/>
              <a:miter lim="800000"/>
            </a:ln>
            <a:effectLst/>
          </p:spPr>
        </p:cxnSp>
        <p:cxnSp>
          <p:nvCxnSpPr>
            <p:cNvPr id="165" name="Straight Connector 164">
              <a:extLst>
                <a:ext uri="{FF2B5EF4-FFF2-40B4-BE49-F238E27FC236}">
                  <a16:creationId xmlns:a16="http://schemas.microsoft.com/office/drawing/2014/main" id="{5BCC5BA1-9669-4409-9A11-19731286BCAE}"/>
                </a:ext>
              </a:extLst>
            </p:cNvPr>
            <p:cNvCxnSpPr>
              <a:cxnSpLocks/>
            </p:cNvCxnSpPr>
            <p:nvPr userDrawn="1"/>
          </p:nvCxnSpPr>
          <p:spPr>
            <a:xfrm>
              <a:off x="2301137" y="2488864"/>
              <a:ext cx="615310" cy="0"/>
            </a:xfrm>
            <a:prstGeom prst="line">
              <a:avLst/>
            </a:prstGeom>
            <a:noFill/>
            <a:ln w="6350" cap="flat" cmpd="sng" algn="ctr">
              <a:solidFill>
                <a:sysClr val="window" lastClr="FFFFFF"/>
              </a:solidFill>
              <a:prstDash val="solid"/>
              <a:miter lim="800000"/>
            </a:ln>
            <a:effectLst/>
          </p:spPr>
        </p:cxnSp>
        <p:cxnSp>
          <p:nvCxnSpPr>
            <p:cNvPr id="166" name="Straight Connector 165">
              <a:extLst>
                <a:ext uri="{FF2B5EF4-FFF2-40B4-BE49-F238E27FC236}">
                  <a16:creationId xmlns:a16="http://schemas.microsoft.com/office/drawing/2014/main" id="{56D80429-1EA8-45B7-B748-86971D3A5B08}"/>
                </a:ext>
              </a:extLst>
            </p:cNvPr>
            <p:cNvCxnSpPr>
              <a:cxnSpLocks/>
            </p:cNvCxnSpPr>
            <p:nvPr userDrawn="1"/>
          </p:nvCxnSpPr>
          <p:spPr>
            <a:xfrm>
              <a:off x="3083776" y="2488864"/>
              <a:ext cx="615310" cy="0"/>
            </a:xfrm>
            <a:prstGeom prst="line">
              <a:avLst/>
            </a:prstGeom>
            <a:noFill/>
            <a:ln w="6350" cap="flat" cmpd="sng" algn="ctr">
              <a:solidFill>
                <a:sysClr val="window" lastClr="FFFFFF"/>
              </a:solidFill>
              <a:prstDash val="solid"/>
              <a:miter lim="800000"/>
            </a:ln>
            <a:effectLst/>
          </p:spPr>
        </p:cxnSp>
        <p:cxnSp>
          <p:nvCxnSpPr>
            <p:cNvPr id="167" name="Straight Connector 166">
              <a:extLst>
                <a:ext uri="{FF2B5EF4-FFF2-40B4-BE49-F238E27FC236}">
                  <a16:creationId xmlns:a16="http://schemas.microsoft.com/office/drawing/2014/main" id="{DC08C031-8FA5-4593-86A8-73DD069056C9}"/>
                </a:ext>
              </a:extLst>
            </p:cNvPr>
            <p:cNvCxnSpPr>
              <a:cxnSpLocks/>
            </p:cNvCxnSpPr>
            <p:nvPr userDrawn="1"/>
          </p:nvCxnSpPr>
          <p:spPr>
            <a:xfrm>
              <a:off x="3880099" y="2488864"/>
              <a:ext cx="615310" cy="0"/>
            </a:xfrm>
            <a:prstGeom prst="line">
              <a:avLst/>
            </a:prstGeom>
            <a:noFill/>
            <a:ln w="6350" cap="flat" cmpd="sng" algn="ctr">
              <a:solidFill>
                <a:sysClr val="window" lastClr="FFFFFF"/>
              </a:solidFill>
              <a:prstDash val="solid"/>
              <a:miter lim="800000"/>
            </a:ln>
            <a:effectLst/>
          </p:spPr>
        </p:cxnSp>
        <p:cxnSp>
          <p:nvCxnSpPr>
            <p:cNvPr id="168" name="Straight Connector 167">
              <a:extLst>
                <a:ext uri="{FF2B5EF4-FFF2-40B4-BE49-F238E27FC236}">
                  <a16:creationId xmlns:a16="http://schemas.microsoft.com/office/drawing/2014/main" id="{AC3F1058-5CC0-4F55-8238-F8A40C20FFD5}"/>
                </a:ext>
              </a:extLst>
            </p:cNvPr>
            <p:cNvCxnSpPr>
              <a:cxnSpLocks/>
            </p:cNvCxnSpPr>
            <p:nvPr userDrawn="1"/>
          </p:nvCxnSpPr>
          <p:spPr>
            <a:xfrm>
              <a:off x="4655896" y="2488864"/>
              <a:ext cx="615310" cy="0"/>
            </a:xfrm>
            <a:prstGeom prst="line">
              <a:avLst/>
            </a:prstGeom>
            <a:noFill/>
            <a:ln w="6350" cap="flat" cmpd="sng" algn="ctr">
              <a:solidFill>
                <a:sysClr val="window" lastClr="FFFFFF"/>
              </a:solidFill>
              <a:prstDash val="solid"/>
              <a:miter lim="800000"/>
            </a:ln>
            <a:effectLst/>
          </p:spPr>
        </p:cxnSp>
        <p:cxnSp>
          <p:nvCxnSpPr>
            <p:cNvPr id="169" name="Straight Connector 168">
              <a:extLst>
                <a:ext uri="{FF2B5EF4-FFF2-40B4-BE49-F238E27FC236}">
                  <a16:creationId xmlns:a16="http://schemas.microsoft.com/office/drawing/2014/main" id="{73512DCF-39ED-44A4-9108-B0FEF4FC669A}"/>
                </a:ext>
              </a:extLst>
            </p:cNvPr>
            <p:cNvCxnSpPr>
              <a:cxnSpLocks/>
            </p:cNvCxnSpPr>
            <p:nvPr userDrawn="1"/>
          </p:nvCxnSpPr>
          <p:spPr>
            <a:xfrm>
              <a:off x="5452219" y="2488864"/>
              <a:ext cx="615310" cy="0"/>
            </a:xfrm>
            <a:prstGeom prst="line">
              <a:avLst/>
            </a:prstGeom>
            <a:noFill/>
            <a:ln w="6350" cap="flat" cmpd="sng" algn="ctr">
              <a:solidFill>
                <a:sysClr val="window" lastClr="FFFFFF"/>
              </a:solidFill>
              <a:prstDash val="solid"/>
              <a:miter lim="800000"/>
            </a:ln>
            <a:effectLst/>
          </p:spPr>
        </p:cxnSp>
        <p:cxnSp>
          <p:nvCxnSpPr>
            <p:cNvPr id="170" name="Straight Connector 169">
              <a:extLst>
                <a:ext uri="{FF2B5EF4-FFF2-40B4-BE49-F238E27FC236}">
                  <a16:creationId xmlns:a16="http://schemas.microsoft.com/office/drawing/2014/main" id="{4AA9C9DE-690E-4AB4-86A2-C54F3A35314A}"/>
                </a:ext>
              </a:extLst>
            </p:cNvPr>
            <p:cNvCxnSpPr>
              <a:cxnSpLocks/>
            </p:cNvCxnSpPr>
            <p:nvPr userDrawn="1"/>
          </p:nvCxnSpPr>
          <p:spPr>
            <a:xfrm>
              <a:off x="6234858" y="2488864"/>
              <a:ext cx="615310" cy="0"/>
            </a:xfrm>
            <a:prstGeom prst="line">
              <a:avLst/>
            </a:prstGeom>
            <a:noFill/>
            <a:ln w="6350" cap="flat" cmpd="sng" algn="ctr">
              <a:solidFill>
                <a:sysClr val="window" lastClr="FFFFFF"/>
              </a:solidFill>
              <a:prstDash val="solid"/>
              <a:miter lim="800000"/>
            </a:ln>
            <a:effectLst/>
          </p:spPr>
        </p:cxnSp>
        <p:cxnSp>
          <p:nvCxnSpPr>
            <p:cNvPr id="171" name="Straight Connector 170">
              <a:extLst>
                <a:ext uri="{FF2B5EF4-FFF2-40B4-BE49-F238E27FC236}">
                  <a16:creationId xmlns:a16="http://schemas.microsoft.com/office/drawing/2014/main" id="{056FDA20-77A2-44E7-BDD5-6F8F06C2999C}"/>
                </a:ext>
              </a:extLst>
            </p:cNvPr>
            <p:cNvCxnSpPr>
              <a:cxnSpLocks/>
            </p:cNvCxnSpPr>
            <p:nvPr userDrawn="1"/>
          </p:nvCxnSpPr>
          <p:spPr>
            <a:xfrm>
              <a:off x="7031181" y="2488864"/>
              <a:ext cx="615310" cy="0"/>
            </a:xfrm>
            <a:prstGeom prst="line">
              <a:avLst/>
            </a:prstGeom>
            <a:noFill/>
            <a:ln w="6350" cap="flat" cmpd="sng" algn="ctr">
              <a:solidFill>
                <a:sysClr val="window" lastClr="FFFFFF"/>
              </a:solidFill>
              <a:prstDash val="solid"/>
              <a:miter lim="800000"/>
            </a:ln>
            <a:effectLst/>
          </p:spPr>
        </p:cxnSp>
        <p:cxnSp>
          <p:nvCxnSpPr>
            <p:cNvPr id="172" name="Straight Connector 171">
              <a:extLst>
                <a:ext uri="{FF2B5EF4-FFF2-40B4-BE49-F238E27FC236}">
                  <a16:creationId xmlns:a16="http://schemas.microsoft.com/office/drawing/2014/main" id="{DFCC3E47-BC17-4BF6-8A00-B8D5959560E4}"/>
                </a:ext>
              </a:extLst>
            </p:cNvPr>
            <p:cNvCxnSpPr>
              <a:cxnSpLocks/>
            </p:cNvCxnSpPr>
            <p:nvPr userDrawn="1"/>
          </p:nvCxnSpPr>
          <p:spPr>
            <a:xfrm>
              <a:off x="7813820" y="2488864"/>
              <a:ext cx="615310" cy="0"/>
            </a:xfrm>
            <a:prstGeom prst="line">
              <a:avLst/>
            </a:prstGeom>
            <a:noFill/>
            <a:ln w="6350" cap="flat" cmpd="sng" algn="ctr">
              <a:solidFill>
                <a:sysClr val="window" lastClr="FFFFFF"/>
              </a:solidFill>
              <a:prstDash val="solid"/>
              <a:miter lim="800000"/>
            </a:ln>
            <a:effectLst/>
          </p:spPr>
        </p:cxnSp>
        <p:cxnSp>
          <p:nvCxnSpPr>
            <p:cNvPr id="173" name="Straight Connector 172">
              <a:extLst>
                <a:ext uri="{FF2B5EF4-FFF2-40B4-BE49-F238E27FC236}">
                  <a16:creationId xmlns:a16="http://schemas.microsoft.com/office/drawing/2014/main" id="{A3164CF8-C9CC-47A3-9C15-50B0BF883428}"/>
                </a:ext>
              </a:extLst>
            </p:cNvPr>
            <p:cNvCxnSpPr>
              <a:cxnSpLocks/>
            </p:cNvCxnSpPr>
            <p:nvPr userDrawn="1"/>
          </p:nvCxnSpPr>
          <p:spPr>
            <a:xfrm>
              <a:off x="8610143" y="2488864"/>
              <a:ext cx="615310" cy="0"/>
            </a:xfrm>
            <a:prstGeom prst="line">
              <a:avLst/>
            </a:prstGeom>
            <a:noFill/>
            <a:ln w="6350" cap="flat" cmpd="sng" algn="ctr">
              <a:solidFill>
                <a:sysClr val="window" lastClr="FFFFFF"/>
              </a:solidFill>
              <a:prstDash val="solid"/>
              <a:miter lim="800000"/>
            </a:ln>
            <a:effectLst/>
          </p:spPr>
        </p:cxnSp>
        <p:cxnSp>
          <p:nvCxnSpPr>
            <p:cNvPr id="174" name="Straight Connector 173">
              <a:extLst>
                <a:ext uri="{FF2B5EF4-FFF2-40B4-BE49-F238E27FC236}">
                  <a16:creationId xmlns:a16="http://schemas.microsoft.com/office/drawing/2014/main" id="{9A312809-1B0A-40E2-9D6B-860CCA43286B}"/>
                </a:ext>
              </a:extLst>
            </p:cNvPr>
            <p:cNvCxnSpPr>
              <a:cxnSpLocks/>
            </p:cNvCxnSpPr>
            <p:nvPr userDrawn="1"/>
          </p:nvCxnSpPr>
          <p:spPr>
            <a:xfrm>
              <a:off x="9399625" y="2488864"/>
              <a:ext cx="615310" cy="0"/>
            </a:xfrm>
            <a:prstGeom prst="line">
              <a:avLst/>
            </a:prstGeom>
            <a:noFill/>
            <a:ln w="6350" cap="flat" cmpd="sng" algn="ctr">
              <a:solidFill>
                <a:sysClr val="window" lastClr="FFFFFF"/>
              </a:solidFill>
              <a:prstDash val="solid"/>
              <a:miter lim="800000"/>
            </a:ln>
            <a:effectLst/>
          </p:spPr>
        </p:cxnSp>
      </p:grpSp>
      <p:grpSp>
        <p:nvGrpSpPr>
          <p:cNvPr id="175" name="Group 174">
            <a:extLst>
              <a:ext uri="{FF2B5EF4-FFF2-40B4-BE49-F238E27FC236}">
                <a16:creationId xmlns:a16="http://schemas.microsoft.com/office/drawing/2014/main" id="{AF67E0BE-3828-42FB-9AA7-3F803DB2D1B4}"/>
              </a:ext>
              <a:ext uri="{C183D7F6-B498-43B3-948B-1728B52AA6E4}">
                <adec:decorative xmlns:adec="http://schemas.microsoft.com/office/drawing/2017/decorative" xmlns="" val="1"/>
              </a:ext>
            </a:extLst>
          </p:cNvPr>
          <p:cNvGrpSpPr/>
          <p:nvPr/>
        </p:nvGrpSpPr>
        <p:grpSpPr>
          <a:xfrm>
            <a:off x="1872910" y="2903401"/>
            <a:ext cx="8858463" cy="174171"/>
            <a:chOff x="1835966" y="4162015"/>
            <a:chExt cx="8858463" cy="174171"/>
          </a:xfrm>
        </p:grpSpPr>
        <p:sp>
          <p:nvSpPr>
            <p:cNvPr id="176" name="Oval 234">
              <a:extLst>
                <a:ext uri="{FF2B5EF4-FFF2-40B4-BE49-F238E27FC236}">
                  <a16:creationId xmlns:a16="http://schemas.microsoft.com/office/drawing/2014/main" id="{B5B00848-3459-4661-A7EF-E75AC9C406C3}"/>
                </a:ext>
                <a:ext uri="{C183D7F6-B498-43B3-948B-1728B52AA6E4}">
                  <adec:decorative xmlns:adec="http://schemas.microsoft.com/office/drawing/2017/decorative" xmlns="" val="1"/>
                </a:ext>
              </a:extLst>
            </p:cNvPr>
            <p:cNvSpPr/>
            <p:nvPr userDrawn="1"/>
          </p:nvSpPr>
          <p:spPr>
            <a:xfrm>
              <a:off x="1835966"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77" name="Oval 236">
              <a:extLst>
                <a:ext uri="{FF2B5EF4-FFF2-40B4-BE49-F238E27FC236}">
                  <a16:creationId xmlns:a16="http://schemas.microsoft.com/office/drawing/2014/main" id="{B894BB30-ECBC-4F62-9C74-0E3968350CBE}"/>
                </a:ext>
                <a:ext uri="{C183D7F6-B498-43B3-948B-1728B52AA6E4}">
                  <adec:decorative xmlns:adec="http://schemas.microsoft.com/office/drawing/2017/decorative" xmlns="" val="1"/>
                </a:ext>
              </a:extLst>
            </p:cNvPr>
            <p:cNvSpPr/>
            <p:nvPr userDrawn="1"/>
          </p:nvSpPr>
          <p:spPr>
            <a:xfrm>
              <a:off x="2625447" y="4162015"/>
              <a:ext cx="174171" cy="174171"/>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78" name="Oval 238">
              <a:extLst>
                <a:ext uri="{FF2B5EF4-FFF2-40B4-BE49-F238E27FC236}">
                  <a16:creationId xmlns:a16="http://schemas.microsoft.com/office/drawing/2014/main" id="{9CA8F390-1FEE-457A-8225-D51F7A253E9F}"/>
                </a:ext>
                <a:ext uri="{C183D7F6-B498-43B3-948B-1728B52AA6E4}">
                  <adec:decorative xmlns:adec="http://schemas.microsoft.com/office/drawing/2017/decorative" xmlns="" val="1"/>
                </a:ext>
              </a:extLst>
            </p:cNvPr>
            <p:cNvSpPr/>
            <p:nvPr userDrawn="1"/>
          </p:nvSpPr>
          <p:spPr>
            <a:xfrm>
              <a:off x="3414928"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79" name="Oval 240">
              <a:extLst>
                <a:ext uri="{FF2B5EF4-FFF2-40B4-BE49-F238E27FC236}">
                  <a16:creationId xmlns:a16="http://schemas.microsoft.com/office/drawing/2014/main" id="{4E6F774F-40ED-467D-88A2-94AE11DC5018}"/>
                </a:ext>
                <a:ext uri="{C183D7F6-B498-43B3-948B-1728B52AA6E4}">
                  <adec:decorative xmlns:adec="http://schemas.microsoft.com/office/drawing/2017/decorative" xmlns="" val="1"/>
                </a:ext>
              </a:extLst>
            </p:cNvPr>
            <p:cNvSpPr/>
            <p:nvPr userDrawn="1"/>
          </p:nvSpPr>
          <p:spPr>
            <a:xfrm>
              <a:off x="4204409"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80" name="Oval 242">
              <a:extLst>
                <a:ext uri="{FF2B5EF4-FFF2-40B4-BE49-F238E27FC236}">
                  <a16:creationId xmlns:a16="http://schemas.microsoft.com/office/drawing/2014/main" id="{EFFD4305-13D4-4942-B7CC-6DBCA01BF1AA}"/>
                </a:ext>
                <a:ext uri="{C183D7F6-B498-43B3-948B-1728B52AA6E4}">
                  <adec:decorative xmlns:adec="http://schemas.microsoft.com/office/drawing/2017/decorative" xmlns="" val="1"/>
                </a:ext>
              </a:extLst>
            </p:cNvPr>
            <p:cNvSpPr/>
            <p:nvPr userDrawn="1"/>
          </p:nvSpPr>
          <p:spPr>
            <a:xfrm>
              <a:off x="4993890" y="4162015"/>
              <a:ext cx="174171" cy="174171"/>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81" name="Oval 244">
              <a:extLst>
                <a:ext uri="{FF2B5EF4-FFF2-40B4-BE49-F238E27FC236}">
                  <a16:creationId xmlns:a16="http://schemas.microsoft.com/office/drawing/2014/main" id="{71A322C7-81AC-4059-88C9-E5BED09742AA}"/>
                </a:ext>
                <a:ext uri="{C183D7F6-B498-43B3-948B-1728B52AA6E4}">
                  <adec:decorative xmlns:adec="http://schemas.microsoft.com/office/drawing/2017/decorative" xmlns="" val="1"/>
                </a:ext>
              </a:extLst>
            </p:cNvPr>
            <p:cNvSpPr/>
            <p:nvPr userDrawn="1"/>
          </p:nvSpPr>
          <p:spPr>
            <a:xfrm>
              <a:off x="5783371"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82" name="Oval 246">
              <a:extLst>
                <a:ext uri="{FF2B5EF4-FFF2-40B4-BE49-F238E27FC236}">
                  <a16:creationId xmlns:a16="http://schemas.microsoft.com/office/drawing/2014/main" id="{C34BC827-F7BE-4B4C-AA4F-F9CA43CE04A5}"/>
                </a:ext>
                <a:ext uri="{C183D7F6-B498-43B3-948B-1728B52AA6E4}">
                  <adec:decorative xmlns:adec="http://schemas.microsoft.com/office/drawing/2017/decorative" xmlns="" val="1"/>
                </a:ext>
              </a:extLst>
            </p:cNvPr>
            <p:cNvSpPr/>
            <p:nvPr userDrawn="1"/>
          </p:nvSpPr>
          <p:spPr>
            <a:xfrm>
              <a:off x="6572852"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83" name="Oval 248">
              <a:extLst>
                <a:ext uri="{FF2B5EF4-FFF2-40B4-BE49-F238E27FC236}">
                  <a16:creationId xmlns:a16="http://schemas.microsoft.com/office/drawing/2014/main" id="{493D3EA3-98DA-45F8-A146-C11E2188C19F}"/>
                </a:ext>
                <a:ext uri="{C183D7F6-B498-43B3-948B-1728B52AA6E4}">
                  <adec:decorative xmlns:adec="http://schemas.microsoft.com/office/drawing/2017/decorative" xmlns="" val="1"/>
                </a:ext>
              </a:extLst>
            </p:cNvPr>
            <p:cNvSpPr/>
            <p:nvPr userDrawn="1"/>
          </p:nvSpPr>
          <p:spPr>
            <a:xfrm>
              <a:off x="7362333"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84" name="Oval 250">
              <a:extLst>
                <a:ext uri="{FF2B5EF4-FFF2-40B4-BE49-F238E27FC236}">
                  <a16:creationId xmlns:a16="http://schemas.microsoft.com/office/drawing/2014/main" id="{2471905D-4879-4E49-B008-F9AA936C6EB4}"/>
                </a:ext>
                <a:ext uri="{C183D7F6-B498-43B3-948B-1728B52AA6E4}">
                  <adec:decorative xmlns:adec="http://schemas.microsoft.com/office/drawing/2017/decorative" xmlns="" val="1"/>
                </a:ext>
              </a:extLst>
            </p:cNvPr>
            <p:cNvSpPr/>
            <p:nvPr userDrawn="1"/>
          </p:nvSpPr>
          <p:spPr>
            <a:xfrm>
              <a:off x="8151814"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85" name="Oval 252">
              <a:extLst>
                <a:ext uri="{FF2B5EF4-FFF2-40B4-BE49-F238E27FC236}">
                  <a16:creationId xmlns:a16="http://schemas.microsoft.com/office/drawing/2014/main" id="{ABC6EDE8-DC88-40DF-A932-C5D3BC7E32B1}"/>
                </a:ext>
                <a:ext uri="{C183D7F6-B498-43B3-948B-1728B52AA6E4}">
                  <adec:decorative xmlns:adec="http://schemas.microsoft.com/office/drawing/2017/decorative" xmlns="" val="1"/>
                </a:ext>
              </a:extLst>
            </p:cNvPr>
            <p:cNvSpPr/>
            <p:nvPr userDrawn="1"/>
          </p:nvSpPr>
          <p:spPr>
            <a:xfrm>
              <a:off x="8941295" y="4162015"/>
              <a:ext cx="174171" cy="174171"/>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86" name="Oval 254">
              <a:extLst>
                <a:ext uri="{FF2B5EF4-FFF2-40B4-BE49-F238E27FC236}">
                  <a16:creationId xmlns:a16="http://schemas.microsoft.com/office/drawing/2014/main" id="{F6056E70-C46E-4A13-8BA2-22B1D24C52CB}"/>
                </a:ext>
                <a:ext uri="{C183D7F6-B498-43B3-948B-1728B52AA6E4}">
                  <adec:decorative xmlns:adec="http://schemas.microsoft.com/office/drawing/2017/decorative" xmlns="" val="1"/>
                </a:ext>
              </a:extLst>
            </p:cNvPr>
            <p:cNvSpPr/>
            <p:nvPr userDrawn="1"/>
          </p:nvSpPr>
          <p:spPr>
            <a:xfrm>
              <a:off x="9730776"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sp>
          <p:nvSpPr>
            <p:cNvPr id="187" name="Oval 256">
              <a:extLst>
                <a:ext uri="{FF2B5EF4-FFF2-40B4-BE49-F238E27FC236}">
                  <a16:creationId xmlns:a16="http://schemas.microsoft.com/office/drawing/2014/main" id="{AA48B21D-0BDC-4CCA-AC74-C6A8A440A9CD}"/>
                </a:ext>
                <a:ext uri="{C183D7F6-B498-43B3-948B-1728B52AA6E4}">
                  <adec:decorative xmlns:adec="http://schemas.microsoft.com/office/drawing/2017/decorative" xmlns="" val="1"/>
                </a:ext>
              </a:extLst>
            </p:cNvPr>
            <p:cNvSpPr/>
            <p:nvPr userDrawn="1"/>
          </p:nvSpPr>
          <p:spPr>
            <a:xfrm>
              <a:off x="10520258" y="4162015"/>
              <a:ext cx="174171" cy="174171"/>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dirty="0" smtClean="0">
                <a:ln>
                  <a:noFill/>
                </a:ln>
                <a:solidFill>
                  <a:schemeClr val="bg1"/>
                </a:solidFill>
                <a:effectLst/>
                <a:uLnTx/>
                <a:uFillTx/>
                <a:ea typeface="+mn-ea"/>
                <a:cs typeface="+mn-cs"/>
              </a:endParaRPr>
            </a:p>
          </p:txBody>
        </p:sp>
      </p:grpSp>
      <p:sp>
        <p:nvSpPr>
          <p:cNvPr id="209" name="object 18" descr="Beige rectangle">
            <a:extLst>
              <a:ext uri="{FF2B5EF4-FFF2-40B4-BE49-F238E27FC236}">
                <a16:creationId xmlns:a16="http://schemas.microsoft.com/office/drawing/2014/main" id="{7593E25A-C238-4F4D-B05B-996628D42B7D}"/>
              </a:ext>
            </a:extLst>
          </p:cNvPr>
          <p:cNvSpPr/>
          <p:nvPr/>
        </p:nvSpPr>
        <p:spPr>
          <a:xfrm flipV="1">
            <a:off x="3291840" y="1534519"/>
            <a:ext cx="5638452"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871849891"/>
      </p:ext>
    </p:extLst>
  </p:cSld>
  <p:clrMapOvr>
    <a:masterClrMapping/>
  </p:clrMapOvr>
  <p:transition advTm="8000">
    <p:diamon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468844" y="6241142"/>
            <a:ext cx="357116" cy="284371"/>
          </a:xfrm>
        </p:spPr>
        <p:txBody>
          <a:bodyPr/>
          <a:lstStyle/>
          <a:p>
            <a:fld id="{82EE24B5-652C-4DB5-B7C3-B5BBEC1280B1}" type="slidenum">
              <a:rPr lang="en-US" sz="2400" noProof="0" smtClean="0">
                <a:latin typeface="+mj-lt"/>
              </a:rPr>
              <a:t>19</a:t>
            </a:fld>
            <a:endParaRPr lang="en-US" sz="2400" noProof="0" dirty="0">
              <a:latin typeface="+mj-lt"/>
            </a:endParaRPr>
          </a:p>
        </p:txBody>
      </p:sp>
      <p:sp>
        <p:nvSpPr>
          <p:cNvPr id="10" name="Content Placeholder 4">
            <a:extLst>
              <a:ext uri="{FF2B5EF4-FFF2-40B4-BE49-F238E27FC236}">
                <a16:creationId xmlns:a16="http://schemas.microsoft.com/office/drawing/2014/main" id="{D5537408-2125-4CE5-92A7-F7E0FCBA31D0}"/>
              </a:ext>
            </a:extLst>
          </p:cNvPr>
          <p:cNvSpPr txBox="1">
            <a:spLocks/>
          </p:cNvSpPr>
          <p:nvPr/>
        </p:nvSpPr>
        <p:spPr>
          <a:xfrm>
            <a:off x="0" y="1683657"/>
            <a:ext cx="7082971" cy="2524125"/>
          </a:xfrm>
          <a:prstGeom prst="rect">
            <a:avLst/>
          </a:prstGeom>
          <a:solidFill>
            <a:schemeClr val="accent2"/>
          </a:solidFill>
        </p:spPr>
        <p:txBody>
          <a:bodyPr lIns="1548000" tIns="216000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pic>
        <p:nvPicPr>
          <p:cNvPr id="8" name="Picture 7" descr="Questions Slide | End Slides | Access 7,350+ Templates Now!"/>
          <p:cNvPicPr/>
          <p:nvPr/>
        </p:nvPicPr>
        <p:blipFill rotWithShape="1">
          <a:blip r:embed="rId2" cstate="hqprint">
            <a:extLst>
              <a:ext uri="{28A0092B-C50C-407E-A947-70E740481C1C}">
                <a14:useLocalDpi xmlns:a14="http://schemas.microsoft.com/office/drawing/2010/main" val="0"/>
              </a:ext>
            </a:extLst>
          </a:blip>
          <a:srcRect/>
          <a:stretch/>
        </p:blipFill>
        <p:spPr bwMode="auto">
          <a:xfrm>
            <a:off x="4517159" y="1683657"/>
            <a:ext cx="2705100" cy="2524125"/>
          </a:xfrm>
          <a:prstGeom prst="ellipse">
            <a:avLst/>
          </a:prstGeom>
          <a:ln>
            <a:noFill/>
          </a:ln>
          <a:effectLst>
            <a:softEdge rad="112500"/>
          </a:effectLst>
          <a:extLst>
            <a:ext uri="{53640926-AAD7-44D8-BBD7-CCE9431645EC}">
              <a14:shadowObscured xmlns:a14="http://schemas.microsoft.com/office/drawing/2010/main"/>
            </a:ext>
          </a:extLst>
        </p:spPr>
      </p:pic>
      <p:sp>
        <p:nvSpPr>
          <p:cNvPr id="11" name="Title 1">
            <a:extLst>
              <a:ext uri="{FF2B5EF4-FFF2-40B4-BE49-F238E27FC236}">
                <a16:creationId xmlns:a16="http://schemas.microsoft.com/office/drawing/2014/main" id="{1BD43A5E-77DF-44FD-800D-158434A3ABC6}"/>
              </a:ext>
            </a:extLst>
          </p:cNvPr>
          <p:cNvSpPr txBox="1">
            <a:spLocks/>
          </p:cNvSpPr>
          <p:nvPr/>
        </p:nvSpPr>
        <p:spPr bwMode="ltGray">
          <a:xfrm>
            <a:off x="-342056" y="2064417"/>
            <a:ext cx="4859215" cy="1325563"/>
          </a:xfrm>
          <a:prstGeom prst="rect">
            <a:avLst/>
          </a:prstGeom>
        </p:spPr>
        <p:txBody>
          <a:bodyPr>
            <a:normAutofit lnSpcReduction="10000"/>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US" sz="5000" i="1" dirty="0" smtClean="0">
                <a:solidFill>
                  <a:schemeClr val="bg1"/>
                </a:solidFill>
              </a:rPr>
              <a:t>ANY QUESTIONS ?</a:t>
            </a:r>
            <a:endParaRPr lang="en-US" sz="5000" i="1" dirty="0"/>
          </a:p>
        </p:txBody>
      </p:sp>
      <p:sp>
        <p:nvSpPr>
          <p:cNvPr id="7" name="Rectangle 6"/>
          <p:cNvSpPr/>
          <p:nvPr/>
        </p:nvSpPr>
        <p:spPr>
          <a:xfrm>
            <a:off x="7918400" y="1343266"/>
            <a:ext cx="3907560" cy="5016758"/>
          </a:xfrm>
          <a:prstGeom prst="rect">
            <a:avLst/>
          </a:prstGeom>
        </p:spPr>
        <p:txBody>
          <a:bodyPr wrap="square">
            <a:spAutoFit/>
          </a:bodyPr>
          <a:lstStyle/>
          <a:p>
            <a:pPr marL="342900" indent="-342900" algn="ctr">
              <a:buFont typeface="Wingdings" panose="05000000000000000000" pitchFamily="2" charset="2"/>
              <a:buChar char="v"/>
            </a:pPr>
            <a:r>
              <a:rPr lang="en-US" sz="2000" b="1" i="1" dirty="0">
                <a:latin typeface="+mj-lt"/>
              </a:rPr>
              <a:t>At ChamaSphere, we believe in giving 110%. By closing the loop on financial management and using the latest technology, we help businesses grow and nurture a consumer-first mindset. We thrive because of our market knowledge and a great team behind our product. As our CEO says, "Efficiencies will come from proactively transforming how we do business."</a:t>
            </a:r>
          </a:p>
        </p:txBody>
      </p:sp>
    </p:spTree>
    <p:extLst>
      <p:ext uri="{BB962C8B-B14F-4D97-AF65-F5344CB8AC3E}">
        <p14:creationId xmlns:p14="http://schemas.microsoft.com/office/powerpoint/2010/main" val="2519802595"/>
      </p:ext>
    </p:extLst>
  </p:cSld>
  <p:clrMapOvr>
    <a:masterClrMapping/>
  </p:clrMapOvr>
  <p:transition advTm="8000">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57452" y="57954"/>
            <a:ext cx="11898399" cy="6293873"/>
          </a:xfrm>
        </p:spPr>
        <p:txBody>
          <a:bodyPr/>
          <a:lstStyle/>
          <a:p>
            <a:endParaRPr lang="en-US" dirty="0" smtClean="0"/>
          </a:p>
          <a:p>
            <a:endParaRPr lang="en-US" dirty="0"/>
          </a:p>
          <a:p>
            <a:pPr marL="0" indent="0" algn="ctr">
              <a:buNone/>
            </a:pPr>
            <a:endParaRPr lang="en-US" sz="2800" b="1" dirty="0" smtClean="0">
              <a:solidFill>
                <a:schemeClr val="bg2">
                  <a:lumMod val="50000"/>
                </a:schemeClr>
              </a:solidFill>
              <a:effectLst>
                <a:outerShdw blurRad="38100" dist="38100" dir="2700000" algn="tl">
                  <a:srgbClr val="000000">
                    <a:alpha val="43137"/>
                  </a:srgbClr>
                </a:outerShdw>
              </a:effectLst>
              <a:latin typeface="Book Antiqua" panose="02040602050305030304" pitchFamily="18" charset="0"/>
            </a:endParaRPr>
          </a:p>
          <a:p>
            <a:pPr algn="ctr"/>
            <a:endParaRPr lang="en-US" sz="2800" dirty="0" smtClean="0">
              <a:solidFill>
                <a:schemeClr val="bg2">
                  <a:lumMod val="50000"/>
                </a:schemeClr>
              </a:solidFill>
            </a:endParaRPr>
          </a:p>
          <a:p>
            <a:endParaRPr lang="en-US" dirty="0"/>
          </a:p>
        </p:txBody>
      </p:sp>
      <p:sp>
        <p:nvSpPr>
          <p:cNvPr id="5" name="object 3" descr="Beige rectangle">
            <a:extLst>
              <a:ext uri="{FF2B5EF4-FFF2-40B4-BE49-F238E27FC236}">
                <a16:creationId xmlns:a16="http://schemas.microsoft.com/office/drawing/2014/main" id="{DCF29767-6635-4A46-AB77-672CC90C6FBE}"/>
              </a:ext>
            </a:extLst>
          </p:cNvPr>
          <p:cNvSpPr/>
          <p:nvPr/>
        </p:nvSpPr>
        <p:spPr>
          <a:xfrm>
            <a:off x="0" y="246153"/>
            <a:ext cx="5459895" cy="227196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293600" y="285611"/>
            <a:ext cx="8532348" cy="219275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468388" y="395947"/>
            <a:ext cx="10515600" cy="1325563"/>
          </a:xfrm>
        </p:spPr>
        <p:txBody>
          <a:bodyPr/>
          <a:lstStyle/>
          <a:p>
            <a:r>
              <a:rPr lang="en-US" dirty="0" smtClean="0">
                <a:solidFill>
                  <a:schemeClr val="bg1"/>
                </a:solidFill>
              </a:rPr>
              <a:t>PROBLEM STATEMENT</a:t>
            </a:r>
            <a:endParaRPr lang="en-US"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575449" y="1248153"/>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925051" y="1194252"/>
            <a:ext cx="5727540"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spc="-25" dirty="0" smtClean="0">
                <a:solidFill>
                  <a:schemeClr val="bg2">
                    <a:lumMod val="20000"/>
                    <a:lumOff val="80000"/>
                  </a:schemeClr>
                </a:solidFill>
                <a:cs typeface="Arial"/>
              </a:rPr>
              <a:t>Chamas,a segment in the Financial sector is facing challenges due to regulatory hurdles and limited access to capital.Additionally,there are unmet customer needs such as lack of digital solutions and limited financial literacy.</a:t>
            </a:r>
            <a:endParaRPr lang="en-US" sz="1800" i="1" spc="-25" dirty="0">
              <a:solidFill>
                <a:schemeClr val="bg2">
                  <a:lumMod val="20000"/>
                  <a:lumOff val="80000"/>
                </a:schemeClr>
              </a:solidFill>
              <a:cs typeface="Arial"/>
            </a:endParaRPr>
          </a:p>
        </p:txBody>
      </p:sp>
      <p:sp>
        <p:nvSpPr>
          <p:cNvPr id="12" name="object 18" descr="Beige rectangle">
            <a:extLst>
              <a:ext uri="{FF2B5EF4-FFF2-40B4-BE49-F238E27FC236}">
                <a16:creationId xmlns:a16="http://schemas.microsoft.com/office/drawing/2014/main" id="{7593E25A-C238-4F4D-B05B-996628D42B7D}"/>
              </a:ext>
            </a:extLst>
          </p:cNvPr>
          <p:cNvSpPr/>
          <p:nvPr/>
        </p:nvSpPr>
        <p:spPr>
          <a:xfrm>
            <a:off x="4036147" y="3077136"/>
            <a:ext cx="3744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417" y="2518118"/>
            <a:ext cx="10837985" cy="4171702"/>
          </a:xfrm>
          <a:prstGeom prst="rect">
            <a:avLst/>
          </a:prstGeom>
        </p:spPr>
      </p:pic>
    </p:spTree>
    <p:extLst>
      <p:ext uri="{BB962C8B-B14F-4D97-AF65-F5344CB8AC3E}">
        <p14:creationId xmlns:p14="http://schemas.microsoft.com/office/powerpoint/2010/main" val="1793949734"/>
      </p:ext>
    </p:extLst>
  </p:cSld>
  <p:clrMapOvr>
    <a:masterClrMapping/>
  </p:clrMapOvr>
  <p:transition advTm="8000">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908801"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err="1" smtClean="0">
                <a:solidFill>
                  <a:schemeClr val="bg2">
                    <a:lumMod val="20000"/>
                    <a:lumOff val="80000"/>
                    <a:alpha val="75000"/>
                  </a:schemeClr>
                </a:solidFill>
                <a:cs typeface="Arial"/>
              </a:rPr>
              <a:t>Morene</a:t>
            </a:r>
            <a:r>
              <a:rPr lang="en-US" sz="2500" b="1" i="1" spc="60" dirty="0" smtClean="0">
                <a:solidFill>
                  <a:schemeClr val="bg2">
                    <a:lumMod val="20000"/>
                    <a:lumOff val="80000"/>
                    <a:alpha val="75000"/>
                  </a:schemeClr>
                </a:solidFill>
                <a:cs typeface="Arial"/>
              </a:rPr>
              <a:t> Abel</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smtClean="0">
                <a:solidFill>
                  <a:schemeClr val="bg2">
                    <a:lumMod val="20000"/>
                    <a:lumOff val="80000"/>
                    <a:alpha val="75000"/>
                  </a:schemeClr>
                </a:solidFill>
                <a:cs typeface="Arial"/>
              </a:rPr>
              <a:t>chamasphere@gmail.com</a:t>
            </a:r>
            <a:endParaRPr lang="en-US" sz="2500" b="1" i="1" spc="70"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45" dirty="0" smtClean="0">
                <a:solidFill>
                  <a:schemeClr val="bg2">
                    <a:lumMod val="20000"/>
                    <a:lumOff val="80000"/>
                    <a:alpha val="75000"/>
                  </a:schemeClr>
                </a:solidFill>
                <a:cs typeface="Arial"/>
              </a:rPr>
              <a:t>678-555-0100</a:t>
            </a:r>
          </a:p>
          <a:p>
            <a:pPr marL="0" marR="5080" indent="0">
              <a:buFont typeface="Arial" panose="020B0604020202020204" pitchFamily="34" charset="0"/>
              <a:buNone/>
            </a:pPr>
            <a:endParaRPr lang="en-US" sz="2500" b="1" i="1" spc="45" dirty="0" smtClean="0">
              <a:solidFill>
                <a:schemeClr val="bg2">
                  <a:lumMod val="20000"/>
                  <a:lumOff val="80000"/>
                  <a:alpha val="75000"/>
                </a:schemeClr>
              </a:solidFill>
              <a:cs typeface="Arial"/>
            </a:endParaRPr>
          </a:p>
          <a:p>
            <a:pPr marL="0" marR="5080" indent="0">
              <a:buFont typeface="Arial" panose="020B0604020202020204" pitchFamily="34" charset="0"/>
              <a:buNone/>
            </a:pP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bwMode="ltGray">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bwMode="ltGray">
          <a:xfrm>
            <a:off x="838200" y="1701559"/>
            <a:ext cx="4859215" cy="1325563"/>
          </a:xfrm>
        </p:spPr>
        <p:txBody>
          <a:bodyPr>
            <a:normAutofit/>
          </a:bodyPr>
          <a:lstStyle/>
          <a:p>
            <a:r>
              <a:rPr lang="en-US" sz="5000" dirty="0">
                <a:solidFill>
                  <a:schemeClr val="bg1"/>
                </a:solidFill>
              </a:rPr>
              <a:t>THANK YOU</a:t>
            </a:r>
            <a:r>
              <a:rPr lang="en-US" sz="5000" dirty="0" smtClean="0">
                <a:solidFill>
                  <a:schemeClr val="bg1"/>
                </a:solidFill>
              </a:rPr>
              <a:t>!</a:t>
            </a:r>
            <a:endParaRPr lang="en-US" sz="5000" dirty="0"/>
          </a:p>
        </p:txBody>
      </p:sp>
      <p:pic>
        <p:nvPicPr>
          <p:cNvPr id="11" name="Graphic 10" descr="Person icon">
            <a:extLst>
              <a:ext uri="{FF2B5EF4-FFF2-40B4-BE49-F238E27FC236}">
                <a16:creationId xmlns:a16="http://schemas.microsoft.com/office/drawing/2014/main" id="{623730AD-04DB-4D31-90B9-486007BC48F8}"/>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935237" y="3470503"/>
            <a:ext cx="342900" cy="352425"/>
          </a:xfrm>
          <a:prstGeom prst="rect">
            <a:avLst/>
          </a:prstGeom>
        </p:spPr>
      </p:pic>
      <p:pic>
        <p:nvPicPr>
          <p:cNvPr id="12" name="Graphic 11" descr="Mail icon">
            <a:extLst>
              <a:ext uri="{FF2B5EF4-FFF2-40B4-BE49-F238E27FC236}">
                <a16:creationId xmlns:a16="http://schemas.microsoft.com/office/drawing/2014/main" id="{A19DD78C-1BBA-435D-AB9C-910A5A3B509F}"/>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935237" y="3965704"/>
            <a:ext cx="342900" cy="342900"/>
          </a:xfrm>
          <a:prstGeom prst="rect">
            <a:avLst/>
          </a:prstGeom>
        </p:spPr>
      </p:pic>
      <p:pic>
        <p:nvPicPr>
          <p:cNvPr id="13" name="Graphic 12" descr="Phone icon">
            <a:extLst>
              <a:ext uri="{FF2B5EF4-FFF2-40B4-BE49-F238E27FC236}">
                <a16:creationId xmlns:a16="http://schemas.microsoft.com/office/drawing/2014/main" id="{E1FE68E0-BC77-4B86-BF40-6A4FF5062F58}"/>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935237" y="4451380"/>
            <a:ext cx="342900" cy="342900"/>
          </a:xfrm>
          <a:prstGeom prst="rect">
            <a:avLst/>
          </a:prstGeom>
        </p:spPr>
      </p:pic>
    </p:spTree>
    <p:extLst>
      <p:ext uri="{BB962C8B-B14F-4D97-AF65-F5344CB8AC3E}">
        <p14:creationId xmlns:p14="http://schemas.microsoft.com/office/powerpoint/2010/main" val="1486951216"/>
      </p:ext>
    </p:extLst>
  </p:cSld>
  <p:clrMapOvr>
    <a:masterClrMapping/>
  </p:clrMapOvr>
  <p:transition advTm="8000">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hamas - the way how Kenyans save and invest mo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7" y="-317973"/>
            <a:ext cx="11685283" cy="658368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0" y="-444582"/>
            <a:ext cx="12189092" cy="6914270"/>
          </a:xfrm>
          <a:custGeom>
            <a:avLst/>
            <a:gdLst>
              <a:gd name="connsiteX0" fmla="*/ 0 w 12188952"/>
              <a:gd name="connsiteY0" fmla="*/ 6858000 h 6998677"/>
              <a:gd name="connsiteX1" fmla="*/ 12188952 w 12188952"/>
              <a:gd name="connsiteY1" fmla="*/ 6998677 h 6998677"/>
              <a:gd name="connsiteX2" fmla="*/ 12188952 w 12188952"/>
              <a:gd name="connsiteY2" fmla="*/ 0 h 6998677"/>
              <a:gd name="connsiteX3" fmla="*/ 0 w 12188952"/>
              <a:gd name="connsiteY3" fmla="*/ 0 h 6998677"/>
              <a:gd name="connsiteX4" fmla="*/ 0 w 12188952"/>
              <a:gd name="connsiteY4" fmla="*/ 6858000 h 6998677"/>
              <a:gd name="connsiteX0" fmla="*/ 0 w 12188952"/>
              <a:gd name="connsiteY0" fmla="*/ 6858000 h 6998677"/>
              <a:gd name="connsiteX1" fmla="*/ 12188952 w 12188952"/>
              <a:gd name="connsiteY1" fmla="*/ 6998677 h 6998677"/>
              <a:gd name="connsiteX2" fmla="*/ 12188952 w 12188952"/>
              <a:gd name="connsiteY2" fmla="*/ 0 h 6998677"/>
              <a:gd name="connsiteX3" fmla="*/ 0 w 12188952"/>
              <a:gd name="connsiteY3" fmla="*/ 0 h 6998677"/>
              <a:gd name="connsiteX4" fmla="*/ 0 w 12188952"/>
              <a:gd name="connsiteY4" fmla="*/ 6858000 h 6998677"/>
              <a:gd name="connsiteX0" fmla="*/ 0 w 12188952"/>
              <a:gd name="connsiteY0" fmla="*/ 6858000 h 6858000"/>
              <a:gd name="connsiteX1" fmla="*/ 12188952 w 12188952"/>
              <a:gd name="connsiteY1" fmla="*/ 6759526 h 6858000"/>
              <a:gd name="connsiteX2" fmla="*/ 12188952 w 12188952"/>
              <a:gd name="connsiteY2" fmla="*/ 0 h 6858000"/>
              <a:gd name="connsiteX3" fmla="*/ 0 w 12188952"/>
              <a:gd name="connsiteY3" fmla="*/ 0 h 6858000"/>
              <a:gd name="connsiteX4" fmla="*/ 0 w 12188952"/>
              <a:gd name="connsiteY4" fmla="*/ 6858000 h 6858000"/>
              <a:gd name="connsiteX0" fmla="*/ 0 w 12188952"/>
              <a:gd name="connsiteY0" fmla="*/ 6914270 h 6914270"/>
              <a:gd name="connsiteX1" fmla="*/ 12188952 w 12188952"/>
              <a:gd name="connsiteY1" fmla="*/ 6759526 h 6914270"/>
              <a:gd name="connsiteX2" fmla="*/ 12188952 w 12188952"/>
              <a:gd name="connsiteY2" fmla="*/ 0 h 6914270"/>
              <a:gd name="connsiteX3" fmla="*/ 0 w 12188952"/>
              <a:gd name="connsiteY3" fmla="*/ 0 h 6914270"/>
              <a:gd name="connsiteX4" fmla="*/ 0 w 12188952"/>
              <a:gd name="connsiteY4" fmla="*/ 6914270 h 6914270"/>
              <a:gd name="connsiteX0" fmla="*/ 0 w 12188952"/>
              <a:gd name="connsiteY0" fmla="*/ 6914270 h 6914270"/>
              <a:gd name="connsiteX1" fmla="*/ 12188952 w 12188952"/>
              <a:gd name="connsiteY1" fmla="*/ 6759526 h 6914270"/>
              <a:gd name="connsiteX2" fmla="*/ 12188952 w 12188952"/>
              <a:gd name="connsiteY2" fmla="*/ 0 h 6914270"/>
              <a:gd name="connsiteX3" fmla="*/ 0 w 12188952"/>
              <a:gd name="connsiteY3" fmla="*/ 0 h 6914270"/>
              <a:gd name="connsiteX4" fmla="*/ 0 w 12188952"/>
              <a:gd name="connsiteY4" fmla="*/ 6914270 h 6914270"/>
              <a:gd name="connsiteX0" fmla="*/ 0 w 12188952"/>
              <a:gd name="connsiteY0" fmla="*/ 6914270 h 6914270"/>
              <a:gd name="connsiteX1" fmla="*/ 12188952 w 12188952"/>
              <a:gd name="connsiteY1" fmla="*/ 6759526 h 6914270"/>
              <a:gd name="connsiteX2" fmla="*/ 12188952 w 12188952"/>
              <a:gd name="connsiteY2" fmla="*/ 0 h 6914270"/>
              <a:gd name="connsiteX3" fmla="*/ 0 w 12188952"/>
              <a:gd name="connsiteY3" fmla="*/ 0 h 6914270"/>
              <a:gd name="connsiteX4" fmla="*/ 0 w 12188952"/>
              <a:gd name="connsiteY4" fmla="*/ 6914270 h 6914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952" h="6914270">
                <a:moveTo>
                  <a:pt x="0" y="6914270"/>
                </a:moveTo>
                <a:lnTo>
                  <a:pt x="12188952" y="6759526"/>
                </a:lnTo>
                <a:lnTo>
                  <a:pt x="12188952" y="0"/>
                </a:lnTo>
                <a:lnTo>
                  <a:pt x="0" y="0"/>
                </a:lnTo>
                <a:lnTo>
                  <a:pt x="0" y="6914270"/>
                </a:lnTo>
                <a:close/>
              </a:path>
            </a:pathLst>
          </a:custGeom>
          <a:solidFill>
            <a:schemeClr val="tx2">
              <a:alpha val="69999"/>
            </a:schemeClr>
          </a:solidFill>
        </p:spPr>
        <p:txBody>
          <a:bodyPr wrap="square" lIns="0" tIns="0" rIns="0" bIns="0" rtlCol="0"/>
          <a:lstStyle/>
          <a:p>
            <a:r>
              <a:rPr lang="en-US" dirty="0" smtClean="0"/>
              <a:t>c</a:t>
            </a:r>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388034" y="-4237"/>
            <a:ext cx="10515600" cy="1325563"/>
          </a:xfrm>
        </p:spPr>
        <p:txBody>
          <a:bodyPr/>
          <a:lstStyle/>
          <a:p>
            <a:r>
              <a:rPr lang="en-US" dirty="0" smtClean="0">
                <a:solidFill>
                  <a:schemeClr val="bg1"/>
                </a:solidFill>
              </a:rPr>
              <a:t>IDEATION ANALYSIS MATRIX</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flipV="1">
            <a:off x="520505" y="157149"/>
            <a:ext cx="4450080" cy="783475"/>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graphicFrame>
        <p:nvGraphicFramePr>
          <p:cNvPr id="18" name="Content Placeholder 5" descr="Table">
            <a:extLst>
              <a:ext uri="{FF2B5EF4-FFF2-40B4-BE49-F238E27FC236}">
                <a16:creationId xmlns:a16="http://schemas.microsoft.com/office/drawing/2014/main" id="{4B0BCC78-A7E9-4210-BED1-FB0F136FA0BF}"/>
              </a:ext>
            </a:extLst>
          </p:cNvPr>
          <p:cNvGraphicFramePr>
            <a:graphicFrameLocks/>
          </p:cNvGraphicFramePr>
          <p:nvPr>
            <p:extLst>
              <p:ext uri="{D42A27DB-BD31-4B8C-83A1-F6EECF244321}">
                <p14:modId xmlns:p14="http://schemas.microsoft.com/office/powerpoint/2010/main" val="1064806573"/>
              </p:ext>
            </p:extLst>
          </p:nvPr>
        </p:nvGraphicFramePr>
        <p:xfrm>
          <a:off x="603764" y="1635062"/>
          <a:ext cx="10759107" cy="4315632"/>
        </p:xfrm>
        <a:graphic>
          <a:graphicData uri="http://schemas.openxmlformats.org/drawingml/2006/table">
            <a:tbl>
              <a:tblPr firstRow="1" bandRow="1">
                <a:tableStyleId>{5C22544A-7EE6-4342-B048-85BDC9FD1C3A}</a:tableStyleId>
              </a:tblPr>
              <a:tblGrid>
                <a:gridCol w="3108959">
                  <a:extLst>
                    <a:ext uri="{9D8B030D-6E8A-4147-A177-3AD203B41FA5}">
                      <a16:colId xmlns:a16="http://schemas.microsoft.com/office/drawing/2014/main" val="413496124"/>
                    </a:ext>
                  </a:extLst>
                </a:gridCol>
                <a:gridCol w="2588456">
                  <a:extLst>
                    <a:ext uri="{9D8B030D-6E8A-4147-A177-3AD203B41FA5}">
                      <a16:colId xmlns:a16="http://schemas.microsoft.com/office/drawing/2014/main" val="1609701450"/>
                    </a:ext>
                  </a:extLst>
                </a:gridCol>
                <a:gridCol w="2712537">
                  <a:extLst>
                    <a:ext uri="{9D8B030D-6E8A-4147-A177-3AD203B41FA5}">
                      <a16:colId xmlns:a16="http://schemas.microsoft.com/office/drawing/2014/main" val="3998250674"/>
                    </a:ext>
                  </a:extLst>
                </a:gridCol>
                <a:gridCol w="2349155">
                  <a:extLst>
                    <a:ext uri="{9D8B030D-6E8A-4147-A177-3AD203B41FA5}">
                      <a16:colId xmlns:a16="http://schemas.microsoft.com/office/drawing/2014/main" val="3885689842"/>
                    </a:ext>
                  </a:extLst>
                </a:gridCol>
              </a:tblGrid>
              <a:tr h="961759">
                <a:tc>
                  <a:txBody>
                    <a:bodyPr/>
                    <a:lstStyle/>
                    <a:p>
                      <a:pPr marL="216000" algn="l">
                        <a:lnSpc>
                          <a:spcPct val="100000"/>
                        </a:lnSpc>
                        <a:spcBef>
                          <a:spcPts val="785"/>
                        </a:spcBef>
                      </a:pPr>
                      <a:r>
                        <a:rPr lang="en-US" sz="2400" b="1" i="0" spc="-5" dirty="0" smtClean="0">
                          <a:solidFill>
                            <a:schemeClr val="bg2">
                              <a:lumMod val="20000"/>
                              <a:lumOff val="80000"/>
                            </a:schemeClr>
                          </a:solidFill>
                          <a:effectLst>
                            <a:outerShdw blurRad="38100" dist="38100" dir="2700000" algn="tl">
                              <a:srgbClr val="000000">
                                <a:alpha val="43137"/>
                              </a:srgbClr>
                            </a:outerShdw>
                          </a:effectLst>
                          <a:latin typeface="+mj-lt"/>
                          <a:cs typeface="Arial"/>
                        </a:rPr>
                        <a:t>Criteria</a:t>
                      </a:r>
                      <a:endParaRPr lang="en-US" sz="2400" i="0" dirty="0">
                        <a:solidFill>
                          <a:schemeClr val="bg2">
                            <a:lumMod val="20000"/>
                            <a:lumOff val="80000"/>
                          </a:schemeClr>
                        </a:solidFill>
                        <a:effectLst>
                          <a:outerShdw blurRad="38100" dist="38100" dir="2700000" algn="tl">
                            <a:srgbClr val="000000">
                              <a:alpha val="43137"/>
                            </a:srgbClr>
                          </a:outerShdw>
                        </a:effectLst>
                        <a:latin typeface="+mj-lt"/>
                        <a:cs typeface="Aria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16000" algn="l">
                        <a:lnSpc>
                          <a:spcPct val="100000"/>
                        </a:lnSpc>
                        <a:spcBef>
                          <a:spcPts val="785"/>
                        </a:spcBef>
                      </a:pPr>
                      <a:r>
                        <a:rPr lang="en-US" sz="2400" b="1" i="0" dirty="0" smtClean="0">
                          <a:solidFill>
                            <a:schemeClr val="bg2">
                              <a:lumMod val="20000"/>
                              <a:lumOff val="80000"/>
                            </a:schemeClr>
                          </a:solidFill>
                          <a:effectLst>
                            <a:outerShdw blurRad="38100" dist="38100" dir="2700000" algn="tl">
                              <a:srgbClr val="000000">
                                <a:alpha val="43137"/>
                              </a:srgbClr>
                            </a:outerShdw>
                          </a:effectLst>
                          <a:latin typeface="+mj-lt"/>
                          <a:cs typeface="Arial"/>
                        </a:rPr>
                        <a:t>Digital</a:t>
                      </a:r>
                      <a:r>
                        <a:rPr lang="en-US" sz="2400" b="1" i="0" baseline="0" dirty="0" smtClean="0">
                          <a:solidFill>
                            <a:schemeClr val="bg2">
                              <a:lumMod val="20000"/>
                              <a:lumOff val="80000"/>
                            </a:schemeClr>
                          </a:solidFill>
                          <a:effectLst>
                            <a:outerShdw blurRad="38100" dist="38100" dir="2700000" algn="tl">
                              <a:srgbClr val="000000">
                                <a:alpha val="43137"/>
                              </a:srgbClr>
                            </a:outerShdw>
                          </a:effectLst>
                          <a:latin typeface="+mj-lt"/>
                          <a:cs typeface="Arial"/>
                        </a:rPr>
                        <a:t> Chama Platform</a:t>
                      </a:r>
                      <a:endParaRPr lang="en-US" sz="2400" b="1" i="0" dirty="0">
                        <a:solidFill>
                          <a:schemeClr val="bg2">
                            <a:lumMod val="20000"/>
                            <a:lumOff val="80000"/>
                          </a:schemeClr>
                        </a:solidFill>
                        <a:effectLst>
                          <a:outerShdw blurRad="38100" dist="38100" dir="2700000" algn="tl">
                            <a:srgbClr val="000000">
                              <a:alpha val="43137"/>
                            </a:srgbClr>
                          </a:outerShdw>
                        </a:effectLst>
                        <a:latin typeface="+mj-lt"/>
                        <a:cs typeface="Aria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16000" algn="l">
                        <a:lnSpc>
                          <a:spcPct val="100000"/>
                        </a:lnSpc>
                        <a:spcBef>
                          <a:spcPts val="785"/>
                        </a:spcBef>
                      </a:pPr>
                      <a:r>
                        <a:rPr lang="en-US" sz="2400" b="1" i="0" dirty="0" smtClean="0">
                          <a:solidFill>
                            <a:schemeClr val="bg2">
                              <a:lumMod val="20000"/>
                              <a:lumOff val="80000"/>
                            </a:schemeClr>
                          </a:solidFill>
                          <a:effectLst>
                            <a:outerShdw blurRad="38100" dist="38100" dir="2700000" algn="tl">
                              <a:srgbClr val="000000">
                                <a:alpha val="43137"/>
                              </a:srgbClr>
                            </a:outerShdw>
                          </a:effectLst>
                          <a:latin typeface="+mj-lt"/>
                          <a:cs typeface="Arial"/>
                        </a:rPr>
                        <a:t>Mobile</a:t>
                      </a:r>
                      <a:r>
                        <a:rPr lang="en-US" sz="2400" b="1" i="0" baseline="0" dirty="0" smtClean="0">
                          <a:solidFill>
                            <a:schemeClr val="bg2">
                              <a:lumMod val="20000"/>
                              <a:lumOff val="80000"/>
                            </a:schemeClr>
                          </a:solidFill>
                          <a:effectLst>
                            <a:outerShdw blurRad="38100" dist="38100" dir="2700000" algn="tl">
                              <a:srgbClr val="000000">
                                <a:alpha val="43137"/>
                              </a:srgbClr>
                            </a:outerShdw>
                          </a:effectLst>
                          <a:latin typeface="+mj-lt"/>
                          <a:cs typeface="Arial"/>
                        </a:rPr>
                        <a:t> App For Transactions</a:t>
                      </a:r>
                      <a:endParaRPr lang="en-US" sz="2400" b="1" i="0" dirty="0">
                        <a:solidFill>
                          <a:schemeClr val="bg2">
                            <a:lumMod val="20000"/>
                            <a:lumOff val="80000"/>
                          </a:schemeClr>
                        </a:solidFill>
                        <a:effectLst>
                          <a:outerShdw blurRad="38100" dist="38100" dir="2700000" algn="tl">
                            <a:srgbClr val="000000">
                              <a:alpha val="43137"/>
                            </a:srgbClr>
                          </a:outerShdw>
                        </a:effectLst>
                        <a:latin typeface="+mj-lt"/>
                        <a:cs typeface="Aria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marL="216000" algn="l">
                        <a:lnSpc>
                          <a:spcPct val="100000"/>
                        </a:lnSpc>
                        <a:spcBef>
                          <a:spcPts val="785"/>
                        </a:spcBef>
                      </a:pPr>
                      <a:r>
                        <a:rPr lang="en-US" sz="2400" b="1" i="0" dirty="0" smtClean="0">
                          <a:solidFill>
                            <a:schemeClr val="bg2">
                              <a:lumMod val="20000"/>
                              <a:lumOff val="80000"/>
                            </a:schemeClr>
                          </a:solidFill>
                          <a:effectLst>
                            <a:outerShdw blurRad="38100" dist="38100" dir="2700000" algn="tl">
                              <a:srgbClr val="000000">
                                <a:alpha val="43137"/>
                              </a:srgbClr>
                            </a:outerShdw>
                          </a:effectLst>
                          <a:latin typeface="+mj-lt"/>
                          <a:cs typeface="Arial"/>
                        </a:rPr>
                        <a:t>Block chain</a:t>
                      </a:r>
                      <a:r>
                        <a:rPr lang="en-US" sz="2400" b="1" i="0" baseline="0" dirty="0" smtClean="0">
                          <a:solidFill>
                            <a:schemeClr val="bg2">
                              <a:lumMod val="20000"/>
                              <a:lumOff val="80000"/>
                            </a:schemeClr>
                          </a:solidFill>
                          <a:effectLst>
                            <a:outerShdw blurRad="38100" dist="38100" dir="2700000" algn="tl">
                              <a:srgbClr val="000000">
                                <a:alpha val="43137"/>
                              </a:srgbClr>
                            </a:outerShdw>
                          </a:effectLst>
                          <a:latin typeface="+mj-lt"/>
                          <a:cs typeface="Arial"/>
                        </a:rPr>
                        <a:t>-based Ledger</a:t>
                      </a:r>
                      <a:endParaRPr lang="en-US" sz="2400" b="1" i="0" dirty="0">
                        <a:solidFill>
                          <a:schemeClr val="bg2">
                            <a:lumMod val="20000"/>
                            <a:lumOff val="80000"/>
                          </a:schemeClr>
                        </a:solidFill>
                        <a:effectLst>
                          <a:outerShdw blurRad="38100" dist="38100" dir="2700000" algn="tl">
                            <a:srgbClr val="000000">
                              <a:alpha val="43137"/>
                            </a:srgbClr>
                          </a:outerShdw>
                        </a:effectLst>
                        <a:latin typeface="+mj-lt"/>
                        <a:cs typeface="Arial"/>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13940839"/>
                  </a:ext>
                </a:extLst>
              </a:tr>
              <a:tr h="491016">
                <a:tc>
                  <a:txBody>
                    <a:bodyPr/>
                    <a:lstStyle/>
                    <a:p>
                      <a:pPr marL="227965">
                        <a:lnSpc>
                          <a:spcPct val="100000"/>
                        </a:lnSpc>
                        <a:spcBef>
                          <a:spcPts val="415"/>
                        </a:spcBef>
                      </a:pPr>
                      <a:r>
                        <a:rPr lang="en-US" sz="2000" dirty="0" smtClean="0">
                          <a:solidFill>
                            <a:schemeClr val="tx1">
                              <a:lumMod val="95000"/>
                              <a:lumOff val="5000"/>
                              <a:alpha val="70000"/>
                            </a:schemeClr>
                          </a:solidFill>
                          <a:latin typeface="+mj-lt"/>
                          <a:cs typeface="Arial"/>
                        </a:rPr>
                        <a:t>Feasibility</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6800">
                        <a:lnSpc>
                          <a:spcPct val="100000"/>
                        </a:lnSpc>
                        <a:spcBef>
                          <a:spcPts val="415"/>
                        </a:spcBef>
                      </a:pPr>
                      <a:r>
                        <a:rPr lang="en-US" sz="2000" spc="-5" dirty="0" smtClean="0">
                          <a:solidFill>
                            <a:schemeClr val="tx1">
                              <a:lumMod val="95000"/>
                              <a:lumOff val="5000"/>
                              <a:alpha val="70000"/>
                            </a:schemeClr>
                          </a:solidFill>
                          <a:latin typeface="+mj-lt"/>
                          <a:cs typeface="Arial"/>
                        </a:rPr>
                        <a:t>High</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6800">
                        <a:lnSpc>
                          <a:spcPct val="100000"/>
                        </a:lnSpc>
                        <a:spcBef>
                          <a:spcPts val="415"/>
                        </a:spcBef>
                      </a:pPr>
                      <a:r>
                        <a:rPr lang="en-US" sz="2000" spc="-5" dirty="0" smtClean="0">
                          <a:solidFill>
                            <a:schemeClr val="tx1">
                              <a:lumMod val="95000"/>
                              <a:lumOff val="5000"/>
                              <a:alpha val="70000"/>
                            </a:schemeClr>
                          </a:solidFill>
                          <a:latin typeface="+mj-lt"/>
                          <a:cs typeface="Arial"/>
                        </a:rPr>
                        <a:t>Moderate</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6800">
                        <a:lnSpc>
                          <a:spcPct val="100000"/>
                        </a:lnSpc>
                        <a:spcBef>
                          <a:spcPts val="415"/>
                        </a:spcBef>
                      </a:pPr>
                      <a:r>
                        <a:rPr lang="en-US" sz="2000" spc="-5" dirty="0" smtClean="0">
                          <a:solidFill>
                            <a:schemeClr val="tx1">
                              <a:lumMod val="95000"/>
                              <a:lumOff val="5000"/>
                              <a:alpha val="70000"/>
                            </a:schemeClr>
                          </a:solidFill>
                          <a:latin typeface="+mj-lt"/>
                          <a:cs typeface="Arial"/>
                        </a:rPr>
                        <a:t>Moderate</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82684356"/>
                  </a:ext>
                </a:extLst>
              </a:tr>
              <a:tr h="491016">
                <a:tc>
                  <a:txBody>
                    <a:bodyPr/>
                    <a:lstStyle/>
                    <a:p>
                      <a:pPr marL="227965">
                        <a:lnSpc>
                          <a:spcPct val="100000"/>
                        </a:lnSpc>
                        <a:spcBef>
                          <a:spcPts val="370"/>
                        </a:spcBef>
                      </a:pPr>
                      <a:r>
                        <a:rPr lang="en-US" sz="2000" spc="-5" dirty="0" smtClean="0">
                          <a:solidFill>
                            <a:schemeClr val="tx1">
                              <a:lumMod val="95000"/>
                              <a:lumOff val="5000"/>
                              <a:alpha val="70000"/>
                            </a:schemeClr>
                          </a:solidFill>
                          <a:latin typeface="+mj-lt"/>
                          <a:cs typeface="Arial"/>
                        </a:rPr>
                        <a:t>Impact</a:t>
                      </a:r>
                      <a:r>
                        <a:rPr lang="en-US" sz="2000" spc="-5" baseline="0" dirty="0" smtClean="0">
                          <a:solidFill>
                            <a:schemeClr val="tx1">
                              <a:lumMod val="95000"/>
                              <a:lumOff val="5000"/>
                              <a:alpha val="70000"/>
                            </a:schemeClr>
                          </a:solidFill>
                          <a:latin typeface="+mj-lt"/>
                          <a:cs typeface="Arial"/>
                        </a:rPr>
                        <a:t> on transparency</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70"/>
                        </a:spcBef>
                      </a:pPr>
                      <a:r>
                        <a:rPr lang="en-US" sz="2000" spc="-5" dirty="0" smtClean="0">
                          <a:solidFill>
                            <a:schemeClr val="tx1">
                              <a:lumMod val="95000"/>
                              <a:lumOff val="5000"/>
                              <a:alpha val="70000"/>
                            </a:schemeClr>
                          </a:solidFill>
                          <a:latin typeface="+mj-lt"/>
                          <a:cs typeface="Arial"/>
                        </a:rPr>
                        <a:t>High</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70"/>
                        </a:spcBef>
                      </a:pPr>
                      <a:r>
                        <a:rPr lang="en-US" sz="2000" spc="-5" dirty="0" smtClean="0">
                          <a:solidFill>
                            <a:schemeClr val="tx1">
                              <a:lumMod val="95000"/>
                              <a:lumOff val="5000"/>
                              <a:alpha val="70000"/>
                            </a:schemeClr>
                          </a:solidFill>
                          <a:latin typeface="+mj-lt"/>
                          <a:cs typeface="Arial"/>
                        </a:rPr>
                        <a:t>Moderate</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70"/>
                        </a:spcBef>
                      </a:pPr>
                      <a:r>
                        <a:rPr lang="en-US" sz="2000" spc="-5" dirty="0" smtClean="0">
                          <a:solidFill>
                            <a:schemeClr val="tx1">
                              <a:lumMod val="95000"/>
                              <a:lumOff val="5000"/>
                              <a:alpha val="70000"/>
                            </a:schemeClr>
                          </a:solidFill>
                          <a:latin typeface="+mj-lt"/>
                          <a:cs typeface="Arial"/>
                        </a:rPr>
                        <a:t>High</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49552476"/>
                  </a:ext>
                </a:extLst>
              </a:tr>
              <a:tr h="491016">
                <a:tc>
                  <a:txBody>
                    <a:bodyPr/>
                    <a:lstStyle/>
                    <a:p>
                      <a:pPr marL="227965">
                        <a:lnSpc>
                          <a:spcPct val="100000"/>
                        </a:lnSpc>
                        <a:spcBef>
                          <a:spcPts val="370"/>
                        </a:spcBef>
                      </a:pPr>
                      <a:r>
                        <a:rPr lang="en-US" sz="2000" dirty="0" smtClean="0">
                          <a:solidFill>
                            <a:schemeClr val="tx1">
                              <a:lumMod val="95000"/>
                              <a:lumOff val="5000"/>
                              <a:alpha val="70000"/>
                            </a:schemeClr>
                          </a:solidFill>
                          <a:latin typeface="+mj-lt"/>
                          <a:cs typeface="Arial"/>
                        </a:rPr>
                        <a:t>Accessibility</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6800">
                        <a:lnSpc>
                          <a:spcPct val="100000"/>
                        </a:lnSpc>
                        <a:spcBef>
                          <a:spcPts val="370"/>
                        </a:spcBef>
                      </a:pPr>
                      <a:r>
                        <a:rPr lang="en-US" sz="2000" spc="-5" dirty="0" smtClean="0">
                          <a:solidFill>
                            <a:schemeClr val="tx1">
                              <a:lumMod val="95000"/>
                              <a:lumOff val="5000"/>
                              <a:alpha val="70000"/>
                            </a:schemeClr>
                          </a:solidFill>
                          <a:latin typeface="+mj-lt"/>
                          <a:cs typeface="Arial"/>
                        </a:rPr>
                        <a:t>High</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6800">
                        <a:lnSpc>
                          <a:spcPct val="100000"/>
                        </a:lnSpc>
                        <a:spcBef>
                          <a:spcPts val="370"/>
                        </a:spcBef>
                      </a:pPr>
                      <a:r>
                        <a:rPr lang="en-US" sz="2000" spc="-5" dirty="0" smtClean="0">
                          <a:solidFill>
                            <a:schemeClr val="tx1">
                              <a:lumMod val="95000"/>
                              <a:lumOff val="5000"/>
                              <a:alpha val="70000"/>
                            </a:schemeClr>
                          </a:solidFill>
                          <a:latin typeface="+mj-lt"/>
                          <a:cs typeface="Arial"/>
                        </a:rPr>
                        <a:t>High</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6800">
                        <a:lnSpc>
                          <a:spcPct val="100000"/>
                        </a:lnSpc>
                        <a:spcBef>
                          <a:spcPts val="370"/>
                        </a:spcBef>
                      </a:pPr>
                      <a:r>
                        <a:rPr lang="en-US" sz="2000" spc="-5" dirty="0" smtClean="0">
                          <a:solidFill>
                            <a:schemeClr val="tx1">
                              <a:lumMod val="95000"/>
                              <a:lumOff val="5000"/>
                              <a:alpha val="70000"/>
                            </a:schemeClr>
                          </a:solidFill>
                          <a:latin typeface="+mj-lt"/>
                          <a:cs typeface="Arial"/>
                        </a:rPr>
                        <a:t>Moderate</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612765872"/>
                  </a:ext>
                </a:extLst>
              </a:tr>
              <a:tr h="477205">
                <a:tc>
                  <a:txBody>
                    <a:bodyPr/>
                    <a:lstStyle/>
                    <a:p>
                      <a:pPr marL="227965">
                        <a:lnSpc>
                          <a:spcPct val="100000"/>
                        </a:lnSpc>
                        <a:spcBef>
                          <a:spcPts val="300"/>
                        </a:spcBef>
                      </a:pPr>
                      <a:r>
                        <a:rPr lang="en-US" sz="2000" spc="-5" dirty="0" smtClean="0">
                          <a:solidFill>
                            <a:schemeClr val="tx1">
                              <a:lumMod val="95000"/>
                              <a:lumOff val="5000"/>
                              <a:alpha val="70000"/>
                            </a:schemeClr>
                          </a:solidFill>
                          <a:latin typeface="+mj-lt"/>
                          <a:cs typeface="Arial"/>
                        </a:rPr>
                        <a:t>Collaboration</a:t>
                      </a:r>
                      <a:r>
                        <a:rPr lang="en-US" sz="2000" spc="-5" baseline="0" dirty="0" smtClean="0">
                          <a:solidFill>
                            <a:schemeClr val="tx1">
                              <a:lumMod val="95000"/>
                              <a:lumOff val="5000"/>
                              <a:alpha val="70000"/>
                            </a:schemeClr>
                          </a:solidFill>
                          <a:latin typeface="+mj-lt"/>
                          <a:cs typeface="Arial"/>
                        </a:rPr>
                        <a:t> features</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lang="en-US" sz="2000" spc="-5" dirty="0" smtClean="0">
                          <a:solidFill>
                            <a:schemeClr val="tx1">
                              <a:lumMod val="95000"/>
                              <a:lumOff val="5000"/>
                              <a:alpha val="70000"/>
                            </a:schemeClr>
                          </a:solidFill>
                          <a:latin typeface="+mj-lt"/>
                          <a:cs typeface="Arial"/>
                        </a:rPr>
                        <a:t>High</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lang="en-US" sz="2000" spc="-5" dirty="0" smtClean="0">
                          <a:solidFill>
                            <a:schemeClr val="tx1">
                              <a:lumMod val="95000"/>
                              <a:lumOff val="5000"/>
                              <a:alpha val="70000"/>
                            </a:schemeClr>
                          </a:solidFill>
                          <a:latin typeface="+mj-lt"/>
                          <a:cs typeface="Arial"/>
                        </a:rPr>
                        <a:t>Moderate</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lang="en-US" sz="2000" spc="-5" dirty="0" smtClean="0">
                          <a:solidFill>
                            <a:schemeClr val="tx1">
                              <a:lumMod val="95000"/>
                              <a:lumOff val="5000"/>
                              <a:alpha val="70000"/>
                            </a:schemeClr>
                          </a:solidFill>
                          <a:latin typeface="+mj-lt"/>
                          <a:cs typeface="Arial"/>
                        </a:rPr>
                        <a:t>Low</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55265811"/>
                  </a:ext>
                </a:extLst>
              </a:tr>
              <a:tr h="339752">
                <a:tc>
                  <a:txBody>
                    <a:bodyPr/>
                    <a:lstStyle/>
                    <a:p>
                      <a:pPr marL="227965">
                        <a:lnSpc>
                          <a:spcPct val="100000"/>
                        </a:lnSpc>
                        <a:spcBef>
                          <a:spcPts val="300"/>
                        </a:spcBef>
                      </a:pPr>
                      <a:r>
                        <a:rPr lang="en-US" sz="2000" dirty="0" smtClean="0">
                          <a:solidFill>
                            <a:schemeClr val="tx1">
                              <a:lumMod val="95000"/>
                              <a:lumOff val="5000"/>
                              <a:alpha val="70000"/>
                            </a:schemeClr>
                          </a:solidFill>
                          <a:latin typeface="+mj-lt"/>
                          <a:cs typeface="Arial"/>
                        </a:rPr>
                        <a:t>User</a:t>
                      </a:r>
                      <a:r>
                        <a:rPr lang="en-US" sz="2000" baseline="0" dirty="0" smtClean="0">
                          <a:solidFill>
                            <a:schemeClr val="tx1">
                              <a:lumMod val="95000"/>
                              <a:lumOff val="5000"/>
                              <a:alpha val="70000"/>
                            </a:schemeClr>
                          </a:solidFill>
                          <a:latin typeface="+mj-lt"/>
                          <a:cs typeface="Arial"/>
                        </a:rPr>
                        <a:t> adoption</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lang="en-US" sz="2000" dirty="0" smtClean="0">
                          <a:solidFill>
                            <a:schemeClr val="tx1">
                              <a:lumMod val="95000"/>
                              <a:lumOff val="5000"/>
                              <a:alpha val="70000"/>
                            </a:schemeClr>
                          </a:solidFill>
                          <a:latin typeface="+mj-lt"/>
                          <a:cs typeface="Arial"/>
                        </a:rPr>
                        <a:t>Moderate</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lang="en-US" sz="2000" dirty="0" smtClean="0">
                          <a:solidFill>
                            <a:schemeClr val="tx1">
                              <a:lumMod val="95000"/>
                              <a:lumOff val="5000"/>
                              <a:alpha val="70000"/>
                            </a:schemeClr>
                          </a:solidFill>
                          <a:latin typeface="+mj-lt"/>
                          <a:cs typeface="Arial"/>
                        </a:rPr>
                        <a:t>High</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6800">
                        <a:lnSpc>
                          <a:spcPct val="100000"/>
                        </a:lnSpc>
                        <a:spcBef>
                          <a:spcPts val="300"/>
                        </a:spcBef>
                      </a:pPr>
                      <a:r>
                        <a:rPr lang="en-US" sz="2000" dirty="0" smtClean="0">
                          <a:solidFill>
                            <a:schemeClr val="tx1">
                              <a:lumMod val="95000"/>
                              <a:lumOff val="5000"/>
                              <a:alpha val="70000"/>
                            </a:schemeClr>
                          </a:solidFill>
                          <a:latin typeface="+mj-lt"/>
                          <a:cs typeface="Arial"/>
                        </a:rPr>
                        <a:t>Moderate</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41898644"/>
                  </a:ext>
                </a:extLst>
              </a:tr>
              <a:tr h="491016">
                <a:tc>
                  <a:txBody>
                    <a:bodyPr/>
                    <a:lstStyle/>
                    <a:p>
                      <a:pPr marL="227965">
                        <a:lnSpc>
                          <a:spcPct val="100000"/>
                        </a:lnSpc>
                        <a:spcBef>
                          <a:spcPts val="340"/>
                        </a:spcBef>
                      </a:pPr>
                      <a:r>
                        <a:rPr lang="en-US" sz="2000" spc="-5" dirty="0" smtClean="0">
                          <a:solidFill>
                            <a:schemeClr val="tx1">
                              <a:lumMod val="95000"/>
                              <a:lumOff val="5000"/>
                              <a:alpha val="70000"/>
                            </a:schemeClr>
                          </a:solidFill>
                          <a:latin typeface="+mj-lt"/>
                          <a:cs typeface="Arial"/>
                        </a:rPr>
                        <a:t>Initial</a:t>
                      </a:r>
                      <a:r>
                        <a:rPr lang="en-US" sz="2000" spc="-5" baseline="0" dirty="0" smtClean="0">
                          <a:solidFill>
                            <a:schemeClr val="tx1">
                              <a:lumMod val="95000"/>
                              <a:lumOff val="5000"/>
                              <a:alpha val="70000"/>
                            </a:schemeClr>
                          </a:solidFill>
                          <a:latin typeface="+mj-lt"/>
                          <a:cs typeface="Arial"/>
                        </a:rPr>
                        <a:t> development cost</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6800">
                        <a:lnSpc>
                          <a:spcPct val="100000"/>
                        </a:lnSpc>
                        <a:spcBef>
                          <a:spcPts val="340"/>
                        </a:spcBef>
                      </a:pPr>
                      <a:r>
                        <a:rPr lang="en-US" sz="2000" spc="-5" dirty="0" smtClean="0">
                          <a:solidFill>
                            <a:schemeClr val="tx1">
                              <a:lumMod val="95000"/>
                              <a:lumOff val="5000"/>
                              <a:alpha val="70000"/>
                            </a:schemeClr>
                          </a:solidFill>
                          <a:latin typeface="+mj-lt"/>
                          <a:cs typeface="Arial"/>
                        </a:rPr>
                        <a:t>Moderate</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6800">
                        <a:lnSpc>
                          <a:spcPct val="100000"/>
                        </a:lnSpc>
                        <a:spcBef>
                          <a:spcPts val="340"/>
                        </a:spcBef>
                      </a:pPr>
                      <a:r>
                        <a:rPr lang="en-US" sz="2000" spc="-5" dirty="0" smtClean="0">
                          <a:solidFill>
                            <a:schemeClr val="tx1">
                              <a:lumMod val="95000"/>
                              <a:lumOff val="5000"/>
                              <a:alpha val="70000"/>
                            </a:schemeClr>
                          </a:solidFill>
                          <a:latin typeface="+mj-lt"/>
                          <a:cs typeface="Arial"/>
                        </a:rPr>
                        <a:t>High</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6800">
                        <a:lnSpc>
                          <a:spcPct val="100000"/>
                        </a:lnSpc>
                        <a:spcBef>
                          <a:spcPts val="340"/>
                        </a:spcBef>
                      </a:pPr>
                      <a:r>
                        <a:rPr lang="en-US" sz="2000" spc="-5" dirty="0" smtClean="0">
                          <a:solidFill>
                            <a:schemeClr val="tx1">
                              <a:lumMod val="95000"/>
                              <a:lumOff val="5000"/>
                              <a:alpha val="70000"/>
                            </a:schemeClr>
                          </a:solidFill>
                          <a:latin typeface="+mj-lt"/>
                          <a:cs typeface="Arial"/>
                        </a:rPr>
                        <a:t>High</a:t>
                      </a:r>
                      <a:endParaRPr sz="200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216156338"/>
                  </a:ext>
                </a:extLst>
              </a:tr>
              <a:tr h="572852">
                <a:tc>
                  <a:txBody>
                    <a:bodyPr/>
                    <a:lstStyle/>
                    <a:p>
                      <a:pPr marL="227965">
                        <a:lnSpc>
                          <a:spcPct val="100000"/>
                        </a:lnSpc>
                        <a:spcBef>
                          <a:spcPts val="370"/>
                        </a:spcBef>
                      </a:pPr>
                      <a:r>
                        <a:rPr lang="en-US" sz="2000" b="0" spc="-25" dirty="0" smtClean="0">
                          <a:solidFill>
                            <a:schemeClr val="tx1">
                              <a:lumMod val="95000"/>
                              <a:lumOff val="5000"/>
                              <a:alpha val="70000"/>
                            </a:schemeClr>
                          </a:solidFill>
                          <a:latin typeface="+mj-lt"/>
                          <a:cs typeface="Arial"/>
                        </a:rPr>
                        <a:t>Security</a:t>
                      </a:r>
                      <a:endParaRPr sz="2000" b="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226800">
                        <a:lnSpc>
                          <a:spcPct val="100000"/>
                        </a:lnSpc>
                        <a:spcBef>
                          <a:spcPts val="370"/>
                        </a:spcBef>
                      </a:pPr>
                      <a:r>
                        <a:rPr lang="en-US" sz="2000" b="0" spc="-5" dirty="0" smtClean="0">
                          <a:solidFill>
                            <a:schemeClr val="tx1">
                              <a:lumMod val="95000"/>
                              <a:lumOff val="5000"/>
                              <a:alpha val="70000"/>
                            </a:schemeClr>
                          </a:solidFill>
                          <a:latin typeface="+mj-lt"/>
                          <a:cs typeface="Arial"/>
                        </a:rPr>
                        <a:t>Moderate</a:t>
                      </a:r>
                      <a:endParaRPr sz="2000" b="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226800">
                        <a:lnSpc>
                          <a:spcPct val="100000"/>
                        </a:lnSpc>
                        <a:spcBef>
                          <a:spcPts val="370"/>
                        </a:spcBef>
                      </a:pPr>
                      <a:r>
                        <a:rPr lang="en-US" sz="2000" b="0" spc="-5" dirty="0" smtClean="0">
                          <a:solidFill>
                            <a:schemeClr val="tx1">
                              <a:lumMod val="95000"/>
                              <a:lumOff val="5000"/>
                              <a:alpha val="70000"/>
                            </a:schemeClr>
                          </a:solidFill>
                          <a:latin typeface="+mj-lt"/>
                          <a:cs typeface="Arial"/>
                        </a:rPr>
                        <a:t>High</a:t>
                      </a:r>
                      <a:endParaRPr sz="2000" b="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226800">
                        <a:lnSpc>
                          <a:spcPct val="100000"/>
                        </a:lnSpc>
                        <a:spcBef>
                          <a:spcPts val="370"/>
                        </a:spcBef>
                      </a:pPr>
                      <a:r>
                        <a:rPr lang="en-US" sz="2000" b="0" spc="-5" dirty="0" smtClean="0">
                          <a:solidFill>
                            <a:schemeClr val="tx1">
                              <a:lumMod val="95000"/>
                              <a:lumOff val="5000"/>
                              <a:alpha val="70000"/>
                            </a:schemeClr>
                          </a:solidFill>
                          <a:latin typeface="+mj-lt"/>
                          <a:cs typeface="Arial"/>
                        </a:rPr>
                        <a:t>High</a:t>
                      </a:r>
                      <a:endParaRPr sz="2000" b="0" dirty="0">
                        <a:solidFill>
                          <a:schemeClr val="tx1">
                            <a:lumMod val="95000"/>
                            <a:lumOff val="5000"/>
                            <a:alpha val="70000"/>
                          </a:schemeClr>
                        </a:solidFill>
                        <a:latin typeface="+mj-lt"/>
                        <a:cs typeface="Arial"/>
                      </a:endParaRPr>
                    </a:p>
                  </a:txBody>
                  <a:tcPr marL="0" marR="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3520282"/>
                  </a:ext>
                </a:extLst>
              </a:tr>
            </a:tbl>
          </a:graphicData>
        </a:graphic>
      </p:graphicFrame>
    </p:spTree>
    <p:extLst>
      <p:ext uri="{BB962C8B-B14F-4D97-AF65-F5344CB8AC3E}">
        <p14:creationId xmlns:p14="http://schemas.microsoft.com/office/powerpoint/2010/main" val="2165367801"/>
      </p:ext>
    </p:extLst>
  </p:cSld>
  <p:clrMapOvr>
    <a:masterClrMapping/>
  </p:clrMapOvr>
  <p:transition advTm="8000">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a16="http://schemas.microsoft.com/office/drawing/2014/main" id="{2D225086-68BE-4168-8F17-9443ADD89675}"/>
              </a:ext>
            </a:extLst>
          </p:cNvPr>
          <p:cNvSpPr/>
          <p:nvPr/>
        </p:nvSpPr>
        <p:spPr>
          <a:xfrm>
            <a:off x="12279"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a:ln cmpd="dbl">
            <a:solidFill>
              <a:schemeClr val="bg1"/>
            </a:solidFill>
          </a:ln>
        </p:spPr>
        <p:txBody>
          <a:bodyPr wrap="square" lIns="0" tIns="0" rIns="0" bIns="0" rtlCol="0"/>
          <a:lstStyle/>
          <a:p>
            <a:pPr lvl="0">
              <a:lnSpc>
                <a:spcPct val="90000"/>
              </a:lnSpc>
              <a:spcBef>
                <a:spcPts val="1000"/>
              </a:spcBef>
            </a:pPr>
            <a:endParaRPr lang="en-US" sz="1400" dirty="0">
              <a:solidFill>
                <a:srgbClr val="D1D5DB"/>
              </a:solidFill>
              <a:latin typeface="Söhne"/>
            </a:endParaRPr>
          </a:p>
        </p:txBody>
      </p:sp>
      <p:sp>
        <p:nvSpPr>
          <p:cNvPr id="23" name="Oval 22" descr="Beige oval">
            <a:extLst>
              <a:ext uri="{FF2B5EF4-FFF2-40B4-BE49-F238E27FC236}">
                <a16:creationId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2D8AA6DB-EBDB-4269-B4E5-AD059714C629}"/>
              </a:ext>
            </a:extLst>
          </p:cNvPr>
          <p:cNvSpPr>
            <a:spLocks noGrp="1"/>
          </p:cNvSpPr>
          <p:nvPr>
            <p:ph sz="half" idx="15"/>
          </p:nvPr>
        </p:nvSpPr>
        <p:spPr bwMode="white">
          <a:xfrm>
            <a:off x="5831656" y="885354"/>
            <a:ext cx="1868267" cy="4170908"/>
          </a:xfrm>
          <a:ln cmpd="dbl">
            <a:solidFill>
              <a:schemeClr val="bg1"/>
            </a:solidFill>
          </a:ln>
        </p:spPr>
        <p:txBody>
          <a:bodyPr>
            <a:noAutofit/>
          </a:bodyPr>
          <a:lstStyle/>
          <a:p>
            <a:pPr algn="ctr"/>
            <a:r>
              <a:rPr lang="en-US" b="1" i="0" u="sng" smtClean="0">
                <a:solidFill>
                  <a:srgbClr val="D1D5DB"/>
                </a:solidFill>
                <a:effectLst/>
                <a:latin typeface="Söhne"/>
              </a:rPr>
              <a:t>VALUE PROPOSITION</a:t>
            </a:r>
            <a:endParaRPr lang="en-US" b="1" u="sng" smtClean="0">
              <a:solidFill>
                <a:srgbClr val="D1D5DB"/>
              </a:solidFill>
              <a:latin typeface="Söhne"/>
            </a:endParaRPr>
          </a:p>
          <a:p>
            <a:pPr marL="285750" indent="-285750">
              <a:buFont typeface="Wingdings" panose="05000000000000000000" pitchFamily="2" charset="2"/>
              <a:buChar char="Ø"/>
            </a:pPr>
            <a:r>
              <a:rPr lang="en-US" smtClean="0">
                <a:solidFill>
                  <a:srgbClr val="D1D5DB"/>
                </a:solidFill>
                <a:latin typeface="Söhne"/>
              </a:rPr>
              <a:t>Affordable financial solutions through collective action.</a:t>
            </a:r>
          </a:p>
          <a:p>
            <a:pPr marL="285750" indent="-285750">
              <a:buFont typeface="Wingdings" panose="05000000000000000000" pitchFamily="2" charset="2"/>
              <a:buChar char="Ø"/>
            </a:pPr>
            <a:r>
              <a:rPr lang="en-US" smtClean="0">
                <a:solidFill>
                  <a:srgbClr val="D1D5DB"/>
                </a:solidFill>
                <a:latin typeface="Söhne"/>
              </a:rPr>
              <a:t>Loans, savings, and investment opportunities for members.</a:t>
            </a:r>
          </a:p>
          <a:p>
            <a:endParaRPr lang="en-US" b="0" i="0" dirty="0">
              <a:solidFill>
                <a:srgbClr val="D1D5DB"/>
              </a:solidFill>
              <a:effectLst/>
              <a:latin typeface="Söhne"/>
            </a:endParaRPr>
          </a:p>
        </p:txBody>
      </p:sp>
      <p:sp>
        <p:nvSpPr>
          <p:cNvPr id="9" name="Content Placeholder 8">
            <a:extLst>
              <a:ext uri="{FF2B5EF4-FFF2-40B4-BE49-F238E27FC236}">
                <a16:creationId xmlns:a16="http://schemas.microsoft.com/office/drawing/2014/main" id="{2AF9D9A5-149E-4118-AAE3-8EF91B9C5B7D}"/>
              </a:ext>
            </a:extLst>
          </p:cNvPr>
          <p:cNvSpPr>
            <a:spLocks noGrp="1"/>
          </p:cNvSpPr>
          <p:nvPr>
            <p:ph sz="half" idx="14"/>
          </p:nvPr>
        </p:nvSpPr>
        <p:spPr bwMode="white">
          <a:xfrm>
            <a:off x="2194870" y="887268"/>
            <a:ext cx="3636786" cy="2096696"/>
          </a:xfrm>
          <a:ln cmpd="dbl">
            <a:solidFill>
              <a:schemeClr val="bg1"/>
            </a:solidFill>
          </a:ln>
        </p:spPr>
        <p:txBody>
          <a:bodyPr>
            <a:noAutofit/>
          </a:bodyPr>
          <a:lstStyle/>
          <a:p>
            <a:pPr algn="ctr"/>
            <a:r>
              <a:rPr lang="en-US" b="1" i="0" u="sng" smtClean="0">
                <a:solidFill>
                  <a:srgbClr val="D1D5DB"/>
                </a:solidFill>
                <a:effectLst/>
                <a:latin typeface="+mj-lt"/>
              </a:rPr>
              <a:t>KEY ACTIVITIES</a:t>
            </a:r>
          </a:p>
          <a:p>
            <a:pPr marL="285750" indent="-285750">
              <a:buFont typeface="Wingdings" panose="05000000000000000000" pitchFamily="2" charset="2"/>
              <a:buChar char="Ø"/>
            </a:pPr>
            <a:r>
              <a:rPr lang="en-US" smtClean="0">
                <a:solidFill>
                  <a:srgbClr val="D1D5DB"/>
                </a:solidFill>
              </a:rPr>
              <a:t>Organizing and managing Chama groups.</a:t>
            </a:r>
          </a:p>
          <a:p>
            <a:pPr marL="285750" indent="-285750">
              <a:buFont typeface="Wingdings" panose="05000000000000000000" pitchFamily="2" charset="2"/>
              <a:buChar char="Ø"/>
            </a:pPr>
            <a:r>
              <a:rPr lang="en-US" smtClean="0">
                <a:solidFill>
                  <a:srgbClr val="D1D5DB"/>
                </a:solidFill>
              </a:rPr>
              <a:t>Partnerships with financial institutions and tech providers.</a:t>
            </a:r>
          </a:p>
          <a:p>
            <a:pPr marL="285750" indent="-285750">
              <a:buFont typeface="Wingdings" panose="05000000000000000000" pitchFamily="2" charset="2"/>
              <a:buChar char="Ø"/>
            </a:pPr>
            <a:r>
              <a:rPr lang="en-US" smtClean="0">
                <a:solidFill>
                  <a:srgbClr val="D1D5DB"/>
                </a:solidFill>
              </a:rPr>
              <a:t>Ensuring regulatory compliance.</a:t>
            </a:r>
          </a:p>
          <a:p>
            <a:pPr marL="285750" indent="-285750">
              <a:buFont typeface="Wingdings" panose="05000000000000000000" pitchFamily="2" charset="2"/>
              <a:buChar char="Ø"/>
            </a:pPr>
            <a:r>
              <a:rPr lang="en-US" smtClean="0">
                <a:solidFill>
                  <a:srgbClr val="D1D5DB"/>
                </a:solidFill>
              </a:rPr>
              <a:t>Financial education for members.</a:t>
            </a:r>
          </a:p>
          <a:p>
            <a:pPr marL="285750" indent="-285750">
              <a:buFont typeface="Wingdings" panose="05000000000000000000" pitchFamily="2" charset="2"/>
              <a:buChar char="Ø"/>
            </a:pPr>
            <a:endParaRPr lang="en-US" b="0" i="0" dirty="0">
              <a:solidFill>
                <a:srgbClr val="D1D5DB"/>
              </a:solidFill>
              <a:effectLst/>
              <a:latin typeface="+mj-lt"/>
            </a:endParaRPr>
          </a:p>
        </p:txBody>
      </p:sp>
      <p:sp>
        <p:nvSpPr>
          <p:cNvPr id="2" name="Slide Number Placeholder 1">
            <a:extLst>
              <a:ext uri="{FF2B5EF4-FFF2-40B4-BE49-F238E27FC236}">
                <a16:creationId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6" name="Title 5">
            <a:extLst>
              <a:ext uri="{FF2B5EF4-FFF2-40B4-BE49-F238E27FC236}">
                <a16:creationId xmlns:a16="http://schemas.microsoft.com/office/drawing/2014/main" id="{6BDEDF39-62EC-40AF-98F4-06A79F1F80F1}"/>
              </a:ext>
            </a:extLst>
          </p:cNvPr>
          <p:cNvSpPr>
            <a:spLocks noGrp="1"/>
          </p:cNvSpPr>
          <p:nvPr>
            <p:ph type="title"/>
          </p:nvPr>
        </p:nvSpPr>
        <p:spPr bwMode="ltGray">
          <a:xfrm>
            <a:off x="156847" y="79324"/>
            <a:ext cx="10515600" cy="944530"/>
          </a:xfrm>
        </p:spPr>
        <p:txBody>
          <a:bodyPr/>
          <a:lstStyle/>
          <a:p>
            <a:r>
              <a:rPr lang="en-US" smtClean="0"/>
              <a:t>BUSINESS CANVAS</a:t>
            </a:r>
            <a:endParaRPr lang="en-US" dirty="0"/>
          </a:p>
        </p:txBody>
      </p:sp>
      <p:sp>
        <p:nvSpPr>
          <p:cNvPr id="7" name="Content Placeholder 6">
            <a:extLst>
              <a:ext uri="{FF2B5EF4-FFF2-40B4-BE49-F238E27FC236}">
                <a16:creationId xmlns:a16="http://schemas.microsoft.com/office/drawing/2014/main" id="{23DC0E4E-6822-467C-96E3-77C667B41D2B}"/>
              </a:ext>
            </a:extLst>
          </p:cNvPr>
          <p:cNvSpPr>
            <a:spLocks noGrp="1"/>
          </p:cNvSpPr>
          <p:nvPr>
            <p:ph sz="half" idx="1"/>
          </p:nvPr>
        </p:nvSpPr>
        <p:spPr bwMode="white">
          <a:xfrm>
            <a:off x="36552" y="888665"/>
            <a:ext cx="2163008" cy="4167597"/>
          </a:xfrm>
          <a:ln cmpd="thinThick">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Autofit/>
          </a:bodyPr>
          <a:lstStyle/>
          <a:p>
            <a:pPr lvl="1"/>
            <a:r>
              <a:rPr lang="en-US" sz="1800" b="0" i="0" smtClean="0">
                <a:solidFill>
                  <a:srgbClr val="D1D5DB"/>
                </a:solidFill>
                <a:effectLst/>
                <a:latin typeface="+mj-lt"/>
              </a:rPr>
              <a:t>     </a:t>
            </a:r>
            <a:r>
              <a:rPr lang="en-US" sz="1800" b="1" i="0" u="sng" smtClean="0">
                <a:solidFill>
                  <a:srgbClr val="D1D5DB"/>
                </a:solidFill>
                <a:effectLst/>
                <a:latin typeface="+mj-lt"/>
              </a:rPr>
              <a:t>KEY  </a:t>
            </a:r>
          </a:p>
          <a:p>
            <a:pPr algn="ctr"/>
            <a:r>
              <a:rPr lang="en-US" sz="1800" b="1" i="0" u="sng" smtClean="0">
                <a:solidFill>
                  <a:srgbClr val="D1D5DB"/>
                </a:solidFill>
                <a:effectLst/>
                <a:latin typeface="+mj-lt"/>
              </a:rPr>
              <a:t> PATNERS</a:t>
            </a:r>
            <a:endParaRPr lang="en-US" sz="1800" b="1" u="sng" smtClean="0">
              <a:solidFill>
                <a:srgbClr val="D1D5DB"/>
              </a:solidFill>
              <a:latin typeface="+mj-lt"/>
            </a:endParaRPr>
          </a:p>
          <a:p>
            <a:pPr marL="285750" indent="-285750">
              <a:buFont typeface="Wingdings" panose="05000000000000000000" pitchFamily="2" charset="2"/>
              <a:buChar char="Ø"/>
            </a:pPr>
            <a:r>
              <a:rPr lang="en-US" sz="1800" smtClean="0">
                <a:solidFill>
                  <a:srgbClr val="D1D5DB"/>
                </a:solidFill>
                <a:latin typeface="+mj-lt"/>
              </a:rPr>
              <a:t>Financial institutions (Banks, Microfinance).</a:t>
            </a:r>
          </a:p>
          <a:p>
            <a:pPr marL="285750" indent="-285750">
              <a:buFont typeface="Wingdings" panose="05000000000000000000" pitchFamily="2" charset="2"/>
              <a:buChar char="Ø"/>
            </a:pPr>
            <a:r>
              <a:rPr lang="en-US" sz="1800" smtClean="0">
                <a:solidFill>
                  <a:srgbClr val="D1D5DB"/>
                </a:solidFill>
                <a:latin typeface="+mj-lt"/>
              </a:rPr>
              <a:t>Technology providers for digital platforms.</a:t>
            </a:r>
          </a:p>
          <a:p>
            <a:pPr marL="285750" indent="-285750">
              <a:buFont typeface="Wingdings" panose="05000000000000000000" pitchFamily="2" charset="2"/>
              <a:buChar char="Ø"/>
            </a:pPr>
            <a:r>
              <a:rPr lang="en-US" sz="1800" smtClean="0">
                <a:solidFill>
                  <a:srgbClr val="D1D5DB"/>
                </a:solidFill>
                <a:latin typeface="+mj-lt"/>
              </a:rPr>
              <a:t>Regulatory bodies for compliance.</a:t>
            </a:r>
          </a:p>
          <a:p>
            <a:pPr marL="285750" indent="-285750">
              <a:buFont typeface="Wingdings" panose="05000000000000000000" pitchFamily="2" charset="2"/>
              <a:buChar char="Ø"/>
            </a:pPr>
            <a:endParaRPr lang="en-US" sz="1800" b="0" i="0" dirty="0">
              <a:solidFill>
                <a:srgbClr val="D1D5DB"/>
              </a:solidFill>
              <a:effectLst/>
              <a:latin typeface="+mj-lt"/>
            </a:endParaRPr>
          </a:p>
        </p:txBody>
      </p:sp>
      <p:sp>
        <p:nvSpPr>
          <p:cNvPr id="11" name="Content Placeholder 10">
            <a:extLst>
              <a:ext uri="{FF2B5EF4-FFF2-40B4-BE49-F238E27FC236}">
                <a16:creationId xmlns:a16="http://schemas.microsoft.com/office/drawing/2014/main" id="{DBCC020E-50A1-4B26-95EE-F180516D8BD8}"/>
              </a:ext>
            </a:extLst>
          </p:cNvPr>
          <p:cNvSpPr>
            <a:spLocks noGrp="1"/>
          </p:cNvSpPr>
          <p:nvPr>
            <p:ph sz="half" idx="16"/>
          </p:nvPr>
        </p:nvSpPr>
        <p:spPr bwMode="white">
          <a:xfrm>
            <a:off x="2209439" y="2986940"/>
            <a:ext cx="3622217" cy="2072297"/>
          </a:xfrm>
          <a:ln cmpd="dbl">
            <a:solidFill>
              <a:schemeClr val="bg1"/>
            </a:solidFill>
          </a:ln>
        </p:spPr>
        <p:txBody>
          <a:bodyPr>
            <a:noAutofit/>
          </a:bodyPr>
          <a:lstStyle/>
          <a:p>
            <a:pPr algn="ctr"/>
            <a:r>
              <a:rPr lang="en-US" b="1" u="sng" smtClean="0">
                <a:solidFill>
                  <a:srgbClr val="D1D5DB"/>
                </a:solidFill>
              </a:rPr>
              <a:t>KEY RESOURCES</a:t>
            </a:r>
          </a:p>
          <a:p>
            <a:pPr marL="285750" indent="-285750">
              <a:buFont typeface="Wingdings" panose="05000000000000000000" pitchFamily="2" charset="2"/>
              <a:buChar char="Ø"/>
            </a:pPr>
            <a:r>
              <a:rPr lang="en-US" sz="1400" smtClean="0">
                <a:solidFill>
                  <a:srgbClr val="D1D5DB"/>
                </a:solidFill>
              </a:rPr>
              <a:t>Skilled personnel for group facilitation.</a:t>
            </a:r>
          </a:p>
          <a:p>
            <a:pPr marL="285750" indent="-285750">
              <a:buFont typeface="Wingdings" panose="05000000000000000000" pitchFamily="2" charset="2"/>
              <a:buChar char="Ø"/>
            </a:pPr>
            <a:r>
              <a:rPr lang="en-US" sz="1400" smtClean="0">
                <a:solidFill>
                  <a:srgbClr val="D1D5DB"/>
                </a:solidFill>
              </a:rPr>
              <a:t>Robust technology infrastructure for digital tools.</a:t>
            </a:r>
          </a:p>
          <a:p>
            <a:pPr marL="285750" indent="-285750">
              <a:buFont typeface="Wingdings" panose="05000000000000000000" pitchFamily="2" charset="2"/>
              <a:buChar char="Ø"/>
            </a:pPr>
            <a:r>
              <a:rPr lang="en-US" sz="1400" smtClean="0">
                <a:solidFill>
                  <a:srgbClr val="D1D5DB"/>
                </a:solidFill>
              </a:rPr>
              <a:t>Financial and legal expertise compliance.</a:t>
            </a:r>
          </a:p>
          <a:p>
            <a:pPr marL="285750" indent="-285750">
              <a:buFont typeface="Wingdings" panose="05000000000000000000" pitchFamily="2" charset="2"/>
              <a:buChar char="Ø"/>
            </a:pPr>
            <a:r>
              <a:rPr lang="en-US" sz="1400" smtClean="0">
                <a:solidFill>
                  <a:srgbClr val="D1D5DB"/>
                </a:solidFill>
              </a:rPr>
              <a:t>Educational resources for member training.</a:t>
            </a:r>
          </a:p>
          <a:p>
            <a:pPr marL="285750" indent="-285750">
              <a:buFont typeface="Wingdings" panose="05000000000000000000" pitchFamily="2" charset="2"/>
              <a:buChar char="v"/>
            </a:pPr>
            <a:endParaRPr lang="en-US" sz="1400" dirty="0">
              <a:solidFill>
                <a:srgbClr val="D1D5DB"/>
              </a:solidFill>
            </a:endParaRPr>
          </a:p>
        </p:txBody>
      </p:sp>
      <p:sp>
        <p:nvSpPr>
          <p:cNvPr id="12" name="Content Placeholder 11">
            <a:extLst>
              <a:ext uri="{FF2B5EF4-FFF2-40B4-BE49-F238E27FC236}">
                <a16:creationId xmlns:a16="http://schemas.microsoft.com/office/drawing/2014/main" id="{72176240-9D71-46A9-959A-FFCF84DC04A3}"/>
              </a:ext>
            </a:extLst>
          </p:cNvPr>
          <p:cNvSpPr>
            <a:spLocks noGrp="1"/>
          </p:cNvSpPr>
          <p:nvPr>
            <p:ph sz="half" idx="17"/>
          </p:nvPr>
        </p:nvSpPr>
        <p:spPr bwMode="white">
          <a:xfrm>
            <a:off x="36551" y="5059238"/>
            <a:ext cx="5964741" cy="1750493"/>
          </a:xfrm>
          <a:ln cmpd="dbl">
            <a:solidFill>
              <a:schemeClr val="bg1"/>
            </a:solidFill>
          </a:ln>
        </p:spPr>
        <p:txBody>
          <a:bodyPr>
            <a:noAutofit/>
          </a:bodyPr>
          <a:lstStyle/>
          <a:p>
            <a:pPr algn="ctr"/>
            <a:r>
              <a:rPr lang="en-US" b="1" i="0" u="sng" smtClean="0">
                <a:solidFill>
                  <a:schemeClr val="bg1"/>
                </a:solidFill>
                <a:effectLst/>
              </a:rPr>
              <a:t>COST STRUCTURE</a:t>
            </a:r>
            <a:endParaRPr lang="en-US" b="1" u="sng" smtClean="0">
              <a:solidFill>
                <a:schemeClr val="bg1"/>
              </a:solidFill>
            </a:endParaRPr>
          </a:p>
          <a:p>
            <a:pPr marL="285750" indent="-285750">
              <a:buFont typeface="Wingdings" panose="05000000000000000000" pitchFamily="2" charset="2"/>
              <a:buChar char="Ø"/>
            </a:pPr>
            <a:r>
              <a:rPr lang="en-US" smtClean="0">
                <a:solidFill>
                  <a:schemeClr val="bg1"/>
                </a:solidFill>
              </a:rPr>
              <a:t>Operational costs.</a:t>
            </a:r>
          </a:p>
          <a:p>
            <a:pPr marL="285750" indent="-285750">
              <a:buFont typeface="Wingdings" panose="05000000000000000000" pitchFamily="2" charset="2"/>
              <a:buChar char="Ø"/>
            </a:pPr>
            <a:r>
              <a:rPr lang="en-US" smtClean="0">
                <a:solidFill>
                  <a:schemeClr val="bg1"/>
                </a:solidFill>
              </a:rPr>
              <a:t>Technology development and maintenance.</a:t>
            </a:r>
          </a:p>
          <a:p>
            <a:pPr marL="285750" indent="-285750">
              <a:buFont typeface="Wingdings" panose="05000000000000000000" pitchFamily="2" charset="2"/>
              <a:buChar char="Ø"/>
            </a:pPr>
            <a:r>
              <a:rPr lang="en-US" smtClean="0">
                <a:solidFill>
                  <a:schemeClr val="bg1"/>
                </a:solidFill>
              </a:rPr>
              <a:t>Marketing and promotional expenses.</a:t>
            </a:r>
          </a:p>
          <a:p>
            <a:pPr marL="285750" indent="-285750">
              <a:buFont typeface="Wingdings" panose="05000000000000000000" pitchFamily="2" charset="2"/>
              <a:buChar char="Ø"/>
            </a:pPr>
            <a:r>
              <a:rPr lang="en-US" smtClean="0">
                <a:solidFill>
                  <a:schemeClr val="bg1"/>
                </a:solidFill>
              </a:rPr>
              <a:t>Regulatory compliance costs.</a:t>
            </a:r>
          </a:p>
          <a:p>
            <a:endParaRPr lang="en-US" sz="1400" b="0" i="0" dirty="0">
              <a:solidFill>
                <a:schemeClr val="bg1"/>
              </a:solidFill>
              <a:effectLst/>
            </a:endParaRPr>
          </a:p>
        </p:txBody>
      </p:sp>
      <p:sp>
        <p:nvSpPr>
          <p:cNvPr id="13" name="Content Placeholder 12">
            <a:extLst>
              <a:ext uri="{FF2B5EF4-FFF2-40B4-BE49-F238E27FC236}">
                <a16:creationId xmlns:a16="http://schemas.microsoft.com/office/drawing/2014/main" id="{77C0FED8-C734-4A93-8023-C7053E036A1E}"/>
              </a:ext>
            </a:extLst>
          </p:cNvPr>
          <p:cNvSpPr>
            <a:spLocks noGrp="1"/>
          </p:cNvSpPr>
          <p:nvPr>
            <p:ph sz="half" idx="18"/>
          </p:nvPr>
        </p:nvSpPr>
        <p:spPr bwMode="white">
          <a:xfrm>
            <a:off x="7699923" y="885353"/>
            <a:ext cx="2668148" cy="2222091"/>
          </a:xfrm>
          <a:ln w="12700" cmpd="dbl">
            <a:solidFill>
              <a:schemeClr val="bg1"/>
            </a:solidFill>
          </a:ln>
        </p:spPr>
        <p:txBody>
          <a:bodyPr>
            <a:noAutofit/>
          </a:bodyPr>
          <a:lstStyle/>
          <a:p>
            <a:pPr algn="ctr"/>
            <a:r>
              <a:rPr lang="en-US" b="1" i="0" u="sng" smtClean="0">
                <a:solidFill>
                  <a:srgbClr val="D1D5DB"/>
                </a:solidFill>
                <a:effectLst/>
                <a:latin typeface="Söhne"/>
              </a:rPr>
              <a:t>CUSTOMER RELATIONSHIPS</a:t>
            </a:r>
          </a:p>
          <a:p>
            <a:pPr marL="285750" indent="-285750">
              <a:buFont typeface="Wingdings" panose="05000000000000000000" pitchFamily="2" charset="2"/>
              <a:buChar char="Ø"/>
            </a:pPr>
            <a:r>
              <a:rPr lang="en-US" smtClean="0">
                <a:solidFill>
                  <a:srgbClr val="D1D5DB"/>
                </a:solidFill>
                <a:latin typeface="Söhne"/>
              </a:rPr>
              <a:t>Community-building for trust and support.</a:t>
            </a:r>
          </a:p>
          <a:p>
            <a:pPr marL="285750" indent="-285750">
              <a:buFont typeface="Wingdings" panose="05000000000000000000" pitchFamily="2" charset="2"/>
              <a:buChar char="Ø"/>
            </a:pPr>
            <a:r>
              <a:rPr lang="en-US" smtClean="0">
                <a:solidFill>
                  <a:srgbClr val="D1D5DB"/>
                </a:solidFill>
                <a:latin typeface="Söhne"/>
              </a:rPr>
              <a:t>Effective communication within groups.</a:t>
            </a:r>
          </a:p>
          <a:p>
            <a:pPr marL="285750" indent="-285750">
              <a:buFont typeface="Wingdings" panose="05000000000000000000" pitchFamily="2" charset="2"/>
              <a:buChar char="Ø"/>
            </a:pPr>
            <a:r>
              <a:rPr lang="en-US" smtClean="0">
                <a:solidFill>
                  <a:srgbClr val="D1D5DB"/>
                </a:solidFill>
                <a:latin typeface="Söhne"/>
              </a:rPr>
              <a:t>Conflict resolution mechanisms.</a:t>
            </a:r>
          </a:p>
          <a:p>
            <a:endParaRPr lang="en-US" b="0" i="0" dirty="0">
              <a:solidFill>
                <a:srgbClr val="D1D5DB"/>
              </a:solidFill>
              <a:effectLst/>
              <a:latin typeface="Söhne"/>
            </a:endParaRPr>
          </a:p>
        </p:txBody>
      </p:sp>
      <p:pic>
        <p:nvPicPr>
          <p:cNvPr id="36" name="Picture Placeholder 35" descr="Check icon">
            <a:extLst>
              <a:ext uri="{FF2B5EF4-FFF2-40B4-BE49-F238E27FC236}">
                <a16:creationId xmlns:a16="http://schemas.microsoft.com/office/drawing/2014/main" id="{1A9D8BC9-CF04-4A6C-89E6-E6A18D7419F0}"/>
              </a:ext>
            </a:extLst>
          </p:cNvPr>
          <p:cNvPicPr>
            <a:picLocks noGrp="1" noChangeAspect="1"/>
          </p:cNvPicPr>
          <p:nvPr>
            <p:ph type="pic" sz="quarter" idx="19"/>
          </p:nvPr>
        </p:nvPicPr>
        <p:blipFill>
          <a:blip r:embed="rId4" cstate="hqprint">
            <a:extLst>
              <a:ext uri="{28A0092B-C50C-407E-A947-70E740481C1C}">
                <a14:useLocalDpi xmlns:a14="http://schemas.microsoft.com/office/drawing/2010/main" val="0"/>
              </a:ext>
            </a:extLst>
          </a:blip>
          <a:srcRect/>
          <a:stretch>
            <a:fillRect/>
          </a:stretch>
        </p:blipFill>
        <p:spPr bwMode="white">
          <a:xfrm>
            <a:off x="-41352" y="791281"/>
            <a:ext cx="576000" cy="576000"/>
          </a:xfrm>
        </p:spPr>
      </p:pic>
      <p:pic>
        <p:nvPicPr>
          <p:cNvPr id="38" name="Picture Placeholder 37" descr="Check icon">
            <a:extLst>
              <a:ext uri="{FF2B5EF4-FFF2-40B4-BE49-F238E27FC236}">
                <a16:creationId xmlns:a16="http://schemas.microsoft.com/office/drawing/2014/main" id="{D15B4FC9-0788-4E4C-9F5A-FCFAF69E7E7F}"/>
              </a:ext>
            </a:extLst>
          </p:cNvPr>
          <p:cNvPicPr>
            <a:picLocks noGrp="1" noChangeAspect="1"/>
          </p:cNvPicPr>
          <p:nvPr>
            <p:ph type="pic" sz="quarter" idx="20"/>
          </p:nvPr>
        </p:nvPicPr>
        <p:blipFill>
          <a:blip r:embed="rId4" cstate="hqprint">
            <a:extLst>
              <a:ext uri="{28A0092B-C50C-407E-A947-70E740481C1C}">
                <a14:useLocalDpi xmlns:a14="http://schemas.microsoft.com/office/drawing/2010/main" val="0"/>
              </a:ext>
            </a:extLst>
          </a:blip>
          <a:srcRect/>
          <a:stretch>
            <a:fillRect/>
          </a:stretch>
        </p:blipFill>
        <p:spPr bwMode="white">
          <a:xfrm>
            <a:off x="2199560" y="824684"/>
            <a:ext cx="576000" cy="576000"/>
          </a:xfrm>
        </p:spPr>
      </p:pic>
      <p:pic>
        <p:nvPicPr>
          <p:cNvPr id="40" name="Picture Placeholder 39" descr="Check icon">
            <a:extLst>
              <a:ext uri="{FF2B5EF4-FFF2-40B4-BE49-F238E27FC236}">
                <a16:creationId xmlns:a16="http://schemas.microsoft.com/office/drawing/2014/main" id="{250F553C-3E38-47E0-8A58-2967D756991D}"/>
              </a:ext>
            </a:extLst>
          </p:cNvPr>
          <p:cNvPicPr>
            <a:picLocks noGrp="1" noChangeAspect="1"/>
          </p:cNvPicPr>
          <p:nvPr>
            <p:ph type="pic" sz="quarter" idx="21"/>
          </p:nvPr>
        </p:nvPicPr>
        <p:blipFill>
          <a:blip r:embed="rId4" cstate="hqprint">
            <a:extLst>
              <a:ext uri="{28A0092B-C50C-407E-A947-70E740481C1C}">
                <a14:useLocalDpi xmlns:a14="http://schemas.microsoft.com/office/drawing/2010/main" val="0"/>
              </a:ext>
            </a:extLst>
          </a:blip>
          <a:srcRect/>
          <a:stretch>
            <a:fillRect/>
          </a:stretch>
        </p:blipFill>
        <p:spPr bwMode="white">
          <a:xfrm>
            <a:off x="5721512" y="784123"/>
            <a:ext cx="576000" cy="576000"/>
          </a:xfrm>
        </p:spPr>
      </p:pic>
      <p:pic>
        <p:nvPicPr>
          <p:cNvPr id="34" name="Picture Placeholder 33" descr="Check icon">
            <a:extLst>
              <a:ext uri="{FF2B5EF4-FFF2-40B4-BE49-F238E27FC236}">
                <a16:creationId xmlns:a16="http://schemas.microsoft.com/office/drawing/2014/main" id="{EA6876F1-58FD-4237-BE75-C15655445FE1}"/>
              </a:ext>
            </a:extLst>
          </p:cNvPr>
          <p:cNvPicPr>
            <a:picLocks noGrp="1" noChangeAspect="1"/>
          </p:cNvPicPr>
          <p:nvPr>
            <p:ph type="pic" sz="quarter" idx="22"/>
          </p:nvPr>
        </p:nvPicPr>
        <p:blipFill>
          <a:blip r:embed="rId4" cstate="hqprint">
            <a:extLst>
              <a:ext uri="{28A0092B-C50C-407E-A947-70E740481C1C}">
                <a14:useLocalDpi xmlns:a14="http://schemas.microsoft.com/office/drawing/2010/main" val="0"/>
              </a:ext>
            </a:extLst>
          </a:blip>
          <a:srcRect/>
          <a:stretch>
            <a:fillRect/>
          </a:stretch>
        </p:blipFill>
        <p:spPr bwMode="white">
          <a:xfrm>
            <a:off x="7685238" y="850558"/>
            <a:ext cx="576000" cy="576000"/>
          </a:xfrm>
        </p:spPr>
      </p:pic>
      <p:pic>
        <p:nvPicPr>
          <p:cNvPr id="42" name="Picture Placeholder 41" descr="Check icon">
            <a:extLst>
              <a:ext uri="{FF2B5EF4-FFF2-40B4-BE49-F238E27FC236}">
                <a16:creationId xmlns:a16="http://schemas.microsoft.com/office/drawing/2014/main" id="{C9B2F2DF-F5C3-47DD-B3B0-43E328A2AAAB}"/>
              </a:ext>
            </a:extLst>
          </p:cNvPr>
          <p:cNvPicPr>
            <a:picLocks noGrp="1" noChangeAspect="1"/>
          </p:cNvPicPr>
          <p:nvPr>
            <p:ph type="pic" sz="quarter" idx="24"/>
          </p:nvPr>
        </p:nvPicPr>
        <p:blipFill>
          <a:blip r:embed="rId4" cstate="hqprint">
            <a:extLst>
              <a:ext uri="{28A0092B-C50C-407E-A947-70E740481C1C}">
                <a14:useLocalDpi xmlns:a14="http://schemas.microsoft.com/office/drawing/2010/main" val="0"/>
              </a:ext>
            </a:extLst>
          </a:blip>
          <a:srcRect/>
          <a:stretch>
            <a:fillRect/>
          </a:stretch>
        </p:blipFill>
        <p:spPr bwMode="white">
          <a:xfrm>
            <a:off x="2118380" y="2926442"/>
            <a:ext cx="496365" cy="442060"/>
          </a:xfrm>
        </p:spPr>
      </p:pic>
      <p:sp>
        <p:nvSpPr>
          <p:cNvPr id="24" name="object 5" descr="Beige rectangle">
            <a:extLst>
              <a:ext uri="{FF2B5EF4-FFF2-40B4-BE49-F238E27FC236}">
                <a16:creationId xmlns:a16="http://schemas.microsoft.com/office/drawing/2014/main" id="{73ED10AC-D04B-401B-A6A1-6069912D1664}"/>
              </a:ext>
            </a:extLst>
          </p:cNvPr>
          <p:cNvSpPr/>
          <p:nvPr/>
        </p:nvSpPr>
        <p:spPr bwMode="ltGray">
          <a:xfrm>
            <a:off x="268524" y="776414"/>
            <a:ext cx="3060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32" name="Picture Placeholder 31" descr="Check icon">
            <a:extLst>
              <a:ext uri="{FF2B5EF4-FFF2-40B4-BE49-F238E27FC236}">
                <a16:creationId xmlns:a16="http://schemas.microsoft.com/office/drawing/2014/main" id="{6054A700-8461-40AD-8429-6C9F6EEEEC4C}"/>
              </a:ext>
            </a:extLst>
          </p:cNvPr>
          <p:cNvPicPr>
            <a:picLocks noGrp="1" noChangeAspect="1"/>
          </p:cNvPicPr>
          <p:nvPr>
            <p:ph type="pic" sz="quarter" idx="23"/>
          </p:nvPr>
        </p:nvPicPr>
        <p:blipFill>
          <a:blip r:embed="rId5" cstate="hqprint">
            <a:extLst>
              <a:ext uri="{28A0092B-C50C-407E-A947-70E740481C1C}">
                <a14:useLocalDpi xmlns:a14="http://schemas.microsoft.com/office/drawing/2010/main" val="0"/>
              </a:ext>
            </a:extLst>
          </a:blip>
          <a:srcRect/>
          <a:stretch>
            <a:fillRect/>
          </a:stretch>
        </p:blipFill>
        <p:spPr bwMode="white">
          <a:xfrm>
            <a:off x="-9879" y="5010969"/>
            <a:ext cx="576000" cy="576000"/>
          </a:xfrm>
        </p:spPr>
      </p:pic>
      <p:sp>
        <p:nvSpPr>
          <p:cNvPr id="27" name="Content Placeholder 8">
            <a:extLst>
              <a:ext uri="{FF2B5EF4-FFF2-40B4-BE49-F238E27FC236}">
                <a16:creationId xmlns:a16="http://schemas.microsoft.com/office/drawing/2014/main" id="{2AF9D9A5-149E-4118-AAE3-8EF91B9C5B7D}"/>
              </a:ext>
            </a:extLst>
          </p:cNvPr>
          <p:cNvSpPr txBox="1">
            <a:spLocks/>
          </p:cNvSpPr>
          <p:nvPr/>
        </p:nvSpPr>
        <p:spPr bwMode="white">
          <a:xfrm>
            <a:off x="4833384" y="1679575"/>
            <a:ext cx="3148965" cy="19224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rgbClr val="D1D5DB"/>
              </a:solidFill>
              <a:latin typeface="Söhne"/>
            </a:endParaRPr>
          </a:p>
        </p:txBody>
      </p:sp>
      <p:sp>
        <p:nvSpPr>
          <p:cNvPr id="45" name="Content Placeholder 6">
            <a:extLst>
              <a:ext uri="{FF2B5EF4-FFF2-40B4-BE49-F238E27FC236}">
                <a16:creationId xmlns:a16="http://schemas.microsoft.com/office/drawing/2014/main" id="{23DC0E4E-6822-467C-96E3-77C667B41D2B}"/>
              </a:ext>
            </a:extLst>
          </p:cNvPr>
          <p:cNvSpPr txBox="1">
            <a:spLocks/>
          </p:cNvSpPr>
          <p:nvPr/>
        </p:nvSpPr>
        <p:spPr bwMode="white">
          <a:xfrm>
            <a:off x="10368071" y="884060"/>
            <a:ext cx="1802053" cy="4172202"/>
          </a:xfrm>
          <a:prstGeom prst="rect">
            <a:avLst/>
          </a:prstGeom>
          <a:ln cmpd="thinThick">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u="sng" dirty="0" smtClean="0">
                <a:solidFill>
                  <a:srgbClr val="D1D5DB"/>
                </a:solidFill>
                <a:latin typeface="Söhne"/>
              </a:rPr>
              <a:t>CUSTOMER SEGMENTS</a:t>
            </a:r>
          </a:p>
          <a:p>
            <a:pPr marL="285750" indent="-285750">
              <a:buFont typeface="Wingdings" panose="05000000000000000000" pitchFamily="2" charset="2"/>
              <a:buChar char="Ø"/>
            </a:pPr>
            <a:r>
              <a:rPr lang="en-US" sz="1800" dirty="0">
                <a:solidFill>
                  <a:srgbClr val="D1D5DB"/>
                </a:solidFill>
                <a:latin typeface="Söhne"/>
              </a:rPr>
              <a:t>Micro, Small, and Medium Enterprises (SMEs).</a:t>
            </a:r>
          </a:p>
          <a:p>
            <a:pPr marL="285750" indent="-285750">
              <a:buFont typeface="Wingdings" panose="05000000000000000000" pitchFamily="2" charset="2"/>
              <a:buChar char="Ø"/>
            </a:pPr>
            <a:r>
              <a:rPr lang="en-US" sz="1800" dirty="0">
                <a:solidFill>
                  <a:srgbClr val="D1D5DB"/>
                </a:solidFill>
                <a:latin typeface="Söhne"/>
              </a:rPr>
              <a:t>Individuals seeking accessible finance options.</a:t>
            </a:r>
          </a:p>
          <a:p>
            <a:endParaRPr lang="en-US" sz="1800" dirty="0">
              <a:solidFill>
                <a:srgbClr val="D1D5DB"/>
              </a:solidFill>
              <a:latin typeface="Söhne"/>
            </a:endParaRPr>
          </a:p>
        </p:txBody>
      </p:sp>
      <p:sp>
        <p:nvSpPr>
          <p:cNvPr id="46" name="Content Placeholder 6">
            <a:extLst>
              <a:ext uri="{FF2B5EF4-FFF2-40B4-BE49-F238E27FC236}">
                <a16:creationId xmlns:a16="http://schemas.microsoft.com/office/drawing/2014/main" id="{23DC0E4E-6822-467C-96E3-77C667B41D2B}"/>
              </a:ext>
            </a:extLst>
          </p:cNvPr>
          <p:cNvSpPr txBox="1">
            <a:spLocks/>
          </p:cNvSpPr>
          <p:nvPr/>
        </p:nvSpPr>
        <p:spPr bwMode="white">
          <a:xfrm>
            <a:off x="7699923" y="3110421"/>
            <a:ext cx="2668147" cy="1945841"/>
          </a:xfrm>
          <a:prstGeom prst="rect">
            <a:avLst/>
          </a:prstGeom>
          <a:ln cmpd="thinThick">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smtClean="0">
                <a:solidFill>
                  <a:srgbClr val="D1D5DB"/>
                </a:solidFill>
                <a:latin typeface="Söhne"/>
              </a:rPr>
              <a:t>      </a:t>
            </a:r>
            <a:r>
              <a:rPr lang="en-US" sz="1800" b="1" u="sng" dirty="0" smtClean="0">
                <a:solidFill>
                  <a:srgbClr val="D1D5DB"/>
                </a:solidFill>
                <a:latin typeface="Söhne"/>
              </a:rPr>
              <a:t>CHANNELS</a:t>
            </a:r>
            <a:endParaRPr lang="en-US" sz="1800" b="1" u="sng" dirty="0">
              <a:solidFill>
                <a:srgbClr val="D1D5DB"/>
              </a:solidFill>
              <a:latin typeface="Söhne"/>
            </a:endParaRPr>
          </a:p>
          <a:p>
            <a:pPr marL="285750" indent="-285750">
              <a:buFont typeface="Wingdings" panose="05000000000000000000" pitchFamily="2" charset="2"/>
              <a:buChar char="Ø"/>
            </a:pPr>
            <a:r>
              <a:rPr lang="en-US" sz="1800" dirty="0" smtClean="0">
                <a:solidFill>
                  <a:srgbClr val="D1D5DB"/>
                </a:solidFill>
                <a:latin typeface="Söhne"/>
              </a:rPr>
              <a:t>Online platforms and mobile apps.</a:t>
            </a:r>
          </a:p>
          <a:p>
            <a:pPr marL="285750" indent="-285750">
              <a:buFont typeface="Wingdings" panose="05000000000000000000" pitchFamily="2" charset="2"/>
              <a:buChar char="Ø"/>
            </a:pPr>
            <a:r>
              <a:rPr lang="en-US" sz="1800" dirty="0" smtClean="0">
                <a:solidFill>
                  <a:srgbClr val="D1D5DB"/>
                </a:solidFill>
                <a:latin typeface="Söhne"/>
              </a:rPr>
              <a:t>Physical meeting locations for member engagement.</a:t>
            </a:r>
          </a:p>
          <a:p>
            <a:endParaRPr lang="en-US" sz="1800" dirty="0" smtClean="0">
              <a:solidFill>
                <a:srgbClr val="D1D5DB"/>
              </a:solidFill>
              <a:latin typeface="Söhne"/>
            </a:endParaRPr>
          </a:p>
        </p:txBody>
      </p:sp>
      <p:sp>
        <p:nvSpPr>
          <p:cNvPr id="47" name="Content Placeholder 6">
            <a:extLst>
              <a:ext uri="{FF2B5EF4-FFF2-40B4-BE49-F238E27FC236}">
                <a16:creationId xmlns:a16="http://schemas.microsoft.com/office/drawing/2014/main" id="{23DC0E4E-6822-467C-96E3-77C667B41D2B}"/>
              </a:ext>
            </a:extLst>
          </p:cNvPr>
          <p:cNvSpPr txBox="1">
            <a:spLocks/>
          </p:cNvSpPr>
          <p:nvPr/>
        </p:nvSpPr>
        <p:spPr bwMode="white">
          <a:xfrm>
            <a:off x="6009512" y="5056262"/>
            <a:ext cx="6160613" cy="1753469"/>
          </a:xfrm>
          <a:prstGeom prst="rect">
            <a:avLst/>
          </a:prstGeom>
          <a:ln cmpd="thinThick">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smtClean="0">
                <a:solidFill>
                  <a:srgbClr val="D1D5DB"/>
                </a:solidFill>
                <a:latin typeface="Söhne"/>
              </a:rPr>
              <a:t>      </a:t>
            </a:r>
            <a:r>
              <a:rPr lang="en-US" sz="1800" b="1" u="sng" dirty="0" smtClean="0">
                <a:solidFill>
                  <a:srgbClr val="D1D5DB"/>
                </a:solidFill>
                <a:latin typeface="Söhne"/>
              </a:rPr>
              <a:t>REVENUESTREAMS</a:t>
            </a:r>
          </a:p>
          <a:p>
            <a:pPr marL="285750" indent="-285750">
              <a:buFont typeface="Wingdings" panose="05000000000000000000" pitchFamily="2" charset="2"/>
              <a:buChar char="Ø"/>
            </a:pPr>
            <a:r>
              <a:rPr lang="en-US" sz="1800" dirty="0">
                <a:solidFill>
                  <a:srgbClr val="D1D5DB"/>
                </a:solidFill>
                <a:latin typeface="Söhne"/>
              </a:rPr>
              <a:t>Membership fees and contributions.</a:t>
            </a:r>
          </a:p>
          <a:p>
            <a:pPr marL="285750" indent="-285750">
              <a:buFont typeface="Wingdings" panose="05000000000000000000" pitchFamily="2" charset="2"/>
              <a:buChar char="Ø"/>
            </a:pPr>
            <a:r>
              <a:rPr lang="en-US" sz="1800" dirty="0">
                <a:solidFill>
                  <a:srgbClr val="D1D5DB"/>
                </a:solidFill>
                <a:latin typeface="Söhne"/>
              </a:rPr>
              <a:t>Fees for financial services.</a:t>
            </a:r>
          </a:p>
          <a:p>
            <a:pPr marL="285750" indent="-285750">
              <a:buFont typeface="Wingdings" panose="05000000000000000000" pitchFamily="2" charset="2"/>
              <a:buChar char="Ø"/>
            </a:pPr>
            <a:r>
              <a:rPr lang="en-US" sz="1800" dirty="0">
                <a:solidFill>
                  <a:srgbClr val="D1D5DB"/>
                </a:solidFill>
                <a:latin typeface="Söhne"/>
              </a:rPr>
              <a:t>Digital platform access fees.</a:t>
            </a:r>
          </a:p>
          <a:p>
            <a:pPr marL="285750" indent="-285750">
              <a:buFont typeface="Wingdings" panose="05000000000000000000" pitchFamily="2" charset="2"/>
              <a:buChar char="Ø"/>
            </a:pPr>
            <a:r>
              <a:rPr lang="en-US" sz="1800" dirty="0">
                <a:solidFill>
                  <a:srgbClr val="D1D5DB"/>
                </a:solidFill>
                <a:latin typeface="Söhne"/>
              </a:rPr>
              <a:t>Grants and funding.</a:t>
            </a:r>
          </a:p>
          <a:p>
            <a:endParaRPr lang="en-US" sz="1800" dirty="0">
              <a:solidFill>
                <a:srgbClr val="D1D5DB"/>
              </a:solidFill>
              <a:latin typeface="Söhne"/>
            </a:endParaRPr>
          </a:p>
        </p:txBody>
      </p:sp>
      <p:pic>
        <p:nvPicPr>
          <p:cNvPr id="48" name="Picture Placeholder 31" descr="Check icon">
            <a:extLst>
              <a:ext uri="{FF2B5EF4-FFF2-40B4-BE49-F238E27FC236}">
                <a16:creationId xmlns:a16="http://schemas.microsoft.com/office/drawing/2014/main" id="{6054A700-8461-40AD-8429-6C9F6EEEEC4C}"/>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white">
          <a:xfrm>
            <a:off x="5931062" y="4981713"/>
            <a:ext cx="576000" cy="576000"/>
          </a:xfrm>
          <a:prstGeom prst="rect">
            <a:avLst/>
          </a:prstGeom>
        </p:spPr>
      </p:pic>
      <p:pic>
        <p:nvPicPr>
          <p:cNvPr id="49" name="Picture Placeholder 33" descr="Check icon">
            <a:extLst>
              <a:ext uri="{FF2B5EF4-FFF2-40B4-BE49-F238E27FC236}">
                <a16:creationId xmlns:a16="http://schemas.microsoft.com/office/drawing/2014/main" id="{EA6876F1-58FD-4237-BE75-C15655445FE1}"/>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white">
          <a:xfrm>
            <a:off x="10260791" y="848105"/>
            <a:ext cx="576000" cy="576000"/>
          </a:xfrm>
          <a:prstGeom prst="rect">
            <a:avLst/>
          </a:prstGeom>
        </p:spPr>
      </p:pic>
      <p:pic>
        <p:nvPicPr>
          <p:cNvPr id="50" name="Picture Placeholder 33" descr="Check icon">
            <a:extLst>
              <a:ext uri="{FF2B5EF4-FFF2-40B4-BE49-F238E27FC236}">
                <a16:creationId xmlns:a16="http://schemas.microsoft.com/office/drawing/2014/main" id="{EA6876F1-58FD-4237-BE75-C15655445FE1}"/>
              </a:ext>
            </a:extLst>
          </p:cNvPr>
          <p:cNvPicPr>
            <a:picLocks noChangeAspect="1"/>
          </p:cNvPicPr>
          <p:nvPr/>
        </p:nvPicPr>
        <p:blipFill>
          <a:blip r:embed="rId4" cstate="hqprint">
            <a:extLst>
              <a:ext uri="{28A0092B-C50C-407E-A947-70E740481C1C}">
                <a14:useLocalDpi xmlns:a14="http://schemas.microsoft.com/office/drawing/2010/main" val="0"/>
              </a:ext>
            </a:extLst>
          </a:blip>
          <a:srcRect/>
          <a:stretch>
            <a:fillRect/>
          </a:stretch>
        </p:blipFill>
        <p:spPr bwMode="white">
          <a:xfrm>
            <a:off x="7628046" y="3015213"/>
            <a:ext cx="576000" cy="576000"/>
          </a:xfrm>
          <a:prstGeom prst="rect">
            <a:avLst/>
          </a:prstGeom>
        </p:spPr>
      </p:pic>
      <p:sp>
        <p:nvSpPr>
          <p:cNvPr id="51" name="object 5" descr="Beige rectangle">
            <a:extLst>
              <a:ext uri="{FF2B5EF4-FFF2-40B4-BE49-F238E27FC236}">
                <a16:creationId xmlns:a16="http://schemas.microsoft.com/office/drawing/2014/main" id="{73ED10AC-D04B-401B-A6A1-6069912D1664}"/>
              </a:ext>
            </a:extLst>
          </p:cNvPr>
          <p:cNvSpPr/>
          <p:nvPr/>
        </p:nvSpPr>
        <p:spPr bwMode="ltGray">
          <a:xfrm flipV="1">
            <a:off x="36551" y="1511537"/>
            <a:ext cx="2148440" cy="64391"/>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56" name="Picture 55" descr="Key Resources Business Model Canvas"/>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036233" y="4375052"/>
            <a:ext cx="729407" cy="682698"/>
          </a:xfrm>
          <a:prstGeom prst="rect">
            <a:avLst/>
          </a:prstGeom>
          <a:ln>
            <a:noFill/>
          </a:ln>
          <a:effectLst>
            <a:outerShdw blurRad="292100" dist="139700" dir="2700000" algn="tl" rotWithShape="0">
              <a:srgbClr val="333333">
                <a:alpha val="65000"/>
              </a:srgbClr>
            </a:outerShdw>
          </a:effectLst>
        </p:spPr>
      </p:pic>
      <p:pic>
        <p:nvPicPr>
          <p:cNvPr id="55" name="Picture 54" descr="Key Partners Icon"/>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413049" y="3981158"/>
            <a:ext cx="1401683" cy="1000556"/>
          </a:xfrm>
          <a:prstGeom prst="ellipse">
            <a:avLst/>
          </a:prstGeom>
          <a:solidFill>
            <a:schemeClr val="tx2"/>
          </a:solidFill>
          <a:ln>
            <a:noFill/>
          </a:ln>
          <a:effectLst>
            <a:softEdge rad="112500"/>
          </a:effectLst>
        </p:spPr>
      </p:pic>
    </p:spTree>
    <p:extLst>
      <p:ext uri="{BB962C8B-B14F-4D97-AF65-F5344CB8AC3E}">
        <p14:creationId xmlns:p14="http://schemas.microsoft.com/office/powerpoint/2010/main" val="3366032599"/>
      </p:ext>
    </p:extLst>
  </p:cSld>
  <p:clrMapOvr>
    <a:masterClrMapping/>
  </p:clrMapOvr>
  <p:transition advTm="8000">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394" y="-71867"/>
            <a:ext cx="10515600" cy="1325563"/>
          </a:xfrm>
        </p:spPr>
        <p:txBody>
          <a:bodyPr/>
          <a:lstStyle/>
          <a:p>
            <a:r>
              <a:rPr lang="en-US" dirty="0" smtClean="0"/>
              <a:t>PROTOTYPE SCHEMA</a:t>
            </a:r>
            <a:endParaRPr lang="en-US" dirty="0"/>
          </a:p>
        </p:txBody>
      </p:sp>
      <p:sp>
        <p:nvSpPr>
          <p:cNvPr id="4" name="Slide Number Placeholder 3"/>
          <p:cNvSpPr>
            <a:spLocks noGrp="1"/>
          </p:cNvSpPr>
          <p:nvPr>
            <p:ph type="sldNum" sz="quarter" idx="12"/>
          </p:nvPr>
        </p:nvSpPr>
        <p:spPr/>
        <p:txBody>
          <a:bodyPr/>
          <a:lstStyle/>
          <a:p>
            <a:fld id="{82EE24B5-652C-4DB5-B7C3-B5BBEC1280B1}" type="slidenum">
              <a:rPr lang="en-US" noProof="0" smtClean="0"/>
              <a:t>5</a:t>
            </a:fld>
            <a:endParaRPr lang="en-US" noProof="0" dirty="0"/>
          </a:p>
        </p:txBody>
      </p:sp>
      <p:sp>
        <p:nvSpPr>
          <p:cNvPr id="5" name="object 27" descr="Beige rectangle">
            <a:extLst>
              <a:ext uri="{FF2B5EF4-FFF2-40B4-BE49-F238E27FC236}">
                <a16:creationId xmlns:a16="http://schemas.microsoft.com/office/drawing/2014/main" id="{CE178D24-EC15-4677-8CE4-B6FAE887C7CE}"/>
              </a:ext>
            </a:extLst>
          </p:cNvPr>
          <p:cNvSpPr/>
          <p:nvPr/>
        </p:nvSpPr>
        <p:spPr>
          <a:xfrm>
            <a:off x="550287" y="891032"/>
            <a:ext cx="2808000" cy="0"/>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8" name="Title 1">
            <a:extLst>
              <a:ext uri="{FF2B5EF4-FFF2-40B4-BE49-F238E27FC236}">
                <a16:creationId xmlns:a16="http://schemas.microsoft.com/office/drawing/2014/main" id="{ADE3A610-52DD-E5D2-AC50-D7B322E9B43C}"/>
              </a:ext>
            </a:extLst>
          </p:cNvPr>
          <p:cNvSpPr txBox="1">
            <a:spLocks/>
          </p:cNvSpPr>
          <p:nvPr/>
        </p:nvSpPr>
        <p:spPr>
          <a:xfrm>
            <a:off x="441394" y="1410133"/>
            <a:ext cx="2934989" cy="5346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dirty="0" smtClean="0"/>
              <a:t>ChamaSphere</a:t>
            </a:r>
            <a:endParaRPr lang="en-US" dirty="0"/>
          </a:p>
        </p:txBody>
      </p:sp>
      <p:sp>
        <p:nvSpPr>
          <p:cNvPr id="9" name="Content Placeholder 2">
            <a:extLst>
              <a:ext uri="{FF2B5EF4-FFF2-40B4-BE49-F238E27FC236}">
                <a16:creationId xmlns:a16="http://schemas.microsoft.com/office/drawing/2014/main" id="{4E2C47AE-DD8A-3B49-62DA-13EA90F254F0}"/>
              </a:ext>
            </a:extLst>
          </p:cNvPr>
          <p:cNvSpPr txBox="1">
            <a:spLocks/>
          </p:cNvSpPr>
          <p:nvPr/>
        </p:nvSpPr>
        <p:spPr>
          <a:xfrm>
            <a:off x="441394" y="2422892"/>
            <a:ext cx="2964568" cy="21683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smtClean="0">
                <a:solidFill>
                  <a:schemeClr val="tx1"/>
                </a:solidFill>
                <a:latin typeface="+mj-lt"/>
              </a:rPr>
              <a:t>Welcome to </a:t>
            </a:r>
            <a:r>
              <a:rPr lang="en-US" sz="1400" b="1" dirty="0" err="1" smtClean="0">
                <a:solidFill>
                  <a:schemeClr val="tx1"/>
                </a:solidFill>
                <a:latin typeface="+mj-lt"/>
              </a:rPr>
              <a:t>chamasphere</a:t>
            </a:r>
            <a:r>
              <a:rPr lang="en-US" sz="1400" b="1" dirty="0" smtClean="0">
                <a:solidFill>
                  <a:schemeClr val="tx1"/>
                </a:solidFill>
                <a:latin typeface="+mj-lt"/>
              </a:rPr>
              <a:t>. Get insightful financial information while accessing your transaction history all in a click.</a:t>
            </a:r>
            <a:endParaRPr lang="en-US" sz="1400" b="1" dirty="0">
              <a:solidFill>
                <a:schemeClr val="tx1"/>
              </a:solidFill>
              <a:latin typeface="+mj-lt"/>
            </a:endParaRPr>
          </a:p>
        </p:txBody>
      </p:sp>
      <p:pic>
        <p:nvPicPr>
          <p:cNvPr id="10" name="Content Placeholder 6">
            <a:extLst>
              <a:ext uri="{FF2B5EF4-FFF2-40B4-BE49-F238E27FC236}">
                <a16:creationId xmlns:a16="http://schemas.microsoft.com/office/drawing/2014/main" id="{4B9715C3-D7B8-874A-2A76-F76B727FECF6}"/>
              </a:ext>
            </a:extLst>
          </p:cNvPr>
          <p:cNvPicPr>
            <a:picLocks noChangeAspect="1"/>
          </p:cNvPicPr>
          <p:nvPr/>
        </p:nvPicPr>
        <p:blipFill>
          <a:blip r:embed="rId2" cstate="hqprint">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285669" y="3920154"/>
            <a:ext cx="1778132" cy="1479736"/>
          </a:xfrm>
          <a:prstGeom prst="rect">
            <a:avLst/>
          </a:prstGeom>
        </p:spPr>
      </p:pic>
      <p:pic>
        <p:nvPicPr>
          <p:cNvPr id="11" name="Content Placeholder 8">
            <a:extLst>
              <a:ext uri="{FF2B5EF4-FFF2-40B4-BE49-F238E27FC236}">
                <a16:creationId xmlns:a16="http://schemas.microsoft.com/office/drawing/2014/main" id="{8E5C8BC1-7E07-C7D3-D0C5-5EC97B7639F5}"/>
              </a:ext>
            </a:extLst>
          </p:cNvPr>
          <p:cNvPicPr>
            <a:picLocks noChangeAspect="1"/>
          </p:cNvPicPr>
          <p:nvPr/>
        </p:nvPicPr>
        <p:blipFill>
          <a:blip r:embed="rId4" cstate="hqprint">
            <a:extLst>
              <a:ext uri="{28A0092B-C50C-407E-A947-70E740481C1C}">
                <a14:useLocalDpi xmlns:a14="http://schemas.microsoft.com/office/drawing/2010/main" val="0"/>
              </a:ext>
              <a:ext uri="{837473B0-CC2E-450A-ABE3-18F120FF3D39}">
                <a1611:picAttrSrcUrl xmlns="" xmlns:a1611="http://schemas.microsoft.com/office/drawing/2016/11/main" r:id="rId5"/>
              </a:ext>
            </a:extLst>
          </a:blip>
          <a:stretch>
            <a:fillRect/>
          </a:stretch>
        </p:blipFill>
        <p:spPr>
          <a:xfrm>
            <a:off x="1928092" y="4227820"/>
            <a:ext cx="1477870" cy="1214317"/>
          </a:xfrm>
          <a:prstGeom prst="rect">
            <a:avLst/>
          </a:prstGeom>
        </p:spPr>
      </p:pic>
      <p:sp>
        <p:nvSpPr>
          <p:cNvPr id="13" name="Rectangle: Rounded Corners 11">
            <a:extLst>
              <a:ext uri="{FF2B5EF4-FFF2-40B4-BE49-F238E27FC236}">
                <a16:creationId xmlns:a16="http://schemas.microsoft.com/office/drawing/2014/main" id="{A1F5DA86-BD8A-496A-C3F0-B7806B2E78AD}"/>
              </a:ext>
            </a:extLst>
          </p:cNvPr>
          <p:cNvSpPr/>
          <p:nvPr/>
        </p:nvSpPr>
        <p:spPr>
          <a:xfrm>
            <a:off x="295996" y="3249570"/>
            <a:ext cx="3072618" cy="39169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600" dirty="0"/>
              <a:t>View </a:t>
            </a:r>
            <a:r>
              <a:rPr lang="en-US" sz="1600" dirty="0">
                <a:solidFill>
                  <a:schemeClr val="bg1"/>
                </a:solidFill>
                <a:hlinkClick r:id="rId6" action="ppaction://hlinksldjump" tooltip="Services">
                  <a:extLst>
                    <a:ext uri="{A12FA001-AC4F-418D-AE19-62706E023703}">
                      <ahyp:hlinkClr xmlns="" xmlns:ahyp="http://schemas.microsoft.com/office/drawing/2018/hyperlinkcolor" val="tx"/>
                    </a:ext>
                  </a:extLst>
                </a:hlinkClick>
              </a:rPr>
              <a:t>all</a:t>
            </a:r>
            <a:r>
              <a:rPr lang="en-US" sz="1600" dirty="0"/>
              <a:t> services</a:t>
            </a:r>
          </a:p>
        </p:txBody>
      </p:sp>
      <p:sp>
        <p:nvSpPr>
          <p:cNvPr id="14" name="Title 1">
            <a:extLst>
              <a:ext uri="{FF2B5EF4-FFF2-40B4-BE49-F238E27FC236}">
                <a16:creationId xmlns:a16="http://schemas.microsoft.com/office/drawing/2014/main" id="{28B949DE-7A79-D48F-9AD4-72CF7D662D17}"/>
              </a:ext>
            </a:extLst>
          </p:cNvPr>
          <p:cNvSpPr txBox="1">
            <a:spLocks/>
          </p:cNvSpPr>
          <p:nvPr/>
        </p:nvSpPr>
        <p:spPr>
          <a:xfrm>
            <a:off x="4341617" y="1595872"/>
            <a:ext cx="3249637" cy="2927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US" sz="2000" dirty="0" smtClean="0"/>
              <a:t>Available Services</a:t>
            </a:r>
            <a:endParaRPr lang="en-US" sz="2000" dirty="0"/>
          </a:p>
        </p:txBody>
      </p:sp>
      <p:pic>
        <p:nvPicPr>
          <p:cNvPr id="15" name="Content Placeholder 19">
            <a:extLst>
              <a:ext uri="{FF2B5EF4-FFF2-40B4-BE49-F238E27FC236}">
                <a16:creationId xmlns:a16="http://schemas.microsoft.com/office/drawing/2014/main" id="{49FCA4F3-EB9E-FA00-FD4F-22AE7CD3B8E4}"/>
              </a:ext>
            </a:extLst>
          </p:cNvPr>
          <p:cNvPicPr>
            <a:picLocks noGrp="1" noChangeAspect="1"/>
          </p:cNvPicPr>
          <p:nvPr>
            <p:ph sz="quarter" idx="11"/>
          </p:nvPr>
        </p:nvPicPr>
        <p:blipFill>
          <a:blip r:embed="rId7" cstate="hqprint">
            <a:extLst>
              <a:ext uri="{28A0092B-C50C-407E-A947-70E740481C1C}">
                <a14:useLocalDpi xmlns:a14="http://schemas.microsoft.com/office/drawing/2010/main" val="0"/>
              </a:ext>
              <a:ext uri="{837473B0-CC2E-450A-ABE3-18F120FF3D39}">
                <a1611:picAttrSrcUrl xmlns="" xmlns:a1611="http://schemas.microsoft.com/office/drawing/2016/11/main" r:id="rId8"/>
              </a:ext>
            </a:extLst>
          </a:blip>
          <a:stretch>
            <a:fillRect/>
          </a:stretch>
        </p:blipFill>
        <p:spPr>
          <a:xfrm>
            <a:off x="4533632" y="4660022"/>
            <a:ext cx="1425178" cy="950415"/>
          </a:xfrm>
        </p:spPr>
      </p:pic>
      <p:pic>
        <p:nvPicPr>
          <p:cNvPr id="16" name="Content Placeholder 22">
            <a:extLst>
              <a:ext uri="{FF2B5EF4-FFF2-40B4-BE49-F238E27FC236}">
                <a16:creationId xmlns:a16="http://schemas.microsoft.com/office/drawing/2014/main" id="{DBB5A134-ADBA-20BA-98EB-69D8B6B863A3}"/>
              </a:ext>
            </a:extLst>
          </p:cNvPr>
          <p:cNvPicPr>
            <a:picLocks noGrp="1" noChangeAspect="1"/>
          </p:cNvPicPr>
          <p:nvPr>
            <p:ph sz="quarter" idx="12"/>
          </p:nvPr>
        </p:nvPicPr>
        <p:blipFill>
          <a:blip r:embed="rId9">
            <a:extLst>
              <a:ext uri="{28A0092B-C50C-407E-A947-70E740481C1C}">
                <a14:useLocalDpi xmlns:a14="http://schemas.microsoft.com/office/drawing/2010/main" val="0"/>
              </a:ext>
              <a:ext uri="{837473B0-CC2E-450A-ABE3-18F120FF3D39}">
                <a1611:picAttrSrcUrl xmlns="" xmlns:a1611="http://schemas.microsoft.com/office/drawing/2016/11/main" r:id="rId10"/>
              </a:ext>
            </a:extLst>
          </a:blip>
          <a:stretch>
            <a:fillRect/>
          </a:stretch>
        </p:blipFill>
        <p:spPr>
          <a:xfrm>
            <a:off x="6231183" y="4582065"/>
            <a:ext cx="1034058" cy="1071563"/>
          </a:xfrm>
        </p:spPr>
      </p:pic>
      <p:pic>
        <p:nvPicPr>
          <p:cNvPr id="17" name="Content Placeholder 16">
            <a:extLst>
              <a:ext uri="{FF2B5EF4-FFF2-40B4-BE49-F238E27FC236}">
                <a16:creationId xmlns:a16="http://schemas.microsoft.com/office/drawing/2014/main" id="{F8F047C8-6841-DC62-7038-428F451B19BF}"/>
              </a:ext>
            </a:extLst>
          </p:cNvPr>
          <p:cNvPicPr>
            <a:picLocks noGrp="1" noChangeAspect="1"/>
          </p:cNvPicPr>
          <p:nvPr>
            <p:ph sz="quarter" idx="4294967295"/>
          </p:nvPr>
        </p:nvPicPr>
        <p:blipFill>
          <a:blip r:embed="rId11" cstate="hqprint">
            <a:extLst>
              <a:ext uri="{28A0092B-C50C-407E-A947-70E740481C1C}">
                <a14:useLocalDpi xmlns:a14="http://schemas.microsoft.com/office/drawing/2010/main" val="0"/>
              </a:ext>
              <a:ext uri="{837473B0-CC2E-450A-ABE3-18F120FF3D39}">
                <a1611:picAttrSrcUrl xmlns="" xmlns:a1611="http://schemas.microsoft.com/office/drawing/2016/11/main" r:id="rId12"/>
              </a:ext>
            </a:extLst>
          </a:blip>
          <a:stretch>
            <a:fillRect/>
          </a:stretch>
        </p:blipFill>
        <p:spPr>
          <a:xfrm>
            <a:off x="6020014" y="3406631"/>
            <a:ext cx="1371600" cy="936117"/>
          </a:xfrm>
          <a:prstGeom prst="rect">
            <a:avLst/>
          </a:prstGeom>
        </p:spPr>
      </p:pic>
      <p:pic>
        <p:nvPicPr>
          <p:cNvPr id="18" name="Content Placeholder 13">
            <a:extLst>
              <a:ext uri="{FF2B5EF4-FFF2-40B4-BE49-F238E27FC236}">
                <a16:creationId xmlns:a16="http://schemas.microsoft.com/office/drawing/2014/main" id="{84A2343A-CF50-9815-1E92-3EC07713AD2E}"/>
              </a:ext>
            </a:extLst>
          </p:cNvPr>
          <p:cNvPicPr>
            <a:picLocks noGrp="1" noChangeAspect="1"/>
          </p:cNvPicPr>
          <p:nvPr>
            <p:ph sz="quarter" idx="4294967295"/>
          </p:nvPr>
        </p:nvPicPr>
        <p:blipFill>
          <a:blip r:embed="rId13" cstate="hqprint">
            <a:extLst>
              <a:ext uri="{28A0092B-C50C-407E-A947-70E740481C1C}">
                <a14:useLocalDpi xmlns:a14="http://schemas.microsoft.com/office/drawing/2010/main" val="0"/>
              </a:ext>
              <a:ext uri="{837473B0-CC2E-450A-ABE3-18F120FF3D39}">
                <a1611:picAttrSrcUrl xmlns="" xmlns:a1611="http://schemas.microsoft.com/office/drawing/2016/11/main" r:id="rId14"/>
              </a:ext>
            </a:extLst>
          </a:blip>
          <a:stretch>
            <a:fillRect/>
          </a:stretch>
        </p:blipFill>
        <p:spPr>
          <a:xfrm>
            <a:off x="4512280" y="3445416"/>
            <a:ext cx="1425178" cy="1068883"/>
          </a:xfrm>
          <a:prstGeom prst="rect">
            <a:avLst/>
          </a:prstGeom>
        </p:spPr>
      </p:pic>
      <p:pic>
        <p:nvPicPr>
          <p:cNvPr id="19" name="Content Placeholder 9">
            <a:hlinkClick r:id="rId15" action="ppaction://hlinksldjump" tooltip="Financial Literacy"/>
            <a:extLst>
              <a:ext uri="{FF2B5EF4-FFF2-40B4-BE49-F238E27FC236}">
                <a16:creationId xmlns:a16="http://schemas.microsoft.com/office/drawing/2014/main" id="{CD6B4CFD-6605-6AB9-4289-63D1B36B78A5}"/>
              </a:ext>
            </a:extLst>
          </p:cNvPr>
          <p:cNvPicPr>
            <a:picLocks noGrp="1" noChangeAspect="1"/>
          </p:cNvPicPr>
          <p:nvPr>
            <p:ph sz="quarter" idx="4294967295"/>
          </p:nvPr>
        </p:nvPicPr>
        <p:blipFill>
          <a:blip r:embed="rId16" cstate="hqprint">
            <a:extLst>
              <a:ext uri="{28A0092B-C50C-407E-A947-70E740481C1C}">
                <a14:useLocalDpi xmlns:a14="http://schemas.microsoft.com/office/drawing/2010/main" val="0"/>
              </a:ext>
              <a:ext uri="{837473B0-CC2E-450A-ABE3-18F120FF3D39}">
                <a1611:picAttrSrcUrl xmlns="" xmlns:a1611="http://schemas.microsoft.com/office/drawing/2016/11/main" r:id="rId17"/>
              </a:ext>
            </a:extLst>
          </a:blip>
          <a:stretch>
            <a:fillRect/>
          </a:stretch>
        </p:blipFill>
        <p:spPr>
          <a:xfrm>
            <a:off x="4488301" y="2271867"/>
            <a:ext cx="1425178" cy="1082987"/>
          </a:xfrm>
          <a:prstGeom prst="rect">
            <a:avLst/>
          </a:prstGeom>
        </p:spPr>
      </p:pic>
      <p:pic>
        <p:nvPicPr>
          <p:cNvPr id="20" name="Content Placeholder 11">
            <a:extLst>
              <a:ext uri="{FF2B5EF4-FFF2-40B4-BE49-F238E27FC236}">
                <a16:creationId xmlns:a16="http://schemas.microsoft.com/office/drawing/2014/main" id="{9864D95B-14B3-F694-DAA8-0FBBACDC0471}"/>
              </a:ext>
            </a:extLst>
          </p:cNvPr>
          <p:cNvPicPr>
            <a:picLocks noGrp="1" noChangeAspect="1"/>
          </p:cNvPicPr>
          <p:nvPr>
            <p:ph sz="quarter" idx="4294967295"/>
          </p:nvPr>
        </p:nvPicPr>
        <p:blipFill>
          <a:blip r:embed="rId18" cstate="hqprint">
            <a:extLst>
              <a:ext uri="{28A0092B-C50C-407E-A947-70E740481C1C}">
                <a14:useLocalDpi xmlns:a14="http://schemas.microsoft.com/office/drawing/2010/main" val="0"/>
              </a:ext>
              <a:ext uri="{837473B0-CC2E-450A-ABE3-18F120FF3D39}">
                <a1611:picAttrSrcUrl xmlns="" xmlns:a1611="http://schemas.microsoft.com/office/drawing/2016/11/main" r:id="rId19"/>
              </a:ext>
            </a:extLst>
          </a:blip>
          <a:stretch>
            <a:fillRect/>
          </a:stretch>
        </p:blipFill>
        <p:spPr>
          <a:xfrm>
            <a:off x="5966436" y="2308016"/>
            <a:ext cx="1425178" cy="963169"/>
          </a:xfrm>
          <a:prstGeom prst="rect">
            <a:avLst/>
          </a:prstGeom>
        </p:spPr>
      </p:pic>
      <p:sp>
        <p:nvSpPr>
          <p:cNvPr id="25" name="Title 1">
            <a:extLst>
              <a:ext uri="{FF2B5EF4-FFF2-40B4-BE49-F238E27FC236}">
                <a16:creationId xmlns:a16="http://schemas.microsoft.com/office/drawing/2014/main" id="{F722A29C-EFB6-508A-A480-660ED252555E}"/>
              </a:ext>
            </a:extLst>
          </p:cNvPr>
          <p:cNvSpPr txBox="1">
            <a:spLocks/>
          </p:cNvSpPr>
          <p:nvPr/>
        </p:nvSpPr>
        <p:spPr>
          <a:xfrm>
            <a:off x="8281516" y="1602334"/>
            <a:ext cx="2386213" cy="4628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US" sz="2000" dirty="0" smtClean="0"/>
              <a:t>Financial Literacy</a:t>
            </a:r>
            <a:endParaRPr lang="en-US" sz="2000" dirty="0"/>
          </a:p>
        </p:txBody>
      </p:sp>
      <p:pic>
        <p:nvPicPr>
          <p:cNvPr id="26" name="Content Placeholder 6">
            <a:extLst>
              <a:ext uri="{FF2B5EF4-FFF2-40B4-BE49-F238E27FC236}">
                <a16:creationId xmlns:a16="http://schemas.microsoft.com/office/drawing/2014/main" id="{A67BE2C5-FD52-D4CC-A440-45A832DD9C61}"/>
              </a:ext>
            </a:extLst>
          </p:cNvPr>
          <p:cNvPicPr>
            <a:picLocks noGrp="1" noChangeAspect="1"/>
          </p:cNvPicPr>
          <p:nvPr>
            <p:ph sz="quarter" idx="10"/>
          </p:nvPr>
        </p:nvPicPr>
        <p:blipFill>
          <a:blip r:embed="rId20" cstate="hqprint">
            <a:extLst>
              <a:ext uri="{28A0092B-C50C-407E-A947-70E740481C1C}">
                <a14:useLocalDpi xmlns:a14="http://schemas.microsoft.com/office/drawing/2010/main" val="0"/>
              </a:ext>
              <a:ext uri="{837473B0-CC2E-450A-ABE3-18F120FF3D39}">
                <a1611:picAttrSrcUrl xmlns="" xmlns:a1611="http://schemas.microsoft.com/office/drawing/2016/11/main" r:id="rId21"/>
              </a:ext>
            </a:extLst>
          </a:blip>
          <a:stretch>
            <a:fillRect/>
          </a:stretch>
        </p:blipFill>
        <p:spPr>
          <a:xfrm>
            <a:off x="8538372" y="2317067"/>
            <a:ext cx="2129358" cy="1618090"/>
          </a:xfrm>
        </p:spPr>
      </p:pic>
      <p:sp>
        <p:nvSpPr>
          <p:cNvPr id="27" name="Content Placeholder 3">
            <a:extLst>
              <a:ext uri="{FF2B5EF4-FFF2-40B4-BE49-F238E27FC236}">
                <a16:creationId xmlns:a16="http://schemas.microsoft.com/office/drawing/2014/main" id="{7E723BD9-873F-349B-C2F6-8D497656AF18}"/>
              </a:ext>
            </a:extLst>
          </p:cNvPr>
          <p:cNvSpPr>
            <a:spLocks noGrp="1"/>
          </p:cNvSpPr>
          <p:nvPr>
            <p:ph sz="quarter" idx="11"/>
          </p:nvPr>
        </p:nvSpPr>
        <p:spPr>
          <a:xfrm>
            <a:off x="7994532" y="4227820"/>
            <a:ext cx="1899138" cy="1309725"/>
          </a:xfrm>
        </p:spPr>
        <p:txBody>
          <a:bodyPr/>
          <a:lstStyle/>
          <a:p>
            <a:pPr marL="0" indent="0">
              <a:buNone/>
            </a:pPr>
            <a:r>
              <a:rPr lang="en-US" b="1" dirty="0">
                <a:solidFill>
                  <a:schemeClr val="tx1"/>
                </a:solidFill>
                <a:latin typeface="+mj-lt"/>
              </a:rPr>
              <a:t>Resources;</a:t>
            </a:r>
            <a:br>
              <a:rPr lang="en-US" b="1" dirty="0">
                <a:solidFill>
                  <a:schemeClr val="tx1"/>
                </a:solidFill>
                <a:latin typeface="+mj-lt"/>
              </a:rPr>
            </a:br>
            <a:r>
              <a:rPr lang="en-US" b="1" dirty="0">
                <a:solidFill>
                  <a:schemeClr val="tx1"/>
                </a:solidFill>
                <a:latin typeface="+mj-lt"/>
              </a:rPr>
              <a:t/>
            </a:r>
            <a:br>
              <a:rPr lang="en-US" b="1" dirty="0">
                <a:solidFill>
                  <a:schemeClr val="tx1"/>
                </a:solidFill>
                <a:latin typeface="+mj-lt"/>
              </a:rPr>
            </a:br>
            <a:r>
              <a:rPr lang="en-US" b="1" dirty="0">
                <a:solidFill>
                  <a:schemeClr val="tx1"/>
                </a:solidFill>
                <a:latin typeface="+mj-lt"/>
              </a:rPr>
              <a:t>1.Rich Dad Poor Dad.</a:t>
            </a:r>
          </a:p>
          <a:p>
            <a:pPr marL="0" indent="0">
              <a:buNone/>
            </a:pPr>
            <a:r>
              <a:rPr lang="en-US" b="1" dirty="0">
                <a:solidFill>
                  <a:schemeClr val="tx1"/>
                </a:solidFill>
                <a:latin typeface="+mj-lt"/>
              </a:rPr>
              <a:t/>
            </a:r>
            <a:br>
              <a:rPr lang="en-US" b="1" dirty="0">
                <a:solidFill>
                  <a:schemeClr val="tx1"/>
                </a:solidFill>
                <a:latin typeface="+mj-lt"/>
              </a:rPr>
            </a:br>
            <a:r>
              <a:rPr lang="en-US" b="1" dirty="0">
                <a:solidFill>
                  <a:schemeClr val="tx1"/>
                </a:solidFill>
                <a:latin typeface="+mj-lt"/>
              </a:rPr>
              <a:t>2.The Intelligent Investor.</a:t>
            </a:r>
          </a:p>
          <a:p>
            <a:pPr marL="0" indent="0">
              <a:buNone/>
            </a:pPr>
            <a:r>
              <a:rPr lang="en-US" b="1" dirty="0">
                <a:solidFill>
                  <a:schemeClr val="tx1"/>
                </a:solidFill>
                <a:latin typeface="+mj-lt"/>
              </a:rPr>
              <a:t/>
            </a:r>
            <a:br>
              <a:rPr lang="en-US" b="1" dirty="0">
                <a:solidFill>
                  <a:schemeClr val="tx1"/>
                </a:solidFill>
                <a:latin typeface="+mj-lt"/>
              </a:rPr>
            </a:br>
            <a:r>
              <a:rPr lang="en-US" b="1" dirty="0">
                <a:solidFill>
                  <a:schemeClr val="tx1"/>
                </a:solidFill>
                <a:latin typeface="+mj-lt"/>
              </a:rPr>
              <a:t>3.The Millionaire Next Door.</a:t>
            </a:r>
          </a:p>
        </p:txBody>
      </p:sp>
      <p:sp>
        <p:nvSpPr>
          <p:cNvPr id="28" name="Content Placeholder 4">
            <a:extLst>
              <a:ext uri="{FF2B5EF4-FFF2-40B4-BE49-F238E27FC236}">
                <a16:creationId xmlns:a16="http://schemas.microsoft.com/office/drawing/2014/main" id="{2378D044-33A2-D4AF-8C1E-A2B7729D6335}"/>
              </a:ext>
            </a:extLst>
          </p:cNvPr>
          <p:cNvSpPr>
            <a:spLocks noGrp="1"/>
          </p:cNvSpPr>
          <p:nvPr>
            <p:ph sz="quarter" idx="12"/>
          </p:nvPr>
        </p:nvSpPr>
        <p:spPr>
          <a:xfrm>
            <a:off x="10216835" y="4227820"/>
            <a:ext cx="1609125" cy="865313"/>
          </a:xfrm>
        </p:spPr>
        <p:txBody>
          <a:bodyPr/>
          <a:lstStyle/>
          <a:p>
            <a:r>
              <a:rPr lang="en-US" sz="1200" b="1" dirty="0">
                <a:latin typeface="+mj-lt"/>
              </a:rPr>
              <a:t>Quote of the day</a:t>
            </a:r>
            <a:br>
              <a:rPr lang="en-US" sz="1200" b="1" dirty="0">
                <a:latin typeface="+mj-lt"/>
              </a:rPr>
            </a:br>
            <a:r>
              <a:rPr lang="en-US" sz="1200" b="1" dirty="0">
                <a:latin typeface="+mj-lt"/>
              </a:rPr>
              <a:t/>
            </a:r>
            <a:br>
              <a:rPr lang="en-US" sz="1200" b="1" dirty="0">
                <a:latin typeface="+mj-lt"/>
              </a:rPr>
            </a:br>
            <a:r>
              <a:rPr lang="en-US" sz="1200" b="1" dirty="0">
                <a:latin typeface="+mj-lt"/>
              </a:rPr>
              <a:t>“A part of all you earn is yours to keep.” - George S. </a:t>
            </a:r>
            <a:r>
              <a:rPr lang="en-US" sz="1200" b="1" dirty="0" err="1">
                <a:latin typeface="+mj-lt"/>
              </a:rPr>
              <a:t>Clason</a:t>
            </a:r>
            <a:r>
              <a:rPr lang="en-US" dirty="0"/>
              <a:t>.</a:t>
            </a:r>
          </a:p>
        </p:txBody>
      </p:sp>
      <p:sp>
        <p:nvSpPr>
          <p:cNvPr id="30" name="Notched Right Arrow 29"/>
          <p:cNvSpPr/>
          <p:nvPr/>
        </p:nvSpPr>
        <p:spPr>
          <a:xfrm>
            <a:off x="3699803" y="3271185"/>
            <a:ext cx="633046" cy="370076"/>
          </a:xfrm>
          <a:prstGeom prst="notch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Notched Right Arrow 30"/>
          <p:cNvSpPr/>
          <p:nvPr/>
        </p:nvSpPr>
        <p:spPr>
          <a:xfrm>
            <a:off x="7648470" y="3354854"/>
            <a:ext cx="633046" cy="370076"/>
          </a:xfrm>
          <a:prstGeom prst="notchedRightArrow">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806631"/>
      </p:ext>
    </p:extLst>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How to create the best chama with friends - The Standard Evewoman Magaz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0" cy="6823763"/>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3" descr="Beige rectangle">
            <a:extLst>
              <a:ext uri="{FF2B5EF4-FFF2-40B4-BE49-F238E27FC236}">
                <a16:creationId xmlns:a16="http://schemas.microsoft.com/office/drawing/2014/main" id="{DCF29767-6635-4A46-AB77-672CC90C6FBE}"/>
              </a:ext>
            </a:extLst>
          </p:cNvPr>
          <p:cNvSpPr/>
          <p:nvPr/>
        </p:nvSpPr>
        <p:spPr>
          <a:xfrm>
            <a:off x="-11085" y="2728037"/>
            <a:ext cx="6229005" cy="3503952"/>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589649"/>
            <a:ext cx="7343336" cy="389199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bwMode="ltGray">
          <a:xfrm>
            <a:off x="931202" y="3092816"/>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bwMode="ltGray">
          <a:xfrm>
            <a:off x="589595" y="2433079"/>
            <a:ext cx="4859215" cy="1325563"/>
          </a:xfrm>
        </p:spPr>
        <p:txBody>
          <a:bodyPr>
            <a:normAutofit fontScale="90000"/>
          </a:bodyPr>
          <a:lstStyle/>
          <a:p>
            <a:pPr algn="ctr"/>
            <a:r>
              <a:rPr lang="en-US" sz="5000" dirty="0" smtClean="0">
                <a:solidFill>
                  <a:schemeClr val="bg1"/>
                </a:solidFill>
              </a:rPr>
              <a:t>PITCH DECK</a:t>
            </a:r>
            <a:br>
              <a:rPr lang="en-US" sz="5000" dirty="0" smtClean="0">
                <a:solidFill>
                  <a:schemeClr val="bg1"/>
                </a:solidFill>
              </a:rPr>
            </a:br>
            <a:r>
              <a:rPr lang="en-US" sz="5300" i="1" dirty="0" smtClean="0">
                <a:solidFill>
                  <a:schemeClr val="bg1"/>
                </a:solidFill>
                <a:effectLst>
                  <a:outerShdw blurRad="38100" dist="38100" dir="2700000" algn="tl">
                    <a:srgbClr val="000000">
                      <a:alpha val="43137"/>
                    </a:srgbClr>
                  </a:outerShdw>
                </a:effectLst>
              </a:rPr>
              <a:t>Team 9</a:t>
            </a:r>
            <a:endParaRPr lang="en-US" sz="5300" i="1" dirty="0">
              <a:effectLst>
                <a:outerShdw blurRad="38100" dist="38100" dir="2700000" algn="tl">
                  <a:srgbClr val="000000">
                    <a:alpha val="43137"/>
                  </a:srgbClr>
                </a:outerShdw>
              </a:effectLst>
            </a:endParaRPr>
          </a:p>
        </p:txBody>
      </p:sp>
      <p:sp>
        <p:nvSpPr>
          <p:cNvPr id="9" name="object 6" descr="Beige rectangle">
            <a:extLst>
              <a:ext uri="{FF2B5EF4-FFF2-40B4-BE49-F238E27FC236}">
                <a16:creationId xmlns:a16="http://schemas.microsoft.com/office/drawing/2014/main" id="{B0C70F64-F3E5-413B-AF4F-E15CE944B761}"/>
              </a:ext>
            </a:extLst>
          </p:cNvPr>
          <p:cNvSpPr/>
          <p:nvPr/>
        </p:nvSpPr>
        <p:spPr bwMode="ltGray">
          <a:xfrm flipV="1">
            <a:off x="436098" y="3712922"/>
            <a:ext cx="5012712" cy="45719"/>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509641496"/>
      </p:ext>
    </p:extLst>
  </p:cSld>
  <p:clrMapOvr>
    <a:masterClrMapping/>
  </p:clrMapOvr>
  <p:transition advTm="8000">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5,100+ Business Model Stock Photos, Pictures &amp; Royalty-Fre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1999" cy="6837566"/>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0"/>
          <p:cNvSpPr>
            <a:spLocks noGrp="1"/>
          </p:cNvSpPr>
          <p:nvPr>
            <p:ph idx="1"/>
          </p:nvPr>
        </p:nvSpPr>
        <p:spPr>
          <a:xfrm>
            <a:off x="157452" y="57954"/>
            <a:ext cx="11898399" cy="6293873"/>
          </a:xfrm>
        </p:spPr>
        <p:txBody>
          <a:bodyPr/>
          <a:lstStyle/>
          <a:p>
            <a:endParaRPr lang="en-US" dirty="0" smtClean="0"/>
          </a:p>
          <a:p>
            <a:endParaRPr lang="en-US" dirty="0"/>
          </a:p>
          <a:p>
            <a:pPr marL="0" indent="0" algn="ctr">
              <a:buNone/>
            </a:pPr>
            <a:endParaRPr lang="en-US" sz="2800" b="1" dirty="0" smtClean="0">
              <a:solidFill>
                <a:schemeClr val="bg2">
                  <a:lumMod val="50000"/>
                </a:schemeClr>
              </a:solidFill>
              <a:effectLst>
                <a:outerShdw blurRad="38100" dist="38100" dir="2700000" algn="tl">
                  <a:srgbClr val="000000">
                    <a:alpha val="43137"/>
                  </a:srgbClr>
                </a:outerShdw>
              </a:effectLst>
              <a:latin typeface="Book Antiqua" panose="02040602050305030304" pitchFamily="18" charset="0"/>
            </a:endParaRPr>
          </a:p>
          <a:p>
            <a:pPr algn="ctr"/>
            <a:endParaRPr lang="en-US" sz="2800" dirty="0" smtClean="0">
              <a:solidFill>
                <a:schemeClr val="bg2">
                  <a:lumMod val="50000"/>
                </a:schemeClr>
              </a:solidFill>
            </a:endParaRPr>
          </a:p>
          <a:p>
            <a:endParaRPr lang="en-US" dirty="0"/>
          </a:p>
        </p:txBody>
      </p:sp>
      <p:sp>
        <p:nvSpPr>
          <p:cNvPr id="5" name="object 3" descr="Beige rectangle">
            <a:extLst>
              <a:ext uri="{FF2B5EF4-FFF2-40B4-BE49-F238E27FC236}">
                <a16:creationId xmlns:a16="http://schemas.microsoft.com/office/drawing/2014/main" id="{DCF29767-6635-4A46-AB77-672CC90C6FBE}"/>
              </a:ext>
            </a:extLst>
          </p:cNvPr>
          <p:cNvSpPr/>
          <p:nvPr/>
        </p:nvSpPr>
        <p:spPr>
          <a:xfrm>
            <a:off x="6595956" y="1369437"/>
            <a:ext cx="5459895" cy="3784209"/>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3278721" y="1721509"/>
            <a:ext cx="8777130" cy="3640343"/>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3752657" y="1577644"/>
            <a:ext cx="6302863" cy="1325563"/>
          </a:xfrm>
        </p:spPr>
        <p:txBody>
          <a:bodyPr/>
          <a:lstStyle/>
          <a:p>
            <a:r>
              <a:rPr lang="en-US" dirty="0" smtClean="0">
                <a:solidFill>
                  <a:schemeClr val="bg1"/>
                </a:solidFill>
                <a:effectLst>
                  <a:outerShdw blurRad="38100" dist="38100" dir="2700000" algn="tl">
                    <a:srgbClr val="000000">
                      <a:alpha val="43137"/>
                    </a:srgbClr>
                  </a:outerShdw>
                </a:effectLst>
              </a:rPr>
              <a:t>ABOUT US</a:t>
            </a:r>
            <a:endParaRPr lang="en-US"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3644636" y="2486509"/>
            <a:ext cx="2951320" cy="160442"/>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4470110" y="2903208"/>
            <a:ext cx="5727540" cy="16033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spc="-25" dirty="0" smtClean="0">
                <a:solidFill>
                  <a:schemeClr val="bg2">
                    <a:lumMod val="20000"/>
                    <a:lumOff val="80000"/>
                  </a:schemeClr>
                </a:solidFill>
                <a:latin typeface="+mj-lt"/>
                <a:cs typeface="Arial"/>
              </a:rPr>
              <a:t>At Chamasphere,we empower chamas</a:t>
            </a:r>
            <a:r>
              <a:rPr lang="en-US" sz="2400" b="1" i="1" spc="-25" dirty="0">
                <a:solidFill>
                  <a:schemeClr val="bg2">
                    <a:lumMod val="20000"/>
                    <a:lumOff val="80000"/>
                  </a:schemeClr>
                </a:solidFill>
                <a:latin typeface="+mj-lt"/>
                <a:cs typeface="Arial"/>
              </a:rPr>
              <a:t> </a:t>
            </a:r>
            <a:r>
              <a:rPr lang="en-US" sz="2400" b="1" i="1" spc="-25" dirty="0" smtClean="0">
                <a:solidFill>
                  <a:schemeClr val="bg2">
                    <a:lumMod val="20000"/>
                    <a:lumOff val="80000"/>
                  </a:schemeClr>
                </a:solidFill>
                <a:latin typeface="+mj-lt"/>
                <a:cs typeface="Arial"/>
              </a:rPr>
              <a:t>to foster collaborative thinking to further drive innovation .By closing the loop on financial management and using the latest technology, we help chamas grow and nature a portfolio diversification mindset.</a:t>
            </a:r>
            <a:endParaRPr lang="en-US" sz="2400" b="1" i="1" spc="-25" dirty="0">
              <a:solidFill>
                <a:schemeClr val="bg2">
                  <a:lumMod val="20000"/>
                  <a:lumOff val="80000"/>
                </a:schemeClr>
              </a:solidFill>
              <a:latin typeface="+mj-lt"/>
              <a:cs typeface="Arial"/>
            </a:endParaRPr>
          </a:p>
        </p:txBody>
      </p:sp>
    </p:spTree>
    <p:extLst>
      <p:ext uri="{BB962C8B-B14F-4D97-AF65-F5344CB8AC3E}">
        <p14:creationId xmlns:p14="http://schemas.microsoft.com/office/powerpoint/2010/main" val="2811710222"/>
      </p:ext>
    </p:extLst>
  </p:cSld>
  <p:clrMapOvr>
    <a:masterClrMapping/>
  </p:clrMapOvr>
  <p:transition advTm="8000">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0" name="Picture 18" descr="Vault Lock&quot; Images – Browse 14 Stock Photos, Vectors,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746"/>
            <a:ext cx="12192000" cy="65836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9" name="object 3" descr="Blue rectangle">
            <a:extLst>
              <a:ext uri="{FF2B5EF4-FFF2-40B4-BE49-F238E27FC236}">
                <a16:creationId xmlns:a16="http://schemas.microsoft.com/office/drawing/2014/main" id="{2D225086-68BE-4168-8F17-9443ADD89675}"/>
              </a:ext>
            </a:extLst>
          </p:cNvPr>
          <p:cNvSpPr/>
          <p:nvPr/>
        </p:nvSpPr>
        <p:spPr>
          <a:xfrm>
            <a:off x="0" y="-541604"/>
            <a:ext cx="12189600" cy="694943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a:ln cmpd="dbl">
            <a:noFill/>
          </a:ln>
          <a:effectLst>
            <a:reflection endPos="0" dist="50800" dir="5400000" sy="-100000" algn="bl" rotWithShape="0"/>
          </a:effectLst>
        </p:spPr>
        <p:txBody>
          <a:bodyPr wrap="square" lIns="0" tIns="0" rIns="0" bIns="0" rtlCol="0"/>
          <a:lstStyle/>
          <a:p>
            <a:pPr lvl="0">
              <a:lnSpc>
                <a:spcPct val="90000"/>
              </a:lnSpc>
              <a:spcBef>
                <a:spcPts val="1000"/>
              </a:spcBef>
            </a:pPr>
            <a:endParaRPr lang="en-US" sz="1400" dirty="0">
              <a:solidFill>
                <a:srgbClr val="D1D5DB"/>
              </a:solidFill>
              <a:latin typeface="Söhne"/>
            </a:endParaRPr>
          </a:p>
        </p:txBody>
      </p:sp>
      <p:sp>
        <p:nvSpPr>
          <p:cNvPr id="4" name="Content Placeholder 3"/>
          <p:cNvSpPr>
            <a:spLocks noGrp="1"/>
          </p:cNvSpPr>
          <p:nvPr>
            <p:ph sz="quarter" idx="11"/>
          </p:nvPr>
        </p:nvSpPr>
        <p:spPr>
          <a:xfrm>
            <a:off x="4794434" y="1788829"/>
            <a:ext cx="2729133" cy="1615328"/>
          </a:xfrm>
        </p:spPr>
        <p:txBody>
          <a:bodyPr>
            <a:noAutofit/>
          </a:bodyPr>
          <a:lstStyle/>
          <a:p>
            <a:pPr marL="0" indent="0" algn="ctr">
              <a:buNone/>
            </a:pPr>
            <a:r>
              <a:rPr lang="en-US" sz="2000" b="1" dirty="0" smtClean="0">
                <a:solidFill>
                  <a:schemeClr val="bg1"/>
                </a:solidFill>
                <a:latin typeface="+mj-lt"/>
              </a:rPr>
              <a:t>USABILITY</a:t>
            </a:r>
          </a:p>
          <a:p>
            <a:pPr>
              <a:buClr>
                <a:schemeClr val="accent1"/>
              </a:buClr>
              <a:buFont typeface="Wingdings" panose="05000000000000000000" pitchFamily="2" charset="2"/>
              <a:buChar char="Ø"/>
            </a:pPr>
            <a:r>
              <a:rPr lang="en-US" sz="2000" dirty="0" smtClean="0">
                <a:solidFill>
                  <a:schemeClr val="bg1"/>
                </a:solidFill>
                <a:latin typeface="+mj-lt"/>
              </a:rPr>
              <a:t>Customers want something that is simple to use and to adapt.</a:t>
            </a:r>
            <a:endParaRPr lang="en-US" sz="2000" dirty="0">
              <a:solidFill>
                <a:schemeClr val="bg1"/>
              </a:solidFill>
              <a:latin typeface="+mj-lt"/>
            </a:endParaRPr>
          </a:p>
        </p:txBody>
      </p:sp>
      <p:sp>
        <p:nvSpPr>
          <p:cNvPr id="6" name="Content Placeholder 5"/>
          <p:cNvSpPr>
            <a:spLocks noGrp="1"/>
          </p:cNvSpPr>
          <p:nvPr>
            <p:ph sz="quarter" idx="13"/>
          </p:nvPr>
        </p:nvSpPr>
        <p:spPr>
          <a:xfrm>
            <a:off x="1261215" y="4388490"/>
            <a:ext cx="4502747" cy="1325440"/>
          </a:xfrm>
        </p:spPr>
        <p:txBody>
          <a:bodyPr>
            <a:normAutofit lnSpcReduction="10000"/>
          </a:bodyPr>
          <a:lstStyle/>
          <a:p>
            <a:pPr marL="0" indent="0" algn="ctr">
              <a:buNone/>
            </a:pPr>
            <a:r>
              <a:rPr lang="en-US" sz="2400" b="1" i="1" dirty="0" smtClean="0">
                <a:solidFill>
                  <a:schemeClr val="bg1"/>
                </a:solidFill>
                <a:latin typeface="+mj-lt"/>
              </a:rPr>
              <a:t>COSTS</a:t>
            </a:r>
          </a:p>
          <a:p>
            <a:pPr>
              <a:buClr>
                <a:schemeClr val="accent1"/>
              </a:buClr>
              <a:buFont typeface="Wingdings" panose="05000000000000000000" pitchFamily="2" charset="2"/>
              <a:buChar char="Ø"/>
            </a:pPr>
            <a:r>
              <a:rPr lang="en-US" sz="2000" dirty="0" smtClean="0">
                <a:solidFill>
                  <a:schemeClr val="bg1"/>
                </a:solidFill>
                <a:latin typeface="+mj-lt"/>
              </a:rPr>
              <a:t>Loss of sales by not offering easier management tools that push </a:t>
            </a:r>
            <a:r>
              <a:rPr lang="en-US" sz="2000" dirty="0" err="1" smtClean="0">
                <a:solidFill>
                  <a:schemeClr val="bg1"/>
                </a:solidFill>
                <a:latin typeface="+mj-lt"/>
              </a:rPr>
              <a:t>chama’s</a:t>
            </a:r>
            <a:r>
              <a:rPr lang="en-US" sz="2000" dirty="0" smtClean="0">
                <a:solidFill>
                  <a:schemeClr val="bg1"/>
                </a:solidFill>
                <a:latin typeface="+mj-lt"/>
              </a:rPr>
              <a:t> to the finish line.</a:t>
            </a:r>
            <a:endParaRPr lang="en-US" sz="2000" dirty="0">
              <a:solidFill>
                <a:schemeClr val="bg1"/>
              </a:solidFill>
              <a:latin typeface="+mj-lt"/>
            </a:endParaRPr>
          </a:p>
        </p:txBody>
      </p:sp>
      <p:sp>
        <p:nvSpPr>
          <p:cNvPr id="7" name="Content Placeholder 6"/>
          <p:cNvSpPr>
            <a:spLocks noGrp="1"/>
          </p:cNvSpPr>
          <p:nvPr>
            <p:ph sz="quarter" idx="14"/>
          </p:nvPr>
        </p:nvSpPr>
        <p:spPr>
          <a:xfrm>
            <a:off x="8900275" y="1715869"/>
            <a:ext cx="3188676" cy="1325440"/>
          </a:xfrm>
        </p:spPr>
        <p:txBody>
          <a:bodyPr>
            <a:normAutofit lnSpcReduction="10000"/>
          </a:bodyPr>
          <a:lstStyle/>
          <a:p>
            <a:pPr marL="0" indent="0" algn="ctr">
              <a:buClr>
                <a:schemeClr val="accent1"/>
              </a:buClr>
              <a:buNone/>
            </a:pPr>
            <a:r>
              <a:rPr lang="en-US" sz="2400" b="1" i="1" dirty="0" smtClean="0">
                <a:solidFill>
                  <a:schemeClr val="bg1"/>
                </a:solidFill>
                <a:latin typeface="+mj-lt"/>
              </a:rPr>
              <a:t>FINANCIALS</a:t>
            </a:r>
          </a:p>
          <a:p>
            <a:pPr>
              <a:buClr>
                <a:schemeClr val="accent1"/>
              </a:buClr>
              <a:buFont typeface="Wingdings" panose="05000000000000000000" pitchFamily="2" charset="2"/>
              <a:buChar char="Ø"/>
            </a:pPr>
            <a:r>
              <a:rPr lang="en-US" sz="2000" dirty="0" smtClean="0">
                <a:solidFill>
                  <a:schemeClr val="bg1"/>
                </a:solidFill>
                <a:latin typeface="+mj-lt"/>
              </a:rPr>
              <a:t>Adoption of financial management software was up by over 60% in 2023</a:t>
            </a:r>
            <a:endParaRPr lang="en-US" sz="2000" dirty="0">
              <a:solidFill>
                <a:schemeClr val="bg1"/>
              </a:solidFill>
              <a:latin typeface="+mj-lt"/>
            </a:endParaRPr>
          </a:p>
        </p:txBody>
      </p:sp>
      <p:sp>
        <p:nvSpPr>
          <p:cNvPr id="8" name="Content Placeholder 7"/>
          <p:cNvSpPr>
            <a:spLocks noGrp="1"/>
          </p:cNvSpPr>
          <p:nvPr>
            <p:ph sz="quarter" idx="15"/>
          </p:nvPr>
        </p:nvSpPr>
        <p:spPr>
          <a:xfrm>
            <a:off x="608646" y="1715869"/>
            <a:ext cx="2732259" cy="1688288"/>
          </a:xfrm>
        </p:spPr>
        <p:txBody>
          <a:bodyPr>
            <a:noAutofit/>
          </a:bodyPr>
          <a:lstStyle/>
          <a:p>
            <a:pPr marL="0" indent="0" algn="ctr">
              <a:buNone/>
            </a:pPr>
            <a:r>
              <a:rPr lang="en-US" sz="2400" b="1" i="1" dirty="0" smtClean="0">
                <a:solidFill>
                  <a:schemeClr val="bg1"/>
                </a:solidFill>
                <a:latin typeface="+mj-lt"/>
              </a:rPr>
              <a:t>MARKET GAP</a:t>
            </a:r>
          </a:p>
          <a:p>
            <a:pPr>
              <a:buClr>
                <a:schemeClr val="accent1"/>
              </a:buClr>
              <a:buFont typeface="Wingdings" panose="05000000000000000000" pitchFamily="2" charset="2"/>
              <a:buChar char="Ø"/>
            </a:pPr>
            <a:r>
              <a:rPr lang="en-US" sz="2000" dirty="0" smtClean="0">
                <a:solidFill>
                  <a:schemeClr val="bg1"/>
                </a:solidFill>
                <a:latin typeface="+mj-lt"/>
              </a:rPr>
              <a:t>Chama's need financial management tools but are using outdated products</a:t>
            </a:r>
            <a:endParaRPr lang="en-US" sz="2000" dirty="0">
              <a:solidFill>
                <a:schemeClr val="bg1"/>
              </a:solidFill>
              <a:latin typeface="+mj-lt"/>
            </a:endParaRPr>
          </a:p>
        </p:txBody>
      </p:sp>
      <p:sp>
        <p:nvSpPr>
          <p:cNvPr id="9" name="Content Placeholder 8"/>
          <p:cNvSpPr>
            <a:spLocks noGrp="1"/>
          </p:cNvSpPr>
          <p:nvPr>
            <p:ph sz="quarter" idx="16"/>
          </p:nvPr>
        </p:nvSpPr>
        <p:spPr>
          <a:xfrm>
            <a:off x="7236974" y="4244485"/>
            <a:ext cx="4703848" cy="1640559"/>
          </a:xfrm>
        </p:spPr>
        <p:txBody>
          <a:bodyPr>
            <a:noAutofit/>
          </a:bodyPr>
          <a:lstStyle/>
          <a:p>
            <a:pPr marL="0" indent="0" algn="ctr">
              <a:lnSpc>
                <a:spcPct val="100000"/>
              </a:lnSpc>
              <a:buClr>
                <a:schemeClr val="accent1"/>
              </a:buClr>
              <a:buNone/>
            </a:pPr>
            <a:r>
              <a:rPr lang="en-US" sz="2400" b="1" i="1" dirty="0">
                <a:solidFill>
                  <a:schemeClr val="bg1"/>
                </a:solidFill>
                <a:latin typeface="+mj-lt"/>
              </a:rPr>
              <a:t>CUSTOMERS</a:t>
            </a:r>
          </a:p>
          <a:p>
            <a:pPr>
              <a:lnSpc>
                <a:spcPct val="100000"/>
              </a:lnSpc>
              <a:buClr>
                <a:schemeClr val="accent1"/>
              </a:buClr>
              <a:buFont typeface="Wingdings" panose="05000000000000000000" pitchFamily="2" charset="2"/>
              <a:buChar char="Ø"/>
            </a:pPr>
            <a:r>
              <a:rPr lang="en-US" sz="2000" dirty="0" smtClean="0">
                <a:solidFill>
                  <a:schemeClr val="bg1"/>
                </a:solidFill>
                <a:latin typeface="+mj-lt"/>
              </a:rPr>
              <a:t>10</a:t>
            </a:r>
            <a:r>
              <a:rPr lang="en-US" sz="2000" dirty="0">
                <a:solidFill>
                  <a:schemeClr val="bg1"/>
                </a:solidFill>
                <a:latin typeface="+mj-lt"/>
              </a:rPr>
              <a:t>% increase of financial management tools proves that </a:t>
            </a:r>
            <a:r>
              <a:rPr lang="en-US" sz="2000" dirty="0" err="1">
                <a:solidFill>
                  <a:schemeClr val="bg1"/>
                </a:solidFill>
                <a:latin typeface="+mj-lt"/>
              </a:rPr>
              <a:t>theres</a:t>
            </a:r>
            <a:r>
              <a:rPr lang="en-US" sz="2000" dirty="0">
                <a:solidFill>
                  <a:schemeClr val="bg1"/>
                </a:solidFill>
                <a:latin typeface="+mj-lt"/>
              </a:rPr>
              <a:t> customers interested for more simple management tools and technology</a:t>
            </a:r>
          </a:p>
        </p:txBody>
      </p:sp>
      <p:sp>
        <p:nvSpPr>
          <p:cNvPr id="10" name="Slide Number Placeholder 1">
            <a:extLst>
              <a:ext uri="{FF2B5EF4-FFF2-40B4-BE49-F238E27FC236}">
                <a16:creationId xmlns:a16="http://schemas.microsoft.com/office/drawing/2014/main" id="{6A8AF702-A859-4D49-823E-455702872718}"/>
              </a:ext>
            </a:extLst>
          </p:cNvPr>
          <p:cNvSpPr txBox="1">
            <a:spLocks/>
          </p:cNvSpPr>
          <p:nvPr/>
        </p:nvSpPr>
        <p:spPr>
          <a:xfrm>
            <a:off x="11468843" y="6174902"/>
            <a:ext cx="474627"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82EE24B5-652C-4DB5-B7C3-B5BBEC1280B1}" type="slidenum">
              <a:rPr lang="en-US" smtClean="0"/>
              <a:pPr/>
              <a:t>8</a:t>
            </a:fld>
            <a:endParaRPr lang="en-US" dirty="0"/>
          </a:p>
        </p:txBody>
      </p:sp>
      <p:sp>
        <p:nvSpPr>
          <p:cNvPr id="3" name="Title 2"/>
          <p:cNvSpPr>
            <a:spLocks noGrp="1"/>
          </p:cNvSpPr>
          <p:nvPr>
            <p:ph type="ctrTitle"/>
          </p:nvPr>
        </p:nvSpPr>
        <p:spPr>
          <a:xfrm>
            <a:off x="4288302" y="-27419"/>
            <a:ext cx="3615396" cy="1252024"/>
          </a:xfrm>
          <a:noFill/>
          <a:ln>
            <a:noFill/>
          </a:ln>
        </p:spPr>
        <p:txBody>
          <a:bodyPr>
            <a:normAutofit/>
          </a:bodyPr>
          <a:lstStyle/>
          <a:p>
            <a:pPr algn="l"/>
            <a:r>
              <a:rPr lang="en-US" sz="4000" dirty="0" smtClean="0">
                <a:solidFill>
                  <a:schemeClr val="bg1"/>
                </a:solidFill>
                <a:effectLst>
                  <a:outerShdw blurRad="38100" dist="38100" dir="2700000" algn="tl">
                    <a:srgbClr val="000000">
                      <a:alpha val="43137"/>
                    </a:srgbClr>
                  </a:outerShdw>
                </a:effectLst>
              </a:rPr>
              <a:t>PROBLEM</a:t>
            </a:r>
            <a:endParaRPr lang="en-US" sz="4000" dirty="0">
              <a:solidFill>
                <a:schemeClr val="bg1"/>
              </a:solidFill>
              <a:effectLst>
                <a:outerShdw blurRad="38100" dist="38100" dir="2700000" algn="tl">
                  <a:srgbClr val="000000">
                    <a:alpha val="43137"/>
                  </a:srgbClr>
                </a:outerShdw>
              </a:effectLst>
            </a:endParaRPr>
          </a:p>
        </p:txBody>
      </p:sp>
      <p:sp>
        <p:nvSpPr>
          <p:cNvPr id="45" name="object 9" descr="Beige rectangle">
            <a:extLst>
              <a:ext uri="{FF2B5EF4-FFF2-40B4-BE49-F238E27FC236}">
                <a16:creationId xmlns:a16="http://schemas.microsoft.com/office/drawing/2014/main" id="{02C6628C-972C-4717-AAF3-D882B30F6658}"/>
              </a:ext>
            </a:extLst>
          </p:cNvPr>
          <p:cNvSpPr/>
          <p:nvPr/>
        </p:nvSpPr>
        <p:spPr bwMode="white">
          <a:xfrm>
            <a:off x="4288302" y="1173582"/>
            <a:ext cx="2951320" cy="160442"/>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50" name="object 9" descr="Beige rectangle">
            <a:extLst>
              <a:ext uri="{FF2B5EF4-FFF2-40B4-BE49-F238E27FC236}">
                <a16:creationId xmlns:a16="http://schemas.microsoft.com/office/drawing/2014/main" id="{02C6628C-972C-4717-AAF3-D882B30F6658}"/>
              </a:ext>
            </a:extLst>
          </p:cNvPr>
          <p:cNvSpPr/>
          <p:nvPr/>
        </p:nvSpPr>
        <p:spPr bwMode="white">
          <a:xfrm>
            <a:off x="591797" y="2110310"/>
            <a:ext cx="2951320" cy="160442"/>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52" name="object 9" descr="Beige rectangle">
            <a:extLst>
              <a:ext uri="{FF2B5EF4-FFF2-40B4-BE49-F238E27FC236}">
                <a16:creationId xmlns:a16="http://schemas.microsoft.com/office/drawing/2014/main" id="{02C6628C-972C-4717-AAF3-D882B30F6658}"/>
              </a:ext>
            </a:extLst>
          </p:cNvPr>
          <p:cNvSpPr/>
          <p:nvPr/>
        </p:nvSpPr>
        <p:spPr bwMode="white">
          <a:xfrm>
            <a:off x="9250173" y="2082018"/>
            <a:ext cx="2612536" cy="161423"/>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algn="ctr"/>
            <a:endParaRPr lang="en-US" dirty="0"/>
          </a:p>
        </p:txBody>
      </p:sp>
      <p:sp>
        <p:nvSpPr>
          <p:cNvPr id="53" name="object 9" descr="Beige rectangle">
            <a:extLst>
              <a:ext uri="{FF2B5EF4-FFF2-40B4-BE49-F238E27FC236}">
                <a16:creationId xmlns:a16="http://schemas.microsoft.com/office/drawing/2014/main" id="{02C6628C-972C-4717-AAF3-D882B30F6658}"/>
              </a:ext>
            </a:extLst>
          </p:cNvPr>
          <p:cNvSpPr/>
          <p:nvPr/>
        </p:nvSpPr>
        <p:spPr bwMode="white">
          <a:xfrm>
            <a:off x="7903698" y="4728440"/>
            <a:ext cx="2951320" cy="160442"/>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algn="ctr"/>
            <a:endParaRPr lang="en-US" dirty="0"/>
          </a:p>
        </p:txBody>
      </p:sp>
      <p:sp>
        <p:nvSpPr>
          <p:cNvPr id="54" name="object 9" descr="Beige rectangle">
            <a:extLst>
              <a:ext uri="{FF2B5EF4-FFF2-40B4-BE49-F238E27FC236}">
                <a16:creationId xmlns:a16="http://schemas.microsoft.com/office/drawing/2014/main" id="{02C6628C-972C-4717-AAF3-D882B30F6658}"/>
              </a:ext>
            </a:extLst>
          </p:cNvPr>
          <p:cNvSpPr/>
          <p:nvPr/>
        </p:nvSpPr>
        <p:spPr bwMode="white">
          <a:xfrm>
            <a:off x="5174447" y="2162729"/>
            <a:ext cx="2173228" cy="259607"/>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algn="ctr"/>
            <a:endParaRPr lang="en-US" dirty="0"/>
          </a:p>
        </p:txBody>
      </p:sp>
      <p:sp>
        <p:nvSpPr>
          <p:cNvPr id="55" name="object 9" descr="Beige rectangle">
            <a:extLst>
              <a:ext uri="{FF2B5EF4-FFF2-40B4-BE49-F238E27FC236}">
                <a16:creationId xmlns:a16="http://schemas.microsoft.com/office/drawing/2014/main" id="{02C6628C-972C-4717-AAF3-D882B30F6658}"/>
              </a:ext>
            </a:extLst>
          </p:cNvPr>
          <p:cNvSpPr/>
          <p:nvPr/>
        </p:nvSpPr>
        <p:spPr bwMode="white">
          <a:xfrm>
            <a:off x="2551345" y="4728440"/>
            <a:ext cx="1983544" cy="238481"/>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pPr algn="ctr"/>
            <a:endParaRPr lang="en-US" dirty="0"/>
          </a:p>
        </p:txBody>
      </p:sp>
    </p:spTree>
    <p:extLst>
      <p:ext uri="{BB962C8B-B14F-4D97-AF65-F5344CB8AC3E}">
        <p14:creationId xmlns:p14="http://schemas.microsoft.com/office/powerpoint/2010/main" val="3649609532"/>
      </p:ext>
    </p:extLst>
  </p:cSld>
  <p:clrMapOvr>
    <a:masterClrMapping/>
  </p:clrMapOvr>
  <p:transition advTm="8000">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5 friends with smartphones, close up."/>
          <p:cNvPicPr/>
          <p:nvPr/>
        </p:nvPicPr>
        <p:blipFill>
          <a:blip r:embed="rId2">
            <a:extLst>
              <a:ext uri="{28A0092B-C50C-407E-A947-70E740481C1C}">
                <a14:useLocalDpi xmlns:a14="http://schemas.microsoft.com/office/drawing/2010/main" val="0"/>
              </a:ext>
            </a:extLst>
          </a:blip>
          <a:srcRect/>
          <a:stretch>
            <a:fillRect/>
          </a:stretch>
        </p:blipFill>
        <p:spPr bwMode="auto">
          <a:xfrm>
            <a:off x="2400" y="0"/>
            <a:ext cx="12189600" cy="6949438"/>
          </a:xfrm>
          <a:prstGeom prst="rect">
            <a:avLst/>
          </a:prstGeom>
          <a:noFill/>
          <a:ln>
            <a:noFill/>
          </a:ln>
        </p:spPr>
      </p:pic>
      <p:sp>
        <p:nvSpPr>
          <p:cNvPr id="23" name="object 3" descr="Blue rectangle">
            <a:extLst>
              <a:ext uri="{FF2B5EF4-FFF2-40B4-BE49-F238E27FC236}">
                <a16:creationId xmlns:a16="http://schemas.microsoft.com/office/drawing/2014/main" id="{2D225086-68BE-4168-8F17-9443ADD89675}"/>
              </a:ext>
            </a:extLst>
          </p:cNvPr>
          <p:cNvSpPr/>
          <p:nvPr/>
        </p:nvSpPr>
        <p:spPr>
          <a:xfrm>
            <a:off x="2400" y="26685"/>
            <a:ext cx="12189600" cy="694943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alpha val="78000"/>
            </a:schemeClr>
          </a:solidFill>
          <a:ln cmpd="dbl">
            <a:noFill/>
          </a:ln>
          <a:effectLst>
            <a:reflection endPos="0" dist="50800" dir="5400000" sy="-100000" algn="bl" rotWithShape="0"/>
          </a:effectLst>
        </p:spPr>
        <p:txBody>
          <a:bodyPr wrap="square" lIns="0" tIns="0" rIns="0" bIns="0" rtlCol="0"/>
          <a:lstStyle/>
          <a:p>
            <a:pPr lvl="0">
              <a:lnSpc>
                <a:spcPct val="90000"/>
              </a:lnSpc>
              <a:spcBef>
                <a:spcPts val="1000"/>
              </a:spcBef>
            </a:pPr>
            <a:endParaRPr lang="en-US" sz="1400" dirty="0">
              <a:solidFill>
                <a:srgbClr val="D1D5DB"/>
              </a:solidFill>
              <a:latin typeface="Söhne"/>
            </a:endParaRPr>
          </a:p>
        </p:txBody>
      </p:sp>
      <p:sp>
        <p:nvSpPr>
          <p:cNvPr id="4" name="Content Placeholder 3"/>
          <p:cNvSpPr>
            <a:spLocks noGrp="1"/>
          </p:cNvSpPr>
          <p:nvPr>
            <p:ph sz="quarter" idx="11"/>
          </p:nvPr>
        </p:nvSpPr>
        <p:spPr>
          <a:xfrm>
            <a:off x="6862412" y="1887526"/>
            <a:ext cx="4855975" cy="1961313"/>
          </a:xfrm>
        </p:spPr>
        <p:txBody>
          <a:bodyPr>
            <a:noAutofit/>
          </a:bodyPr>
          <a:lstStyle/>
          <a:p>
            <a:pPr marL="0" indent="0" algn="ctr">
              <a:buNone/>
            </a:pPr>
            <a:r>
              <a:rPr lang="en-US" sz="2400" b="1" dirty="0" smtClean="0">
                <a:solidFill>
                  <a:schemeClr val="accent3"/>
                </a:solidFill>
                <a:latin typeface="+mj-lt"/>
              </a:rPr>
              <a:t>EASY COMMUNICATION</a:t>
            </a:r>
          </a:p>
          <a:p>
            <a:pPr algn="ctr">
              <a:buClr>
                <a:schemeClr val="tx1"/>
              </a:buClr>
              <a:buFont typeface="Wingdings" panose="05000000000000000000" pitchFamily="2" charset="2"/>
              <a:buChar char="Ø"/>
            </a:pPr>
            <a:r>
              <a:rPr lang="en-US" sz="2400" b="1" dirty="0" smtClean="0">
                <a:solidFill>
                  <a:schemeClr val="accent3"/>
                </a:solidFill>
                <a:latin typeface="+mj-lt"/>
              </a:rPr>
              <a:t>We offer a seamless communication tool with a transparent reporting for all members.</a:t>
            </a:r>
          </a:p>
          <a:p>
            <a:pPr>
              <a:buClr>
                <a:schemeClr val="accent1"/>
              </a:buClr>
              <a:buFont typeface="Wingdings" panose="05000000000000000000" pitchFamily="2" charset="2"/>
              <a:buChar char="Ø"/>
            </a:pPr>
            <a:endParaRPr lang="en-US" sz="2400" b="1" dirty="0">
              <a:solidFill>
                <a:schemeClr val="bg1"/>
              </a:solidFill>
              <a:latin typeface="+mj-lt"/>
            </a:endParaRPr>
          </a:p>
        </p:txBody>
      </p:sp>
      <p:sp>
        <p:nvSpPr>
          <p:cNvPr id="6" name="Content Placeholder 5"/>
          <p:cNvSpPr>
            <a:spLocks noGrp="1"/>
          </p:cNvSpPr>
          <p:nvPr>
            <p:ph sz="quarter" idx="13"/>
          </p:nvPr>
        </p:nvSpPr>
        <p:spPr>
          <a:xfrm>
            <a:off x="869852" y="4040045"/>
            <a:ext cx="5179255" cy="1769912"/>
          </a:xfrm>
        </p:spPr>
        <p:txBody>
          <a:bodyPr>
            <a:noAutofit/>
          </a:bodyPr>
          <a:lstStyle/>
          <a:p>
            <a:pPr marL="0" indent="0" algn="ctr">
              <a:buNone/>
            </a:pPr>
            <a:r>
              <a:rPr lang="en-US" sz="2400" b="1" i="1" dirty="0" smtClean="0">
                <a:solidFill>
                  <a:schemeClr val="accent3"/>
                </a:solidFill>
                <a:latin typeface="+mj-lt"/>
              </a:rPr>
              <a:t>COST SAVING</a:t>
            </a:r>
          </a:p>
          <a:p>
            <a:pPr>
              <a:buClr>
                <a:schemeClr val="tx2"/>
              </a:buClr>
              <a:buFont typeface="Wingdings" panose="05000000000000000000" pitchFamily="2" charset="2"/>
              <a:buChar char="Ø"/>
            </a:pPr>
            <a:r>
              <a:rPr lang="en-US" sz="2400" b="1" dirty="0" smtClean="0">
                <a:solidFill>
                  <a:schemeClr val="accent3"/>
                </a:solidFill>
                <a:latin typeface="+mj-lt"/>
              </a:rPr>
              <a:t>Reduce costs for client by helping Chama members stay on target within deadlines.</a:t>
            </a:r>
            <a:endParaRPr lang="en-US" sz="2400" b="1" dirty="0">
              <a:solidFill>
                <a:schemeClr val="accent3"/>
              </a:solidFill>
              <a:latin typeface="+mj-lt"/>
            </a:endParaRPr>
          </a:p>
        </p:txBody>
      </p:sp>
      <p:sp>
        <p:nvSpPr>
          <p:cNvPr id="8" name="Content Placeholder 7"/>
          <p:cNvSpPr>
            <a:spLocks noGrp="1"/>
          </p:cNvSpPr>
          <p:nvPr>
            <p:ph sz="quarter" idx="15"/>
          </p:nvPr>
        </p:nvSpPr>
        <p:spPr>
          <a:xfrm>
            <a:off x="154745" y="1814566"/>
            <a:ext cx="5753686" cy="2093561"/>
          </a:xfrm>
        </p:spPr>
        <p:txBody>
          <a:bodyPr>
            <a:noAutofit/>
          </a:bodyPr>
          <a:lstStyle/>
          <a:p>
            <a:pPr marL="0" indent="0" algn="ctr">
              <a:buNone/>
            </a:pPr>
            <a:r>
              <a:rPr lang="en-US" sz="2400" b="1" i="1" dirty="0" smtClean="0">
                <a:solidFill>
                  <a:schemeClr val="accent3"/>
                </a:solidFill>
                <a:latin typeface="+mj-lt"/>
              </a:rPr>
              <a:t>CLOSE THE GAP</a:t>
            </a:r>
          </a:p>
          <a:p>
            <a:pPr>
              <a:buClr>
                <a:schemeClr val="accent3"/>
              </a:buClr>
              <a:buFont typeface="Wingdings" panose="05000000000000000000" pitchFamily="2" charset="2"/>
              <a:buChar char="Ø"/>
            </a:pPr>
            <a:r>
              <a:rPr lang="en-US" sz="2400" b="1" dirty="0" err="1" smtClean="0">
                <a:solidFill>
                  <a:schemeClr val="accent3"/>
                </a:solidFill>
                <a:latin typeface="+mj-lt"/>
              </a:rPr>
              <a:t>Chamasphere</a:t>
            </a:r>
            <a:r>
              <a:rPr lang="en-US" sz="2400" b="1" dirty="0" smtClean="0">
                <a:solidFill>
                  <a:schemeClr val="accent3"/>
                </a:solidFill>
                <a:latin typeface="+mj-lt"/>
              </a:rPr>
              <a:t> makes task management easier and no other product in the market offers the same </a:t>
            </a:r>
            <a:endParaRPr lang="en-US" sz="2400" b="1" dirty="0">
              <a:solidFill>
                <a:schemeClr val="accent3"/>
              </a:solidFill>
              <a:latin typeface="+mj-lt"/>
            </a:endParaRPr>
          </a:p>
        </p:txBody>
      </p:sp>
      <p:sp>
        <p:nvSpPr>
          <p:cNvPr id="9" name="Content Placeholder 8"/>
          <p:cNvSpPr>
            <a:spLocks noGrp="1"/>
          </p:cNvSpPr>
          <p:nvPr>
            <p:ph sz="quarter" idx="16"/>
          </p:nvPr>
        </p:nvSpPr>
        <p:spPr>
          <a:xfrm>
            <a:off x="7239622" y="3848840"/>
            <a:ext cx="4703848" cy="1640559"/>
          </a:xfrm>
        </p:spPr>
        <p:txBody>
          <a:bodyPr>
            <a:noAutofit/>
          </a:bodyPr>
          <a:lstStyle/>
          <a:p>
            <a:pPr marL="0" indent="0" algn="ctr">
              <a:lnSpc>
                <a:spcPct val="100000"/>
              </a:lnSpc>
              <a:buClr>
                <a:schemeClr val="accent1"/>
              </a:buClr>
              <a:buNone/>
            </a:pPr>
            <a:r>
              <a:rPr lang="en-US" sz="2400" b="1" i="1" dirty="0" smtClean="0">
                <a:solidFill>
                  <a:schemeClr val="accent3"/>
                </a:solidFill>
                <a:latin typeface="+mj-lt"/>
              </a:rPr>
              <a:t>EASY TO USE</a:t>
            </a:r>
          </a:p>
          <a:p>
            <a:pPr algn="ctr">
              <a:lnSpc>
                <a:spcPct val="100000"/>
              </a:lnSpc>
              <a:buClr>
                <a:schemeClr val="tx1"/>
              </a:buClr>
              <a:buFont typeface="Wingdings" panose="05000000000000000000" pitchFamily="2" charset="2"/>
              <a:buChar char="Ø"/>
            </a:pPr>
            <a:r>
              <a:rPr lang="en-US" sz="2400" b="1" i="1" dirty="0" smtClean="0">
                <a:solidFill>
                  <a:schemeClr val="accent3"/>
                </a:solidFill>
                <a:latin typeface="+mj-lt"/>
              </a:rPr>
              <a:t>A simple product that gives Chamas tools and a platform to meet their investment goals </a:t>
            </a:r>
          </a:p>
        </p:txBody>
      </p:sp>
      <p:sp>
        <p:nvSpPr>
          <p:cNvPr id="10" name="Slide Number Placeholder 1">
            <a:extLst>
              <a:ext uri="{FF2B5EF4-FFF2-40B4-BE49-F238E27FC236}">
                <a16:creationId xmlns:a16="http://schemas.microsoft.com/office/drawing/2014/main" id="{6A8AF702-A859-4D49-823E-455702872718}"/>
              </a:ext>
            </a:extLst>
          </p:cNvPr>
          <p:cNvSpPr txBox="1">
            <a:spLocks/>
          </p:cNvSpPr>
          <p:nvPr/>
        </p:nvSpPr>
        <p:spPr>
          <a:xfrm>
            <a:off x="11468843" y="6174902"/>
            <a:ext cx="474627" cy="365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82EE24B5-652C-4DB5-B7C3-B5BBEC1280B1}" type="slidenum">
              <a:rPr lang="en-US" smtClean="0"/>
              <a:pPr/>
              <a:t>9</a:t>
            </a:fld>
            <a:endParaRPr lang="en-US" dirty="0"/>
          </a:p>
        </p:txBody>
      </p:sp>
      <p:sp>
        <p:nvSpPr>
          <p:cNvPr id="3" name="Title 2"/>
          <p:cNvSpPr>
            <a:spLocks noGrp="1"/>
          </p:cNvSpPr>
          <p:nvPr>
            <p:ph type="ctrTitle"/>
          </p:nvPr>
        </p:nvSpPr>
        <p:spPr>
          <a:xfrm>
            <a:off x="1533378" y="79680"/>
            <a:ext cx="9073661" cy="1065780"/>
          </a:xfrm>
          <a:noFill/>
          <a:ln>
            <a:noFill/>
          </a:ln>
        </p:spPr>
        <p:txBody>
          <a:bodyPr>
            <a:normAutofit/>
          </a:bodyPr>
          <a:lstStyle/>
          <a:p>
            <a:pPr algn="l"/>
            <a:r>
              <a:rPr lang="en-US" sz="4000" dirty="0" smtClean="0">
                <a:solidFill>
                  <a:schemeClr val="accent3"/>
                </a:solidFill>
                <a:effectLst>
                  <a:outerShdw blurRad="38100" dist="38100" dir="2700000" algn="tl">
                    <a:srgbClr val="000000">
                      <a:alpha val="43137"/>
                    </a:srgbClr>
                  </a:outerShdw>
                </a:effectLst>
              </a:rPr>
              <a:t>“All~ in ~one Chama solution”</a:t>
            </a:r>
            <a:endParaRPr lang="en-US" sz="4000" dirty="0">
              <a:solidFill>
                <a:schemeClr val="accent3"/>
              </a:solidFill>
              <a:effectLst>
                <a:outerShdw blurRad="38100" dist="38100" dir="2700000" algn="tl">
                  <a:srgbClr val="000000">
                    <a:alpha val="43137"/>
                  </a:srgbClr>
                </a:outerShdw>
              </a:effectLst>
            </a:endParaRPr>
          </a:p>
        </p:txBody>
      </p:sp>
      <p:sp>
        <p:nvSpPr>
          <p:cNvPr id="45" name="object 9" descr="Beige rectangle">
            <a:extLst>
              <a:ext uri="{FF2B5EF4-FFF2-40B4-BE49-F238E27FC236}">
                <a16:creationId xmlns:a16="http://schemas.microsoft.com/office/drawing/2014/main" id="{02C6628C-972C-4717-AAF3-D882B30F6658}"/>
              </a:ext>
            </a:extLst>
          </p:cNvPr>
          <p:cNvSpPr/>
          <p:nvPr/>
        </p:nvSpPr>
        <p:spPr bwMode="white">
          <a:xfrm>
            <a:off x="1861624" y="1093547"/>
            <a:ext cx="4187483" cy="183830"/>
          </a:xfrm>
          <a:custGeom>
            <a:avLst/>
            <a:gdLst/>
            <a:ahLst/>
            <a:cxnLst/>
            <a:rect l="l" t="t" r="r" b="b"/>
            <a:pathLst>
              <a:path w="2642870">
                <a:moveTo>
                  <a:pt x="0" y="0"/>
                </a:moveTo>
                <a:lnTo>
                  <a:pt x="2642616" y="0"/>
                </a:lnTo>
              </a:path>
            </a:pathLst>
          </a:custGeom>
          <a:ln w="54863">
            <a:solidFill>
              <a:schemeClr val="accent3"/>
            </a:solidFill>
          </a:ln>
        </p:spPr>
        <p:txBody>
          <a:bodyPr wrap="square" lIns="0" tIns="0" rIns="0" bIns="0" rtlCol="0"/>
          <a:lstStyle/>
          <a:p>
            <a:endParaRPr lang="en-US" dirty="0"/>
          </a:p>
        </p:txBody>
      </p:sp>
      <p:sp>
        <p:nvSpPr>
          <p:cNvPr id="50" name="object 9" descr="Beige rectangle">
            <a:extLst>
              <a:ext uri="{FF2B5EF4-FFF2-40B4-BE49-F238E27FC236}">
                <a16:creationId xmlns:a16="http://schemas.microsoft.com/office/drawing/2014/main" id="{02C6628C-972C-4717-AAF3-D882B30F6658}"/>
              </a:ext>
            </a:extLst>
          </p:cNvPr>
          <p:cNvSpPr/>
          <p:nvPr/>
        </p:nvSpPr>
        <p:spPr bwMode="white">
          <a:xfrm>
            <a:off x="1977175" y="2216178"/>
            <a:ext cx="3649901" cy="162411"/>
          </a:xfrm>
          <a:custGeom>
            <a:avLst/>
            <a:gdLst/>
            <a:ahLst/>
            <a:cxnLst/>
            <a:rect l="l" t="t" r="r" b="b"/>
            <a:pathLst>
              <a:path w="2642870">
                <a:moveTo>
                  <a:pt x="0" y="0"/>
                </a:moveTo>
                <a:lnTo>
                  <a:pt x="2642616" y="0"/>
                </a:lnTo>
              </a:path>
            </a:pathLst>
          </a:custGeom>
          <a:ln w="54863">
            <a:solidFill>
              <a:schemeClr val="tx1"/>
            </a:solidFill>
          </a:ln>
        </p:spPr>
        <p:txBody>
          <a:bodyPr wrap="square" lIns="0" tIns="0" rIns="0" bIns="0" rtlCol="0"/>
          <a:lstStyle/>
          <a:p>
            <a:endParaRPr lang="en-US" dirty="0"/>
          </a:p>
        </p:txBody>
      </p:sp>
      <p:sp>
        <p:nvSpPr>
          <p:cNvPr id="53" name="object 9" descr="Beige rectangle">
            <a:extLst>
              <a:ext uri="{FF2B5EF4-FFF2-40B4-BE49-F238E27FC236}">
                <a16:creationId xmlns:a16="http://schemas.microsoft.com/office/drawing/2014/main" id="{02C6628C-972C-4717-AAF3-D882B30F6658}"/>
              </a:ext>
            </a:extLst>
          </p:cNvPr>
          <p:cNvSpPr/>
          <p:nvPr/>
        </p:nvSpPr>
        <p:spPr bwMode="white">
          <a:xfrm>
            <a:off x="7802525" y="4308269"/>
            <a:ext cx="2951320" cy="160442"/>
          </a:xfrm>
          <a:custGeom>
            <a:avLst/>
            <a:gdLst/>
            <a:ahLst/>
            <a:cxnLst/>
            <a:rect l="l" t="t" r="r" b="b"/>
            <a:pathLst>
              <a:path w="2642870">
                <a:moveTo>
                  <a:pt x="0" y="0"/>
                </a:moveTo>
                <a:lnTo>
                  <a:pt x="2642616" y="0"/>
                </a:lnTo>
              </a:path>
            </a:pathLst>
          </a:custGeom>
          <a:ln w="54863">
            <a:solidFill>
              <a:schemeClr val="tx1"/>
            </a:solidFill>
          </a:ln>
        </p:spPr>
        <p:txBody>
          <a:bodyPr wrap="square" lIns="0" tIns="0" rIns="0" bIns="0" rtlCol="0"/>
          <a:lstStyle/>
          <a:p>
            <a:pPr algn="ctr"/>
            <a:endParaRPr lang="en-US" dirty="0"/>
          </a:p>
        </p:txBody>
      </p:sp>
      <p:sp>
        <p:nvSpPr>
          <p:cNvPr id="54" name="object 9" descr="Beige rectangle">
            <a:extLst>
              <a:ext uri="{FF2B5EF4-FFF2-40B4-BE49-F238E27FC236}">
                <a16:creationId xmlns:a16="http://schemas.microsoft.com/office/drawing/2014/main" id="{02C6628C-972C-4717-AAF3-D882B30F6658}"/>
              </a:ext>
            </a:extLst>
          </p:cNvPr>
          <p:cNvSpPr/>
          <p:nvPr/>
        </p:nvSpPr>
        <p:spPr bwMode="white">
          <a:xfrm>
            <a:off x="7408938" y="2218147"/>
            <a:ext cx="3859283" cy="281225"/>
          </a:xfrm>
          <a:custGeom>
            <a:avLst/>
            <a:gdLst/>
            <a:ahLst/>
            <a:cxnLst/>
            <a:rect l="l" t="t" r="r" b="b"/>
            <a:pathLst>
              <a:path w="2642870">
                <a:moveTo>
                  <a:pt x="0" y="0"/>
                </a:moveTo>
                <a:lnTo>
                  <a:pt x="2642616" y="0"/>
                </a:lnTo>
              </a:path>
            </a:pathLst>
          </a:custGeom>
          <a:ln w="54863">
            <a:solidFill>
              <a:schemeClr val="tx1"/>
            </a:solidFill>
          </a:ln>
        </p:spPr>
        <p:txBody>
          <a:bodyPr wrap="square" lIns="0" tIns="0" rIns="0" bIns="0" rtlCol="0"/>
          <a:lstStyle/>
          <a:p>
            <a:pPr algn="ctr"/>
            <a:endParaRPr lang="en-US" dirty="0"/>
          </a:p>
        </p:txBody>
      </p:sp>
      <p:pic>
        <p:nvPicPr>
          <p:cNvPr id="20" name="Picture 19" descr="Thumbs Up Emoji Images – Browse 13,320 Stock Photos, Vectors ..."/>
          <p:cNvPicPr/>
          <p:nvPr/>
        </p:nvPicPr>
        <p:blipFill>
          <a:blip r:embed="rId3">
            <a:extLst>
              <a:ext uri="{28A0092B-C50C-407E-A947-70E740481C1C}">
                <a14:useLocalDpi xmlns:a14="http://schemas.microsoft.com/office/drawing/2010/main" val="0"/>
              </a:ext>
            </a:extLst>
          </a:blip>
          <a:srcRect/>
          <a:stretch>
            <a:fillRect/>
          </a:stretch>
        </p:blipFill>
        <p:spPr bwMode="auto">
          <a:xfrm>
            <a:off x="8879451" y="386096"/>
            <a:ext cx="1727587" cy="1428470"/>
          </a:xfrm>
          <a:prstGeom prst="rect">
            <a:avLst/>
          </a:prstGeom>
          <a:ln>
            <a:noFill/>
          </a:ln>
          <a:effectLst>
            <a:outerShdw blurRad="50800" dir="5400000" algn="ctr" rotWithShape="0">
              <a:schemeClr val="accent1">
                <a:alpha val="83000"/>
              </a:schemeClr>
            </a:outerShdw>
            <a:softEdge rad="112500"/>
          </a:effectLst>
        </p:spPr>
      </p:pic>
      <p:sp>
        <p:nvSpPr>
          <p:cNvPr id="55" name="object 9" descr="Beige rectangle">
            <a:extLst>
              <a:ext uri="{FF2B5EF4-FFF2-40B4-BE49-F238E27FC236}">
                <a16:creationId xmlns:a16="http://schemas.microsoft.com/office/drawing/2014/main" id="{02C6628C-972C-4717-AAF3-D882B30F6658}"/>
              </a:ext>
            </a:extLst>
          </p:cNvPr>
          <p:cNvSpPr/>
          <p:nvPr/>
        </p:nvSpPr>
        <p:spPr bwMode="white">
          <a:xfrm>
            <a:off x="2467707" y="4415940"/>
            <a:ext cx="1983544" cy="238481"/>
          </a:xfrm>
          <a:custGeom>
            <a:avLst/>
            <a:gdLst/>
            <a:ahLst/>
            <a:cxnLst/>
            <a:rect l="l" t="t" r="r" b="b"/>
            <a:pathLst>
              <a:path w="2642870">
                <a:moveTo>
                  <a:pt x="0" y="0"/>
                </a:moveTo>
                <a:lnTo>
                  <a:pt x="2642616" y="0"/>
                </a:lnTo>
              </a:path>
            </a:pathLst>
          </a:custGeom>
          <a:ln w="54863">
            <a:solidFill>
              <a:schemeClr val="tx2"/>
            </a:solidFill>
          </a:ln>
        </p:spPr>
        <p:txBody>
          <a:bodyPr wrap="square" lIns="0" tIns="0" rIns="0" bIns="0" rtlCol="0"/>
          <a:lstStyle/>
          <a:p>
            <a:pPr algn="ctr"/>
            <a:endParaRPr lang="en-US" dirty="0"/>
          </a:p>
        </p:txBody>
      </p:sp>
    </p:spTree>
    <p:extLst>
      <p:ext uri="{BB962C8B-B14F-4D97-AF65-F5344CB8AC3E}">
        <p14:creationId xmlns:p14="http://schemas.microsoft.com/office/powerpoint/2010/main" val="1377778935"/>
      </p:ext>
    </p:extLst>
  </p:cSld>
  <p:clrMapOvr>
    <a:masterClrMapping/>
  </p:clrMapOvr>
  <mc:AlternateContent xmlns:mc="http://schemas.openxmlformats.org/markup-compatibility/2006" xmlns:p14="http://schemas.microsoft.com/office/powerpoint/2010/main">
    <mc:Choice Requires="p14">
      <p:transition spd="slow" p14:dur="800" advTm="8000">
        <p:diamond/>
      </p:transition>
    </mc:Choice>
    <mc:Fallback xmlns="">
      <p:transition spd="slow" advTm="8000">
        <p:diamond/>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alpha val="69999"/>
          </a:schemeClr>
        </a:solidFill>
      </a:spPr>
      <a:bodyPr wrap="square" lIns="0" tIns="0" rIns="0" bIns="0" rtlCol="0"/>
      <a:lstStyle>
        <a:defPPr>
          <a:lnSpc>
            <a:spcPct val="90000"/>
          </a:lnSpc>
          <a:spcBef>
            <a:spcPts val="1000"/>
          </a:spcBef>
          <a:defRPr sz="1400" dirty="0">
            <a:solidFill>
              <a:srgbClr val="D1D5DB"/>
            </a:solidFill>
            <a:latin typeface="Söhne"/>
          </a:defRPr>
        </a:defPPr>
      </a:lst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1946EF-A3EA-4ECB-8D9A-56C36FFF4075}">
  <ds:schemaRefs>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dcmitype/"/>
    <ds:schemaRef ds:uri="16c05727-aa75-4e4a-9b5f-8a80a1165891"/>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0</TotalTime>
  <Words>886</Words>
  <Application>Microsoft Office PowerPoint</Application>
  <PresentationFormat>Widescreen</PresentationFormat>
  <Paragraphs>295</Paragraphs>
  <Slides>20</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Arial </vt:lpstr>
      <vt:lpstr>Avenir Black</vt:lpstr>
      <vt:lpstr>Bierstadt</vt:lpstr>
      <vt:lpstr>Book Antiqua</vt:lpstr>
      <vt:lpstr>Calibri</vt:lpstr>
      <vt:lpstr>Gill Sans MT</vt:lpstr>
      <vt:lpstr>Posterama</vt:lpstr>
      <vt:lpstr>Posterama Bold</vt:lpstr>
      <vt:lpstr>Söhne</vt:lpstr>
      <vt:lpstr>Wingdings</vt:lpstr>
      <vt:lpstr>Office Theme</vt:lpstr>
      <vt:lpstr>CHAMA SPHERE</vt:lpstr>
      <vt:lpstr>PROBLEM STATEMENT</vt:lpstr>
      <vt:lpstr>IDEATION ANALYSIS MATRIX</vt:lpstr>
      <vt:lpstr>BUSINESS CANVAS</vt:lpstr>
      <vt:lpstr>PROTOTYPE SCHEMA</vt:lpstr>
      <vt:lpstr>PITCH DECK Team 9</vt:lpstr>
      <vt:lpstr>ABOUT US</vt:lpstr>
      <vt:lpstr>PROBLEM</vt:lpstr>
      <vt:lpstr>“All~ in ~one Chama solution”</vt:lpstr>
      <vt:lpstr>PRODUCT OVERVIEW</vt:lpstr>
      <vt:lpstr>PowerPoint Presentation</vt:lpstr>
      <vt:lpstr>MAJOR COMPETITORS</vt:lpstr>
      <vt:lpstr>COMPETITION</vt:lpstr>
      <vt:lpstr>Our growth strategy</vt:lpstr>
      <vt:lpstr>PowerPoint Presentation</vt:lpstr>
      <vt:lpstr>PowerPoint Presentation</vt:lpstr>
      <vt:lpstr>RESOURCE ALLOCATION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2024-01-12T11:17:34Z</dcterms:created>
  <dcterms:modified xsi:type="dcterms:W3CDTF">2024-01-22T10:46:59Z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