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9" Type="http://schemas.openxmlformats.org/officeDocument/2006/relationships/font" Target="fonts/MavenPro-bold.fntdata"/><Relationship Id="rId18" Type="http://schemas.openxmlformats.org/officeDocument/2006/relationships/font" Target="fonts/Mave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af61870a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af61870a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f61870a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f61870a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af61870a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af61870a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af61870a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af61870a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af61870a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af61870a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6aaf4c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6aaf4c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6aaf4ce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6aaf4ce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0800" y="1066575"/>
            <a:ext cx="5552400" cy="20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GameCo 2017 Marketing Analysis Project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50800" y="3139575"/>
            <a:ext cx="42555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Justin Kim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768800" y="204050"/>
            <a:ext cx="5606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  <a:endParaRPr b="1" sz="3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91400" y="1697700"/>
            <a:ext cx="86568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Helvetica Neue"/>
                <a:ea typeface="Helvetica Neue"/>
                <a:cs typeface="Helvetica Neue"/>
                <a:sym typeface="Helvetica Neue"/>
              </a:rPr>
              <a:t>The current understanding of GameCo's marketing strategy is that the main regions GameCo focuses on (NA, EU, and JP) have maintained consistent sales each year; thus, the marketing budget has remained steady.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4125" l="0" r="0" t="3776"/>
          <a:stretch/>
        </p:blipFill>
        <p:spPr>
          <a:xfrm>
            <a:off x="370250" y="803600"/>
            <a:ext cx="6580398" cy="34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1521600" y="106875"/>
            <a:ext cx="6100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on GameCo Global Sales by Region</a:t>
            </a:r>
            <a:endParaRPr b="1" sz="2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91450" y="4270525"/>
            <a:ext cx="83097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*The </a:t>
            </a:r>
            <a:r>
              <a:rPr b="1"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b="1"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here suggests that each region has substantially changed in its global sales proportion over time.</a:t>
            </a:r>
            <a:endParaRPr b="1"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6950650" y="653763"/>
            <a:ext cx="20970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Insights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The NA market has significantly dropped from its initial 66% proportion of global market sales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In 2016, EU emerged as the top region with 38% of global market sales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Despite JP being the lowest region in 2016, it is on a steady incline.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327150" y="87175"/>
            <a:ext cx="84897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on GameCo Genre Sales by Region</a:t>
            </a:r>
            <a:endParaRPr b="1" sz="2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6996850" y="634075"/>
            <a:ext cx="1966800" cy="4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Insights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JP sales exceed EU and NA in the Role-Playing Genre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Top 3 genres in global sales ( Action, Sports, and Shooters) each exceed 1,000 million units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6527" l="0" r="0" t="6440"/>
          <a:stretch/>
        </p:blipFill>
        <p:spPr>
          <a:xfrm>
            <a:off x="536575" y="793650"/>
            <a:ext cx="6460275" cy="34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1521600" y="106875"/>
            <a:ext cx="6100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on GameCo Platform Sales in 2016</a:t>
            </a:r>
            <a:endParaRPr b="1" sz="2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052125" y="559088"/>
            <a:ext cx="20970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Insights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The Playstation 4 performed the highest in global sales with 39.25 million units.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The PC platform performed below Sony, Microsoft, and Nintendo Consoles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Handheld consoles (3DS and PSV) placed in the top 5 platform global sales.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6468" l="0" r="5713" t="6590"/>
          <a:stretch/>
        </p:blipFill>
        <p:spPr>
          <a:xfrm>
            <a:off x="467950" y="793075"/>
            <a:ext cx="6584175" cy="34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42075" y="51700"/>
            <a:ext cx="91440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Helvetica Neue"/>
                <a:ea typeface="Helvetica Neue"/>
                <a:cs typeface="Helvetica Neue"/>
                <a:sym typeface="Helvetica Neue"/>
              </a:rPr>
              <a:t>2017 GameCo Marketing Wrap Up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307150" y="1466350"/>
            <a:ext cx="80061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Font typeface="Helvetica Neue"/>
              <a:buChar char="●"/>
            </a:pPr>
            <a:r>
              <a:rPr lang="en" sz="1502">
                <a:latin typeface="Helvetica Neue"/>
                <a:ea typeface="Helvetica Neue"/>
                <a:cs typeface="Helvetica Neue"/>
                <a:sym typeface="Helvetica Neue"/>
              </a:rPr>
              <a:t>Regional Sales have changed over time</a:t>
            </a:r>
            <a:endParaRPr sz="150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○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Recommendation 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■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Allocate less resources in NA ( focus just on top genres)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■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Allocate more resources in EU region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■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Monitor the trends and releases from Japanese game developers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Font typeface="Helvetica Neue"/>
              <a:buChar char="●"/>
            </a:pPr>
            <a:r>
              <a:rPr lang="en" sz="1502">
                <a:latin typeface="Helvetica Neue"/>
                <a:ea typeface="Helvetica Neue"/>
                <a:cs typeface="Helvetica Neue"/>
                <a:sym typeface="Helvetica Neue"/>
              </a:rPr>
              <a:t>It is clear the top performing genres are consistent throughout each region</a:t>
            </a:r>
            <a:endParaRPr sz="150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○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Recommendation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■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Focus marketing resources towards Action, Shooter, and Sports Titles ( top 3 global sales)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■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 Place more resources towards role-playing games in the JP region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Font typeface="Helvetica Neue"/>
              <a:buChar char="●"/>
            </a:pPr>
            <a:r>
              <a:rPr lang="en" sz="1502">
                <a:latin typeface="Helvetica Neue"/>
                <a:ea typeface="Helvetica Neue"/>
                <a:cs typeface="Helvetica Neue"/>
                <a:sym typeface="Helvetica Neue"/>
              </a:rPr>
              <a:t>The Playstation 4 is the top performing console in 2016</a:t>
            </a:r>
            <a:endParaRPr sz="150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○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Recommendation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■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Increase marketing resources towards upcoming PS4 titles</a:t>
            </a:r>
            <a:endParaRPr sz="1317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Helvetica Neue"/>
              <a:buChar char="■"/>
            </a:pPr>
            <a:r>
              <a:rPr lang="en" sz="1317">
                <a:latin typeface="Helvetica Neue"/>
                <a:ea typeface="Helvetica Neue"/>
                <a:cs typeface="Helvetica Neue"/>
                <a:sym typeface="Helvetica Neue"/>
              </a:rPr>
              <a:t>Allocate a small percentage of marketing resources towards the handheld consoles (PSV and 3DS) </a:t>
            </a:r>
            <a:endParaRPr sz="150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sz="1302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148600" y="751000"/>
            <a:ext cx="7268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en" sz="1502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 analysis suggests that the initial hypothesis was incorrect, and the data shows that the sales for each region has changed significantly over time.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142100" y="104200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Upcoming Trends</a:t>
            </a:r>
            <a:endParaRPr sz="3100"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043400" y="1597875"/>
            <a:ext cx="72279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1222250" y="824650"/>
            <a:ext cx="7030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next console wars, and the rise of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ctrTitle"/>
          </p:nvPr>
        </p:nvSpPr>
        <p:spPr>
          <a:xfrm>
            <a:off x="-547050" y="624800"/>
            <a:ext cx="9144000" cy="3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300"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</a:t>
            </a:r>
            <a:endParaRPr b="0" sz="4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300"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Questions?</a:t>
            </a:r>
            <a:endParaRPr b="0" sz="4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