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4" r:id="rId2"/>
    <p:sldId id="286" r:id="rId3"/>
    <p:sldId id="287" r:id="rId4"/>
    <p:sldId id="289" r:id="rId5"/>
    <p:sldId id="290" r:id="rId6"/>
    <p:sldId id="306" r:id="rId7"/>
    <p:sldId id="300" r:id="rId8"/>
    <p:sldId id="312" r:id="rId9"/>
    <p:sldId id="315" r:id="rId10"/>
    <p:sldId id="316" r:id="rId11"/>
    <p:sldId id="311" r:id="rId12"/>
    <p:sldId id="317" r:id="rId13"/>
    <p:sldId id="301" r:id="rId14"/>
    <p:sldId id="318" r:id="rId15"/>
    <p:sldId id="319" r:id="rId16"/>
    <p:sldId id="304" r:id="rId17"/>
    <p:sldId id="313" r:id="rId18"/>
    <p:sldId id="326" r:id="rId19"/>
    <p:sldId id="260" r:id="rId20"/>
    <p:sldId id="296" r:id="rId21"/>
    <p:sldId id="320" r:id="rId22"/>
    <p:sldId id="321" r:id="rId23"/>
    <p:sldId id="307" r:id="rId24"/>
    <p:sldId id="334" r:id="rId25"/>
    <p:sldId id="308" r:id="rId26"/>
    <p:sldId id="332" r:id="rId27"/>
    <p:sldId id="330" r:id="rId28"/>
    <p:sldId id="331" r:id="rId29"/>
    <p:sldId id="333" r:id="rId30"/>
    <p:sldId id="323" r:id="rId31"/>
    <p:sldId id="324" r:id="rId32"/>
    <p:sldId id="309" r:id="rId33"/>
    <p:sldId id="325" r:id="rId34"/>
    <p:sldId id="329" r:id="rId35"/>
    <p:sldId id="336" r:id="rId36"/>
    <p:sldId id="337" r:id="rId37"/>
    <p:sldId id="340" r:id="rId38"/>
    <p:sldId id="335" r:id="rId39"/>
    <p:sldId id="327" r:id="rId40"/>
    <p:sldId id="314" r:id="rId41"/>
    <p:sldId id="328" r:id="rId42"/>
    <p:sldId id="295" r:id="rId43"/>
    <p:sldId id="322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3BE"/>
    <a:srgbClr val="FF3300"/>
    <a:srgbClr val="3366FF"/>
    <a:srgbClr val="204BD6"/>
    <a:srgbClr val="2D59DF"/>
    <a:srgbClr val="666666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78" y="54"/>
      </p:cViewPr>
      <p:guideLst>
        <p:guide orient="horz" pos="278"/>
        <p:guide pos="302"/>
        <p:guide pos="7378"/>
        <p:guide orient="horz" pos="4042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B3BC7-E004-4CD9-A13F-50F845E90824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C26D6-7CA9-4735-BB81-D30DEBB9D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54E3E-1E68-4117-AB3F-334EE3C5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4BCD-2685-4EFB-BC1E-8CD0BA7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0A181-C1AD-4253-83EB-EDACDA7A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5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3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B66EDC-5E2E-4D5C-9E61-47F674F23493}"/>
              </a:ext>
            </a:extLst>
          </p:cNvPr>
          <p:cNvSpPr/>
          <p:nvPr userDrawn="1"/>
        </p:nvSpPr>
        <p:spPr>
          <a:xfrm>
            <a:off x="0" y="1388961"/>
            <a:ext cx="12192000" cy="5469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1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E15E559-814E-42EE-B57F-B16F230EE1A8}"/>
              </a:ext>
            </a:extLst>
          </p:cNvPr>
          <p:cNvSpPr/>
          <p:nvPr userDrawn="1"/>
        </p:nvSpPr>
        <p:spPr>
          <a:xfrm>
            <a:off x="-12291" y="0"/>
            <a:ext cx="12204291" cy="44132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503B2-17F3-4AA8-932D-B31C067A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9A05-6180-4156-9F6E-06287DE939E2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23C95-5824-4291-AAB8-77B41CEB9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747EB-50ED-44FD-BB4D-D9701951D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1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c.apache.org/httpcomponents-client-5.1.x/" TargetMode="External"/><Relationship Id="rId2" Type="http://schemas.openxmlformats.org/officeDocument/2006/relationships/hyperlink" Target="https://hc.apache.org/httpcomponents-core-5.1.x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ngsn.tistory.com/198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2.naver.com/helloworld/0881672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3396567" y="2352195"/>
            <a:ext cx="5398867" cy="10768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5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/>
              </a:rPr>
              <a:t>깐지나는 </a:t>
            </a:r>
            <a:r>
              <a:rPr lang="en-US" altLang="ko-KR" sz="5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/>
              </a:rPr>
              <a:t>API </a:t>
            </a:r>
            <a:r>
              <a:rPr lang="ko-KR" altLang="en-US" sz="5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/>
              </a:rPr>
              <a:t>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3674282" y="3901362"/>
            <a:ext cx="4843436" cy="540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스프링부트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뉴비의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외부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연동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적용기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181B87-3531-4DA3-90B0-AB37FDA953C1}"/>
              </a:ext>
            </a:extLst>
          </p:cNvPr>
          <p:cNvCxnSpPr>
            <a:cxnSpLocks/>
          </p:cNvCxnSpPr>
          <p:nvPr/>
        </p:nvCxnSpPr>
        <p:spPr>
          <a:xfrm>
            <a:off x="3924300" y="3736050"/>
            <a:ext cx="4419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1F140B-1896-1900-45D5-43475BEE6864}"/>
              </a:ext>
            </a:extLst>
          </p:cNvPr>
          <p:cNvSpPr txBox="1"/>
          <p:nvPr/>
        </p:nvSpPr>
        <p:spPr>
          <a:xfrm>
            <a:off x="4757029" y="4528804"/>
            <a:ext cx="539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Server/cloud 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이정민</a:t>
            </a:r>
          </a:p>
        </p:txBody>
      </p:sp>
    </p:spTree>
    <p:extLst>
      <p:ext uri="{BB962C8B-B14F-4D97-AF65-F5344CB8AC3E}">
        <p14:creationId xmlns:p14="http://schemas.microsoft.com/office/powerpoint/2010/main" val="215631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8434D8-F9A6-6CB7-84DB-390D929F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20" y="1050051"/>
            <a:ext cx="8287279" cy="47578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F8ECF6-B96F-DD59-F39D-7AEB7B92D75F}"/>
              </a:ext>
            </a:extLst>
          </p:cNvPr>
          <p:cNvSpPr/>
          <p:nvPr/>
        </p:nvSpPr>
        <p:spPr>
          <a:xfrm>
            <a:off x="2832100" y="2603500"/>
            <a:ext cx="1092200" cy="3048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0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A8E9D-5985-1AFB-2ADB-3CE5A7F538B9}"/>
              </a:ext>
            </a:extLst>
          </p:cNvPr>
          <p:cNvSpPr txBox="1"/>
          <p:nvPr/>
        </p:nvSpPr>
        <p:spPr>
          <a:xfrm>
            <a:off x="5078903" y="2692400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Last Christmas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입력했다면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입력값이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포함된 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track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스포티파이 서버에서 조회하는 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EA0DA87-E70D-4FB6-83E8-F62E942C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09" y="674731"/>
            <a:ext cx="2765591" cy="59850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0F8EC61-54DE-797C-DFF2-A82C222C62EA}"/>
              </a:ext>
            </a:extLst>
          </p:cNvPr>
          <p:cNvSpPr/>
          <p:nvPr/>
        </p:nvSpPr>
        <p:spPr>
          <a:xfrm>
            <a:off x="1417554" y="2956042"/>
            <a:ext cx="2603500" cy="1422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4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2C0910-D183-2D90-E8A9-7EBC11D6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99" y="837838"/>
            <a:ext cx="8611802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1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5D357D-736E-7751-F9A3-624DF5CD96CA}"/>
              </a:ext>
            </a:extLst>
          </p:cNvPr>
          <p:cNvSpPr txBox="1"/>
          <p:nvPr/>
        </p:nvSpPr>
        <p:spPr>
          <a:xfrm>
            <a:off x="7232552" y="2666414"/>
            <a:ext cx="459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음악 제목에 해당하는 유튜브 동영상을 유튜브 서버에서 검색하고 유튜브 </a:t>
            </a:r>
            <a:r>
              <a:rPr lang="en-US" altLang="ko-KR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videoIdx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저장하는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 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F103F28-24E1-3513-AC9A-FE37A99CE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64" y="774700"/>
            <a:ext cx="2730581" cy="59092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8EB401-276F-1717-7C80-73ACA67FE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908" b="54630"/>
          <a:stretch/>
        </p:blipFill>
        <p:spPr>
          <a:xfrm>
            <a:off x="804173" y="758243"/>
            <a:ext cx="2730581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B605E1-A3F2-56B9-FE15-ED59596E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788633"/>
            <a:ext cx="8811855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96C8A2-0ED8-8CEB-6201-64E08F71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2" y="601397"/>
            <a:ext cx="9357248" cy="47500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387C72-59EB-BE64-27B3-101CA972E33F}"/>
              </a:ext>
            </a:extLst>
          </p:cNvPr>
          <p:cNvSpPr/>
          <p:nvPr/>
        </p:nvSpPr>
        <p:spPr>
          <a:xfrm>
            <a:off x="1879600" y="4876800"/>
            <a:ext cx="6096000" cy="3810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2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50E410-9DC6-7D8D-330E-7C541615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6" y="324144"/>
            <a:ext cx="3332260" cy="54248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F1D99F-E8EC-86B2-B465-839FC4880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477" y="324144"/>
            <a:ext cx="3332259" cy="5299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BABB61-03A8-EB7D-E537-2F311B985268}"/>
              </a:ext>
            </a:extLst>
          </p:cNvPr>
          <p:cNvSpPr txBox="1"/>
          <p:nvPr/>
        </p:nvSpPr>
        <p:spPr>
          <a:xfrm>
            <a:off x="7962900" y="2272605"/>
            <a:ext cx="374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지정한 노래의 가사를 조회하는 </a:t>
            </a:r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</a:t>
            </a:r>
            <a:endParaRPr lang="ko-KR" altLang="en-US" sz="2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3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F292D1-1378-091A-2A2D-48DA940E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14" y="444138"/>
            <a:ext cx="9581186" cy="5562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5F3B73-0D2F-D31E-4F29-C0DC68D7DB37}"/>
              </a:ext>
            </a:extLst>
          </p:cNvPr>
          <p:cNvSpPr txBox="1"/>
          <p:nvPr/>
        </p:nvSpPr>
        <p:spPr>
          <a:xfrm>
            <a:off x="6972300" y="3032027"/>
            <a:ext cx="331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❤️🌊</a:t>
            </a:r>
          </a:p>
        </p:txBody>
      </p:sp>
    </p:spTree>
    <p:extLst>
      <p:ext uri="{BB962C8B-B14F-4D97-AF65-F5344CB8AC3E}">
        <p14:creationId xmlns:p14="http://schemas.microsoft.com/office/powerpoint/2010/main" val="150727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2B3C0-6F1A-4D9C-8812-7FE3A157F887}"/>
              </a:ext>
            </a:extLst>
          </p:cNvPr>
          <p:cNvSpPr/>
          <p:nvPr/>
        </p:nvSpPr>
        <p:spPr>
          <a:xfrm>
            <a:off x="3634242" y="1"/>
            <a:ext cx="4923516" cy="5377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4419864" y="712251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Chapter 2</a:t>
            </a:r>
            <a:endParaRPr lang="ko-KR" altLang="en-US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4441934" y="2667736"/>
            <a:ext cx="3352272" cy="20506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4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스프링부트에서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외부 </a:t>
            </a:r>
            <a:r>
              <a:rPr lang="en-US" altLang="ko-KR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API</a:t>
            </a: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를 연동하는 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방법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181B87-3531-4DA3-90B0-AB37FDA953C1}"/>
              </a:ext>
            </a:extLst>
          </p:cNvPr>
          <p:cNvCxnSpPr>
            <a:cxnSpLocks/>
          </p:cNvCxnSpPr>
          <p:nvPr/>
        </p:nvCxnSpPr>
        <p:spPr>
          <a:xfrm>
            <a:off x="4807974" y="1480530"/>
            <a:ext cx="2576052" cy="0"/>
          </a:xfrm>
          <a:prstGeom prst="line">
            <a:avLst/>
          </a:prstGeom>
          <a:ln w="1270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8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B05521-A446-40EC-9B70-F66C3BCED5C2}"/>
              </a:ext>
            </a:extLst>
          </p:cNvPr>
          <p:cNvSpPr txBox="1"/>
          <p:nvPr/>
        </p:nvSpPr>
        <p:spPr>
          <a:xfrm>
            <a:off x="362964" y="441325"/>
            <a:ext cx="4474964" cy="78732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스프링부트에서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 외부 </a:t>
            </a: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API 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연동하는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410CC-C780-4C02-8A4C-EA94E05CE45E}"/>
              </a:ext>
            </a:extLst>
          </p:cNvPr>
          <p:cNvSpPr txBox="1"/>
          <p:nvPr/>
        </p:nvSpPr>
        <p:spPr>
          <a:xfrm>
            <a:off x="362963" y="1747609"/>
            <a:ext cx="6698237" cy="5311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en-US" altLang="ko-KR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HttpUrlConnection</a:t>
            </a: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, Http Client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5BFB5B-3F14-4FCB-B6DD-D3022BECC162}"/>
              </a:ext>
            </a:extLst>
          </p:cNvPr>
          <p:cNvSpPr txBox="1"/>
          <p:nvPr/>
        </p:nvSpPr>
        <p:spPr>
          <a:xfrm>
            <a:off x="362962" y="3114663"/>
            <a:ext cx="5193775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2. Rest Template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E346A-40DA-4B86-8379-E8EE546A67FC}"/>
              </a:ext>
            </a:extLst>
          </p:cNvPr>
          <p:cNvSpPr txBox="1"/>
          <p:nvPr/>
        </p:nvSpPr>
        <p:spPr>
          <a:xfrm>
            <a:off x="362964" y="4434602"/>
            <a:ext cx="4221736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3. </a:t>
            </a:r>
            <a:r>
              <a:rPr lang="en-US" altLang="ko-KR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WebClient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4B3DB-6DDD-423C-82BE-94CCA817FFBB}"/>
              </a:ext>
            </a:extLst>
          </p:cNvPr>
          <p:cNvSpPr txBox="1"/>
          <p:nvPr/>
        </p:nvSpPr>
        <p:spPr>
          <a:xfrm>
            <a:off x="362962" y="5741935"/>
            <a:ext cx="10571737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4. 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외부 라이브러리들을 </a:t>
            </a: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dependency 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4CC9247-2C34-41C7-83C5-4733D0E3F6C1}"/>
              </a:ext>
            </a:extLst>
          </p:cNvPr>
          <p:cNvCxnSpPr>
            <a:cxnSpLocks/>
          </p:cNvCxnSpPr>
          <p:nvPr/>
        </p:nvCxnSpPr>
        <p:spPr>
          <a:xfrm>
            <a:off x="490575" y="2770614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D967BB-C1BE-4118-8F23-2A60B5250676}"/>
              </a:ext>
            </a:extLst>
          </p:cNvPr>
          <p:cNvCxnSpPr>
            <a:cxnSpLocks/>
          </p:cNvCxnSpPr>
          <p:nvPr/>
        </p:nvCxnSpPr>
        <p:spPr>
          <a:xfrm>
            <a:off x="490575" y="4090553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3C7F7D3-45CE-4D69-BE54-30DD657A2941}"/>
              </a:ext>
            </a:extLst>
          </p:cNvPr>
          <p:cNvCxnSpPr>
            <a:cxnSpLocks/>
          </p:cNvCxnSpPr>
          <p:nvPr/>
        </p:nvCxnSpPr>
        <p:spPr>
          <a:xfrm>
            <a:off x="490575" y="5397886"/>
            <a:ext cx="11222000" cy="0"/>
          </a:xfrm>
          <a:prstGeom prst="line">
            <a:avLst/>
          </a:prstGeom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17FB6A-1D51-CD09-727A-1AEFE5F62109}"/>
              </a:ext>
            </a:extLst>
          </p:cNvPr>
          <p:cNvSpPr txBox="1"/>
          <p:nvPr/>
        </p:nvSpPr>
        <p:spPr>
          <a:xfrm>
            <a:off x="10668000" y="5626100"/>
            <a:ext cx="104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⭐</a:t>
            </a:r>
          </a:p>
        </p:txBody>
      </p:sp>
    </p:spTree>
    <p:extLst>
      <p:ext uri="{BB962C8B-B14F-4D97-AF65-F5344CB8AC3E}">
        <p14:creationId xmlns:p14="http://schemas.microsoft.com/office/powerpoint/2010/main" val="24247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210655" y="745203"/>
            <a:ext cx="8872319" cy="1076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목차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4F68A-3146-4CA2-A0A0-DFCAF0A9A718}"/>
              </a:ext>
            </a:extLst>
          </p:cNvPr>
          <p:cNvCxnSpPr>
            <a:cxnSpLocks/>
          </p:cNvCxnSpPr>
          <p:nvPr/>
        </p:nvCxnSpPr>
        <p:spPr>
          <a:xfrm>
            <a:off x="210655" y="2218034"/>
            <a:ext cx="11233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636F17-B652-99DA-29F3-2B0A2B13CDBF}"/>
              </a:ext>
            </a:extLst>
          </p:cNvPr>
          <p:cNvSpPr txBox="1"/>
          <p:nvPr/>
        </p:nvSpPr>
        <p:spPr>
          <a:xfrm>
            <a:off x="438539" y="2631233"/>
            <a:ext cx="498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왜 외부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연동이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필요했나면요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A239A-3348-E1D9-D8EE-F8A67E8EECD0}"/>
              </a:ext>
            </a:extLst>
          </p:cNvPr>
          <p:cNvSpPr txBox="1"/>
          <p:nvPr/>
        </p:nvSpPr>
        <p:spPr>
          <a:xfrm>
            <a:off x="438538" y="3349231"/>
            <a:ext cx="872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제가 찾아본 스프링 부트에서 외부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연동할 수 있는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 방법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DCCBF-5197-2739-D3DD-5E454F14BFA8}"/>
              </a:ext>
            </a:extLst>
          </p:cNvPr>
          <p:cNvSpPr txBox="1"/>
          <p:nvPr/>
        </p:nvSpPr>
        <p:spPr>
          <a:xfrm>
            <a:off x="438537" y="4067229"/>
            <a:ext cx="872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성능 문제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ㄴㅇㄱ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B5146-231B-8C84-81C0-8DF11C5E6AD0}"/>
              </a:ext>
            </a:extLst>
          </p:cNvPr>
          <p:cNvSpPr txBox="1"/>
          <p:nvPr/>
        </p:nvSpPr>
        <p:spPr>
          <a:xfrm>
            <a:off x="438537" y="4801024"/>
            <a:ext cx="872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미완의 해결책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395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778C8-29E5-DE25-CE6F-4FFFDA605A03}"/>
              </a:ext>
            </a:extLst>
          </p:cNvPr>
          <p:cNvSpPr txBox="1"/>
          <p:nvPr/>
        </p:nvSpPr>
        <p:spPr>
          <a:xfrm>
            <a:off x="197863" y="706209"/>
            <a:ext cx="6698237" cy="5311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1-1. </a:t>
            </a:r>
            <a:r>
              <a:rPr lang="en-US" altLang="ko-KR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HttpUrlConnection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E26D1-2657-90C0-AE31-704A3336E92E}"/>
              </a:ext>
            </a:extLst>
          </p:cNvPr>
          <p:cNvSpPr txBox="1"/>
          <p:nvPr/>
        </p:nvSpPr>
        <p:spPr>
          <a:xfrm>
            <a:off x="197863" y="1838623"/>
            <a:ext cx="934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💙기본적으로 </a:t>
            </a:r>
            <a:r>
              <a:rPr lang="en-US" altLang="ko-KR" sz="2400" dirty="0">
                <a:solidFill>
                  <a:srgbClr val="303A3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 </a:t>
            </a:r>
            <a:r>
              <a:rPr lang="ko-KR" altLang="en-US" sz="2400" dirty="0">
                <a:solidFill>
                  <a:srgbClr val="303A3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사용</a:t>
            </a:r>
            <a:endParaRPr lang="en-US" altLang="ko-KR" sz="2400" dirty="0">
              <a:solidFill>
                <a:srgbClr val="303A3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fontAlgn="base"/>
            <a:endParaRPr lang="en-US" altLang="ko-KR" sz="2400" b="0" i="0" dirty="0">
              <a:solidFill>
                <a:srgbClr val="303A3E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 fontAlgn="base"/>
            <a:r>
              <a:rPr lang="ko-KR" altLang="en-US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💙순수 자바로만 </a:t>
            </a:r>
            <a:r>
              <a:rPr lang="en-US" altLang="ko-KR" sz="2400" dirty="0">
                <a:solidFill>
                  <a:srgbClr val="303A3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</a:t>
            </a:r>
            <a:r>
              <a:rPr lang="ko-KR" altLang="en-US" sz="2400" dirty="0">
                <a:solidFill>
                  <a:srgbClr val="303A3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통신 </a:t>
            </a:r>
            <a:r>
              <a:rPr lang="en-US" altLang="ko-KR" sz="2400" dirty="0">
                <a:solidFill>
                  <a:srgbClr val="303A3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400" dirty="0" err="1">
                <a:solidFill>
                  <a:srgbClr val="303A3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wOw</a:t>
            </a:r>
            <a:r>
              <a:rPr lang="en-US" altLang="ko-KR" sz="2400" dirty="0">
                <a:solidFill>
                  <a:srgbClr val="303A3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..)</a:t>
            </a:r>
            <a:endParaRPr lang="en-US" altLang="ko-KR" sz="2400" b="0" i="0" dirty="0">
              <a:solidFill>
                <a:srgbClr val="303A3E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 fontAlgn="base"/>
            <a:endParaRPr lang="ko-KR" altLang="en-US" sz="2000" b="0" i="0" dirty="0">
              <a:solidFill>
                <a:srgbClr val="303A3E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B9C93-679E-3E4A-06BD-B8993DC05373}"/>
              </a:ext>
            </a:extLst>
          </p:cNvPr>
          <p:cNvSpPr txBox="1"/>
          <p:nvPr/>
        </p:nvSpPr>
        <p:spPr>
          <a:xfrm>
            <a:off x="197863" y="3579988"/>
            <a:ext cx="6698237" cy="5311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1-2. </a:t>
            </a:r>
            <a:r>
              <a:rPr lang="en-US" altLang="ko-KR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HttpClient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1252-3CC9-CC8D-E75E-131210ACF3F0}"/>
              </a:ext>
            </a:extLst>
          </p:cNvPr>
          <p:cNvSpPr txBox="1"/>
          <p:nvPr/>
        </p:nvSpPr>
        <p:spPr>
          <a:xfrm>
            <a:off x="368300" y="4495800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</a:t>
            </a:r>
            <a:r>
              <a:rPr lang="en-US" altLang="ko-KR" sz="1800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en-US" altLang="ko-KR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Apache </a:t>
            </a:r>
            <a:r>
              <a:rPr lang="en-US" altLang="ko-KR" b="0" i="0" dirty="0" err="1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HttpComponents</a:t>
            </a:r>
            <a:r>
              <a:rPr lang="ko-KR" altLang="en-US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불림</a:t>
            </a:r>
            <a:endParaRPr lang="en-US" altLang="ko-KR" b="0" i="0" dirty="0"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b="0" i="0" dirty="0" err="1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HttpComponents</a:t>
            </a:r>
            <a:r>
              <a:rPr lang="en-US" altLang="ko-KR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프로젝트는 </a:t>
            </a:r>
            <a:r>
              <a:rPr lang="en-US" altLang="ko-KR" b="0" i="0" u="none" strike="noStrike" dirty="0" err="1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HttpCore</a:t>
            </a:r>
            <a:r>
              <a:rPr lang="ko-KR" altLang="en-US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 </a:t>
            </a:r>
            <a:r>
              <a:rPr lang="en-US" altLang="ko-KR" b="0" i="0" u="none" strike="noStrike" dirty="0" err="1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HttpClien</a:t>
            </a:r>
            <a:r>
              <a:rPr lang="en-US" altLang="ko-KR" b="0" i="0" u="none" strike="noStrike" dirty="0" err="1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</a:t>
            </a:r>
            <a:r>
              <a:rPr lang="ko-KR" altLang="en-US" b="0" i="0" u="none" strike="noStrike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구성되어 있음</a:t>
            </a:r>
            <a:r>
              <a:rPr lang="en-US" altLang="ko-KR" b="0" i="0" u="none" strike="noStrike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!)</a:t>
            </a:r>
            <a:endParaRPr lang="en-US" altLang="ko-KR" b="0" i="0" dirty="0"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b="0" i="0" dirty="0"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800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</a:t>
            </a:r>
            <a:r>
              <a:rPr lang="en-US" altLang="ko-KR" sz="1800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en-US" altLang="ko-KR" b="0" i="0" dirty="0" err="1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HttpURLConnection</a:t>
            </a:r>
            <a:r>
              <a:rPr lang="ko-KR" altLang="en-US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사용할 때보다 조금 더 짧고</a:t>
            </a:r>
            <a:r>
              <a:rPr lang="en-US" altLang="ko-KR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직관적으로 코드를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짤 수 있음</a:t>
            </a:r>
          </a:p>
        </p:txBody>
      </p:sp>
    </p:spTree>
    <p:extLst>
      <p:ext uri="{BB962C8B-B14F-4D97-AF65-F5344CB8AC3E}">
        <p14:creationId xmlns:p14="http://schemas.microsoft.com/office/powerpoint/2010/main" val="116015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A470B-BDAC-B758-281E-E5503C2B8A64}"/>
              </a:ext>
            </a:extLst>
          </p:cNvPr>
          <p:cNvSpPr txBox="1"/>
          <p:nvPr/>
        </p:nvSpPr>
        <p:spPr>
          <a:xfrm>
            <a:off x="419100" y="5080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스포티파이의 노래 가사를 검색해주는 </a:t>
            </a:r>
            <a:r>
              <a:rPr lang="en-US" altLang="ko-KR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</a:t>
            </a:r>
            <a:r>
              <a:rPr lang="ko-KR" altLang="en-US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있었으나</a:t>
            </a:r>
            <a:r>
              <a:rPr lang="en-US" altLang="ko-KR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4E93F1-A78C-521C-0E7D-386DC58F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386" y="1459708"/>
            <a:ext cx="5636514" cy="5021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8127C-603C-E680-3513-9C2639CC8359}"/>
              </a:ext>
            </a:extLst>
          </p:cNvPr>
          <p:cNvSpPr txBox="1"/>
          <p:nvPr/>
        </p:nvSpPr>
        <p:spPr>
          <a:xfrm>
            <a:off x="673100" y="4326217"/>
            <a:ext cx="459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가사를 </a:t>
            </a:r>
            <a:r>
              <a:rPr lang="ko-KR" altLang="en-US" sz="2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파싱해달라는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프론트의 요구로 </a:t>
            </a:r>
            <a:r>
              <a:rPr lang="en-US" altLang="ko-KR" sz="2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HttpConnection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자체적으로 만들면서 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 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++;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1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A587BE-5E05-9C59-EBCB-C53B92DE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8" y="827029"/>
            <a:ext cx="10914361" cy="5578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3BAA4-F638-5BEB-5C72-D33BEF391482}"/>
              </a:ext>
            </a:extLst>
          </p:cNvPr>
          <p:cNvSpPr txBox="1"/>
          <p:nvPr/>
        </p:nvSpPr>
        <p:spPr>
          <a:xfrm>
            <a:off x="9067800" y="1562100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인코딩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5B0BC-E1A0-0E9A-FA98-8A2BA4F8F25A}"/>
              </a:ext>
            </a:extLst>
          </p:cNvPr>
          <p:cNvSpPr txBox="1"/>
          <p:nvPr/>
        </p:nvSpPr>
        <p:spPr>
          <a:xfrm>
            <a:off x="6667500" y="2641600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헤더설정</a:t>
            </a:r>
          </a:p>
        </p:txBody>
      </p:sp>
    </p:spTree>
    <p:extLst>
      <p:ext uri="{BB962C8B-B14F-4D97-AF65-F5344CB8AC3E}">
        <p14:creationId xmlns:p14="http://schemas.microsoft.com/office/powerpoint/2010/main" val="212185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83501D-4619-8673-33D6-91C323DB60DF}"/>
              </a:ext>
            </a:extLst>
          </p:cNvPr>
          <p:cNvSpPr txBox="1"/>
          <p:nvPr/>
        </p:nvSpPr>
        <p:spPr>
          <a:xfrm>
            <a:off x="223262" y="803263"/>
            <a:ext cx="5193775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2. Rest Template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FE43A-2371-2546-EE2C-FC4DC993C364}"/>
              </a:ext>
            </a:extLst>
          </p:cNvPr>
          <p:cNvSpPr txBox="1"/>
          <p:nvPr/>
        </p:nvSpPr>
        <p:spPr>
          <a:xfrm>
            <a:off x="540237" y="2120900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스프링에서 제공하는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통신에 유용하게 쓸 수 있는 템플릿</a:t>
            </a:r>
            <a:endParaRPr lang="en-US" altLang="ko-KR" sz="2400" dirty="0">
              <a:solidFill>
                <a:srgbClr val="21252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fontAlgn="base"/>
            <a:endParaRPr lang="en-US" altLang="ko-KR" sz="2400" b="0" i="0" dirty="0">
              <a:solidFill>
                <a:srgbClr val="303A3E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 fontAlgn="base"/>
            <a:r>
              <a:rPr lang="ko-KR" altLang="en-US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 통신을 단순화하고 </a:t>
            </a:r>
            <a:r>
              <a:rPr lang="en-US" altLang="ko-KR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RESTful </a:t>
            </a:r>
            <a:r>
              <a:rPr lang="ko-KR" altLang="en-US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원칙을 지킨다</a:t>
            </a:r>
            <a:endParaRPr lang="en-US" altLang="ko-KR" sz="2400" b="0" i="0" dirty="0">
              <a:solidFill>
                <a:srgbClr val="303A3E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 fontAlgn="base"/>
            <a:endParaRPr lang="ko-KR" altLang="en-US" sz="2400" b="0" i="0" dirty="0">
              <a:solidFill>
                <a:srgbClr val="303A3E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 fontAlgn="base"/>
            <a:r>
              <a:rPr lang="ko-KR" altLang="en-US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 </a:t>
            </a:r>
            <a:r>
              <a:rPr lang="ko-KR" altLang="en-US" sz="2400" b="0" i="0" dirty="0" err="1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멀티쓰레드</a:t>
            </a:r>
            <a:r>
              <a:rPr lang="ko-KR" altLang="en-US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방식을 사용</a:t>
            </a:r>
            <a:endParaRPr lang="en-US" altLang="ko-KR" sz="2400" b="0" i="0" dirty="0">
              <a:solidFill>
                <a:srgbClr val="303A3E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 fontAlgn="base"/>
            <a:endParaRPr lang="ko-KR" altLang="en-US" sz="2400" b="0" i="0" dirty="0">
              <a:solidFill>
                <a:srgbClr val="303A3E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 fontAlgn="base"/>
            <a:r>
              <a:rPr lang="ko-KR" altLang="en-US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 </a:t>
            </a:r>
            <a:r>
              <a:rPr lang="en-US" altLang="ko-KR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Blocking </a:t>
            </a:r>
            <a:r>
              <a:rPr lang="ko-KR" altLang="en-US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방식을 사용</a:t>
            </a:r>
            <a:endParaRPr lang="en-US" altLang="ko-KR" sz="2400" b="0" i="0" dirty="0">
              <a:solidFill>
                <a:srgbClr val="303A3E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 fontAlgn="base"/>
            <a:endParaRPr lang="en-US" altLang="ko-KR" sz="2400" dirty="0">
              <a:solidFill>
                <a:srgbClr val="303A3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 fontAlgn="base"/>
            <a:r>
              <a:rPr lang="ko-KR" altLang="en-US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💙앞서 본 두 기술을 기반으로 </a:t>
            </a:r>
            <a:r>
              <a:rPr lang="ko-KR" altLang="en-US" sz="2400" b="0" i="0" dirty="0" err="1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돌아가는게</a:t>
            </a:r>
            <a:r>
              <a:rPr lang="ko-KR" altLang="en-US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 Template</a:t>
            </a:r>
          </a:p>
          <a:p>
            <a:pPr algn="l" fontAlgn="base"/>
            <a:endParaRPr lang="ko-KR" altLang="en-US" sz="2000" b="0" i="0" dirty="0">
              <a:solidFill>
                <a:srgbClr val="303A3E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631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83501D-4619-8673-33D6-91C323DB60DF}"/>
              </a:ext>
            </a:extLst>
          </p:cNvPr>
          <p:cNvSpPr txBox="1"/>
          <p:nvPr/>
        </p:nvSpPr>
        <p:spPr>
          <a:xfrm>
            <a:off x="223262" y="803263"/>
            <a:ext cx="5193775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2. Rest Template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FE43A-2371-2546-EE2C-FC4DC993C364}"/>
              </a:ext>
            </a:extLst>
          </p:cNvPr>
          <p:cNvSpPr txBox="1"/>
          <p:nvPr/>
        </p:nvSpPr>
        <p:spPr>
          <a:xfrm>
            <a:off x="438637" y="1602864"/>
            <a:ext cx="61780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 err="1">
                <a:effectLst/>
                <a:latin typeface="+mj-lt"/>
              </a:rPr>
              <a:t>RestTemplate</a:t>
            </a:r>
            <a:r>
              <a:rPr lang="en-US" altLang="ko-KR" sz="2400" b="0" i="0" dirty="0">
                <a:effectLst/>
                <a:latin typeface="+mj-lt"/>
              </a:rPr>
              <a:t> </a:t>
            </a:r>
            <a:r>
              <a:rPr lang="en-US" altLang="ko-KR" sz="2400" b="0" i="0" dirty="0" err="1">
                <a:effectLst/>
                <a:latin typeface="+mj-lt"/>
              </a:rPr>
              <a:t>restTemplate</a:t>
            </a:r>
            <a:r>
              <a:rPr lang="en-US" altLang="ko-KR" sz="2400" b="0" i="0" dirty="0">
                <a:effectLst/>
                <a:latin typeface="+mj-lt"/>
              </a:rPr>
              <a:t> = </a:t>
            </a:r>
            <a:r>
              <a:rPr lang="en-US" altLang="ko-KR" sz="2400" b="1" i="0" dirty="0">
                <a:effectLst/>
                <a:latin typeface="+mj-lt"/>
              </a:rPr>
              <a:t>new</a:t>
            </a:r>
            <a:r>
              <a:rPr lang="en-US" altLang="ko-KR" sz="2400" b="0" i="0" dirty="0">
                <a:effectLst/>
                <a:latin typeface="+mj-lt"/>
              </a:rPr>
              <a:t> </a:t>
            </a:r>
            <a:r>
              <a:rPr lang="en-US" altLang="ko-KR" sz="2400" b="0" i="0" dirty="0" err="1">
                <a:effectLst/>
                <a:latin typeface="+mj-lt"/>
              </a:rPr>
              <a:t>RestTemplate</a:t>
            </a:r>
            <a:r>
              <a:rPr lang="en-US" altLang="ko-KR" sz="2400" b="0" i="0" dirty="0">
                <a:effectLst/>
                <a:latin typeface="+mj-lt"/>
              </a:rPr>
              <a:t>(); </a:t>
            </a:r>
          </a:p>
          <a:p>
            <a:endParaRPr lang="en-US" altLang="ko-KR" sz="2400" b="0" i="0" dirty="0">
              <a:effectLst/>
              <a:latin typeface="+mj-lt"/>
            </a:endParaRPr>
          </a:p>
          <a:p>
            <a:r>
              <a:rPr lang="en-US" altLang="ko-KR" sz="2400" b="0" i="0" dirty="0">
                <a:effectLst/>
                <a:latin typeface="+mj-lt"/>
              </a:rPr>
              <a:t>String </a:t>
            </a:r>
            <a:r>
              <a:rPr lang="en-US" altLang="ko-KR" sz="2400" b="0" i="0" dirty="0" err="1">
                <a:effectLst/>
                <a:latin typeface="+mj-lt"/>
              </a:rPr>
              <a:t>fooResourceUrl</a:t>
            </a:r>
            <a:r>
              <a:rPr lang="en-US" altLang="ko-KR" sz="2400" b="0" i="0" dirty="0">
                <a:effectLst/>
                <a:latin typeface="+mj-lt"/>
              </a:rPr>
              <a:t> = "http://localhost:8080/spring-rest/</a:t>
            </a:r>
            <a:r>
              <a:rPr lang="en-US" altLang="ko-KR" sz="2400" b="0" i="0" dirty="0" err="1">
                <a:effectLst/>
                <a:latin typeface="+mj-lt"/>
              </a:rPr>
              <a:t>foos</a:t>
            </a:r>
            <a:r>
              <a:rPr lang="en-US" altLang="ko-KR" sz="2400" b="0" i="0" dirty="0">
                <a:effectLst/>
                <a:latin typeface="+mj-lt"/>
              </a:rPr>
              <a:t>"; </a:t>
            </a:r>
          </a:p>
          <a:p>
            <a:endParaRPr lang="en-US" altLang="ko-KR" sz="2400" b="0" i="0" dirty="0">
              <a:effectLst/>
              <a:latin typeface="+mj-lt"/>
            </a:endParaRPr>
          </a:p>
          <a:p>
            <a:r>
              <a:rPr lang="en-US" altLang="ko-KR" sz="2400" b="0" i="0" dirty="0" err="1">
                <a:effectLst/>
                <a:latin typeface="+mj-lt"/>
              </a:rPr>
              <a:t>ResponseEntity</a:t>
            </a:r>
            <a:r>
              <a:rPr lang="en-US" altLang="ko-KR" sz="2400" b="0" i="0" dirty="0">
                <a:effectLst/>
                <a:latin typeface="+mj-lt"/>
              </a:rPr>
              <a:t>&lt;String&gt; response = </a:t>
            </a:r>
            <a:r>
              <a:rPr lang="en-US" altLang="ko-KR" sz="2400" b="0" i="0" dirty="0" err="1">
                <a:effectLst/>
                <a:latin typeface="+mj-lt"/>
              </a:rPr>
              <a:t>restTemplate.</a:t>
            </a:r>
            <a:r>
              <a:rPr lang="en-US" altLang="ko-KR" sz="2400" b="0" i="0" dirty="0" err="1">
                <a:effectLst/>
                <a:highlight>
                  <a:srgbClr val="FFFF00"/>
                </a:highlight>
                <a:latin typeface="+mj-lt"/>
              </a:rPr>
              <a:t>getForEntity</a:t>
            </a:r>
            <a:r>
              <a:rPr lang="en-US" altLang="ko-KR" sz="2400" b="0" i="0" dirty="0">
                <a:effectLst/>
                <a:latin typeface="+mj-lt"/>
              </a:rPr>
              <a:t>(</a:t>
            </a:r>
            <a:r>
              <a:rPr lang="en-US" altLang="ko-KR" sz="2400" b="0" i="0" dirty="0" err="1">
                <a:effectLst/>
                <a:latin typeface="+mj-lt"/>
              </a:rPr>
              <a:t>fooResourceUrl</a:t>
            </a:r>
            <a:r>
              <a:rPr lang="en-US" altLang="ko-KR" sz="2400" b="0" i="0" dirty="0">
                <a:effectLst/>
                <a:latin typeface="+mj-lt"/>
              </a:rPr>
              <a:t> + "/1", </a:t>
            </a:r>
            <a:r>
              <a:rPr lang="en-US" altLang="ko-KR" sz="2400" b="0" i="0" dirty="0" err="1">
                <a:effectLst/>
                <a:latin typeface="+mj-lt"/>
              </a:rPr>
              <a:t>String.class</a:t>
            </a:r>
            <a:r>
              <a:rPr lang="en-US" altLang="ko-KR" sz="2400" b="0" i="0" dirty="0">
                <a:effectLst/>
                <a:latin typeface="+mj-lt"/>
              </a:rPr>
              <a:t>); </a:t>
            </a:r>
            <a:r>
              <a:rPr lang="en-US" altLang="ko-KR" sz="2400" b="0" i="0" dirty="0" err="1">
                <a:effectLst/>
                <a:latin typeface="+mj-lt"/>
              </a:rPr>
              <a:t>assertThat</a:t>
            </a:r>
            <a:r>
              <a:rPr lang="en-US" altLang="ko-KR" sz="2400" b="0" i="0" dirty="0">
                <a:effectLst/>
                <a:latin typeface="+mj-lt"/>
              </a:rPr>
              <a:t>(</a:t>
            </a:r>
            <a:r>
              <a:rPr lang="en-US" altLang="ko-KR" sz="2400" b="0" i="0" dirty="0" err="1">
                <a:effectLst/>
                <a:latin typeface="+mj-lt"/>
              </a:rPr>
              <a:t>response.getStatusCode</a:t>
            </a:r>
            <a:r>
              <a:rPr lang="en-US" altLang="ko-KR" sz="2400" b="0" i="0" dirty="0">
                <a:effectLst/>
                <a:latin typeface="+mj-lt"/>
              </a:rPr>
              <a:t>(), </a:t>
            </a:r>
            <a:r>
              <a:rPr lang="en-US" altLang="ko-KR" sz="2400" b="0" i="0" dirty="0" err="1">
                <a:effectLst/>
                <a:latin typeface="+mj-lt"/>
              </a:rPr>
              <a:t>equalTo</a:t>
            </a:r>
            <a:r>
              <a:rPr lang="en-US" altLang="ko-KR" sz="2400" b="0" i="0" dirty="0">
                <a:effectLst/>
                <a:latin typeface="+mj-lt"/>
              </a:rPr>
              <a:t>(</a:t>
            </a:r>
            <a:r>
              <a:rPr lang="en-US" altLang="ko-KR" sz="2400" b="0" i="0" dirty="0" err="1">
                <a:effectLst/>
                <a:latin typeface="+mj-lt"/>
              </a:rPr>
              <a:t>HttpStatus.OK</a:t>
            </a:r>
            <a:r>
              <a:rPr lang="en-US" altLang="ko-KR" sz="2400" b="0" i="0" dirty="0">
                <a:effectLst/>
                <a:latin typeface="+mj-lt"/>
              </a:rPr>
              <a:t>));</a:t>
            </a:r>
            <a:endParaRPr lang="ko-KR" altLang="en-US" sz="2400" dirty="0">
              <a:latin typeface="+mj-lt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FE054-41C0-FBB2-8760-74AA20E0399A}"/>
              </a:ext>
            </a:extLst>
          </p:cNvPr>
          <p:cNvSpPr txBox="1"/>
          <p:nvPr/>
        </p:nvSpPr>
        <p:spPr>
          <a:xfrm>
            <a:off x="6857027" y="3680356"/>
            <a:ext cx="445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222222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응답 결과 </a:t>
            </a:r>
            <a:r>
              <a:rPr lang="en-US" altLang="ko-KR" b="1" i="0" dirty="0" err="1">
                <a:solidFill>
                  <a:srgbClr val="222222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ResponseEntity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객체를 반환한다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즉 응답 헤더와 같은 더 상세한 응답 콘텐츠를 포함한다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32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0C231-D8C6-D0D6-7FF4-1AC1831F48E8}"/>
              </a:ext>
            </a:extLst>
          </p:cNvPr>
          <p:cNvSpPr txBox="1"/>
          <p:nvPr/>
        </p:nvSpPr>
        <p:spPr>
          <a:xfrm>
            <a:off x="261364" y="942102"/>
            <a:ext cx="4221736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3. </a:t>
            </a:r>
            <a:r>
              <a:rPr lang="en-US" altLang="ko-KR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WebClient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66182-E263-007E-D930-FD7F10EE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0" y="2184352"/>
            <a:ext cx="7235860" cy="88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2B7313-9E9F-A66E-D168-7CF13863AA11}"/>
              </a:ext>
            </a:extLst>
          </p:cNvPr>
          <p:cNvSpPr txBox="1"/>
          <p:nvPr/>
        </p:nvSpPr>
        <p:spPr>
          <a:xfrm>
            <a:off x="484170" y="3429000"/>
            <a:ext cx="7235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 웹으로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호출하기 위해 사용되는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 Client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모듈 중 하나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 스프링 측에서는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RestTemplate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보다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Webclient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사용을 권고함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 싱글 스레드 방식 사용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Non-Blocking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방식 사용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💙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Reactor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* Reactor =&gt;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비동기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논블록을 이용해서 더 적은 자원으로 더 많은 트래픽을 처리 하기 위해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169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0C231-D8C6-D0D6-7FF4-1AC1831F48E8}"/>
              </a:ext>
            </a:extLst>
          </p:cNvPr>
          <p:cNvSpPr txBox="1"/>
          <p:nvPr/>
        </p:nvSpPr>
        <p:spPr>
          <a:xfrm>
            <a:off x="261364" y="942102"/>
            <a:ext cx="7371336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어이 잠깐 </a:t>
            </a:r>
            <a:r>
              <a:rPr lang="en-US" altLang="ko-KR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build.gradle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이 </a:t>
            </a:r>
            <a:r>
              <a:rPr lang="ko-KR" altLang="en-US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뭔데</a:t>
            </a: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9652F-B08F-7D40-54D5-90166F650E6A}"/>
              </a:ext>
            </a:extLst>
          </p:cNvPr>
          <p:cNvSpPr txBox="1"/>
          <p:nvPr/>
        </p:nvSpPr>
        <p:spPr>
          <a:xfrm>
            <a:off x="1146174" y="2782669"/>
            <a:ext cx="104489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프로젝트의 라이브러리 의존성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플러그인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라이브러리 저장소 등을 설정할 수 있는 빌드 스크립트 파일</a:t>
            </a:r>
            <a:endParaRPr lang="en-US" altLang="ko-KR" b="0" i="0" dirty="0">
              <a:solidFill>
                <a:srgbClr val="333333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rgbClr val="333333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b="1" dirty="0" err="1">
                <a:solidFill>
                  <a:srgbClr val="33333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리액트로</a:t>
            </a:r>
            <a:r>
              <a:rPr lang="ko-KR" altLang="en-US" b="1" dirty="0">
                <a:solidFill>
                  <a:srgbClr val="33333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치면 </a:t>
            </a:r>
            <a:r>
              <a:rPr lang="en-US" altLang="ko-KR" b="1" dirty="0" err="1">
                <a:solidFill>
                  <a:srgbClr val="33333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package.json</a:t>
            </a:r>
            <a:r>
              <a:rPr lang="en-US" altLang="ko-KR" b="1" dirty="0">
                <a:solidFill>
                  <a:srgbClr val="33333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dirty="0" err="1">
                <a:solidFill>
                  <a:srgbClr val="33333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같은거</a:t>
            </a:r>
            <a:r>
              <a:rPr lang="en-US" altLang="ko-KR" b="1" dirty="0">
                <a:solidFill>
                  <a:srgbClr val="33333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(?) </a:t>
            </a:r>
            <a:r>
              <a:rPr lang="ko-KR" altLang="en-US" b="1" dirty="0">
                <a:solidFill>
                  <a:srgbClr val="33333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라고 생각하시면 될 것 같아요</a:t>
            </a:r>
            <a:r>
              <a:rPr lang="en-US" altLang="ko-KR" b="1" dirty="0">
                <a:solidFill>
                  <a:srgbClr val="33333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b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59790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0C231-D8C6-D0D6-7FF4-1AC1831F48E8}"/>
              </a:ext>
            </a:extLst>
          </p:cNvPr>
          <p:cNvSpPr txBox="1"/>
          <p:nvPr/>
        </p:nvSpPr>
        <p:spPr>
          <a:xfrm>
            <a:off x="261364" y="942102"/>
            <a:ext cx="4221736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3. </a:t>
            </a:r>
            <a:r>
              <a:rPr lang="en-US" altLang="ko-KR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WebClient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E7EF5-517D-B329-E98D-1D07F687ECF6}"/>
              </a:ext>
            </a:extLst>
          </p:cNvPr>
          <p:cNvSpPr txBox="1"/>
          <p:nvPr/>
        </p:nvSpPr>
        <p:spPr>
          <a:xfrm>
            <a:off x="88900" y="1945580"/>
            <a:ext cx="102388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ighlight>
                  <a:srgbClr val="FFFF00"/>
                </a:highlight>
              </a:rPr>
              <a:t>            </a:t>
            </a:r>
            <a:r>
              <a:rPr lang="en-US" altLang="ko-KR" sz="1400" dirty="0">
                <a:highlight>
                  <a:srgbClr val="FFFF00"/>
                </a:highlight>
              </a:rPr>
              <a:t>String BASE_URL="https://api.spotify.com/v1/search";</a:t>
            </a:r>
          </a:p>
          <a:p>
            <a:r>
              <a:rPr lang="en-US" altLang="ko-KR" sz="1400" dirty="0"/>
              <a:t>        String q=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(track, "UTF-8");</a:t>
            </a:r>
          </a:p>
          <a:p>
            <a:r>
              <a:rPr lang="en-US" altLang="ko-KR" sz="1400" dirty="0"/>
              <a:t>        String token= </a:t>
            </a:r>
            <a:r>
              <a:rPr lang="en-US" altLang="ko-KR" sz="1400" dirty="0" err="1"/>
              <a:t>spotifyToken.getAccessToken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String type="track";</a:t>
            </a:r>
          </a:p>
          <a:p>
            <a:r>
              <a:rPr lang="en-US" altLang="ko-KR" sz="1400" dirty="0"/>
              <a:t>       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DefaultUriBuilderFactory</a:t>
            </a:r>
            <a:r>
              <a:rPr lang="en-US" altLang="ko-KR" sz="1400" dirty="0"/>
              <a:t> factory=new </a:t>
            </a:r>
            <a:r>
              <a:rPr lang="en-US" altLang="ko-KR" sz="1400" dirty="0" err="1"/>
              <a:t>DefaultUriBuilderFactory</a:t>
            </a:r>
            <a:r>
              <a:rPr lang="en-US" altLang="ko-KR" sz="1400" dirty="0"/>
              <a:t>(BASE_URL);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factory.setEncodingMode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DefaultUriBuilderFactory.EncodingMode.VALUES_ONLY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WebClient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webClient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WebClient.builder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            .</a:t>
            </a:r>
            <a:r>
              <a:rPr lang="en-US" altLang="ko-KR" sz="1400" dirty="0" err="1"/>
              <a:t>uriBuilderFactory</a:t>
            </a:r>
            <a:r>
              <a:rPr lang="en-US" altLang="ko-KR" sz="1400" dirty="0"/>
              <a:t>(factory)</a:t>
            </a:r>
          </a:p>
          <a:p>
            <a:r>
              <a:rPr lang="en-US" altLang="ko-KR" sz="1400" dirty="0"/>
              <a:t>                .</a:t>
            </a:r>
            <a:r>
              <a:rPr lang="en-US" altLang="ko-KR" sz="1400" dirty="0" err="1"/>
              <a:t>baseUrl</a:t>
            </a:r>
            <a:r>
              <a:rPr lang="en-US" altLang="ko-KR" sz="1400" dirty="0"/>
              <a:t>(BASE_URL)</a:t>
            </a:r>
          </a:p>
          <a:p>
            <a:r>
              <a:rPr lang="en-US" altLang="ko-KR" sz="1400" dirty="0"/>
              <a:t>                .</a:t>
            </a:r>
            <a:r>
              <a:rPr lang="en-US" altLang="ko-KR" sz="1400" dirty="0" err="1">
                <a:highlight>
                  <a:srgbClr val="FFFF00"/>
                </a:highlight>
              </a:rPr>
              <a:t>defaultHeader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HttpHeaders.CONTENT_TYPE,MediaType.APPLICATION_JSON_VALUE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        .</a:t>
            </a:r>
            <a:r>
              <a:rPr lang="en-US" altLang="ko-KR" sz="1400" dirty="0" err="1"/>
              <a:t>defaultHeader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HttpHeaders.ACCEPT,MediaType.APPLICATION_JSON_VALUE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        .</a:t>
            </a:r>
            <a:r>
              <a:rPr lang="en-US" altLang="ko-KR" sz="1400" dirty="0" err="1"/>
              <a:t>defaultHeader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HttpHeaders.AUTHORIZATION,"Bearer</a:t>
            </a:r>
            <a:r>
              <a:rPr lang="en-US" altLang="ko-KR" sz="1400" dirty="0"/>
              <a:t> "+token)</a:t>
            </a:r>
          </a:p>
          <a:p>
            <a:r>
              <a:rPr lang="en-US" altLang="ko-KR" sz="1400" dirty="0"/>
              <a:t>                .build();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    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A5BB3-43AC-6792-7D8B-954F5A6DFA8F}"/>
              </a:ext>
            </a:extLst>
          </p:cNvPr>
          <p:cNvSpPr txBox="1"/>
          <p:nvPr/>
        </p:nvSpPr>
        <p:spPr>
          <a:xfrm>
            <a:off x="5029200" y="19455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불러올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8F3C2-A4C9-347B-B1DE-096E99995A32}"/>
              </a:ext>
            </a:extLst>
          </p:cNvPr>
          <p:cNvSpPr txBox="1"/>
          <p:nvPr/>
        </p:nvSpPr>
        <p:spPr>
          <a:xfrm>
            <a:off x="84201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헤더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366E2-5A5B-9855-AABE-51E85BE54252}"/>
              </a:ext>
            </a:extLst>
          </p:cNvPr>
          <p:cNvSpPr txBox="1"/>
          <p:nvPr/>
        </p:nvSpPr>
        <p:spPr>
          <a:xfrm>
            <a:off x="4127500" y="3746073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WebClient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556287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0C231-D8C6-D0D6-7FF4-1AC1831F48E8}"/>
              </a:ext>
            </a:extLst>
          </p:cNvPr>
          <p:cNvSpPr txBox="1"/>
          <p:nvPr/>
        </p:nvSpPr>
        <p:spPr>
          <a:xfrm>
            <a:off x="261364" y="942102"/>
            <a:ext cx="4221736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3. </a:t>
            </a:r>
            <a:r>
              <a:rPr lang="en-US" altLang="ko-KR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WebClient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E7EF5-517D-B329-E98D-1D07F687ECF6}"/>
              </a:ext>
            </a:extLst>
          </p:cNvPr>
          <p:cNvSpPr txBox="1"/>
          <p:nvPr/>
        </p:nvSpPr>
        <p:spPr>
          <a:xfrm>
            <a:off x="261364" y="2305615"/>
            <a:ext cx="102388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String response= </a:t>
            </a:r>
            <a:r>
              <a:rPr lang="en-US" altLang="ko-KR" sz="2400" dirty="0" err="1">
                <a:highlight>
                  <a:srgbClr val="FFFF00"/>
                </a:highlight>
              </a:rPr>
              <a:t>webClient.get</a:t>
            </a:r>
            <a:r>
              <a:rPr lang="en-US" altLang="ko-KR" sz="2400" dirty="0">
                <a:highlight>
                  <a:srgbClr val="FFFF00"/>
                </a:highlight>
              </a:rPr>
              <a:t>()</a:t>
            </a:r>
          </a:p>
          <a:p>
            <a:r>
              <a:rPr lang="en-US" altLang="ko-KR" sz="2400" dirty="0"/>
              <a:t>                .</a:t>
            </a:r>
            <a:r>
              <a:rPr lang="en-US" altLang="ko-KR" sz="2400" dirty="0" err="1"/>
              <a:t>uri</a:t>
            </a:r>
            <a:r>
              <a:rPr lang="en-US" altLang="ko-KR" sz="2400" dirty="0"/>
              <a:t>(</a:t>
            </a:r>
            <a:r>
              <a:rPr lang="en-US" altLang="ko-KR" sz="2400" dirty="0" err="1"/>
              <a:t>uriBuilder</a:t>
            </a:r>
            <a:r>
              <a:rPr lang="en-US" altLang="ko-KR" sz="2400" dirty="0"/>
              <a:t> -&gt; </a:t>
            </a:r>
            <a:r>
              <a:rPr lang="en-US" altLang="ko-KR" sz="2400" dirty="0" err="1"/>
              <a:t>uriBuilder</a:t>
            </a:r>
            <a:endParaRPr lang="en-US" altLang="ko-KR" sz="2400" dirty="0"/>
          </a:p>
          <a:p>
            <a:r>
              <a:rPr lang="en-US" altLang="ko-KR" sz="2400" dirty="0"/>
              <a:t>                        .</a:t>
            </a:r>
            <a:r>
              <a:rPr lang="en-US" altLang="ko-KR" sz="2400" dirty="0" err="1">
                <a:highlight>
                  <a:srgbClr val="FFFF00"/>
                </a:highlight>
              </a:rPr>
              <a:t>queryParam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q",q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                        .</a:t>
            </a:r>
            <a:r>
              <a:rPr lang="en-US" altLang="ko-KR" sz="2400" dirty="0" err="1"/>
              <a:t>queryParam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type",type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                        .build())</a:t>
            </a:r>
          </a:p>
          <a:p>
            <a:r>
              <a:rPr lang="en-US" altLang="ko-KR" sz="2400" dirty="0"/>
              <a:t>                .</a:t>
            </a:r>
            <a:r>
              <a:rPr lang="en-US" altLang="ko-KR" sz="2400" dirty="0">
                <a:highlight>
                  <a:srgbClr val="FFFF00"/>
                </a:highlight>
              </a:rPr>
              <a:t>retrieve()</a:t>
            </a:r>
          </a:p>
          <a:p>
            <a:r>
              <a:rPr lang="en-US" altLang="ko-KR" sz="2400" dirty="0"/>
              <a:t>                .</a:t>
            </a:r>
            <a:r>
              <a:rPr lang="en-US" altLang="ko-KR" sz="2400" dirty="0" err="1">
                <a:highlight>
                  <a:srgbClr val="FFFF00"/>
                </a:highlight>
              </a:rPr>
              <a:t>bodyToMono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String.class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                .block();</a:t>
            </a:r>
          </a:p>
          <a:p>
            <a:r>
              <a:rPr lang="en-US" altLang="ko-KR" sz="1400" dirty="0"/>
              <a:t>        </a:t>
            </a:r>
          </a:p>
          <a:p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82989-55FB-BCB8-9D05-E1E455C8CB01}"/>
              </a:ext>
            </a:extLst>
          </p:cNvPr>
          <p:cNvSpPr txBox="1"/>
          <p:nvPr/>
        </p:nvSpPr>
        <p:spPr>
          <a:xfrm>
            <a:off x="5384800" y="230561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메서드로 받아오기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AB891-FCE4-41C8-84C6-74F8762BCEFD}"/>
              </a:ext>
            </a:extLst>
          </p:cNvPr>
          <p:cNvSpPr txBox="1"/>
          <p:nvPr/>
        </p:nvSpPr>
        <p:spPr>
          <a:xfrm>
            <a:off x="6756400" y="3187700"/>
            <a:ext cx="328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스포티파이에서 </a:t>
            </a:r>
            <a:r>
              <a:rPr lang="ko-KR" altLang="en-US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하라는대로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파라미터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284FC-6932-4A17-8ABC-0D1D6AEDF53F}"/>
              </a:ext>
            </a:extLst>
          </p:cNvPr>
          <p:cNvSpPr txBox="1"/>
          <p:nvPr/>
        </p:nvSpPr>
        <p:spPr>
          <a:xfrm>
            <a:off x="3911600" y="4192895"/>
            <a:ext cx="65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retrieve()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body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받아 디코딩하는 간단한 메소드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651D6-4068-FAD0-501E-CF5A19E5AFF9}"/>
              </a:ext>
            </a:extLst>
          </p:cNvPr>
          <p:cNvSpPr txBox="1"/>
          <p:nvPr/>
        </p:nvSpPr>
        <p:spPr>
          <a:xfrm>
            <a:off x="6096000" y="473710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Mono: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b="1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0-1</a:t>
            </a:r>
            <a:r>
              <a:rPr lang="ko-KR" altLang="en-US" b="1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결과만을 처리하기 위한 </a:t>
            </a:r>
            <a:r>
              <a:rPr lang="en-US" altLang="ko-KR" b="1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Reactor </a:t>
            </a:r>
            <a:r>
              <a:rPr lang="ko-KR" altLang="en-US" b="1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객체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074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0C231-D8C6-D0D6-7FF4-1AC1831F48E8}"/>
              </a:ext>
            </a:extLst>
          </p:cNvPr>
          <p:cNvSpPr txBox="1"/>
          <p:nvPr/>
        </p:nvSpPr>
        <p:spPr>
          <a:xfrm>
            <a:off x="261364" y="942102"/>
            <a:ext cx="4221736" cy="53111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WebClient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RestTemplate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의 성능비교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1EFD1F2-5266-B33E-6ED4-6867541C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064980"/>
            <a:ext cx="6845519" cy="336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7DB32-8EDA-27A7-EAFF-B57B302FB7B1}"/>
              </a:ext>
            </a:extLst>
          </p:cNvPr>
          <p:cNvSpPr txBox="1"/>
          <p:nvPr/>
        </p:nvSpPr>
        <p:spPr>
          <a:xfrm>
            <a:off x="7747000" y="2064980"/>
            <a:ext cx="424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Boot1 </a:t>
            </a:r>
            <a:r>
              <a:rPr lang="ko-KR" altLang="en-US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en-US" altLang="ko-KR" b="0" i="0" dirty="0" err="1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RestTemplate</a:t>
            </a:r>
            <a:r>
              <a:rPr lang="ko-KR" altLang="en-US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사용</a:t>
            </a:r>
            <a:r>
              <a:rPr lang="en-US" altLang="ko-KR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Boot2 </a:t>
            </a:r>
            <a:r>
              <a:rPr lang="ko-KR" altLang="en-US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en-US" altLang="ko-KR" b="0" i="0" dirty="0" err="1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WebClient</a:t>
            </a:r>
            <a:r>
              <a:rPr lang="en-US" altLang="ko-KR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</a:t>
            </a:r>
            <a:endParaRPr lang="en-US" altLang="ko-KR" b="0" i="0" dirty="0">
              <a:solidFill>
                <a:srgbClr val="303A3E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rgbClr val="303A3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동시 사용자가 </a:t>
            </a:r>
            <a:r>
              <a:rPr lang="en-US" altLang="ko-KR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1,000</a:t>
            </a:r>
            <a:r>
              <a:rPr lang="ko-KR" altLang="en-US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명까지는 처리속도가 거의 비슷하지만 그 이후에서는 </a:t>
            </a:r>
            <a:r>
              <a:rPr lang="en-US" altLang="ko-KR" b="0" i="0" dirty="0" err="1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RestTemplate</a:t>
            </a:r>
            <a:r>
              <a:rPr lang="en-US" altLang="ko-KR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(Boot1) </a:t>
            </a:r>
            <a:r>
              <a:rPr lang="ko-KR" altLang="en-US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급격하게 느려짐</a:t>
            </a:r>
            <a:r>
              <a:rPr lang="en-US" altLang="ko-KR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동시 사용자의 규모가 별로 없다면 </a:t>
            </a:r>
            <a:r>
              <a:rPr lang="en-US" altLang="ko-KR" b="0" i="0" dirty="0" err="1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RestTemplate</a:t>
            </a:r>
            <a:r>
              <a:rPr lang="ko-KR" altLang="en-US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사용하는 것은 별문제 없지만 </a:t>
            </a:r>
            <a:r>
              <a:rPr lang="ko-KR" altLang="en-US" b="0" i="0" dirty="0" err="1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어느정도의</a:t>
            </a:r>
            <a:r>
              <a:rPr lang="ko-KR" altLang="en-US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규모가 있다면 </a:t>
            </a:r>
            <a:r>
              <a:rPr lang="en-US" altLang="ko-KR" b="0" i="0" dirty="0" err="1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WebClient</a:t>
            </a:r>
            <a:r>
              <a:rPr lang="ko-KR" altLang="en-US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선택하는 것이 </a:t>
            </a:r>
            <a:r>
              <a:rPr lang="ko-KR" altLang="en-US" b="0" i="0" dirty="0" err="1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바람직</a:t>
            </a:r>
            <a:r>
              <a:rPr lang="en-US" altLang="ko-KR" b="0" i="0" dirty="0">
                <a:solidFill>
                  <a:srgbClr val="303A3E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31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630534" y="567274"/>
            <a:ext cx="4474964" cy="10768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들어가기 전에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565220" y="2145648"/>
            <a:ext cx="3552423" cy="5261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6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뉴비에게</a:t>
            </a:r>
            <a:r>
              <a:rPr lang="ko-KR" altLang="en-US" sz="6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 깐지나는 </a:t>
            </a:r>
            <a:r>
              <a:rPr lang="en-US" altLang="ko-KR" sz="6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7C230-346E-5CF9-FD73-1C5EE26354F3}"/>
              </a:ext>
            </a:extLst>
          </p:cNvPr>
          <p:cNvSpPr txBox="1"/>
          <p:nvPr/>
        </p:nvSpPr>
        <p:spPr>
          <a:xfrm>
            <a:off x="3368350" y="3429000"/>
            <a:ext cx="8210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== DB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단순히 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CRUD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작업만을 하는 것이 아닌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이상의 작업을 하는 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981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A42A2B-39F4-1005-4A93-45C841FD76B8}"/>
              </a:ext>
            </a:extLst>
          </p:cNvPr>
          <p:cNvSpPr txBox="1"/>
          <p:nvPr/>
        </p:nvSpPr>
        <p:spPr>
          <a:xfrm>
            <a:off x="290080" y="776235"/>
            <a:ext cx="9755620" cy="13549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4. 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외부 라이브러리들을 </a:t>
            </a: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dependency </a:t>
            </a:r>
          </a:p>
          <a:p>
            <a:pPr>
              <a:lnSpc>
                <a:spcPct val="120000"/>
              </a:lnSpc>
            </a:pP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Light" panose="00000300000000000000" pitchFamily="2" charset="-127"/>
              </a:rPr>
              <a:t>추가해서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2DA404-CB81-7482-EB6E-6697E837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121" y="1764972"/>
            <a:ext cx="6982799" cy="4001058"/>
          </a:xfrm>
          <a:prstGeom prst="rect">
            <a:avLst/>
          </a:prstGeom>
        </p:spPr>
      </p:pic>
      <p:pic>
        <p:nvPicPr>
          <p:cNvPr id="6" name="Picture 2" descr="GitHub - spotify-api/spotify-api.js: A complete wrapper for spotify web api  for deno, node.js and the browser.">
            <a:extLst>
              <a:ext uri="{FF2B5EF4-FFF2-40B4-BE49-F238E27FC236}">
                <a16:creationId xmlns:a16="http://schemas.microsoft.com/office/drawing/2014/main" id="{E8924940-96CE-2CED-44C0-489F8ADE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80" y="2131135"/>
            <a:ext cx="4897193" cy="187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F90BE7-20F1-BA1E-F1AD-5387F15138FC}"/>
              </a:ext>
            </a:extLst>
          </p:cNvPr>
          <p:cNvSpPr/>
          <p:nvPr/>
        </p:nvSpPr>
        <p:spPr>
          <a:xfrm>
            <a:off x="5575948" y="3175000"/>
            <a:ext cx="2501252" cy="254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0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219CB9-9773-B0A0-6D52-46D143A1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57" y="1813285"/>
            <a:ext cx="6760854" cy="3699187"/>
          </a:xfrm>
          <a:prstGeom prst="rect">
            <a:avLst/>
          </a:prstGeom>
        </p:spPr>
      </p:pic>
      <p:pic>
        <p:nvPicPr>
          <p:cNvPr id="8" name="Picture 4" descr="TIL][React] Youtube API 활용 동영상 recast 앱 구현">
            <a:extLst>
              <a:ext uri="{FF2B5EF4-FFF2-40B4-BE49-F238E27FC236}">
                <a16:creationId xmlns:a16="http://schemas.microsoft.com/office/drawing/2014/main" id="{3FF5F5E0-4B74-B8DF-411C-B7CDCB92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9" y="2433320"/>
            <a:ext cx="3540194" cy="199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100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5FCE45-9DA1-EC7E-E36B-30A5C61D1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80" y="2197030"/>
            <a:ext cx="8347630" cy="26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6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3E808-0CA0-6E38-9908-764B51547B8D}"/>
              </a:ext>
            </a:extLst>
          </p:cNvPr>
          <p:cNvSpPr txBox="1"/>
          <p:nvPr/>
        </p:nvSpPr>
        <p:spPr>
          <a:xfrm>
            <a:off x="317500" y="9398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1C43B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음악을 검색하는 메서드가 필요하다</a:t>
            </a:r>
            <a:r>
              <a:rPr lang="en-US" altLang="ko-KR" sz="3600" dirty="0">
                <a:solidFill>
                  <a:srgbClr val="1C43B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?!</a:t>
            </a:r>
            <a:endParaRPr lang="ko-KR" altLang="en-US" sz="3600" dirty="0">
              <a:solidFill>
                <a:srgbClr val="1C43B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0C5B07-8AE2-214A-2970-72FF02C9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0129"/>
            <a:ext cx="6096851" cy="4067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B3564C-830A-E2A5-2E8B-D3B28746BDFF}"/>
              </a:ext>
            </a:extLst>
          </p:cNvPr>
          <p:cNvSpPr txBox="1"/>
          <p:nvPr/>
        </p:nvSpPr>
        <p:spPr>
          <a:xfrm>
            <a:off x="6807200" y="3240371"/>
            <a:ext cx="468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 남들이 만들어 놓은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Spotify API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안에</a:t>
            </a:r>
          </a:p>
        </p:txBody>
      </p:sp>
    </p:spTree>
    <p:extLst>
      <p:ext uri="{BB962C8B-B14F-4D97-AF65-F5344CB8AC3E}">
        <p14:creationId xmlns:p14="http://schemas.microsoft.com/office/powerpoint/2010/main" val="3037960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BA268-2CB0-EF54-E131-82D19E21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0" y="1194216"/>
            <a:ext cx="4696480" cy="1409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E7917C-0F2E-443D-44D2-FB42379A60FF}"/>
              </a:ext>
            </a:extLst>
          </p:cNvPr>
          <p:cNvSpPr txBox="1"/>
          <p:nvPr/>
        </p:nvSpPr>
        <p:spPr>
          <a:xfrm>
            <a:off x="6096000" y="1529833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searchTracks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가져다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쓰면된다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C48572-C1C1-D8B6-8F78-A7FAA49F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547" y="2711549"/>
            <a:ext cx="7611621" cy="38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75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40F058-E4D2-4E47-CC98-F82B4F23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62" y="1553682"/>
            <a:ext cx="5528014" cy="20160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BF7605-F115-54B1-1D1A-800F9B37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156" y="3877411"/>
            <a:ext cx="6629677" cy="119525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E456AC-DF52-055F-2406-C898129F520D}"/>
              </a:ext>
            </a:extLst>
          </p:cNvPr>
          <p:cNvGrpSpPr/>
          <p:nvPr/>
        </p:nvGrpSpPr>
        <p:grpSpPr>
          <a:xfrm>
            <a:off x="6170138" y="1851638"/>
            <a:ext cx="4785933" cy="2025773"/>
            <a:chOff x="5604100" y="1527539"/>
            <a:chExt cx="4785933" cy="2025773"/>
          </a:xfrm>
        </p:grpSpPr>
        <p:pic>
          <p:nvPicPr>
            <p:cNvPr id="7" name="그림 6" descr="화살이(가) 표시된 사진&#10;&#10;자동 생성된 설명">
              <a:extLst>
                <a:ext uri="{FF2B5EF4-FFF2-40B4-BE49-F238E27FC236}">
                  <a16:creationId xmlns:a16="http://schemas.microsoft.com/office/drawing/2014/main" id="{7FDA11C4-00A8-31D4-AC04-5A7828042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21483">
              <a:off x="5604100" y="1527539"/>
              <a:ext cx="2025773" cy="20257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2215-BA57-924E-42B6-EA085D04F950}"/>
                </a:ext>
              </a:extLst>
            </p:cNvPr>
            <p:cNvSpPr txBox="1"/>
            <p:nvPr/>
          </p:nvSpPr>
          <p:spPr>
            <a:xfrm>
              <a:off x="7316633" y="1581441"/>
              <a:ext cx="307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Ctrl + click!</a:t>
              </a:r>
              <a:endPara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E1F39F-5EB9-7437-B5E5-8CDF9FF487F9}"/>
              </a:ext>
            </a:extLst>
          </p:cNvPr>
          <p:cNvSpPr txBox="1"/>
          <p:nvPr/>
        </p:nvSpPr>
        <p:spPr>
          <a:xfrm>
            <a:off x="4484256" y="5229915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Apache.hc.core5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패키지가 나옴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Picture 2" descr="GitHub - spotify-api/spotify-api.js: A complete wrapper for spotify web api  for deno, node.js and the browser.">
            <a:extLst>
              <a:ext uri="{FF2B5EF4-FFF2-40B4-BE49-F238E27FC236}">
                <a16:creationId xmlns:a16="http://schemas.microsoft.com/office/drawing/2014/main" id="{B20761F6-B574-610B-0AD2-E018DBFB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860"/>
            <a:ext cx="3583420" cy="13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08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76D888-51A5-DD73-9D5C-0FDDC4C4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14" y="1572676"/>
            <a:ext cx="8660486" cy="3941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6E8B3-2646-783E-4BF6-889FB6340198}"/>
              </a:ext>
            </a:extLst>
          </p:cNvPr>
          <p:cNvSpPr txBox="1"/>
          <p:nvPr/>
        </p:nvSpPr>
        <p:spPr>
          <a:xfrm>
            <a:off x="6210300" y="2998570"/>
            <a:ext cx="835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https://d2.naver.com/helloworld/0881672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975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g07">
            <a:extLst>
              <a:ext uri="{FF2B5EF4-FFF2-40B4-BE49-F238E27FC236}">
                <a16:creationId xmlns:a16="http://schemas.microsoft.com/office/drawing/2014/main" id="{56065336-4A2B-C137-6744-AFA9710DB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4" y="1469087"/>
            <a:ext cx="7358195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9ADF7D-CD3E-0944-34A1-BE9AA25979D8}"/>
              </a:ext>
            </a:extLst>
          </p:cNvPr>
          <p:cNvSpPr txBox="1"/>
          <p:nvPr/>
        </p:nvSpPr>
        <p:spPr>
          <a:xfrm>
            <a:off x="1431199" y="5633612"/>
            <a:ext cx="1004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한줄정리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IOReactor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가장 중요한 컴포넌트이고 얘는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논블록킹을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기반으로 동작한다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7782-DB28-78F8-9C56-082198EBB277}"/>
              </a:ext>
            </a:extLst>
          </p:cNvPr>
          <p:cNvSpPr txBox="1"/>
          <p:nvPr/>
        </p:nvSpPr>
        <p:spPr>
          <a:xfrm>
            <a:off x="508000" y="884312"/>
            <a:ext cx="433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 Core 5</a:t>
            </a:r>
            <a:endParaRPr lang="ko-KR" altLang="en-US" sz="3200" dirty="0">
              <a:solidFill>
                <a:srgbClr val="00206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CFC32-5A0C-D60B-FB1A-A6228E3F5DC5}"/>
              </a:ext>
            </a:extLst>
          </p:cNvPr>
          <p:cNvSpPr txBox="1"/>
          <p:nvPr/>
        </p:nvSpPr>
        <p:spPr>
          <a:xfrm>
            <a:off x="7539899" y="2037362"/>
            <a:ext cx="393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요청이 오면 큐에 쌓는다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요청을 처리할 준비가 되면 연결을 맺고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소켓 채널에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OP_WRITE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OP_READ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이벤트에 대한 감지를 시작한다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데이터를 쓸 준비가 되면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producer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요청을 만들어서 전달한다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데이터를 읽을 준비가 되면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consumer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특정 형식으로 응답을 읽는다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55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914018-A1F3-F9C4-FD98-1B4E899C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1965897"/>
            <a:ext cx="5630061" cy="207674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E3446E3-C893-8882-351B-C32805E66AFA}"/>
              </a:ext>
            </a:extLst>
          </p:cNvPr>
          <p:cNvGrpSpPr/>
          <p:nvPr/>
        </p:nvGrpSpPr>
        <p:grpSpPr>
          <a:xfrm>
            <a:off x="6225000" y="2722225"/>
            <a:ext cx="3925270" cy="1355361"/>
            <a:chOff x="5604100" y="1527539"/>
            <a:chExt cx="4785933" cy="2025773"/>
          </a:xfrm>
        </p:grpSpPr>
        <p:pic>
          <p:nvPicPr>
            <p:cNvPr id="7" name="그림 6" descr="화살이(가) 표시된 사진&#10;&#10;자동 생성된 설명">
              <a:extLst>
                <a:ext uri="{FF2B5EF4-FFF2-40B4-BE49-F238E27FC236}">
                  <a16:creationId xmlns:a16="http://schemas.microsoft.com/office/drawing/2014/main" id="{EF9FE952-0EA6-B70C-297D-B3DCBE87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21483">
              <a:off x="5604100" y="1527539"/>
              <a:ext cx="2025773" cy="20257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D38819-D2A8-C675-1676-CD2ADCADE1C4}"/>
                </a:ext>
              </a:extLst>
            </p:cNvPr>
            <p:cNvSpPr txBox="1"/>
            <p:nvPr/>
          </p:nvSpPr>
          <p:spPr>
            <a:xfrm>
              <a:off x="7316633" y="1581441"/>
              <a:ext cx="307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Ctrl + click!</a:t>
              </a:r>
              <a:endPara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9B8DA0F-F550-6738-BE69-6B9D48C63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00" y="4316886"/>
            <a:ext cx="4446861" cy="847782"/>
          </a:xfrm>
          <a:prstGeom prst="rect">
            <a:avLst/>
          </a:prstGeom>
        </p:spPr>
      </p:pic>
      <p:pic>
        <p:nvPicPr>
          <p:cNvPr id="12" name="Picture 4" descr="TIL][React] Youtube API 활용 동영상 recast 앱 구현">
            <a:extLst>
              <a:ext uri="{FF2B5EF4-FFF2-40B4-BE49-F238E27FC236}">
                <a16:creationId xmlns:a16="http://schemas.microsoft.com/office/drawing/2014/main" id="{C7984A91-E2E6-E989-0430-EA461B0BF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9" y="492507"/>
            <a:ext cx="2251861" cy="12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E35509-EA5D-F4EE-DC0B-C9644EEB6AEF}"/>
              </a:ext>
            </a:extLst>
          </p:cNvPr>
          <p:cNvSpPr txBox="1"/>
          <p:nvPr/>
        </p:nvSpPr>
        <p:spPr>
          <a:xfrm>
            <a:off x="5524500" y="5393853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Google.api.client.http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패키지가 나옴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286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2B3C0-6F1A-4D9C-8812-7FE3A157F887}"/>
              </a:ext>
            </a:extLst>
          </p:cNvPr>
          <p:cNvSpPr/>
          <p:nvPr/>
        </p:nvSpPr>
        <p:spPr>
          <a:xfrm>
            <a:off x="3634242" y="1"/>
            <a:ext cx="4923516" cy="5377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4419864" y="712251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Chapter3</a:t>
            </a:r>
            <a:endParaRPr lang="ko-KR" altLang="en-US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4441934" y="2667736"/>
            <a:ext cx="3352272" cy="20506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성능문제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4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ㄴㅇㄱ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181B87-3531-4DA3-90B0-AB37FDA953C1}"/>
              </a:ext>
            </a:extLst>
          </p:cNvPr>
          <p:cNvCxnSpPr>
            <a:cxnSpLocks/>
          </p:cNvCxnSpPr>
          <p:nvPr/>
        </p:nvCxnSpPr>
        <p:spPr>
          <a:xfrm>
            <a:off x="4807974" y="1480530"/>
            <a:ext cx="2576052" cy="0"/>
          </a:xfrm>
          <a:prstGeom prst="line">
            <a:avLst/>
          </a:prstGeom>
          <a:ln w="1270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2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2B3C0-6F1A-4D9C-8812-7FE3A157F887}"/>
              </a:ext>
            </a:extLst>
          </p:cNvPr>
          <p:cNvSpPr/>
          <p:nvPr/>
        </p:nvSpPr>
        <p:spPr>
          <a:xfrm>
            <a:off x="3634242" y="1"/>
            <a:ext cx="4923516" cy="5377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4419864" y="712251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Chapter 1</a:t>
            </a:r>
            <a:endParaRPr lang="ko-KR" altLang="en-US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4441934" y="2667736"/>
            <a:ext cx="3308132" cy="20506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왜 외부 </a:t>
            </a:r>
            <a:r>
              <a:rPr lang="en-US" altLang="ko-KR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API </a:t>
            </a: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연동이 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4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필요했냐면요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181B87-3531-4DA3-90B0-AB37FDA953C1}"/>
              </a:ext>
            </a:extLst>
          </p:cNvPr>
          <p:cNvCxnSpPr>
            <a:cxnSpLocks/>
          </p:cNvCxnSpPr>
          <p:nvPr/>
        </p:nvCxnSpPr>
        <p:spPr>
          <a:xfrm>
            <a:off x="4807974" y="1480530"/>
            <a:ext cx="2576052" cy="0"/>
          </a:xfrm>
          <a:prstGeom prst="line">
            <a:avLst/>
          </a:prstGeom>
          <a:ln w="1270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295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OOov">
            <a:extLst>
              <a:ext uri="{FF2B5EF4-FFF2-40B4-BE49-F238E27FC236}">
                <a16:creationId xmlns:a16="http://schemas.microsoft.com/office/drawing/2014/main" id="{A2B33463-6019-C1FA-F088-15F5C4E0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68" y="1642268"/>
            <a:ext cx="6629331" cy="374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46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2B3C0-6F1A-4D9C-8812-7FE3A157F887}"/>
              </a:ext>
            </a:extLst>
          </p:cNvPr>
          <p:cNvSpPr/>
          <p:nvPr/>
        </p:nvSpPr>
        <p:spPr>
          <a:xfrm>
            <a:off x="3634242" y="1"/>
            <a:ext cx="4923516" cy="5377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4419864" y="712251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Chapter4</a:t>
            </a:r>
            <a:endParaRPr lang="ko-KR" altLang="en-US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4441934" y="2667736"/>
            <a:ext cx="3352272" cy="20506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미완의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해결책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181B87-3531-4DA3-90B0-AB37FDA953C1}"/>
              </a:ext>
            </a:extLst>
          </p:cNvPr>
          <p:cNvCxnSpPr>
            <a:cxnSpLocks/>
          </p:cNvCxnSpPr>
          <p:nvPr/>
        </p:nvCxnSpPr>
        <p:spPr>
          <a:xfrm>
            <a:off x="4807974" y="1480530"/>
            <a:ext cx="2576052" cy="0"/>
          </a:xfrm>
          <a:prstGeom prst="line">
            <a:avLst/>
          </a:prstGeom>
          <a:ln w="1270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29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A833E-E885-20B9-A571-7F1F73BF5DBB}"/>
              </a:ext>
            </a:extLst>
          </p:cNvPr>
          <p:cNvSpPr txBox="1"/>
          <p:nvPr/>
        </p:nvSpPr>
        <p:spPr>
          <a:xfrm>
            <a:off x="643812" y="419878"/>
            <a:ext cx="5924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미완의 해결책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02E73-3D7B-970D-BD87-B9894E236BA9}"/>
              </a:ext>
            </a:extLst>
          </p:cNvPr>
          <p:cNvSpPr txBox="1"/>
          <p:nvPr/>
        </p:nvSpPr>
        <p:spPr>
          <a:xfrm>
            <a:off x="668742" y="2136137"/>
            <a:ext cx="10854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로직의 문제다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슬기로운 남 탓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 : ec2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프리티어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 문제다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 startAt="2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슬기로운 남 탓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프론트가 알아서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파싱해서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쓰자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백엔드가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갑이다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 marL="342900" indent="-342900">
              <a:buAutoNum type="arabicPeriod" startAt="2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GraphQL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342900" indent="-342900">
              <a:buAutoNum type="arabicPeriod" startAt="2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디자인한테 넘기자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&gt;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로딩화면을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기깔나게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만들어서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UI,UX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적으로 해결하자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48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A833E-E885-20B9-A571-7F1F73BF5DBB}"/>
              </a:ext>
            </a:extLst>
          </p:cNvPr>
          <p:cNvSpPr txBox="1"/>
          <p:nvPr/>
        </p:nvSpPr>
        <p:spPr>
          <a:xfrm>
            <a:off x="643812" y="419878"/>
            <a:ext cx="5924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미완의 해결책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02E73-3D7B-970D-BD87-B9894E236BA9}"/>
              </a:ext>
            </a:extLst>
          </p:cNvPr>
          <p:cNvSpPr txBox="1"/>
          <p:nvPr/>
        </p:nvSpPr>
        <p:spPr>
          <a:xfrm>
            <a:off x="668742" y="2136137"/>
            <a:ext cx="10854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로직의 문제다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슬기로운 남 탓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 : ec2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프리티어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 문제다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 startAt="2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슬기로운 남 탓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프론트가 알아서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파싱해서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쓰자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백엔드가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갑이다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 marL="342900" indent="-342900">
              <a:buAutoNum type="arabicPeriod" startAt="2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GraphQL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342900" indent="-342900">
              <a:buAutoNum type="arabicPeriod" startAt="2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디자인한테 넘기자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&gt;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로딩화면을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기깔나게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만들어서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UI,UX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적으로 해결하자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1552375" y="1417769"/>
            <a:ext cx="9087248" cy="2880000"/>
          </a:xfrm>
          <a:prstGeom prst="rect">
            <a:avLst/>
          </a:prstGeom>
          <a:solidFill>
            <a:srgbClr val="3366FF"/>
          </a:solidFill>
          <a:ln>
            <a:solidFill>
              <a:schemeClr val="accent1"/>
            </a:solidFill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3500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3555155" y="2058659"/>
            <a:ext cx="5081687" cy="1598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3500" dirty="0" err="1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들어주셔서</a:t>
            </a:r>
            <a:r>
              <a:rPr lang="ko-KR" altLang="en-US" sz="3500" dirty="0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 감사합니다</a:t>
            </a:r>
            <a:r>
              <a:rPr lang="en-US" altLang="ko-KR" sz="3500" dirty="0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!</a:t>
            </a:r>
            <a:endParaRPr lang="ko-KR" altLang="en-US" sz="3500" dirty="0">
              <a:ln>
                <a:solidFill>
                  <a:srgbClr val="3366FF">
                    <a:alpha val="0"/>
                  </a:srgbClr>
                </a:solidFill>
              </a:ln>
              <a:solidFill>
                <a:srgbClr val="3366FF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20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AFA723-3A5D-363C-4F8B-3D8DEB303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9" y="593387"/>
            <a:ext cx="9085634" cy="51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9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spotify-api/spotify-api.js: A complete wrapper for spotify web api  for deno, node.js and the browser.">
            <a:extLst>
              <a:ext uri="{FF2B5EF4-FFF2-40B4-BE49-F238E27FC236}">
                <a16:creationId xmlns:a16="http://schemas.microsoft.com/office/drawing/2014/main" id="{A5C4FE45-B89A-806C-F2D8-282529AA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61" y="1013534"/>
            <a:ext cx="5948452" cy="227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L][React] Youtube API 활용 동영상 recast 앱 구현">
            <a:extLst>
              <a:ext uri="{FF2B5EF4-FFF2-40B4-BE49-F238E27FC236}">
                <a16:creationId xmlns:a16="http://schemas.microsoft.com/office/drawing/2014/main" id="{B349841F-DBEF-0147-3BEC-DE596AD62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88" y="3291841"/>
            <a:ext cx="5344551" cy="30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3FCED9-CB0A-9D43-060D-0B3773DD5802}"/>
              </a:ext>
            </a:extLst>
          </p:cNvPr>
          <p:cNvSpPr txBox="1"/>
          <p:nvPr/>
        </p:nvSpPr>
        <p:spPr>
          <a:xfrm>
            <a:off x="6096000" y="1280160"/>
            <a:ext cx="39201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검색한 음악을 </a:t>
            </a:r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Spotify 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서버에서 찾은 후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입력값을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정제해서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48D79-E6E4-4B1B-8847-854CE293FB59}"/>
              </a:ext>
            </a:extLst>
          </p:cNvPr>
          <p:cNvSpPr txBox="1"/>
          <p:nvPr/>
        </p:nvSpPr>
        <p:spPr>
          <a:xfrm>
            <a:off x="439761" y="3756074"/>
            <a:ext cx="4849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정제한 </a:t>
            </a:r>
            <a:r>
              <a:rPr lang="ko-KR" altLang="en-US" sz="28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입력값을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유튜브 </a:t>
            </a:r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en-US" altLang="ko-KR" sz="28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파라미터로 넣어준다</a:t>
            </a:r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스포티파이 음악 </a:t>
            </a:r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유튜브 영상 </a:t>
            </a:r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모두 모아서 </a:t>
            </a:r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RDS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넣는다</a:t>
            </a:r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endParaRPr lang="ko-KR" altLang="en-US" sz="2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1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0FA7F84-63B4-4C41-E562-596C81A2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7192"/>
            <a:ext cx="5175915" cy="5517418"/>
          </a:xfrm>
          <a:prstGeom prst="rect">
            <a:avLst/>
          </a:prstGeom>
        </p:spPr>
      </p:pic>
      <p:pic>
        <p:nvPicPr>
          <p:cNvPr id="16" name="Picture 2" descr="GitHub - spotify-api/spotify-api.js: A complete wrapper for spotify web api  for deno, node.js and the browser.">
            <a:extLst>
              <a:ext uri="{FF2B5EF4-FFF2-40B4-BE49-F238E27FC236}">
                <a16:creationId xmlns:a16="http://schemas.microsoft.com/office/drawing/2014/main" id="{695C11A9-B469-713F-76EF-130460672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07" y="1851735"/>
            <a:ext cx="4897193" cy="187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23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9336EC-6727-E7CD-426C-E222C10F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302" y="1664277"/>
            <a:ext cx="4448796" cy="2915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C6E585-5CEE-0F2C-910F-626FA19A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60" y="497301"/>
            <a:ext cx="4334480" cy="52490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570D9-32D8-697B-A40B-045962BB318A}"/>
              </a:ext>
            </a:extLst>
          </p:cNvPr>
          <p:cNvSpPr/>
          <p:nvPr/>
        </p:nvSpPr>
        <p:spPr>
          <a:xfrm>
            <a:off x="1854200" y="2971800"/>
            <a:ext cx="2997200" cy="1117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49F135-FE8B-A0DD-78E5-89BE3C2C2DBD}"/>
              </a:ext>
            </a:extLst>
          </p:cNvPr>
          <p:cNvSpPr/>
          <p:nvPr/>
        </p:nvSpPr>
        <p:spPr>
          <a:xfrm>
            <a:off x="6642100" y="3619500"/>
            <a:ext cx="2679700" cy="622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8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68A4BEA-AA18-074D-29EE-136D4389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08" y="1037982"/>
            <a:ext cx="7312047" cy="4578835"/>
          </a:xfrm>
          <a:prstGeom prst="rect">
            <a:avLst/>
          </a:prstGeom>
        </p:spPr>
      </p:pic>
      <p:pic>
        <p:nvPicPr>
          <p:cNvPr id="3" name="Picture 4" descr="TIL][React] Youtube API 활용 동영상 recast 앱 구현">
            <a:extLst>
              <a:ext uri="{FF2B5EF4-FFF2-40B4-BE49-F238E27FC236}">
                <a16:creationId xmlns:a16="http://schemas.microsoft.com/office/drawing/2014/main" id="{DE5EF726-7B6D-CBA8-99F5-A7D0B153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89" y="2123441"/>
            <a:ext cx="3540194" cy="199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7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941</Words>
  <Application>Microsoft Office PowerPoint</Application>
  <PresentationFormat>와이드스크린</PresentationFormat>
  <Paragraphs>169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G마켓 산스 TTF Medium</vt:lpstr>
      <vt:lpstr>Noto Sans KR</vt:lpstr>
      <vt:lpstr>맑은 고딕</vt:lpstr>
      <vt:lpstr>창원단감아삭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이 정민</cp:lastModifiedBy>
  <cp:revision>241</cp:revision>
  <dcterms:created xsi:type="dcterms:W3CDTF">2021-09-01T08:44:20Z</dcterms:created>
  <dcterms:modified xsi:type="dcterms:W3CDTF">2023-01-12T12:03:03Z</dcterms:modified>
</cp:coreProperties>
</file>