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5" r:id="rId10"/>
    <p:sldId id="266" r:id="rId11"/>
    <p:sldId id="267" r:id="rId12"/>
    <p:sldId id="268" r:id="rId13"/>
    <p:sldId id="282" r:id="rId14"/>
    <p:sldId id="283" r:id="rId15"/>
    <p:sldId id="284" r:id="rId16"/>
    <p:sldId id="285" r:id="rId17"/>
    <p:sldId id="286" r:id="rId18"/>
    <p:sldId id="287" r:id="rId19"/>
    <p:sldId id="28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D7FAB37-F20B-44D0-A93D-4530AF8A27C1}"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BAEE5-CFAF-481D-B947-C2DC2CD8E65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099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7FAB37-F20B-44D0-A93D-4530AF8A27C1}"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BAEE5-CFAF-481D-B947-C2DC2CD8E654}" type="slidenum">
              <a:rPr lang="en-US" smtClean="0"/>
              <a:t>‹#›</a:t>
            </a:fld>
            <a:endParaRPr lang="en-US"/>
          </a:p>
        </p:txBody>
      </p:sp>
    </p:spTree>
    <p:extLst>
      <p:ext uri="{BB962C8B-B14F-4D97-AF65-F5344CB8AC3E}">
        <p14:creationId xmlns:p14="http://schemas.microsoft.com/office/powerpoint/2010/main" val="2360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7FAB37-F20B-44D0-A93D-4530AF8A27C1}"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BAEE5-CFAF-481D-B947-C2DC2CD8E65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42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7FAB37-F20B-44D0-A93D-4530AF8A27C1}"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BAEE5-CFAF-481D-B947-C2DC2CD8E654}" type="slidenum">
              <a:rPr lang="en-US" smtClean="0"/>
              <a:t>‹#›</a:t>
            </a:fld>
            <a:endParaRPr lang="en-US"/>
          </a:p>
        </p:txBody>
      </p:sp>
    </p:spTree>
    <p:extLst>
      <p:ext uri="{BB962C8B-B14F-4D97-AF65-F5344CB8AC3E}">
        <p14:creationId xmlns:p14="http://schemas.microsoft.com/office/powerpoint/2010/main" val="428393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7FAB37-F20B-44D0-A93D-4530AF8A27C1}"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BAEE5-CFAF-481D-B947-C2DC2CD8E65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29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7FAB37-F20B-44D0-A93D-4530AF8A27C1}"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BAEE5-CFAF-481D-B947-C2DC2CD8E654}" type="slidenum">
              <a:rPr lang="en-US" smtClean="0"/>
              <a:t>‹#›</a:t>
            </a:fld>
            <a:endParaRPr lang="en-US"/>
          </a:p>
        </p:txBody>
      </p:sp>
    </p:spTree>
    <p:extLst>
      <p:ext uri="{BB962C8B-B14F-4D97-AF65-F5344CB8AC3E}">
        <p14:creationId xmlns:p14="http://schemas.microsoft.com/office/powerpoint/2010/main" val="118973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7FAB37-F20B-44D0-A93D-4530AF8A27C1}" type="datetimeFigureOut">
              <a:rPr lang="en-US" smtClean="0"/>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BAEE5-CFAF-481D-B947-C2DC2CD8E654}" type="slidenum">
              <a:rPr lang="en-US" smtClean="0"/>
              <a:t>‹#›</a:t>
            </a:fld>
            <a:endParaRPr lang="en-US"/>
          </a:p>
        </p:txBody>
      </p:sp>
    </p:spTree>
    <p:extLst>
      <p:ext uri="{BB962C8B-B14F-4D97-AF65-F5344CB8AC3E}">
        <p14:creationId xmlns:p14="http://schemas.microsoft.com/office/powerpoint/2010/main" val="420849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7FAB37-F20B-44D0-A93D-4530AF8A27C1}" type="datetimeFigureOut">
              <a:rPr lang="en-US" smtClean="0"/>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BAEE5-CFAF-481D-B947-C2DC2CD8E654}" type="slidenum">
              <a:rPr lang="en-US" smtClean="0"/>
              <a:t>‹#›</a:t>
            </a:fld>
            <a:endParaRPr lang="en-US"/>
          </a:p>
        </p:txBody>
      </p:sp>
    </p:spTree>
    <p:extLst>
      <p:ext uri="{BB962C8B-B14F-4D97-AF65-F5344CB8AC3E}">
        <p14:creationId xmlns:p14="http://schemas.microsoft.com/office/powerpoint/2010/main" val="211642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FAB37-F20B-44D0-A93D-4530AF8A27C1}" type="datetimeFigureOut">
              <a:rPr lang="en-US" smtClean="0"/>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BAEE5-CFAF-481D-B947-C2DC2CD8E654}" type="slidenum">
              <a:rPr lang="en-US" smtClean="0"/>
              <a:t>‹#›</a:t>
            </a:fld>
            <a:endParaRPr lang="en-US"/>
          </a:p>
        </p:txBody>
      </p:sp>
    </p:spTree>
    <p:extLst>
      <p:ext uri="{BB962C8B-B14F-4D97-AF65-F5344CB8AC3E}">
        <p14:creationId xmlns:p14="http://schemas.microsoft.com/office/powerpoint/2010/main" val="286549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7FAB37-F20B-44D0-A93D-4530AF8A27C1}"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BAEE5-CFAF-481D-B947-C2DC2CD8E654}" type="slidenum">
              <a:rPr lang="en-US" smtClean="0"/>
              <a:t>‹#›</a:t>
            </a:fld>
            <a:endParaRPr lang="en-US"/>
          </a:p>
        </p:txBody>
      </p:sp>
    </p:spTree>
    <p:extLst>
      <p:ext uri="{BB962C8B-B14F-4D97-AF65-F5344CB8AC3E}">
        <p14:creationId xmlns:p14="http://schemas.microsoft.com/office/powerpoint/2010/main" val="393126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7FAB37-F20B-44D0-A93D-4530AF8A27C1}"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BAEE5-CFAF-481D-B947-C2DC2CD8E65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61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D7FAB37-F20B-44D0-A93D-4530AF8A27C1}" type="datetimeFigureOut">
              <a:rPr lang="en-US" smtClean="0"/>
              <a:t>9/23/2024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0ABAEE5-CFAF-481D-B947-C2DC2CD8E65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848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virtualmedicalcentre.com/medical_dictionary.asp?termid=3024"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virtualmedicalcentre.com/medical_dictionary.asp?termid=3025"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virtualmedicalcentre.com/medical_dictionary.asp?termid=396"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NUTRITION AND SPORTS PERFORMANCE</a:t>
            </a:r>
            <a:endParaRPr lang="en-US" dirty="0"/>
          </a:p>
        </p:txBody>
      </p:sp>
      <p:sp>
        <p:nvSpPr>
          <p:cNvPr id="3" name="Subtitle 2"/>
          <p:cNvSpPr>
            <a:spLocks noGrp="1"/>
          </p:cNvSpPr>
          <p:nvPr>
            <p:ph type="subTitle" idx="1"/>
          </p:nvPr>
        </p:nvSpPr>
        <p:spPr/>
        <p:txBody>
          <a:bodyPr/>
          <a:lstStyle/>
          <a:p>
            <a:r>
              <a:rPr lang="en-US" dirty="0" smtClean="0"/>
              <a:t>CHAPTER FIVE</a:t>
            </a:r>
            <a:endParaRPr lang="en-US" dirty="0"/>
          </a:p>
        </p:txBody>
      </p:sp>
    </p:spTree>
    <p:extLst>
      <p:ext uri="{BB962C8B-B14F-4D97-AF65-F5344CB8AC3E}">
        <p14:creationId xmlns:p14="http://schemas.microsoft.com/office/powerpoint/2010/main" val="313863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FATS</a:t>
            </a:r>
            <a:endParaRPr lang="en-US" dirty="0"/>
          </a:p>
        </p:txBody>
      </p:sp>
      <p:sp>
        <p:nvSpPr>
          <p:cNvPr id="3" name="Content Placeholder 2"/>
          <p:cNvSpPr>
            <a:spLocks noGrp="1"/>
          </p:cNvSpPr>
          <p:nvPr>
            <p:ph idx="1"/>
          </p:nvPr>
        </p:nvSpPr>
        <p:spPr>
          <a:xfrm>
            <a:off x="838200" y="1475508"/>
            <a:ext cx="10515600" cy="5133109"/>
          </a:xfrm>
        </p:spPr>
        <p:txBody>
          <a:bodyPr>
            <a:normAutofit lnSpcReduction="10000"/>
          </a:bodyPr>
          <a:lstStyle/>
          <a:p>
            <a:pPr algn="just">
              <a:lnSpc>
                <a:spcPct val="150000"/>
              </a:lnSpc>
              <a:spcAft>
                <a:spcPts val="1000"/>
              </a:spcAft>
            </a:pPr>
            <a:r>
              <a:rPr lang="en-US" dirty="0" smtClean="0">
                <a:effectLst/>
                <a:latin typeface="Times New Roman" panose="02020603050405020304" pitchFamily="18" charset="0"/>
                <a:cs typeface="Times New Roman" panose="02020603050405020304" pitchFamily="18" charset="0"/>
              </a:rPr>
              <a:t>Fat’s roles are: </a:t>
            </a:r>
            <a:endParaRPr lang="en-US" sz="1800" dirty="0" smtClean="0">
              <a:effectLst/>
              <a:latin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Times New Roman" panose="02020603050405020304" pitchFamily="18" charset="0"/>
              <a:buAutoNum type="alphaLcParenR"/>
            </a:pPr>
            <a:r>
              <a:rPr lang="en-US" dirty="0" smtClean="0">
                <a:effectLst/>
                <a:latin typeface="Times New Roman" panose="02020603050405020304" pitchFamily="18" charset="0"/>
                <a:cs typeface="Times New Roman" panose="02020603050405020304" pitchFamily="18" charset="0"/>
              </a:rPr>
              <a:t>Part of the cell structure. </a:t>
            </a:r>
            <a:endParaRPr lang="en-US" sz="1800" dirty="0" smtClean="0">
              <a:effectLst/>
              <a:latin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Times New Roman" panose="02020603050405020304" pitchFamily="18" charset="0"/>
              <a:buAutoNum type="alphaLcParenR"/>
            </a:pPr>
            <a:r>
              <a:rPr lang="en-US" dirty="0" smtClean="0">
                <a:effectLst/>
                <a:latin typeface="Times New Roman" panose="02020603050405020304" pitchFamily="18" charset="0"/>
                <a:cs typeface="Times New Roman" panose="02020603050405020304" pitchFamily="18" charset="0"/>
              </a:rPr>
              <a:t>They are used as stored energy.</a:t>
            </a:r>
          </a:p>
          <a:p>
            <a:pPr marL="342900" lvl="0" indent="-342900" algn="just">
              <a:lnSpc>
                <a:spcPct val="150000"/>
              </a:lnSpc>
              <a:spcAft>
                <a:spcPts val="1000"/>
              </a:spcAft>
              <a:buFont typeface="Times New Roman" panose="02020603050405020304" pitchFamily="18" charset="0"/>
              <a:buAutoNum type="alphaLcParenR"/>
            </a:pPr>
            <a:r>
              <a:rPr lang="en-US" dirty="0" smtClean="0">
                <a:effectLst/>
                <a:latin typeface="Times New Roman" panose="02020603050405020304" pitchFamily="18" charset="0"/>
                <a:cs typeface="Times New Roman" panose="02020603050405020304" pitchFamily="18" charset="0"/>
              </a:rPr>
              <a:t> An insulator to preserve body heat. </a:t>
            </a:r>
            <a:endParaRPr lang="en-US" sz="1800" dirty="0" smtClean="0">
              <a:effectLst/>
              <a:latin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Times New Roman" panose="02020603050405020304" pitchFamily="18" charset="0"/>
              <a:buAutoNum type="alphaLcParenR"/>
            </a:pPr>
            <a:r>
              <a:rPr lang="en-US" dirty="0" smtClean="0">
                <a:effectLst/>
                <a:latin typeface="Times New Roman" panose="02020603050405020304" pitchFamily="18" charset="0"/>
                <a:cs typeface="Times New Roman" panose="02020603050405020304" pitchFamily="18" charset="0"/>
              </a:rPr>
              <a:t>They absorb shock/ protect body organs.</a:t>
            </a:r>
          </a:p>
          <a:p>
            <a:pPr marL="342900" lvl="0" indent="-342900" algn="just">
              <a:lnSpc>
                <a:spcPct val="150000"/>
              </a:lnSpc>
              <a:spcAft>
                <a:spcPts val="1000"/>
              </a:spcAft>
              <a:buFont typeface="Times New Roman" panose="02020603050405020304" pitchFamily="18" charset="0"/>
              <a:buAutoNum type="alphaLcParenR"/>
            </a:pPr>
            <a:r>
              <a:rPr lang="en-US" dirty="0" smtClean="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a:t>
            </a:r>
            <a:r>
              <a:rPr lang="en-US" dirty="0" smtClean="0">
                <a:effectLst/>
                <a:latin typeface="Times New Roman" panose="02020603050405020304" pitchFamily="18" charset="0"/>
                <a:cs typeface="Times New Roman" panose="02020603050405020304" pitchFamily="18" charset="0"/>
              </a:rPr>
              <a:t>upply essential fatty acids.</a:t>
            </a:r>
          </a:p>
          <a:p>
            <a:pPr marL="342900" lvl="0" indent="-342900" algn="just">
              <a:lnSpc>
                <a:spcPct val="150000"/>
              </a:lnSpc>
              <a:spcAft>
                <a:spcPts val="1000"/>
              </a:spcAft>
              <a:buFont typeface="Times New Roman" panose="02020603050405020304" pitchFamily="18" charset="0"/>
              <a:buAutoNum type="alphaLcParenR"/>
            </a:pPr>
            <a:r>
              <a:rPr lang="en-US" dirty="0">
                <a:latin typeface="Times New Roman" panose="02020603050405020304" pitchFamily="18" charset="0"/>
                <a:cs typeface="Times New Roman" panose="02020603050405020304" pitchFamily="18" charset="0"/>
              </a:rPr>
              <a:t>C</a:t>
            </a:r>
            <a:r>
              <a:rPr lang="en-US" dirty="0" smtClean="0">
                <a:effectLst/>
                <a:latin typeface="Times New Roman" panose="02020603050405020304" pitchFamily="18" charset="0"/>
                <a:cs typeface="Times New Roman" panose="02020603050405020304" pitchFamily="18" charset="0"/>
              </a:rPr>
              <a:t>arry the fat soluble vitamins A, D, E, and K. </a:t>
            </a:r>
            <a:endParaRPr lang="en-US" sz="1800"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818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PROTEINS</a:t>
            </a:r>
            <a:endParaRPr lang="en-US" dirty="0"/>
          </a:p>
        </p:txBody>
      </p:sp>
      <p:sp>
        <p:nvSpPr>
          <p:cNvPr id="3" name="Content Placeholder 2"/>
          <p:cNvSpPr>
            <a:spLocks noGrp="1"/>
          </p:cNvSpPr>
          <p:nvPr>
            <p:ph idx="1"/>
          </p:nvPr>
        </p:nvSpPr>
        <p:spPr/>
        <p:txBody>
          <a:bodyPr>
            <a:normAutofit/>
          </a:bodyPr>
          <a:lstStyle/>
          <a:p>
            <a:pPr algn="just">
              <a:lnSpc>
                <a:spcPct val="150000"/>
              </a:lnSpc>
              <a:spcAft>
                <a:spcPts val="1000"/>
              </a:spcAft>
            </a:pPr>
            <a:r>
              <a:rPr lang="en-US" dirty="0" smtClean="0">
                <a:effectLst/>
                <a:latin typeface="Times New Roman" panose="02020603050405020304" pitchFamily="18" charset="0"/>
                <a:cs typeface="Times New Roman" panose="02020603050405020304" pitchFamily="18" charset="0"/>
              </a:rPr>
              <a:t>An adult’s body contains 10 to 12kg protein with the largest quantity (6 – 8 kg) located within the skeletal muscles. </a:t>
            </a:r>
          </a:p>
          <a:p>
            <a:pPr algn="just">
              <a:lnSpc>
                <a:spcPct val="150000"/>
              </a:lnSpc>
              <a:spcAft>
                <a:spcPts val="1000"/>
              </a:spcAft>
            </a:pPr>
            <a:r>
              <a:rPr lang="en-US" dirty="0" smtClean="0">
                <a:effectLst/>
                <a:latin typeface="Times New Roman" panose="02020603050405020304" pitchFamily="18" charset="0"/>
                <a:cs typeface="Times New Roman" panose="02020603050405020304" pitchFamily="18" charset="0"/>
              </a:rPr>
              <a:t>Protein contains oxygen, hydrogen and carbon atoms and about 16% nitrogen, </a:t>
            </a:r>
            <a:r>
              <a:rPr lang="en-US" dirty="0" err="1" smtClean="0">
                <a:effectLst/>
                <a:latin typeface="Times New Roman" panose="02020603050405020304" pitchFamily="18" charset="0"/>
                <a:cs typeface="Times New Roman" panose="02020603050405020304" pitchFamily="18" charset="0"/>
              </a:rPr>
              <a:t>sulphur</a:t>
            </a:r>
            <a:r>
              <a:rPr lang="en-US" dirty="0" smtClean="0">
                <a:effectLst/>
                <a:latin typeface="Times New Roman" panose="02020603050405020304" pitchFamily="18" charset="0"/>
                <a:cs typeface="Times New Roman" panose="02020603050405020304" pitchFamily="18" charset="0"/>
              </a:rPr>
              <a:t>, phosphorus, cobalt and iron.</a:t>
            </a:r>
            <a:endParaRPr lang="en-US" sz="1800" dirty="0" smtClean="0">
              <a:effectLst/>
              <a:latin typeface="Calibri" panose="020F0502020204030204" pitchFamily="34" charset="0"/>
              <a:cs typeface="Times New Roman" panose="02020603050405020304" pitchFamily="18" charset="0"/>
            </a:endParaRPr>
          </a:p>
          <a:p>
            <a:pPr algn="just">
              <a:lnSpc>
                <a:spcPct val="150000"/>
              </a:lnSpc>
              <a:spcAft>
                <a:spcPts val="1000"/>
              </a:spcAft>
            </a:pPr>
            <a:r>
              <a:rPr lang="en-US" dirty="0" smtClean="0">
                <a:effectLst/>
                <a:latin typeface="Times New Roman" panose="02020603050405020304" pitchFamily="18" charset="0"/>
                <a:cs typeface="Times New Roman" panose="02020603050405020304" pitchFamily="18" charset="0"/>
              </a:rPr>
              <a:t>Amino acids are the basic building blocks for protein. </a:t>
            </a:r>
            <a:endParaRPr lang="en-US" sz="1800" dirty="0">
              <a:effectLst/>
              <a:latin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543801" y="4135582"/>
            <a:ext cx="4426526" cy="2374946"/>
          </a:xfrm>
          <a:prstGeom prst="rect">
            <a:avLst/>
          </a:prstGeom>
        </p:spPr>
      </p:pic>
    </p:spTree>
    <p:extLst>
      <p:ext uri="{BB962C8B-B14F-4D97-AF65-F5344CB8AC3E}">
        <p14:creationId xmlns:p14="http://schemas.microsoft.com/office/powerpoint/2010/main" val="831219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473"/>
            <a:ext cx="10515600" cy="540327"/>
          </a:xfrm>
        </p:spPr>
        <p:txBody>
          <a:bodyPr>
            <a:normAutofit fontScale="90000"/>
          </a:bodyPr>
          <a:lstStyle/>
          <a:p>
            <a:pPr>
              <a:lnSpc>
                <a:spcPct val="107000"/>
              </a:lnSpc>
              <a:spcAft>
                <a:spcPts val="800"/>
              </a:spcAft>
            </a:pPr>
            <a:r>
              <a:rPr lang="en-US" b="1" dirty="0" smtClean="0">
                <a:effectLst/>
                <a:latin typeface="Times New Roman" panose="02020603050405020304" pitchFamily="18" charset="0"/>
                <a:cs typeface="Times New Roman" panose="02020603050405020304" pitchFamily="18" charset="0"/>
              </a:rPr>
              <a:t/>
            </a:r>
            <a:br>
              <a:rPr lang="en-US" b="1" dirty="0" smtClean="0">
                <a:effectLst/>
                <a:latin typeface="Times New Roman" panose="02020603050405020304" pitchFamily="18" charset="0"/>
                <a:cs typeface="Times New Roman" panose="02020603050405020304" pitchFamily="18" charset="0"/>
              </a:rPr>
            </a:br>
            <a:r>
              <a:rPr lang="en-US" b="1" dirty="0" smtClean="0">
                <a:effectLst/>
                <a:latin typeface="Times New Roman" panose="02020603050405020304" pitchFamily="18" charset="0"/>
                <a:cs typeface="Times New Roman" panose="02020603050405020304" pitchFamily="18" charset="0"/>
              </a:rPr>
              <a:t>Functions of Proteins  </a:t>
            </a:r>
            <a:r>
              <a:rPr lang="en-US" sz="3200" dirty="0" smtClean="0">
                <a:effectLst/>
                <a:latin typeface="Calibri" panose="020F0502020204030204" pitchFamily="34" charset="0"/>
                <a:cs typeface="Times New Roman" panose="02020603050405020304" pitchFamily="18" charset="0"/>
              </a:rPr>
              <a:t/>
            </a:r>
            <a:br>
              <a:rPr lang="en-US" sz="3200" dirty="0" smtClean="0">
                <a:effectLst/>
                <a:latin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838200" y="685800"/>
            <a:ext cx="10515600" cy="5922818"/>
          </a:xfrm>
        </p:spPr>
        <p:txBody>
          <a:bodyPr>
            <a:normAutofit fontScale="77500" lnSpcReduction="20000"/>
          </a:bodyPr>
          <a:lstStyle/>
          <a:p>
            <a:pPr marL="342900" lvl="0" indent="-342900" algn="just">
              <a:lnSpc>
                <a:spcPct val="150000"/>
              </a:lnSpc>
              <a:spcAft>
                <a:spcPts val="0"/>
              </a:spcAft>
              <a:buFont typeface="Times New Roman" panose="02020603050405020304" pitchFamily="18" charset="0"/>
              <a:buAutoNum type="arabicPeriod"/>
            </a:pPr>
            <a:r>
              <a:rPr lang="en-US" dirty="0" smtClean="0">
                <a:effectLst/>
                <a:latin typeface="Times New Roman" panose="02020603050405020304" pitchFamily="18" charset="0"/>
                <a:cs typeface="Times New Roman" panose="02020603050405020304" pitchFamily="18" charset="0"/>
              </a:rPr>
              <a:t>Amino acids provide the major building blocks for tissue synthesis including formation of plasma membranes and internal cellular materials. </a:t>
            </a:r>
            <a:endParaRPr lang="en-US" sz="1800" dirty="0" smtClean="0">
              <a:effectLst/>
              <a:latin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Times New Roman" panose="02020603050405020304" pitchFamily="18" charset="0"/>
              <a:buAutoNum type="arabicPeriod"/>
            </a:pPr>
            <a:r>
              <a:rPr lang="en-US" dirty="0" smtClean="0">
                <a:effectLst/>
                <a:latin typeface="Times New Roman" panose="02020603050405020304" pitchFamily="18" charset="0"/>
                <a:cs typeface="Times New Roman" panose="02020603050405020304" pitchFamily="18" charset="0"/>
              </a:rPr>
              <a:t>Protein acts a source of energy if consumed in larger amounts than that needed for body tissue maintenance and other functions. This can also happen during prolonged exercise (beyond 2 hours) or during starvation.</a:t>
            </a:r>
            <a:endParaRPr lang="en-US" sz="1800" dirty="0" smtClean="0">
              <a:effectLst/>
              <a:latin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Times New Roman" panose="02020603050405020304" pitchFamily="18" charset="0"/>
              <a:buAutoNum type="arabicPeriod"/>
            </a:pPr>
            <a:r>
              <a:rPr lang="en-US" dirty="0" smtClean="0">
                <a:effectLst/>
                <a:latin typeface="Times New Roman" panose="02020603050405020304" pitchFamily="18" charset="0"/>
                <a:cs typeface="Times New Roman" panose="02020603050405020304" pitchFamily="18" charset="0"/>
              </a:rPr>
              <a:t>Protein is involved in formation of hormones such as insulin.</a:t>
            </a:r>
            <a:endParaRPr lang="en-US" sz="1800" dirty="0" smtClean="0">
              <a:effectLst/>
              <a:latin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Times New Roman" panose="02020603050405020304" pitchFamily="18" charset="0"/>
              <a:buAutoNum type="arabicPeriod"/>
            </a:pPr>
            <a:r>
              <a:rPr lang="en-US" dirty="0" smtClean="0">
                <a:effectLst/>
                <a:latin typeface="Times New Roman" panose="02020603050405020304" pitchFamily="18" charset="0"/>
                <a:cs typeface="Times New Roman" panose="02020603050405020304" pitchFamily="18" charset="0"/>
              </a:rPr>
              <a:t>Protein makes up enzymes which are the organic catalysts that speed up the rate of chemical reactions in the body.</a:t>
            </a:r>
            <a:endParaRPr lang="en-US" sz="1800" dirty="0" smtClean="0">
              <a:effectLst/>
              <a:latin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Times New Roman" panose="02020603050405020304" pitchFamily="18" charset="0"/>
              <a:buAutoNum type="arabicPeriod"/>
            </a:pPr>
            <a:r>
              <a:rPr lang="en-US" dirty="0" smtClean="0">
                <a:effectLst/>
                <a:latin typeface="Times New Roman" panose="02020603050405020304" pitchFamily="18" charset="0"/>
                <a:cs typeface="Times New Roman" panose="02020603050405020304" pitchFamily="18" charset="0"/>
              </a:rPr>
              <a:t>Protein participates in the transportation of certain molecules e.g. hemoglobin is a protein that transports oxygen. It is also used to store certain molecules e.g. Ferritin is a protein that combines with iron for storage in the liver.</a:t>
            </a:r>
            <a:endParaRPr lang="en-US" sz="1800" dirty="0" smtClean="0">
              <a:effectLst/>
              <a:latin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Times New Roman" panose="02020603050405020304" pitchFamily="18" charset="0"/>
              <a:buAutoNum type="arabicPeriod"/>
            </a:pPr>
            <a:r>
              <a:rPr lang="en-US" dirty="0" smtClean="0">
                <a:effectLst/>
                <a:latin typeface="Times New Roman" panose="02020603050405020304" pitchFamily="18" charset="0"/>
                <a:cs typeface="Times New Roman" panose="02020603050405020304" pitchFamily="18" charset="0"/>
              </a:rPr>
              <a:t>Proteins form antibodies that help prevent infection, illness and diseases by destroying antigens such as bacteria and viruses.</a:t>
            </a:r>
            <a:endParaRPr lang="en-US" sz="1800" dirty="0" smtClean="0">
              <a:effectLst/>
              <a:latin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Times New Roman" panose="02020603050405020304" pitchFamily="18" charset="0"/>
              <a:buAutoNum type="arabicPeriod"/>
            </a:pPr>
            <a:r>
              <a:rPr lang="en-US" dirty="0" smtClean="0">
                <a:effectLst/>
                <a:latin typeface="Times New Roman" panose="02020603050405020304" pitchFamily="18" charset="0"/>
                <a:cs typeface="Times New Roman" panose="02020603050405020304" pitchFamily="18" charset="0"/>
              </a:rPr>
              <a:t>Building block of bones</a:t>
            </a:r>
            <a:endParaRPr lang="en-US" sz="1800" dirty="0" smtClean="0">
              <a:effectLst/>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6959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Vitamins and minerals</a:t>
            </a:r>
            <a:endParaRPr lang="en-US" dirty="0"/>
          </a:p>
        </p:txBody>
      </p:sp>
      <p:sp>
        <p:nvSpPr>
          <p:cNvPr id="3" name="Content Placeholder 2"/>
          <p:cNvSpPr>
            <a:spLocks noGrp="1"/>
          </p:cNvSpPr>
          <p:nvPr>
            <p:ph idx="1"/>
          </p:nvPr>
        </p:nvSpPr>
        <p:spPr>
          <a:xfrm>
            <a:off x="1024128" y="1745673"/>
            <a:ext cx="9720073" cy="4563687"/>
          </a:xfrm>
        </p:spPr>
        <p:txBody>
          <a:bodyPr/>
          <a:lstStyle/>
          <a:p>
            <a:r>
              <a:rPr lang="en-US" dirty="0"/>
              <a:t>Vitamins and minerals are micronutrients required by the body to carry out a range of normal functions. </a:t>
            </a:r>
            <a:r>
              <a:rPr lang="en-US" dirty="0" smtClean="0"/>
              <a:t>However</a:t>
            </a:r>
            <a:r>
              <a:rPr lang="en-US" dirty="0"/>
              <a:t>, these micronutrients are not produced in our bodies and must be derived from the food we eat.</a:t>
            </a:r>
          </a:p>
          <a:p>
            <a:pPr marL="0" indent="0">
              <a:buNone/>
            </a:pPr>
            <a:r>
              <a:rPr lang="en-US" dirty="0" smtClean="0"/>
              <a:t>Vitamins </a:t>
            </a:r>
            <a:r>
              <a:rPr lang="en-US" dirty="0"/>
              <a:t>are organic substances that are generally classified as either fat soluble or water soluble. </a:t>
            </a:r>
            <a:endParaRPr lang="en-US" dirty="0" smtClean="0"/>
          </a:p>
          <a:p>
            <a:pPr marL="0" indent="0">
              <a:buNone/>
            </a:pPr>
            <a:r>
              <a:rPr lang="en-US" dirty="0"/>
              <a:t>Minerals are inorganic elements present in soil and water, which are absorbed by plants or consumed by </a:t>
            </a:r>
            <a:r>
              <a:rPr lang="en-US" dirty="0" smtClean="0"/>
              <a:t>animals (calcium</a:t>
            </a:r>
            <a:r>
              <a:rPr lang="en-US" dirty="0"/>
              <a:t>, sodium, and </a:t>
            </a:r>
            <a:r>
              <a:rPr lang="en-US" dirty="0" smtClean="0"/>
              <a:t>potassium</a:t>
            </a:r>
            <a:r>
              <a:rPr lang="en-US" dirty="0"/>
              <a:t>,</a:t>
            </a:r>
            <a:r>
              <a:rPr lang="en-US" dirty="0" smtClean="0"/>
              <a:t> </a:t>
            </a:r>
            <a:r>
              <a:rPr lang="en-US" dirty="0"/>
              <a:t>trace minerals (e.g. copper, iodine, and zinc) needed in very small amounts.</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4011811" y="4663250"/>
            <a:ext cx="4334632" cy="2194750"/>
          </a:xfrm>
          <a:prstGeom prst="rect">
            <a:avLst/>
          </a:prstGeom>
        </p:spPr>
      </p:pic>
    </p:spTree>
    <p:extLst>
      <p:ext uri="{BB962C8B-B14F-4D97-AF65-F5344CB8AC3E}">
        <p14:creationId xmlns:p14="http://schemas.microsoft.com/office/powerpoint/2010/main" val="174496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vitamins and minerals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B</a:t>
            </a:r>
            <a:r>
              <a:rPr lang="en-US" dirty="0" smtClean="0"/>
              <a:t>oost </a:t>
            </a:r>
            <a:r>
              <a:rPr lang="en-US" dirty="0"/>
              <a:t>the immune </a:t>
            </a:r>
            <a:r>
              <a:rPr lang="en-US" dirty="0" smtClean="0"/>
              <a:t>system</a:t>
            </a:r>
          </a:p>
          <a:p>
            <a:pPr marL="457200" indent="-457200">
              <a:buFont typeface="+mj-lt"/>
              <a:buAutoNum type="arabicPeriod"/>
            </a:pPr>
            <a:r>
              <a:rPr lang="en-US" dirty="0"/>
              <a:t>S</a:t>
            </a:r>
            <a:r>
              <a:rPr lang="en-US" dirty="0" smtClean="0"/>
              <a:t>upport </a:t>
            </a:r>
            <a:r>
              <a:rPr lang="en-US" dirty="0"/>
              <a:t>normal growth and development, </a:t>
            </a:r>
            <a:r>
              <a:rPr lang="en-US" dirty="0" smtClean="0"/>
              <a:t>and</a:t>
            </a:r>
          </a:p>
          <a:p>
            <a:pPr marL="457200" indent="-457200">
              <a:buFont typeface="+mj-lt"/>
              <a:buAutoNum type="arabicPeriod"/>
            </a:pPr>
            <a:r>
              <a:rPr lang="en-US" dirty="0"/>
              <a:t>H</a:t>
            </a:r>
            <a:r>
              <a:rPr lang="en-US" dirty="0" smtClean="0"/>
              <a:t>elp </a:t>
            </a:r>
            <a:r>
              <a:rPr lang="en-US" dirty="0"/>
              <a:t>cells and organs do their jobs. </a:t>
            </a:r>
            <a:endParaRPr lang="en-US" dirty="0" smtClean="0"/>
          </a:p>
          <a:p>
            <a:pPr marL="0" indent="0">
              <a:buNone/>
            </a:pPr>
            <a:r>
              <a:rPr lang="en-US" dirty="0" smtClean="0"/>
              <a:t>For </a:t>
            </a:r>
            <a:r>
              <a:rPr lang="en-US" dirty="0"/>
              <a:t>example, you've probably heard that carrots are good for your eyes. It's true! Carrots are full of substances called carotenoids </a:t>
            </a:r>
            <a:r>
              <a:rPr lang="en-US" dirty="0" smtClean="0"/>
              <a:t>that </a:t>
            </a:r>
            <a:r>
              <a:rPr lang="en-US" dirty="0"/>
              <a:t>your body converts into vitamin A, which helps prevent eye </a:t>
            </a:r>
            <a:r>
              <a:rPr lang="en-US" dirty="0" err="1" smtClean="0"/>
              <a:t>problems.Vitamin</a:t>
            </a:r>
            <a:r>
              <a:rPr lang="en-US" dirty="0" smtClean="0"/>
              <a:t> </a:t>
            </a:r>
            <a:r>
              <a:rPr lang="en-US" dirty="0"/>
              <a:t>K helps blood to clot, so cuts and scrapes stop bleeding quickly. You'll find vitamin K in green leafy vegetables, broccoli, and soybeans. And to have strong bones, you need to eat foods such as milk, yogurt, and green leafy vegetables, which are rich in the mineral calcium.</a:t>
            </a:r>
          </a:p>
        </p:txBody>
      </p:sp>
    </p:spTree>
    <p:extLst>
      <p:ext uri="{BB962C8B-B14F-4D97-AF65-F5344CB8AC3E}">
        <p14:creationId xmlns:p14="http://schemas.microsoft.com/office/powerpoint/2010/main" val="2578399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0"/>
            <a:ext cx="9720072" cy="561109"/>
          </a:xfrm>
        </p:spPr>
        <p:txBody>
          <a:bodyPr>
            <a:normAutofit fontScale="90000"/>
          </a:bodyPr>
          <a:lstStyle/>
          <a:p>
            <a:r>
              <a:rPr lang="en-US" dirty="0" smtClean="0"/>
              <a:t>DIETARY FIBRE</a:t>
            </a:r>
            <a:endParaRPr lang="en-US" dirty="0"/>
          </a:p>
        </p:txBody>
      </p:sp>
      <p:sp>
        <p:nvSpPr>
          <p:cNvPr id="3" name="Content Placeholder 2"/>
          <p:cNvSpPr>
            <a:spLocks noGrp="1"/>
          </p:cNvSpPr>
          <p:nvPr>
            <p:ph idx="1"/>
          </p:nvPr>
        </p:nvSpPr>
        <p:spPr>
          <a:xfrm>
            <a:off x="1024128" y="561109"/>
            <a:ext cx="9720073" cy="5748251"/>
          </a:xfrm>
        </p:spPr>
        <p:txBody>
          <a:bodyPr>
            <a:normAutofit/>
          </a:bodyPr>
          <a:lstStyle/>
          <a:p>
            <a:r>
              <a:rPr lang="en-US" dirty="0"/>
              <a:t>Dietary fiber, also known as roughage or bulk, includes the parts of plant foods your body can't digest or absorb. Unlike other food components, such as fats, proteins or carbohydrates — which your body breaks down and absorbs — fiber isn't digested by your body. Instead, it passes relatively intact through your stomach, small intestine and colon and out of your body.</a:t>
            </a:r>
          </a:p>
          <a:p>
            <a:pPr marL="0" indent="0">
              <a:buNone/>
            </a:pPr>
            <a:r>
              <a:rPr lang="en-US" dirty="0" smtClean="0"/>
              <a:t>Fiber </a:t>
            </a:r>
            <a:r>
              <a:rPr lang="en-US" dirty="0"/>
              <a:t>is commonly classified as soluble, which dissolves in water, or insoluble, which doesn't dissolve.</a:t>
            </a:r>
          </a:p>
          <a:p>
            <a:pPr marL="457200" indent="-457200">
              <a:buFont typeface="+mj-lt"/>
              <a:buAutoNum type="arabicPeriod"/>
            </a:pPr>
            <a:r>
              <a:rPr lang="en-US" dirty="0" smtClean="0"/>
              <a:t>Soluble </a:t>
            </a:r>
            <a:r>
              <a:rPr lang="en-US" dirty="0"/>
              <a:t>fiber. This type of fiber dissolves in water to form a gel-like material. It can help lower blood cholesterol and glucose levels. Soluble fiber is found in oats, peas, beans, apples, citrus fruits, carrots, barley and </a:t>
            </a:r>
            <a:r>
              <a:rPr lang="en-US" dirty="0" err="1" smtClean="0"/>
              <a:t>psyllium</a:t>
            </a:r>
            <a:r>
              <a:rPr lang="en-US" dirty="0" smtClean="0"/>
              <a:t>.</a:t>
            </a:r>
          </a:p>
          <a:p>
            <a:pPr marL="457200" indent="-457200">
              <a:buFont typeface="+mj-lt"/>
              <a:buAutoNum type="arabicPeriod"/>
            </a:pPr>
            <a:r>
              <a:rPr lang="en-US" dirty="0" smtClean="0"/>
              <a:t>Insoluble </a:t>
            </a:r>
            <a:r>
              <a:rPr lang="en-US" dirty="0"/>
              <a:t>fiber. This type of fiber promotes the movement of material through your digestive system and increases stool bulk, so it can be of benefit to those who struggle with constipation or irregular stools. Whole-wheat flour, wheat bran, nuts, beans and vegetables, such as cauliflower, green beans and potatoes, are good sources of insoluble fiber.</a:t>
            </a:r>
          </a:p>
        </p:txBody>
      </p:sp>
      <p:pic>
        <p:nvPicPr>
          <p:cNvPr id="4" name="Picture 3"/>
          <p:cNvPicPr>
            <a:picLocks noChangeAspect="1"/>
          </p:cNvPicPr>
          <p:nvPr/>
        </p:nvPicPr>
        <p:blipFill>
          <a:blip r:embed="rId2"/>
          <a:stretch>
            <a:fillRect/>
          </a:stretch>
        </p:blipFill>
        <p:spPr>
          <a:xfrm>
            <a:off x="6467475" y="5298844"/>
            <a:ext cx="5066434" cy="1571625"/>
          </a:xfrm>
          <a:prstGeom prst="rect">
            <a:avLst/>
          </a:prstGeom>
        </p:spPr>
      </p:pic>
    </p:spTree>
    <p:extLst>
      <p:ext uri="{BB962C8B-B14F-4D97-AF65-F5344CB8AC3E}">
        <p14:creationId xmlns:p14="http://schemas.microsoft.com/office/powerpoint/2010/main" val="93510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0"/>
            <a:ext cx="9720072" cy="623455"/>
          </a:xfrm>
        </p:spPr>
        <p:txBody>
          <a:bodyPr>
            <a:normAutofit fontScale="90000"/>
          </a:bodyPr>
          <a:lstStyle/>
          <a:p>
            <a:r>
              <a:rPr lang="en-US" dirty="0" smtClean="0"/>
              <a:t>ROLE OF FIBRE</a:t>
            </a:r>
            <a:endParaRPr lang="en-US" dirty="0"/>
          </a:p>
        </p:txBody>
      </p:sp>
      <p:sp>
        <p:nvSpPr>
          <p:cNvPr id="3" name="Content Placeholder 2"/>
          <p:cNvSpPr>
            <a:spLocks noGrp="1"/>
          </p:cNvSpPr>
          <p:nvPr>
            <p:ph idx="1"/>
          </p:nvPr>
        </p:nvSpPr>
        <p:spPr>
          <a:xfrm>
            <a:off x="1024128" y="623455"/>
            <a:ext cx="9720073" cy="5685905"/>
          </a:xfrm>
        </p:spPr>
        <p:txBody>
          <a:bodyPr>
            <a:normAutofit fontScale="92500" lnSpcReduction="20000"/>
          </a:bodyPr>
          <a:lstStyle/>
          <a:p>
            <a:pPr>
              <a:buFont typeface="Wingdings" panose="05000000000000000000" pitchFamily="2" charset="2"/>
              <a:buChar char="v"/>
            </a:pPr>
            <a:r>
              <a:rPr lang="en-US" dirty="0"/>
              <a:t>Normalizes bowel movements. Dietary fiber increases the weight and size of your stool and softens it. A bulky stool is easier to pass, decreasing your chance of constipation. If you have loose, watery stools, fiber may help to solidify the stool because it absorbs water and adds bulk to </a:t>
            </a:r>
            <a:r>
              <a:rPr lang="en-US" dirty="0" smtClean="0"/>
              <a:t>stool.</a:t>
            </a:r>
          </a:p>
          <a:p>
            <a:pPr>
              <a:buFont typeface="Wingdings" panose="05000000000000000000" pitchFamily="2" charset="2"/>
              <a:buChar char="v"/>
            </a:pPr>
            <a:r>
              <a:rPr lang="en-US" dirty="0" smtClean="0"/>
              <a:t>Helps </a:t>
            </a:r>
            <a:r>
              <a:rPr lang="en-US" dirty="0"/>
              <a:t>maintain bowel health. A high-fiber diet may lower your risk of developing hemorrhoids and small pouches in your colon (diverticular disease). Studies have also found that a high-fiber diet likely lowers the risk of colorectal cancer. Some fiber is fermented in the colon. Researchers are looking at how this may play a role in preventing diseases of the </a:t>
            </a:r>
            <a:r>
              <a:rPr lang="en-US" dirty="0" smtClean="0"/>
              <a:t>colon.</a:t>
            </a:r>
          </a:p>
          <a:p>
            <a:pPr>
              <a:buFont typeface="Wingdings" panose="05000000000000000000" pitchFamily="2" charset="2"/>
              <a:buChar char="v"/>
            </a:pPr>
            <a:r>
              <a:rPr lang="en-US" dirty="0" smtClean="0"/>
              <a:t>Lowers </a:t>
            </a:r>
            <a:r>
              <a:rPr lang="en-US" dirty="0"/>
              <a:t>cholesterol levels. Soluble fiber found in beans, oats, flaxseed and oat bran may help lower total blood cholesterol levels by lowering low-density lipoprotein, or "bad," cholesterol levels. Studies also have shown that high-fiber foods may have other heart-health benefits, such as reducing blood pressure and </a:t>
            </a:r>
            <a:r>
              <a:rPr lang="en-US" dirty="0" smtClean="0"/>
              <a:t>inflammation.</a:t>
            </a:r>
          </a:p>
          <a:p>
            <a:pPr>
              <a:buFont typeface="Wingdings" panose="05000000000000000000" pitchFamily="2" charset="2"/>
              <a:buChar char="v"/>
            </a:pPr>
            <a:r>
              <a:rPr lang="en-US" dirty="0" smtClean="0"/>
              <a:t>Helps </a:t>
            </a:r>
            <a:r>
              <a:rPr lang="en-US" dirty="0"/>
              <a:t>control blood sugar levels. In people with diabetes, fiber — particularly soluble fiber — can slow the absorption of sugar and help improve blood sugar levels. A healthy diet that includes insoluble fiber may also reduce the risk of developing type 2 </a:t>
            </a:r>
            <a:r>
              <a:rPr lang="en-US" dirty="0" smtClean="0"/>
              <a:t>diabetes.</a:t>
            </a:r>
          </a:p>
          <a:p>
            <a:pPr>
              <a:buFont typeface="Wingdings" panose="05000000000000000000" pitchFamily="2" charset="2"/>
              <a:buChar char="v"/>
            </a:pPr>
            <a:r>
              <a:rPr lang="en-US" dirty="0" smtClean="0"/>
              <a:t>Aids </a:t>
            </a:r>
            <a:r>
              <a:rPr lang="en-US" dirty="0"/>
              <a:t>in achieving healthy weight. High-fiber foods tend to be more filling than low-fiber foods, so you're likely to eat less and stay satisfied longer. And high-fiber foods tend to take longer to eat and to be less "energy dense," which means they have fewer calories for the same volume of </a:t>
            </a:r>
            <a:r>
              <a:rPr lang="en-US" dirty="0" smtClean="0"/>
              <a:t>food.</a:t>
            </a:r>
          </a:p>
          <a:p>
            <a:pPr>
              <a:buFont typeface="Wingdings" panose="05000000000000000000" pitchFamily="2" charset="2"/>
              <a:buChar char="v"/>
            </a:pPr>
            <a:r>
              <a:rPr lang="en-US" dirty="0" smtClean="0"/>
              <a:t>Helps </a:t>
            </a:r>
            <a:r>
              <a:rPr lang="en-US" dirty="0"/>
              <a:t>you live longer. Studies suggest that increasing your dietary fiber intake — especially cereal fiber — is associated with a reduced risk of dying from cardiovascular disease and all cancers.</a:t>
            </a:r>
          </a:p>
        </p:txBody>
      </p:sp>
    </p:spTree>
    <p:extLst>
      <p:ext uri="{BB962C8B-B14F-4D97-AF65-F5344CB8AC3E}">
        <p14:creationId xmlns:p14="http://schemas.microsoft.com/office/powerpoint/2010/main" val="3266783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AND HEALTHIER DRINKS</a:t>
            </a:r>
            <a:endParaRPr lang="en-US" dirty="0"/>
          </a:p>
        </p:txBody>
      </p:sp>
      <p:sp>
        <p:nvSpPr>
          <p:cNvPr id="3" name="Content Placeholder 2"/>
          <p:cNvSpPr>
            <a:spLocks noGrp="1"/>
          </p:cNvSpPr>
          <p:nvPr>
            <p:ph idx="1"/>
          </p:nvPr>
        </p:nvSpPr>
        <p:spPr/>
        <p:txBody>
          <a:bodyPr/>
          <a:lstStyle/>
          <a:p>
            <a:r>
              <a:rPr lang="en-US" dirty="0"/>
              <a:t>Getting enough water every day is important for your health. </a:t>
            </a:r>
            <a:endParaRPr lang="en-US" dirty="0" smtClean="0"/>
          </a:p>
          <a:p>
            <a:r>
              <a:rPr lang="en-US" dirty="0" smtClean="0"/>
              <a:t>Drinking </a:t>
            </a:r>
            <a:r>
              <a:rPr lang="en-US" dirty="0"/>
              <a:t>water can prevent dehydration, a condition that can cause unclear thinking, result in mood change, cause your body to overheat, and lead to constipation and kidney stones. </a:t>
            </a:r>
            <a:endParaRPr lang="en-US" dirty="0" smtClean="0"/>
          </a:p>
          <a:p>
            <a:r>
              <a:rPr lang="en-US" dirty="0" smtClean="0"/>
              <a:t>Water </a:t>
            </a:r>
            <a:r>
              <a:rPr lang="en-US" dirty="0"/>
              <a:t>has no calories, so it can also help with managing body weight and reducing calorie intake when substituted for drinks with calories, such as sweet tea or regular soda.</a:t>
            </a:r>
          </a:p>
        </p:txBody>
      </p:sp>
      <p:pic>
        <p:nvPicPr>
          <p:cNvPr id="4" name="Picture 3"/>
          <p:cNvPicPr>
            <a:picLocks noChangeAspect="1"/>
          </p:cNvPicPr>
          <p:nvPr/>
        </p:nvPicPr>
        <p:blipFill>
          <a:blip r:embed="rId2"/>
          <a:stretch>
            <a:fillRect/>
          </a:stretch>
        </p:blipFill>
        <p:spPr>
          <a:xfrm>
            <a:off x="8544791" y="4796028"/>
            <a:ext cx="2667000" cy="1714500"/>
          </a:xfrm>
          <a:prstGeom prst="rect">
            <a:avLst/>
          </a:prstGeom>
        </p:spPr>
      </p:pic>
      <p:pic>
        <p:nvPicPr>
          <p:cNvPr id="5" name="Picture 4"/>
          <p:cNvPicPr>
            <a:picLocks noChangeAspect="1"/>
          </p:cNvPicPr>
          <p:nvPr/>
        </p:nvPicPr>
        <p:blipFill>
          <a:blip r:embed="rId3"/>
          <a:stretch>
            <a:fillRect/>
          </a:stretch>
        </p:blipFill>
        <p:spPr>
          <a:xfrm>
            <a:off x="9124950" y="542925"/>
            <a:ext cx="2628900" cy="1743075"/>
          </a:xfrm>
          <a:prstGeom prst="rect">
            <a:avLst/>
          </a:prstGeom>
        </p:spPr>
      </p:pic>
    </p:spTree>
    <p:extLst>
      <p:ext uri="{BB962C8B-B14F-4D97-AF65-F5344CB8AC3E}">
        <p14:creationId xmlns:p14="http://schemas.microsoft.com/office/powerpoint/2010/main" val="207312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WATER</a:t>
            </a:r>
            <a:endParaRPr lang="en-US" dirty="0"/>
          </a:p>
        </p:txBody>
      </p:sp>
      <p:sp>
        <p:nvSpPr>
          <p:cNvPr id="3" name="Content Placeholder 2"/>
          <p:cNvSpPr>
            <a:spLocks noGrp="1"/>
          </p:cNvSpPr>
          <p:nvPr>
            <p:ph idx="1"/>
          </p:nvPr>
        </p:nvSpPr>
        <p:spPr/>
        <p:txBody>
          <a:bodyPr/>
          <a:lstStyle/>
          <a:p>
            <a:r>
              <a:rPr lang="en-US" dirty="0"/>
              <a:t>Water helps your body:</a:t>
            </a:r>
          </a:p>
          <a:p>
            <a:pPr>
              <a:buFont typeface="Wingdings" panose="05000000000000000000" pitchFamily="2" charset="2"/>
              <a:buChar char="v"/>
            </a:pPr>
            <a:r>
              <a:rPr lang="en-US" dirty="0" smtClean="0"/>
              <a:t>Keep </a:t>
            </a:r>
            <a:r>
              <a:rPr lang="en-US" dirty="0"/>
              <a:t>a normal </a:t>
            </a:r>
            <a:r>
              <a:rPr lang="en-US" dirty="0" smtClean="0"/>
              <a:t>temperature.</a:t>
            </a:r>
          </a:p>
          <a:p>
            <a:pPr>
              <a:buFont typeface="Wingdings" panose="05000000000000000000" pitchFamily="2" charset="2"/>
              <a:buChar char="v"/>
            </a:pPr>
            <a:r>
              <a:rPr lang="en-US" dirty="0" smtClean="0"/>
              <a:t>Lubricate </a:t>
            </a:r>
            <a:r>
              <a:rPr lang="en-US" dirty="0"/>
              <a:t>and cushion </a:t>
            </a:r>
            <a:r>
              <a:rPr lang="en-US" dirty="0" smtClean="0"/>
              <a:t>joints.</a:t>
            </a:r>
          </a:p>
          <a:p>
            <a:pPr>
              <a:buFont typeface="Wingdings" panose="05000000000000000000" pitchFamily="2" charset="2"/>
              <a:buChar char="v"/>
            </a:pPr>
            <a:r>
              <a:rPr lang="en-US" dirty="0" smtClean="0"/>
              <a:t>Protect </a:t>
            </a:r>
            <a:r>
              <a:rPr lang="en-US" dirty="0"/>
              <a:t>your spinal cord and other sensitive </a:t>
            </a:r>
            <a:r>
              <a:rPr lang="en-US" dirty="0" smtClean="0"/>
              <a:t>tissues.</a:t>
            </a:r>
          </a:p>
          <a:p>
            <a:pPr>
              <a:buFont typeface="Wingdings" panose="05000000000000000000" pitchFamily="2" charset="2"/>
              <a:buChar char="v"/>
            </a:pPr>
            <a:r>
              <a:rPr lang="en-US" dirty="0" smtClean="0"/>
              <a:t>Get </a:t>
            </a:r>
            <a:r>
              <a:rPr lang="en-US" dirty="0"/>
              <a:t>rid of wastes through urination, perspiration, and bowel movements.</a:t>
            </a:r>
          </a:p>
        </p:txBody>
      </p:sp>
      <p:pic>
        <p:nvPicPr>
          <p:cNvPr id="8" name="Picture 7"/>
          <p:cNvPicPr>
            <a:picLocks noChangeAspect="1"/>
          </p:cNvPicPr>
          <p:nvPr/>
        </p:nvPicPr>
        <p:blipFill>
          <a:blip r:embed="rId2"/>
          <a:stretch>
            <a:fillRect/>
          </a:stretch>
        </p:blipFill>
        <p:spPr>
          <a:xfrm>
            <a:off x="7959003" y="1590675"/>
            <a:ext cx="2466975" cy="1847850"/>
          </a:xfrm>
          <a:prstGeom prst="rect">
            <a:avLst/>
          </a:prstGeom>
        </p:spPr>
      </p:pic>
      <p:pic>
        <p:nvPicPr>
          <p:cNvPr id="9" name="Picture 8"/>
          <p:cNvPicPr>
            <a:picLocks noChangeAspect="1"/>
          </p:cNvPicPr>
          <p:nvPr/>
        </p:nvPicPr>
        <p:blipFill>
          <a:blip r:embed="rId3"/>
          <a:stretch>
            <a:fillRect/>
          </a:stretch>
        </p:blipFill>
        <p:spPr>
          <a:xfrm>
            <a:off x="8838767" y="4566285"/>
            <a:ext cx="2619375" cy="1743075"/>
          </a:xfrm>
          <a:prstGeom prst="rect">
            <a:avLst/>
          </a:prstGeom>
        </p:spPr>
      </p:pic>
    </p:spTree>
    <p:extLst>
      <p:ext uri="{BB962C8B-B14F-4D97-AF65-F5344CB8AC3E}">
        <p14:creationId xmlns:p14="http://schemas.microsoft.com/office/powerpoint/2010/main" val="678092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Your body needs more water when you are:</a:t>
            </a:r>
          </a:p>
          <a:p>
            <a:pPr>
              <a:buFont typeface="Wingdings" panose="05000000000000000000" pitchFamily="2" charset="2"/>
              <a:buChar char="v"/>
            </a:pPr>
            <a:r>
              <a:rPr lang="en-US" dirty="0" smtClean="0"/>
              <a:t>In </a:t>
            </a:r>
            <a:r>
              <a:rPr lang="en-US" dirty="0"/>
              <a:t>hot </a:t>
            </a:r>
            <a:r>
              <a:rPr lang="en-US" dirty="0" smtClean="0"/>
              <a:t>climates.</a:t>
            </a:r>
          </a:p>
          <a:p>
            <a:pPr>
              <a:buFont typeface="Wingdings" panose="05000000000000000000" pitchFamily="2" charset="2"/>
              <a:buChar char="v"/>
            </a:pPr>
            <a:r>
              <a:rPr lang="en-US" dirty="0" smtClean="0"/>
              <a:t>More </a:t>
            </a:r>
            <a:r>
              <a:rPr lang="en-US" dirty="0"/>
              <a:t>physically </a:t>
            </a:r>
            <a:r>
              <a:rPr lang="en-US" dirty="0" smtClean="0"/>
              <a:t>active.</a:t>
            </a:r>
          </a:p>
          <a:p>
            <a:pPr>
              <a:buFont typeface="Wingdings" panose="05000000000000000000" pitchFamily="2" charset="2"/>
              <a:buChar char="v"/>
            </a:pPr>
            <a:r>
              <a:rPr lang="en-US" dirty="0" smtClean="0"/>
              <a:t>Running </a:t>
            </a:r>
            <a:r>
              <a:rPr lang="en-US" dirty="0"/>
              <a:t>a </a:t>
            </a:r>
            <a:r>
              <a:rPr lang="en-US" dirty="0" smtClean="0"/>
              <a:t>fever.</a:t>
            </a:r>
          </a:p>
          <a:p>
            <a:pPr>
              <a:buFont typeface="Wingdings" panose="05000000000000000000" pitchFamily="2" charset="2"/>
              <a:buChar char="v"/>
            </a:pPr>
            <a:r>
              <a:rPr lang="en-US" dirty="0" smtClean="0"/>
              <a:t>Having </a:t>
            </a:r>
            <a:r>
              <a:rPr lang="en-US" dirty="0"/>
              <a:t>diarrhea or vomiting.</a:t>
            </a:r>
          </a:p>
        </p:txBody>
      </p:sp>
      <p:pic>
        <p:nvPicPr>
          <p:cNvPr id="4" name="Picture 3"/>
          <p:cNvPicPr>
            <a:picLocks noChangeAspect="1"/>
          </p:cNvPicPr>
          <p:nvPr/>
        </p:nvPicPr>
        <p:blipFill>
          <a:blip r:embed="rId2"/>
          <a:stretch>
            <a:fillRect/>
          </a:stretch>
        </p:blipFill>
        <p:spPr>
          <a:xfrm>
            <a:off x="7253287" y="2835851"/>
            <a:ext cx="2714625" cy="2733675"/>
          </a:xfrm>
          <a:prstGeom prst="rect">
            <a:avLst/>
          </a:prstGeom>
        </p:spPr>
      </p:pic>
    </p:spTree>
    <p:extLst>
      <p:ext uri="{BB962C8B-B14F-4D97-AF65-F5344CB8AC3E}">
        <p14:creationId xmlns:p14="http://schemas.microsoft.com/office/powerpoint/2010/main" val="310460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Describe a balanced diet.</a:t>
            </a:r>
          </a:p>
          <a:p>
            <a:pPr marL="457200" indent="-457200">
              <a:buFont typeface="+mj-lt"/>
              <a:buAutoNum type="arabicPeriod"/>
            </a:pPr>
            <a:r>
              <a:rPr lang="en-US" dirty="0" smtClean="0"/>
              <a:t>Discuss Various macro and micro nutrients required by the human body during rest and exercise. </a:t>
            </a:r>
          </a:p>
          <a:p>
            <a:pPr marL="457200" indent="-457200">
              <a:buFont typeface="+mj-lt"/>
              <a:buAutoNum type="arabicPeriod"/>
            </a:pPr>
            <a:r>
              <a:rPr lang="en-US" dirty="0" smtClean="0"/>
              <a:t>Highlight their functions. </a:t>
            </a:r>
          </a:p>
          <a:p>
            <a:pPr marL="457200" indent="-457200">
              <a:buFont typeface="+mj-lt"/>
              <a:buAutoNum type="arabicPeriod"/>
            </a:pPr>
            <a:r>
              <a:rPr lang="en-US" dirty="0" smtClean="0"/>
              <a:t>Describe the energy value of the nutrients.</a:t>
            </a:r>
          </a:p>
          <a:p>
            <a:pPr marL="457200" indent="-457200">
              <a:buFont typeface="+mj-lt"/>
              <a:buAutoNum type="arabicPeriod"/>
            </a:pPr>
            <a:r>
              <a:rPr lang="en-US" dirty="0" smtClean="0"/>
              <a:t>Explain how we can measure energy in different nutrients.</a:t>
            </a:r>
            <a:endParaRPr lang="en-US" dirty="0"/>
          </a:p>
        </p:txBody>
      </p:sp>
      <p:pic>
        <p:nvPicPr>
          <p:cNvPr id="4" name="Picture 3"/>
          <p:cNvPicPr>
            <a:picLocks noChangeAspect="1"/>
          </p:cNvPicPr>
          <p:nvPr/>
        </p:nvPicPr>
        <p:blipFill>
          <a:blip r:embed="rId2"/>
          <a:stretch>
            <a:fillRect/>
          </a:stretch>
        </p:blipFill>
        <p:spPr>
          <a:xfrm>
            <a:off x="8870373" y="3221182"/>
            <a:ext cx="3079172" cy="3289346"/>
          </a:xfrm>
          <a:prstGeom prst="rect">
            <a:avLst/>
          </a:prstGeom>
        </p:spPr>
      </p:pic>
    </p:spTree>
    <p:extLst>
      <p:ext uri="{BB962C8B-B14F-4D97-AF65-F5344CB8AC3E}">
        <p14:creationId xmlns:p14="http://schemas.microsoft.com/office/powerpoint/2010/main" val="388695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2218"/>
            <a:ext cx="10515600" cy="498764"/>
          </a:xfrm>
        </p:spPr>
        <p:txBody>
          <a:bodyPr>
            <a:normAutofit fontScale="90000"/>
          </a:bodyPr>
          <a:lstStyle/>
          <a:p>
            <a:pPr marL="228600">
              <a:lnSpc>
                <a:spcPct val="150000"/>
              </a:lnSpc>
              <a:spcAft>
                <a:spcPts val="0"/>
              </a:spcAft>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Energy transfer at rest and exercise</a:t>
            </a:r>
            <a:r>
              <a:rPr lang="en-US" sz="3200" dirty="0" smtClean="0">
                <a:effectLst/>
                <a:latin typeface="Calibri" panose="020F0502020204030204" pitchFamily="34" charset="0"/>
                <a:cs typeface="Times New Roman" panose="02020603050405020304" pitchFamily="18" charset="0"/>
              </a:rPr>
              <a:t/>
            </a:r>
            <a:br>
              <a:rPr lang="en-US" sz="3200" dirty="0" smtClean="0">
                <a:effectLst/>
                <a:latin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838200" y="1620982"/>
            <a:ext cx="10515600" cy="5008418"/>
          </a:xfrm>
        </p:spPr>
        <p:txBody>
          <a:bodyPr/>
          <a:lstStyle/>
          <a:p>
            <a:pPr algn="just">
              <a:lnSpc>
                <a:spcPct val="150000"/>
              </a:lnSpc>
              <a:spcAft>
                <a:spcPts val="8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The human body oxidizes CHO, fat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smtClean="0">
                <a:latin typeface="Times New Roman" panose="02020603050405020304" pitchFamily="18" charset="0"/>
                <a:ea typeface="Calibri" panose="020F0502020204030204" pitchFamily="34" charset="0"/>
                <a:cs typeface="Times New Roman" panose="02020603050405020304" pitchFamily="18" charset="0"/>
              </a:rPr>
              <a:t>and</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protein to produce energy.</a:t>
            </a:r>
          </a:p>
          <a:p>
            <a:pPr algn="just">
              <a:lnSpc>
                <a:spcPct val="150000"/>
              </a:lnSpc>
              <a:spcAft>
                <a:spcPts val="8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Energy is needed for the following functions:</a:t>
            </a:r>
            <a:endParaRPr lang="en-US" sz="1800" dirty="0" smtClean="0">
              <a:effectLst/>
              <a:latin typeface="Calibri" panose="020F0502020204030204" pitchFamily="34" charset="0"/>
              <a:cs typeface="Times New Roman" panose="02020603050405020304" pitchFamily="18" charset="0"/>
            </a:endParaRPr>
          </a:p>
          <a:p>
            <a:pPr marL="514350" lvl="0" indent="-514350" algn="just">
              <a:lnSpc>
                <a:spcPct val="150000"/>
              </a:lnSpc>
              <a:spcAft>
                <a:spcPts val="800"/>
              </a:spcAft>
              <a:buFont typeface="+mj-lt"/>
              <a:buAutoNum type="alphaLcParenR"/>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To maintain body functions such as breathing, heart beating, keeping the body warm etc.</a:t>
            </a:r>
            <a:endParaRPr lang="en-US" sz="1800" dirty="0" smtClean="0">
              <a:effectLst/>
              <a:latin typeface="Calibri" panose="020F0502020204030204" pitchFamily="34" charset="0"/>
              <a:cs typeface="Times New Roman" panose="02020603050405020304" pitchFamily="18" charset="0"/>
            </a:endParaRPr>
          </a:p>
          <a:p>
            <a:pPr marL="514350" lvl="0" indent="-514350" algn="just">
              <a:lnSpc>
                <a:spcPct val="150000"/>
              </a:lnSpc>
              <a:spcAft>
                <a:spcPts val="800"/>
              </a:spcAft>
              <a:buFont typeface="+mj-lt"/>
              <a:buAutoNum type="alphaLcParenR"/>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For physical activity</a:t>
            </a:r>
            <a:endParaRPr lang="en-US" sz="1800" dirty="0" smtClean="0">
              <a:effectLst/>
              <a:latin typeface="Calibri" panose="020F0502020204030204" pitchFamily="34" charset="0"/>
              <a:cs typeface="Times New Roman" panose="02020603050405020304" pitchFamily="18" charset="0"/>
            </a:endParaRPr>
          </a:p>
          <a:p>
            <a:pPr marL="514350" lvl="0" indent="-514350" algn="just">
              <a:lnSpc>
                <a:spcPct val="150000"/>
              </a:lnSpc>
              <a:spcAft>
                <a:spcPts val="800"/>
              </a:spcAft>
              <a:buFont typeface="+mj-lt"/>
              <a:buAutoNum type="alphaLcParenR"/>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For growth and repair which require new tissue to be made.</a:t>
            </a:r>
            <a:endParaRPr lang="en-US" sz="1800"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90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lvl="0" indent="-342900">
              <a:lnSpc>
                <a:spcPct val="200000"/>
              </a:lnSpc>
              <a:spcBef>
                <a:spcPts val="2400"/>
              </a:spcBef>
              <a:spcAft>
                <a:spcPts val="0"/>
              </a:spcAft>
            </a:pPr>
            <a:r>
              <a:rPr lang="en-US" b="1" dirty="0" smtClean="0">
                <a:effectLst/>
                <a:latin typeface="Times New Roman" panose="02020603050405020304" pitchFamily="18" charset="0"/>
                <a:cs typeface="Times New Roman" panose="02020603050405020304" pitchFamily="18" charset="0"/>
              </a:rPr>
              <a:t>Basal metabolic rate</a:t>
            </a:r>
            <a:endParaRPr lang="en-US" sz="3200" dirty="0">
              <a:effectLst/>
              <a:latin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342900" lvl="0" indent="-342900" algn="just">
              <a:lnSpc>
                <a:spcPct val="150000"/>
              </a:lnSpc>
              <a:spcAft>
                <a:spcPts val="800"/>
              </a:spcAft>
              <a:buFont typeface="Symbol" panose="05050102010706020507" pitchFamily="18" charset="2"/>
              <a:buChar char=""/>
            </a:pPr>
            <a:r>
              <a:rPr lang="en-US"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Also known as the resting metabolic rate, it is the minimum number of calories the body needs to use in order to fuel essential body processes and keep the organs and tissues in working order</a:t>
            </a:r>
            <a:r>
              <a:rPr lang="en-US"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Basal energy expenditure is energy expended by a human to fulfill their essential bodily functions such as cell repair and maintenance and respiration at rest. </a:t>
            </a:r>
          </a:p>
          <a:p>
            <a:pPr marL="342900" lvl="0" indent="-342900" algn="just">
              <a:lnSpc>
                <a:spcPct val="150000"/>
              </a:lnSpc>
              <a:spcAft>
                <a:spcPts val="800"/>
              </a:spcAft>
              <a:buFont typeface="Symbol" panose="05050102010706020507" pitchFamily="18" charset="2"/>
              <a:buChar char=""/>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It is the energy which an individual would expend on a daily basis if they did no physical activity at all.</a:t>
            </a:r>
            <a:endParaRPr lang="en-US" sz="1800" dirty="0" smtClean="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040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3454"/>
            <a:ext cx="10515600" cy="1184564"/>
          </a:xfrm>
        </p:spPr>
        <p:txBody>
          <a:bodyPr>
            <a:normAutofit fontScale="90000"/>
          </a:bodyPr>
          <a:lstStyle/>
          <a:p>
            <a:pPr marL="457200">
              <a:lnSpc>
                <a:spcPct val="150000"/>
              </a:lnSpc>
              <a:spcAft>
                <a:spcPts val="800"/>
              </a:spcAft>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Factors influencing resting metabolic rate</a:t>
            </a:r>
            <a:r>
              <a:rPr lang="en-US" sz="3200" dirty="0" smtClean="0">
                <a:effectLst/>
                <a:latin typeface="Calibri" panose="020F0502020204030204" pitchFamily="34" charset="0"/>
                <a:cs typeface="Times New Roman" panose="02020603050405020304" pitchFamily="18" charset="0"/>
              </a:rPr>
              <a:t/>
            </a:r>
            <a:br>
              <a:rPr lang="en-US" sz="3200" dirty="0" smtClean="0">
                <a:effectLst/>
                <a:latin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838200" y="1808018"/>
            <a:ext cx="10515600" cy="4779818"/>
          </a:xfrm>
        </p:spPr>
        <p:txBody>
          <a:bodyPr>
            <a:normAutofit/>
          </a:bodyPr>
          <a:lstStyle/>
          <a:p>
            <a:pPr marL="514350" lvl="0" indent="-514350" algn="just">
              <a:lnSpc>
                <a:spcPct val="150000"/>
              </a:lnSpc>
              <a:spcAft>
                <a:spcPts val="800"/>
              </a:spcAft>
              <a:buFont typeface="+mj-lt"/>
              <a:buAutoNum type="alphaLcParenR"/>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Genes</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some people have naturally faster metabolism than others</a:t>
            </a:r>
            <a:endParaRPr lang="en-US" sz="1800" dirty="0" smtClean="0">
              <a:effectLst/>
              <a:latin typeface="Calibri" panose="020F0502020204030204" pitchFamily="34" charset="0"/>
              <a:cs typeface="Times New Roman" panose="02020603050405020304" pitchFamily="18" charset="0"/>
            </a:endParaRPr>
          </a:p>
          <a:p>
            <a:pPr marL="514350" lvl="0" indent="-514350" algn="just">
              <a:lnSpc>
                <a:spcPct val="150000"/>
              </a:lnSpc>
              <a:spcAft>
                <a:spcPts val="800"/>
              </a:spcAft>
              <a:buFont typeface="+mj-lt"/>
              <a:buAutoNum type="alphaLcParenR"/>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Age</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as one ages, the caloric needs decrease. On average it drops 2% each decade</a:t>
            </a:r>
            <a:endParaRPr lang="en-US" sz="1800" dirty="0" smtClean="0">
              <a:effectLst/>
              <a:latin typeface="Calibri" panose="020F0502020204030204" pitchFamily="34" charset="0"/>
              <a:cs typeface="Times New Roman" panose="02020603050405020304" pitchFamily="18" charset="0"/>
            </a:endParaRPr>
          </a:p>
          <a:p>
            <a:pPr marL="514350" lvl="0" indent="-514350" algn="just">
              <a:lnSpc>
                <a:spcPct val="150000"/>
              </a:lnSpc>
              <a:spcAft>
                <a:spcPts val="800"/>
              </a:spcAft>
              <a:buFont typeface="+mj-lt"/>
              <a:buAutoNum type="alphaLcParenR"/>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Muscle /fat ratio: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muscle cells are about 7 times more metabolically demanding than fat cells. </a:t>
            </a:r>
          </a:p>
          <a:p>
            <a:pPr marL="342900" lvl="0" indent="-342900" algn="just">
              <a:lnSpc>
                <a:spcPct val="150000"/>
              </a:lnSpc>
              <a:spcAft>
                <a:spcPts val="800"/>
              </a:spcAft>
              <a:buFont typeface="Symbol" panose="05050102010706020507" pitchFamily="18" charset="2"/>
              <a:buChar char=""/>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So, if the muscle has a greater the proportion than fatty tissue, the rate of metabolism becomes faster.</a:t>
            </a:r>
            <a:endParaRPr lang="en-US" sz="1800" dirty="0" smtClean="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865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93618"/>
            <a:ext cx="10515600" cy="5694218"/>
          </a:xfrm>
        </p:spPr>
        <p:txBody>
          <a:bodyPr>
            <a:normAutofit/>
          </a:bodyPr>
          <a:lstStyle/>
          <a:p>
            <a:pPr marL="342900" lvl="0" indent="-342900" algn="just">
              <a:lnSpc>
                <a:spcPct val="150000"/>
              </a:lnSpc>
              <a:spcAft>
                <a:spcPts val="800"/>
              </a:spcAft>
              <a:buFont typeface="Symbol" panose="05050102010706020507" pitchFamily="18" charset="2"/>
              <a:buChar char=""/>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Activity level:</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exercise burns calories. Even after the exercise stops, the effect continues. So, calories are used up faster for several hours afterwards.</a:t>
            </a:r>
            <a:endParaRPr lang="en-US" sz="1800" dirty="0" smtClean="0">
              <a:effectLst/>
              <a:latin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Feeding:</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during the ingestion of food the metabolic rate increases and this process is known as thermal effect of food</a:t>
            </a:r>
            <a:endParaRPr lang="en-US" sz="1800" dirty="0" smtClean="0">
              <a:effectLst/>
              <a:latin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Health and nutrition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the constant supply of nutrients to the body maintains the metabolism which is governed by thousands of separate chemical reactions. To perform this process efficiently, the body needs a constant supply of nutrients. Without these nutrients such as vitamins and minerals, metabolism can become inefficient.</a:t>
            </a:r>
            <a:endParaRPr lang="en-US" sz="1800"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144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a:lnSpc>
                <a:spcPct val="114000"/>
              </a:lnSpc>
              <a:spcBef>
                <a:spcPts val="2400"/>
              </a:spcBef>
              <a:spcAft>
                <a:spcPts val="0"/>
              </a:spcAft>
            </a:pPr>
            <a:r>
              <a:rPr lang="en-US" b="1" dirty="0" smtClean="0">
                <a:effectLst/>
                <a:latin typeface="Times New Roman" panose="02020603050405020304" pitchFamily="18" charset="0"/>
                <a:cs typeface="Times New Roman" panose="02020603050405020304" pitchFamily="18" charset="0"/>
              </a:rPr>
              <a:t>Factors influencing energy expenditure</a:t>
            </a:r>
            <a:endParaRPr lang="en-US" sz="3200" dirty="0">
              <a:effectLst/>
              <a:latin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42900" lvl="0" indent="-342900" algn="just">
              <a:lnSpc>
                <a:spcPct val="150000"/>
              </a:lnSpc>
              <a:spcBef>
                <a:spcPts val="500"/>
              </a:spcBef>
              <a:spcAft>
                <a:spcPts val="500"/>
              </a:spcAft>
              <a:buFont typeface="Symbol" panose="05050102010706020507" pitchFamily="18" charset="2"/>
              <a:buChar char=""/>
            </a:pPr>
            <a:r>
              <a:rPr lang="en-US" b="1" dirty="0" smtClean="0">
                <a:effectLst/>
                <a:latin typeface="Times New Roman" panose="02020603050405020304" pitchFamily="18" charset="0"/>
                <a:cs typeface="Times New Roman" panose="02020603050405020304" pitchFamily="18" charset="0"/>
              </a:rPr>
              <a:t>Essential functions</a:t>
            </a:r>
            <a:endParaRPr lang="en-US" sz="1800" dirty="0" smtClean="0">
              <a:effectLst/>
              <a:latin typeface="Calibri" panose="020F0502020204030204" pitchFamily="34" charset="0"/>
              <a:cs typeface="Times New Roman" panose="02020603050405020304" pitchFamily="18" charset="0"/>
            </a:endParaRPr>
          </a:p>
          <a:p>
            <a:pPr marL="457200" algn="just">
              <a:lnSpc>
                <a:spcPct val="150000"/>
              </a:lnSpc>
              <a:spcBef>
                <a:spcPts val="500"/>
              </a:spcBef>
              <a:spcAft>
                <a:spcPts val="5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A person who is resting in bed and does not do any form of physical activity, (e.g. walking), will still require about 1200 calories in a 24 hour period to maintain their essential functions. </a:t>
            </a:r>
          </a:p>
          <a:p>
            <a:pPr marL="457200" algn="just">
              <a:lnSpc>
                <a:spcPct val="150000"/>
              </a:lnSpc>
              <a:spcBef>
                <a:spcPts val="500"/>
              </a:spcBef>
              <a:spcAft>
                <a:spcPts val="5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This energy expenditure is known as </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hlinkClick r:id="rId2" tooltip="Basal Energy Expenditure "/>
              </a:rPr>
              <a:t>Basal Energy Expenditure</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(BEE) and is typically the largest single component of energy expenditure.</a:t>
            </a:r>
            <a:endParaRPr lang="en-US" sz="1800" dirty="0" smtClean="0">
              <a:effectLst/>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0849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2"/>
            <a:ext cx="10515600" cy="6255327"/>
          </a:xfrm>
        </p:spPr>
        <p:txBody>
          <a:bodyPr>
            <a:normAutofit/>
          </a:bodyPr>
          <a:lstStyle/>
          <a:p>
            <a:pPr marL="342900" lvl="0" indent="-342900" algn="just">
              <a:lnSpc>
                <a:spcPct val="150000"/>
              </a:lnSpc>
              <a:spcBef>
                <a:spcPts val="500"/>
              </a:spcBef>
              <a:spcAft>
                <a:spcPts val="500"/>
              </a:spcAft>
              <a:buFont typeface="Symbol" panose="05050102010706020507" pitchFamily="18" charset="2"/>
              <a:buChar char=""/>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Physical activity and exercise</a:t>
            </a:r>
            <a:endParaRPr lang="en-US" sz="1800" dirty="0" smtClean="0">
              <a:effectLst/>
              <a:latin typeface="Calibri" panose="020F0502020204030204" pitchFamily="34" charset="0"/>
              <a:cs typeface="Times New Roman" panose="02020603050405020304" pitchFamily="18" charset="0"/>
            </a:endParaRPr>
          </a:p>
          <a:p>
            <a:pPr marL="457200" algn="just">
              <a:lnSpc>
                <a:spcPct val="150000"/>
              </a:lnSpc>
              <a:spcBef>
                <a:spcPts val="500"/>
              </a:spcBef>
              <a:spcAft>
                <a:spcPts val="5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Apart from energy expended during rest for vital functions, an individual expends most of their energy performing a wide range of physical activities, and </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hlinkClick r:id="rId2" tooltip="Total Energy Expenditure "/>
              </a:rPr>
              <a:t>Total Energy Outflow</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 basal energy outflow) plus all other energy outflow therefore depends largely on the amount of physical activity an individual performs. </a:t>
            </a:r>
          </a:p>
          <a:p>
            <a:pPr marL="457200" algn="just">
              <a:lnSpc>
                <a:spcPct val="150000"/>
              </a:lnSpc>
              <a:spcBef>
                <a:spcPts val="500"/>
              </a:spcBef>
              <a:spcAft>
                <a:spcPts val="5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In individuals who perform a lot of physical activity such as athletes, the amount of energy used during physical activity is often more than the amount used performing essential body functions. Even in individuals who do not perform vigorous physical tasks, physical activities which are for daily living consume energy.</a:t>
            </a:r>
            <a:endParaRPr lang="en-US" sz="1800" dirty="0" smtClean="0">
              <a:effectLst/>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4397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5473"/>
            <a:ext cx="10515600" cy="6546272"/>
          </a:xfrm>
        </p:spPr>
        <p:txBody>
          <a:bodyPr>
            <a:normAutofit fontScale="92500" lnSpcReduction="10000"/>
          </a:bodyPr>
          <a:lstStyle/>
          <a:p>
            <a:pPr marL="457200" algn="just">
              <a:lnSpc>
                <a:spcPct val="150000"/>
              </a:lnSpc>
              <a:spcBef>
                <a:spcPts val="500"/>
              </a:spcBef>
              <a:spcAft>
                <a:spcPts val="5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Physical activity is the only factor influencing energy use which can be controlled by an individual as opposed to sex and age. </a:t>
            </a:r>
          </a:p>
          <a:p>
            <a:pPr marL="457200" algn="just">
              <a:lnSpc>
                <a:spcPct val="150000"/>
              </a:lnSpc>
              <a:spcBef>
                <a:spcPts val="500"/>
              </a:spcBef>
              <a:spcAft>
                <a:spcPts val="5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Individuals who wish to increase their energy use must increase either the amount or intensity of physical activities they perform.</a:t>
            </a:r>
            <a:endParaRPr lang="en-US" sz="1800" dirty="0" smtClean="0">
              <a:effectLst/>
              <a:latin typeface="Calibri" panose="020F0502020204030204" pitchFamily="34" charset="0"/>
              <a:cs typeface="Times New Roman" panose="02020603050405020304" pitchFamily="18" charset="0"/>
            </a:endParaRPr>
          </a:p>
          <a:p>
            <a:pPr marL="457200" algn="just">
              <a:lnSpc>
                <a:spcPct val="150000"/>
              </a:lnSpc>
              <a:spcBef>
                <a:spcPts val="500"/>
              </a:spcBef>
              <a:spcAft>
                <a:spcPts val="5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The amount of energy used during physical activity depends mainly upon the type and intensity with which the exercise is performed. </a:t>
            </a:r>
          </a:p>
          <a:p>
            <a:pPr marL="457200" algn="just">
              <a:lnSpc>
                <a:spcPct val="150000"/>
              </a:lnSpc>
              <a:spcBef>
                <a:spcPts val="500"/>
              </a:spcBef>
              <a:spcAft>
                <a:spcPts val="5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More intense physical activity requires more energy. For instance, an individual who jogs for 30 minutes would use more energy than an individual who walks for 30 minutes. This is because jogging is more intense than walking. </a:t>
            </a:r>
          </a:p>
          <a:p>
            <a:pPr marL="457200" algn="just">
              <a:lnSpc>
                <a:spcPct val="150000"/>
              </a:lnSpc>
              <a:spcBef>
                <a:spcPts val="500"/>
              </a:spcBef>
              <a:spcAft>
                <a:spcPts val="5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Body weight is a factor that influences energy use. Heavier individuals use slightly more energy than lighter individuals undertaking the same tasks. For instance, an individual who weighs 57kg would use 135 calories in a brisk walk of 30 minutes. The same physical activity would result in energy use equal to 165 calories, in an individual who weighed 70kg.</a:t>
            </a:r>
            <a:endParaRPr lang="en-US" sz="1800" dirty="0" smtClean="0">
              <a:effectLst/>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37466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6582"/>
            <a:ext cx="10515600" cy="415636"/>
          </a:xfrm>
        </p:spPr>
        <p:txBody>
          <a:bodyPr>
            <a:normAutofit fontScale="90000"/>
          </a:bodyPr>
          <a:lstStyle/>
          <a:p>
            <a:pPr>
              <a:lnSpc>
                <a:spcPct val="107000"/>
              </a:lnSpc>
              <a:spcAft>
                <a:spcPts val="800"/>
              </a:spcAft>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After physical activity</a:t>
            </a:r>
            <a:r>
              <a:rPr lang="en-US" sz="3200" dirty="0" smtClean="0">
                <a:effectLst/>
                <a:latin typeface="Calibri" panose="020F0502020204030204" pitchFamily="34" charset="0"/>
                <a:cs typeface="Times New Roman" panose="02020603050405020304" pitchFamily="18" charset="0"/>
              </a:rPr>
              <a:t/>
            </a:r>
            <a:br>
              <a:rPr lang="en-US" sz="3200" dirty="0" smtClean="0">
                <a:effectLst/>
                <a:latin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838200" y="893618"/>
            <a:ext cx="10515600" cy="5283345"/>
          </a:xfrm>
        </p:spPr>
        <p:txBody>
          <a:bodyPr>
            <a:normAutofit lnSpcReduction="10000"/>
          </a:bodyPr>
          <a:lstStyle/>
          <a:p>
            <a:pPr marL="457200" algn="just">
              <a:lnSpc>
                <a:spcPct val="150000"/>
              </a:lnSpc>
              <a:spcBef>
                <a:spcPts val="500"/>
              </a:spcBef>
              <a:spcAft>
                <a:spcPts val="5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The effects of physical activity on energy use are experienced long after the physical activity is completed. </a:t>
            </a:r>
          </a:p>
          <a:p>
            <a:pPr marL="457200" algn="just">
              <a:lnSpc>
                <a:spcPct val="150000"/>
              </a:lnSpc>
              <a:spcBef>
                <a:spcPts val="500"/>
              </a:spcBef>
              <a:spcAft>
                <a:spcPts val="5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This is because of the increased oxygen requirements after exercise. </a:t>
            </a:r>
          </a:p>
          <a:p>
            <a:pPr marL="457200" algn="just">
              <a:lnSpc>
                <a:spcPct val="150000"/>
              </a:lnSpc>
              <a:spcBef>
                <a:spcPts val="500"/>
              </a:spcBef>
              <a:spcAft>
                <a:spcPts val="5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The extent of the increase in use of energy after exercise is related to the intensity of the exercise. An individual expends an additional 15% of the energy expended during exercise, in the post activity period. </a:t>
            </a:r>
          </a:p>
          <a:p>
            <a:pPr marL="457200" algn="just">
              <a:lnSpc>
                <a:spcPct val="150000"/>
              </a:lnSpc>
              <a:spcBef>
                <a:spcPts val="500"/>
              </a:spcBef>
              <a:spcAft>
                <a:spcPts val="5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Since more vigorous activities use more energy while they are being performed, they also cause an individual to use more energy in the post exercise period. Depending on the exercise intensity, an individual may use additional energy for a period of 24 hours after exercise.</a:t>
            </a:r>
            <a:endParaRPr lang="en-US" sz="1800" dirty="0" smtClean="0">
              <a:effectLst/>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72750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37" y="1018308"/>
            <a:ext cx="11824854" cy="602674"/>
          </a:xfrm>
        </p:spPr>
        <p:txBody>
          <a:bodyPr>
            <a:normAutofit fontScale="90000"/>
          </a:bodyPr>
          <a:lstStyle/>
          <a:p>
            <a:pPr marL="457200">
              <a:lnSpc>
                <a:spcPct val="150000"/>
              </a:lnSpc>
              <a:spcBef>
                <a:spcPts val="500"/>
              </a:spcBef>
              <a:spcAft>
                <a:spcPts val="500"/>
              </a:spcAft>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Growth, pregnancy and lactation</a:t>
            </a:r>
            <a:r>
              <a:rPr lang="en-US" sz="3200" dirty="0" smtClean="0">
                <a:effectLst/>
                <a:latin typeface="Calibri" panose="020F0502020204030204" pitchFamily="34" charset="0"/>
                <a:cs typeface="Times New Roman" panose="02020603050405020304" pitchFamily="18" charset="0"/>
              </a:rPr>
              <a:t/>
            </a:r>
            <a:br>
              <a:rPr lang="en-US" sz="3200" dirty="0" smtClean="0">
                <a:effectLst/>
                <a:latin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838200" y="1620982"/>
            <a:ext cx="10515600" cy="4987635"/>
          </a:xfrm>
        </p:spPr>
        <p:txBody>
          <a:bodyPr>
            <a:normAutofit fontScale="92500" lnSpcReduction="10000"/>
          </a:bodyPr>
          <a:lstStyle/>
          <a:p>
            <a:pPr marL="457200" algn="just">
              <a:lnSpc>
                <a:spcPct val="150000"/>
              </a:lnSpc>
              <a:spcBef>
                <a:spcPts val="500"/>
              </a:spcBef>
              <a:spcAft>
                <a:spcPts val="5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During growth tissues are synthesized by the body, hence the body requires additional energy compared to periods where there is no growth. Therefore, growing requires additional energy to maintain this growth.</a:t>
            </a:r>
          </a:p>
          <a:p>
            <a:pPr marL="457200" algn="just">
              <a:lnSpc>
                <a:spcPct val="150000"/>
              </a:lnSpc>
              <a:spcBef>
                <a:spcPts val="500"/>
              </a:spcBef>
              <a:spcAft>
                <a:spcPts val="5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Such tissue growth occurs during childhood, adolescence, </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hlinkClick r:id="rId2" tooltip="gestation "/>
              </a:rPr>
              <a:t>gestation</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or lactation. </a:t>
            </a:r>
          </a:p>
          <a:p>
            <a:pPr marL="457200" algn="just">
              <a:lnSpc>
                <a:spcPct val="150000"/>
              </a:lnSpc>
              <a:spcBef>
                <a:spcPts val="500"/>
              </a:spcBef>
              <a:spcAft>
                <a:spcPts val="5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The growth of placental and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foetal</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tissues also requires additional energy, and thus pregnant women have increased energy requirements. </a:t>
            </a:r>
          </a:p>
          <a:p>
            <a:pPr marL="457200" algn="just">
              <a:lnSpc>
                <a:spcPct val="150000"/>
              </a:lnSpc>
              <a:spcBef>
                <a:spcPts val="500"/>
              </a:spcBef>
              <a:spcAft>
                <a:spcPts val="5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This is particularly significant in the second and third trimesters of pregnancy, when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foetal</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growth is rapid. </a:t>
            </a:r>
          </a:p>
          <a:p>
            <a:pPr marL="457200" algn="just">
              <a:lnSpc>
                <a:spcPct val="150000"/>
              </a:lnSpc>
              <a:spcBef>
                <a:spcPts val="500"/>
              </a:spcBef>
              <a:spcAft>
                <a:spcPts val="5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Lactation also creates a higher energy requirement due to the additional energy required for breast milk production.</a:t>
            </a:r>
            <a:endParaRPr lang="en-US" sz="1800" dirty="0" smtClean="0">
              <a:effectLst/>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9400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7000"/>
              </a:lnSpc>
              <a:spcAft>
                <a:spcPts val="800"/>
              </a:spcAft>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Sex</a:t>
            </a:r>
            <a:endParaRPr lang="en-US" dirty="0"/>
          </a:p>
        </p:txBody>
      </p:sp>
      <p:sp>
        <p:nvSpPr>
          <p:cNvPr id="3" name="Content Placeholder 2"/>
          <p:cNvSpPr>
            <a:spLocks noGrp="1"/>
          </p:cNvSpPr>
          <p:nvPr>
            <p:ph idx="1"/>
          </p:nvPr>
        </p:nvSpPr>
        <p:spPr/>
        <p:txBody>
          <a:bodyPr/>
          <a:lstStyle/>
          <a:p>
            <a:pPr marL="457200" algn="just">
              <a:lnSpc>
                <a:spcPct val="150000"/>
              </a:lnSpc>
              <a:spcBef>
                <a:spcPts val="500"/>
              </a:spcBef>
              <a:spcAft>
                <a:spcPts val="5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Energy use in females is approximately 16% lower than energy use in male.  This is because men require more energy because of the different hormonal environment of male and female bodies, with total muscle mass in female lesser than that of males.</a:t>
            </a:r>
            <a:endParaRPr lang="en-US" sz="1800"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267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diet</a:t>
            </a:r>
            <a:endParaRPr lang="en-US" dirty="0"/>
          </a:p>
        </p:txBody>
      </p:sp>
      <p:sp>
        <p:nvSpPr>
          <p:cNvPr id="3" name="Content Placeholder 2"/>
          <p:cNvSpPr>
            <a:spLocks noGrp="1"/>
          </p:cNvSpPr>
          <p:nvPr>
            <p:ph idx="1"/>
          </p:nvPr>
        </p:nvSpPr>
        <p:spPr/>
        <p:txBody>
          <a:bodyPr/>
          <a:lstStyle/>
          <a:p>
            <a:r>
              <a:rPr lang="en-US" dirty="0" smtClean="0"/>
              <a:t>When your diet is balanced, it means that your diet supplies you with all the required essential nutrients required by your body for maintenance, repair and growth. </a:t>
            </a:r>
          </a:p>
          <a:p>
            <a:r>
              <a:rPr lang="en-US" dirty="0" smtClean="0"/>
              <a:t>Apart from the nutrients your body gets from this balanced diet, your body also receives adequate substrates that enable the body to produce adequate energy for maintenance of homeostasis, work and rest. </a:t>
            </a:r>
          </a:p>
          <a:p>
            <a:pPr>
              <a:lnSpc>
                <a:spcPct val="107000"/>
              </a:lnSpc>
              <a:spcAft>
                <a:spcPts val="800"/>
              </a:spcAft>
            </a:pPr>
            <a:r>
              <a:rPr lang="en-US" dirty="0" smtClean="0">
                <a:effectLst/>
                <a:latin typeface="Times New Roman" panose="02020603050405020304" pitchFamily="18" charset="0"/>
                <a:cs typeface="Times New Roman" panose="02020603050405020304" pitchFamily="18" charset="0"/>
              </a:rPr>
              <a:t>Energy intake must be balanced so that serious health problems do not arise.</a:t>
            </a:r>
            <a:endParaRPr lang="en-US" sz="1800" dirty="0" smtClean="0">
              <a:effectLst/>
              <a:latin typeface="Calibri" panose="020F0502020204030204" pitchFamily="34"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6552767" y="341757"/>
            <a:ext cx="3380942" cy="1944243"/>
          </a:xfrm>
          <a:prstGeom prst="rect">
            <a:avLst/>
          </a:prstGeom>
        </p:spPr>
      </p:pic>
    </p:spTree>
    <p:extLst>
      <p:ext uri="{BB962C8B-B14F-4D97-AF65-F5344CB8AC3E}">
        <p14:creationId xmlns:p14="http://schemas.microsoft.com/office/powerpoint/2010/main" val="401147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818"/>
            <a:ext cx="10515600" cy="581891"/>
          </a:xfrm>
        </p:spPr>
        <p:txBody>
          <a:bodyPr>
            <a:normAutofit fontScale="90000"/>
          </a:bodyPr>
          <a:lstStyle/>
          <a:p>
            <a:pPr>
              <a:lnSpc>
                <a:spcPct val="107000"/>
              </a:lnSpc>
              <a:spcAft>
                <a:spcPts val="800"/>
              </a:spcAft>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Diet induced thermogenesis</a:t>
            </a:r>
            <a:endParaRPr lang="en-US" sz="3200" dirty="0">
              <a:effectLst/>
              <a:latin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838200" y="789709"/>
            <a:ext cx="10515600" cy="5387254"/>
          </a:xfrm>
        </p:spPr>
        <p:txBody>
          <a:bodyPr>
            <a:normAutofit/>
          </a:bodyPr>
          <a:lstStyle/>
          <a:p>
            <a:pPr>
              <a:lnSpc>
                <a:spcPct val="107000"/>
              </a:lnSpc>
              <a:spcAft>
                <a:spcPts val="8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This is the amount of energy used in the digestion, absorption and transportation of nutrients. </a:t>
            </a:r>
          </a:p>
          <a:p>
            <a:pPr>
              <a:lnSpc>
                <a:spcPct val="107000"/>
              </a:lnSpc>
              <a:spcAft>
                <a:spcPts val="8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Eating increases the body's energy use slightly, as the body must work harder and thus use more energy, to digest and process food. This is referred to as the </a:t>
            </a: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thermic</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effect of food. </a:t>
            </a:r>
          </a:p>
          <a:p>
            <a:pPr>
              <a:lnSpc>
                <a:spcPct val="107000"/>
              </a:lnSpc>
              <a:spcAft>
                <a:spcPts val="8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The extent to which food consumption increases energy use above resting levels depends on the type of food.  </a:t>
            </a:r>
          </a:p>
          <a:p>
            <a:pPr>
              <a:lnSpc>
                <a:spcPct val="107000"/>
              </a:lnSpc>
              <a:spcAft>
                <a:spcPts val="8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For instance, the thermal effect of carbohydrates raises the body's energy use by 5-10% for the period taken to digest the food on the other hand, fat raises energy expenditure by &lt;5%, while proteins raise energy expenditure by up to 30%. This reflects the more energy intensive process required to breakdown protein in the body.</a:t>
            </a:r>
            <a:endParaRPr lang="en-US" sz="1800" dirty="0" smtClean="0">
              <a:effectLst/>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87147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pic>
        <p:nvPicPr>
          <p:cNvPr id="4" name="Content Placeholder 3"/>
          <p:cNvPicPr>
            <a:picLocks noGrp="1" noChangeAspect="1"/>
          </p:cNvPicPr>
          <p:nvPr>
            <p:ph idx="1"/>
          </p:nvPr>
        </p:nvPicPr>
        <p:blipFill>
          <a:blip r:embed="rId2"/>
          <a:stretch>
            <a:fillRect/>
          </a:stretch>
        </p:blipFill>
        <p:spPr>
          <a:xfrm>
            <a:off x="2618509" y="2084831"/>
            <a:ext cx="6276109" cy="3962677"/>
          </a:xfrm>
          <a:prstGeom prst="rect">
            <a:avLst/>
          </a:prstGeom>
        </p:spPr>
      </p:pic>
    </p:spTree>
    <p:extLst>
      <p:ext uri="{BB962C8B-B14F-4D97-AF65-F5344CB8AC3E}">
        <p14:creationId xmlns:p14="http://schemas.microsoft.com/office/powerpoint/2010/main" val="191792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NUTRIENTS</a:t>
            </a:r>
            <a:endParaRPr lang="en-US" dirty="0"/>
          </a:p>
        </p:txBody>
      </p:sp>
      <p:sp>
        <p:nvSpPr>
          <p:cNvPr id="3" name="Content Placeholder 2"/>
          <p:cNvSpPr>
            <a:spLocks noGrp="1"/>
          </p:cNvSpPr>
          <p:nvPr>
            <p:ph idx="1"/>
          </p:nvPr>
        </p:nvSpPr>
        <p:spPr>
          <a:xfrm>
            <a:off x="838200" y="1205344"/>
            <a:ext cx="10515600" cy="5444837"/>
          </a:xfrm>
        </p:spPr>
        <p:txBody>
          <a:bodyPr>
            <a:normAutofit fontScale="77500" lnSpcReduction="20000"/>
          </a:bodyPr>
          <a:lstStyle/>
          <a:p>
            <a:pPr algn="just">
              <a:lnSpc>
                <a:spcPct val="150000"/>
              </a:lnSpc>
              <a:spcAft>
                <a:spcPts val="1000"/>
              </a:spcAft>
            </a:pPr>
            <a:endParaRPr lang="en-US" dirty="0" smtClean="0">
              <a:effectLst/>
              <a:latin typeface="Times New Roman" panose="02020603050405020304" pitchFamily="18" charset="0"/>
              <a:cs typeface="Times New Roman" panose="02020603050405020304" pitchFamily="18" charset="0"/>
            </a:endParaRPr>
          </a:p>
          <a:p>
            <a:pPr algn="just">
              <a:lnSpc>
                <a:spcPct val="150000"/>
              </a:lnSpc>
              <a:spcAft>
                <a:spcPts val="1000"/>
              </a:spcAft>
            </a:pPr>
            <a:r>
              <a:rPr lang="en-US" dirty="0" smtClean="0">
                <a:effectLst/>
                <a:latin typeface="Times New Roman" panose="02020603050405020304" pitchFamily="18" charset="0"/>
                <a:cs typeface="Times New Roman" panose="02020603050405020304" pitchFamily="18" charset="0"/>
              </a:rPr>
              <a:t>Carbohydrates (CHO), </a:t>
            </a:r>
          </a:p>
          <a:p>
            <a:pPr algn="just">
              <a:lnSpc>
                <a:spcPct val="150000"/>
              </a:lnSpc>
              <a:spcAft>
                <a:spcPts val="1000"/>
              </a:spcAft>
            </a:pPr>
            <a:r>
              <a:rPr lang="en-US" dirty="0" smtClean="0">
                <a:effectLst/>
                <a:latin typeface="Times New Roman" panose="02020603050405020304" pitchFamily="18" charset="0"/>
                <a:cs typeface="Times New Roman" panose="02020603050405020304" pitchFamily="18" charset="0"/>
              </a:rPr>
              <a:t>Fats, </a:t>
            </a:r>
          </a:p>
          <a:p>
            <a:pPr algn="just">
              <a:lnSpc>
                <a:spcPct val="150000"/>
              </a:lnSpc>
              <a:spcAft>
                <a:spcPts val="1000"/>
              </a:spcAft>
            </a:pPr>
            <a:r>
              <a:rPr lang="en-US" dirty="0" smtClean="0">
                <a:effectLst/>
                <a:latin typeface="Times New Roman" panose="02020603050405020304" pitchFamily="18" charset="0"/>
                <a:cs typeface="Times New Roman" panose="02020603050405020304" pitchFamily="18" charset="0"/>
              </a:rPr>
              <a:t>Proteins, </a:t>
            </a:r>
          </a:p>
          <a:p>
            <a:pPr algn="just">
              <a:lnSpc>
                <a:spcPct val="150000"/>
              </a:lnSpc>
              <a:spcAft>
                <a:spcPts val="1000"/>
              </a:spcAft>
            </a:pPr>
            <a:r>
              <a:rPr lang="en-US" dirty="0" smtClean="0">
                <a:effectLst/>
                <a:latin typeface="Times New Roman" panose="02020603050405020304" pitchFamily="18" charset="0"/>
                <a:cs typeface="Times New Roman" panose="02020603050405020304" pitchFamily="18" charset="0"/>
              </a:rPr>
              <a:t>Vitamins, </a:t>
            </a:r>
          </a:p>
          <a:p>
            <a:pPr algn="just">
              <a:lnSpc>
                <a:spcPct val="150000"/>
              </a:lnSpc>
              <a:spcAft>
                <a:spcPts val="1000"/>
              </a:spcAft>
            </a:pPr>
            <a:r>
              <a:rPr lang="en-US" dirty="0" smtClean="0">
                <a:effectLst/>
                <a:latin typeface="Times New Roman" panose="02020603050405020304" pitchFamily="18" charset="0"/>
                <a:cs typeface="Times New Roman" panose="02020603050405020304" pitchFamily="18" charset="0"/>
              </a:rPr>
              <a:t>Minerals and Water are the essential nutrients the human body requires.  </a:t>
            </a:r>
          </a:p>
          <a:p>
            <a:pPr algn="just">
              <a:lnSpc>
                <a:spcPct val="150000"/>
              </a:lnSpc>
              <a:spcAft>
                <a:spcPts val="1000"/>
              </a:spcAft>
            </a:pPr>
            <a:r>
              <a:rPr lang="en-US" dirty="0" smtClean="0">
                <a:effectLst/>
                <a:latin typeface="Times New Roman" panose="02020603050405020304" pitchFamily="18" charset="0"/>
                <a:cs typeface="Times New Roman" panose="02020603050405020304" pitchFamily="18" charset="0"/>
              </a:rPr>
              <a:t>The body’s fuels for work and normal functions come mostly from fuel nutrients (CHO, fats and Proteins) while the other nutrients are generally regulatory nutrients. </a:t>
            </a:r>
          </a:p>
          <a:p>
            <a:pPr algn="just">
              <a:lnSpc>
                <a:spcPct val="150000"/>
              </a:lnSpc>
              <a:spcAft>
                <a:spcPts val="1000"/>
              </a:spcAft>
            </a:pPr>
            <a:r>
              <a:rPr lang="en-US" dirty="0" smtClean="0">
                <a:effectLst/>
                <a:latin typeface="Times New Roman" panose="02020603050405020304" pitchFamily="18" charset="0"/>
                <a:cs typeface="Times New Roman" panose="02020603050405020304" pitchFamily="18" charset="0"/>
              </a:rPr>
              <a:t>They have no caloric value but are necessary for the body to function normally and maintain good health. </a:t>
            </a:r>
            <a:endParaRPr lang="en-US" sz="1800" dirty="0" smtClean="0">
              <a:effectLst/>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1919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0946"/>
            <a:ext cx="10515600" cy="6380018"/>
          </a:xfrm>
        </p:spPr>
        <p:txBody>
          <a:bodyPr>
            <a:normAutofit/>
          </a:bodyPr>
          <a:lstStyle/>
          <a:p>
            <a:pPr algn="just">
              <a:lnSpc>
                <a:spcPct val="150000"/>
              </a:lnSpc>
              <a:spcAft>
                <a:spcPts val="1000"/>
              </a:spcAft>
            </a:pPr>
            <a:r>
              <a:rPr lang="en-US" dirty="0" smtClean="0">
                <a:effectLst/>
                <a:latin typeface="Times New Roman" panose="02020603050405020304" pitchFamily="18" charset="0"/>
                <a:cs typeface="Times New Roman" panose="02020603050405020304" pitchFamily="18" charset="0"/>
              </a:rPr>
              <a:t>Carbohydrates, fats and proteins are also referred to as </a:t>
            </a:r>
            <a:r>
              <a:rPr lang="en-US" b="1" u="sng" dirty="0" smtClean="0">
                <a:effectLst/>
                <a:latin typeface="Times New Roman" panose="02020603050405020304" pitchFamily="18" charset="0"/>
                <a:cs typeface="Times New Roman" panose="02020603050405020304" pitchFamily="18" charset="0"/>
              </a:rPr>
              <a:t>Macronutrients</a:t>
            </a:r>
            <a:r>
              <a:rPr lang="en-US" dirty="0" smtClean="0">
                <a:effectLst/>
                <a:latin typeface="Times New Roman" panose="02020603050405020304" pitchFamily="18" charset="0"/>
                <a:cs typeface="Times New Roman" panose="02020603050405020304" pitchFamily="18" charset="0"/>
              </a:rPr>
              <a:t>, because the body requires them in large amounts daily. </a:t>
            </a:r>
          </a:p>
          <a:p>
            <a:pPr algn="just">
              <a:lnSpc>
                <a:spcPct val="150000"/>
              </a:lnSpc>
              <a:spcAft>
                <a:spcPts val="1000"/>
              </a:spcAft>
            </a:pPr>
            <a:r>
              <a:rPr lang="en-US" dirty="0" smtClean="0">
                <a:effectLst/>
                <a:latin typeface="Times New Roman" panose="02020603050405020304" pitchFamily="18" charset="0"/>
                <a:cs typeface="Times New Roman" panose="02020603050405020304" pitchFamily="18" charset="0"/>
              </a:rPr>
              <a:t>Vitamins and Minerals also called </a:t>
            </a:r>
            <a:r>
              <a:rPr lang="en-US" b="1" u="sng" dirty="0" smtClean="0">
                <a:effectLst/>
                <a:latin typeface="Times New Roman" panose="02020603050405020304" pitchFamily="18" charset="0"/>
                <a:cs typeface="Times New Roman" panose="02020603050405020304" pitchFamily="18" charset="0"/>
              </a:rPr>
              <a:t>micronutrients</a:t>
            </a:r>
            <a:r>
              <a:rPr lang="en-US" dirty="0" smtClean="0">
                <a:effectLst/>
                <a:latin typeface="Times New Roman" panose="02020603050405020304" pitchFamily="18" charset="0"/>
                <a:cs typeface="Times New Roman" panose="02020603050405020304" pitchFamily="18" charset="0"/>
              </a:rPr>
              <a:t> are usually required in lesser amounts by the body. </a:t>
            </a:r>
            <a:endParaRPr lang="en-US" sz="1800" dirty="0" smtClean="0">
              <a:effectLst/>
              <a:latin typeface="Calibri" panose="020F0502020204030204" pitchFamily="34" charset="0"/>
              <a:cs typeface="Times New Roman" panose="02020603050405020304" pitchFamily="18" charset="0"/>
            </a:endParaRPr>
          </a:p>
          <a:p>
            <a:pPr algn="just">
              <a:lnSpc>
                <a:spcPct val="150000"/>
              </a:lnSpc>
              <a:spcAft>
                <a:spcPts val="1000"/>
              </a:spcAft>
            </a:pPr>
            <a:r>
              <a:rPr lang="en-US" dirty="0" smtClean="0">
                <a:effectLst/>
                <a:latin typeface="Times New Roman" panose="02020603050405020304" pitchFamily="18" charset="0"/>
                <a:cs typeface="Times New Roman" panose="02020603050405020304" pitchFamily="18" charset="0"/>
              </a:rPr>
              <a:t>Food is classified according to its </a:t>
            </a:r>
            <a:r>
              <a:rPr lang="en-US" b="1" dirty="0" smtClean="0">
                <a:effectLst/>
                <a:latin typeface="Times New Roman" panose="02020603050405020304" pitchFamily="18" charset="0"/>
                <a:cs typeface="Times New Roman" panose="02020603050405020304" pitchFamily="18" charset="0"/>
              </a:rPr>
              <a:t>nutrient density </a:t>
            </a:r>
            <a:r>
              <a:rPr lang="en-US" dirty="0" smtClean="0">
                <a:effectLst/>
                <a:latin typeface="Times New Roman" panose="02020603050405020304" pitchFamily="18" charset="0"/>
                <a:cs typeface="Times New Roman" panose="02020603050405020304" pitchFamily="18" charset="0"/>
              </a:rPr>
              <a:t>because of the amount of nutrients and calories they contain. </a:t>
            </a:r>
          </a:p>
          <a:p>
            <a:pPr marL="457200" indent="-457200" algn="just">
              <a:lnSpc>
                <a:spcPct val="150000"/>
              </a:lnSpc>
              <a:spcAft>
                <a:spcPts val="1000"/>
              </a:spcAft>
              <a:buFont typeface="+mj-lt"/>
              <a:buAutoNum type="arabicPeriod"/>
            </a:pPr>
            <a:r>
              <a:rPr lang="en-US" dirty="0" smtClean="0">
                <a:effectLst/>
                <a:latin typeface="Times New Roman" panose="02020603050405020304" pitchFamily="18" charset="0"/>
                <a:cs typeface="Times New Roman" panose="02020603050405020304" pitchFamily="18" charset="0"/>
              </a:rPr>
              <a:t>A </a:t>
            </a:r>
            <a:r>
              <a:rPr lang="en-US" b="1" dirty="0" smtClean="0">
                <a:effectLst/>
                <a:latin typeface="Times New Roman" panose="02020603050405020304" pitchFamily="18" charset="0"/>
                <a:cs typeface="Times New Roman" panose="02020603050405020304" pitchFamily="18" charset="0"/>
              </a:rPr>
              <a:t>high nutrient density </a:t>
            </a:r>
            <a:r>
              <a:rPr lang="en-US" dirty="0" smtClean="0">
                <a:effectLst/>
                <a:latin typeface="Times New Roman" panose="02020603050405020304" pitchFamily="18" charset="0"/>
                <a:cs typeface="Times New Roman" panose="02020603050405020304" pitchFamily="18" charset="0"/>
              </a:rPr>
              <a:t>food is one that is packaged with nutrients containing a few or moderate number of calories. </a:t>
            </a:r>
          </a:p>
          <a:p>
            <a:pPr marL="457200" indent="-457200" algn="just">
              <a:lnSpc>
                <a:spcPct val="150000"/>
              </a:lnSpc>
              <a:spcAft>
                <a:spcPts val="1000"/>
              </a:spcAft>
              <a:buFont typeface="+mj-lt"/>
              <a:buAutoNum type="arabicPeriod"/>
            </a:pPr>
            <a:r>
              <a:rPr lang="en-US" dirty="0" smtClean="0">
                <a:effectLst/>
                <a:latin typeface="Times New Roman" panose="02020603050405020304" pitchFamily="18" charset="0"/>
                <a:cs typeface="Times New Roman" panose="02020603050405020304" pitchFamily="18" charset="0"/>
              </a:rPr>
              <a:t>On the other hand, food containing too many calories with few nutrients of low nutrient density is commonly called </a:t>
            </a:r>
            <a:r>
              <a:rPr lang="en-US" b="1" dirty="0" smtClean="0">
                <a:effectLst/>
                <a:latin typeface="Times New Roman" panose="02020603050405020304" pitchFamily="18" charset="0"/>
                <a:cs typeface="Times New Roman" panose="02020603050405020304" pitchFamily="18" charset="0"/>
              </a:rPr>
              <a:t>low nutrient density food </a:t>
            </a:r>
            <a:r>
              <a:rPr lang="en-US" dirty="0" smtClean="0">
                <a:effectLst/>
                <a:latin typeface="Times New Roman" panose="02020603050405020304" pitchFamily="18" charset="0"/>
                <a:cs typeface="Times New Roman" panose="02020603050405020304" pitchFamily="18" charset="0"/>
              </a:rPr>
              <a:t>or junk food. </a:t>
            </a:r>
            <a:endParaRPr lang="en-US" sz="1800" dirty="0" smtClean="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628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3455"/>
            <a:ext cx="10515600" cy="5553508"/>
          </a:xfrm>
        </p:spPr>
        <p:txBody>
          <a:bodyPr>
            <a:normAutofit/>
          </a:bodyPr>
          <a:lstStyle/>
          <a:p>
            <a:pPr algn="just">
              <a:lnSpc>
                <a:spcPct val="150000"/>
              </a:lnSpc>
              <a:spcAft>
                <a:spcPts val="1000"/>
              </a:spcAft>
            </a:pPr>
            <a:r>
              <a:rPr lang="en-US" b="1" dirty="0" smtClean="0">
                <a:effectLst/>
                <a:latin typeface="Times New Roman" panose="02020603050405020304" pitchFamily="18" charset="0"/>
                <a:cs typeface="Times New Roman" panose="02020603050405020304" pitchFamily="18" charset="0"/>
              </a:rPr>
              <a:t>A calorie </a:t>
            </a:r>
            <a:r>
              <a:rPr lang="en-US" dirty="0" smtClean="0">
                <a:effectLst/>
                <a:latin typeface="Times New Roman" panose="02020603050405020304" pitchFamily="18" charset="0"/>
                <a:cs typeface="Times New Roman" panose="02020603050405020304" pitchFamily="18" charset="0"/>
              </a:rPr>
              <a:t>is the unit of measure that indicates the consumed energy value of food or the energy usage through physical activity. A good example here is an apple could provide 80 calories while a kilometer walk requires 100 Calories. </a:t>
            </a:r>
          </a:p>
          <a:p>
            <a:pPr algn="just">
              <a:lnSpc>
                <a:spcPct val="150000"/>
              </a:lnSpc>
              <a:spcAft>
                <a:spcPts val="1000"/>
              </a:spcAft>
            </a:pPr>
            <a:r>
              <a:rPr lang="en-US" dirty="0" smtClean="0">
                <a:effectLst/>
                <a:latin typeface="Times New Roman" panose="02020603050405020304" pitchFamily="18" charset="0"/>
                <a:cs typeface="Times New Roman" panose="02020603050405020304" pitchFamily="18" charset="0"/>
              </a:rPr>
              <a:t>There are two types of calories:</a:t>
            </a:r>
          </a:p>
          <a:p>
            <a:pPr marL="457200" indent="-457200" algn="just">
              <a:lnSpc>
                <a:spcPct val="150000"/>
              </a:lnSpc>
              <a:spcAft>
                <a:spcPts val="1000"/>
              </a:spcAft>
              <a:buFont typeface="+mj-lt"/>
              <a:buAutoNum type="arabicPeriod"/>
            </a:pPr>
            <a:r>
              <a:rPr lang="en-US" dirty="0" smtClean="0">
                <a:effectLst/>
                <a:latin typeface="Times New Roman" panose="02020603050405020304" pitchFamily="18" charset="0"/>
                <a:cs typeface="Times New Roman" panose="02020603050405020304" pitchFamily="18" charset="0"/>
              </a:rPr>
              <a:t>a kilo calorie (kcal/Cal) (large calorie) which is </a:t>
            </a:r>
            <a:r>
              <a:rPr lang="en-US" dirty="0" smtClean="0">
                <a:solidFill>
                  <a:srgbClr val="000000"/>
                </a:solidFill>
                <a:effectLst/>
                <a:latin typeface="Times New Roman" panose="02020603050405020304" pitchFamily="18" charset="0"/>
                <a:cs typeface="Times New Roman" panose="02020603050405020304" pitchFamily="18" charset="0"/>
              </a:rPr>
              <a:t>the amount of energy required to raise 1kg</a:t>
            </a:r>
            <a:r>
              <a:rPr lang="en-US" dirty="0" smtClean="0">
                <a:effectLst/>
                <a:latin typeface="Times New Roman" panose="02020603050405020304" pitchFamily="18" charset="0"/>
                <a:cs typeface="Times New Roman" panose="02020603050405020304" pitchFamily="18" charset="0"/>
              </a:rPr>
              <a:t> of water by 1</a:t>
            </a:r>
            <a:r>
              <a:rPr lang="en-US" baseline="30000" dirty="0" smtClean="0">
                <a:effectLst/>
                <a:latin typeface="Times New Roman" panose="02020603050405020304" pitchFamily="18" charset="0"/>
                <a:cs typeface="Times New Roman" panose="02020603050405020304" pitchFamily="18" charset="0"/>
              </a:rPr>
              <a:t>0</a:t>
            </a:r>
            <a:r>
              <a:rPr lang="en-US" dirty="0" smtClean="0">
                <a:effectLst/>
                <a:latin typeface="Times New Roman" panose="02020603050405020304" pitchFamily="18" charset="0"/>
                <a:cs typeface="Times New Roman" panose="02020603050405020304" pitchFamily="18" charset="0"/>
              </a:rPr>
              <a:t>C.</a:t>
            </a:r>
          </a:p>
          <a:p>
            <a:pPr marL="457200" indent="-457200" algn="just">
              <a:lnSpc>
                <a:spcPct val="150000"/>
              </a:lnSpc>
              <a:spcAft>
                <a:spcPts val="1000"/>
              </a:spcAft>
              <a:buFont typeface="+mj-lt"/>
              <a:buAutoNum type="arabicPeriod"/>
            </a:pPr>
            <a:r>
              <a:rPr lang="en-US" dirty="0" smtClean="0">
                <a:effectLst/>
                <a:latin typeface="Times New Roman" panose="02020603050405020304" pitchFamily="18" charset="0"/>
                <a:cs typeface="Times New Roman" panose="02020603050405020304" pitchFamily="18" charset="0"/>
              </a:rPr>
              <a:t> a small calorie (</a:t>
            </a:r>
            <a:r>
              <a:rPr lang="en-US" dirty="0" err="1" smtClean="0">
                <a:effectLst/>
                <a:latin typeface="Times New Roman" panose="02020603050405020304" pitchFamily="18" charset="0"/>
                <a:cs typeface="Times New Roman" panose="02020603050405020304" pitchFamily="18" charset="0"/>
              </a:rPr>
              <a:t>cal</a:t>
            </a:r>
            <a:r>
              <a:rPr lang="en-US" dirty="0" smtClean="0">
                <a:effectLst/>
                <a:latin typeface="Times New Roman" panose="02020603050405020304" pitchFamily="18" charset="0"/>
                <a:cs typeface="Times New Roman" panose="02020603050405020304" pitchFamily="18" charset="0"/>
              </a:rPr>
              <a:t>) which is the amount of energy required to raise one gram of water by 1</a:t>
            </a:r>
            <a:r>
              <a:rPr lang="en-US" baseline="30000" dirty="0" smtClean="0">
                <a:effectLst/>
                <a:latin typeface="Times New Roman" panose="02020603050405020304" pitchFamily="18" charset="0"/>
                <a:cs typeface="Times New Roman" panose="02020603050405020304" pitchFamily="18" charset="0"/>
              </a:rPr>
              <a:t>0</a:t>
            </a:r>
            <a:r>
              <a:rPr lang="en-US" dirty="0" smtClean="0">
                <a:effectLst/>
                <a:latin typeface="Times New Roman" panose="02020603050405020304" pitchFamily="18" charset="0"/>
                <a:cs typeface="Times New Roman" panose="02020603050405020304" pitchFamily="18" charset="0"/>
              </a:rPr>
              <a:t>C. </a:t>
            </a:r>
            <a:endParaRPr lang="en-US" sz="1800"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347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07000"/>
              </a:lnSpc>
              <a:spcAft>
                <a:spcPts val="800"/>
              </a:spcAft>
            </a:pPr>
            <a:r>
              <a:rPr lang="en-US" b="1" dirty="0" smtClean="0">
                <a:effectLst/>
                <a:latin typeface="Times New Roman" panose="02020603050405020304" pitchFamily="18" charset="0"/>
                <a:cs typeface="Times New Roman" panose="02020603050405020304" pitchFamily="18" charset="0"/>
              </a:rPr>
              <a:t>Role of Carbohydrates(CHO) in the body</a:t>
            </a:r>
            <a:r>
              <a:rPr lang="en-US" sz="3200" dirty="0" smtClean="0">
                <a:effectLst/>
                <a:latin typeface="Calibri" panose="020F0502020204030204" pitchFamily="34" charset="0"/>
                <a:cs typeface="Times New Roman" panose="02020603050405020304" pitchFamily="18" charset="0"/>
              </a:rPr>
              <a:t/>
            </a:r>
            <a:br>
              <a:rPr lang="en-US" sz="3200" dirty="0" smtClean="0">
                <a:effectLst/>
                <a:latin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lvl="0" indent="-342900">
              <a:lnSpc>
                <a:spcPct val="114000"/>
              </a:lnSpc>
              <a:spcAft>
                <a:spcPts val="1000"/>
              </a:spcAft>
              <a:buFont typeface="Times New Roman" panose="02020603050405020304" pitchFamily="18" charset="0"/>
              <a:buAutoNum type="alphaLcParenR"/>
            </a:pPr>
            <a:r>
              <a:rPr lang="en-US" dirty="0" smtClean="0">
                <a:effectLst/>
                <a:latin typeface="Times New Roman" panose="02020603050405020304" pitchFamily="18" charset="0"/>
                <a:cs typeface="Times New Roman" panose="02020603050405020304" pitchFamily="18" charset="0"/>
              </a:rPr>
              <a:t>They serve as energy fuel during high intensity exercise </a:t>
            </a:r>
            <a:endParaRPr lang="en-US" sz="1800" dirty="0" smtClean="0">
              <a:effectLst/>
              <a:latin typeface="Calibri" panose="020F0502020204030204" pitchFamily="34" charset="0"/>
              <a:cs typeface="Times New Roman" panose="02020603050405020304" pitchFamily="18" charset="0"/>
            </a:endParaRPr>
          </a:p>
          <a:p>
            <a:pPr marL="342900" lvl="0" indent="-342900">
              <a:lnSpc>
                <a:spcPct val="114000"/>
              </a:lnSpc>
              <a:spcAft>
                <a:spcPts val="1000"/>
              </a:spcAft>
              <a:buFont typeface="Times New Roman" panose="02020603050405020304" pitchFamily="18" charset="0"/>
              <a:buAutoNum type="alphaLcParenR"/>
            </a:pPr>
            <a:r>
              <a:rPr lang="en-US" dirty="0" smtClean="0">
                <a:effectLst/>
                <a:latin typeface="Times New Roman" panose="02020603050405020304" pitchFamily="18" charset="0"/>
                <a:cs typeface="Times New Roman" panose="02020603050405020304" pitchFamily="18" charset="0"/>
              </a:rPr>
              <a:t>Adequate CHO intake helps to preserve tissue protein. </a:t>
            </a:r>
            <a:endParaRPr lang="en-US" sz="1800" dirty="0" smtClean="0">
              <a:effectLst/>
              <a:latin typeface="Calibri" panose="020F0502020204030204" pitchFamily="34" charset="0"/>
              <a:cs typeface="Times New Roman" panose="02020603050405020304" pitchFamily="18" charset="0"/>
            </a:endParaRPr>
          </a:p>
          <a:p>
            <a:pPr marL="342900" lvl="0" indent="-342900">
              <a:lnSpc>
                <a:spcPct val="114000"/>
              </a:lnSpc>
              <a:spcAft>
                <a:spcPts val="1000"/>
              </a:spcAft>
              <a:buFont typeface="Times New Roman" panose="02020603050405020304" pitchFamily="18" charset="0"/>
              <a:buAutoNum type="alphaLcParenR"/>
            </a:pPr>
            <a:r>
              <a:rPr lang="en-US" dirty="0" smtClean="0">
                <a:effectLst/>
                <a:latin typeface="Times New Roman" panose="02020603050405020304" pitchFamily="18" charset="0"/>
                <a:cs typeface="Times New Roman" panose="02020603050405020304" pitchFamily="18" charset="0"/>
              </a:rPr>
              <a:t>Brain’s primary fuel</a:t>
            </a:r>
            <a:endParaRPr lang="en-US" sz="1800" dirty="0">
              <a:effectLst/>
              <a:latin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793182" y="3138056"/>
            <a:ext cx="4114800" cy="3171304"/>
          </a:xfrm>
          <a:prstGeom prst="rect">
            <a:avLst/>
          </a:prstGeom>
        </p:spPr>
      </p:pic>
    </p:spTree>
    <p:extLst>
      <p:ext uri="{BB962C8B-B14F-4D97-AF65-F5344CB8AC3E}">
        <p14:creationId xmlns:p14="http://schemas.microsoft.com/office/powerpoint/2010/main" val="2704290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fontScale="85000" lnSpcReduction="20000"/>
          </a:bodyPr>
          <a:lstStyle/>
          <a:p>
            <a:pPr algn="just">
              <a:lnSpc>
                <a:spcPct val="150000"/>
              </a:lnSpc>
              <a:spcAft>
                <a:spcPts val="1000"/>
              </a:spcAft>
            </a:pPr>
            <a:r>
              <a:rPr lang="en-US" dirty="0" smtClean="0">
                <a:effectLst/>
                <a:latin typeface="Times New Roman" panose="02020603050405020304" pitchFamily="18" charset="0"/>
                <a:cs typeface="Times New Roman" panose="02020603050405020304" pitchFamily="18" charset="0"/>
              </a:rPr>
              <a:t>Depletion of glycogen reserves as a result of starvation, reduced CHO intake and strenuous exercise affect the metabolic processes mixture. </a:t>
            </a:r>
            <a:endParaRPr lang="en-US" sz="1800" dirty="0" smtClean="0">
              <a:effectLst/>
              <a:latin typeface="Calibri" panose="020F0502020204030204" pitchFamily="34" charset="0"/>
              <a:cs typeface="Times New Roman" panose="02020603050405020304" pitchFamily="18" charset="0"/>
            </a:endParaRPr>
          </a:p>
          <a:p>
            <a:pPr algn="just">
              <a:lnSpc>
                <a:spcPct val="150000"/>
              </a:lnSpc>
              <a:spcAft>
                <a:spcPts val="1000"/>
              </a:spcAft>
            </a:pPr>
            <a:r>
              <a:rPr lang="en-US" dirty="0" smtClean="0">
                <a:effectLst/>
                <a:latin typeface="Times New Roman" panose="02020603050405020304" pitchFamily="18" charset="0"/>
                <a:cs typeface="Times New Roman" panose="02020603050405020304" pitchFamily="18" charset="0"/>
              </a:rPr>
              <a:t>There is a significant important role that proteins play in the maintenance of tissues for repair, growth and energy production to a lesser extent. While stimulating fat catabolism, glycogen depletion triggers glucose synthesis from protein. </a:t>
            </a:r>
          </a:p>
          <a:p>
            <a:pPr algn="just">
              <a:lnSpc>
                <a:spcPct val="150000"/>
              </a:lnSpc>
              <a:spcAft>
                <a:spcPts val="1000"/>
              </a:spcAft>
            </a:pPr>
            <a:r>
              <a:rPr lang="en-US" dirty="0" smtClean="0">
                <a:effectLst/>
                <a:latin typeface="Times New Roman" panose="02020603050405020304" pitchFamily="18" charset="0"/>
                <a:cs typeface="Times New Roman" panose="02020603050405020304" pitchFamily="18" charset="0"/>
              </a:rPr>
              <a:t>This strains the body’s proteins levels particularly muscle protein. This may significantly reduce lean tissue mass adding too much solute load on the kidneys through the excretion of nitrogenous byproducts of protein breakdown. </a:t>
            </a:r>
          </a:p>
          <a:p>
            <a:pPr algn="just">
              <a:lnSpc>
                <a:spcPct val="150000"/>
              </a:lnSpc>
              <a:spcAft>
                <a:spcPts val="1000"/>
              </a:spcAft>
            </a:pPr>
            <a:r>
              <a:rPr lang="en-US" dirty="0" smtClean="0">
                <a:effectLst/>
                <a:latin typeface="Times New Roman" panose="02020603050405020304" pitchFamily="18" charset="0"/>
                <a:cs typeface="Times New Roman" panose="02020603050405020304" pitchFamily="18" charset="0"/>
              </a:rPr>
              <a:t>Carbohydrates serve as primers for fat catabolism. When CHO is insufficiently broken down-through limitations in glucose transport into the cell like in diabetes or in the depletion of glycogen through inadequate diet or prolonged exercise this results in fat mobilization exceeding fat oxidation. This leads to incomplete fat catabolism and accumulation of ketone bodies results. </a:t>
            </a:r>
          </a:p>
          <a:p>
            <a:pPr algn="just">
              <a:lnSpc>
                <a:spcPct val="150000"/>
              </a:lnSpc>
              <a:spcAft>
                <a:spcPts val="1000"/>
              </a:spcAft>
            </a:pPr>
            <a:r>
              <a:rPr lang="en-US" dirty="0" smtClean="0">
                <a:effectLst/>
                <a:latin typeface="Times New Roman" panose="02020603050405020304" pitchFamily="18" charset="0"/>
                <a:cs typeface="Times New Roman" panose="02020603050405020304" pitchFamily="18" charset="0"/>
              </a:rPr>
              <a:t>Excessive ketone formation increases body fluid acidity. </a:t>
            </a:r>
            <a:endParaRPr lang="en-US" sz="1800"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152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FATS</a:t>
            </a:r>
            <a:endParaRPr lang="en-US" dirty="0"/>
          </a:p>
        </p:txBody>
      </p:sp>
      <p:sp>
        <p:nvSpPr>
          <p:cNvPr id="3" name="Content Placeholder 2"/>
          <p:cNvSpPr>
            <a:spLocks noGrp="1"/>
          </p:cNvSpPr>
          <p:nvPr>
            <p:ph idx="1"/>
          </p:nvPr>
        </p:nvSpPr>
        <p:spPr/>
        <p:txBody>
          <a:bodyPr/>
          <a:lstStyle/>
          <a:p>
            <a:pPr>
              <a:lnSpc>
                <a:spcPct val="107000"/>
              </a:lnSpc>
              <a:spcAft>
                <a:spcPts val="800"/>
              </a:spcAft>
            </a:pPr>
            <a:r>
              <a:rPr lang="en-US" dirty="0" smtClean="0">
                <a:effectLst/>
                <a:latin typeface="Times New Roman" panose="02020603050405020304" pitchFamily="18" charset="0"/>
                <a:cs typeface="Times New Roman" panose="02020603050405020304" pitchFamily="18" charset="0"/>
              </a:rPr>
              <a:t>The human body also uses fats as a source of energy. </a:t>
            </a:r>
          </a:p>
          <a:p>
            <a:pPr>
              <a:lnSpc>
                <a:spcPct val="107000"/>
              </a:lnSpc>
              <a:spcAft>
                <a:spcPts val="800"/>
              </a:spcAft>
            </a:pPr>
            <a:r>
              <a:rPr lang="en-US" dirty="0" smtClean="0">
                <a:effectLst/>
                <a:latin typeface="Times New Roman" panose="02020603050405020304" pitchFamily="18" charset="0"/>
                <a:cs typeface="Times New Roman" panose="02020603050405020304" pitchFamily="18" charset="0"/>
              </a:rPr>
              <a:t>Fat is the most concentrated energy source. </a:t>
            </a:r>
          </a:p>
          <a:p>
            <a:pPr>
              <a:lnSpc>
                <a:spcPct val="107000"/>
              </a:lnSpc>
              <a:spcAft>
                <a:spcPts val="800"/>
              </a:spcAft>
            </a:pPr>
            <a:r>
              <a:rPr lang="en-US" dirty="0" smtClean="0">
                <a:effectLst/>
                <a:latin typeface="Times New Roman" panose="02020603050405020304" pitchFamily="18" charset="0"/>
                <a:cs typeface="Times New Roman" panose="02020603050405020304" pitchFamily="18" charset="0"/>
              </a:rPr>
              <a:t>Each gram of fat supplies 9 calories of energy to the body in contrast to the 4 calories from carbohydrates.</a:t>
            </a:r>
          </a:p>
          <a:p>
            <a:pPr marL="0" indent="0">
              <a:lnSpc>
                <a:spcPct val="107000"/>
              </a:lnSpc>
              <a:spcAft>
                <a:spcPts val="800"/>
              </a:spcAft>
              <a:buNone/>
            </a:pPr>
            <a:endParaRPr lang="en-US" sz="1800" dirty="0" smtClean="0">
              <a:effectLst/>
              <a:latin typeface="Calibri" panose="020F0502020204030204" pitchFamily="34"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7460673" y="585216"/>
            <a:ext cx="4135582" cy="2615184"/>
          </a:xfrm>
          <a:prstGeom prst="rect">
            <a:avLst/>
          </a:prstGeom>
        </p:spPr>
      </p:pic>
    </p:spTree>
    <p:extLst>
      <p:ext uri="{BB962C8B-B14F-4D97-AF65-F5344CB8AC3E}">
        <p14:creationId xmlns:p14="http://schemas.microsoft.com/office/powerpoint/2010/main" val="66236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3296</TotalTime>
  <Words>2894</Words>
  <Application>Microsoft Office PowerPoint</Application>
  <PresentationFormat>Widescreen</PresentationFormat>
  <Paragraphs>148</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Calibri</vt:lpstr>
      <vt:lpstr>Symbol</vt:lpstr>
      <vt:lpstr>Times New Roman</vt:lpstr>
      <vt:lpstr>Tw Cen MT</vt:lpstr>
      <vt:lpstr>Tw Cen MT Condensed</vt:lpstr>
      <vt:lpstr>Wingdings</vt:lpstr>
      <vt:lpstr>Wingdings 3</vt:lpstr>
      <vt:lpstr>Integral</vt:lpstr>
      <vt:lpstr>NUTRITION AND SPORTS PERFORMANCE</vt:lpstr>
      <vt:lpstr>Objectives;</vt:lpstr>
      <vt:lpstr>Balanced diet</vt:lpstr>
      <vt:lpstr>NUTRIENTS</vt:lpstr>
      <vt:lpstr>PowerPoint Presentation</vt:lpstr>
      <vt:lpstr>PowerPoint Presentation</vt:lpstr>
      <vt:lpstr>Role of Carbohydrates(CHO) in the body </vt:lpstr>
      <vt:lpstr>PowerPoint Presentation</vt:lpstr>
      <vt:lpstr>FATS</vt:lpstr>
      <vt:lpstr>ROLE OF FATS</vt:lpstr>
      <vt:lpstr>PROTEINS</vt:lpstr>
      <vt:lpstr> Functions of Proteins   </vt:lpstr>
      <vt:lpstr>Vitamins and minerals</vt:lpstr>
      <vt:lpstr>Role of vitamins and minerals</vt:lpstr>
      <vt:lpstr>DIETARY FIBRE</vt:lpstr>
      <vt:lpstr>ROLE OF FIBRE</vt:lpstr>
      <vt:lpstr>WATER AND HEALTHIER DRINKS</vt:lpstr>
      <vt:lpstr>ROLE OF WATER</vt:lpstr>
      <vt:lpstr>PowerPoint Presentation</vt:lpstr>
      <vt:lpstr>Energy transfer at rest and exercise </vt:lpstr>
      <vt:lpstr>Basal metabolic rate</vt:lpstr>
      <vt:lpstr>Factors influencing resting metabolic rate </vt:lpstr>
      <vt:lpstr>PowerPoint Presentation</vt:lpstr>
      <vt:lpstr>Factors influencing energy expenditure</vt:lpstr>
      <vt:lpstr>PowerPoint Presentation</vt:lpstr>
      <vt:lpstr>PowerPoint Presentation</vt:lpstr>
      <vt:lpstr>After physical activity </vt:lpstr>
      <vt:lpstr>Growth, pregnancy and lactation </vt:lpstr>
      <vt:lpstr>Sex</vt:lpstr>
      <vt:lpstr>Diet induced thermogenesis</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 AND SPORTS PERFORMANCE</dc:title>
  <dc:creator>Juliah</dc:creator>
  <cp:lastModifiedBy>Julia Boro</cp:lastModifiedBy>
  <cp:revision>18</cp:revision>
  <dcterms:created xsi:type="dcterms:W3CDTF">2023-02-03T09:21:31Z</dcterms:created>
  <dcterms:modified xsi:type="dcterms:W3CDTF">2024-09-23T08:25:08Z</dcterms:modified>
</cp:coreProperties>
</file>