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2" r:id="rId19"/>
    <p:sldId id="283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3" r:id="rId28"/>
    <p:sldId id="294" r:id="rId29"/>
    <p:sldId id="295" r:id="rId30"/>
    <p:sldId id="296" r:id="rId31"/>
    <p:sldId id="297" r:id="rId32"/>
    <p:sldId id="298" r:id="rId33"/>
    <p:sldId id="292" r:id="rId34"/>
    <p:sldId id="29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44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20072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72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49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02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55657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9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1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73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633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6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845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TOOL SUPPORT FOR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 smtClean="0"/>
              <a:t>CHAPTER 6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5956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038687"/>
            <a:ext cx="9601200" cy="1485900"/>
          </a:xfrm>
        </p:spPr>
        <p:txBody>
          <a:bodyPr/>
          <a:lstStyle/>
          <a:p>
            <a:r>
              <a:rPr lang="en-MY" b="1" dirty="0"/>
              <a:t>Configuration management tools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 smtClean="0"/>
              <a:t>Managing</a:t>
            </a:r>
            <a:endParaRPr lang="en-MY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MY" dirty="0" smtClean="0"/>
              <a:t> the versions </a:t>
            </a:r>
            <a:r>
              <a:rPr lang="en-MY" dirty="0"/>
              <a:t>of different software (and hardware) </a:t>
            </a:r>
            <a:r>
              <a:rPr lang="en-MY" dirty="0" smtClean="0"/>
              <a:t>components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MY" dirty="0" smtClean="0"/>
              <a:t>various </a:t>
            </a:r>
            <a:r>
              <a:rPr lang="en-MY" dirty="0"/>
              <a:t>complete builds of systems that </a:t>
            </a:r>
            <a:r>
              <a:rPr lang="en-MY" dirty="0" smtClean="0"/>
              <a:t>exist for </a:t>
            </a:r>
            <a:r>
              <a:rPr lang="en-MY" dirty="0"/>
              <a:t>various software platforms over a period of time</a:t>
            </a:r>
            <a:r>
              <a:rPr lang="en-MY" dirty="0" smtClean="0"/>
              <a:t>.</a:t>
            </a:r>
          </a:p>
          <a:p>
            <a:r>
              <a:rPr lang="en-MY" dirty="0"/>
              <a:t>allows traceability between </a:t>
            </a:r>
            <a:r>
              <a:rPr lang="en-MY" dirty="0" err="1" smtClean="0"/>
              <a:t>testware</a:t>
            </a:r>
            <a:r>
              <a:rPr lang="en-MY" dirty="0"/>
              <a:t> </a:t>
            </a:r>
            <a:r>
              <a:rPr lang="en-MY" dirty="0" smtClean="0"/>
              <a:t>and </a:t>
            </a:r>
            <a:r>
              <a:rPr lang="en-MY" dirty="0"/>
              <a:t>builds of an integrated system and versions of subsystems and modules.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09858" y="0"/>
            <a:ext cx="408214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Tool support for </a:t>
            </a:r>
            <a:r>
              <a:rPr lang="en-US" sz="1100" dirty="0" smtClean="0">
                <a:solidFill>
                  <a:srgbClr val="FF0000"/>
                </a:solidFill>
              </a:rPr>
              <a:t>management of testing and </a:t>
            </a:r>
            <a:r>
              <a:rPr lang="en-US" sz="1100" dirty="0" err="1" smtClean="0">
                <a:solidFill>
                  <a:srgbClr val="FF0000"/>
                </a:solidFill>
              </a:rPr>
              <a:t>testware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endParaRPr lang="en-US" sz="1100" dirty="0">
              <a:solidFill>
                <a:srgbClr val="FF0000"/>
              </a:solidFill>
            </a:endParaRP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static testing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test design and implementation 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test execution and logging 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performance measurement and dynamic analysis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specialized testing needs </a:t>
            </a:r>
          </a:p>
          <a:p>
            <a:endParaRPr lang="en-MY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3454400" y="645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MY"/>
          </a:p>
        </p:txBody>
      </p:sp>
      <p:sp>
        <p:nvSpPr>
          <p:cNvPr id="6" name="TextBox 5"/>
          <p:cNvSpPr txBox="1"/>
          <p:nvPr/>
        </p:nvSpPr>
        <p:spPr>
          <a:xfrm>
            <a:off x="1536700" y="4762500"/>
            <a:ext cx="8928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b="1" i="1" dirty="0"/>
              <a:t>A build is a development activity where a complete system is compiled and</a:t>
            </a:r>
          </a:p>
          <a:p>
            <a:pPr algn="ctr"/>
            <a:r>
              <a:rPr lang="en-MY" b="1" i="1" dirty="0"/>
              <a:t>linked (typically daily) so that a consistent system is available at any time</a:t>
            </a:r>
          </a:p>
          <a:p>
            <a:pPr algn="ctr"/>
            <a:r>
              <a:rPr lang="en-MY" b="1" i="1" dirty="0"/>
              <a:t>including all the latest changes.</a:t>
            </a:r>
          </a:p>
        </p:txBody>
      </p:sp>
    </p:spTree>
    <p:extLst>
      <p:ext uri="{BB962C8B-B14F-4D97-AF65-F5344CB8AC3E}">
        <p14:creationId xmlns:p14="http://schemas.microsoft.com/office/powerpoint/2010/main" val="5592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038687"/>
            <a:ext cx="9601200" cy="1485900"/>
          </a:xfrm>
        </p:spPr>
        <p:txBody>
          <a:bodyPr/>
          <a:lstStyle/>
          <a:p>
            <a:r>
              <a:rPr lang="en-MY" b="1" dirty="0" smtClean="0"/>
              <a:t>Review Tools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MY" dirty="0"/>
              <a:t>Maintaining information about the review process, such as rules and checklists.</a:t>
            </a:r>
          </a:p>
          <a:p>
            <a:r>
              <a:rPr lang="en-MY" dirty="0"/>
              <a:t>The ability to record, communicate and retain review comments and defects.</a:t>
            </a:r>
          </a:p>
          <a:p>
            <a:r>
              <a:rPr lang="en-MY" dirty="0"/>
              <a:t>The ability to amend and reissue the deliverable under review </a:t>
            </a:r>
            <a:r>
              <a:rPr lang="en-MY" dirty="0" smtClean="0"/>
              <a:t>whilst retaining </a:t>
            </a:r>
            <a:r>
              <a:rPr lang="en-MY" dirty="0"/>
              <a:t>a history or log of the changes made.</a:t>
            </a:r>
          </a:p>
          <a:p>
            <a:r>
              <a:rPr lang="en-MY" dirty="0"/>
              <a:t>Traceability functions to enable changes to deliverables under review </a:t>
            </a:r>
            <a:r>
              <a:rPr lang="en-MY" dirty="0" smtClean="0"/>
              <a:t>to highlight </a:t>
            </a:r>
            <a:r>
              <a:rPr lang="en-MY" dirty="0"/>
              <a:t>other deliverables that may be affected by the change.</a:t>
            </a:r>
          </a:p>
          <a:p>
            <a:r>
              <a:rPr lang="en-MY" dirty="0"/>
              <a:t>The use of web technology to provide access from any geographical location </a:t>
            </a:r>
            <a:r>
              <a:rPr lang="en-MY" dirty="0" smtClean="0"/>
              <a:t>to this </a:t>
            </a:r>
            <a:r>
              <a:rPr lang="en-MY" dirty="0"/>
              <a:t>information</a:t>
            </a:r>
            <a:r>
              <a:rPr lang="en-MY" dirty="0" smtClean="0"/>
              <a:t>.</a:t>
            </a:r>
          </a:p>
          <a:p>
            <a:r>
              <a:rPr lang="en-MY" dirty="0" smtClean="0"/>
              <a:t>Integrates with configuration </a:t>
            </a:r>
            <a:r>
              <a:rPr lang="en-MY" dirty="0"/>
              <a:t>management tools to control </a:t>
            </a:r>
            <a:r>
              <a:rPr lang="en-MY" dirty="0" smtClean="0"/>
              <a:t>the version </a:t>
            </a:r>
            <a:r>
              <a:rPr lang="en-MY" dirty="0"/>
              <a:t>numbers of a document under review</a:t>
            </a:r>
            <a:r>
              <a:rPr lang="en-MY" dirty="0" smtClean="0"/>
              <a:t>.</a:t>
            </a:r>
          </a:p>
          <a:p>
            <a:r>
              <a:rPr lang="en-MY" dirty="0"/>
              <a:t>more beneficial for peer (or technical) reviews </a:t>
            </a:r>
            <a:r>
              <a:rPr lang="en-MY" dirty="0" smtClean="0"/>
              <a:t>and inspections</a:t>
            </a:r>
            <a:endParaRPr lang="en-MY" dirty="0"/>
          </a:p>
        </p:txBody>
      </p:sp>
      <p:sp>
        <p:nvSpPr>
          <p:cNvPr id="4" name="TextBox 3"/>
          <p:cNvSpPr txBox="1"/>
          <p:nvPr/>
        </p:nvSpPr>
        <p:spPr>
          <a:xfrm>
            <a:off x="8109858" y="0"/>
            <a:ext cx="408214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management of testing and </a:t>
            </a:r>
            <a:r>
              <a:rPr lang="en-US" sz="1100" dirty="0" err="1" smtClean="0">
                <a:solidFill>
                  <a:schemeClr val="bg1">
                    <a:lumMod val="65000"/>
                  </a:schemeClr>
                </a:solidFill>
              </a:rPr>
              <a:t>testware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100" dirty="0">
                <a:solidFill>
                  <a:srgbClr val="FF0000"/>
                </a:solidFill>
              </a:rPr>
              <a:t>Tool support for static testing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test design and implementation 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test execution and logging 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performance measurement and dynamic analysis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specialized testing needs </a:t>
            </a:r>
          </a:p>
          <a:p>
            <a:endParaRPr lang="en-MY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3454400" y="645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8681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Static </a:t>
            </a:r>
            <a:r>
              <a:rPr lang="en-MY" dirty="0" smtClean="0"/>
              <a:t>Analysis </a:t>
            </a:r>
            <a:r>
              <a:rPr lang="en-MY" dirty="0"/>
              <a:t>T</a:t>
            </a:r>
            <a:r>
              <a:rPr lang="en-MY" dirty="0" smtClean="0"/>
              <a:t>ools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0316" y="1562100"/>
            <a:ext cx="4094584" cy="3581401"/>
          </a:xfrm>
        </p:spPr>
        <p:txBody>
          <a:bodyPr>
            <a:normAutofit/>
          </a:bodyPr>
          <a:lstStyle/>
          <a:p>
            <a:r>
              <a:rPr lang="en-MY" sz="1800" dirty="0" smtClean="0"/>
              <a:t>Used </a:t>
            </a:r>
            <a:r>
              <a:rPr lang="en-MY" sz="1800" dirty="0"/>
              <a:t>mainly by developers prior to </a:t>
            </a:r>
            <a:r>
              <a:rPr lang="en-MY" sz="1800" dirty="0" smtClean="0"/>
              <a:t>unit testing.</a:t>
            </a:r>
          </a:p>
          <a:p>
            <a:r>
              <a:rPr lang="en-MY" sz="1800" dirty="0"/>
              <a:t>generates </a:t>
            </a:r>
            <a:r>
              <a:rPr lang="en-MY" sz="1800" dirty="0" smtClean="0"/>
              <a:t>error </a:t>
            </a:r>
            <a:r>
              <a:rPr lang="en-MY" sz="1800" dirty="0"/>
              <a:t>and warning messages </a:t>
            </a:r>
            <a:r>
              <a:rPr lang="en-MY" sz="1800" dirty="0" smtClean="0"/>
              <a:t>about the </a:t>
            </a:r>
            <a:r>
              <a:rPr lang="en-MY" sz="1800" dirty="0"/>
              <a:t>code.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00309" y="1562100"/>
            <a:ext cx="7150391" cy="4914896"/>
          </a:xfrm>
        </p:spPr>
        <p:txBody>
          <a:bodyPr>
            <a:noAutofit/>
          </a:bodyPr>
          <a:lstStyle/>
          <a:p>
            <a:r>
              <a:rPr lang="en-MY" sz="1800" dirty="0"/>
              <a:t>types of defect that can be found using a static analysis tool can include:</a:t>
            </a:r>
          </a:p>
          <a:p>
            <a:pPr lvl="1"/>
            <a:r>
              <a:rPr lang="en-MY" sz="1800" dirty="0"/>
              <a:t>Syntax errors (e.g. spelling or missing punctuation).</a:t>
            </a:r>
          </a:p>
          <a:p>
            <a:pPr lvl="1"/>
            <a:r>
              <a:rPr lang="en-MY" sz="1800" dirty="0"/>
              <a:t>Variance from programming standards (e.g. too difficult to maintain).</a:t>
            </a:r>
          </a:p>
          <a:p>
            <a:pPr lvl="1"/>
            <a:r>
              <a:rPr lang="en-MY" sz="1800" dirty="0"/>
              <a:t>Invalid code structures (missing ENDIF statements).</a:t>
            </a:r>
          </a:p>
          <a:p>
            <a:pPr lvl="1"/>
            <a:r>
              <a:rPr lang="en-MY" sz="1800" dirty="0"/>
              <a:t>The structure of the code means that some modules or sections of code </a:t>
            </a:r>
            <a:r>
              <a:rPr lang="en-MY" sz="1800" dirty="0" smtClean="0"/>
              <a:t>may not </a:t>
            </a:r>
            <a:r>
              <a:rPr lang="en-MY" sz="1800" dirty="0"/>
              <a:t>be executed. Such unreachable code or invalid code dependencies </a:t>
            </a:r>
            <a:r>
              <a:rPr lang="en-MY" sz="1800" dirty="0" smtClean="0"/>
              <a:t>may point </a:t>
            </a:r>
            <a:r>
              <a:rPr lang="en-MY" sz="1800" dirty="0"/>
              <a:t>to errors in code structure.</a:t>
            </a:r>
          </a:p>
          <a:p>
            <a:pPr lvl="1"/>
            <a:r>
              <a:rPr lang="en-MY" sz="1800" dirty="0"/>
              <a:t>Portability (e.g. code compiles on Windows but not on UNIX).</a:t>
            </a:r>
          </a:p>
          <a:p>
            <a:pPr lvl="1"/>
            <a:r>
              <a:rPr lang="en-MY" sz="1800" dirty="0"/>
              <a:t>Security vulnerabilities.</a:t>
            </a:r>
          </a:p>
          <a:p>
            <a:pPr lvl="1"/>
            <a:r>
              <a:rPr lang="en-MY" sz="1800" dirty="0"/>
              <a:t>Inconsistent interfaces between components (e.g. XML </a:t>
            </a:r>
            <a:r>
              <a:rPr lang="en-MY" sz="1800" dirty="0" smtClean="0"/>
              <a:t>messages produced </a:t>
            </a:r>
            <a:r>
              <a:rPr lang="en-MY" sz="1800" dirty="0"/>
              <a:t>by component A are not of the correct format to be read </a:t>
            </a:r>
            <a:r>
              <a:rPr lang="en-MY" sz="1800" dirty="0" smtClean="0"/>
              <a:t>by component </a:t>
            </a:r>
            <a:r>
              <a:rPr lang="en-MY" sz="1800" dirty="0"/>
              <a:t>B).</a:t>
            </a:r>
          </a:p>
          <a:p>
            <a:pPr lvl="1"/>
            <a:r>
              <a:rPr lang="en-MY" sz="1800" dirty="0"/>
              <a:t>References to variables that have a null value or variables declared but </a:t>
            </a:r>
            <a:r>
              <a:rPr lang="en-MY" sz="1800" dirty="0" smtClean="0"/>
              <a:t>never used</a:t>
            </a:r>
            <a:r>
              <a:rPr lang="en-MY" sz="18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09858" y="0"/>
            <a:ext cx="408214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management of testing and </a:t>
            </a:r>
            <a:r>
              <a:rPr lang="en-US" sz="1100" dirty="0" err="1" smtClean="0">
                <a:solidFill>
                  <a:schemeClr val="bg1">
                    <a:lumMod val="65000"/>
                  </a:schemeClr>
                </a:solidFill>
              </a:rPr>
              <a:t>testware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100" dirty="0">
                <a:solidFill>
                  <a:srgbClr val="FF0000"/>
                </a:solidFill>
              </a:rPr>
              <a:t>Tool support for static testing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test design and implementation 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test execution and logging 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performance measurement and dynamic analysis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specialized testing needs </a:t>
            </a:r>
          </a:p>
          <a:p>
            <a:endParaRPr lang="en-MY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3454400" y="645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9080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Test </a:t>
            </a:r>
            <a:r>
              <a:rPr lang="en-MY" dirty="0" smtClean="0"/>
              <a:t>Design </a:t>
            </a:r>
            <a:r>
              <a:rPr lang="en-MY" dirty="0"/>
              <a:t>T</a:t>
            </a:r>
            <a:r>
              <a:rPr lang="en-MY" dirty="0" smtClean="0"/>
              <a:t>ools</a:t>
            </a:r>
            <a:endParaRPr lang="en-MY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MY" dirty="0"/>
              <a:t>used to support the generation and creation of test cases</a:t>
            </a:r>
            <a:r>
              <a:rPr lang="en-MY" dirty="0" smtClean="0"/>
              <a:t>.</a:t>
            </a:r>
          </a:p>
          <a:p>
            <a:r>
              <a:rPr lang="en-MY" dirty="0"/>
              <a:t>integrated with other tools </a:t>
            </a:r>
            <a:r>
              <a:rPr lang="en-MY" dirty="0" smtClean="0"/>
              <a:t>such </a:t>
            </a:r>
            <a:r>
              <a:rPr lang="en-MY" dirty="0"/>
              <a:t>as:</a:t>
            </a:r>
          </a:p>
          <a:p>
            <a:pPr lvl="1"/>
            <a:r>
              <a:rPr lang="en-MY" dirty="0"/>
              <a:t>modelling tools;</a:t>
            </a:r>
          </a:p>
          <a:p>
            <a:pPr lvl="1"/>
            <a:r>
              <a:rPr lang="en-MY" dirty="0"/>
              <a:t>requirements management tools;</a:t>
            </a:r>
          </a:p>
          <a:p>
            <a:pPr lvl="1"/>
            <a:r>
              <a:rPr lang="en-MY" dirty="0"/>
              <a:t>static analysis tools;</a:t>
            </a:r>
          </a:p>
          <a:p>
            <a:pPr lvl="1"/>
            <a:r>
              <a:rPr lang="en-MY" dirty="0"/>
              <a:t>test management tools</a:t>
            </a:r>
            <a:r>
              <a:rPr lang="en-MY" dirty="0" smtClean="0"/>
              <a:t>.</a:t>
            </a:r>
            <a:endParaRPr lang="en-MY" dirty="0"/>
          </a:p>
          <a:p>
            <a:r>
              <a:rPr lang="en-MY" dirty="0" smtClean="0"/>
              <a:t>Contains a test </a:t>
            </a:r>
            <a:r>
              <a:rPr lang="en-MY" dirty="0"/>
              <a:t>oracle </a:t>
            </a:r>
            <a:r>
              <a:rPr lang="en-MY" dirty="0" smtClean="0"/>
              <a:t>that </a:t>
            </a:r>
            <a:r>
              <a:rPr lang="en-MY" dirty="0"/>
              <a:t>automatically generates </a:t>
            </a:r>
            <a:r>
              <a:rPr lang="en-MY" dirty="0" smtClean="0"/>
              <a:t>expected results</a:t>
            </a:r>
            <a:r>
              <a:rPr lang="en-MY" dirty="0"/>
              <a:t>. </a:t>
            </a:r>
            <a:r>
              <a:rPr lang="en-MY" dirty="0" smtClean="0"/>
              <a:t>Most </a:t>
            </a:r>
            <a:r>
              <a:rPr lang="en-MY" dirty="0"/>
              <a:t>useful for:</a:t>
            </a:r>
          </a:p>
          <a:p>
            <a:pPr lvl="1"/>
            <a:r>
              <a:rPr lang="en-MY" dirty="0"/>
              <a:t>Replacement systems</a:t>
            </a:r>
          </a:p>
          <a:p>
            <a:pPr lvl="1"/>
            <a:r>
              <a:rPr lang="en-MY" dirty="0"/>
              <a:t>Migrations</a:t>
            </a:r>
          </a:p>
          <a:p>
            <a:pPr lvl="1"/>
            <a:r>
              <a:rPr lang="en-MY" dirty="0"/>
              <a:t>Regression testing</a:t>
            </a:r>
            <a:endParaRPr lang="en-MY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109858" y="0"/>
            <a:ext cx="408214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management of testing and </a:t>
            </a:r>
            <a:r>
              <a:rPr lang="en-US" sz="1100" dirty="0" err="1" smtClean="0">
                <a:solidFill>
                  <a:schemeClr val="bg1">
                    <a:lumMod val="65000"/>
                  </a:schemeClr>
                </a:solidFill>
              </a:rPr>
              <a:t>testware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static testing</a:t>
            </a:r>
          </a:p>
          <a:p>
            <a:r>
              <a:rPr lang="en-US" sz="1100" dirty="0">
                <a:solidFill>
                  <a:srgbClr val="FF0000"/>
                </a:solidFill>
              </a:rPr>
              <a:t>Tool support for test design and implementation 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test execution and logging 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performance measurement and dynamic analysis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specialized testing needs </a:t>
            </a:r>
          </a:p>
          <a:p>
            <a:endParaRPr lang="en-MY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3454400" y="645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223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Test </a:t>
            </a:r>
            <a:r>
              <a:rPr lang="en-MY" dirty="0" smtClean="0"/>
              <a:t>Data Preparation </a:t>
            </a:r>
            <a:r>
              <a:rPr lang="en-MY" dirty="0"/>
              <a:t>T</a:t>
            </a:r>
            <a:r>
              <a:rPr lang="en-MY" dirty="0" smtClean="0"/>
              <a:t>ools</a:t>
            </a:r>
            <a:endParaRPr lang="en-MY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used by testers and </a:t>
            </a:r>
            <a:r>
              <a:rPr lang="en-MY" dirty="0" smtClean="0"/>
              <a:t>developers</a:t>
            </a:r>
          </a:p>
          <a:p>
            <a:r>
              <a:rPr lang="en-MY" dirty="0"/>
              <a:t>manipulate </a:t>
            </a:r>
            <a:r>
              <a:rPr lang="en-MY" dirty="0" smtClean="0"/>
              <a:t>data so </a:t>
            </a:r>
            <a:r>
              <a:rPr lang="en-MY" dirty="0"/>
              <a:t>that the environment is in the appropriate state for the test to be run</a:t>
            </a:r>
            <a:r>
              <a:rPr lang="en-MY" dirty="0" smtClean="0"/>
              <a:t>.</a:t>
            </a:r>
          </a:p>
          <a:p>
            <a:r>
              <a:rPr lang="en-MY" dirty="0"/>
              <a:t>making changes to the field values in databases, data files, etc., </a:t>
            </a:r>
            <a:r>
              <a:rPr lang="en-MY" dirty="0" smtClean="0"/>
              <a:t>and populating </a:t>
            </a:r>
            <a:r>
              <a:rPr lang="en-MY" dirty="0"/>
              <a:t>files with a spread of data,</a:t>
            </a:r>
            <a:endParaRPr lang="en-MY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109858" y="0"/>
            <a:ext cx="408214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management of testing and </a:t>
            </a:r>
            <a:r>
              <a:rPr lang="en-US" sz="1100" dirty="0" err="1" smtClean="0">
                <a:solidFill>
                  <a:schemeClr val="bg1">
                    <a:lumMod val="65000"/>
                  </a:schemeClr>
                </a:solidFill>
              </a:rPr>
              <a:t>testware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static testing</a:t>
            </a:r>
          </a:p>
          <a:p>
            <a:r>
              <a:rPr lang="en-US" sz="1100" dirty="0">
                <a:solidFill>
                  <a:srgbClr val="FF0000"/>
                </a:solidFill>
              </a:rPr>
              <a:t>Tool support for test design and implementation 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test execution and logging 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performance measurement and dynamic analysis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specialized testing needs </a:t>
            </a:r>
          </a:p>
          <a:p>
            <a:endParaRPr lang="en-MY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3454400" y="645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6696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Test </a:t>
            </a:r>
            <a:r>
              <a:rPr lang="en-MY" dirty="0" smtClean="0"/>
              <a:t>Comparators</a:t>
            </a:r>
            <a:endParaRPr lang="en-MY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compare the contents of files, databases, XML messages, </a:t>
            </a:r>
            <a:r>
              <a:rPr lang="en-MY" dirty="0" smtClean="0"/>
              <a:t>objects and </a:t>
            </a:r>
            <a:r>
              <a:rPr lang="en-MY" dirty="0"/>
              <a:t>other electronic data formats</a:t>
            </a:r>
            <a:r>
              <a:rPr lang="en-MY" dirty="0" smtClean="0"/>
              <a:t>.</a:t>
            </a:r>
          </a:p>
          <a:p>
            <a:r>
              <a:rPr lang="en-MY" dirty="0"/>
              <a:t>allows expected results and actual </a:t>
            </a:r>
            <a:r>
              <a:rPr lang="en-MY" dirty="0" smtClean="0"/>
              <a:t>results to </a:t>
            </a:r>
            <a:r>
              <a:rPr lang="en-MY" dirty="0"/>
              <a:t>be compared. </a:t>
            </a:r>
            <a:endParaRPr lang="en-MY" dirty="0" smtClean="0"/>
          </a:p>
          <a:p>
            <a:r>
              <a:rPr lang="en-MY" dirty="0" smtClean="0"/>
              <a:t>highlight </a:t>
            </a:r>
            <a:r>
              <a:rPr lang="en-MY" dirty="0"/>
              <a:t>differences </a:t>
            </a:r>
            <a:r>
              <a:rPr lang="en-MY" dirty="0" smtClean="0"/>
              <a:t>and provide assistance to </a:t>
            </a:r>
            <a:r>
              <a:rPr lang="en-MY" dirty="0"/>
              <a:t>developers when localising and debugging </a:t>
            </a:r>
            <a:r>
              <a:rPr lang="en-MY" dirty="0" smtClean="0"/>
              <a:t>code</a:t>
            </a:r>
          </a:p>
          <a:p>
            <a:r>
              <a:rPr lang="en-MY" dirty="0"/>
              <a:t>useful for regression testing since the contents </a:t>
            </a:r>
            <a:r>
              <a:rPr lang="en-MY" dirty="0" smtClean="0"/>
              <a:t>of output </a:t>
            </a:r>
            <a:r>
              <a:rPr lang="en-MY" dirty="0"/>
              <a:t>or interface files should usually be the </a:t>
            </a:r>
            <a:r>
              <a:rPr lang="en-MY" dirty="0" smtClean="0"/>
              <a:t>same</a:t>
            </a:r>
          </a:p>
          <a:p>
            <a:r>
              <a:rPr lang="en-MY" dirty="0"/>
              <a:t>usually included </a:t>
            </a:r>
            <a:r>
              <a:rPr lang="en-MY" dirty="0" smtClean="0"/>
              <a:t>together with test </a:t>
            </a:r>
            <a:r>
              <a:rPr lang="en-MY" dirty="0"/>
              <a:t>execution tools.</a:t>
            </a:r>
            <a:endParaRPr lang="en-MY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109858" y="0"/>
            <a:ext cx="408214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management of testing and </a:t>
            </a:r>
            <a:r>
              <a:rPr lang="en-US" sz="1100" dirty="0" err="1" smtClean="0">
                <a:solidFill>
                  <a:schemeClr val="bg1">
                    <a:lumMod val="65000"/>
                  </a:schemeClr>
                </a:solidFill>
              </a:rPr>
              <a:t>testware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static testing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test design and implementation </a:t>
            </a:r>
          </a:p>
          <a:p>
            <a:r>
              <a:rPr lang="en-US" sz="1100" dirty="0">
                <a:solidFill>
                  <a:srgbClr val="FF0000"/>
                </a:solidFill>
              </a:rPr>
              <a:t>Tool support for test execution and logging 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performance measurement and dynamic analysis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specialized testing needs </a:t>
            </a:r>
          </a:p>
          <a:p>
            <a:endParaRPr lang="en-MY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3454400" y="645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2370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Test </a:t>
            </a:r>
            <a:r>
              <a:rPr lang="en-MY" dirty="0" smtClean="0"/>
              <a:t>Execution Tools</a:t>
            </a:r>
            <a:endParaRPr lang="en-MY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71600" y="1766170"/>
            <a:ext cx="9601200" cy="4101230"/>
          </a:xfrm>
        </p:spPr>
        <p:txBody>
          <a:bodyPr>
            <a:normAutofit fontScale="92500" lnSpcReduction="20000"/>
          </a:bodyPr>
          <a:lstStyle/>
          <a:p>
            <a:r>
              <a:rPr lang="en-MY" dirty="0"/>
              <a:t>A</a:t>
            </a:r>
            <a:r>
              <a:rPr lang="en-MY" dirty="0" smtClean="0"/>
              <a:t>llow </a:t>
            </a:r>
            <a:r>
              <a:rPr lang="en-MY" dirty="0"/>
              <a:t>test scripts to be run automatically (or at </a:t>
            </a:r>
            <a:r>
              <a:rPr lang="en-MY" dirty="0" smtClean="0"/>
              <a:t>least semi-automatically)</a:t>
            </a:r>
          </a:p>
          <a:p>
            <a:r>
              <a:rPr lang="en-MY" dirty="0" smtClean="0"/>
              <a:t>Main categories:</a:t>
            </a:r>
          </a:p>
          <a:p>
            <a:pPr lvl="1"/>
            <a:r>
              <a:rPr lang="en-MY" dirty="0" smtClean="0"/>
              <a:t>Record (or capture playback) tools : </a:t>
            </a:r>
          </a:p>
          <a:p>
            <a:pPr marL="530352" lvl="1" indent="0">
              <a:buNone/>
            </a:pPr>
            <a:r>
              <a:rPr lang="en-MY" dirty="0"/>
              <a:t>	</a:t>
            </a:r>
            <a:r>
              <a:rPr lang="en-US" dirty="0" smtClean="0"/>
              <a:t>to </a:t>
            </a:r>
            <a:r>
              <a:rPr lang="en-US" dirty="0"/>
              <a:t>record a test script and then play it back exactly as it was executed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Useful 	during 	exploratory </a:t>
            </a:r>
            <a:r>
              <a:rPr lang="en-US" dirty="0"/>
              <a:t>testing for reproducing </a:t>
            </a:r>
            <a:r>
              <a:rPr lang="en-US" dirty="0" smtClean="0"/>
              <a:t>a defect </a:t>
            </a:r>
            <a:r>
              <a:rPr lang="en-US" dirty="0"/>
              <a:t>or for documenting how to </a:t>
            </a:r>
            <a:r>
              <a:rPr lang="en-US" dirty="0" smtClean="0"/>
              <a:t>	execute </a:t>
            </a:r>
            <a:r>
              <a:rPr lang="en-US" dirty="0"/>
              <a:t>a </a:t>
            </a:r>
            <a:r>
              <a:rPr lang="en-US" dirty="0" smtClean="0"/>
              <a:t>test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MY" dirty="0" smtClean="0"/>
              <a:t>Data-driven testing</a:t>
            </a:r>
          </a:p>
          <a:p>
            <a:pPr marL="530352" lvl="1" indent="0">
              <a:buNone/>
            </a:pPr>
            <a:r>
              <a:rPr lang="en-MY" dirty="0" smtClean="0"/>
              <a:t>	</a:t>
            </a:r>
            <a:r>
              <a:rPr lang="en-US" dirty="0"/>
              <a:t>hard-coded inputs in the </a:t>
            </a:r>
            <a:r>
              <a:rPr lang="en-US" dirty="0" smtClean="0"/>
              <a:t>test script </a:t>
            </a:r>
            <a:r>
              <a:rPr lang="en-US" dirty="0"/>
              <a:t>are replaced with variables that point to data in </a:t>
            </a:r>
            <a:r>
              <a:rPr lang="en-US" dirty="0" smtClean="0"/>
              <a:t>	a data-table</a:t>
            </a:r>
            <a:r>
              <a:rPr lang="en-US" dirty="0"/>
              <a:t>. </a:t>
            </a:r>
            <a:r>
              <a:rPr lang="en-US" dirty="0" smtClean="0"/>
              <a:t>Data-tables is a spreadsheets </a:t>
            </a:r>
            <a:r>
              <a:rPr lang="en-US" dirty="0"/>
              <a:t>with one test case per </a:t>
            </a:r>
            <a:r>
              <a:rPr lang="en-US" dirty="0" smtClean="0"/>
              <a:t>row, with </a:t>
            </a:r>
            <a:r>
              <a:rPr lang="en-US" dirty="0"/>
              <a:t>each </a:t>
            </a:r>
            <a:r>
              <a:rPr lang="en-US" dirty="0" smtClean="0"/>
              <a:t>	row containing test </a:t>
            </a:r>
            <a:r>
              <a:rPr lang="en-US" dirty="0"/>
              <a:t>inputs and expected results.</a:t>
            </a:r>
            <a:endParaRPr lang="en-MY" dirty="0" smtClean="0"/>
          </a:p>
          <a:p>
            <a:pPr lvl="1"/>
            <a:r>
              <a:rPr lang="en-MY" dirty="0" smtClean="0"/>
              <a:t>Keyword-driven testing</a:t>
            </a:r>
            <a:endParaRPr lang="en-MY" dirty="0"/>
          </a:p>
          <a:p>
            <a:pPr marL="530352" lvl="1" indent="0">
              <a:buNone/>
            </a:pPr>
            <a:r>
              <a:rPr lang="en-MY" dirty="0" smtClean="0"/>
              <a:t>	</a:t>
            </a:r>
            <a:r>
              <a:rPr lang="en-US" dirty="0"/>
              <a:t>Keywords are included as </a:t>
            </a:r>
            <a:r>
              <a:rPr lang="en-US" dirty="0" smtClean="0"/>
              <a:t>extra columns </a:t>
            </a:r>
            <a:r>
              <a:rPr lang="en-US" dirty="0"/>
              <a:t>in the data-table. The script reads the </a:t>
            </a:r>
            <a:r>
              <a:rPr lang="en-US" dirty="0" smtClean="0"/>
              <a:t>	keyword </a:t>
            </a:r>
            <a:r>
              <a:rPr lang="en-US" dirty="0"/>
              <a:t>and </a:t>
            </a:r>
            <a:r>
              <a:rPr lang="en-US" dirty="0" smtClean="0"/>
              <a:t>takes </a:t>
            </a:r>
            <a:r>
              <a:rPr lang="en-US" dirty="0"/>
              <a:t>the </a:t>
            </a:r>
            <a:r>
              <a:rPr lang="en-US" dirty="0" smtClean="0"/>
              <a:t>appropriate actions </a:t>
            </a:r>
            <a:r>
              <a:rPr lang="en-US" dirty="0"/>
              <a:t>and subsequent path through the </a:t>
            </a:r>
            <a:r>
              <a:rPr lang="en-US" dirty="0" smtClean="0"/>
              <a:t>	system </a:t>
            </a:r>
            <a:r>
              <a:rPr lang="en-US" dirty="0"/>
              <a:t>under test.</a:t>
            </a:r>
            <a:endParaRPr lang="en-MY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109858" y="0"/>
            <a:ext cx="408214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management of testing and </a:t>
            </a:r>
            <a:r>
              <a:rPr lang="en-US" sz="1100" dirty="0" err="1" smtClean="0">
                <a:solidFill>
                  <a:schemeClr val="bg1">
                    <a:lumMod val="65000"/>
                  </a:schemeClr>
                </a:solidFill>
              </a:rPr>
              <a:t>testware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static testing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test design and implementation </a:t>
            </a:r>
          </a:p>
          <a:p>
            <a:r>
              <a:rPr lang="en-US" sz="1100" dirty="0">
                <a:solidFill>
                  <a:srgbClr val="FF0000"/>
                </a:solidFill>
              </a:rPr>
              <a:t>Tool support for test execution and logging 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performance measurement and dynamic analysis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specialized testing needs </a:t>
            </a:r>
          </a:p>
          <a:p>
            <a:endParaRPr lang="en-MY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3454400" y="645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6397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Test </a:t>
            </a:r>
            <a:r>
              <a:rPr lang="en-MY" dirty="0" smtClean="0"/>
              <a:t>Harnesses</a:t>
            </a:r>
            <a:endParaRPr lang="en-MY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used primarily </a:t>
            </a:r>
            <a:r>
              <a:rPr lang="en-MY" dirty="0" smtClean="0"/>
              <a:t>by developers</a:t>
            </a:r>
          </a:p>
          <a:p>
            <a:r>
              <a:rPr lang="en-MY" dirty="0" smtClean="0"/>
              <a:t>simulate </a:t>
            </a:r>
            <a:r>
              <a:rPr lang="en-MY" dirty="0"/>
              <a:t>a small section of the environment in which the </a:t>
            </a:r>
            <a:r>
              <a:rPr lang="en-MY" dirty="0" smtClean="0"/>
              <a:t>software will </a:t>
            </a:r>
            <a:r>
              <a:rPr lang="en-MY" dirty="0"/>
              <a:t>operate</a:t>
            </a:r>
            <a:r>
              <a:rPr lang="en-MY" dirty="0" smtClean="0"/>
              <a:t>.</a:t>
            </a:r>
          </a:p>
          <a:p>
            <a:r>
              <a:rPr lang="en-US" dirty="0"/>
              <a:t>usually written in-house by developers to perform </a:t>
            </a:r>
            <a:r>
              <a:rPr lang="en-US" dirty="0" smtClean="0"/>
              <a:t>component or </a:t>
            </a:r>
            <a:r>
              <a:rPr lang="en-US" dirty="0"/>
              <a:t>integration </a:t>
            </a:r>
            <a:r>
              <a:rPr lang="en-US" dirty="0" smtClean="0"/>
              <a:t>testing</a:t>
            </a:r>
          </a:p>
          <a:p>
            <a:r>
              <a:rPr lang="en-US" dirty="0" smtClean="0"/>
              <a:t>Use:</a:t>
            </a:r>
          </a:p>
          <a:p>
            <a:pPr marL="457200" indent="-457200">
              <a:buAutoNum type="alphaLcParenBoth"/>
            </a:pPr>
            <a:r>
              <a:rPr lang="en-US" dirty="0" smtClean="0"/>
              <a:t>‘</a:t>
            </a:r>
            <a:r>
              <a:rPr lang="en-US" dirty="0"/>
              <a:t>stubs’ </a:t>
            </a:r>
            <a:r>
              <a:rPr lang="en-US" dirty="0" smtClean="0"/>
              <a:t>- stub </a:t>
            </a:r>
            <a:r>
              <a:rPr lang="en-US" dirty="0"/>
              <a:t>out the need to have other components </a:t>
            </a:r>
            <a:r>
              <a:rPr lang="en-US" dirty="0" smtClean="0"/>
              <a:t>or systems </a:t>
            </a:r>
            <a:r>
              <a:rPr lang="en-US" dirty="0"/>
              <a:t>by returning predefined values) </a:t>
            </a:r>
            <a:endParaRPr lang="en-US" dirty="0" smtClean="0"/>
          </a:p>
          <a:p>
            <a:pPr marL="457200" indent="-457200">
              <a:buAutoNum type="alphaLcParenBoth"/>
            </a:pPr>
            <a:r>
              <a:rPr lang="en-US" dirty="0" smtClean="0"/>
              <a:t>‘drivers’ - replace </a:t>
            </a:r>
            <a:r>
              <a:rPr lang="en-US" dirty="0"/>
              <a:t>the </a:t>
            </a:r>
            <a:r>
              <a:rPr lang="en-US" dirty="0" smtClean="0"/>
              <a:t>calling component </a:t>
            </a:r>
            <a:r>
              <a:rPr lang="en-US" dirty="0"/>
              <a:t>or system and drive transactions, messages and commands </a:t>
            </a:r>
            <a:r>
              <a:rPr lang="en-US" dirty="0" smtClean="0"/>
              <a:t>through the </a:t>
            </a:r>
            <a:r>
              <a:rPr lang="en-US" dirty="0"/>
              <a:t>software under test).</a:t>
            </a:r>
            <a:endParaRPr lang="en-MY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109858" y="0"/>
            <a:ext cx="408214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management of testing and </a:t>
            </a:r>
            <a:r>
              <a:rPr lang="en-US" sz="1100" dirty="0" err="1" smtClean="0">
                <a:solidFill>
                  <a:schemeClr val="bg1">
                    <a:lumMod val="65000"/>
                  </a:schemeClr>
                </a:solidFill>
              </a:rPr>
              <a:t>testware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static testing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test design and implementation </a:t>
            </a:r>
          </a:p>
          <a:p>
            <a:r>
              <a:rPr lang="en-US" sz="1100" dirty="0">
                <a:solidFill>
                  <a:srgbClr val="FF0000"/>
                </a:solidFill>
              </a:rPr>
              <a:t>Tool support for test execution and logging 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performance measurement and dynamic analysis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specialized testing needs </a:t>
            </a:r>
          </a:p>
          <a:p>
            <a:endParaRPr lang="en-MY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3454400" y="645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9586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00" y="534323"/>
            <a:ext cx="9601200" cy="1485900"/>
          </a:xfrm>
        </p:spPr>
        <p:txBody>
          <a:bodyPr/>
          <a:lstStyle/>
          <a:p>
            <a:r>
              <a:rPr lang="en-MY" dirty="0" smtClean="0"/>
              <a:t>Coverage Measurement Tools</a:t>
            </a:r>
            <a:endParaRPr lang="en-MY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76300" y="1702260"/>
            <a:ext cx="9601200" cy="4927139"/>
          </a:xfrm>
        </p:spPr>
        <p:txBody>
          <a:bodyPr>
            <a:normAutofit/>
          </a:bodyPr>
          <a:lstStyle/>
          <a:p>
            <a:r>
              <a:rPr lang="en-MY" dirty="0"/>
              <a:t>used </a:t>
            </a:r>
            <a:r>
              <a:rPr lang="en-MY" dirty="0" smtClean="0"/>
              <a:t>by developers</a:t>
            </a:r>
          </a:p>
          <a:p>
            <a:r>
              <a:rPr lang="en-MY" dirty="0" smtClean="0"/>
              <a:t>measure </a:t>
            </a:r>
            <a:r>
              <a:rPr lang="en-MY" dirty="0"/>
              <a:t>the percentage of the code </a:t>
            </a:r>
            <a:r>
              <a:rPr lang="en-MY" dirty="0" smtClean="0"/>
              <a:t>structure covered </a:t>
            </a:r>
            <a:r>
              <a:rPr lang="en-MY" dirty="0"/>
              <a:t>across white-box measurement </a:t>
            </a:r>
            <a:r>
              <a:rPr lang="en-MY" dirty="0" smtClean="0"/>
              <a:t>techniques</a:t>
            </a:r>
          </a:p>
          <a:p>
            <a:r>
              <a:rPr lang="en-MY" dirty="0" smtClean="0"/>
              <a:t>Measure coverage </a:t>
            </a:r>
            <a:r>
              <a:rPr lang="en-MY" dirty="0"/>
              <a:t>of modules and function </a:t>
            </a:r>
            <a:r>
              <a:rPr lang="en-MY" dirty="0" smtClean="0"/>
              <a:t>calls</a:t>
            </a:r>
          </a:p>
          <a:p>
            <a:r>
              <a:rPr lang="en-MY" dirty="0" smtClean="0"/>
              <a:t>integrated </a:t>
            </a:r>
            <a:r>
              <a:rPr lang="en-MY" dirty="0"/>
              <a:t>with static and dynamic analysis </a:t>
            </a:r>
            <a:r>
              <a:rPr lang="en-MY" dirty="0" smtClean="0"/>
              <a:t>tools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09858" y="0"/>
            <a:ext cx="408214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management of testing and </a:t>
            </a:r>
            <a:r>
              <a:rPr lang="en-US" sz="1100" dirty="0" err="1" smtClean="0">
                <a:solidFill>
                  <a:schemeClr val="bg1">
                    <a:lumMod val="65000"/>
                  </a:schemeClr>
                </a:solidFill>
              </a:rPr>
              <a:t>testware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static testing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test design and implementation </a:t>
            </a:r>
          </a:p>
          <a:p>
            <a:r>
              <a:rPr lang="en-US" sz="1100" dirty="0">
                <a:solidFill>
                  <a:srgbClr val="FF0000"/>
                </a:solidFill>
              </a:rPr>
              <a:t>Tool support for test execution and logging 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performance measurement and dynamic analysis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specialized testing needs </a:t>
            </a:r>
          </a:p>
          <a:p>
            <a:endParaRPr lang="en-MY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3454400" y="645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997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00" y="534323"/>
            <a:ext cx="9601200" cy="1485900"/>
          </a:xfrm>
        </p:spPr>
        <p:txBody>
          <a:bodyPr/>
          <a:lstStyle/>
          <a:p>
            <a:r>
              <a:rPr lang="en-MY" dirty="0" smtClean="0"/>
              <a:t>Dynamic Analysis Tools</a:t>
            </a:r>
            <a:endParaRPr lang="en-MY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76300" y="1702260"/>
            <a:ext cx="9601200" cy="4927139"/>
          </a:xfrm>
        </p:spPr>
        <p:txBody>
          <a:bodyPr>
            <a:normAutofit lnSpcReduction="10000"/>
          </a:bodyPr>
          <a:lstStyle/>
          <a:p>
            <a:r>
              <a:rPr lang="en-MY" dirty="0"/>
              <a:t>used to detect the type of defects that are difficult </a:t>
            </a:r>
            <a:r>
              <a:rPr lang="en-MY" dirty="0" smtClean="0"/>
              <a:t>to find </a:t>
            </a:r>
            <a:r>
              <a:rPr lang="en-MY" dirty="0"/>
              <a:t>during static testing. </a:t>
            </a:r>
            <a:endParaRPr lang="en-MY" dirty="0" smtClean="0"/>
          </a:p>
          <a:p>
            <a:r>
              <a:rPr lang="en-MY" dirty="0" smtClean="0"/>
              <a:t>used </a:t>
            </a:r>
            <a:r>
              <a:rPr lang="en-MY" dirty="0"/>
              <a:t>by developers, during </a:t>
            </a:r>
            <a:r>
              <a:rPr lang="en-MY" dirty="0" smtClean="0"/>
              <a:t>component testing </a:t>
            </a:r>
            <a:r>
              <a:rPr lang="en-MY" dirty="0"/>
              <a:t>and component integration </a:t>
            </a:r>
            <a:r>
              <a:rPr lang="en-MY" dirty="0" smtClean="0"/>
              <a:t>testing</a:t>
            </a:r>
          </a:p>
          <a:p>
            <a:r>
              <a:rPr lang="en-MY" dirty="0" smtClean="0"/>
              <a:t>Facilities:</a:t>
            </a:r>
          </a:p>
          <a:p>
            <a:pPr lvl="1"/>
            <a:r>
              <a:rPr lang="en-MY" dirty="0"/>
              <a:t>report on the state of software during its execution;</a:t>
            </a:r>
          </a:p>
          <a:p>
            <a:pPr lvl="1"/>
            <a:r>
              <a:rPr lang="en-MY" dirty="0"/>
              <a:t>monitor the allocation, use and deallocation of memory;</a:t>
            </a:r>
          </a:p>
          <a:p>
            <a:pPr lvl="1"/>
            <a:r>
              <a:rPr lang="en-MY" dirty="0"/>
              <a:t>identify memory leaks;</a:t>
            </a:r>
          </a:p>
          <a:p>
            <a:pPr lvl="1"/>
            <a:r>
              <a:rPr lang="en-MY" dirty="0"/>
              <a:t>detect time dependencies;</a:t>
            </a:r>
          </a:p>
          <a:p>
            <a:pPr lvl="1"/>
            <a:r>
              <a:rPr lang="en-MY" dirty="0"/>
              <a:t>identify unassigned pointers;</a:t>
            </a:r>
          </a:p>
          <a:p>
            <a:pPr lvl="1"/>
            <a:r>
              <a:rPr lang="en-MY" dirty="0"/>
              <a:t>check pointer arithmetic</a:t>
            </a:r>
            <a:r>
              <a:rPr lang="en-MY" dirty="0" smtClean="0"/>
              <a:t>.</a:t>
            </a:r>
            <a:endParaRPr lang="en-MY" dirty="0"/>
          </a:p>
          <a:p>
            <a:r>
              <a:rPr lang="en-MY" dirty="0"/>
              <a:t>integrated with static analysis and </a:t>
            </a:r>
            <a:r>
              <a:rPr lang="en-MY" dirty="0" smtClean="0"/>
              <a:t>coverage measurement tools</a:t>
            </a:r>
            <a:r>
              <a:rPr lang="en-MY" dirty="0"/>
              <a:t> </a:t>
            </a:r>
            <a:r>
              <a:rPr lang="en-MY" dirty="0" smtClean="0"/>
              <a:t>to allow:</a:t>
            </a:r>
          </a:p>
          <a:p>
            <a:pPr lvl="1"/>
            <a:r>
              <a:rPr lang="en-MY" dirty="0" smtClean="0"/>
              <a:t>the </a:t>
            </a:r>
            <a:r>
              <a:rPr lang="en-MY" dirty="0"/>
              <a:t>code to be analysed statically;</a:t>
            </a:r>
          </a:p>
          <a:p>
            <a:pPr lvl="1"/>
            <a:r>
              <a:rPr lang="en-MY" dirty="0"/>
              <a:t>the code to be instrumented;</a:t>
            </a:r>
          </a:p>
          <a:p>
            <a:pPr lvl="1"/>
            <a:r>
              <a:rPr lang="en-MY" dirty="0"/>
              <a:t>the code to be executed (dynamically).</a:t>
            </a:r>
            <a:endParaRPr lang="en-MY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109858" y="0"/>
            <a:ext cx="408214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management of testing and </a:t>
            </a:r>
            <a:r>
              <a:rPr lang="en-US" sz="1100" dirty="0" err="1" smtClean="0">
                <a:solidFill>
                  <a:schemeClr val="bg1">
                    <a:lumMod val="65000"/>
                  </a:schemeClr>
                </a:solidFill>
              </a:rPr>
              <a:t>testware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static testing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test design and implementation 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test execution and logging </a:t>
            </a:r>
          </a:p>
          <a:p>
            <a:r>
              <a:rPr lang="en-US" sz="1100" dirty="0">
                <a:solidFill>
                  <a:srgbClr val="FF0000"/>
                </a:solidFill>
              </a:rPr>
              <a:t>Tool support for performance measurement and dynamic analysis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specialized testing needs </a:t>
            </a:r>
          </a:p>
          <a:p>
            <a:endParaRPr lang="en-MY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3454400" y="645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9992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Topics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Types of test tool (K2)</a:t>
            </a:r>
          </a:p>
          <a:p>
            <a:r>
              <a:rPr lang="en-MY" dirty="0" smtClean="0"/>
              <a:t>Effective </a:t>
            </a:r>
            <a:r>
              <a:rPr lang="en-MY" dirty="0"/>
              <a:t>use of tools: potential benefits and risks (K2)</a:t>
            </a:r>
          </a:p>
          <a:p>
            <a:r>
              <a:rPr lang="en-MY" dirty="0" smtClean="0"/>
              <a:t>Introducing </a:t>
            </a:r>
            <a:r>
              <a:rPr lang="en-MY" dirty="0"/>
              <a:t>a tool into an organisation (K1</a:t>
            </a:r>
            <a:r>
              <a:rPr lang="en-MY" dirty="0" smtClean="0"/>
              <a:t>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6725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00" y="534323"/>
            <a:ext cx="9601200" cy="1485900"/>
          </a:xfrm>
        </p:spPr>
        <p:txBody>
          <a:bodyPr/>
          <a:lstStyle/>
          <a:p>
            <a:r>
              <a:rPr lang="en-MY" dirty="0"/>
              <a:t>Performance testing/load testing/stress </a:t>
            </a:r>
            <a:r>
              <a:rPr lang="en-MY" dirty="0" smtClean="0"/>
              <a:t>testing Tools</a:t>
            </a:r>
            <a:endParaRPr lang="en-MY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49300" y="1893793"/>
            <a:ext cx="9601200" cy="4927139"/>
          </a:xfrm>
        </p:spPr>
        <p:txBody>
          <a:bodyPr>
            <a:normAutofit/>
          </a:bodyPr>
          <a:lstStyle/>
          <a:p>
            <a:r>
              <a:rPr lang="en-MY" dirty="0" smtClean="0"/>
              <a:t>Test of non functional requirements</a:t>
            </a:r>
          </a:p>
          <a:p>
            <a:r>
              <a:rPr lang="en-MY" dirty="0" smtClean="0"/>
              <a:t>Measure response time by testing the “load” of system</a:t>
            </a:r>
          </a:p>
          <a:p>
            <a:r>
              <a:rPr lang="en-MY" dirty="0" smtClean="0"/>
              <a:t>Load : number of virtual users </a:t>
            </a:r>
            <a:endParaRPr lang="en-US" dirty="0"/>
          </a:p>
          <a:p>
            <a:r>
              <a:rPr lang="en-US" dirty="0"/>
              <a:t>check the system response under capacity overload </a:t>
            </a:r>
          </a:p>
          <a:p>
            <a:endParaRPr lang="en-MY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109858" y="0"/>
            <a:ext cx="408214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management of testing and </a:t>
            </a:r>
            <a:r>
              <a:rPr lang="en-US" sz="1100" dirty="0" err="1" smtClean="0">
                <a:solidFill>
                  <a:schemeClr val="bg1">
                    <a:lumMod val="65000"/>
                  </a:schemeClr>
                </a:solidFill>
              </a:rPr>
              <a:t>testware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static testing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test design and implementation 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test execution and logging </a:t>
            </a:r>
          </a:p>
          <a:p>
            <a:r>
              <a:rPr lang="en-US" sz="1100" dirty="0">
                <a:solidFill>
                  <a:srgbClr val="FF0000"/>
                </a:solidFill>
              </a:rPr>
              <a:t>Tool support for performance measurement and dynamic analysis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specialized testing needs </a:t>
            </a:r>
          </a:p>
          <a:p>
            <a:endParaRPr lang="en-MY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3454400" y="645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761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00" y="534323"/>
            <a:ext cx="9601200" cy="1485900"/>
          </a:xfrm>
        </p:spPr>
        <p:txBody>
          <a:bodyPr/>
          <a:lstStyle/>
          <a:p>
            <a:r>
              <a:rPr lang="en-MY" dirty="0" smtClean="0"/>
              <a:t>Data Quality Assessment Tools</a:t>
            </a:r>
            <a:endParaRPr lang="en-MY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76300" y="1702260"/>
            <a:ext cx="9601200" cy="4927139"/>
          </a:xfrm>
        </p:spPr>
        <p:txBody>
          <a:bodyPr>
            <a:normAutofit/>
          </a:bodyPr>
          <a:lstStyle/>
          <a:p>
            <a:r>
              <a:rPr lang="en-US" dirty="0"/>
              <a:t>allow files and databases to be compared </a:t>
            </a:r>
            <a:r>
              <a:rPr lang="en-US" dirty="0" smtClean="0"/>
              <a:t>against a </a:t>
            </a:r>
            <a:r>
              <a:rPr lang="en-US" dirty="0"/>
              <a:t>format that is specified in advance</a:t>
            </a:r>
            <a:r>
              <a:rPr lang="en-US" dirty="0" smtClean="0"/>
              <a:t>.</a:t>
            </a:r>
          </a:p>
          <a:p>
            <a:r>
              <a:rPr lang="en-US" dirty="0"/>
              <a:t>used on large scale </a:t>
            </a:r>
            <a:r>
              <a:rPr lang="en-US" dirty="0" smtClean="0"/>
              <a:t>data intensive </a:t>
            </a:r>
            <a:r>
              <a:rPr lang="en-US" dirty="0"/>
              <a:t>projects such as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Conversion of data used on one system into a format suitable for </a:t>
            </a:r>
            <a:r>
              <a:rPr lang="en-US" dirty="0" smtClean="0"/>
              <a:t>another system.</a:t>
            </a:r>
          </a:p>
          <a:p>
            <a:pPr lvl="1"/>
            <a:r>
              <a:rPr lang="en-US" dirty="0"/>
              <a:t>Migration of data from one system to another.</a:t>
            </a:r>
          </a:p>
          <a:p>
            <a:pPr lvl="1"/>
            <a:r>
              <a:rPr lang="en-US" dirty="0"/>
              <a:t>Loading of data into a data warehouse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used for </a:t>
            </a:r>
            <a:r>
              <a:rPr lang="en-US" dirty="0"/>
              <a:t>development and </a:t>
            </a:r>
            <a:r>
              <a:rPr lang="en-US" dirty="0" smtClean="0"/>
              <a:t>testing </a:t>
            </a:r>
            <a:r>
              <a:rPr lang="en-US" dirty="0"/>
              <a:t>of a migration project</a:t>
            </a:r>
            <a:endParaRPr lang="en-MY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109858" y="0"/>
            <a:ext cx="408214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management of testing and </a:t>
            </a:r>
            <a:r>
              <a:rPr lang="en-US" sz="1100" dirty="0" err="1" smtClean="0">
                <a:solidFill>
                  <a:schemeClr val="bg1">
                    <a:lumMod val="65000"/>
                  </a:schemeClr>
                </a:solidFill>
              </a:rPr>
              <a:t>testware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static testing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test design and implementation 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test execution and logging 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performance measurement and dynamic analysis</a:t>
            </a:r>
          </a:p>
          <a:p>
            <a:r>
              <a:rPr lang="en-US" sz="1100" dirty="0">
                <a:solidFill>
                  <a:srgbClr val="FF0000"/>
                </a:solidFill>
              </a:rPr>
              <a:t>Tool support for specialized testing needs </a:t>
            </a:r>
          </a:p>
          <a:p>
            <a:endParaRPr lang="en-MY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3454400" y="645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2569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00" y="534323"/>
            <a:ext cx="9601200" cy="1485900"/>
          </a:xfrm>
        </p:spPr>
        <p:txBody>
          <a:bodyPr/>
          <a:lstStyle/>
          <a:p>
            <a:r>
              <a:rPr lang="en-MY" dirty="0" smtClean="0"/>
              <a:t>Usability Test Tools</a:t>
            </a:r>
            <a:endParaRPr lang="en-MY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76300" y="1702260"/>
            <a:ext cx="9601200" cy="4927139"/>
          </a:xfrm>
        </p:spPr>
        <p:txBody>
          <a:bodyPr>
            <a:normAutofit/>
          </a:bodyPr>
          <a:lstStyle/>
          <a:p>
            <a:r>
              <a:rPr lang="en-US" dirty="0"/>
              <a:t>determine the extent to which the software </a:t>
            </a:r>
            <a:r>
              <a:rPr lang="en-US" dirty="0" smtClean="0"/>
              <a:t>product is </a:t>
            </a:r>
            <a:r>
              <a:rPr lang="en-US" dirty="0"/>
              <a:t>understood, easy to learn, easy to operate, and attractive to the users </a:t>
            </a:r>
            <a:r>
              <a:rPr lang="en-US" dirty="0" smtClean="0"/>
              <a:t>under specified </a:t>
            </a:r>
            <a:r>
              <a:rPr lang="en-US" dirty="0"/>
              <a:t>conditions</a:t>
            </a:r>
            <a:endParaRPr lang="en-US" dirty="0" smtClean="0"/>
          </a:p>
          <a:p>
            <a:r>
              <a:rPr lang="en-US" dirty="0" smtClean="0"/>
              <a:t>record </a:t>
            </a:r>
            <a:r>
              <a:rPr lang="en-US" dirty="0"/>
              <a:t>the mouse clicks made by remote </a:t>
            </a:r>
            <a:r>
              <a:rPr lang="en-US" dirty="0" smtClean="0"/>
              <a:t>usability testers </a:t>
            </a:r>
            <a:r>
              <a:rPr lang="en-US" dirty="0"/>
              <a:t>when carrying out a specified task. </a:t>
            </a:r>
            <a:endParaRPr lang="en-US" dirty="0" smtClean="0"/>
          </a:p>
          <a:p>
            <a:r>
              <a:rPr lang="en-US" dirty="0" smtClean="0"/>
              <a:t>also </a:t>
            </a:r>
            <a:r>
              <a:rPr lang="en-US" dirty="0"/>
              <a:t>enable other data to </a:t>
            </a:r>
            <a:r>
              <a:rPr lang="en-US" dirty="0" smtClean="0"/>
              <a:t>be captured </a:t>
            </a:r>
            <a:r>
              <a:rPr lang="en-US" dirty="0"/>
              <a:t>such as screenshots, written comments and voice recordings of </a:t>
            </a:r>
            <a:r>
              <a:rPr lang="en-US" dirty="0" smtClean="0"/>
              <a:t>verbal comments</a:t>
            </a:r>
            <a:r>
              <a:rPr lang="en-US" dirty="0"/>
              <a:t>.</a:t>
            </a:r>
            <a:endParaRPr lang="en-MY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109858" y="0"/>
            <a:ext cx="408214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management of testing and </a:t>
            </a:r>
            <a:r>
              <a:rPr lang="en-US" sz="1100" dirty="0" err="1" smtClean="0">
                <a:solidFill>
                  <a:schemeClr val="bg1">
                    <a:lumMod val="65000"/>
                  </a:schemeClr>
                </a:solidFill>
              </a:rPr>
              <a:t>testware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static testing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test design and implementation 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test execution and logging 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performance measurement and dynamic analysis</a:t>
            </a:r>
          </a:p>
          <a:p>
            <a:r>
              <a:rPr lang="en-US" sz="1100" dirty="0">
                <a:solidFill>
                  <a:srgbClr val="FF0000"/>
                </a:solidFill>
              </a:rPr>
              <a:t>Tool support for specialized testing needs </a:t>
            </a:r>
          </a:p>
          <a:p>
            <a:endParaRPr lang="en-MY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3454400" y="645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8731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00" y="534323"/>
            <a:ext cx="9601200" cy="1485900"/>
          </a:xfrm>
        </p:spPr>
        <p:txBody>
          <a:bodyPr/>
          <a:lstStyle/>
          <a:p>
            <a:r>
              <a:rPr lang="en-MY" dirty="0" smtClean="0"/>
              <a:t>Security Tools</a:t>
            </a:r>
            <a:endParaRPr lang="en-MY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76300" y="1702260"/>
            <a:ext cx="9601200" cy="4927139"/>
          </a:xfrm>
        </p:spPr>
        <p:txBody>
          <a:bodyPr>
            <a:normAutofit/>
          </a:bodyPr>
          <a:lstStyle/>
          <a:p>
            <a:r>
              <a:rPr lang="en-US" dirty="0"/>
              <a:t>used to test the functions that detect security </a:t>
            </a:r>
            <a:r>
              <a:rPr lang="en-US" dirty="0" smtClean="0"/>
              <a:t>threats and </a:t>
            </a:r>
            <a:r>
              <a:rPr lang="en-US" dirty="0"/>
              <a:t>to evaluate the security characteristics </a:t>
            </a:r>
            <a:r>
              <a:rPr lang="en-US" dirty="0" smtClean="0"/>
              <a:t>of software.</a:t>
            </a:r>
          </a:p>
          <a:p>
            <a:r>
              <a:rPr lang="en-US" dirty="0"/>
              <a:t>assess the ability of the software under test to:</a:t>
            </a:r>
          </a:p>
          <a:p>
            <a:pPr lvl="1"/>
            <a:r>
              <a:rPr lang="en-US" dirty="0"/>
              <a:t>handle computer viruses;</a:t>
            </a:r>
          </a:p>
          <a:p>
            <a:pPr lvl="1"/>
            <a:r>
              <a:rPr lang="en-US" dirty="0"/>
              <a:t>protect data confidentiality and data integrity;</a:t>
            </a:r>
          </a:p>
          <a:p>
            <a:pPr lvl="1"/>
            <a:r>
              <a:rPr lang="en-US" dirty="0"/>
              <a:t>prevent </a:t>
            </a:r>
            <a:r>
              <a:rPr lang="en-US" dirty="0" err="1"/>
              <a:t>unauthorised</a:t>
            </a:r>
            <a:r>
              <a:rPr lang="en-US" dirty="0"/>
              <a:t> access;</a:t>
            </a:r>
          </a:p>
          <a:p>
            <a:pPr lvl="1"/>
            <a:r>
              <a:rPr lang="en-US" dirty="0"/>
              <a:t>carry out authentication checks of users;</a:t>
            </a:r>
          </a:p>
          <a:p>
            <a:pPr lvl="1"/>
            <a:r>
              <a:rPr lang="en-US" dirty="0"/>
              <a:t>remain available under a denial of service attack;</a:t>
            </a:r>
          </a:p>
          <a:p>
            <a:pPr lvl="1"/>
            <a:r>
              <a:rPr lang="en-US" dirty="0"/>
              <a:t>check non-repudiation attributes of digital signatures</a:t>
            </a:r>
            <a:r>
              <a:rPr lang="en-US" dirty="0" smtClean="0"/>
              <a:t>.</a:t>
            </a:r>
            <a:endParaRPr lang="en-MY" dirty="0"/>
          </a:p>
          <a:p>
            <a:r>
              <a:rPr lang="en-US" dirty="0"/>
              <a:t>mainly used to test e-commerce, e-business </a:t>
            </a:r>
            <a:r>
              <a:rPr lang="en-US" dirty="0" smtClean="0"/>
              <a:t>and websites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109858" y="0"/>
            <a:ext cx="408214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management of testing and </a:t>
            </a:r>
            <a:r>
              <a:rPr lang="en-US" sz="1100" dirty="0" err="1" smtClean="0">
                <a:solidFill>
                  <a:schemeClr val="bg1">
                    <a:lumMod val="65000"/>
                  </a:schemeClr>
                </a:solidFill>
              </a:rPr>
              <a:t>testware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static testing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test design and implementation 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test execution and logging 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performance measurement and dynamic analysis</a:t>
            </a:r>
          </a:p>
          <a:p>
            <a:r>
              <a:rPr lang="en-US" sz="1100" dirty="0">
                <a:solidFill>
                  <a:srgbClr val="FF0000"/>
                </a:solidFill>
              </a:rPr>
              <a:t>Tool support for specialized testing needs </a:t>
            </a:r>
          </a:p>
          <a:p>
            <a:endParaRPr lang="en-MY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3454400" y="645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1253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Benefits </a:t>
            </a:r>
            <a:r>
              <a:rPr lang="en-MY" b="1" dirty="0" smtClean="0"/>
              <a:t>of </a:t>
            </a:r>
            <a:r>
              <a:rPr lang="en-MY" b="1" dirty="0"/>
              <a:t>using any type of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Reduction in repetitive manual work </a:t>
            </a:r>
            <a:r>
              <a:rPr lang="en-US" dirty="0" smtClean="0"/>
              <a:t>thus </a:t>
            </a:r>
            <a:r>
              <a:rPr lang="en-US" dirty="0"/>
              <a:t>saving </a:t>
            </a:r>
            <a:r>
              <a:rPr lang="en-US" dirty="0" smtClean="0"/>
              <a:t>time and effort</a:t>
            </a:r>
          </a:p>
          <a:p>
            <a:r>
              <a:rPr lang="en-MY" dirty="0"/>
              <a:t>M</a:t>
            </a:r>
            <a:r>
              <a:rPr lang="en-MY" dirty="0" smtClean="0"/>
              <a:t>ore </a:t>
            </a:r>
            <a:r>
              <a:rPr lang="en-MY" dirty="0"/>
              <a:t>predictable and consistent results</a:t>
            </a:r>
            <a:r>
              <a:rPr lang="en-MY" dirty="0" smtClean="0"/>
              <a:t>.</a:t>
            </a:r>
          </a:p>
          <a:p>
            <a:r>
              <a:rPr lang="en-US" dirty="0"/>
              <a:t>More objective assessment </a:t>
            </a:r>
            <a:endParaRPr lang="en-US" dirty="0" smtClean="0"/>
          </a:p>
          <a:p>
            <a:r>
              <a:rPr lang="en-US" dirty="0"/>
              <a:t>Easier access to information about testing</a:t>
            </a:r>
          </a:p>
        </p:txBody>
      </p:sp>
    </p:spTree>
    <p:extLst>
      <p:ext uri="{BB962C8B-B14F-4D97-AF65-F5344CB8AC3E}">
        <p14:creationId xmlns:p14="http://schemas.microsoft.com/office/powerpoint/2010/main" val="61562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 smtClean="0"/>
              <a:t>Risks </a:t>
            </a:r>
            <a:r>
              <a:rPr lang="en-MY" b="1" dirty="0"/>
              <a:t>of using any type of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over-optimistic expectations of what the tool can do </a:t>
            </a:r>
          </a:p>
          <a:p>
            <a:r>
              <a:rPr lang="en-MY" dirty="0" smtClean="0"/>
              <a:t>lack </a:t>
            </a:r>
            <a:r>
              <a:rPr lang="en-MY" dirty="0"/>
              <a:t>of appreciation </a:t>
            </a:r>
            <a:r>
              <a:rPr lang="en-MY" dirty="0" smtClean="0"/>
              <a:t>of  the </a:t>
            </a:r>
            <a:r>
              <a:rPr lang="en-MY" dirty="0"/>
              <a:t>effort required to implement and obtain the benefits </a:t>
            </a:r>
            <a:r>
              <a:rPr lang="en-MY" dirty="0" smtClean="0"/>
              <a:t>from the tools</a:t>
            </a:r>
            <a:endParaRPr lang="en-MY" dirty="0"/>
          </a:p>
          <a:p>
            <a:r>
              <a:rPr lang="en-MY" dirty="0" smtClean="0"/>
              <a:t>Too much relies on tools</a:t>
            </a:r>
          </a:p>
          <a:p>
            <a:r>
              <a:rPr lang="en-MY" dirty="0" smtClean="0"/>
              <a:t>Time, effort and cost required for training on using the tool</a:t>
            </a:r>
          </a:p>
          <a:p>
            <a:pPr marL="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0279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INTRODUCING A TOOL INTO AN ORGANISATION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Analyse</a:t>
            </a:r>
            <a:r>
              <a:rPr lang="en-US" b="1" dirty="0"/>
              <a:t> the </a:t>
            </a:r>
            <a:r>
              <a:rPr lang="en-US" b="1" dirty="0" smtClean="0"/>
              <a:t>problem/opportunity</a:t>
            </a:r>
          </a:p>
          <a:p>
            <a:r>
              <a:rPr lang="en-US" dirty="0" smtClean="0"/>
              <a:t>Assesses the maturity </a:t>
            </a:r>
            <a:r>
              <a:rPr lang="en-US" dirty="0"/>
              <a:t>of the test process used within </a:t>
            </a:r>
            <a:r>
              <a:rPr lang="en-US" dirty="0" smtClean="0"/>
              <a:t>the organization</a:t>
            </a:r>
          </a:p>
          <a:p>
            <a:r>
              <a:rPr lang="en-US" dirty="0"/>
              <a:t>identify the strengths, weaknesses and </a:t>
            </a:r>
            <a:r>
              <a:rPr lang="en-US" dirty="0" smtClean="0"/>
              <a:t>opportunities that </a:t>
            </a:r>
            <a:r>
              <a:rPr lang="en-US" dirty="0"/>
              <a:t>exist within the test </a:t>
            </a:r>
            <a:r>
              <a:rPr lang="en-US" dirty="0" smtClean="0"/>
              <a:t>organization</a:t>
            </a:r>
          </a:p>
          <a:p>
            <a:r>
              <a:rPr lang="en-US" dirty="0" smtClean="0"/>
              <a:t>Determine either the tool will be used to support </a:t>
            </a:r>
            <a:r>
              <a:rPr lang="en-US" dirty="0"/>
              <a:t>an established test process </a:t>
            </a:r>
            <a:r>
              <a:rPr lang="en-US" dirty="0" smtClean="0"/>
              <a:t>or support </a:t>
            </a:r>
            <a:r>
              <a:rPr lang="en-US" dirty="0"/>
              <a:t>required improvements to an immature test process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48800" y="47163"/>
            <a:ext cx="275572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</a:rPr>
              <a:t>Analyse</a:t>
            </a:r>
            <a:r>
              <a:rPr lang="en-US" sz="1100" dirty="0">
                <a:solidFill>
                  <a:srgbClr val="FF0000"/>
                </a:solidFill>
              </a:rPr>
              <a:t> the </a:t>
            </a:r>
            <a:r>
              <a:rPr lang="en-US" sz="1100" dirty="0" smtClean="0">
                <a:solidFill>
                  <a:srgbClr val="FF0000"/>
                </a:solidFill>
              </a:rPr>
              <a:t>problem/opportunity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Generate alternative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solutions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Constraints and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requirements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Evaluation and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shortlist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Detailed evaluation/proof of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concept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Negotiations with vendor of selected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tool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The pilot project</a:t>
            </a:r>
          </a:p>
        </p:txBody>
      </p:sp>
    </p:spTree>
    <p:extLst>
      <p:ext uri="{BB962C8B-B14F-4D97-AF65-F5344CB8AC3E}">
        <p14:creationId xmlns:p14="http://schemas.microsoft.com/office/powerpoint/2010/main" val="64418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INTRODUCING A TOOL INTO AN ORGANISATION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Generate </a:t>
            </a:r>
            <a:r>
              <a:rPr lang="en-US" b="1" dirty="0"/>
              <a:t>a</a:t>
            </a:r>
            <a:r>
              <a:rPr lang="en-US" b="1" dirty="0" smtClean="0"/>
              <a:t>lternative solutions</a:t>
            </a:r>
          </a:p>
          <a:p>
            <a:r>
              <a:rPr lang="en-US" dirty="0"/>
              <a:t>early investigation of what tools are available is likely to form part of </a:t>
            </a:r>
            <a:r>
              <a:rPr lang="en-US" dirty="0" smtClean="0"/>
              <a:t>the testing activity.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Outsource performance testing instead of buying tools</a:t>
            </a:r>
          </a:p>
          <a:p>
            <a:pPr lvl="1"/>
            <a:r>
              <a:rPr lang="en-US" dirty="0" smtClean="0"/>
              <a:t>Maintain manual regression testing instead of automated to reduce the risks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48800" y="47163"/>
            <a:ext cx="275572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Analyse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the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problem/opportunity</a:t>
            </a:r>
          </a:p>
          <a:p>
            <a:r>
              <a:rPr lang="en-US" sz="1100" dirty="0">
                <a:solidFill>
                  <a:srgbClr val="FF0000"/>
                </a:solidFill>
              </a:rPr>
              <a:t>Generate alternative </a:t>
            </a:r>
            <a:r>
              <a:rPr lang="en-US" sz="1100" dirty="0" smtClean="0">
                <a:solidFill>
                  <a:srgbClr val="FF0000"/>
                </a:solidFill>
              </a:rPr>
              <a:t>solutions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Constraints and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requirements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Evaluation and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shortlist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Detailed evaluation/proof of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concept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Negotiations with vendor of selected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tool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The pilot project</a:t>
            </a:r>
          </a:p>
        </p:txBody>
      </p:sp>
    </p:spTree>
    <p:extLst>
      <p:ext uri="{BB962C8B-B14F-4D97-AF65-F5344CB8AC3E}">
        <p14:creationId xmlns:p14="http://schemas.microsoft.com/office/powerpoint/2010/main" val="243168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INTRODUCING A TOOL INTO AN ORGANISATION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Constraints and </a:t>
            </a:r>
            <a:r>
              <a:rPr lang="en-US" b="1" dirty="0" smtClean="0"/>
              <a:t>requirements</a:t>
            </a:r>
          </a:p>
          <a:p>
            <a:r>
              <a:rPr lang="en-US" dirty="0" smtClean="0"/>
              <a:t>Thorough analysis of the constraints and requirements of the tool</a:t>
            </a:r>
          </a:p>
          <a:p>
            <a:r>
              <a:rPr lang="en-US" dirty="0" smtClean="0"/>
              <a:t>Prioritize and ranked the requirements to identify the needs of implementing tools</a:t>
            </a:r>
          </a:p>
          <a:p>
            <a:r>
              <a:rPr lang="en-US" dirty="0" smtClean="0"/>
              <a:t>Identify any financial and technical constraints </a:t>
            </a:r>
            <a:r>
              <a:rPr lang="en-US" dirty="0"/>
              <a:t>of implementing </a:t>
            </a:r>
            <a:r>
              <a:rPr lang="en-US" dirty="0" smtClean="0"/>
              <a:t>tools</a:t>
            </a:r>
          </a:p>
          <a:p>
            <a:r>
              <a:rPr lang="en-US" dirty="0" smtClean="0"/>
              <a:t>Identify </a:t>
            </a:r>
            <a:r>
              <a:rPr lang="en-US" dirty="0"/>
              <a:t>t</a:t>
            </a:r>
            <a:r>
              <a:rPr lang="en-US" dirty="0" smtClean="0"/>
              <a:t>raining</a:t>
            </a:r>
            <a:r>
              <a:rPr lang="en-US" dirty="0"/>
              <a:t>, coaching and mentoring </a:t>
            </a:r>
            <a:r>
              <a:rPr lang="en-US" dirty="0" smtClean="0"/>
              <a:t>requirements on using tools</a:t>
            </a:r>
          </a:p>
          <a:p>
            <a:r>
              <a:rPr lang="en-US" dirty="0" smtClean="0"/>
              <a:t>Assessment on tool vendor : quality of training and support provided, ability to enhance and upgrade the tool, financial stability</a:t>
            </a:r>
          </a:p>
          <a:p>
            <a:r>
              <a:rPr lang="en-US" dirty="0" smtClean="0"/>
              <a:t>For open source and freeware tools, need to considered the ability of provider to </a:t>
            </a:r>
            <a:r>
              <a:rPr lang="en-US" dirty="0" err="1"/>
              <a:t>to</a:t>
            </a:r>
            <a:r>
              <a:rPr lang="en-US" dirty="0"/>
              <a:t> develop and support the </a:t>
            </a:r>
            <a:r>
              <a:rPr lang="en-US" dirty="0" smtClean="0"/>
              <a:t>tool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48800" y="47163"/>
            <a:ext cx="275572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Analyse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the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problem/opportunity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Generate alternative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solutions</a:t>
            </a:r>
            <a:endParaRPr lang="en-US" sz="1100" dirty="0" smtClean="0">
              <a:solidFill>
                <a:srgbClr val="FF0000"/>
              </a:solidFill>
            </a:endParaRPr>
          </a:p>
          <a:p>
            <a:r>
              <a:rPr lang="en-US" sz="1100" dirty="0">
                <a:solidFill>
                  <a:srgbClr val="FF0000"/>
                </a:solidFill>
              </a:rPr>
              <a:t>Constraints and </a:t>
            </a:r>
            <a:r>
              <a:rPr lang="en-US" sz="1100" dirty="0" smtClean="0">
                <a:solidFill>
                  <a:srgbClr val="FF0000"/>
                </a:solidFill>
              </a:rPr>
              <a:t>requirements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Evaluation and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shortlist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Detailed evaluation/proof of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concept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Negotiations with vendor of selected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tool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The pilot project</a:t>
            </a:r>
          </a:p>
        </p:txBody>
      </p:sp>
    </p:spTree>
    <p:extLst>
      <p:ext uri="{BB962C8B-B14F-4D97-AF65-F5344CB8AC3E}">
        <p14:creationId xmlns:p14="http://schemas.microsoft.com/office/powerpoint/2010/main" val="77288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INTRODUCING A TOOL INTO AN ORGANISATION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63073"/>
            <a:ext cx="9601200" cy="42651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Evaluation and </a:t>
            </a:r>
            <a:r>
              <a:rPr lang="en-US" b="1" dirty="0" smtClean="0"/>
              <a:t>shortlist</a:t>
            </a:r>
          </a:p>
          <a:p>
            <a:r>
              <a:rPr lang="en-US" dirty="0" smtClean="0"/>
              <a:t>identify </a:t>
            </a:r>
            <a:r>
              <a:rPr lang="en-US" dirty="0"/>
              <a:t>a </a:t>
            </a:r>
            <a:r>
              <a:rPr lang="en-US" dirty="0" smtClean="0"/>
              <a:t>shortlist of </a:t>
            </a:r>
            <a:r>
              <a:rPr lang="en-US" dirty="0"/>
              <a:t>the </a:t>
            </a:r>
            <a:r>
              <a:rPr lang="en-US" dirty="0" smtClean="0"/>
              <a:t>tools (two or three) </a:t>
            </a:r>
            <a:r>
              <a:rPr lang="en-US" dirty="0"/>
              <a:t>that provide the best fit to the requirements and </a:t>
            </a:r>
            <a:r>
              <a:rPr lang="en-US" dirty="0" smtClean="0"/>
              <a:t>constraints</a:t>
            </a:r>
          </a:p>
          <a:p>
            <a:r>
              <a:rPr lang="en-US" dirty="0"/>
              <a:t>involve:</a:t>
            </a:r>
          </a:p>
          <a:p>
            <a:pPr lvl="1"/>
            <a:r>
              <a:rPr lang="en-US" dirty="0"/>
              <a:t>searching the internet;</a:t>
            </a:r>
          </a:p>
          <a:p>
            <a:pPr lvl="1"/>
            <a:r>
              <a:rPr lang="en-US" dirty="0"/>
              <a:t>attending exhibitions of test tools;</a:t>
            </a:r>
          </a:p>
          <a:p>
            <a:pPr lvl="1"/>
            <a:r>
              <a:rPr lang="en-US" dirty="0"/>
              <a:t>discussions with tool vendors;</a:t>
            </a:r>
          </a:p>
          <a:p>
            <a:r>
              <a:rPr lang="en-US" dirty="0" smtClean="0"/>
              <a:t>Provide a copy of list of requirements and </a:t>
            </a:r>
            <a:r>
              <a:rPr lang="en-US" dirty="0" smtClean="0"/>
              <a:t>constraints </a:t>
            </a:r>
            <a:r>
              <a:rPr lang="en-US" dirty="0" smtClean="0"/>
              <a:t>to tool vendors for:</a:t>
            </a:r>
            <a:endParaRPr lang="en-US" dirty="0"/>
          </a:p>
          <a:p>
            <a:pPr lvl="1"/>
            <a:r>
              <a:rPr lang="en-US" dirty="0"/>
              <a:t>the vendor is clear about what the test </a:t>
            </a:r>
            <a:r>
              <a:rPr lang="en-US" dirty="0" err="1"/>
              <a:t>organisations</a:t>
            </a:r>
            <a:r>
              <a:rPr lang="en-US" dirty="0"/>
              <a:t> wants;</a:t>
            </a:r>
          </a:p>
          <a:p>
            <a:pPr lvl="1"/>
            <a:r>
              <a:rPr lang="en-US" dirty="0"/>
              <a:t>the vendor can respond with clarity about what its own tools can do </a:t>
            </a:r>
            <a:r>
              <a:rPr lang="en-US" dirty="0" smtClean="0"/>
              <a:t>and what </a:t>
            </a:r>
            <a:r>
              <a:rPr lang="en-US" dirty="0"/>
              <a:t>workarounds there are to meet the requirements that the tool </a:t>
            </a:r>
            <a:r>
              <a:rPr lang="en-US" dirty="0" smtClean="0"/>
              <a:t>cannot provide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the test </a:t>
            </a:r>
            <a:r>
              <a:rPr lang="en-US" dirty="0" err="1"/>
              <a:t>organisation</a:t>
            </a:r>
            <a:r>
              <a:rPr lang="en-US" dirty="0"/>
              <a:t> does not waste time dealing with vendors that </a:t>
            </a:r>
            <a:r>
              <a:rPr lang="en-US" dirty="0" smtClean="0"/>
              <a:t>cannot satisfy </a:t>
            </a:r>
            <a:r>
              <a:rPr lang="en-US" dirty="0"/>
              <a:t>its key requirements.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48800" y="47163"/>
            <a:ext cx="275572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Analyse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the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problem/opportunity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Generate alternative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solutions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Constraints and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requirements</a:t>
            </a:r>
          </a:p>
          <a:p>
            <a:r>
              <a:rPr lang="en-US" sz="1100" dirty="0">
                <a:solidFill>
                  <a:srgbClr val="FF0000"/>
                </a:solidFill>
              </a:rPr>
              <a:t>Evaluation and </a:t>
            </a:r>
            <a:r>
              <a:rPr lang="en-US" sz="1100" dirty="0" smtClean="0">
                <a:solidFill>
                  <a:srgbClr val="FF0000"/>
                </a:solidFill>
              </a:rPr>
              <a:t>shortlist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Detailed evaluation/proof of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concept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Negotiations with vendor of selected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tool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The pilot project</a:t>
            </a:r>
          </a:p>
        </p:txBody>
      </p:sp>
    </p:spTree>
    <p:extLst>
      <p:ext uri="{BB962C8B-B14F-4D97-AF65-F5344CB8AC3E}">
        <p14:creationId xmlns:p14="http://schemas.microsoft.com/office/powerpoint/2010/main" val="70959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Learning outcome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MY" dirty="0" smtClean="0"/>
              <a:t>Classify </a:t>
            </a:r>
            <a:r>
              <a:rPr lang="en-MY" dirty="0"/>
              <a:t>different types of test tools according to their purpose and to </a:t>
            </a:r>
            <a:r>
              <a:rPr lang="en-MY" dirty="0" smtClean="0"/>
              <a:t>the activities </a:t>
            </a:r>
            <a:r>
              <a:rPr lang="en-MY" dirty="0"/>
              <a:t>of the fundamental test process and the software life cycle.</a:t>
            </a:r>
          </a:p>
          <a:p>
            <a:r>
              <a:rPr lang="en-MY" dirty="0"/>
              <a:t>Explain the term test tool and the purpose of tool support for testing</a:t>
            </a:r>
            <a:r>
              <a:rPr lang="en-MY" dirty="0" smtClean="0"/>
              <a:t>.</a:t>
            </a:r>
          </a:p>
          <a:p>
            <a:r>
              <a:rPr lang="en-MY" dirty="0" smtClean="0"/>
              <a:t>Summarise </a:t>
            </a:r>
            <a:r>
              <a:rPr lang="en-MY" dirty="0"/>
              <a:t>the potential benefits and risks of test automation and </a:t>
            </a:r>
            <a:r>
              <a:rPr lang="en-MY" dirty="0" smtClean="0"/>
              <a:t>tool support </a:t>
            </a:r>
            <a:r>
              <a:rPr lang="en-MY" dirty="0"/>
              <a:t>for testing.</a:t>
            </a:r>
          </a:p>
          <a:p>
            <a:r>
              <a:rPr lang="en-MY" dirty="0"/>
              <a:t>Remember special considerations for test execution tools, static analysis </a:t>
            </a:r>
            <a:r>
              <a:rPr lang="en-MY" dirty="0" smtClean="0"/>
              <a:t>and test </a:t>
            </a:r>
            <a:r>
              <a:rPr lang="en-MY" dirty="0"/>
              <a:t>management tools. </a:t>
            </a:r>
          </a:p>
          <a:p>
            <a:r>
              <a:rPr lang="en-MY" dirty="0" smtClean="0"/>
              <a:t>State </a:t>
            </a:r>
            <a:r>
              <a:rPr lang="en-MY" dirty="0"/>
              <a:t>the main principles of introducing a tool into an organisation.</a:t>
            </a:r>
          </a:p>
          <a:p>
            <a:r>
              <a:rPr lang="en-MY" dirty="0"/>
              <a:t>State the goals of a proof-of-concept for tool evaluation and a piloting </a:t>
            </a:r>
            <a:r>
              <a:rPr lang="en-MY" dirty="0" smtClean="0"/>
              <a:t>phase for </a:t>
            </a:r>
            <a:r>
              <a:rPr lang="en-MY" dirty="0"/>
              <a:t>tool implementation.</a:t>
            </a:r>
          </a:p>
          <a:p>
            <a:r>
              <a:rPr lang="en-MY" dirty="0"/>
              <a:t>Recognise that factors other than simply acquiring a tool are required </a:t>
            </a:r>
            <a:r>
              <a:rPr lang="en-MY" dirty="0" smtClean="0"/>
              <a:t>for good </a:t>
            </a:r>
            <a:r>
              <a:rPr lang="en-MY" dirty="0"/>
              <a:t>tool support.</a:t>
            </a:r>
          </a:p>
        </p:txBody>
      </p:sp>
    </p:spTree>
    <p:extLst>
      <p:ext uri="{BB962C8B-B14F-4D97-AF65-F5344CB8AC3E}">
        <p14:creationId xmlns:p14="http://schemas.microsoft.com/office/powerpoint/2010/main" val="221549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INTRODUCING A TOOL INTO AN ORGANISATION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63073"/>
            <a:ext cx="9601200" cy="42651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Detailed evaluation/proof of </a:t>
            </a:r>
            <a:r>
              <a:rPr lang="en-US" b="1" dirty="0" smtClean="0"/>
              <a:t>concept</a:t>
            </a:r>
          </a:p>
          <a:p>
            <a:r>
              <a:rPr lang="en-US" dirty="0"/>
              <a:t>held at the test </a:t>
            </a:r>
            <a:r>
              <a:rPr lang="en-US" dirty="0" err="1"/>
              <a:t>organisation’s</a:t>
            </a:r>
            <a:r>
              <a:rPr lang="en-US" dirty="0"/>
              <a:t> premises in the </a:t>
            </a:r>
            <a:r>
              <a:rPr lang="en-US" dirty="0" smtClean="0"/>
              <a:t>test environment </a:t>
            </a:r>
            <a:r>
              <a:rPr lang="en-US" dirty="0"/>
              <a:t>in which the tool will be used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consider </a:t>
            </a:r>
            <a:r>
              <a:rPr lang="en-US" dirty="0"/>
              <a:t>whether changes can be made to </a:t>
            </a:r>
            <a:r>
              <a:rPr lang="en-US" dirty="0" smtClean="0"/>
              <a:t>the </a:t>
            </a:r>
            <a:r>
              <a:rPr lang="en-US" dirty="0" err="1" smtClean="0"/>
              <a:t>organisation’s</a:t>
            </a:r>
            <a:r>
              <a:rPr lang="en-US" dirty="0" smtClean="0"/>
              <a:t> </a:t>
            </a:r>
            <a:r>
              <a:rPr lang="en-US" dirty="0"/>
              <a:t>test environments and </a:t>
            </a:r>
            <a:r>
              <a:rPr lang="en-US" dirty="0" smtClean="0"/>
              <a:t>infrastructure to implement the tool</a:t>
            </a:r>
          </a:p>
          <a:p>
            <a:r>
              <a:rPr lang="en-US" dirty="0"/>
              <a:t>performance of the tool should be assessed </a:t>
            </a:r>
            <a:r>
              <a:rPr lang="en-US" dirty="0" smtClean="0"/>
              <a:t>in relation </a:t>
            </a:r>
            <a:r>
              <a:rPr lang="en-US" dirty="0"/>
              <a:t>to each </a:t>
            </a:r>
            <a:r>
              <a:rPr lang="en-US" dirty="0" smtClean="0"/>
              <a:t>identified requirement</a:t>
            </a:r>
          </a:p>
          <a:p>
            <a:r>
              <a:rPr lang="en-US" dirty="0" smtClean="0"/>
              <a:t>Scenarios where  tools will not to be implemented</a:t>
            </a:r>
          </a:p>
          <a:p>
            <a:pPr lvl="1"/>
            <a:r>
              <a:rPr lang="en-MY" dirty="0"/>
              <a:t>Tools are unlikely to be effective</a:t>
            </a:r>
            <a:endParaRPr lang="en-US" dirty="0"/>
          </a:p>
          <a:p>
            <a:pPr lvl="1"/>
            <a:r>
              <a:rPr lang="en-MY" dirty="0"/>
              <a:t>Alternative solutions are better than introducing tools</a:t>
            </a:r>
            <a:endParaRPr lang="en-US" dirty="0"/>
          </a:p>
          <a:p>
            <a:pPr lvl="1"/>
            <a:r>
              <a:rPr lang="en-MY" dirty="0"/>
              <a:t>None of the tools meet the requirements sufficiently well</a:t>
            </a:r>
            <a:endParaRPr lang="en-US" dirty="0"/>
          </a:p>
          <a:p>
            <a:pPr lvl="1"/>
            <a:r>
              <a:rPr lang="en-MY" dirty="0"/>
              <a:t>The tool is not as effective in practice as expected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48800" y="47163"/>
            <a:ext cx="275572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Analyse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the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problem/opportunity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Generate alternative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solutions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Constraints and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requirements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Evaluation and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shortlist</a:t>
            </a:r>
          </a:p>
          <a:p>
            <a:r>
              <a:rPr lang="en-US" sz="1100" dirty="0">
                <a:solidFill>
                  <a:srgbClr val="FF0000"/>
                </a:solidFill>
              </a:rPr>
              <a:t>Detailed evaluation/proof of </a:t>
            </a:r>
            <a:r>
              <a:rPr lang="en-US" sz="1100" dirty="0" smtClean="0">
                <a:solidFill>
                  <a:srgbClr val="FF0000"/>
                </a:solidFill>
              </a:rPr>
              <a:t>concept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Negotiations with vendor of selected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tool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The pilot project</a:t>
            </a:r>
          </a:p>
        </p:txBody>
      </p:sp>
    </p:spTree>
    <p:extLst>
      <p:ext uri="{BB962C8B-B14F-4D97-AF65-F5344CB8AC3E}">
        <p14:creationId xmlns:p14="http://schemas.microsoft.com/office/powerpoint/2010/main" val="51486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INTRODUCING A TOOL INTO AN ORGANISATION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63073"/>
            <a:ext cx="9601200" cy="4265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Negotiations with vendor of selected </a:t>
            </a:r>
            <a:r>
              <a:rPr lang="en-US" b="1" dirty="0" smtClean="0"/>
              <a:t>tool</a:t>
            </a:r>
          </a:p>
          <a:p>
            <a:r>
              <a:rPr lang="en-US" dirty="0"/>
              <a:t>to </a:t>
            </a:r>
            <a:r>
              <a:rPr lang="en-US" dirty="0" smtClean="0"/>
              <a:t>establish and </a:t>
            </a:r>
            <a:r>
              <a:rPr lang="en-US" dirty="0"/>
              <a:t>negotiate </a:t>
            </a:r>
            <a:r>
              <a:rPr lang="en-US" dirty="0" smtClean="0"/>
              <a:t>with the vendor : the </a:t>
            </a:r>
            <a:r>
              <a:rPr lang="en-US" dirty="0"/>
              <a:t>amount of money to be paid and the timing of </a:t>
            </a:r>
            <a:r>
              <a:rPr lang="en-US" dirty="0" smtClean="0"/>
              <a:t>payments </a:t>
            </a:r>
          </a:p>
          <a:p>
            <a:r>
              <a:rPr lang="en-US" dirty="0"/>
              <a:t>include some or all of the following:</a:t>
            </a:r>
          </a:p>
          <a:p>
            <a:pPr lvl="1"/>
            <a:r>
              <a:rPr lang="en-US" dirty="0"/>
              <a:t>purchase price;</a:t>
            </a:r>
          </a:p>
          <a:p>
            <a:pPr lvl="1"/>
            <a:r>
              <a:rPr lang="en-US" dirty="0"/>
              <a:t>annual </a:t>
            </a:r>
            <a:r>
              <a:rPr lang="en-US" dirty="0" err="1"/>
              <a:t>licence</a:t>
            </a:r>
            <a:r>
              <a:rPr lang="en-US" dirty="0"/>
              <a:t> fee;</a:t>
            </a:r>
          </a:p>
          <a:p>
            <a:pPr lvl="1"/>
            <a:r>
              <a:rPr lang="en-US" dirty="0"/>
              <a:t>consultancy costs;</a:t>
            </a:r>
          </a:p>
          <a:p>
            <a:pPr lvl="1"/>
            <a:r>
              <a:rPr lang="en-US" dirty="0"/>
              <a:t>training costs;</a:t>
            </a:r>
          </a:p>
          <a:p>
            <a:pPr lvl="1"/>
            <a:r>
              <a:rPr lang="en-US" dirty="0"/>
              <a:t>implementation costs.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48800" y="47163"/>
            <a:ext cx="275572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Analyse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the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problem/opportunity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Generate alternative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solutions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Constraints and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requirements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Evaluation and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shortlist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Detailed evaluation/proof of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concept</a:t>
            </a:r>
          </a:p>
          <a:p>
            <a:r>
              <a:rPr lang="en-US" sz="1100" dirty="0">
                <a:solidFill>
                  <a:srgbClr val="FF0000"/>
                </a:solidFill>
              </a:rPr>
              <a:t>Negotiations with vendor of selected </a:t>
            </a:r>
            <a:r>
              <a:rPr lang="en-US" sz="1100" dirty="0" smtClean="0">
                <a:solidFill>
                  <a:srgbClr val="FF0000"/>
                </a:solidFill>
              </a:rPr>
              <a:t>too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l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The pilot project</a:t>
            </a:r>
          </a:p>
        </p:txBody>
      </p:sp>
    </p:spTree>
    <p:extLst>
      <p:ext uri="{BB962C8B-B14F-4D97-AF65-F5344CB8AC3E}">
        <p14:creationId xmlns:p14="http://schemas.microsoft.com/office/powerpoint/2010/main" val="330898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INTRODUCING A TOOL INTO AN ORGANISATION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63073"/>
            <a:ext cx="10540652" cy="4763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pilot project</a:t>
            </a:r>
          </a:p>
          <a:p>
            <a:r>
              <a:rPr lang="en-US" dirty="0" smtClean="0"/>
              <a:t>establish </a:t>
            </a:r>
            <a:r>
              <a:rPr lang="en-US" dirty="0"/>
              <a:t>what changes need to be made to the </a:t>
            </a:r>
            <a:r>
              <a:rPr lang="en-US" dirty="0" smtClean="0"/>
              <a:t>high-level processes </a:t>
            </a:r>
            <a:r>
              <a:rPr lang="en-US" dirty="0"/>
              <a:t>and practices currently used within the test </a:t>
            </a:r>
            <a:r>
              <a:rPr lang="en-US" dirty="0" err="1"/>
              <a:t>organisation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involves </a:t>
            </a:r>
            <a:r>
              <a:rPr lang="en-US" dirty="0"/>
              <a:t>assessing whether the tool’s standard workflow, processes </a:t>
            </a:r>
            <a:r>
              <a:rPr lang="en-US" dirty="0" smtClean="0"/>
              <a:t>and configuration </a:t>
            </a:r>
            <a:r>
              <a:rPr lang="en-US" dirty="0"/>
              <a:t>need to be amended to fit with the test process or whether </a:t>
            </a:r>
            <a:r>
              <a:rPr lang="en-US" dirty="0" smtClean="0"/>
              <a:t>the existing </a:t>
            </a:r>
            <a:r>
              <a:rPr lang="en-US" dirty="0"/>
              <a:t>processes need to be changed to obtain the optimum benefits that </a:t>
            </a:r>
            <a:r>
              <a:rPr lang="en-US" dirty="0" smtClean="0"/>
              <a:t>the tool </a:t>
            </a:r>
            <a:r>
              <a:rPr lang="en-US" dirty="0"/>
              <a:t>can provide.</a:t>
            </a:r>
          </a:p>
          <a:p>
            <a:r>
              <a:rPr lang="en-US" dirty="0"/>
              <a:t>To determine </a:t>
            </a:r>
            <a:r>
              <a:rPr lang="en-US" dirty="0" smtClean="0"/>
              <a:t>templates</a:t>
            </a:r>
            <a:r>
              <a:rPr lang="en-US" dirty="0"/>
              <a:t>, naming standards </a:t>
            </a:r>
            <a:r>
              <a:rPr lang="en-US" dirty="0" smtClean="0"/>
              <a:t>and other </a:t>
            </a:r>
            <a:r>
              <a:rPr lang="en-US" dirty="0"/>
              <a:t>guidelines for using the tool. </a:t>
            </a:r>
            <a:endParaRPr lang="en-US" dirty="0" smtClean="0"/>
          </a:p>
          <a:p>
            <a:r>
              <a:rPr lang="en-US" dirty="0" smtClean="0"/>
              <a:t>estimate </a:t>
            </a:r>
            <a:r>
              <a:rPr lang="en-US" dirty="0"/>
              <a:t>and quantify the financial and other benefits of using the tool 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448800" y="47163"/>
            <a:ext cx="275572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Analyse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the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problem/opportunity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Generate alternative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solutions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Constraints and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requirements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Evaluation and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shortlist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Detailed evaluation/proof of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concept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Negotiations with vendor of selected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tool</a:t>
            </a:r>
          </a:p>
          <a:p>
            <a:r>
              <a:rPr lang="en-US" sz="1100" dirty="0">
                <a:solidFill>
                  <a:srgbClr val="FF0000"/>
                </a:solidFill>
              </a:rPr>
              <a:t>The pilot project</a:t>
            </a:r>
          </a:p>
        </p:txBody>
      </p:sp>
    </p:spTree>
    <p:extLst>
      <p:ext uri="{BB962C8B-B14F-4D97-AF65-F5344CB8AC3E}">
        <p14:creationId xmlns:p14="http://schemas.microsoft.com/office/powerpoint/2010/main" val="141379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184" y="122129"/>
            <a:ext cx="9601200" cy="1485900"/>
          </a:xfrm>
        </p:spPr>
        <p:txBody>
          <a:bodyPr/>
          <a:lstStyle/>
          <a:p>
            <a:r>
              <a:rPr lang="en-US" b="1" dirty="0"/>
              <a:t>Key factors in successful implementations of test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1184" y="2217106"/>
            <a:ext cx="11016641" cy="4334005"/>
          </a:xfrm>
        </p:spPr>
        <p:txBody>
          <a:bodyPr>
            <a:noAutofit/>
          </a:bodyPr>
          <a:lstStyle/>
          <a:p>
            <a:r>
              <a:rPr lang="en-US" dirty="0"/>
              <a:t>Rolling out the tool to the rest of the organization incrementally</a:t>
            </a:r>
          </a:p>
          <a:p>
            <a:r>
              <a:rPr lang="en-US" dirty="0" smtClean="0"/>
              <a:t>Adapting </a:t>
            </a:r>
            <a:r>
              <a:rPr lang="en-US" dirty="0"/>
              <a:t>and improving processes to fit with the use of the tool</a:t>
            </a:r>
          </a:p>
          <a:p>
            <a:r>
              <a:rPr lang="en-US" dirty="0" smtClean="0"/>
              <a:t> </a:t>
            </a:r>
            <a:r>
              <a:rPr lang="en-US" dirty="0"/>
              <a:t>Providing training, coaching, and mentoring for tool users</a:t>
            </a:r>
          </a:p>
          <a:p>
            <a:r>
              <a:rPr lang="en-US" dirty="0" smtClean="0"/>
              <a:t>Defining </a:t>
            </a:r>
            <a:r>
              <a:rPr lang="en-US" dirty="0"/>
              <a:t>guidelines for the use of the tool (e.g., internal standards for automation)</a:t>
            </a:r>
          </a:p>
          <a:p>
            <a:r>
              <a:rPr lang="en-US" dirty="0" smtClean="0"/>
              <a:t>Implementing </a:t>
            </a:r>
            <a:r>
              <a:rPr lang="en-US" dirty="0"/>
              <a:t>a way to gather usage information from the actual use of the </a:t>
            </a:r>
            <a:r>
              <a:rPr lang="en-US" dirty="0" smtClean="0"/>
              <a:t>tool’</a:t>
            </a:r>
          </a:p>
          <a:p>
            <a:r>
              <a:rPr lang="en-US" dirty="0" smtClean="0"/>
              <a:t>Monitoring </a:t>
            </a:r>
            <a:r>
              <a:rPr lang="en-US" dirty="0"/>
              <a:t>tool use and benefits</a:t>
            </a:r>
          </a:p>
          <a:p>
            <a:r>
              <a:rPr lang="en-US" dirty="0" smtClean="0"/>
              <a:t>Providing </a:t>
            </a:r>
            <a:r>
              <a:rPr lang="en-US" dirty="0"/>
              <a:t>support to the users of a given tool</a:t>
            </a:r>
          </a:p>
          <a:p>
            <a:r>
              <a:rPr lang="en-US" dirty="0" smtClean="0"/>
              <a:t>Gathering </a:t>
            </a:r>
            <a:r>
              <a:rPr lang="en-US" dirty="0"/>
              <a:t>lessons learned from all users</a:t>
            </a:r>
          </a:p>
        </p:txBody>
      </p:sp>
    </p:spTree>
    <p:extLst>
      <p:ext uri="{BB962C8B-B14F-4D97-AF65-F5344CB8AC3E}">
        <p14:creationId xmlns:p14="http://schemas.microsoft.com/office/powerpoint/2010/main" val="341909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923" y="2441401"/>
            <a:ext cx="4707439" cy="1485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Summary of test tool implementation process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039" y="155793"/>
            <a:ext cx="5194386" cy="638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8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WHAT IS A TEST TOOL?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171700"/>
            <a:ext cx="9601200" cy="3581400"/>
          </a:xfrm>
        </p:spPr>
        <p:txBody>
          <a:bodyPr>
            <a:normAutofit/>
          </a:bodyPr>
          <a:lstStyle/>
          <a:p>
            <a:r>
              <a:rPr lang="en-MY" sz="2400" dirty="0" smtClean="0"/>
              <a:t>Test tool:</a:t>
            </a:r>
            <a:endParaRPr lang="en-MY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2971800"/>
            <a:ext cx="992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/>
              <a:t>A software product that supports one or more test activities, such as </a:t>
            </a:r>
            <a:r>
              <a:rPr lang="en-MY" sz="2400" dirty="0" smtClean="0"/>
              <a:t>planning and </a:t>
            </a:r>
            <a:r>
              <a:rPr lang="en-MY" sz="2400" dirty="0"/>
              <a:t>control, specification, building initial files and data, test execution and </a:t>
            </a:r>
            <a:r>
              <a:rPr lang="en-MY" sz="2400" dirty="0" smtClean="0"/>
              <a:t>test analysis</a:t>
            </a:r>
            <a:r>
              <a:rPr lang="en-MY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840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Types of tool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Classification </a:t>
            </a:r>
            <a:r>
              <a:rPr lang="en-MY" dirty="0"/>
              <a:t>according </a:t>
            </a:r>
            <a:r>
              <a:rPr lang="en-MY" dirty="0" smtClean="0"/>
              <a:t>to their </a:t>
            </a:r>
            <a:r>
              <a:rPr lang="en-MY" dirty="0"/>
              <a:t>purpose;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the activities within the fundamental test process and the software life cycle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with which they are primarily associated;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the type of testing that they support;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the source of tool (shareware, open source, free or commercial);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the technology used;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who uses them.</a:t>
            </a:r>
          </a:p>
        </p:txBody>
      </p:sp>
    </p:spTree>
    <p:extLst>
      <p:ext uri="{BB962C8B-B14F-4D97-AF65-F5344CB8AC3E}">
        <p14:creationId xmlns:p14="http://schemas.microsoft.com/office/powerpoint/2010/main" val="381266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Tools according to ISTQB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 support for management of testing and </a:t>
            </a:r>
            <a:r>
              <a:rPr lang="en-US" dirty="0" err="1"/>
              <a:t>testware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Tool support for static </a:t>
            </a:r>
            <a:r>
              <a:rPr lang="en-US" dirty="0" smtClean="0"/>
              <a:t>testing</a:t>
            </a:r>
          </a:p>
          <a:p>
            <a:r>
              <a:rPr lang="en-US" dirty="0"/>
              <a:t>Tool support for test design and implementation </a:t>
            </a:r>
            <a:endParaRPr lang="en-US" dirty="0" smtClean="0"/>
          </a:p>
          <a:p>
            <a:r>
              <a:rPr lang="en-US" dirty="0"/>
              <a:t>Tool support for test execution and logging </a:t>
            </a:r>
            <a:endParaRPr lang="en-US" dirty="0" smtClean="0"/>
          </a:p>
          <a:p>
            <a:r>
              <a:rPr lang="en-US" dirty="0"/>
              <a:t>Tool support for performance measurement and dynamic </a:t>
            </a:r>
            <a:r>
              <a:rPr lang="en-US" dirty="0" smtClean="0"/>
              <a:t>analysis</a:t>
            </a:r>
          </a:p>
          <a:p>
            <a:r>
              <a:rPr lang="en-US" dirty="0"/>
              <a:t>Tool support for specialized testing needs </a:t>
            </a:r>
          </a:p>
        </p:txBody>
      </p:sp>
    </p:spTree>
    <p:extLst>
      <p:ext uri="{BB962C8B-B14F-4D97-AF65-F5344CB8AC3E}">
        <p14:creationId xmlns:p14="http://schemas.microsoft.com/office/powerpoint/2010/main" val="31944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00100"/>
            <a:ext cx="9601200" cy="1485900"/>
          </a:xfrm>
        </p:spPr>
        <p:txBody>
          <a:bodyPr/>
          <a:lstStyle/>
          <a:p>
            <a:r>
              <a:rPr lang="en-MY" dirty="0" smtClean="0"/>
              <a:t>Test Management Tools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C</a:t>
            </a:r>
            <a:r>
              <a:rPr lang="en-MY" dirty="0" smtClean="0"/>
              <a:t>reating</a:t>
            </a:r>
            <a:r>
              <a:rPr lang="en-MY" dirty="0"/>
              <a:t>, storing and </a:t>
            </a:r>
            <a:r>
              <a:rPr lang="en-MY" dirty="0" smtClean="0"/>
              <a:t>editing test procedures.</a:t>
            </a:r>
          </a:p>
          <a:p>
            <a:r>
              <a:rPr lang="en-MY" dirty="0" smtClean="0"/>
              <a:t>Prioritise and group test procedures together  for execution</a:t>
            </a:r>
          </a:p>
          <a:p>
            <a:r>
              <a:rPr lang="en-MY" dirty="0"/>
              <a:t>D</a:t>
            </a:r>
            <a:r>
              <a:rPr lang="en-MY" dirty="0" smtClean="0"/>
              <a:t>ependencies among test procedures</a:t>
            </a:r>
          </a:p>
          <a:p>
            <a:r>
              <a:rPr lang="en-MY" dirty="0" smtClean="0"/>
              <a:t>Information </a:t>
            </a:r>
            <a:r>
              <a:rPr lang="en-MY" dirty="0"/>
              <a:t>and reports on </a:t>
            </a:r>
            <a:r>
              <a:rPr lang="en-MY" dirty="0" smtClean="0"/>
              <a:t>passed </a:t>
            </a:r>
            <a:r>
              <a:rPr lang="en-MY" dirty="0"/>
              <a:t>or </a:t>
            </a:r>
            <a:r>
              <a:rPr lang="en-MY" dirty="0" smtClean="0"/>
              <a:t>failed </a:t>
            </a:r>
            <a:r>
              <a:rPr lang="en-MY" dirty="0"/>
              <a:t>test procedures </a:t>
            </a:r>
            <a:endParaRPr lang="en-MY" dirty="0" smtClean="0"/>
          </a:p>
          <a:p>
            <a:r>
              <a:rPr lang="en-MY" dirty="0" smtClean="0"/>
              <a:t>Integration to other tools such as incident management tools and requirements management tools</a:t>
            </a:r>
          </a:p>
          <a:p>
            <a:endParaRPr lang="en-MY" dirty="0"/>
          </a:p>
        </p:txBody>
      </p:sp>
      <p:sp>
        <p:nvSpPr>
          <p:cNvPr id="4" name="TextBox 3"/>
          <p:cNvSpPr txBox="1"/>
          <p:nvPr/>
        </p:nvSpPr>
        <p:spPr>
          <a:xfrm>
            <a:off x="8109858" y="0"/>
            <a:ext cx="408214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Tool support for </a:t>
            </a:r>
            <a:r>
              <a:rPr lang="en-US" sz="1100" dirty="0" smtClean="0">
                <a:solidFill>
                  <a:srgbClr val="FF0000"/>
                </a:solidFill>
              </a:rPr>
              <a:t>management of testing and </a:t>
            </a:r>
            <a:r>
              <a:rPr lang="en-US" sz="1100" dirty="0" err="1" smtClean="0">
                <a:solidFill>
                  <a:srgbClr val="FF0000"/>
                </a:solidFill>
              </a:rPr>
              <a:t>testware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endParaRPr lang="en-US" sz="1100" dirty="0">
              <a:solidFill>
                <a:srgbClr val="FF0000"/>
              </a:solidFill>
            </a:endParaRP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static testing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test design and implementation 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test execution and logging 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performance measurement and dynamic analysis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specialized testing needs </a:t>
            </a:r>
          </a:p>
          <a:p>
            <a:endParaRPr lang="en-MY" sz="1100" dirty="0"/>
          </a:p>
        </p:txBody>
      </p:sp>
    </p:spTree>
    <p:extLst>
      <p:ext uri="{BB962C8B-B14F-4D97-AF65-F5344CB8AC3E}">
        <p14:creationId xmlns:p14="http://schemas.microsoft.com/office/powerpoint/2010/main" val="276046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137" y="1038687"/>
            <a:ext cx="9601200" cy="1485900"/>
          </a:xfrm>
        </p:spPr>
        <p:txBody>
          <a:bodyPr/>
          <a:lstStyle/>
          <a:p>
            <a:r>
              <a:rPr lang="en-MY" dirty="0" smtClean="0"/>
              <a:t>Incident (Defect) Management </a:t>
            </a:r>
            <a:br>
              <a:rPr lang="en-MY" dirty="0" smtClean="0"/>
            </a:br>
            <a:r>
              <a:rPr lang="en-MY" dirty="0" smtClean="0"/>
              <a:t>Tools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 dirty="0"/>
              <a:t>creation of an incident </a:t>
            </a:r>
            <a:r>
              <a:rPr lang="en-MY" dirty="0" smtClean="0"/>
              <a:t>report</a:t>
            </a:r>
            <a:endParaRPr lang="en-MY" dirty="0"/>
          </a:p>
          <a:p>
            <a:r>
              <a:rPr lang="en-MY" dirty="0"/>
              <a:t>maintenance of details about the </a:t>
            </a:r>
            <a:r>
              <a:rPr lang="en-MY" dirty="0" smtClean="0"/>
              <a:t>incident</a:t>
            </a:r>
            <a:r>
              <a:rPr lang="en-MY" dirty="0"/>
              <a:t> </a:t>
            </a:r>
            <a:r>
              <a:rPr lang="en-MY" dirty="0" smtClean="0"/>
              <a:t>life </a:t>
            </a:r>
            <a:r>
              <a:rPr lang="en-MY" dirty="0"/>
              <a:t>cycle</a:t>
            </a:r>
            <a:r>
              <a:rPr lang="en-MY" dirty="0" smtClean="0"/>
              <a:t>.</a:t>
            </a:r>
          </a:p>
          <a:p>
            <a:r>
              <a:rPr lang="en-MY" dirty="0"/>
              <a:t>use a database to store and manage </a:t>
            </a:r>
            <a:r>
              <a:rPr lang="en-MY" dirty="0" smtClean="0"/>
              <a:t>details of incidents such as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MY" dirty="0"/>
              <a:t>Priority (e.g. high, medium, low).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MY" dirty="0"/>
              <a:t>Severity (e.g. high, medium, low).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MY" dirty="0"/>
              <a:t>Assignee (the person to whom the incident is currently assigned,</a:t>
            </a:r>
          </a:p>
          <a:p>
            <a:pPr marL="987552" lvl="2" indent="0">
              <a:buNone/>
            </a:pPr>
            <a:r>
              <a:rPr lang="en-MY" dirty="0"/>
              <a:t> </a:t>
            </a:r>
            <a:r>
              <a:rPr lang="en-MY" dirty="0" smtClean="0"/>
              <a:t>      e.g</a:t>
            </a:r>
            <a:r>
              <a:rPr lang="en-MY" dirty="0"/>
              <a:t>. a developer for debugging, a tester to perform retesting).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MY" dirty="0"/>
              <a:t>Status in the incident life cycle (e.g. New, Open, Fixed, Reopen, Closed</a:t>
            </a:r>
            <a:r>
              <a:rPr lang="en-MY" dirty="0" smtClean="0"/>
              <a:t>).</a:t>
            </a:r>
          </a:p>
          <a:p>
            <a:r>
              <a:rPr lang="en-MY" dirty="0"/>
              <a:t>integrated with test management, requirements management and/or </a:t>
            </a:r>
            <a:r>
              <a:rPr lang="en-MY" dirty="0" smtClean="0"/>
              <a:t>test execution tools</a:t>
            </a:r>
            <a:endParaRPr lang="en-MY" dirty="0"/>
          </a:p>
        </p:txBody>
      </p:sp>
      <p:sp>
        <p:nvSpPr>
          <p:cNvPr id="4" name="TextBox 3"/>
          <p:cNvSpPr txBox="1"/>
          <p:nvPr/>
        </p:nvSpPr>
        <p:spPr>
          <a:xfrm>
            <a:off x="8109858" y="0"/>
            <a:ext cx="408214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Tool support for </a:t>
            </a:r>
            <a:r>
              <a:rPr lang="en-US" sz="1100" dirty="0" smtClean="0">
                <a:solidFill>
                  <a:srgbClr val="FF0000"/>
                </a:solidFill>
              </a:rPr>
              <a:t>management of testing and </a:t>
            </a:r>
            <a:r>
              <a:rPr lang="en-US" sz="1100" dirty="0" err="1" smtClean="0">
                <a:solidFill>
                  <a:srgbClr val="FF0000"/>
                </a:solidFill>
              </a:rPr>
              <a:t>testware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endParaRPr lang="en-US" sz="1100" dirty="0">
              <a:solidFill>
                <a:srgbClr val="FF0000"/>
              </a:solidFill>
            </a:endParaRP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static testing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test design and implementation 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test execution and logging 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performance measurement and dynamic analysis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specialized testing needs </a:t>
            </a:r>
          </a:p>
          <a:p>
            <a:endParaRPr lang="en-MY" sz="1100" dirty="0"/>
          </a:p>
        </p:txBody>
      </p:sp>
    </p:spTree>
    <p:extLst>
      <p:ext uri="{BB962C8B-B14F-4D97-AF65-F5344CB8AC3E}">
        <p14:creationId xmlns:p14="http://schemas.microsoft.com/office/powerpoint/2010/main" val="354232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038687"/>
            <a:ext cx="9601200" cy="1485900"/>
          </a:xfrm>
        </p:spPr>
        <p:txBody>
          <a:bodyPr/>
          <a:lstStyle/>
          <a:p>
            <a:r>
              <a:rPr lang="en-MY" dirty="0" smtClean="0"/>
              <a:t>Requirements Management Tools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used by business </a:t>
            </a:r>
            <a:r>
              <a:rPr lang="en-MY" dirty="0" smtClean="0"/>
              <a:t>analysts</a:t>
            </a:r>
          </a:p>
          <a:p>
            <a:r>
              <a:rPr lang="en-MY" dirty="0"/>
              <a:t>to </a:t>
            </a:r>
            <a:r>
              <a:rPr lang="en-MY" dirty="0" smtClean="0"/>
              <a:t>record, manage </a:t>
            </a:r>
            <a:r>
              <a:rPr lang="en-MY" dirty="0"/>
              <a:t>and prioritise the requirements of a system</a:t>
            </a:r>
            <a:r>
              <a:rPr lang="en-MY" dirty="0" smtClean="0"/>
              <a:t>.</a:t>
            </a:r>
          </a:p>
          <a:p>
            <a:r>
              <a:rPr lang="en-MY" dirty="0"/>
              <a:t>manage changes to </a:t>
            </a:r>
            <a:r>
              <a:rPr lang="en-MY" dirty="0" smtClean="0"/>
              <a:t>requirements</a:t>
            </a:r>
          </a:p>
          <a:p>
            <a:r>
              <a:rPr lang="en-MY" dirty="0" smtClean="0"/>
              <a:t>traceability to allows </a:t>
            </a:r>
            <a:r>
              <a:rPr lang="en-MY" dirty="0"/>
              <a:t>enables links and references to be made </a:t>
            </a:r>
            <a:r>
              <a:rPr lang="en-MY" dirty="0" smtClean="0"/>
              <a:t>between requirements</a:t>
            </a:r>
            <a:r>
              <a:rPr lang="en-MY" dirty="0"/>
              <a:t>, functions, test conditions and other </a:t>
            </a:r>
            <a:r>
              <a:rPr lang="en-MY" dirty="0" err="1"/>
              <a:t>testware</a:t>
            </a:r>
            <a:r>
              <a:rPr lang="en-MY" dirty="0"/>
              <a:t> items</a:t>
            </a:r>
            <a:r>
              <a:rPr lang="en-MY" dirty="0" smtClean="0"/>
              <a:t>.</a:t>
            </a:r>
          </a:p>
          <a:p>
            <a:r>
              <a:rPr lang="en-MY" dirty="0"/>
              <a:t>enable requirements coverage </a:t>
            </a:r>
            <a:r>
              <a:rPr lang="en-MY" dirty="0" smtClean="0"/>
              <a:t>metrics to </a:t>
            </a:r>
            <a:r>
              <a:rPr lang="en-MY" dirty="0"/>
              <a:t>be calculated easily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09858" y="0"/>
            <a:ext cx="408214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Tool support for </a:t>
            </a:r>
            <a:r>
              <a:rPr lang="en-US" sz="1100" dirty="0" smtClean="0">
                <a:solidFill>
                  <a:srgbClr val="FF0000"/>
                </a:solidFill>
              </a:rPr>
              <a:t>management of testing and </a:t>
            </a:r>
            <a:r>
              <a:rPr lang="en-US" sz="1100" dirty="0" err="1" smtClean="0">
                <a:solidFill>
                  <a:srgbClr val="FF0000"/>
                </a:solidFill>
              </a:rPr>
              <a:t>testware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endParaRPr lang="en-US" sz="1100" dirty="0">
              <a:solidFill>
                <a:srgbClr val="FF0000"/>
              </a:solidFill>
            </a:endParaRP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static testing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test design and implementation 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test execution and logging 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performance measurement and dynamic analysis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Tool support for specialized testing needs </a:t>
            </a:r>
          </a:p>
          <a:p>
            <a:endParaRPr lang="en-MY" sz="1100" dirty="0"/>
          </a:p>
        </p:txBody>
      </p:sp>
    </p:spTree>
    <p:extLst>
      <p:ext uri="{BB962C8B-B14F-4D97-AF65-F5344CB8AC3E}">
        <p14:creationId xmlns:p14="http://schemas.microsoft.com/office/powerpoint/2010/main" val="222824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457</TotalTime>
  <Words>3237</Words>
  <Application>Microsoft Office PowerPoint</Application>
  <PresentationFormat>Widescreen</PresentationFormat>
  <Paragraphs>390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Franklin Gothic Book</vt:lpstr>
      <vt:lpstr>Wingdings</vt:lpstr>
      <vt:lpstr>Crop</vt:lpstr>
      <vt:lpstr>TOOL SUPPORT FOR TESTING</vt:lpstr>
      <vt:lpstr>Topics</vt:lpstr>
      <vt:lpstr>Learning outcome</vt:lpstr>
      <vt:lpstr>WHAT IS A TEST TOOL?</vt:lpstr>
      <vt:lpstr>Types of tool</vt:lpstr>
      <vt:lpstr>Classification of Tools according to ISTQB</vt:lpstr>
      <vt:lpstr>Test Management Tools</vt:lpstr>
      <vt:lpstr>Incident (Defect) Management  Tools</vt:lpstr>
      <vt:lpstr>Requirements Management Tools</vt:lpstr>
      <vt:lpstr>Configuration management tools</vt:lpstr>
      <vt:lpstr>Review Tools</vt:lpstr>
      <vt:lpstr>Static Analysis Tools</vt:lpstr>
      <vt:lpstr>Test Design Tools</vt:lpstr>
      <vt:lpstr>Test Data Preparation Tools</vt:lpstr>
      <vt:lpstr>Test Comparators</vt:lpstr>
      <vt:lpstr>Test Execution Tools</vt:lpstr>
      <vt:lpstr>Test Harnesses</vt:lpstr>
      <vt:lpstr>Coverage Measurement Tools</vt:lpstr>
      <vt:lpstr>Dynamic Analysis Tools</vt:lpstr>
      <vt:lpstr>Performance testing/load testing/stress testing Tools</vt:lpstr>
      <vt:lpstr>Data Quality Assessment Tools</vt:lpstr>
      <vt:lpstr>Usability Test Tools</vt:lpstr>
      <vt:lpstr>Security Tools</vt:lpstr>
      <vt:lpstr>Benefits of using any type of tool</vt:lpstr>
      <vt:lpstr>Risks of using any type of tool</vt:lpstr>
      <vt:lpstr>INTRODUCING A TOOL INTO AN ORGANISATION</vt:lpstr>
      <vt:lpstr>INTRODUCING A TOOL INTO AN ORGANISATION</vt:lpstr>
      <vt:lpstr>INTRODUCING A TOOL INTO AN ORGANISATION</vt:lpstr>
      <vt:lpstr>INTRODUCING A TOOL INTO AN ORGANISATION</vt:lpstr>
      <vt:lpstr>INTRODUCING A TOOL INTO AN ORGANISATION</vt:lpstr>
      <vt:lpstr>INTRODUCING A TOOL INTO AN ORGANISATION</vt:lpstr>
      <vt:lpstr>INTRODUCING A TOOL INTO AN ORGANISATION</vt:lpstr>
      <vt:lpstr>Key factors in successful implementations of test tools</vt:lpstr>
      <vt:lpstr>Summary of test tool implementation process</vt:lpstr>
    </vt:vector>
  </TitlesOfParts>
  <Company>Universiti Tenaga Nasional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 SUPPORT FOR TESTING</dc:title>
  <dc:creator>Ramona Ramli</dc:creator>
  <cp:lastModifiedBy>Ramona Ramli</cp:lastModifiedBy>
  <cp:revision>36</cp:revision>
  <dcterms:created xsi:type="dcterms:W3CDTF">2019-08-06T08:14:22Z</dcterms:created>
  <dcterms:modified xsi:type="dcterms:W3CDTF">2020-05-04T08:03:55Z</dcterms:modified>
</cp:coreProperties>
</file>