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NGS</a:t>
            </a:r>
            <a:r>
              <a:rPr/>
              <a:t> </a:t>
            </a:r>
            <a:r>
              <a:rPr/>
              <a:t>interpretation</a:t>
            </a:r>
            <a:r>
              <a:rPr/>
              <a:t> </a:t>
            </a:r>
            <a:r>
              <a:rPr/>
              <a:t>and</a:t>
            </a:r>
            <a:r>
              <a:rPr/>
              <a:t> </a:t>
            </a:r>
            <a:r>
              <a:rPr/>
              <a:t>reporting:</a:t>
            </a:r>
            <a:r>
              <a:rPr/>
              <a:t> </a:t>
            </a:r>
            <a:r>
              <a:rPr/>
              <a:t>in</a:t>
            </a:r>
            <a:r>
              <a:rPr/>
              <a:t> </a:t>
            </a:r>
            <a:r>
              <a:rPr/>
              <a:t>the</a:t>
            </a:r>
            <a:r>
              <a:rPr/>
              <a:t> </a:t>
            </a:r>
            <a:r>
              <a:rPr/>
              <a:t>view</a:t>
            </a:r>
            <a:r>
              <a:rPr/>
              <a:t> </a:t>
            </a:r>
            <a:r>
              <a:rPr/>
              <a:t>of</a:t>
            </a:r>
            <a:r>
              <a:rPr/>
              <a:t> </a:t>
            </a:r>
            <a:r>
              <a:rPr/>
              <a:t>pathologists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Jun</a:t>
            </a:r>
            <a:r>
              <a:rPr/>
              <a:t> </a:t>
            </a:r>
            <a:r>
              <a:rPr/>
              <a:t>Kang</a:t>
            </a:r>
          </a:p>
        </p:txBody>
      </p:sp>
      <p:sp>
        <p:nvSpPr>
          <p:cNvPr id="4" name="Date Placeholder 3"/>
          <p:cNvSpPr>
            <a:spLocks noGrp="1"/>
          </p:cNvSpPr>
          <p:nvPr>
            <p:ph type="dt" sz="half" idx="10"/>
          </p:nvPr>
        </p:nvSpPr>
        <p:spPr/>
        <p:txBody>
          <a:bodyPr/>
          <a:lstStyle/>
          <a:p>
            <a:pPr lvl="0" marL="0" indent="0">
              <a:buNone/>
            </a:pPr>
            <a:r>
              <a:rPr/>
              <a:t>2022</a:t>
            </a:r>
            <a:r>
              <a:rPr/>
              <a:t> </a:t>
            </a:r>
            <a:r>
              <a:rPr/>
              <a:t>02</a:t>
            </a:r>
            <a:r>
              <a:rPr/>
              <a:t> </a:t>
            </a:r>
            <a:r>
              <a:rPr/>
              <a:t>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br/>
            <a:r>
              <a:rPr/>
              <a:t>Variant allele frequency?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Variant</a:t>
            </a:r>
            <a:r>
              <a:rPr/>
              <a:t> </a:t>
            </a:r>
            <a:r>
              <a:rPr/>
              <a:t>allele</a:t>
            </a:r>
            <a:r>
              <a:rPr/>
              <a:t> </a:t>
            </a:r>
            <a:r>
              <a:rPr/>
              <a:t>frequency</a:t>
            </a:r>
            <a:r>
              <a:rPr/>
              <a:t> </a:t>
            </a:r>
            <a:r>
              <a:rPr/>
              <a:t>in</a:t>
            </a:r>
            <a:r>
              <a:rPr/>
              <a:t> </a:t>
            </a:r>
            <a:r>
              <a:rPr/>
              <a:t>clinical</a:t>
            </a:r>
            <a:r>
              <a:rPr/>
              <a:t> </a:t>
            </a:r>
            <a:r>
              <a:rPr/>
              <a:t>tumor</a:t>
            </a:r>
            <a:r>
              <a:rPr/>
              <a:t> </a:t>
            </a:r>
            <a:r>
              <a:rPr/>
              <a:t>sample</a:t>
            </a:r>
          </a:p>
        </p:txBody>
      </p:sp>
      <p:sp>
        <p:nvSpPr>
          <p:cNvPr id="3" name="Content Placeholder 2"/>
          <p:cNvSpPr>
            <a:spLocks noGrp="1"/>
          </p:cNvSpPr>
          <p:nvPr>
            <p:ph idx="1"/>
          </p:nvPr>
        </p:nvSpPr>
        <p:spPr/>
        <p:txBody>
          <a:bodyPr/>
          <a:lstStyle/>
          <a:p>
            <a:pPr lvl="1"/>
            <a:r>
              <a:rPr/>
              <a:t>Germline vs somatic</a:t>
            </a:r>
            <a:br/>
          </a:p>
          <a:p>
            <a:pPr lvl="1"/>
            <a:r>
              <a:rPr/>
              <a:t>Tumor cell proportion</a:t>
            </a:r>
            <a:br/>
          </a:p>
          <a:p>
            <a:pPr lvl="1"/>
            <a:r>
              <a:rPr/>
              <a:t>Loss of heterozygosity</a:t>
            </a:r>
          </a:p>
          <a:p>
            <a:pPr lvl="1"/>
            <a:r>
              <a:rPr/>
              <a:t>Copy number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Allele</a:t>
            </a:r>
            <a:r>
              <a:rPr/>
              <a:t> </a:t>
            </a:r>
            <a:r>
              <a:rPr/>
              <a:t>frequency</a:t>
            </a:r>
            <a:r>
              <a:rPr/>
              <a:t> </a:t>
            </a:r>
            <a:r>
              <a:rPr/>
              <a:t>fomulas</a:t>
            </a:r>
            <a:r>
              <a:rPr/>
              <a:t> </a:t>
            </a: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A</m:t>
                    </m:r>
                    <m:sSub>
                      <m:e>
                        <m:r>
                          <m:t>F</m:t>
                        </m:r>
                      </m:e>
                      <m:sub>
                        <m:r>
                          <m:t>g</m:t>
                        </m:r>
                        <m:r>
                          <m:t>e</m:t>
                        </m:r>
                        <m:r>
                          <m:t>r</m:t>
                        </m:r>
                        <m:r>
                          <m:t>m</m:t>
                        </m:r>
                        <m:r>
                          <m:t>l</m:t>
                        </m:r>
                        <m:r>
                          <m:t>i</m:t>
                        </m:r>
                        <m:r>
                          <m:t>n</m:t>
                        </m:r>
                        <m:r>
                          <m:t>e</m:t>
                        </m:r>
                      </m:sub>
                    </m:sSub>
                  </m:oMath>
                </a14:m>
                <a:r>
                  <a:rPr/>
                  <a:t> </a:t>
                </a:r>
                <a14:m>
                  <m:oMath xmlns:m="http://schemas.openxmlformats.org/officeDocument/2006/math">
                    <m:r>
                      <m:t>=</m:t>
                    </m:r>
                  </m:oMath>
                </a14:m>
                <a:r>
                  <a:rPr/>
                  <a:t> </a:t>
                </a:r>
                <a:r>
                  <a:rPr/>
                  <a:t>${pV+1-p} \over {pC+2(1-p)}$</a:t>
                </a:r>
                <a:br/>
                <a14:m>
                  <m:oMath xmlns:m="http://schemas.openxmlformats.org/officeDocument/2006/math">
                    <m:r>
                      <m:t>A</m:t>
                    </m:r>
                    <m:sSub>
                      <m:e>
                        <m:r>
                          <m:t>F</m:t>
                        </m:r>
                      </m:e>
                      <m:sub>
                        <m:r>
                          <m:t>s</m:t>
                        </m:r>
                        <m:r>
                          <m:t>o</m:t>
                        </m:r>
                        <m:r>
                          <m:t>m</m:t>
                        </m:r>
                        <m:r>
                          <m:t>a</m:t>
                        </m:r>
                        <m:r>
                          <m:t>t</m:t>
                        </m:r>
                        <m:r>
                          <m:t>i</m:t>
                        </m:r>
                        <m:r>
                          <m:t>c</m:t>
                        </m:r>
                      </m:sub>
                    </m:sSub>
                  </m:oMath>
                </a14:m>
                <a:r>
                  <a:rPr/>
                  <a:t> </a:t>
                </a:r>
                <a14:m>
                  <m:oMath xmlns:m="http://schemas.openxmlformats.org/officeDocument/2006/math">
                    <m:r>
                      <m:t>=</m:t>
                    </m:r>
                  </m:oMath>
                </a14:m>
                <a:r>
                  <a:rPr/>
                  <a:t> </a:t>
                </a:r>
                <a:r>
                  <a:rPr/>
                  <a:t>$pV \over pC+2(1-p)$</a:t>
                </a:r>
              </a:p>
              <a:p>
                <a:pPr lvl="1"/>
                <a:r>
                  <a:rPr/>
                  <a:t>Given copy number (C)</a:t>
                </a:r>
              </a:p>
              <a:p>
                <a:pPr lvl="1"/>
                <a:r>
                  <a:rPr/>
                  <a:t>Variant allele count (V)</a:t>
                </a:r>
              </a:p>
              <a:p>
                <a:pPr lvl="1"/>
                <a:r>
                  <a:rPr/>
                  <a:t>Sample purity (p)</a:t>
                </a:r>
              </a:p>
              <a:p>
                <a:pPr lvl="1"/>
                <a:r>
                  <a:rPr/>
                  <a:t>Variant status (somatic or germline)</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Allele</a:t>
            </a:r>
            <a:r>
              <a:rPr/>
              <a:t> </a:t>
            </a:r>
            <a:r>
              <a:rPr/>
              <a:t>frequency</a:t>
            </a:r>
          </a:p>
        </p:txBody>
      </p:sp>
      <p:sp>
        <p:nvSpPr>
          <p:cNvPr id="3" name="Content Placeholder 2"/>
          <p:cNvSpPr>
            <a:spLocks noGrp="1"/>
          </p:cNvSpPr>
          <p:nvPr>
            <p:ph idx="1"/>
          </p:nvPr>
        </p:nvSpPr>
        <p:spPr/>
        <p:txBody>
          <a:bodyPr/>
          <a:lstStyle/>
          <a:p>
            <a:pPr lvl="1"/>
            <a:r>
              <a:rPr/>
              <a:t>BRCA1 mutation: Positive - p.Glu649Ter (c.1945G&gt;T)</a:t>
            </a:r>
            <a:br/>
          </a:p>
          <a:p>
            <a:pPr lvl="1"/>
            <a:r>
              <a:rPr/>
              <a:t>Variant allele frequency 63.84%</a:t>
            </a:r>
            <a:br/>
          </a:p>
          <a:p>
            <a:pPr lvl="1"/>
            <a:r>
              <a:rPr/>
              <a:t>Tumor cell percentage: 70% -&gt; 80%</a:t>
            </a:r>
            <a:br/>
          </a:p>
          <a:p>
            <a:pPr lvl="1"/>
            <a:r>
              <a:rPr/>
              <a:t>Somatic (supposed)</a:t>
            </a:r>
            <a:br/>
          </a:p>
          <a:p>
            <a:pPr lvl="1"/>
            <a:r>
              <a:rPr/>
              <a:t>LOH (supposed)</a:t>
            </a:r>
            <a:br/>
          </a:p>
          <a:p>
            <a:pPr lvl="1"/>
            <a:r>
              <a:rPr/>
              <a:t>One copy (supposed)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Allele</a:t>
            </a:r>
            <a:r>
              <a:rPr/>
              <a:t> </a:t>
            </a:r>
            <a:r>
              <a:rPr/>
              <a:t>frequency</a:t>
            </a:r>
          </a:p>
        </p:txBody>
      </p:sp>
      <p:sp>
        <p:nvSpPr>
          <p:cNvPr id="3" name="Content Placeholder 2"/>
          <p:cNvSpPr>
            <a:spLocks noGrp="1"/>
          </p:cNvSpPr>
          <p:nvPr>
            <p:ph idx="1"/>
          </p:nvPr>
        </p:nvSpPr>
        <p:spPr/>
        <p:txBody>
          <a:bodyPr/>
          <a:lstStyle/>
          <a:p>
            <a:pPr lvl="1"/>
            <a:r>
              <a:rPr/>
              <a:t>BRCA1 mutation: Positive - p.Glu649Ter (c.1945G&gt;T)</a:t>
            </a:r>
            <a:br/>
          </a:p>
          <a:p>
            <a:pPr lvl="1"/>
            <a:r>
              <a:rPr/>
              <a:t>Variant allele frequency 63.84%</a:t>
            </a:r>
            <a:br/>
          </a:p>
          <a:p>
            <a:pPr lvl="1"/>
            <a:r>
              <a:rPr/>
              <a:t>Tumor cell percentage: 70% -&gt; 60%</a:t>
            </a:r>
            <a:br/>
          </a:p>
          <a:p>
            <a:pPr lvl="1"/>
            <a:r>
              <a:rPr/>
              <a:t>Germline (supposed)</a:t>
            </a:r>
            <a:br/>
          </a:p>
          <a:p>
            <a:pPr lvl="1"/>
            <a:r>
              <a:rPr/>
              <a:t>LOH (supposed)</a:t>
            </a:r>
            <a:br/>
          </a:p>
          <a:p>
            <a:pPr lvl="1"/>
            <a:r>
              <a:rPr/>
              <a:t>One copy (supposed)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Strand</a:t>
            </a:r>
            <a:r>
              <a:rPr/>
              <a:t> </a:t>
            </a:r>
            <a:r>
              <a:rPr/>
              <a:t>bias</a:t>
            </a:r>
          </a:p>
        </p:txBody>
      </p:sp>
      <p:sp>
        <p:nvSpPr>
          <p:cNvPr id="3" name="Content Placeholder 2"/>
          <p:cNvSpPr>
            <a:spLocks noGrp="1"/>
          </p:cNvSpPr>
          <p:nvPr>
            <p:ph idx="1"/>
          </p:nvPr>
        </p:nvSpPr>
        <p:spPr/>
        <p:txBody>
          <a:bodyPr/>
          <a:lstStyle/>
          <a:p>
            <a:pPr lvl="0" marL="0" indent="0">
              <a:buNone/>
            </a:pPr>
            <a:r>
              <a:rPr/>
              <a:t>$$Allele \space frequency \not\approx Read \space count \space proportion$$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a:t>
            </a:r>
          </a:p>
        </p:txBody>
      </p:sp>
      <p:sp>
        <p:nvSpPr>
          <p:cNvPr id="3" name="Content Placeholder 2"/>
          <p:cNvSpPr>
            <a:spLocks noGrp="1"/>
          </p:cNvSpPr>
          <p:nvPr>
            <p:ph idx="1"/>
          </p:nvPr>
        </p:nvSpPr>
        <p:spPr/>
        <p:txBody>
          <a:bodyPr/>
          <a:lstStyle/>
          <a:p>
            <a:pPr lvl="1"/>
            <a:r>
              <a:rPr/>
              <a:t>76/M, Lung adenocarcinoma</a:t>
            </a:r>
            <a:br/>
          </a:p>
          <a:p>
            <a:pPr lvl="1"/>
            <a:r>
              <a:rPr/>
              <a:t>NM_000059.3(BRCA2):c.5683G&gt;A (p.Glu1895Lys)</a:t>
            </a:r>
          </a:p>
          <a:p>
            <a:pPr lvl="0" marL="0" indent="0">
              <a:buNone/>
            </a:pPr>
            <a:r>
              <a:rPr/>
              <a:t>class: my-one-page-font</a:t>
            </a:r>
          </a:p>
          <a:p>
            <a:pPr lvl="0" marL="0" indent="0">
              <a:spcBef>
                <a:spcPts val="3000"/>
              </a:spcBef>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Standards</a:t>
            </a:r>
            <a:r>
              <a:rPr/>
              <a:t> </a:t>
            </a:r>
            <a:r>
              <a:rPr/>
              <a:t>and</a:t>
            </a:r>
            <a:r>
              <a:rPr/>
              <a:t> </a:t>
            </a:r>
            <a:r>
              <a:rPr/>
              <a:t>Guidelines</a:t>
            </a:r>
            <a:r>
              <a:rPr/>
              <a:t> </a:t>
            </a:r>
            <a:r>
              <a:rPr/>
              <a:t>for</a:t>
            </a:r>
            <a:r>
              <a:rPr/>
              <a:t> </a:t>
            </a:r>
            <a:r>
              <a:rPr/>
              <a:t>the</a:t>
            </a:r>
            <a:r>
              <a:rPr/>
              <a:t> </a:t>
            </a:r>
            <a:r>
              <a:rPr/>
              <a:t>Interpretation</a:t>
            </a:r>
            <a:r>
              <a:rPr/>
              <a:t> </a:t>
            </a:r>
            <a:r>
              <a:rPr/>
              <a:t>of</a:t>
            </a:r>
            <a:r>
              <a:rPr/>
              <a:t> </a:t>
            </a:r>
            <a:r>
              <a:rPr/>
              <a:t>Sequence</a:t>
            </a:r>
            <a:r>
              <a:rPr/>
              <a:t> </a:t>
            </a:r>
            <a:r>
              <a:rPr/>
              <a:t>Variants</a:t>
            </a:r>
          </a:p>
        </p:txBody>
      </p:sp>
      <p:sp>
        <p:nvSpPr>
          <p:cNvPr id="3" name="Content Placeholder 2"/>
          <p:cNvSpPr>
            <a:spLocks noGrp="1"/>
          </p:cNvSpPr>
          <p:nvPr>
            <p:ph idx="1"/>
          </p:nvPr>
        </p:nvSpPr>
        <p:spPr/>
        <p:txBody>
          <a:bodyPr/>
          <a:lstStyle/>
          <a:p>
            <a:pPr lvl="1"/>
            <a:r>
              <a:rPr/>
              <a:t>To describe variants identified in Mendelian disorders</a:t>
            </a:r>
            <a:br/>
          </a:p>
          <a:p>
            <a:pPr lvl="1"/>
            <a:r>
              <a:rPr/>
              <a:t>American College of Medical Genetics and Genomics (ACMG)</a:t>
            </a:r>
            <a:br/>
          </a:p>
          <a:p>
            <a:pPr lvl="1"/>
            <a:r>
              <a:rPr/>
              <a:t>ENIGMA BRCA1/2 Gene Variant Classification Criteria</a:t>
            </a:r>
            <a:br/>
          </a:p>
          <a:p>
            <a:pPr lvl="1"/>
            <a:r>
              <a:rPr/>
              <a:t>International Agency for Research on Cancer (IARC)</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guess</a:t>
            </a:r>
            <a:r>
              <a:rPr/>
              <a:t> </a:t>
            </a:r>
            <a:r>
              <a:rPr/>
              <a:t>the</a:t>
            </a:r>
            <a:r>
              <a:rPr/>
              <a:t> </a:t>
            </a:r>
            <a:r>
              <a:rPr/>
              <a:t>evidences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Segregation</a:t>
            </a:r>
            <a:r>
              <a:rPr/>
              <a:t> </a:t>
            </a:r>
            <a:r>
              <a:rPr/>
              <a:t>data</a:t>
            </a:r>
            <a:r>
              <a:rPr/>
              <a:t> </a:t>
            </a:r>
            <a:r>
              <a:rPr/>
              <a:t>(BS1,</a:t>
            </a:r>
            <a:r>
              <a:rPr/>
              <a:t> </a:t>
            </a:r>
            <a:r>
              <a:rPr/>
              <a:t>PP1)</a:t>
            </a:r>
          </a:p>
        </p:txBody>
      </p:sp>
      <p:sp>
        <p:nvSpPr>
          <p:cNvPr id="3" name="Content Placeholder 2"/>
          <p:cNvSpPr>
            <a:spLocks noGrp="1"/>
          </p:cNvSpPr>
          <p:nvPr>
            <p:ph idx="1"/>
          </p:nvPr>
        </p:nvSpPr>
        <p:spPr/>
        <p:txBody>
          <a:bodyPr/>
          <a:lstStyle/>
          <a:p>
            <a:pPr lvl="1"/>
            <a:r>
              <a:rPr/>
              <a:t>Caveat: linkage disequilibrium</a:t>
            </a:r>
            <a:br/>
          </a:p>
          <a:p>
            <a:pPr lvl="1"/>
            <a:r>
              <a:rPr/>
              <a:t>Penetration rate</a:t>
            </a:r>
            <a:br/>
          </a:p>
          <a:p>
            <a:pPr lvl="1"/>
            <a:r>
              <a:rPr/>
              <a:t>Difficult statistical evaluation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Contents</a:t>
            </a:r>
          </a:p>
        </p:txBody>
      </p:sp>
      <p:sp>
        <p:nvSpPr>
          <p:cNvPr id="3" name="Content Placeholder 2"/>
          <p:cNvSpPr>
            <a:spLocks noGrp="1"/>
          </p:cNvSpPr>
          <p:nvPr>
            <p:ph idx="1"/>
          </p:nvPr>
        </p:nvSpPr>
        <p:spPr/>
        <p:txBody>
          <a:bodyPr/>
          <a:lstStyle/>
          <a:p>
            <a:pPr lvl="1"/>
            <a:r>
              <a:rPr/>
              <a:t>Allele frequency</a:t>
            </a:r>
          </a:p>
          <a:p>
            <a:pPr lvl="1"/>
            <a:r>
              <a:rPr/>
              <a:t>Variant pathogenecity</a:t>
            </a:r>
          </a:p>
          <a:p>
            <a:pPr lvl="0" marL="0" indent="0">
              <a:spcBef>
                <a:spcPts val="3000"/>
              </a:spcBef>
              <a:buNone/>
            </a:pPr>
            <a:r>
              <a:rPr b="1"/>
              <a:t>Questions</a:t>
            </a:r>
          </a:p>
          <a:p>
            <a:pPr lvl="1"/>
            <a:r>
              <a:rPr/>
              <a:t>Somatic vs germline</a:t>
            </a:r>
          </a:p>
          <a:p>
            <a:pPr lvl="1"/>
            <a:r>
              <a:rPr/>
              <a:t>False positive or false negative (cut-off)</a:t>
            </a:r>
          </a:p>
          <a:p>
            <a:pPr lvl="1"/>
            <a:r>
              <a:rPr/>
              <a:t>Driver vs passenger (ultra-hypermutation, POLE)</a:t>
            </a:r>
          </a:p>
          <a:p>
            <a:pPr lvl="1"/>
            <a:r>
              <a:rPr/>
              <a:t>Tier</a:t>
            </a:r>
          </a:p>
          <a:p>
            <a:pPr lvl="0" marL="0" indent="0">
              <a:spcBef>
                <a:spcPts val="3000"/>
              </a:spcBef>
              <a:buNone/>
            </a:pPr>
            <a:r>
              <a:rPr b="1"/>
              <a:t>Questions</a:t>
            </a:r>
          </a:p>
          <a:p>
            <a:pPr lvl="0" marL="1270000" indent="0">
              <a:buNone/>
            </a:pPr>
            <a:r>
              <a:rPr sz="2000"/>
              <a:t>Can we determine whether the variant is germline or somatic using allele frequency and tumor percentage in tumor only test?</a:t>
            </a:r>
          </a:p>
          <a:p>
            <a:pPr lvl="0" marL="0" indent="0">
              <a:buNone/>
            </a:pPr>
            <a:r>
              <a:rPr/>
              <a:t>class: center # Variant allele frequency in clinical tumor sample</a:t>
            </a:r>
          </a:p>
          <a:p>
            <a:pPr lvl="0" marL="0" indent="0">
              <a:buNone/>
            </a:pPr>
            <a:r>
              <a:rPr/>
              <a:t>$$Allele \space frequency \approx Read \space count \space proportion$$</a:t>
            </a:r>
          </a:p>
          <a:p>
            <a:pPr lvl="0" marL="0" indent="0">
              <a:buNone/>
            </a:pPr>
            <a:r>
              <a:rPr/>
              <a:t>class: center # Somatic variant, Two copy, Tumor cellularity 50%</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Population</a:t>
            </a:r>
            <a:r>
              <a:rPr/>
              <a:t> </a:t>
            </a:r>
            <a:r>
              <a:rPr/>
              <a:t>data</a:t>
            </a:r>
          </a:p>
        </p:txBody>
      </p:sp>
      <p:sp>
        <p:nvSpPr>
          <p:cNvPr id="3" name="Content Placeholder 2"/>
          <p:cNvSpPr>
            <a:spLocks noGrp="1"/>
          </p:cNvSpPr>
          <p:nvPr>
            <p:ph idx="1"/>
          </p:nvPr>
        </p:nvSpPr>
        <p:spPr/>
        <p:txBody>
          <a:bodyPr/>
          <a:lstStyle/>
          <a:p>
            <a:pPr lvl="1"/>
            <a:r>
              <a:rPr/>
              <a:t>5%: benign stand alone (BA1)</a:t>
            </a:r>
            <a:br/>
          </a:p>
          <a:p>
            <a:pPr lvl="1"/>
            <a:r>
              <a:rPr/>
              <a:t>0.5-5% (BS1)</a:t>
            </a:r>
            <a:br/>
          </a:p>
          <a:p>
            <a:pPr lvl="1"/>
            <a:r>
              <a:rPr/>
              <a:t>Wow! The first time observed variant! (Absent in population DB, PM2)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Computational</a:t>
            </a:r>
            <a:r>
              <a:rPr/>
              <a:t> </a:t>
            </a:r>
            <a:r>
              <a:rPr/>
              <a:t>(in</a:t>
            </a:r>
            <a:r>
              <a:rPr/>
              <a:t> </a:t>
            </a:r>
            <a:r>
              <a:rPr/>
              <a:t>silico)</a:t>
            </a:r>
            <a:r>
              <a:rPr/>
              <a:t> </a:t>
            </a:r>
            <a:r>
              <a:rPr/>
              <a:t>data</a:t>
            </a:r>
          </a:p>
        </p:txBody>
      </p:sp>
      <p:sp>
        <p:nvSpPr>
          <p:cNvPr id="3" name="Content Placeholder 2"/>
          <p:cNvSpPr>
            <a:spLocks noGrp="1"/>
          </p:cNvSpPr>
          <p:nvPr>
            <p:ph idx="1"/>
          </p:nvPr>
        </p:nvSpPr>
        <p:spPr/>
        <p:txBody>
          <a:bodyPr/>
          <a:lstStyle/>
          <a:p>
            <a:pPr lvl="1"/>
            <a:r>
              <a:rPr/>
              <a:t>PolyPhen2, SIFT, MutationTaster, etc</a:t>
            </a:r>
            <a:br/>
          </a:p>
          <a:p>
            <a:pPr lvl="1"/>
            <a:r>
              <a:rPr/>
              <a:t>Mutational hot spot and/or critical and wellestablished (PM1)</a:t>
            </a:r>
            <a:br/>
          </a:p>
          <a:p>
            <a:pPr lvl="1"/>
            <a:r>
              <a:rPr/>
              <a:t>Protein length changes due to in-frame deletions/insertions and stop losses functional domain (PM4 BP3)</a:t>
            </a:r>
            <a:br/>
          </a:p>
          <a:p>
            <a:pPr lvl="1"/>
            <a:r>
              <a:rPr/>
              <a:t>Novel missense at the same position (PM5)</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Evidences</a:t>
            </a:r>
            <a:r>
              <a:rPr/>
              <a:t> </a:t>
            </a:r>
            <a:r>
              <a:rPr/>
              <a:t>of</a:t>
            </a:r>
            <a:r>
              <a:rPr/>
              <a:t> </a:t>
            </a:r>
            <a:r>
              <a:rPr/>
              <a:t>interpretation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Population data</a:t>
                </a:r>
                <a:br/>
              </a:p>
              <a:p>
                <a:pPr lvl="1"/>
                <a:r>
                  <a:rPr/>
                  <a:t>Computational data</a:t>
                </a:r>
                <a:br/>
              </a:p>
              <a:p>
                <a:pPr lvl="1"/>
                <a:r>
                  <a:rPr/>
                  <a:t>Functional data</a:t>
                </a:r>
                <a:br/>
              </a:p>
              <a:p>
                <a:pPr lvl="1"/>
                <a:r>
                  <a:rPr/>
                  <a:t>Segregation data</a:t>
                </a:r>
                <a:br/>
              </a:p>
              <a:p>
                <a:pPr lvl="1"/>
                <a:r>
                  <a:rPr/>
                  <a:t>De novo data</a:t>
                </a:r>
                <a:br/>
              </a:p>
              <a:p>
                <a:pPr lvl="1"/>
                <a:r>
                  <a:rPr/>
                  <a:t>Allele data</a:t>
                </a:r>
                <a:br/>
              </a:p>
              <a:p>
                <a:pPr lvl="1"/>
                <a:r>
                  <a:rPr/>
                  <a:t>Other databases</a:t>
                </a:r>
                <a:br/>
              </a:p>
              <a:p>
                <a:pPr lvl="1"/>
                <a:r>
                  <a:rPr/>
                  <a:t>Other data</a:t>
                </a:r>
              </a:p>
              <a:p>
                <a:pPr lvl="0" marL="0" indent="0">
                  <a:buNone/>
                </a:pPr>
                <a:r>
                  <a:rPr/>
                  <a:t>class: small-font # Characteristics of BRCA1/2</a:t>
                </a:r>
              </a:p>
              <a:p>
                <a:pPr lvl="1"/>
                <a:r>
                  <a:rPr/>
                  <a:t>LOF known mechanism of disease (for PVS1)</a:t>
                </a:r>
                <a:br/>
              </a:p>
              <a:p>
                <a:pPr lvl="1"/>
                <a:r>
                  <a:rPr/>
                  <a:t>Mode of inheritance (for PM3/BP2)</a:t>
                </a:r>
              </a:p>
              <a:p>
                <a:pPr lvl="2"/>
                <a:r>
                  <a:rPr/>
                  <a:t>AD/AR (BRCA2)</a:t>
                </a:r>
              </a:p>
              <a:p>
                <a:pPr lvl="1"/>
                <a:r>
                  <a:rPr/>
                  <a:t>Missense pathogenic (for PP2/BP1)</a:t>
                </a:r>
              </a:p>
              <a:p>
                <a:pPr lvl="2"/>
                <a:r>
                  <a:rPr/>
                  <a:t>BRCA2 1%</a:t>
                </a:r>
                <a:br/>
              </a:p>
              <a:p>
                <a:pPr lvl="1"/>
                <a:r>
                  <a:rPr/>
                  <a:t>Hot spot or critical/well-established functional domain (for PM1)</a:t>
                </a:r>
              </a:p>
              <a:p>
                <a:pPr lvl="2"/>
                <a:r>
                  <a:rPr/>
                  <a:t>BRCA2, Helical (2479-2667), OB (2670-2799 and 3052-3190), Tower (2831-2872)</a:t>
                </a:r>
              </a:p>
              <a:p>
                <a:pPr lvl="0" marL="0" indent="0">
                  <a:spcBef>
                    <a:spcPts val="3000"/>
                  </a:spcBef>
                  <a:buNone/>
                </a:pPr>
                <a:r>
                  <a:rPr b="1"/>
                  <a:t>Characteristics of varant (NM_000059.3(BRCA2):c.5683G&gt;A (p.Glu1895Lys))</a:t>
                </a:r>
              </a:p>
              <a:p>
                <a:pPr lvl="1"/>
                <a:r>
                  <a:rPr/>
                  <a:t>ClinVar (Uncertain significance (Last evaluated: Nov 1, 2015)) (PP5, BP6)</a:t>
                </a:r>
              </a:p>
              <a:p>
                <a:pPr lvl="1"/>
                <a:r>
                  <a:rPr/>
                  <a:t>Population AF: </a:t>
                </a:r>
                <a14:m>
                  <m:oMath xmlns:m="http://schemas.openxmlformats.org/officeDocument/2006/math">
                    <m:r>
                      <m:t>8.29</m:t>
                    </m:r>
                    <m:sSup>
                      <m:e>
                        <m:r>
                          <m:t>e</m:t>
                        </m:r>
                      </m:e>
                      <m:sup>
                        <m:r>
                          <m:t>−</m:t>
                        </m:r>
                        <m:r>
                          <m:t>06</m:t>
                        </m:r>
                      </m:sup>
                    </m:sSup>
                  </m:oMath>
                </a14:m>
                <a:r>
                  <a:rPr/>
                  <a:t> (PM2, BA1, BS1)</a:t>
                </a:r>
              </a:p>
              <a:p>
                <a:pPr lvl="1"/>
                <a:r>
                  <a:rPr/>
                  <a:t>Insilico SIFT 1.0, phyloP -0.72, PolyPhen-2 0.004 </a:t>
                </a:r>
                <a:r>
                  <a:rPr b="1"/>
                  <a:t>BP4</a:t>
                </a:r>
              </a:p>
              <a:p>
                <a:pPr lvl="0" marL="0" indent="0">
                  <a:buNone/>
                </a:pPr>
                <a:r>
                  <a:rPr/>
                  <a:t>class: my-one-page-font</a:t>
                </a:r>
              </a:p>
              <a:p>
                <a:pPr lvl="0" marL="1270000" indent="0">
                  <a:buNone/>
                </a:pPr>
                <a:r>
                  <a:rPr sz="2000"/>
                  <a:t>This sequence change replaces glutamic acid with lysine at codon 1895 of the BRCA2 protein (p.Glu1895Lys). The glutamic acid residue is weakly conserved and there is a small physicochemical difference between glutamic acid and lysine. This variant is present in population databases (rs146351301, ExAC 0.009%). This variant has been reported in individuals affected with breast cancer (PMID: 25682074, 20104584, 27257965, 28664449). In the literature, this variant is also known as 5911G&gt;A. ClinVar contains an entry for this variant (Variation ID: 142307). Algorithms developed to predict the effect of missense changes on protein structure and function output the following: SIFT: “Tolerated”; PolyPhen-2: “Benign”; Align-GVGD: “Class C0”. The lysine amino acid residue is found in multiple mammalian species, suggesting that this missense change does not adversely affect protein function. These predictions have not been confirmed by published functional studies and their clinical significance is uncertain. In summary, the available evidence is currently insufficient to determine the role of this variant in disease. Therefore, it has been classified as a Variant of Uncertain Significance.</a:t>
                </a:r>
              </a:p>
              <a:p>
                <a:pPr lvl="0" marL="0" indent="0">
                  <a:buNone/>
                </a:pPr>
                <a:r>
                  <a:rPr/>
                  <a:t>Sherloc Invitae</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KOBRA</a:t>
            </a:r>
            <a:r>
              <a:rPr/>
              <a:t> </a:t>
            </a:r>
            <a:r>
              <a:rPr/>
              <a:t>[2]</a:t>
            </a:r>
          </a:p>
        </p:txBody>
      </p:sp>
      <p:pic>
        <p:nvPicPr>
          <p:cNvPr descr="KOBRA_head.png" id="0" name="Picture 1"/>
          <p:cNvPicPr>
            <a:picLocks noGrp="1" noChangeAspect="1"/>
          </p:cNvPicPr>
          <p:nvPr/>
        </p:nvPicPr>
        <p:blipFill>
          <a:blip r:embed="rId2"/>
          <a:stretch>
            <a:fillRect/>
          </a:stretch>
        </p:blipFill>
        <p:spPr bwMode="auto">
          <a:xfrm>
            <a:off x="457200" y="1905000"/>
            <a:ext cx="8229600" cy="39116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HUMAN</a:t>
            </a:r>
            <a:r>
              <a:rPr/>
              <a:t> </a:t>
            </a:r>
            <a:r>
              <a:rPr/>
              <a:t>MUTATION</a:t>
            </a:r>
            <a:r>
              <a:rPr/>
              <a:t> </a:t>
            </a:r>
            <a:r>
              <a:rPr/>
              <a:t>Mutation</a:t>
            </a:r>
            <a:r>
              <a:rPr/>
              <a:t> </a:t>
            </a:r>
            <a:r>
              <a:rPr/>
              <a:t>in</a:t>
            </a:r>
            <a:r>
              <a:rPr/>
              <a:t> </a:t>
            </a:r>
            <a:r>
              <a:rPr/>
              <a:t>Brief</a:t>
            </a:r>
            <a:r>
              <a:rPr/>
              <a:t> </a:t>
            </a:r>
            <a:r>
              <a:rPr/>
              <a:t>31:</a:t>
            </a:r>
            <a:r>
              <a:rPr/>
              <a:t> </a:t>
            </a:r>
            <a:r>
              <a:rPr/>
              <a:t>E</a:t>
            </a:r>
            <a:r>
              <a:rPr/>
              <a:t> </a:t>
            </a:r>
            <a:r>
              <a:rPr/>
              <a:t>1200-E1240</a:t>
            </a:r>
            <a:r>
              <a:rPr/>
              <a:t> </a:t>
            </a:r>
            <a:r>
              <a:rPr/>
              <a:t>(2010)</a:t>
            </a:r>
            <a:r>
              <a:rPr/>
              <a:t> </a:t>
            </a:r>
            <a:r>
              <a:rPr/>
              <a:t>Online</a:t>
            </a:r>
          </a:p>
        </p:txBody>
      </p:sp>
      <p:sp>
        <p:nvSpPr>
          <p:cNvPr id="3" name="Content Placeholder 2"/>
          <p:cNvSpPr>
            <a:spLocks noGrp="1"/>
          </p:cNvSpPr>
          <p:nvPr>
            <p:ph idx="1"/>
          </p:nvPr>
        </p:nvSpPr>
        <p:spPr/>
        <p:txBody>
          <a:bodyPr/>
          <a:lstStyle/>
          <a:p>
            <a:pPr lvl="0" marL="0" indent="0">
              <a:buNone/>
            </a:pPr>
            <a:r>
              <a:rPr/>
              <a:t>Finally, three sequence variants – BRCA2 c.9976A&gt;T (BIC: K3326X), c.10095delCins11 (BIC: 10323delCins11) and c.10150C&gt;T (BIC: </a:t>
            </a:r>
            <a:r>
              <a:rPr b="1"/>
              <a:t>R3384X</a:t>
            </a:r>
            <a:r>
              <a:rPr/>
              <a:t>) predicted to result in protein truncation were ruled as exceptions that </a:t>
            </a:r>
            <a:r>
              <a:rPr b="1"/>
              <a:t>could not be classified</a:t>
            </a:r>
            <a:r>
              <a:rPr/>
              <a:t> because of their </a:t>
            </a:r>
            <a:r>
              <a:rPr b="1"/>
              <a:t>location near the 3´-end</a:t>
            </a:r>
            <a:r>
              <a:rPr/>
              <a:t> and possibly dispensable part of the gene.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Conclusions</a:t>
            </a:r>
          </a:p>
        </p:txBody>
      </p:sp>
      <p:sp>
        <p:nvSpPr>
          <p:cNvPr id="3" name="Content Placeholder 2"/>
          <p:cNvSpPr>
            <a:spLocks noGrp="1"/>
          </p:cNvSpPr>
          <p:nvPr>
            <p:ph idx="1"/>
          </p:nvPr>
        </p:nvSpPr>
        <p:spPr/>
        <p:txBody>
          <a:bodyPr/>
          <a:lstStyle/>
          <a:p>
            <a:pPr lvl="1"/>
            <a:r>
              <a:rPr/>
              <a:t>Allele frequency</a:t>
            </a:r>
          </a:p>
          <a:p>
            <a:pPr lvl="1"/>
            <a:r>
              <a:rPr/>
              <a:t>ACMG guideline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class: my-one-page-font # References</a:t>
            </a:r>
          </a:p>
          <a:p>
            <a:pPr lvl="0" marL="0" indent="0">
              <a:buNone/>
            </a:pPr>
            <a:r>
              <a:rPr/>
              <a:t>[1] J. X. Sun, Y. He, E. Sanford, et al. “A computational approach to distinguish somatic vs. germline origin of genomic alterations from deep sequencing of cancer specimens without a matched normal”. En. In: </a:t>
            </a:r>
            <a:r>
              <a:rPr i="1"/>
              <a:t>PLOS Computational Biology</a:t>
            </a:r>
            <a:r>
              <a:rPr/>
              <a:t> 14.2 (2018), p. e1005965. ISSN: 1553-7358.</a:t>
            </a:r>
          </a:p>
          <a:p>
            <a:pPr lvl="0" marL="0" indent="0">
              <a:buNone/>
            </a:pPr>
            <a:r>
              <a:rPr/>
              <a:t>[2] E. Kang, M. Seong, S. K. Park, et al. “The prevalence and spectrum of BRCA1 and BRCA2 mutations in Korean population: recent update of the Korean Hereditary Breast Cancer (KOHBRA) study”. En. In: </a:t>
            </a:r>
            <a:r>
              <a:rPr i="1"/>
              <a:t>Breast Cancer Res Treat</a:t>
            </a:r>
            <a:r>
              <a:rPr/>
              <a:t> 151.1 (5. 2015), pp. 157-168. ISSN: 1573-7217.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Allele_4.png" id="0" name="Picture 1"/>
          <p:cNvPicPr>
            <a:picLocks noGrp="1" noChangeAspect="1"/>
          </p:cNvPicPr>
          <p:nvPr/>
        </p:nvPicPr>
        <p:blipFill>
          <a:blip r:embed="rId2"/>
          <a:stretch>
            <a:fillRect/>
          </a:stretch>
        </p:blipFill>
        <p:spPr bwMode="auto">
          <a:xfrm>
            <a:off x="457200" y="1955800"/>
            <a:ext cx="8229600" cy="382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br/>
            <a:r>
              <a:rPr/>
              <a:t>Variant allele frequency?</a:t>
            </a:r>
          </a:p>
          <a:p>
            <a:pPr lvl="0" marL="0" indent="0">
              <a:buNone/>
            </a:pPr>
            <a:r>
              <a:rPr/>
              <a:t>class: center ## Germline variant, Heterozigosity, Two copy, Tumor cellularity 50%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Allele_1.png" id="0" name="Picture 1"/>
          <p:cNvPicPr>
            <a:picLocks noGrp="1" noChangeAspect="1"/>
          </p:cNvPicPr>
          <p:nvPr/>
        </p:nvPicPr>
        <p:blipFill>
          <a:blip r:embed="rId2"/>
          <a:stretch>
            <a:fillRect/>
          </a:stretch>
        </p:blipFill>
        <p:spPr bwMode="auto">
          <a:xfrm>
            <a:off x="1447800" y="1600200"/>
            <a:ext cx="62484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br/>
            <a:r>
              <a:rPr/>
              <a:t>Variant allele frequency?</a:t>
            </a:r>
          </a:p>
          <a:p>
            <a:pPr lvl="0" marL="0" indent="0">
              <a:buNone/>
            </a:pPr>
            <a:r>
              <a:rPr/>
              <a:t>class: center # Germline variant, Heterozigosity, One copy, LOH, Tumor cellularity 50%</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Allele_5.png" id="0" name="Picture 1"/>
          <p:cNvPicPr>
            <a:picLocks noGrp="1" noChangeAspect="1"/>
          </p:cNvPicPr>
          <p:nvPr/>
        </p:nvPicPr>
        <p:blipFill>
          <a:blip r:embed="rId2"/>
          <a:stretch>
            <a:fillRect/>
          </a:stretch>
        </p:blipFill>
        <p:spPr bwMode="auto">
          <a:xfrm>
            <a:off x="1447800" y="1600200"/>
            <a:ext cx="62484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br/>
            <a:r>
              <a:rPr/>
              <a:t>Variant allele frequency?</a:t>
            </a:r>
          </a:p>
          <a:p>
            <a:pPr lvl="0" marL="0" indent="0">
              <a:buNone/>
            </a:pPr>
            <a:r>
              <a:rPr/>
              <a:t>class: center # Somatic variant, One copy, LOH, Tumor cellularity 50%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Allele_8.png" id="0" name="Picture 1"/>
          <p:cNvPicPr>
            <a:picLocks noGrp="1" noChangeAspect="1"/>
          </p:cNvPicPr>
          <p:nvPr/>
        </p:nvPicPr>
        <p:blipFill>
          <a:blip r:embed="rId2"/>
          <a:stretch>
            <a:fillRect/>
          </a:stretch>
        </p:blipFill>
        <p:spPr bwMode="auto">
          <a:xfrm>
            <a:off x="1447800" y="1600200"/>
            <a:ext cx="62484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interpretation and reporting: in the view of pathologists</dc:title>
  <dc:creator>Jun Kang</dc:creator>
  <cp:keywords/>
  <dcterms:created xsi:type="dcterms:W3CDTF">2022-01-19T03:38:39Z</dcterms:created>
  <dcterms:modified xsi:type="dcterms:W3CDTF">2022-01-19T03:38:39Z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ACMG.bib</vt:lpwstr>
  </property>
  <property fmtid="{D5CDD505-2E9C-101B-9397-08002B2CF9AE}" pid="3" name="csl">
    <vt:lpwstr>the-american-journal-of-human-genetics.csl</vt:lpwstr>
  </property>
  <property fmtid="{D5CDD505-2E9C-101B-9397-08002B2CF9AE}" pid="4" name="date">
    <vt:lpwstr>2022 02 12</vt:lpwstr>
  </property>
  <property fmtid="{D5CDD505-2E9C-101B-9397-08002B2CF9AE}" pid="5" name="draft">
    <vt:lpwstr>True</vt:lpwstr>
  </property>
  <property fmtid="{D5CDD505-2E9C-101B-9397-08002B2CF9AE}" pid="6" name="institute">
    <vt:lpwstr>Catholic University of Korea</vt:lpwstr>
  </property>
  <property fmtid="{D5CDD505-2E9C-101B-9397-08002B2CF9AE}" pid="7" name="output">
    <vt:lpwstr>powerpoint_presentation</vt:lpwstr>
  </property>
</Properties>
</file>