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866C719-0738-41A0-A14A-A0F870C9CE3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BC9BBF2-63D0-46BE-800D-EBFF258F41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12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719-0738-41A0-A14A-A0F870C9CE3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BBF2-63D0-46BE-800D-EBFF258F4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9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719-0738-41A0-A14A-A0F870C9CE3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BBF2-63D0-46BE-800D-EBFF258F41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308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719-0738-41A0-A14A-A0F870C9CE3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BBF2-63D0-46BE-800D-EBFF258F41D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105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719-0738-41A0-A14A-A0F870C9CE3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BBF2-63D0-46BE-800D-EBFF258F4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719-0738-41A0-A14A-A0F870C9CE3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BBF2-63D0-46BE-800D-EBFF258F41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55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719-0738-41A0-A14A-A0F870C9CE3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BBF2-63D0-46BE-800D-EBFF258F41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009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719-0738-41A0-A14A-A0F870C9CE3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BBF2-63D0-46BE-800D-EBFF258F41D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73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719-0738-41A0-A14A-A0F870C9CE3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BBF2-63D0-46BE-800D-EBFF258F41D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4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719-0738-41A0-A14A-A0F870C9CE3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BBF2-63D0-46BE-800D-EBFF258F4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4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719-0738-41A0-A14A-A0F870C9CE3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BBF2-63D0-46BE-800D-EBFF258F41D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3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719-0738-41A0-A14A-A0F870C9CE3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BBF2-63D0-46BE-800D-EBFF258F41D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12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719-0738-41A0-A14A-A0F870C9CE3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BBF2-63D0-46BE-800D-EBFF258F41D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25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719-0738-41A0-A14A-A0F870C9CE3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BBF2-63D0-46BE-800D-EBFF258F41D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90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719-0738-41A0-A14A-A0F870C9CE3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BBF2-63D0-46BE-800D-EBFF258F4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7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719-0738-41A0-A14A-A0F870C9CE3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BBF2-63D0-46BE-800D-EBFF258F41D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0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C719-0738-41A0-A14A-A0F870C9CE3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BBF2-63D0-46BE-800D-EBFF258F4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5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66C719-0738-41A0-A14A-A0F870C9CE3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C9BBF2-63D0-46BE-800D-EBFF258F4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Loan Default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isk assessment using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4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we take the risk?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practical question that any lender should ask when deciding to loan money is ‘what is the risk?’.</a:t>
            </a:r>
          </a:p>
          <a:p>
            <a:r>
              <a:rPr lang="en-US" dirty="0" smtClean="0"/>
              <a:t>This is an essential step in the loan process but can be time consuming.</a:t>
            </a:r>
          </a:p>
          <a:p>
            <a:r>
              <a:rPr lang="en-US" dirty="0" smtClean="0"/>
              <a:t>What if there was an easier way to help your financial institution branches make lending decisions quickly?</a:t>
            </a:r>
          </a:p>
          <a:p>
            <a:r>
              <a:rPr lang="en-US" dirty="0" smtClean="0"/>
              <a:t>This is where machine learning takes the spot light!</a:t>
            </a:r>
          </a:p>
        </p:txBody>
      </p:sp>
    </p:spTree>
    <p:extLst>
      <p:ext uri="{BB962C8B-B14F-4D97-AF65-F5344CB8AC3E}">
        <p14:creationId xmlns:p14="http://schemas.microsoft.com/office/powerpoint/2010/main" val="161762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80073" y="824735"/>
            <a:ext cx="9601196" cy="1303867"/>
          </a:xfrm>
        </p:spPr>
        <p:txBody>
          <a:bodyPr/>
          <a:lstStyle/>
          <a:p>
            <a:r>
              <a:rPr lang="en-US" dirty="0" smtClean="0"/>
              <a:t>Time and </a:t>
            </a:r>
            <a:r>
              <a:rPr lang="en-US" dirty="0"/>
              <a:t>R</a:t>
            </a:r>
            <a:r>
              <a:rPr lang="en-US" dirty="0" smtClean="0"/>
              <a:t>esource </a:t>
            </a:r>
            <a:r>
              <a:rPr lang="en-US" dirty="0"/>
              <a:t>M</a:t>
            </a:r>
            <a:r>
              <a:rPr lang="en-US" dirty="0" smtClean="0"/>
              <a:t>anagement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95400" y="2443397"/>
            <a:ext cx="4718304" cy="596526"/>
          </a:xfrm>
        </p:spPr>
        <p:txBody>
          <a:bodyPr/>
          <a:lstStyle/>
          <a:p>
            <a:r>
              <a:rPr lang="en-US" sz="2000" dirty="0" smtClean="0"/>
              <a:t>Reviewing loan applications one by one.</a:t>
            </a:r>
            <a:endParaRPr lang="en-US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Time consuming</a:t>
            </a:r>
          </a:p>
          <a:p>
            <a:r>
              <a:rPr lang="en-US" dirty="0" smtClean="0"/>
              <a:t>Expensive</a:t>
            </a:r>
          </a:p>
          <a:p>
            <a:r>
              <a:rPr lang="en-US" dirty="0" smtClean="0"/>
              <a:t>Risk assessment open to human interpretation</a:t>
            </a:r>
          </a:p>
          <a:p>
            <a:r>
              <a:rPr lang="en-US" dirty="0" smtClean="0"/>
              <a:t>Ambiguous process and results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80671" y="1851284"/>
            <a:ext cx="4718304" cy="1383511"/>
          </a:xfrm>
        </p:spPr>
        <p:txBody>
          <a:bodyPr/>
          <a:lstStyle/>
          <a:p>
            <a:r>
              <a:rPr lang="en-US" sz="2000" dirty="0" smtClean="0"/>
              <a:t>Allowing a machine learning prediction model to aid.</a:t>
            </a:r>
            <a:endParaRPr lang="en-US" sz="20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Quick and effective</a:t>
            </a:r>
          </a:p>
          <a:p>
            <a:r>
              <a:rPr lang="en-US" dirty="0" smtClean="0"/>
              <a:t>Cost friendly</a:t>
            </a:r>
          </a:p>
          <a:p>
            <a:r>
              <a:rPr lang="en-US" dirty="0" smtClean="0"/>
              <a:t>Risk assessment done using statistical mathematics.</a:t>
            </a:r>
          </a:p>
          <a:p>
            <a:r>
              <a:rPr lang="en-US" dirty="0" smtClean="0"/>
              <a:t>Uniform process and uniform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3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96986" y="1362958"/>
            <a:ext cx="3718455" cy="13716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/>
              <a:t>Loan Risk </a:t>
            </a:r>
            <a:r>
              <a:rPr lang="en-US" dirty="0"/>
              <a:t>A</a:t>
            </a:r>
            <a:r>
              <a:rPr lang="en-US" dirty="0" smtClean="0"/>
              <a:t>ssessment </a:t>
            </a:r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682998"/>
            <a:ext cx="5470525" cy="3492004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1293811" y="3078480"/>
            <a:ext cx="3718455" cy="239098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is a visualization from the trained machine learning model used to make predictions for risk assessment.</a:t>
            </a:r>
          </a:p>
          <a:p>
            <a:r>
              <a:rPr lang="en-US" dirty="0" smtClean="0"/>
              <a:t>This chart depicts that these features are what the model used as important factors when making predictions.</a:t>
            </a:r>
          </a:p>
          <a:p>
            <a:r>
              <a:rPr lang="en-US" dirty="0" smtClean="0"/>
              <a:t>The income of a borrower holds the most significance as you well know is one of the most important loan deciding factors.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6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model that has been trained had an accuracy of almost 90%</a:t>
            </a:r>
          </a:p>
          <a:p>
            <a:r>
              <a:rPr lang="en-US" dirty="0" smtClean="0"/>
              <a:t>The model is performing significantly well at predicting when a customer will not be in default.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Accuracy: 88%</a:t>
            </a:r>
          </a:p>
          <a:p>
            <a:pPr marL="0" indent="0">
              <a:buNone/>
            </a:pPr>
            <a:r>
              <a:rPr lang="en-US" dirty="0" smtClean="0"/>
              <a:t>F1 metric score of 94% for good standing borrowers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018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I Consider </a:t>
            </a:r>
            <a:r>
              <a:rPr lang="en-US" dirty="0"/>
              <a:t>U</a:t>
            </a:r>
            <a:r>
              <a:rPr lang="en-US" dirty="0" smtClean="0"/>
              <a:t>sing this Model?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Critical components for a robust profitability analytics solution include data integration, real-time data flow, machine learning (ML), and a design that maximizes usability</a:t>
            </a:r>
            <a:r>
              <a:rPr lang="en-US" dirty="0" smtClean="0"/>
              <a:t>. - ‘</a:t>
            </a:r>
            <a:r>
              <a:rPr lang="en-US" dirty="0" err="1"/>
              <a:t>Shipra</a:t>
            </a:r>
            <a:r>
              <a:rPr lang="en-US" dirty="0"/>
              <a:t> </a:t>
            </a:r>
            <a:r>
              <a:rPr lang="en-US" dirty="0" err="1" smtClean="0"/>
              <a:t>Sooden</a:t>
            </a:r>
            <a:r>
              <a:rPr lang="en-US" dirty="0" smtClean="0"/>
              <a:t>’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many research documents that help drive home the necessity of machine learning models for profitability.</a:t>
            </a:r>
          </a:p>
          <a:p>
            <a:r>
              <a:rPr lang="en-US" dirty="0" smtClean="0"/>
              <a:t>This model is no different. The model is designed to streamline the loan risk assessment process by saving time and minimizing risk of default.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1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55" y="1066803"/>
            <a:ext cx="4920942" cy="4402666"/>
          </a:xfrm>
        </p:spPr>
      </p:pic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machine learning model is a focused self driven analytic tool for your financial institution.</a:t>
            </a:r>
          </a:p>
          <a:p>
            <a:r>
              <a:rPr lang="en-US" dirty="0" smtClean="0"/>
              <a:t>Integrating it into the software of your loan officers for risk assessment will yield profitable results.</a:t>
            </a:r>
          </a:p>
          <a:p>
            <a:r>
              <a:rPr lang="en-US" dirty="0" smtClean="0"/>
              <a:t>Let us move forward into the future of lending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7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Shipra</a:t>
            </a:r>
            <a:r>
              <a:rPr lang="en-US" dirty="0"/>
              <a:t> </a:t>
            </a:r>
            <a:r>
              <a:rPr lang="en-US" dirty="0" err="1" smtClean="0"/>
              <a:t>Sooden</a:t>
            </a:r>
            <a:r>
              <a:rPr lang="en-US" dirty="0" smtClean="0"/>
              <a:t>. “Beyond </a:t>
            </a:r>
            <a:r>
              <a:rPr lang="en-US" dirty="0"/>
              <a:t>the spreadsheets: How analytics can unlock hidden </a:t>
            </a:r>
            <a:r>
              <a:rPr lang="en-US" dirty="0" smtClean="0"/>
              <a:t>profits”. </a:t>
            </a:r>
            <a:r>
              <a:rPr lang="en-US" dirty="0"/>
              <a:t>Fractal, https://fractal.ai/harness-analytics-for-maximizing-profit-margins/#:~:text=Artificial%20Intelligence%20and%20Machine%20Learning%20can%20significantly%20enhance%20profitability%20analytics,data%2Ddriven%20profitability%20optimization%20strategies.</a:t>
            </a:r>
          </a:p>
        </p:txBody>
      </p:sp>
    </p:spTree>
    <p:extLst>
      <p:ext uri="{BB962C8B-B14F-4D97-AF65-F5344CB8AC3E}">
        <p14:creationId xmlns:p14="http://schemas.microsoft.com/office/powerpoint/2010/main" val="3366375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</TotalTime>
  <Words>390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Loan Default Model</vt:lpstr>
      <vt:lpstr>Should we take the risk?</vt:lpstr>
      <vt:lpstr>Time and Resource Management</vt:lpstr>
      <vt:lpstr>Loan Risk Assessment Model</vt:lpstr>
      <vt:lpstr>Model Results</vt:lpstr>
      <vt:lpstr>Should I Consider Using this Model?</vt:lpstr>
      <vt:lpstr>In Conclusion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Default Model</dc:title>
  <dc:creator>Dell</dc:creator>
  <cp:lastModifiedBy>Dell</cp:lastModifiedBy>
  <cp:revision>8</cp:revision>
  <dcterms:created xsi:type="dcterms:W3CDTF">2025-03-22T17:17:45Z</dcterms:created>
  <dcterms:modified xsi:type="dcterms:W3CDTF">2025-03-22T18:46:15Z</dcterms:modified>
</cp:coreProperties>
</file>