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B8C2EF-2460-4E51-94B2-3BAF6727F5B0}">
  <a:tblStyle styleId="{11B8C2EF-2460-4E51-94B2-3BAF6727F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8340a984_2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8340a984_2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8340a984_2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8340a984_2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880aee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880aee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8340a9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8340a9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e8340a98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e8340a98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8340a98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8340a98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e8340a98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e8340a98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8340a984_2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e8340a984_2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8340a984_2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8340a984_2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8340a98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8340a98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8340a984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8340a984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8340a98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8340a98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8340a984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8340a984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8340a984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8340a984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8340a984_2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8340a984_2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8340a984_2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8340a984_2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8340a984_2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8340a984_2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1" name="Google Shape;9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103" name="Google Shape;103;p15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111" name="Google Shape;111;p15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115" name="Google Shape;115;p15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5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9" name="Google Shape;12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7" name="Google Shape;13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6" name="Google Shape;14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6" name="Google Shape;156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63" name="Google Shape;16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0" name="Google Shape;17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77" name="Google Shape;177;p24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0" name="Google Shape;18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0" name="Google Shape;19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01" name="Google Shape;20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Investing in 2nd Tier European Football League</a:t>
            </a:r>
            <a:endParaRPr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Boping Liu and Jungmo Kim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825" y="4012775"/>
            <a:ext cx="1158900" cy="1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813" y="3936575"/>
            <a:ext cx="1158900" cy="1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043" y="3632488"/>
            <a:ext cx="970719" cy="15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9375" y="3836725"/>
            <a:ext cx="1511000" cy="15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1225" y="3899850"/>
            <a:ext cx="1198075" cy="11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575" y="4036171"/>
            <a:ext cx="1158900" cy="111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5" y="282750"/>
            <a:ext cx="8750925" cy="4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730000" y="175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Scoreless Matches</a:t>
            </a:r>
            <a:endParaRPr/>
          </a:p>
        </p:txBody>
      </p:sp>
      <p:sp>
        <p:nvSpPr>
          <p:cNvPr id="296" name="Google Shape;296;p39"/>
          <p:cNvSpPr txBox="1"/>
          <p:nvPr>
            <p:ph idx="2" type="body"/>
          </p:nvPr>
        </p:nvSpPr>
        <p:spPr>
          <a:xfrm>
            <a:off x="492975" y="1432750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Use Dutch league (4.86) as benchmark for statistical tests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Determine if Dutch league matches has statistically less scoreless matches on average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9"/>
          <p:cNvSpPr txBox="1"/>
          <p:nvPr>
            <p:ph idx="2" type="body"/>
          </p:nvPr>
        </p:nvSpPr>
        <p:spPr>
          <a:xfrm>
            <a:off x="5039950" y="908525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Dutch league matches on average has statistically less scoreless matches than all other leagues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The practical difference is more pronounced compared to Polish and Portuguese leagues, but less so compared to Belgian, Swiss and Scottish Leagues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730000" y="175650"/>
            <a:ext cx="36462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Scoreless Matches</a:t>
            </a:r>
            <a:endParaRPr/>
          </a:p>
        </p:txBody>
      </p:sp>
      <p:sp>
        <p:nvSpPr>
          <p:cNvPr id="303" name="Google Shape;303;p40"/>
          <p:cNvSpPr txBox="1"/>
          <p:nvPr>
            <p:ph idx="2" type="body"/>
          </p:nvPr>
        </p:nvSpPr>
        <p:spPr>
          <a:xfrm>
            <a:off x="5019275" y="318900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P-Value and Cohen’s d table</a:t>
            </a:r>
            <a:endParaRPr/>
          </a:p>
        </p:txBody>
      </p:sp>
      <p:sp>
        <p:nvSpPr>
          <p:cNvPr id="304" name="Google Shape;304;p40"/>
          <p:cNvSpPr txBox="1"/>
          <p:nvPr>
            <p:ph idx="2" type="body"/>
          </p:nvPr>
        </p:nvSpPr>
        <p:spPr>
          <a:xfrm>
            <a:off x="492975" y="1051750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H0: There is no statistical difference average scoreless matches between the Dutch league and other leagues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H1: There is  statistical difference in number of scoreless matches with the Dutch league having less scoreless matches on average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Alpha Level = 0.05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05" name="Google Shape;305;p40"/>
          <p:cNvGraphicFramePr/>
          <p:nvPr/>
        </p:nvGraphicFramePr>
        <p:xfrm>
          <a:off x="4861800" y="12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{11B8C2EF-2460-4E51-94B2-3BAF6727F5B0}</a:tableStyleId>
              </a:tblPr>
              <a:tblGrid>
                <a:gridCol w="1335400"/>
                <a:gridCol w="1335400"/>
                <a:gridCol w="1335400"/>
              </a:tblGrid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League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Cohen’s 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Belgium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Switzerland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Portugal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1" type="subTitle"/>
          </p:nvPr>
        </p:nvSpPr>
        <p:spPr>
          <a:xfrm>
            <a:off x="724950" y="3161525"/>
            <a:ext cx="33009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Switz_league</a:t>
            </a:r>
            <a:r>
              <a:rPr lang="en"/>
              <a:t>: 63.2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Scot_league</a:t>
            </a:r>
            <a:r>
              <a:rPr lang="en"/>
              <a:t>: 63.4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Pol_league</a:t>
            </a:r>
            <a:r>
              <a:rPr lang="en"/>
              <a:t>: 59.5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Bel_league</a:t>
            </a:r>
            <a:r>
              <a:rPr lang="en"/>
              <a:t>: 65.7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Port_league</a:t>
            </a:r>
            <a:r>
              <a:rPr lang="en"/>
              <a:t>: 67.9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Ned_league</a:t>
            </a:r>
            <a:r>
              <a:rPr lang="en"/>
              <a:t>: 67.9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 txBox="1"/>
          <p:nvPr>
            <p:ph idx="2" type="body"/>
          </p:nvPr>
        </p:nvSpPr>
        <p:spPr>
          <a:xfrm>
            <a:off x="4794875" y="3447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Portugal league &amp; Netherlands league have </a:t>
            </a:r>
            <a:r>
              <a:rPr lang="en" u="sng"/>
              <a:t>highest</a:t>
            </a:r>
            <a:r>
              <a:rPr lang="en"/>
              <a:t> players average rating.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Poland league scores the </a:t>
            </a:r>
            <a:r>
              <a:rPr lang="en" u="sng"/>
              <a:t>lowest</a:t>
            </a:r>
            <a:r>
              <a:rPr lang="en"/>
              <a:t> players average among the league.</a:t>
            </a:r>
            <a:endParaRPr/>
          </a:p>
        </p:txBody>
      </p:sp>
      <p:sp>
        <p:nvSpPr>
          <p:cNvPr id="312" name="Google Shape;312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average rating per match in the league  </a:t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8200"/>
            <a:ext cx="4572001" cy="191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51" y="3270025"/>
            <a:ext cx="237737" cy="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50" y="3498150"/>
            <a:ext cx="237750" cy="2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" y="3735900"/>
            <a:ext cx="228100" cy="2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275" y="3997210"/>
            <a:ext cx="228100" cy="22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058" y="4258529"/>
            <a:ext cx="146547" cy="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248" y="4519850"/>
            <a:ext cx="192150" cy="1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4747425" y="3396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There were significant difference was found between Ned_league to other leagues </a:t>
            </a:r>
            <a:r>
              <a:rPr lang="en" u="sng"/>
              <a:t>except</a:t>
            </a:r>
            <a:r>
              <a:rPr lang="en"/>
              <a:t> Portugal league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We are confident with our hypothesis by </a:t>
            </a:r>
            <a:r>
              <a:rPr lang="en"/>
              <a:t>99% with other leagues except Portugal league.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6" name="Google Shape;326;p4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 =</a:t>
            </a:r>
            <a:r>
              <a:rPr lang="en"/>
              <a:t> </a:t>
            </a:r>
            <a:r>
              <a:rPr lang="en" sz="1200"/>
              <a:t>no difference in highest avg players rating league to other league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 = </a:t>
            </a:r>
            <a:r>
              <a:rPr lang="en" sz="1200">
                <a:solidFill>
                  <a:schemeClr val="lt1"/>
                </a:solidFill>
              </a:rPr>
              <a:t>highest avg players rating league</a:t>
            </a:r>
            <a:r>
              <a:rPr lang="en" sz="1200"/>
              <a:t> have significant difference to other leagues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Ned vs other leagues: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were significant difference was found between Ned_league’s avg players rating to other </a:t>
            </a:r>
            <a:r>
              <a:rPr lang="en"/>
              <a:t>leagues except Portugal league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99% chance to reject null hypothesis on other league except Portugal league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465275" y="1318650"/>
            <a:ext cx="37971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Players average potential per match in the league</a:t>
            </a:r>
            <a:r>
              <a:rPr lang="en"/>
              <a:t> </a:t>
            </a:r>
            <a:endParaRPr/>
          </a:p>
        </p:txBody>
      </p:sp>
      <p:sp>
        <p:nvSpPr>
          <p:cNvPr id="333" name="Google Shape;333;p43"/>
          <p:cNvSpPr txBox="1"/>
          <p:nvPr>
            <p:ph idx="1" type="subTitle"/>
          </p:nvPr>
        </p:nvSpPr>
        <p:spPr>
          <a:xfrm>
            <a:off x="724950" y="31615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Switz_league</a:t>
            </a:r>
            <a:r>
              <a:rPr lang="en">
                <a:solidFill>
                  <a:schemeClr val="lt1"/>
                </a:solidFill>
              </a:rPr>
              <a:t>: 68.5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Scot_league</a:t>
            </a:r>
            <a:r>
              <a:rPr lang="en">
                <a:solidFill>
                  <a:schemeClr val="lt1"/>
                </a:solidFill>
              </a:rPr>
              <a:t>: 67.8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Pol_league</a:t>
            </a:r>
            <a:r>
              <a:rPr lang="en">
                <a:solidFill>
                  <a:schemeClr val="lt1"/>
                </a:solidFill>
              </a:rPr>
              <a:t>: 62.4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Bel_league</a:t>
            </a:r>
            <a:r>
              <a:rPr lang="en">
                <a:solidFill>
                  <a:schemeClr val="lt1"/>
                </a:solidFill>
              </a:rPr>
              <a:t>: 69.4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Port_league</a:t>
            </a:r>
            <a:r>
              <a:rPr lang="en">
                <a:solidFill>
                  <a:schemeClr val="lt1"/>
                </a:solidFill>
              </a:rPr>
              <a:t>: 71.7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Ned_league</a:t>
            </a:r>
            <a:r>
              <a:rPr lang="en">
                <a:solidFill>
                  <a:schemeClr val="lt1"/>
                </a:solidFill>
              </a:rPr>
              <a:t>: 72.5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 txBox="1"/>
          <p:nvPr>
            <p:ph idx="2" type="body"/>
          </p:nvPr>
        </p:nvSpPr>
        <p:spPr>
          <a:xfrm>
            <a:off x="4842300" y="3447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Netherlands league has </a:t>
            </a:r>
            <a:r>
              <a:rPr lang="en" u="sng"/>
              <a:t>highest</a:t>
            </a:r>
            <a:r>
              <a:rPr lang="en"/>
              <a:t> average players potential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Poland league scores </a:t>
            </a:r>
            <a:r>
              <a:rPr lang="en" u="sng"/>
              <a:t>lowest</a:t>
            </a:r>
            <a:r>
              <a:rPr lang="en"/>
              <a:t> average players potential </a:t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1" y="3270025"/>
            <a:ext cx="237737" cy="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50" y="3498150"/>
            <a:ext cx="237750" cy="2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72" y="3735900"/>
            <a:ext cx="228100" cy="2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5" y="3997210"/>
            <a:ext cx="228100" cy="22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058" y="4258529"/>
            <a:ext cx="146547" cy="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248" y="4519850"/>
            <a:ext cx="192150" cy="1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1378225"/>
            <a:ext cx="4623950" cy="18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>
            <p:ph idx="2" type="body"/>
          </p:nvPr>
        </p:nvSpPr>
        <p:spPr>
          <a:xfrm>
            <a:off x="4842300" y="3294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There were significant difference was found between Ned_league to other leagues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We are confident with our hypothesis by 99%</a:t>
            </a:r>
            <a:br>
              <a:rPr lang="en"/>
            </a:b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 Test: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 =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</a:rPr>
              <a:t>no difference in highest avg players potential league to other league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Ha = </a:t>
            </a:r>
            <a:r>
              <a:rPr lang="en" sz="1200">
                <a:solidFill>
                  <a:schemeClr val="lt1"/>
                </a:solidFill>
              </a:rPr>
              <a:t>highest avg players potential league have significant difference to other leagues</a:t>
            </a:r>
            <a:endParaRPr/>
          </a:p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Ned vs other leagues: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were significant difference was found between Ned_league’s avg players potential to other leagues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95% chance to reject null hypothesis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355" name="Google Shape;355;p45"/>
          <p:cNvSpPr txBox="1"/>
          <p:nvPr>
            <p:ph type="title"/>
          </p:nvPr>
        </p:nvSpPr>
        <p:spPr>
          <a:xfrm>
            <a:off x="730000" y="4804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4784825" y="521850"/>
            <a:ext cx="41532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Dutch League scores more goals on average per match, followed by Swiss and Belgian leagues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Dutch League has lowest average scoreless matches, followed by Belgian, Swiss and Scottish leagues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Dutch League and Portuguese league players have higher average rating than other leagues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Dutch League players have highest potential ratings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00" y="1557250"/>
            <a:ext cx="1536575" cy="1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50" y="2672126"/>
            <a:ext cx="1388725" cy="13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225" y="3486397"/>
            <a:ext cx="1388724" cy="138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730000" y="480450"/>
            <a:ext cx="35253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366" name="Google Shape;366;p46"/>
          <p:cNvSpPr txBox="1"/>
          <p:nvPr>
            <p:ph idx="1" type="subTitle"/>
          </p:nvPr>
        </p:nvSpPr>
        <p:spPr>
          <a:xfrm>
            <a:off x="4784825" y="521850"/>
            <a:ext cx="41532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Pursue Dutch League (Eredivisie) as main lead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Look into other fundamental league factors (stars, club appeal, broadcasting rights </a:t>
            </a:r>
            <a:r>
              <a:rPr lang="en" sz="1800">
                <a:solidFill>
                  <a:srgbClr val="000000"/>
                </a:solidFill>
              </a:rPr>
              <a:t>acquisition</a:t>
            </a:r>
            <a:r>
              <a:rPr lang="en" sz="1800">
                <a:solidFill>
                  <a:srgbClr val="000000"/>
                </a:solidFill>
              </a:rPr>
              <a:t> logistics)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Keep Belgian and Swiss Leagues as secondary options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00" y="1394325"/>
            <a:ext cx="1927800" cy="19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25" y="3232725"/>
            <a:ext cx="1373825" cy="177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200" y="3610025"/>
            <a:ext cx="1835826" cy="12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484250"/>
            <a:ext cx="20922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225" name="Google Shape;225;p30"/>
          <p:cNvSpPr txBox="1"/>
          <p:nvPr>
            <p:ph idx="4294967295" type="subTitle"/>
          </p:nvPr>
        </p:nvSpPr>
        <p:spPr>
          <a:xfrm>
            <a:off x="4193175" y="636650"/>
            <a:ext cx="4429800" cy="4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Online Streaming Service in South Korea looking to expand into sports programming - European Football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Broadcasting rights for the large and most popular leagues (EPL, La Liga, Bundesliga, Serie A, Ligue 1) already owned by other networks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Evaluate 2nd tier European Football leagues to  see which one would bring best value for football fans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25" y="1943500"/>
            <a:ext cx="2497062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125" y="1978462"/>
            <a:ext cx="1158900" cy="1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38" y="3688725"/>
            <a:ext cx="1158900" cy="1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18" y="3530038"/>
            <a:ext cx="970719" cy="15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375" y="101050"/>
            <a:ext cx="1511000" cy="15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1538" y="225050"/>
            <a:ext cx="1198075" cy="11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425" y="1938796"/>
            <a:ext cx="1158900" cy="1112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1890050" y="443575"/>
            <a:ext cx="2377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Scottish Premier League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890050" y="2162000"/>
            <a:ext cx="2377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Swiss Super League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2003750" y="3841100"/>
            <a:ext cx="2377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Liga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Portugal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6119700" y="443575"/>
            <a:ext cx="2377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Dutch Premier Division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199800" y="2162000"/>
            <a:ext cx="2377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Belgian Jupiler Pro League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199800" y="3841100"/>
            <a:ext cx="2377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Polish PKO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 League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729450" y="103250"/>
            <a:ext cx="2859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>
            <p:ph idx="4294967295" type="subTitle"/>
          </p:nvPr>
        </p:nvSpPr>
        <p:spPr>
          <a:xfrm>
            <a:off x="4069325" y="1386675"/>
            <a:ext cx="46983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Gauge entertainment of different leagues analytically using following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Total goals scored per match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Number of scoreless matches per week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Average players ratings per match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Average player potential per match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564330"/>
            <a:ext cx="3075275" cy="30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791150" y="568050"/>
            <a:ext cx="34020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5" name="Google Shape;255;p33"/>
          <p:cNvSpPr txBox="1"/>
          <p:nvPr>
            <p:ph idx="4294967295" type="subTitle"/>
          </p:nvPr>
        </p:nvSpPr>
        <p:spPr>
          <a:xfrm>
            <a:off x="4193175" y="722975"/>
            <a:ext cx="44298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Match data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Home/Away Teams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Season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League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Date/Match week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Goals scored (home/away)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League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Team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Players Data (EA Sports)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25" y="1818938"/>
            <a:ext cx="2367725" cy="23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30000" y="4042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262" name="Google Shape;262;p34"/>
          <p:cNvSpPr txBox="1"/>
          <p:nvPr>
            <p:ph idx="2" type="body"/>
          </p:nvPr>
        </p:nvSpPr>
        <p:spPr>
          <a:xfrm>
            <a:off x="5070950" y="941375"/>
            <a:ext cx="34707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8 </a:t>
            </a:r>
            <a:r>
              <a:rPr lang="en" sz="1800">
                <a:solidFill>
                  <a:srgbClr val="000000"/>
                </a:solidFill>
              </a:rPr>
              <a:t>Season Analyzed (2008/2009 - 2015/2016)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Leagues: 6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Total Teams: 135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Total Matches: 11,382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Total Goals: 31,180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25" y="1807450"/>
            <a:ext cx="1373825" cy="177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925" y="1415000"/>
            <a:ext cx="1577575" cy="15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925" y="3098500"/>
            <a:ext cx="1423950" cy="13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776850" cy="47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730000" y="175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Scored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Match</a:t>
            </a:r>
            <a:endParaRPr/>
          </a:p>
        </p:txBody>
      </p:sp>
      <p:sp>
        <p:nvSpPr>
          <p:cNvPr id="276" name="Google Shape;276;p36"/>
          <p:cNvSpPr txBox="1"/>
          <p:nvPr>
            <p:ph idx="2" type="body"/>
          </p:nvPr>
        </p:nvSpPr>
        <p:spPr>
          <a:xfrm>
            <a:off x="5039950" y="908525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Dutch league matches on average has statistically more goals scored than other five leagues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While difference between Portuguese, Polish and Scottish leagues is significant, difference between Swiss and Belgian leagues are less pronounced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idx="2" type="body"/>
          </p:nvPr>
        </p:nvSpPr>
        <p:spPr>
          <a:xfrm>
            <a:off x="492975" y="1432750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Use Dutch league (3.08) as benchmark for statistical tests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Determine if Dutch league matches has statistically more goals on average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730000" y="175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per Match</a:t>
            </a:r>
            <a:endParaRPr/>
          </a:p>
        </p:txBody>
      </p:sp>
      <p:sp>
        <p:nvSpPr>
          <p:cNvPr id="283" name="Google Shape;283;p37"/>
          <p:cNvSpPr txBox="1"/>
          <p:nvPr>
            <p:ph idx="2" type="body"/>
          </p:nvPr>
        </p:nvSpPr>
        <p:spPr>
          <a:xfrm>
            <a:off x="5019275" y="318900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P-Value and Cohen’s d table</a:t>
            </a:r>
            <a:endParaRPr/>
          </a:p>
        </p:txBody>
      </p:sp>
      <p:sp>
        <p:nvSpPr>
          <p:cNvPr id="284" name="Google Shape;284;p37"/>
          <p:cNvSpPr txBox="1"/>
          <p:nvPr>
            <p:ph idx="2" type="body"/>
          </p:nvPr>
        </p:nvSpPr>
        <p:spPr>
          <a:xfrm>
            <a:off x="492975" y="1051750"/>
            <a:ext cx="3646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H0: There is no statistical difference for goals scored per match between the Dutch league and other leagues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H1: There is  statistical difference in goals scored per match with the Dutch league having more goals scored on average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Alpha Level = 0.05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85" name="Google Shape;285;p37"/>
          <p:cNvGraphicFramePr/>
          <p:nvPr/>
        </p:nvGraphicFramePr>
        <p:xfrm>
          <a:off x="4861800" y="12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{11B8C2EF-2460-4E51-94B2-3BAF6727F5B0}</a:tableStyleId>
              </a:tblPr>
              <a:tblGrid>
                <a:gridCol w="1335400"/>
                <a:gridCol w="1335400"/>
                <a:gridCol w="1335400"/>
              </a:tblGrid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League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Cohen’s 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Belgium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Switzerland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Portugal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