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Be Vietnam Ultra-Bold" panose="020B0604020202020204" charset="0"/>
      <p:regular r:id="rId25"/>
    </p:embeddedFont>
    <p:embeddedFont>
      <p:font typeface="Bubblebody Neue" panose="020B0604020202020204" charset="0"/>
      <p:regular r:id="rId26"/>
    </p:embeddedFont>
    <p:embeddedFont>
      <p:font typeface="League Spartan" panose="020B0604020202020204" charset="0"/>
      <p:regular r:id="rId27"/>
    </p:embeddedFont>
    <p:embeddedFont>
      <p:font typeface="Libre Baskerville" panose="02000000000000000000" pitchFamily="2" charset="0"/>
      <p:regular r:id="rId28"/>
    </p:embeddedFont>
    <p:embeddedFont>
      <p:font typeface="Open Sans" panose="020B0606030504020204" pitchFamily="34" charset="0"/>
      <p:regular r:id="rId29"/>
    </p:embeddedFont>
    <p:embeddedFont>
      <p:font typeface="Open Sans Bold" panose="020B0806030504020204" charset="0"/>
      <p:regular r:id="rId30"/>
    </p:embeddedFont>
    <p:embeddedFont>
      <p:font typeface="TT Rounds Condensed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6.png"/><Relationship Id="rId7"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sv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5.sv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8.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028700" y="952267"/>
            <a:ext cx="16230600" cy="8382465"/>
            <a:chOff x="0" y="0"/>
            <a:chExt cx="6045684" cy="3122357"/>
          </a:xfrm>
        </p:grpSpPr>
        <p:sp>
          <p:nvSpPr>
            <p:cNvPr id="4" name="Freeform 4"/>
            <p:cNvSpPr/>
            <p:nvPr/>
          </p:nvSpPr>
          <p:spPr>
            <a:xfrm>
              <a:off x="0" y="0"/>
              <a:ext cx="6045684" cy="3122357"/>
            </a:xfrm>
            <a:custGeom>
              <a:avLst/>
              <a:gdLst/>
              <a:ahLst/>
              <a:cxnLst/>
              <a:rect l="l" t="t" r="r" b="b"/>
              <a:pathLst>
                <a:path w="6045684" h="3122357">
                  <a:moveTo>
                    <a:pt x="0" y="0"/>
                  </a:moveTo>
                  <a:lnTo>
                    <a:pt x="6045684" y="0"/>
                  </a:lnTo>
                  <a:lnTo>
                    <a:pt x="6045684" y="3122357"/>
                  </a:lnTo>
                  <a:lnTo>
                    <a:pt x="0" y="3122357"/>
                  </a:lnTo>
                  <a:close/>
                </a:path>
              </a:pathLst>
            </a:custGeom>
            <a:solidFill>
              <a:srgbClr val="000000">
                <a:alpha val="0"/>
              </a:srgbClr>
            </a:solidFill>
            <a:ln w="66675" cap="sq">
              <a:solidFill>
                <a:srgbClr val="0C6B8E"/>
              </a:solidFill>
              <a:prstDash val="solid"/>
              <a:miter/>
            </a:ln>
          </p:spPr>
          <p:txBody>
            <a:bodyPr/>
            <a:lstStyle/>
            <a:p>
              <a:endParaRPr lang="es-CO"/>
            </a:p>
          </p:txBody>
        </p:sp>
        <p:sp>
          <p:nvSpPr>
            <p:cNvPr id="5" name="TextBox 5"/>
            <p:cNvSpPr txBox="1"/>
            <p:nvPr/>
          </p:nvSpPr>
          <p:spPr>
            <a:xfrm>
              <a:off x="0" y="0"/>
              <a:ext cx="6045684" cy="3122357"/>
            </a:xfrm>
            <a:prstGeom prst="rect">
              <a:avLst/>
            </a:prstGeom>
          </p:spPr>
          <p:txBody>
            <a:bodyPr lIns="48876" tIns="48876" rIns="48876" bIns="48876" rtlCol="0" anchor="ctr"/>
            <a:lstStyle/>
            <a:p>
              <a:pPr algn="ctr">
                <a:lnSpc>
                  <a:spcPts val="1813"/>
                </a:lnSpc>
              </a:pPr>
              <a:r>
                <a:rPr lang="en-US" sz="1663" spc="-49">
                  <a:solidFill>
                    <a:srgbClr val="FFFFFF"/>
                  </a:solidFill>
                  <a:latin typeface="Bubblebody Neue"/>
                  <a:ea typeface="Bubblebody Neue"/>
                  <a:cs typeface="Bubblebody Neue"/>
                  <a:sym typeface="Bubblebody Neue"/>
                </a:rPr>
                <a:t>Autores:</a:t>
              </a:r>
            </a:p>
            <a:p>
              <a:pPr algn="ctr">
                <a:lnSpc>
                  <a:spcPts val="1813"/>
                </a:lnSpc>
              </a:pPr>
              <a:endParaRPr lang="en-US" sz="1663" spc="-49">
                <a:solidFill>
                  <a:srgbClr val="FFFFFF"/>
                </a:solidFill>
                <a:latin typeface="Bubblebody Neue"/>
                <a:ea typeface="Bubblebody Neue"/>
                <a:cs typeface="Bubblebody Neue"/>
                <a:sym typeface="Bubblebody Neue"/>
              </a:endParaRPr>
            </a:p>
          </p:txBody>
        </p:sp>
      </p:grpSp>
      <p:grpSp>
        <p:nvGrpSpPr>
          <p:cNvPr id="6" name="Group 6"/>
          <p:cNvGrpSpPr/>
          <p:nvPr/>
        </p:nvGrpSpPr>
        <p:grpSpPr>
          <a:xfrm>
            <a:off x="12374539" y="8993151"/>
            <a:ext cx="4284389" cy="1567256"/>
            <a:chOff x="0" y="0"/>
            <a:chExt cx="1128399" cy="412775"/>
          </a:xfrm>
        </p:grpSpPr>
        <p:sp>
          <p:nvSpPr>
            <p:cNvPr id="7" name="Freeform 7"/>
            <p:cNvSpPr/>
            <p:nvPr/>
          </p:nvSpPr>
          <p:spPr>
            <a:xfrm>
              <a:off x="0" y="0"/>
              <a:ext cx="1128399" cy="412775"/>
            </a:xfrm>
            <a:custGeom>
              <a:avLst/>
              <a:gdLst/>
              <a:ahLst/>
              <a:cxnLst/>
              <a:rect l="l" t="t" r="r" b="b"/>
              <a:pathLst>
                <a:path w="1128399" h="412775">
                  <a:moveTo>
                    <a:pt x="0" y="0"/>
                  </a:moveTo>
                  <a:lnTo>
                    <a:pt x="1128399" y="0"/>
                  </a:lnTo>
                  <a:lnTo>
                    <a:pt x="1128399"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1128399" cy="460400"/>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5400000">
            <a:off x="14012664" y="3237235"/>
            <a:ext cx="6983416" cy="1567256"/>
            <a:chOff x="0" y="0"/>
            <a:chExt cx="1839254" cy="412775"/>
          </a:xfrm>
        </p:grpSpPr>
        <p:sp>
          <p:nvSpPr>
            <p:cNvPr id="10" name="Freeform 10"/>
            <p:cNvSpPr/>
            <p:nvPr/>
          </p:nvSpPr>
          <p:spPr>
            <a:xfrm>
              <a:off x="0" y="0"/>
              <a:ext cx="1839254" cy="412775"/>
            </a:xfrm>
            <a:custGeom>
              <a:avLst/>
              <a:gdLst/>
              <a:ahLst/>
              <a:cxnLst/>
              <a:rect l="l" t="t" r="r" b="b"/>
              <a:pathLst>
                <a:path w="1839254" h="412775">
                  <a:moveTo>
                    <a:pt x="0" y="0"/>
                  </a:moveTo>
                  <a:lnTo>
                    <a:pt x="1839254" y="0"/>
                  </a:lnTo>
                  <a:lnTo>
                    <a:pt x="1839254" y="412775"/>
                  </a:lnTo>
                  <a:lnTo>
                    <a:pt x="0" y="412775"/>
                  </a:lnTo>
                  <a:close/>
                </a:path>
              </a:pathLst>
            </a:custGeom>
            <a:solidFill>
              <a:srgbClr val="EDECED"/>
            </a:solidFill>
          </p:spPr>
          <p:txBody>
            <a:bodyPr/>
            <a:lstStyle/>
            <a:p>
              <a:endParaRPr lang="es-CO"/>
            </a:p>
          </p:txBody>
        </p:sp>
        <p:sp>
          <p:nvSpPr>
            <p:cNvPr id="11" name="TextBox 11"/>
            <p:cNvSpPr txBox="1"/>
            <p:nvPr/>
          </p:nvSpPr>
          <p:spPr>
            <a:xfrm>
              <a:off x="0" y="-47625"/>
              <a:ext cx="1839254" cy="4604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rot="5400000" flipH="1" flipV="1">
            <a:off x="10540746" y="-52264"/>
            <a:ext cx="11547949" cy="9406329"/>
          </a:xfrm>
          <a:custGeom>
            <a:avLst/>
            <a:gdLst/>
            <a:ahLst/>
            <a:cxnLst/>
            <a:rect l="l" t="t" r="r" b="b"/>
            <a:pathLst>
              <a:path w="11547949" h="940632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3" name="TextBox 13"/>
          <p:cNvSpPr txBox="1"/>
          <p:nvPr/>
        </p:nvSpPr>
        <p:spPr>
          <a:xfrm>
            <a:off x="2118001" y="4570458"/>
            <a:ext cx="9224082" cy="2306955"/>
          </a:xfrm>
          <a:prstGeom prst="rect">
            <a:avLst/>
          </a:prstGeom>
        </p:spPr>
        <p:txBody>
          <a:bodyPr lIns="0" tIns="0" rIns="0" bIns="0" rtlCol="0" anchor="t">
            <a:spAutoFit/>
          </a:bodyPr>
          <a:lstStyle/>
          <a:p>
            <a:pPr algn="l">
              <a:lnSpc>
                <a:spcPts val="4620"/>
              </a:lnSpc>
              <a:spcBef>
                <a:spcPct val="0"/>
              </a:spcBef>
            </a:pPr>
            <a:r>
              <a:rPr lang="en-US" sz="3300">
                <a:solidFill>
                  <a:srgbClr val="000000"/>
                </a:solidFill>
                <a:latin typeface="Open Sans"/>
                <a:ea typeface="Open Sans"/>
                <a:cs typeface="Open Sans"/>
                <a:sym typeface="Open Sans"/>
              </a:rPr>
              <a:t>Sistema de Análisis de Emociones Basado en NLP usando Programación Paralela y Arquitectura por Capas para la Evaluación de Textos de Usuarios </a:t>
            </a:r>
          </a:p>
        </p:txBody>
      </p:sp>
      <p:sp>
        <p:nvSpPr>
          <p:cNvPr id="14" name="TextBox 14"/>
          <p:cNvSpPr txBox="1"/>
          <p:nvPr/>
        </p:nvSpPr>
        <p:spPr>
          <a:xfrm>
            <a:off x="2118001" y="3301978"/>
            <a:ext cx="7508336" cy="1238867"/>
          </a:xfrm>
          <a:prstGeom prst="rect">
            <a:avLst/>
          </a:prstGeom>
        </p:spPr>
        <p:txBody>
          <a:bodyPr lIns="0" tIns="0" rIns="0" bIns="0" rtlCol="0" anchor="t">
            <a:spAutoFit/>
          </a:bodyPr>
          <a:lstStyle/>
          <a:p>
            <a:pPr algn="l">
              <a:lnSpc>
                <a:spcPts val="9723"/>
              </a:lnSpc>
            </a:pPr>
            <a:r>
              <a:rPr lang="en-US" sz="8170" b="1">
                <a:solidFill>
                  <a:srgbClr val="000000"/>
                </a:solidFill>
                <a:latin typeface="League Spartan"/>
                <a:ea typeface="League Spartan"/>
                <a:cs typeface="League Spartan"/>
                <a:sym typeface="League Spartan"/>
              </a:rPr>
              <a:t>PROYECTO</a:t>
            </a:r>
          </a:p>
        </p:txBody>
      </p:sp>
      <p:sp>
        <p:nvSpPr>
          <p:cNvPr id="15" name="TextBox 15"/>
          <p:cNvSpPr txBox="1"/>
          <p:nvPr/>
        </p:nvSpPr>
        <p:spPr>
          <a:xfrm>
            <a:off x="2191450" y="1634688"/>
            <a:ext cx="5392207" cy="296235"/>
          </a:xfrm>
          <a:prstGeom prst="rect">
            <a:avLst/>
          </a:prstGeom>
        </p:spPr>
        <p:txBody>
          <a:bodyPr lIns="0" tIns="0" rIns="0" bIns="0" rtlCol="0" anchor="t">
            <a:spAutoFit/>
          </a:bodyPr>
          <a:lstStyle/>
          <a:p>
            <a:pPr algn="l">
              <a:lnSpc>
                <a:spcPts val="2380"/>
              </a:lnSpc>
            </a:pPr>
            <a:r>
              <a:rPr lang="en-US" sz="1700" dirty="0" err="1">
                <a:solidFill>
                  <a:srgbClr val="000000"/>
                </a:solidFill>
                <a:latin typeface="League Spartan"/>
                <a:ea typeface="League Spartan"/>
                <a:cs typeface="League Spartan"/>
                <a:sym typeface="League Spartan"/>
              </a:rPr>
              <a:t>Fundamentos</a:t>
            </a:r>
            <a:r>
              <a:rPr lang="en-US" sz="1700" dirty="0">
                <a:solidFill>
                  <a:srgbClr val="000000"/>
                </a:solidFill>
                <a:latin typeface="League Spartan"/>
                <a:ea typeface="League Spartan"/>
                <a:cs typeface="League Spartan"/>
                <a:sym typeface="League Spartan"/>
              </a:rPr>
              <a:t> de CPD</a:t>
            </a:r>
          </a:p>
        </p:txBody>
      </p:sp>
      <p:sp>
        <p:nvSpPr>
          <p:cNvPr id="16" name="TextBox 16"/>
          <p:cNvSpPr txBox="1"/>
          <p:nvPr/>
        </p:nvSpPr>
        <p:spPr>
          <a:xfrm>
            <a:off x="2191450" y="7483996"/>
            <a:ext cx="3396778" cy="362585"/>
          </a:xfrm>
          <a:prstGeom prst="rect">
            <a:avLst/>
          </a:prstGeom>
        </p:spPr>
        <p:txBody>
          <a:bodyPr lIns="0" tIns="0" rIns="0" bIns="0" rtlCol="0" anchor="t">
            <a:spAutoFit/>
          </a:bodyPr>
          <a:lstStyle/>
          <a:p>
            <a:pPr marL="0" lvl="0" indent="0" algn="l">
              <a:lnSpc>
                <a:spcPts val="2859"/>
              </a:lnSpc>
              <a:spcBef>
                <a:spcPct val="0"/>
              </a:spcBef>
            </a:pPr>
            <a:r>
              <a:rPr lang="en-US" sz="2199" b="1">
                <a:solidFill>
                  <a:srgbClr val="000000"/>
                </a:solidFill>
                <a:latin typeface="League Spartan"/>
                <a:ea typeface="League Spartan"/>
                <a:cs typeface="League Spartan"/>
                <a:sym typeface="League Spartan"/>
              </a:rPr>
              <a:t>Autores:</a:t>
            </a:r>
          </a:p>
        </p:txBody>
      </p:sp>
      <p:sp>
        <p:nvSpPr>
          <p:cNvPr id="17" name="TextBox 17"/>
          <p:cNvSpPr txBox="1"/>
          <p:nvPr/>
        </p:nvSpPr>
        <p:spPr>
          <a:xfrm>
            <a:off x="2191449" y="7827531"/>
            <a:ext cx="3857283" cy="649730"/>
          </a:xfrm>
          <a:prstGeom prst="rect">
            <a:avLst/>
          </a:prstGeom>
        </p:spPr>
        <p:txBody>
          <a:bodyPr wrap="square" lIns="0" tIns="0" rIns="0" bIns="0" rtlCol="0" anchor="t">
            <a:spAutoFit/>
          </a:bodyPr>
          <a:lstStyle/>
          <a:p>
            <a:pPr algn="l">
              <a:lnSpc>
                <a:spcPts val="2600"/>
              </a:lnSpc>
            </a:pPr>
            <a:r>
              <a:rPr lang="en-US" sz="2000" dirty="0">
                <a:solidFill>
                  <a:srgbClr val="000000"/>
                </a:solidFill>
                <a:latin typeface="Open Sans"/>
                <a:ea typeface="Open Sans"/>
                <a:cs typeface="Open Sans"/>
                <a:sym typeface="Open Sans"/>
              </a:rPr>
              <a:t>Heidy </a:t>
            </a:r>
            <a:r>
              <a:rPr lang="en-US" sz="2000" dirty="0" err="1">
                <a:solidFill>
                  <a:srgbClr val="000000"/>
                </a:solidFill>
                <a:latin typeface="Open Sans"/>
                <a:ea typeface="Open Sans"/>
                <a:cs typeface="Open Sans"/>
                <a:sym typeface="Open Sans"/>
              </a:rPr>
              <a:t>Yeraldin</a:t>
            </a:r>
            <a:r>
              <a:rPr lang="en-US" sz="2000" dirty="0">
                <a:solidFill>
                  <a:srgbClr val="000000"/>
                </a:solidFill>
                <a:latin typeface="Open Sans"/>
                <a:ea typeface="Open Sans"/>
                <a:cs typeface="Open Sans"/>
                <a:sym typeface="Open Sans"/>
              </a:rPr>
              <a:t> Serrano Cantor</a:t>
            </a:r>
          </a:p>
          <a:p>
            <a:pPr marL="0" lvl="0" indent="0" algn="l">
              <a:lnSpc>
                <a:spcPts val="2600"/>
              </a:lnSpc>
              <a:spcBef>
                <a:spcPct val="0"/>
              </a:spcBef>
            </a:pPr>
            <a:r>
              <a:rPr lang="en-US" sz="2000" dirty="0">
                <a:solidFill>
                  <a:srgbClr val="000000"/>
                </a:solidFill>
                <a:latin typeface="Open Sans"/>
                <a:ea typeface="Open Sans"/>
                <a:cs typeface="Open Sans"/>
                <a:sym typeface="Open Sans"/>
              </a:rPr>
              <a:t>Jens Kleber </a:t>
            </a:r>
            <a:r>
              <a:rPr lang="en-US" sz="2000" dirty="0" err="1">
                <a:solidFill>
                  <a:srgbClr val="000000"/>
                </a:solidFill>
                <a:latin typeface="Open Sans"/>
                <a:ea typeface="Open Sans"/>
                <a:cs typeface="Open Sans"/>
                <a:sym typeface="Open Sans"/>
              </a:rPr>
              <a:t>Ravelo</a:t>
            </a:r>
            <a:r>
              <a:rPr lang="en-US" sz="2000" dirty="0">
                <a:solidFill>
                  <a:srgbClr val="000000"/>
                </a:solidFill>
                <a:latin typeface="Open Sans"/>
                <a:ea typeface="Open Sans"/>
                <a:cs typeface="Open Sans"/>
                <a:sym typeface="Open Sans"/>
              </a:rPr>
              <a:t> Gómez</a:t>
            </a:r>
          </a:p>
        </p:txBody>
      </p:sp>
      <p:sp>
        <p:nvSpPr>
          <p:cNvPr id="18" name="AutoShape 18"/>
          <p:cNvSpPr/>
          <p:nvPr/>
        </p:nvSpPr>
        <p:spPr>
          <a:xfrm flipV="1">
            <a:off x="13553005" y="935761"/>
            <a:ext cx="5036482" cy="5036482"/>
          </a:xfrm>
          <a:prstGeom prst="line">
            <a:avLst/>
          </a:prstGeom>
          <a:ln w="114300" cap="flat">
            <a:solidFill>
              <a:srgbClr val="0C6B8E"/>
            </a:solidFill>
            <a:prstDash val="solid"/>
            <a:headEnd type="none" w="sm" len="sm"/>
            <a:tailEnd type="none" w="sm" len="sm"/>
          </a:ln>
        </p:spPr>
        <p:txBody>
          <a:bodyPr/>
          <a:lstStyle/>
          <a:p>
            <a:endParaRPr lang="es-CO"/>
          </a:p>
        </p:txBody>
      </p:sp>
      <p:sp>
        <p:nvSpPr>
          <p:cNvPr id="19" name="AutoShape 19"/>
          <p:cNvSpPr/>
          <p:nvPr/>
        </p:nvSpPr>
        <p:spPr>
          <a:xfrm flipV="1">
            <a:off x="14602740" y="4540846"/>
            <a:ext cx="1216428" cy="1216428"/>
          </a:xfrm>
          <a:prstGeom prst="line">
            <a:avLst/>
          </a:prstGeom>
          <a:ln w="114300" cap="flat">
            <a:solidFill>
              <a:srgbClr val="0C6B8E"/>
            </a:solidFill>
            <a:prstDash val="solid"/>
            <a:headEnd type="none" w="sm" len="sm"/>
            <a:tailEnd type="none" w="sm" len="sm"/>
          </a:ln>
        </p:spPr>
        <p:txBody>
          <a:bodyPr/>
          <a:lstStyle/>
          <a:p>
            <a:endParaRPr lang="es-CO"/>
          </a:p>
        </p:txBody>
      </p:sp>
      <p:sp>
        <p:nvSpPr>
          <p:cNvPr id="20" name="AutoShape 20"/>
          <p:cNvSpPr/>
          <p:nvPr/>
        </p:nvSpPr>
        <p:spPr>
          <a:xfrm flipV="1">
            <a:off x="12944791" y="7512571"/>
            <a:ext cx="2942644" cy="2942644"/>
          </a:xfrm>
          <a:prstGeom prst="line">
            <a:avLst/>
          </a:prstGeom>
          <a:ln w="114300" cap="flat">
            <a:solidFill>
              <a:srgbClr val="0C3747"/>
            </a:solidFill>
            <a:prstDash val="solid"/>
            <a:headEnd type="none" w="sm" len="sm"/>
            <a:tailEnd type="none" w="sm" len="sm"/>
          </a:ln>
        </p:spPr>
        <p:txBody>
          <a:bodyPr/>
          <a:lstStyle/>
          <a:p>
            <a:endParaRPr lang="es-CO"/>
          </a:p>
        </p:txBody>
      </p:sp>
      <p:sp>
        <p:nvSpPr>
          <p:cNvPr id="21" name="AutoShape 21"/>
          <p:cNvSpPr/>
          <p:nvPr/>
        </p:nvSpPr>
        <p:spPr>
          <a:xfrm flipV="1">
            <a:off x="11473469" y="9776779"/>
            <a:ext cx="2942644" cy="2942644"/>
          </a:xfrm>
          <a:prstGeom prst="line">
            <a:avLst/>
          </a:prstGeom>
          <a:ln w="114300" cap="flat">
            <a:solidFill>
              <a:srgbClr val="0C3747"/>
            </a:solidFill>
            <a:prstDash val="solid"/>
            <a:headEnd type="none" w="sm" len="sm"/>
            <a:tailEnd type="none" w="sm" len="sm"/>
          </a:ln>
        </p:spPr>
        <p:txBody>
          <a:bodyPr/>
          <a:lstStyle/>
          <a:p>
            <a:endParaRPr lang="es-CO"/>
          </a:p>
        </p:txBody>
      </p:sp>
      <p:sp>
        <p:nvSpPr>
          <p:cNvPr id="22" name="TextBox 22"/>
          <p:cNvSpPr txBox="1"/>
          <p:nvPr/>
        </p:nvSpPr>
        <p:spPr>
          <a:xfrm>
            <a:off x="6229559" y="7483996"/>
            <a:ext cx="3396778" cy="362585"/>
          </a:xfrm>
          <a:prstGeom prst="rect">
            <a:avLst/>
          </a:prstGeom>
        </p:spPr>
        <p:txBody>
          <a:bodyPr lIns="0" tIns="0" rIns="0" bIns="0" rtlCol="0" anchor="t">
            <a:spAutoFit/>
          </a:bodyPr>
          <a:lstStyle/>
          <a:p>
            <a:pPr marL="0" lvl="0" indent="0" algn="l">
              <a:lnSpc>
                <a:spcPts val="2859"/>
              </a:lnSpc>
              <a:spcBef>
                <a:spcPct val="0"/>
              </a:spcBef>
            </a:pPr>
            <a:r>
              <a:rPr lang="en-US" sz="2199" b="1">
                <a:solidFill>
                  <a:srgbClr val="000000"/>
                </a:solidFill>
                <a:latin typeface="League Spartan"/>
                <a:ea typeface="League Spartan"/>
                <a:cs typeface="League Spartan"/>
                <a:sym typeface="League Spartan"/>
              </a:rPr>
              <a:t>Profesor:</a:t>
            </a:r>
          </a:p>
        </p:txBody>
      </p:sp>
      <p:sp>
        <p:nvSpPr>
          <p:cNvPr id="23" name="TextBox 23"/>
          <p:cNvSpPr txBox="1"/>
          <p:nvPr/>
        </p:nvSpPr>
        <p:spPr>
          <a:xfrm>
            <a:off x="6229559" y="7827531"/>
            <a:ext cx="3396778" cy="327025"/>
          </a:xfrm>
          <a:prstGeom prst="rect">
            <a:avLst/>
          </a:prstGeom>
        </p:spPr>
        <p:txBody>
          <a:bodyPr lIns="0" tIns="0" rIns="0" bIns="0" rtlCol="0" anchor="t">
            <a:spAutoFit/>
          </a:bodyPr>
          <a:lstStyle/>
          <a:p>
            <a:pPr marL="0" lvl="0" indent="0" algn="l">
              <a:lnSpc>
                <a:spcPts val="2600"/>
              </a:lnSpc>
              <a:spcBef>
                <a:spcPct val="0"/>
              </a:spcBef>
            </a:pPr>
            <a:r>
              <a:rPr lang="en-US" sz="2000">
                <a:solidFill>
                  <a:srgbClr val="000000"/>
                </a:solidFill>
                <a:latin typeface="Open Sans"/>
                <a:ea typeface="Open Sans"/>
                <a:cs typeface="Open Sans"/>
                <a:sym typeface="Open Sans"/>
              </a:rPr>
              <a:t>Jose Gerardo Chacon</a:t>
            </a:r>
          </a:p>
        </p:txBody>
      </p:sp>
      <p:sp>
        <p:nvSpPr>
          <p:cNvPr id="24" name="Freeform 24"/>
          <p:cNvSpPr/>
          <p:nvPr/>
        </p:nvSpPr>
        <p:spPr>
          <a:xfrm>
            <a:off x="8689086" y="1915358"/>
            <a:ext cx="1874501" cy="2491032"/>
          </a:xfrm>
          <a:custGeom>
            <a:avLst/>
            <a:gdLst/>
            <a:ahLst/>
            <a:cxnLst/>
            <a:rect l="l" t="t" r="r" b="b"/>
            <a:pathLst>
              <a:path w="1874501" h="2491032">
                <a:moveTo>
                  <a:pt x="0" y="0"/>
                </a:moveTo>
                <a:lnTo>
                  <a:pt x="1874502" y="0"/>
                </a:lnTo>
                <a:lnTo>
                  <a:pt x="1874502" y="2491032"/>
                </a:lnTo>
                <a:lnTo>
                  <a:pt x="0" y="2491032"/>
                </a:lnTo>
                <a:lnTo>
                  <a:pt x="0" y="0"/>
                </a:lnTo>
                <a:close/>
              </a:path>
            </a:pathLst>
          </a:custGeom>
          <a:blipFill>
            <a:blip r:embed="rId5"/>
            <a:stretch>
              <a:fillRect/>
            </a:stretch>
          </a:blipFill>
        </p:spPr>
        <p:txBody>
          <a:bodyPr/>
          <a:lstStyle/>
          <a:p>
            <a:endParaRPr lang="es-CO"/>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a:off x="1005724" y="684572"/>
            <a:ext cx="16276551" cy="8844442"/>
            <a:chOff x="0" y="0"/>
            <a:chExt cx="6062800" cy="3294438"/>
          </a:xfrm>
        </p:grpSpPr>
        <p:sp>
          <p:nvSpPr>
            <p:cNvPr id="4" name="Freeform 4"/>
            <p:cNvSpPr/>
            <p:nvPr/>
          </p:nvSpPr>
          <p:spPr>
            <a:xfrm>
              <a:off x="0" y="0"/>
              <a:ext cx="6062800" cy="3294438"/>
            </a:xfrm>
            <a:custGeom>
              <a:avLst/>
              <a:gdLst/>
              <a:ahLst/>
              <a:cxnLst/>
              <a:rect l="l" t="t" r="r" b="b"/>
              <a:pathLst>
                <a:path w="6062800" h="3294438">
                  <a:moveTo>
                    <a:pt x="0" y="0"/>
                  </a:moveTo>
                  <a:lnTo>
                    <a:pt x="6062800" y="0"/>
                  </a:lnTo>
                  <a:lnTo>
                    <a:pt x="6062800" y="3294438"/>
                  </a:lnTo>
                  <a:lnTo>
                    <a:pt x="0" y="3294438"/>
                  </a:lnTo>
                  <a:close/>
                </a:path>
              </a:pathLst>
            </a:custGeom>
            <a:solidFill>
              <a:srgbClr val="000000">
                <a:alpha val="0"/>
              </a:srgbClr>
            </a:solidFill>
            <a:ln w="66675" cap="sq">
              <a:solidFill>
                <a:srgbClr val="0C6B8E"/>
              </a:solidFill>
              <a:prstDash val="solid"/>
              <a:miter/>
            </a:ln>
          </p:spPr>
          <p:txBody>
            <a:bodyPr/>
            <a:lstStyle/>
            <a:p>
              <a:endParaRPr lang="es-CO"/>
            </a:p>
          </p:txBody>
        </p:sp>
        <p:sp>
          <p:nvSpPr>
            <p:cNvPr id="5" name="TextBox 5"/>
            <p:cNvSpPr txBox="1"/>
            <p:nvPr/>
          </p:nvSpPr>
          <p:spPr>
            <a:xfrm>
              <a:off x="0" y="9525"/>
              <a:ext cx="6062800" cy="3284913"/>
            </a:xfrm>
            <a:prstGeom prst="rect">
              <a:avLst/>
            </a:prstGeom>
          </p:spPr>
          <p:txBody>
            <a:bodyPr lIns="48876" tIns="48876" rIns="48876" bIns="48876" rtlCol="0" anchor="ctr"/>
            <a:lstStyle/>
            <a:p>
              <a:pPr algn="ctr">
                <a:lnSpc>
                  <a:spcPts val="1813"/>
                </a:lnSpc>
              </a:pPr>
              <a:endParaRPr/>
            </a:p>
          </p:txBody>
        </p:sp>
      </p:grpSp>
      <p:grpSp>
        <p:nvGrpSpPr>
          <p:cNvPr id="6" name="Group 6"/>
          <p:cNvGrpSpPr>
            <a:grpSpLocks noChangeAspect="1"/>
          </p:cNvGrpSpPr>
          <p:nvPr/>
        </p:nvGrpSpPr>
        <p:grpSpPr>
          <a:xfrm>
            <a:off x="7025787" y="2311827"/>
            <a:ext cx="2043450" cy="2043450"/>
            <a:chOff x="0" y="0"/>
            <a:chExt cx="14400530" cy="14400530"/>
          </a:xfrm>
        </p:grpSpPr>
        <p:sp>
          <p:nvSpPr>
            <p:cNvPr id="7" name="Freeform 7"/>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txBody>
            <a:bodyPr/>
            <a:lstStyle/>
            <a:p>
              <a:endParaRPr lang="es-CO"/>
            </a:p>
          </p:txBody>
        </p:sp>
      </p:grpSp>
      <p:grpSp>
        <p:nvGrpSpPr>
          <p:cNvPr id="8" name="Group 8"/>
          <p:cNvGrpSpPr/>
          <p:nvPr/>
        </p:nvGrpSpPr>
        <p:grpSpPr>
          <a:xfrm>
            <a:off x="7276581" y="2597806"/>
            <a:ext cx="1536771" cy="153677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10" name="TextBox 10"/>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grpSp>
        <p:nvGrpSpPr>
          <p:cNvPr id="11" name="Group 11"/>
          <p:cNvGrpSpPr>
            <a:grpSpLocks noChangeAspect="1"/>
          </p:cNvGrpSpPr>
          <p:nvPr/>
        </p:nvGrpSpPr>
        <p:grpSpPr>
          <a:xfrm rot="5400000">
            <a:off x="9218763" y="2311827"/>
            <a:ext cx="2043450" cy="2043450"/>
            <a:chOff x="0" y="0"/>
            <a:chExt cx="14400530" cy="14400530"/>
          </a:xfrm>
        </p:grpSpPr>
        <p:sp>
          <p:nvSpPr>
            <p:cNvPr id="12" name="Freeform 12"/>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txBody>
            <a:bodyPr/>
            <a:lstStyle/>
            <a:p>
              <a:endParaRPr lang="es-CO"/>
            </a:p>
          </p:txBody>
        </p:sp>
      </p:grpSp>
      <p:grpSp>
        <p:nvGrpSpPr>
          <p:cNvPr id="13" name="Group 13"/>
          <p:cNvGrpSpPr/>
          <p:nvPr/>
        </p:nvGrpSpPr>
        <p:grpSpPr>
          <a:xfrm>
            <a:off x="9455894" y="2594732"/>
            <a:ext cx="1539846" cy="153984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15" name="TextBox 15"/>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grpSp>
        <p:nvGrpSpPr>
          <p:cNvPr id="16" name="Group 16"/>
          <p:cNvGrpSpPr>
            <a:grpSpLocks noChangeAspect="1"/>
          </p:cNvGrpSpPr>
          <p:nvPr/>
        </p:nvGrpSpPr>
        <p:grpSpPr>
          <a:xfrm rot="-10800000">
            <a:off x="9218763" y="6782927"/>
            <a:ext cx="2043450" cy="2043450"/>
            <a:chOff x="0" y="0"/>
            <a:chExt cx="14400530" cy="14400530"/>
          </a:xfrm>
        </p:grpSpPr>
        <p:sp>
          <p:nvSpPr>
            <p:cNvPr id="17" name="Freeform 17"/>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txBody>
            <a:bodyPr/>
            <a:lstStyle/>
            <a:p>
              <a:endParaRPr lang="es-CO"/>
            </a:p>
          </p:txBody>
        </p:sp>
      </p:grpSp>
      <p:grpSp>
        <p:nvGrpSpPr>
          <p:cNvPr id="18" name="Group 18"/>
          <p:cNvGrpSpPr/>
          <p:nvPr/>
        </p:nvGrpSpPr>
        <p:grpSpPr>
          <a:xfrm>
            <a:off x="9448680" y="7012844"/>
            <a:ext cx="1551808" cy="155180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20" name="TextBox 20"/>
            <p:cNvSpPr txBox="1"/>
            <p:nvPr/>
          </p:nvSpPr>
          <p:spPr>
            <a:xfrm>
              <a:off x="76200" y="19050"/>
              <a:ext cx="660400" cy="717550"/>
            </a:xfrm>
            <a:prstGeom prst="rect">
              <a:avLst/>
            </a:prstGeom>
          </p:spPr>
          <p:txBody>
            <a:bodyPr lIns="38770" tIns="38770" rIns="38770" bIns="38770" rtlCol="0" anchor="ctr"/>
            <a:lstStyle/>
            <a:p>
              <a:pPr algn="ctr">
                <a:lnSpc>
                  <a:spcPts val="2800"/>
                </a:lnSpc>
              </a:pPr>
              <a:endParaRPr/>
            </a:p>
          </p:txBody>
        </p:sp>
      </p:grpSp>
      <p:grpSp>
        <p:nvGrpSpPr>
          <p:cNvPr id="21" name="Group 21"/>
          <p:cNvGrpSpPr>
            <a:grpSpLocks noChangeAspect="1"/>
          </p:cNvGrpSpPr>
          <p:nvPr/>
        </p:nvGrpSpPr>
        <p:grpSpPr>
          <a:xfrm rot="-5400000">
            <a:off x="7025787" y="6782927"/>
            <a:ext cx="2061590" cy="2061590"/>
            <a:chOff x="0" y="0"/>
            <a:chExt cx="14400530" cy="14400530"/>
          </a:xfrm>
        </p:grpSpPr>
        <p:sp>
          <p:nvSpPr>
            <p:cNvPr id="22" name="Freeform 22"/>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txBody>
            <a:bodyPr/>
            <a:lstStyle/>
            <a:p>
              <a:endParaRPr lang="es-CO"/>
            </a:p>
          </p:txBody>
        </p:sp>
      </p:grpSp>
      <p:grpSp>
        <p:nvGrpSpPr>
          <p:cNvPr id="23" name="Group 23"/>
          <p:cNvGrpSpPr/>
          <p:nvPr/>
        </p:nvGrpSpPr>
        <p:grpSpPr>
          <a:xfrm>
            <a:off x="7276581" y="7055000"/>
            <a:ext cx="1538724" cy="153872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25" name="TextBox 25"/>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grpSp>
        <p:nvGrpSpPr>
          <p:cNvPr id="26" name="Group 26"/>
          <p:cNvGrpSpPr>
            <a:grpSpLocks noChangeAspect="1"/>
          </p:cNvGrpSpPr>
          <p:nvPr/>
        </p:nvGrpSpPr>
        <p:grpSpPr>
          <a:xfrm rot="-10800000">
            <a:off x="9218763" y="4538307"/>
            <a:ext cx="2043450" cy="2043450"/>
            <a:chOff x="0" y="0"/>
            <a:chExt cx="14400530" cy="14400530"/>
          </a:xfrm>
        </p:grpSpPr>
        <p:sp>
          <p:nvSpPr>
            <p:cNvPr id="27" name="Freeform 27"/>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6B8E"/>
            </a:solidFill>
          </p:spPr>
          <p:txBody>
            <a:bodyPr/>
            <a:lstStyle/>
            <a:p>
              <a:endParaRPr lang="es-CO"/>
            </a:p>
          </p:txBody>
        </p:sp>
      </p:grpSp>
      <p:grpSp>
        <p:nvGrpSpPr>
          <p:cNvPr id="28" name="Group 28"/>
          <p:cNvGrpSpPr/>
          <p:nvPr/>
        </p:nvGrpSpPr>
        <p:grpSpPr>
          <a:xfrm>
            <a:off x="9448680" y="4768224"/>
            <a:ext cx="1551808" cy="1551808"/>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30" name="TextBox 30"/>
            <p:cNvSpPr txBox="1"/>
            <p:nvPr/>
          </p:nvSpPr>
          <p:spPr>
            <a:xfrm>
              <a:off x="76200" y="19050"/>
              <a:ext cx="660400" cy="717550"/>
            </a:xfrm>
            <a:prstGeom prst="rect">
              <a:avLst/>
            </a:prstGeom>
          </p:spPr>
          <p:txBody>
            <a:bodyPr lIns="38770" tIns="38770" rIns="38770" bIns="38770" rtlCol="0" anchor="ctr"/>
            <a:lstStyle/>
            <a:p>
              <a:pPr algn="ctr">
                <a:lnSpc>
                  <a:spcPts val="2800"/>
                </a:lnSpc>
              </a:pPr>
              <a:endParaRPr/>
            </a:p>
          </p:txBody>
        </p:sp>
      </p:grpSp>
      <p:grpSp>
        <p:nvGrpSpPr>
          <p:cNvPr id="31" name="Group 31"/>
          <p:cNvGrpSpPr>
            <a:grpSpLocks noChangeAspect="1"/>
          </p:cNvGrpSpPr>
          <p:nvPr/>
        </p:nvGrpSpPr>
        <p:grpSpPr>
          <a:xfrm rot="-5400000">
            <a:off x="7025787" y="4538307"/>
            <a:ext cx="2061590" cy="2061590"/>
            <a:chOff x="0" y="0"/>
            <a:chExt cx="14400530" cy="14400530"/>
          </a:xfrm>
        </p:grpSpPr>
        <p:sp>
          <p:nvSpPr>
            <p:cNvPr id="32" name="Freeform 32"/>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6B8E"/>
            </a:solidFill>
          </p:spPr>
          <p:txBody>
            <a:bodyPr/>
            <a:lstStyle/>
            <a:p>
              <a:endParaRPr lang="es-CO"/>
            </a:p>
          </p:txBody>
        </p:sp>
      </p:grpSp>
      <p:grpSp>
        <p:nvGrpSpPr>
          <p:cNvPr id="33" name="Group 33"/>
          <p:cNvGrpSpPr/>
          <p:nvPr/>
        </p:nvGrpSpPr>
        <p:grpSpPr>
          <a:xfrm>
            <a:off x="7276581" y="4810379"/>
            <a:ext cx="1538724" cy="15387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35" name="TextBox 35"/>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sp>
        <p:nvSpPr>
          <p:cNvPr id="36" name="Freeform 36"/>
          <p:cNvSpPr/>
          <p:nvPr/>
        </p:nvSpPr>
        <p:spPr>
          <a:xfrm>
            <a:off x="7527932" y="2804902"/>
            <a:ext cx="1057300" cy="1057300"/>
          </a:xfrm>
          <a:custGeom>
            <a:avLst/>
            <a:gdLst/>
            <a:ahLst/>
            <a:cxnLst/>
            <a:rect l="l" t="t" r="r" b="b"/>
            <a:pathLst>
              <a:path w="1057300" h="1057300">
                <a:moveTo>
                  <a:pt x="0" y="0"/>
                </a:moveTo>
                <a:lnTo>
                  <a:pt x="1057300" y="0"/>
                </a:lnTo>
                <a:lnTo>
                  <a:pt x="1057300" y="1057300"/>
                </a:lnTo>
                <a:lnTo>
                  <a:pt x="0" y="1057300"/>
                </a:lnTo>
                <a:lnTo>
                  <a:pt x="0" y="0"/>
                </a:lnTo>
                <a:close/>
              </a:path>
            </a:pathLst>
          </a:custGeom>
          <a:blipFill>
            <a:blip r:embed="rId3"/>
            <a:stretch>
              <a:fillRect/>
            </a:stretch>
          </a:blipFill>
        </p:spPr>
        <p:txBody>
          <a:bodyPr/>
          <a:lstStyle/>
          <a:p>
            <a:endParaRPr lang="es-CO"/>
          </a:p>
        </p:txBody>
      </p:sp>
      <p:sp>
        <p:nvSpPr>
          <p:cNvPr id="37" name="Freeform 37"/>
          <p:cNvSpPr/>
          <p:nvPr/>
        </p:nvSpPr>
        <p:spPr>
          <a:xfrm>
            <a:off x="9824301" y="2950004"/>
            <a:ext cx="832375" cy="832375"/>
          </a:xfrm>
          <a:custGeom>
            <a:avLst/>
            <a:gdLst/>
            <a:ahLst/>
            <a:cxnLst/>
            <a:rect l="l" t="t" r="r" b="b"/>
            <a:pathLst>
              <a:path w="832375" h="832375">
                <a:moveTo>
                  <a:pt x="0" y="0"/>
                </a:moveTo>
                <a:lnTo>
                  <a:pt x="832374" y="0"/>
                </a:lnTo>
                <a:lnTo>
                  <a:pt x="832374" y="832375"/>
                </a:lnTo>
                <a:lnTo>
                  <a:pt x="0" y="832375"/>
                </a:lnTo>
                <a:lnTo>
                  <a:pt x="0" y="0"/>
                </a:lnTo>
                <a:close/>
              </a:path>
            </a:pathLst>
          </a:custGeom>
          <a:blipFill>
            <a:blip r:embed="rId4"/>
            <a:stretch>
              <a:fillRect/>
            </a:stretch>
          </a:blipFill>
        </p:spPr>
        <p:txBody>
          <a:bodyPr/>
          <a:lstStyle/>
          <a:p>
            <a:endParaRPr lang="es-CO"/>
          </a:p>
        </p:txBody>
      </p:sp>
      <p:sp>
        <p:nvSpPr>
          <p:cNvPr id="38" name="Freeform 38"/>
          <p:cNvSpPr/>
          <p:nvPr/>
        </p:nvSpPr>
        <p:spPr>
          <a:xfrm>
            <a:off x="7690948" y="5225722"/>
            <a:ext cx="708038" cy="708038"/>
          </a:xfrm>
          <a:custGeom>
            <a:avLst/>
            <a:gdLst/>
            <a:ahLst/>
            <a:cxnLst/>
            <a:rect l="l" t="t" r="r" b="b"/>
            <a:pathLst>
              <a:path w="708038" h="708038">
                <a:moveTo>
                  <a:pt x="0" y="0"/>
                </a:moveTo>
                <a:lnTo>
                  <a:pt x="708038" y="0"/>
                </a:lnTo>
                <a:lnTo>
                  <a:pt x="708038" y="708038"/>
                </a:lnTo>
                <a:lnTo>
                  <a:pt x="0" y="708038"/>
                </a:lnTo>
                <a:lnTo>
                  <a:pt x="0" y="0"/>
                </a:lnTo>
                <a:close/>
              </a:path>
            </a:pathLst>
          </a:custGeom>
          <a:blipFill>
            <a:blip r:embed="rId5"/>
            <a:stretch>
              <a:fillRect/>
            </a:stretch>
          </a:blipFill>
        </p:spPr>
        <p:txBody>
          <a:bodyPr/>
          <a:lstStyle/>
          <a:p>
            <a:endParaRPr lang="es-CO"/>
          </a:p>
        </p:txBody>
      </p:sp>
      <p:sp>
        <p:nvSpPr>
          <p:cNvPr id="39" name="Freeform 39"/>
          <p:cNvSpPr/>
          <p:nvPr/>
        </p:nvSpPr>
        <p:spPr>
          <a:xfrm>
            <a:off x="9900011" y="5143500"/>
            <a:ext cx="774654" cy="774654"/>
          </a:xfrm>
          <a:custGeom>
            <a:avLst/>
            <a:gdLst/>
            <a:ahLst/>
            <a:cxnLst/>
            <a:rect l="l" t="t" r="r" b="b"/>
            <a:pathLst>
              <a:path w="774654" h="774654">
                <a:moveTo>
                  <a:pt x="0" y="0"/>
                </a:moveTo>
                <a:lnTo>
                  <a:pt x="774655" y="0"/>
                </a:lnTo>
                <a:lnTo>
                  <a:pt x="774655" y="774654"/>
                </a:lnTo>
                <a:lnTo>
                  <a:pt x="0" y="774654"/>
                </a:lnTo>
                <a:lnTo>
                  <a:pt x="0" y="0"/>
                </a:lnTo>
                <a:close/>
              </a:path>
            </a:pathLst>
          </a:custGeom>
          <a:blipFill>
            <a:blip r:embed="rId6"/>
            <a:stretch>
              <a:fillRect/>
            </a:stretch>
          </a:blipFill>
        </p:spPr>
        <p:txBody>
          <a:bodyPr/>
          <a:lstStyle/>
          <a:p>
            <a:endParaRPr lang="es-CO"/>
          </a:p>
        </p:txBody>
      </p:sp>
      <p:sp>
        <p:nvSpPr>
          <p:cNvPr id="40" name="Freeform 40"/>
          <p:cNvSpPr/>
          <p:nvPr/>
        </p:nvSpPr>
        <p:spPr>
          <a:xfrm>
            <a:off x="7706027" y="7498125"/>
            <a:ext cx="701111" cy="701111"/>
          </a:xfrm>
          <a:custGeom>
            <a:avLst/>
            <a:gdLst/>
            <a:ahLst/>
            <a:cxnLst/>
            <a:rect l="l" t="t" r="r" b="b"/>
            <a:pathLst>
              <a:path w="701111" h="701111">
                <a:moveTo>
                  <a:pt x="0" y="0"/>
                </a:moveTo>
                <a:lnTo>
                  <a:pt x="701111" y="0"/>
                </a:lnTo>
                <a:lnTo>
                  <a:pt x="701111" y="701111"/>
                </a:lnTo>
                <a:lnTo>
                  <a:pt x="0" y="701111"/>
                </a:lnTo>
                <a:lnTo>
                  <a:pt x="0" y="0"/>
                </a:lnTo>
                <a:close/>
              </a:path>
            </a:pathLst>
          </a:custGeom>
          <a:blipFill>
            <a:blip r:embed="rId7"/>
            <a:stretch>
              <a:fillRect/>
            </a:stretch>
          </a:blipFill>
        </p:spPr>
        <p:txBody>
          <a:bodyPr/>
          <a:lstStyle/>
          <a:p>
            <a:endParaRPr lang="es-CO"/>
          </a:p>
        </p:txBody>
      </p:sp>
      <p:sp>
        <p:nvSpPr>
          <p:cNvPr id="41" name="Freeform 41"/>
          <p:cNvSpPr/>
          <p:nvPr/>
        </p:nvSpPr>
        <p:spPr>
          <a:xfrm>
            <a:off x="9808440" y="7372332"/>
            <a:ext cx="864096" cy="864096"/>
          </a:xfrm>
          <a:custGeom>
            <a:avLst/>
            <a:gdLst/>
            <a:ahLst/>
            <a:cxnLst/>
            <a:rect l="l" t="t" r="r" b="b"/>
            <a:pathLst>
              <a:path w="864096" h="864096">
                <a:moveTo>
                  <a:pt x="0" y="0"/>
                </a:moveTo>
                <a:lnTo>
                  <a:pt x="864096" y="0"/>
                </a:lnTo>
                <a:lnTo>
                  <a:pt x="864096" y="864096"/>
                </a:lnTo>
                <a:lnTo>
                  <a:pt x="0" y="864096"/>
                </a:lnTo>
                <a:lnTo>
                  <a:pt x="0" y="0"/>
                </a:lnTo>
                <a:close/>
              </a:path>
            </a:pathLst>
          </a:custGeom>
          <a:blipFill>
            <a:blip r:embed="rId8"/>
            <a:stretch>
              <a:fillRect/>
            </a:stretch>
          </a:blipFill>
        </p:spPr>
        <p:txBody>
          <a:bodyPr/>
          <a:lstStyle/>
          <a:p>
            <a:endParaRPr lang="es-CO"/>
          </a:p>
        </p:txBody>
      </p:sp>
      <p:sp>
        <p:nvSpPr>
          <p:cNvPr id="42" name="TextBox 42"/>
          <p:cNvSpPr txBox="1"/>
          <p:nvPr/>
        </p:nvSpPr>
        <p:spPr>
          <a:xfrm>
            <a:off x="6879793" y="1110764"/>
            <a:ext cx="4528413" cy="961893"/>
          </a:xfrm>
          <a:prstGeom prst="rect">
            <a:avLst/>
          </a:prstGeom>
        </p:spPr>
        <p:txBody>
          <a:bodyPr lIns="0" tIns="0" rIns="0" bIns="0" rtlCol="0" anchor="t">
            <a:spAutoFit/>
          </a:bodyPr>
          <a:lstStyle/>
          <a:p>
            <a:pPr algn="ctr">
              <a:lnSpc>
                <a:spcPts val="7295"/>
              </a:lnSpc>
            </a:pPr>
            <a:r>
              <a:rPr lang="en-US" sz="7083" spc="226">
                <a:solidFill>
                  <a:srgbClr val="000000"/>
                </a:solidFill>
                <a:latin typeface="League Spartan"/>
                <a:ea typeface="League Spartan"/>
                <a:cs typeface="League Spartan"/>
                <a:sym typeface="League Spartan"/>
              </a:rPr>
              <a:t>FASES</a:t>
            </a:r>
          </a:p>
        </p:txBody>
      </p:sp>
      <p:sp>
        <p:nvSpPr>
          <p:cNvPr id="43" name="TextBox 43"/>
          <p:cNvSpPr txBox="1"/>
          <p:nvPr/>
        </p:nvSpPr>
        <p:spPr>
          <a:xfrm>
            <a:off x="2141636" y="2156358"/>
            <a:ext cx="3071543" cy="69169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Comprensión del Negocio </a:t>
            </a:r>
          </a:p>
        </p:txBody>
      </p:sp>
      <p:sp>
        <p:nvSpPr>
          <p:cNvPr id="44" name="TextBox 44"/>
          <p:cNvSpPr txBox="1"/>
          <p:nvPr/>
        </p:nvSpPr>
        <p:spPr>
          <a:xfrm>
            <a:off x="12459925" y="2156358"/>
            <a:ext cx="3418129" cy="33458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Modelado </a:t>
            </a:r>
          </a:p>
        </p:txBody>
      </p:sp>
      <p:sp>
        <p:nvSpPr>
          <p:cNvPr id="45" name="TextBox 45"/>
          <p:cNvSpPr txBox="1"/>
          <p:nvPr/>
        </p:nvSpPr>
        <p:spPr>
          <a:xfrm>
            <a:off x="12459925" y="4316563"/>
            <a:ext cx="3359119" cy="33458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Evaluación </a:t>
            </a:r>
          </a:p>
        </p:txBody>
      </p:sp>
      <p:sp>
        <p:nvSpPr>
          <p:cNvPr id="46" name="TextBox 46"/>
          <p:cNvSpPr txBox="1"/>
          <p:nvPr/>
        </p:nvSpPr>
        <p:spPr>
          <a:xfrm>
            <a:off x="2141636" y="4680775"/>
            <a:ext cx="3071543" cy="69169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Comprensión de los Datos</a:t>
            </a:r>
          </a:p>
        </p:txBody>
      </p:sp>
      <p:sp>
        <p:nvSpPr>
          <p:cNvPr id="47" name="TextBox 47"/>
          <p:cNvSpPr txBox="1"/>
          <p:nvPr/>
        </p:nvSpPr>
        <p:spPr>
          <a:xfrm>
            <a:off x="2141636" y="2922216"/>
            <a:ext cx="3450047" cy="1649225"/>
          </a:xfrm>
          <a:prstGeom prst="rect">
            <a:avLst/>
          </a:prstGeom>
        </p:spPr>
        <p:txBody>
          <a:bodyPr lIns="0" tIns="0" rIns="0" bIns="0" rtlCol="0" anchor="t">
            <a:spAutoFit/>
          </a:bodyPr>
          <a:lstStyle/>
          <a:p>
            <a:pPr algn="just">
              <a:lnSpc>
                <a:spcPts val="2189"/>
              </a:lnSpc>
            </a:pPr>
            <a:r>
              <a:rPr lang="en-US" sz="1645">
                <a:solidFill>
                  <a:srgbClr val="000000"/>
                </a:solidFill>
                <a:latin typeface="Open Sans"/>
                <a:ea typeface="Open Sans"/>
                <a:cs typeface="Open Sans"/>
                <a:sym typeface="Open Sans"/>
              </a:rPr>
              <a:t>Definir los objetivos del proyecto y se identificaron las necesidades de las partes interesadas, enfocándose en mejorar la experiencia del cliente y optimizar decisiones </a:t>
            </a:r>
          </a:p>
        </p:txBody>
      </p:sp>
      <p:sp>
        <p:nvSpPr>
          <p:cNvPr id="48" name="TextBox 48"/>
          <p:cNvSpPr txBox="1"/>
          <p:nvPr/>
        </p:nvSpPr>
        <p:spPr>
          <a:xfrm>
            <a:off x="2141636" y="5431088"/>
            <a:ext cx="3357951" cy="1611935"/>
          </a:xfrm>
          <a:prstGeom prst="rect">
            <a:avLst/>
          </a:prstGeom>
        </p:spPr>
        <p:txBody>
          <a:bodyPr lIns="0" tIns="0" rIns="0" bIns="0" rtlCol="0" anchor="t">
            <a:spAutoFit/>
          </a:bodyPr>
          <a:lstStyle/>
          <a:p>
            <a:pPr algn="l">
              <a:lnSpc>
                <a:spcPts val="2189"/>
              </a:lnSpc>
            </a:pPr>
            <a:r>
              <a:rPr lang="en-US" sz="1645">
                <a:solidFill>
                  <a:srgbClr val="000000"/>
                </a:solidFill>
                <a:latin typeface="Open Sans"/>
                <a:ea typeface="Open Sans"/>
                <a:cs typeface="Open Sans"/>
                <a:sym typeface="Open Sans"/>
              </a:rPr>
              <a:t>se recolectaron y analizaron datos textuales de diversas fuentes, evaluando su calidad y representatividad para asegurar su adecuación al análisis emocional. </a:t>
            </a:r>
          </a:p>
        </p:txBody>
      </p:sp>
      <p:sp>
        <p:nvSpPr>
          <p:cNvPr id="49" name="TextBox 49"/>
          <p:cNvSpPr txBox="1"/>
          <p:nvPr/>
        </p:nvSpPr>
        <p:spPr>
          <a:xfrm>
            <a:off x="12459925" y="2629159"/>
            <a:ext cx="3865113" cy="1373000"/>
          </a:xfrm>
          <a:prstGeom prst="rect">
            <a:avLst/>
          </a:prstGeom>
        </p:spPr>
        <p:txBody>
          <a:bodyPr lIns="0" tIns="0" rIns="0" bIns="0" rtlCol="0" anchor="t">
            <a:spAutoFit/>
          </a:bodyPr>
          <a:lstStyle/>
          <a:p>
            <a:pPr algn="just">
              <a:lnSpc>
                <a:spcPts val="2189"/>
              </a:lnSpc>
            </a:pPr>
            <a:r>
              <a:rPr lang="en-US" sz="1645">
                <a:solidFill>
                  <a:srgbClr val="000000"/>
                </a:solidFill>
                <a:latin typeface="Open Sans"/>
                <a:ea typeface="Open Sans"/>
                <a:cs typeface="Open Sans"/>
                <a:sym typeface="Open Sans"/>
              </a:rPr>
              <a:t>Selección y prueba de los algoritmos de NLP más adecuados para la detección y categorización de emociones. Se implementaron técnicas avanzadas de procesamiento de lenguaje natural. </a:t>
            </a:r>
          </a:p>
        </p:txBody>
      </p:sp>
      <p:sp>
        <p:nvSpPr>
          <p:cNvPr id="50" name="TextBox 50"/>
          <p:cNvSpPr txBox="1"/>
          <p:nvPr/>
        </p:nvSpPr>
        <p:spPr>
          <a:xfrm>
            <a:off x="12459925" y="4838428"/>
            <a:ext cx="3865113" cy="1925450"/>
          </a:xfrm>
          <a:prstGeom prst="rect">
            <a:avLst/>
          </a:prstGeom>
        </p:spPr>
        <p:txBody>
          <a:bodyPr lIns="0" tIns="0" rIns="0" bIns="0" rtlCol="0" anchor="t">
            <a:spAutoFit/>
          </a:bodyPr>
          <a:lstStyle/>
          <a:p>
            <a:pPr algn="just">
              <a:lnSpc>
                <a:spcPts val="2189"/>
              </a:lnSpc>
            </a:pPr>
            <a:r>
              <a:rPr lang="en-US" sz="1645">
                <a:solidFill>
                  <a:srgbClr val="000000"/>
                </a:solidFill>
                <a:latin typeface="Open Sans"/>
                <a:ea typeface="Open Sans"/>
                <a:cs typeface="Open Sans"/>
                <a:sym typeface="Open Sans"/>
              </a:rPr>
              <a:t>Evaluación del sistema desarrollado para asegurar que cumple con los estándares de precisión y eficiencia en la detección de emociones. Se realizaron pruebas iterativas y refinamientos basados en los resultados obtenidos. </a:t>
            </a:r>
          </a:p>
        </p:txBody>
      </p:sp>
      <p:sp>
        <p:nvSpPr>
          <p:cNvPr id="51" name="TextBox 51"/>
          <p:cNvSpPr txBox="1"/>
          <p:nvPr/>
        </p:nvSpPr>
        <p:spPr>
          <a:xfrm>
            <a:off x="2141636" y="7156984"/>
            <a:ext cx="3071543" cy="69169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Preparación de los Datos </a:t>
            </a:r>
          </a:p>
        </p:txBody>
      </p:sp>
      <p:sp>
        <p:nvSpPr>
          <p:cNvPr id="52" name="TextBox 52"/>
          <p:cNvSpPr txBox="1"/>
          <p:nvPr/>
        </p:nvSpPr>
        <p:spPr>
          <a:xfrm>
            <a:off x="2141636" y="7907297"/>
            <a:ext cx="3357951" cy="1071915"/>
          </a:xfrm>
          <a:prstGeom prst="rect">
            <a:avLst/>
          </a:prstGeom>
        </p:spPr>
        <p:txBody>
          <a:bodyPr lIns="0" tIns="0" rIns="0" bIns="0" rtlCol="0" anchor="t">
            <a:spAutoFit/>
          </a:bodyPr>
          <a:lstStyle/>
          <a:p>
            <a:pPr algn="l">
              <a:lnSpc>
                <a:spcPts val="2189"/>
              </a:lnSpc>
            </a:pPr>
            <a:r>
              <a:rPr lang="en-US" sz="1645">
                <a:solidFill>
                  <a:srgbClr val="000000"/>
                </a:solidFill>
                <a:latin typeface="Open Sans"/>
                <a:ea typeface="Open Sans"/>
                <a:cs typeface="Open Sans"/>
                <a:sym typeface="Open Sans"/>
              </a:rPr>
              <a:t>Limpieza y normalización de los datos recolectados, tokenización, eliminación de stopwords, lematizació.</a:t>
            </a:r>
          </a:p>
        </p:txBody>
      </p:sp>
      <p:sp>
        <p:nvSpPr>
          <p:cNvPr id="53" name="TextBox 53"/>
          <p:cNvSpPr txBox="1"/>
          <p:nvPr/>
        </p:nvSpPr>
        <p:spPr>
          <a:xfrm>
            <a:off x="12459925" y="6923279"/>
            <a:ext cx="3071543" cy="33458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Despliegue </a:t>
            </a:r>
          </a:p>
        </p:txBody>
      </p:sp>
      <p:sp>
        <p:nvSpPr>
          <p:cNvPr id="54" name="TextBox 54"/>
          <p:cNvSpPr txBox="1"/>
          <p:nvPr/>
        </p:nvSpPr>
        <p:spPr>
          <a:xfrm>
            <a:off x="12459925" y="7380864"/>
            <a:ext cx="3357951" cy="1071915"/>
          </a:xfrm>
          <a:prstGeom prst="rect">
            <a:avLst/>
          </a:prstGeom>
        </p:spPr>
        <p:txBody>
          <a:bodyPr lIns="0" tIns="0" rIns="0" bIns="0" rtlCol="0" anchor="t">
            <a:spAutoFit/>
          </a:bodyPr>
          <a:lstStyle/>
          <a:p>
            <a:pPr algn="l">
              <a:lnSpc>
                <a:spcPts val="2189"/>
              </a:lnSpc>
            </a:pPr>
            <a:r>
              <a:rPr lang="en-US" sz="1645">
                <a:solidFill>
                  <a:srgbClr val="000000"/>
                </a:solidFill>
                <a:latin typeface="Open Sans"/>
                <a:ea typeface="Open Sans"/>
                <a:cs typeface="Open Sans"/>
                <a:sym typeface="Open Sans"/>
              </a:rPr>
              <a:t>Implementación del sistema de análisis de emociones en entornos reales, permitiendo su integración en sistemas existentes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200012" y="-311643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2700000">
            <a:off x="15183556" y="7691014"/>
            <a:ext cx="3393988" cy="1567256"/>
            <a:chOff x="0" y="0"/>
            <a:chExt cx="893890" cy="412775"/>
          </a:xfrm>
        </p:grpSpPr>
        <p:sp>
          <p:nvSpPr>
            <p:cNvPr id="7" name="Freeform 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9" name="Freeform 9"/>
          <p:cNvSpPr/>
          <p:nvPr/>
        </p:nvSpPr>
        <p:spPr>
          <a:xfrm rot="-5400000">
            <a:off x="13536539" y="5645666"/>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grpSp>
        <p:nvGrpSpPr>
          <p:cNvPr id="10" name="Group 10"/>
          <p:cNvGrpSpPr/>
          <p:nvPr/>
        </p:nvGrpSpPr>
        <p:grpSpPr>
          <a:xfrm rot="2700000">
            <a:off x="168082" y="7749308"/>
            <a:ext cx="3393988" cy="1567256"/>
            <a:chOff x="0" y="0"/>
            <a:chExt cx="893890" cy="412775"/>
          </a:xfrm>
        </p:grpSpPr>
        <p:sp>
          <p:nvSpPr>
            <p:cNvPr id="11" name="Freeform 11"/>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2" name="TextBox 12"/>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3" name="Freeform 13"/>
          <p:cNvSpPr/>
          <p:nvPr/>
        </p:nvSpPr>
        <p:spPr>
          <a:xfrm>
            <a:off x="-683962" y="5437259"/>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4" name="Freeform 14"/>
          <p:cNvSpPr/>
          <p:nvPr/>
        </p:nvSpPr>
        <p:spPr>
          <a:xfrm>
            <a:off x="1028700" y="4465185"/>
            <a:ext cx="701111" cy="701111"/>
          </a:xfrm>
          <a:custGeom>
            <a:avLst/>
            <a:gdLst/>
            <a:ahLst/>
            <a:cxnLst/>
            <a:rect l="l" t="t" r="r" b="b"/>
            <a:pathLst>
              <a:path w="701111" h="701111">
                <a:moveTo>
                  <a:pt x="0" y="0"/>
                </a:moveTo>
                <a:lnTo>
                  <a:pt x="701111" y="0"/>
                </a:lnTo>
                <a:lnTo>
                  <a:pt x="701111" y="701111"/>
                </a:lnTo>
                <a:lnTo>
                  <a:pt x="0" y="701111"/>
                </a:lnTo>
                <a:lnTo>
                  <a:pt x="0" y="0"/>
                </a:lnTo>
                <a:close/>
              </a:path>
            </a:pathLst>
          </a:custGeom>
          <a:blipFill>
            <a:blip r:embed="rId5"/>
            <a:stretch>
              <a:fillRect/>
            </a:stretch>
          </a:blipFill>
        </p:spPr>
        <p:txBody>
          <a:bodyPr/>
          <a:lstStyle/>
          <a:p>
            <a:endParaRPr lang="es-CO"/>
          </a:p>
        </p:txBody>
      </p:sp>
      <p:sp>
        <p:nvSpPr>
          <p:cNvPr id="15" name="Freeform 15"/>
          <p:cNvSpPr/>
          <p:nvPr/>
        </p:nvSpPr>
        <p:spPr>
          <a:xfrm>
            <a:off x="5092363" y="4410930"/>
            <a:ext cx="809620" cy="809620"/>
          </a:xfrm>
          <a:custGeom>
            <a:avLst/>
            <a:gdLst/>
            <a:ahLst/>
            <a:cxnLst/>
            <a:rect l="l" t="t" r="r" b="b"/>
            <a:pathLst>
              <a:path w="809620" h="809620">
                <a:moveTo>
                  <a:pt x="0" y="0"/>
                </a:moveTo>
                <a:lnTo>
                  <a:pt x="809620" y="0"/>
                </a:lnTo>
                <a:lnTo>
                  <a:pt x="809620" y="809620"/>
                </a:lnTo>
                <a:lnTo>
                  <a:pt x="0" y="809620"/>
                </a:lnTo>
                <a:lnTo>
                  <a:pt x="0" y="0"/>
                </a:lnTo>
                <a:close/>
              </a:path>
            </a:pathLst>
          </a:custGeom>
          <a:blipFill>
            <a:blip r:embed="rId6"/>
            <a:stretch>
              <a:fillRect/>
            </a:stretch>
          </a:blipFill>
        </p:spPr>
        <p:txBody>
          <a:bodyPr/>
          <a:lstStyle/>
          <a:p>
            <a:endParaRPr lang="es-CO"/>
          </a:p>
        </p:txBody>
      </p:sp>
      <p:sp>
        <p:nvSpPr>
          <p:cNvPr id="16" name="Freeform 16"/>
          <p:cNvSpPr/>
          <p:nvPr/>
        </p:nvSpPr>
        <p:spPr>
          <a:xfrm>
            <a:off x="9120147" y="4430745"/>
            <a:ext cx="769990" cy="769990"/>
          </a:xfrm>
          <a:custGeom>
            <a:avLst/>
            <a:gdLst/>
            <a:ahLst/>
            <a:cxnLst/>
            <a:rect l="l" t="t" r="r" b="b"/>
            <a:pathLst>
              <a:path w="769990" h="769990">
                <a:moveTo>
                  <a:pt x="0" y="0"/>
                </a:moveTo>
                <a:lnTo>
                  <a:pt x="769990" y="0"/>
                </a:lnTo>
                <a:lnTo>
                  <a:pt x="769990" y="769990"/>
                </a:lnTo>
                <a:lnTo>
                  <a:pt x="0" y="769990"/>
                </a:lnTo>
                <a:lnTo>
                  <a:pt x="0" y="0"/>
                </a:lnTo>
                <a:close/>
              </a:path>
            </a:pathLst>
          </a:custGeom>
          <a:blipFill>
            <a:blip r:embed="rId7"/>
            <a:stretch>
              <a:fillRect/>
            </a:stretch>
          </a:blipFill>
        </p:spPr>
        <p:txBody>
          <a:bodyPr/>
          <a:lstStyle/>
          <a:p>
            <a:endParaRPr lang="es-CO"/>
          </a:p>
        </p:txBody>
      </p:sp>
      <p:sp>
        <p:nvSpPr>
          <p:cNvPr id="17" name="Freeform 17"/>
          <p:cNvSpPr/>
          <p:nvPr/>
        </p:nvSpPr>
        <p:spPr>
          <a:xfrm>
            <a:off x="13224131" y="4368661"/>
            <a:ext cx="832074" cy="832074"/>
          </a:xfrm>
          <a:custGeom>
            <a:avLst/>
            <a:gdLst/>
            <a:ahLst/>
            <a:cxnLst/>
            <a:rect l="l" t="t" r="r" b="b"/>
            <a:pathLst>
              <a:path w="832074" h="832074">
                <a:moveTo>
                  <a:pt x="0" y="0"/>
                </a:moveTo>
                <a:lnTo>
                  <a:pt x="832074" y="0"/>
                </a:lnTo>
                <a:lnTo>
                  <a:pt x="832074" y="832074"/>
                </a:lnTo>
                <a:lnTo>
                  <a:pt x="0" y="832074"/>
                </a:lnTo>
                <a:lnTo>
                  <a:pt x="0" y="0"/>
                </a:lnTo>
                <a:close/>
              </a:path>
            </a:pathLst>
          </a:custGeom>
          <a:blipFill>
            <a:blip r:embed="rId8"/>
            <a:stretch>
              <a:fillRect/>
            </a:stretch>
          </a:blipFill>
        </p:spPr>
        <p:txBody>
          <a:bodyPr/>
          <a:lstStyle/>
          <a:p>
            <a:endParaRPr lang="es-CO"/>
          </a:p>
        </p:txBody>
      </p:sp>
      <p:sp>
        <p:nvSpPr>
          <p:cNvPr id="18" name="TextBox 18"/>
          <p:cNvSpPr txBox="1"/>
          <p:nvPr/>
        </p:nvSpPr>
        <p:spPr>
          <a:xfrm>
            <a:off x="3188104" y="1607316"/>
            <a:ext cx="11911792" cy="1926188"/>
          </a:xfrm>
          <a:prstGeom prst="rect">
            <a:avLst/>
          </a:prstGeom>
        </p:spPr>
        <p:txBody>
          <a:bodyPr lIns="0" tIns="0" rIns="0" bIns="0" rtlCol="0" anchor="t">
            <a:spAutoFit/>
          </a:bodyPr>
          <a:lstStyle/>
          <a:p>
            <a:pPr algn="ctr">
              <a:lnSpc>
                <a:spcPts val="7757"/>
              </a:lnSpc>
            </a:pPr>
            <a:r>
              <a:rPr lang="en-US" sz="5540">
                <a:solidFill>
                  <a:srgbClr val="202537"/>
                </a:solidFill>
                <a:latin typeface="League Spartan"/>
                <a:ea typeface="League Spartan"/>
                <a:cs typeface="League Spartan"/>
                <a:sym typeface="League Spartan"/>
              </a:rPr>
              <a:t>TÉCNICAS DE PROCESAMIENTO Y ANÁLISIS DE DATOS</a:t>
            </a:r>
          </a:p>
        </p:txBody>
      </p:sp>
      <p:sp>
        <p:nvSpPr>
          <p:cNvPr id="19" name="TextBox 19"/>
          <p:cNvSpPr txBox="1"/>
          <p:nvPr/>
        </p:nvSpPr>
        <p:spPr>
          <a:xfrm>
            <a:off x="2003897" y="4662070"/>
            <a:ext cx="4501385"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Preprocesamiento </a:t>
            </a:r>
          </a:p>
        </p:txBody>
      </p:sp>
      <p:sp>
        <p:nvSpPr>
          <p:cNvPr id="20" name="TextBox 20"/>
          <p:cNvSpPr txBox="1"/>
          <p:nvPr/>
        </p:nvSpPr>
        <p:spPr>
          <a:xfrm>
            <a:off x="1028700" y="5265852"/>
            <a:ext cx="3751559" cy="12859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Se aplican técnicas de NLP como:</a:t>
            </a:r>
          </a:p>
          <a:p>
            <a:pPr algn="just">
              <a:lnSpc>
                <a:spcPts val="2622"/>
              </a:lnSpc>
            </a:pPr>
            <a:r>
              <a:rPr lang="en-US" sz="1873">
                <a:solidFill>
                  <a:srgbClr val="000000"/>
                </a:solidFill>
                <a:latin typeface="Open Sans"/>
                <a:ea typeface="Open Sans"/>
                <a:cs typeface="Open Sans"/>
                <a:sym typeface="Open Sans"/>
              </a:rPr>
              <a:t>Tokenización, Eliminación de Stopwords, Lematización, Corrección Ortográfica.</a:t>
            </a:r>
          </a:p>
        </p:txBody>
      </p:sp>
      <p:sp>
        <p:nvSpPr>
          <p:cNvPr id="21" name="TextBox 21"/>
          <p:cNvSpPr txBox="1"/>
          <p:nvPr/>
        </p:nvSpPr>
        <p:spPr>
          <a:xfrm>
            <a:off x="6067560" y="4662070"/>
            <a:ext cx="2776362"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Clasificación</a:t>
            </a:r>
          </a:p>
        </p:txBody>
      </p:sp>
      <p:sp>
        <p:nvSpPr>
          <p:cNvPr id="22" name="TextBox 22"/>
          <p:cNvSpPr txBox="1"/>
          <p:nvPr/>
        </p:nvSpPr>
        <p:spPr>
          <a:xfrm>
            <a:off x="5092363" y="5265852"/>
            <a:ext cx="3751559" cy="16097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Se utilizan algoritmos avanzados como redes neuronales recurrentes (RNN) y transformadores para clasificar emociones en los textos. </a:t>
            </a:r>
          </a:p>
        </p:txBody>
      </p:sp>
      <p:sp>
        <p:nvSpPr>
          <p:cNvPr id="23" name="TextBox 23"/>
          <p:cNvSpPr txBox="1"/>
          <p:nvPr/>
        </p:nvSpPr>
        <p:spPr>
          <a:xfrm>
            <a:off x="10133444" y="4662070"/>
            <a:ext cx="2776362"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Visualización</a:t>
            </a:r>
          </a:p>
        </p:txBody>
      </p:sp>
      <p:sp>
        <p:nvSpPr>
          <p:cNvPr id="24" name="TextBox 24"/>
          <p:cNvSpPr txBox="1"/>
          <p:nvPr/>
        </p:nvSpPr>
        <p:spPr>
          <a:xfrm>
            <a:off x="9158247" y="5236705"/>
            <a:ext cx="3751559" cy="19336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Se emplean herramientas de visualización como gráficos de barras y nubes de palabras para representar las emociones detectadas, facilitando la interpretación de los resultados. </a:t>
            </a:r>
          </a:p>
        </p:txBody>
      </p:sp>
      <p:sp>
        <p:nvSpPr>
          <p:cNvPr id="25" name="TextBox 25"/>
          <p:cNvSpPr txBox="1"/>
          <p:nvPr/>
        </p:nvSpPr>
        <p:spPr>
          <a:xfrm>
            <a:off x="14199328" y="4632924"/>
            <a:ext cx="2776362"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Herramientas</a:t>
            </a:r>
          </a:p>
        </p:txBody>
      </p:sp>
      <p:sp>
        <p:nvSpPr>
          <p:cNvPr id="26" name="TextBox 26"/>
          <p:cNvSpPr txBox="1"/>
          <p:nvPr/>
        </p:nvSpPr>
        <p:spPr>
          <a:xfrm>
            <a:off x="13224131" y="5236705"/>
            <a:ext cx="3751559" cy="16097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Se utilizaron bibliotecas como NLTK para el procesamiento de texto, Scikit-learn para la clasificación y Matplotlib de Python para la visualización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200012" y="-311643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2700000">
            <a:off x="15183556" y="7691014"/>
            <a:ext cx="3393988" cy="1567256"/>
            <a:chOff x="0" y="0"/>
            <a:chExt cx="893890" cy="412775"/>
          </a:xfrm>
        </p:grpSpPr>
        <p:sp>
          <p:nvSpPr>
            <p:cNvPr id="7" name="Freeform 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9" name="Freeform 9"/>
          <p:cNvSpPr/>
          <p:nvPr/>
        </p:nvSpPr>
        <p:spPr>
          <a:xfrm rot="-5400000">
            <a:off x="13536539" y="5645666"/>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grpSp>
        <p:nvGrpSpPr>
          <p:cNvPr id="10" name="Group 10"/>
          <p:cNvGrpSpPr/>
          <p:nvPr/>
        </p:nvGrpSpPr>
        <p:grpSpPr>
          <a:xfrm rot="2700000">
            <a:off x="168082" y="7749308"/>
            <a:ext cx="3393988" cy="1567256"/>
            <a:chOff x="0" y="0"/>
            <a:chExt cx="893890" cy="412775"/>
          </a:xfrm>
        </p:grpSpPr>
        <p:sp>
          <p:nvSpPr>
            <p:cNvPr id="11" name="Freeform 11"/>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2" name="TextBox 12"/>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3" name="Freeform 13"/>
          <p:cNvSpPr/>
          <p:nvPr/>
        </p:nvSpPr>
        <p:spPr>
          <a:xfrm>
            <a:off x="-683962" y="5437259"/>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4" name="Freeform 14"/>
          <p:cNvSpPr/>
          <p:nvPr/>
        </p:nvSpPr>
        <p:spPr>
          <a:xfrm>
            <a:off x="2634343" y="3460509"/>
            <a:ext cx="701111" cy="701111"/>
          </a:xfrm>
          <a:custGeom>
            <a:avLst/>
            <a:gdLst/>
            <a:ahLst/>
            <a:cxnLst/>
            <a:rect l="l" t="t" r="r" b="b"/>
            <a:pathLst>
              <a:path w="701111" h="701111">
                <a:moveTo>
                  <a:pt x="0" y="0"/>
                </a:moveTo>
                <a:lnTo>
                  <a:pt x="701111" y="0"/>
                </a:lnTo>
                <a:lnTo>
                  <a:pt x="701111" y="701111"/>
                </a:lnTo>
                <a:lnTo>
                  <a:pt x="0" y="701111"/>
                </a:lnTo>
                <a:lnTo>
                  <a:pt x="0" y="0"/>
                </a:lnTo>
                <a:close/>
              </a:path>
            </a:pathLst>
          </a:custGeom>
          <a:blipFill>
            <a:blip r:embed="rId5"/>
            <a:stretch>
              <a:fillRect/>
            </a:stretch>
          </a:blipFill>
        </p:spPr>
        <p:txBody>
          <a:bodyPr/>
          <a:lstStyle/>
          <a:p>
            <a:endParaRPr lang="es-CO"/>
          </a:p>
        </p:txBody>
      </p:sp>
      <p:sp>
        <p:nvSpPr>
          <p:cNvPr id="15" name="TextBox 15"/>
          <p:cNvSpPr txBox="1"/>
          <p:nvPr/>
        </p:nvSpPr>
        <p:spPr>
          <a:xfrm>
            <a:off x="3188104" y="2185765"/>
            <a:ext cx="11911792" cy="945113"/>
          </a:xfrm>
          <a:prstGeom prst="rect">
            <a:avLst/>
          </a:prstGeom>
        </p:spPr>
        <p:txBody>
          <a:bodyPr lIns="0" tIns="0" rIns="0" bIns="0" rtlCol="0" anchor="t">
            <a:spAutoFit/>
          </a:bodyPr>
          <a:lstStyle/>
          <a:p>
            <a:pPr algn="ctr">
              <a:lnSpc>
                <a:spcPts val="7757"/>
              </a:lnSpc>
            </a:pPr>
            <a:r>
              <a:rPr lang="en-US" sz="5540">
                <a:solidFill>
                  <a:srgbClr val="202537"/>
                </a:solidFill>
                <a:latin typeface="League Spartan"/>
                <a:ea typeface="League Spartan"/>
                <a:cs typeface="League Spartan"/>
                <a:sym typeface="League Spartan"/>
              </a:rPr>
              <a:t>TECNOLOGÍAS UTILIZADAS</a:t>
            </a:r>
          </a:p>
        </p:txBody>
      </p:sp>
      <p:sp>
        <p:nvSpPr>
          <p:cNvPr id="16" name="TextBox 16"/>
          <p:cNvSpPr txBox="1"/>
          <p:nvPr/>
        </p:nvSpPr>
        <p:spPr>
          <a:xfrm>
            <a:off x="3519216" y="3453087"/>
            <a:ext cx="3218325"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Procesamiento de Texto </a:t>
            </a:r>
          </a:p>
        </p:txBody>
      </p:sp>
      <p:sp>
        <p:nvSpPr>
          <p:cNvPr id="17" name="TextBox 17"/>
          <p:cNvSpPr txBox="1"/>
          <p:nvPr/>
        </p:nvSpPr>
        <p:spPr>
          <a:xfrm>
            <a:off x="2634343" y="4261176"/>
            <a:ext cx="5345037" cy="22574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Se emplean diversas bibliotecas y herramientas que facilitan el análisis de emociones en los datos textuales. Las principales tecnologías incluyen: </a:t>
            </a:r>
          </a:p>
          <a:p>
            <a:pPr marL="404461" lvl="1" indent="-202231" algn="just">
              <a:lnSpc>
                <a:spcPts val="2622"/>
              </a:lnSpc>
              <a:buFont typeface="Arial"/>
              <a:buChar char="•"/>
            </a:pPr>
            <a:r>
              <a:rPr lang="en-US" sz="1873">
                <a:solidFill>
                  <a:srgbClr val="000000"/>
                </a:solidFill>
                <a:latin typeface="Open Sans"/>
                <a:ea typeface="Open Sans"/>
                <a:cs typeface="Open Sans"/>
                <a:sym typeface="Open Sans"/>
              </a:rPr>
              <a:t>NLTK (Natural Language Toolkit) </a:t>
            </a:r>
          </a:p>
          <a:p>
            <a:pPr marL="404461" lvl="1" indent="-202231" algn="just">
              <a:lnSpc>
                <a:spcPts val="2622"/>
              </a:lnSpc>
              <a:buFont typeface="Arial"/>
              <a:buChar char="•"/>
            </a:pPr>
            <a:r>
              <a:rPr lang="en-US" sz="1873">
                <a:solidFill>
                  <a:srgbClr val="000000"/>
                </a:solidFill>
                <a:latin typeface="Open Sans"/>
                <a:ea typeface="Open Sans"/>
                <a:cs typeface="Open Sans"/>
                <a:sym typeface="Open Sans"/>
              </a:rPr>
              <a:t>spaCy </a:t>
            </a:r>
          </a:p>
          <a:p>
            <a:pPr marL="404461" lvl="1" indent="-202231" algn="just">
              <a:lnSpc>
                <a:spcPts val="2622"/>
              </a:lnSpc>
              <a:buFont typeface="Arial"/>
              <a:buChar char="•"/>
            </a:pPr>
            <a:r>
              <a:rPr lang="en-US" sz="1873">
                <a:solidFill>
                  <a:srgbClr val="000000"/>
                </a:solidFill>
                <a:latin typeface="Open Sans"/>
                <a:ea typeface="Open Sans"/>
                <a:cs typeface="Open Sans"/>
                <a:sym typeface="Open Sans"/>
              </a:rPr>
              <a:t>vaderSentiment </a:t>
            </a:r>
          </a:p>
        </p:txBody>
      </p:sp>
      <p:sp>
        <p:nvSpPr>
          <p:cNvPr id="18" name="Freeform 18"/>
          <p:cNvSpPr/>
          <p:nvPr/>
        </p:nvSpPr>
        <p:spPr>
          <a:xfrm>
            <a:off x="10278157" y="3458407"/>
            <a:ext cx="701111" cy="701111"/>
          </a:xfrm>
          <a:custGeom>
            <a:avLst/>
            <a:gdLst/>
            <a:ahLst/>
            <a:cxnLst/>
            <a:rect l="l" t="t" r="r" b="b"/>
            <a:pathLst>
              <a:path w="701111" h="701111">
                <a:moveTo>
                  <a:pt x="0" y="0"/>
                </a:moveTo>
                <a:lnTo>
                  <a:pt x="701111" y="0"/>
                </a:lnTo>
                <a:lnTo>
                  <a:pt x="701111" y="701110"/>
                </a:lnTo>
                <a:lnTo>
                  <a:pt x="0" y="701110"/>
                </a:lnTo>
                <a:lnTo>
                  <a:pt x="0" y="0"/>
                </a:lnTo>
                <a:close/>
              </a:path>
            </a:pathLst>
          </a:custGeom>
          <a:blipFill>
            <a:blip r:embed="rId5"/>
            <a:stretch>
              <a:fillRect/>
            </a:stretch>
          </a:blipFill>
        </p:spPr>
        <p:txBody>
          <a:bodyPr/>
          <a:lstStyle/>
          <a:p>
            <a:endParaRPr lang="es-CO"/>
          </a:p>
        </p:txBody>
      </p:sp>
      <p:sp>
        <p:nvSpPr>
          <p:cNvPr id="19" name="TextBox 19"/>
          <p:cNvSpPr txBox="1"/>
          <p:nvPr/>
        </p:nvSpPr>
        <p:spPr>
          <a:xfrm>
            <a:off x="11163030" y="3450984"/>
            <a:ext cx="3218325"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Software de Desarrollo </a:t>
            </a:r>
          </a:p>
        </p:txBody>
      </p:sp>
      <p:sp>
        <p:nvSpPr>
          <p:cNvPr id="20" name="TextBox 20"/>
          <p:cNvSpPr txBox="1"/>
          <p:nvPr/>
        </p:nvSpPr>
        <p:spPr>
          <a:xfrm>
            <a:off x="10278157" y="4259073"/>
            <a:ext cx="5345037" cy="16097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desarrollo del sistema se realiza utilizando herramientas y entornos de programación:</a:t>
            </a:r>
          </a:p>
          <a:p>
            <a:pPr marL="404461" lvl="1" indent="-202231" algn="just">
              <a:lnSpc>
                <a:spcPts val="2622"/>
              </a:lnSpc>
              <a:buFont typeface="Arial"/>
              <a:buChar char="•"/>
            </a:pPr>
            <a:r>
              <a:rPr lang="en-US" sz="1873">
                <a:solidFill>
                  <a:srgbClr val="000000"/>
                </a:solidFill>
                <a:latin typeface="Open Sans"/>
                <a:ea typeface="Open Sans"/>
                <a:cs typeface="Open Sans"/>
                <a:sym typeface="Open Sans"/>
              </a:rPr>
              <a:t>Python</a:t>
            </a:r>
          </a:p>
          <a:p>
            <a:pPr marL="404461" lvl="1" indent="-202231" algn="just">
              <a:lnSpc>
                <a:spcPts val="2622"/>
              </a:lnSpc>
              <a:buFont typeface="Arial"/>
              <a:buChar char="•"/>
            </a:pPr>
            <a:r>
              <a:rPr lang="en-US" sz="1873">
                <a:solidFill>
                  <a:srgbClr val="000000"/>
                </a:solidFill>
                <a:latin typeface="Open Sans"/>
                <a:ea typeface="Open Sans"/>
                <a:cs typeface="Open Sans"/>
                <a:sym typeface="Open Sans"/>
              </a:rPr>
              <a:t>Tkinter</a:t>
            </a:r>
          </a:p>
          <a:p>
            <a:pPr marL="404461" lvl="1" indent="-202231" algn="just">
              <a:lnSpc>
                <a:spcPts val="2622"/>
              </a:lnSpc>
              <a:buFont typeface="Arial"/>
              <a:buChar char="•"/>
            </a:pPr>
            <a:r>
              <a:rPr lang="en-US" sz="1873">
                <a:solidFill>
                  <a:srgbClr val="000000"/>
                </a:solidFill>
                <a:latin typeface="Open Sans"/>
                <a:ea typeface="Open Sans"/>
                <a:cs typeface="Open Sans"/>
                <a:sym typeface="Open Sans"/>
              </a:rPr>
              <a:t>Scikit-learn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200012" y="-311643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2700000">
            <a:off x="15183556" y="7691014"/>
            <a:ext cx="3393988" cy="1567256"/>
            <a:chOff x="0" y="0"/>
            <a:chExt cx="893890" cy="412775"/>
          </a:xfrm>
        </p:grpSpPr>
        <p:sp>
          <p:nvSpPr>
            <p:cNvPr id="7" name="Freeform 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9" name="Freeform 9"/>
          <p:cNvSpPr/>
          <p:nvPr/>
        </p:nvSpPr>
        <p:spPr>
          <a:xfrm rot="-5400000">
            <a:off x="13536539" y="5645666"/>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grpSp>
        <p:nvGrpSpPr>
          <p:cNvPr id="10" name="Group 10"/>
          <p:cNvGrpSpPr/>
          <p:nvPr/>
        </p:nvGrpSpPr>
        <p:grpSpPr>
          <a:xfrm rot="2700000">
            <a:off x="168082" y="7749308"/>
            <a:ext cx="3393988" cy="1567256"/>
            <a:chOff x="0" y="0"/>
            <a:chExt cx="893890" cy="412775"/>
          </a:xfrm>
        </p:grpSpPr>
        <p:sp>
          <p:nvSpPr>
            <p:cNvPr id="11" name="Freeform 11"/>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2" name="TextBox 12"/>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3" name="Freeform 13"/>
          <p:cNvSpPr/>
          <p:nvPr/>
        </p:nvSpPr>
        <p:spPr>
          <a:xfrm>
            <a:off x="-683962" y="5437259"/>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4" name="TextBox 14"/>
          <p:cNvSpPr txBox="1"/>
          <p:nvPr/>
        </p:nvSpPr>
        <p:spPr>
          <a:xfrm>
            <a:off x="3188104" y="2185765"/>
            <a:ext cx="11911792" cy="945113"/>
          </a:xfrm>
          <a:prstGeom prst="rect">
            <a:avLst/>
          </a:prstGeom>
        </p:spPr>
        <p:txBody>
          <a:bodyPr lIns="0" tIns="0" rIns="0" bIns="0" rtlCol="0" anchor="t">
            <a:spAutoFit/>
          </a:bodyPr>
          <a:lstStyle/>
          <a:p>
            <a:pPr algn="ctr">
              <a:lnSpc>
                <a:spcPts val="7757"/>
              </a:lnSpc>
            </a:pPr>
            <a:r>
              <a:rPr lang="en-US" sz="5540">
                <a:solidFill>
                  <a:srgbClr val="202537"/>
                </a:solidFill>
                <a:latin typeface="League Spartan"/>
                <a:ea typeface="League Spartan"/>
                <a:cs typeface="League Spartan"/>
                <a:sym typeface="League Spartan"/>
              </a:rPr>
              <a:t>IMPACTO ESPERADO</a:t>
            </a:r>
          </a:p>
        </p:txBody>
      </p:sp>
      <p:grpSp>
        <p:nvGrpSpPr>
          <p:cNvPr id="15" name="Group 15"/>
          <p:cNvGrpSpPr/>
          <p:nvPr/>
        </p:nvGrpSpPr>
        <p:grpSpPr>
          <a:xfrm>
            <a:off x="3011242" y="3566584"/>
            <a:ext cx="3922404" cy="5114999"/>
            <a:chOff x="0" y="0"/>
            <a:chExt cx="6755368" cy="8809316"/>
          </a:xfrm>
        </p:grpSpPr>
        <p:sp>
          <p:nvSpPr>
            <p:cNvPr id="16" name="Freeform 16"/>
            <p:cNvSpPr/>
            <p:nvPr/>
          </p:nvSpPr>
          <p:spPr>
            <a:xfrm>
              <a:off x="7620" y="7620"/>
              <a:ext cx="6740144" cy="8794115"/>
            </a:xfrm>
            <a:custGeom>
              <a:avLst/>
              <a:gdLst/>
              <a:ahLst/>
              <a:cxnLst/>
              <a:rect l="l" t="t" r="r" b="b"/>
              <a:pathLst>
                <a:path w="6740144" h="8794115">
                  <a:moveTo>
                    <a:pt x="0" y="200025"/>
                  </a:moveTo>
                  <a:cubicBezTo>
                    <a:pt x="0" y="89535"/>
                    <a:pt x="89535" y="0"/>
                    <a:pt x="200025" y="0"/>
                  </a:cubicBezTo>
                  <a:lnTo>
                    <a:pt x="6540119" y="0"/>
                  </a:lnTo>
                  <a:cubicBezTo>
                    <a:pt x="6650609" y="0"/>
                    <a:pt x="6740144" y="89535"/>
                    <a:pt x="6740144" y="200025"/>
                  </a:cubicBezTo>
                  <a:lnTo>
                    <a:pt x="6740144" y="8593963"/>
                  </a:lnTo>
                  <a:cubicBezTo>
                    <a:pt x="6740144" y="8704453"/>
                    <a:pt x="6650609" y="8793988"/>
                    <a:pt x="6540119" y="8793988"/>
                  </a:cubicBezTo>
                  <a:lnTo>
                    <a:pt x="200025" y="8793988"/>
                  </a:lnTo>
                  <a:cubicBezTo>
                    <a:pt x="89535" y="8794115"/>
                    <a:pt x="0" y="8704453"/>
                    <a:pt x="0" y="8593963"/>
                  </a:cubicBezTo>
                  <a:close/>
                </a:path>
              </a:pathLst>
            </a:custGeom>
            <a:solidFill>
              <a:srgbClr val="E5E5E5"/>
            </a:solidFill>
          </p:spPr>
          <p:txBody>
            <a:bodyPr/>
            <a:lstStyle/>
            <a:p>
              <a:endParaRPr lang="es-CO"/>
            </a:p>
          </p:txBody>
        </p:sp>
        <p:sp>
          <p:nvSpPr>
            <p:cNvPr id="17" name="Freeform 17"/>
            <p:cNvSpPr/>
            <p:nvPr/>
          </p:nvSpPr>
          <p:spPr>
            <a:xfrm>
              <a:off x="0" y="0"/>
              <a:ext cx="6755384" cy="8809355"/>
            </a:xfrm>
            <a:custGeom>
              <a:avLst/>
              <a:gdLst/>
              <a:ahLst/>
              <a:cxnLst/>
              <a:rect l="l" t="t" r="r" b="b"/>
              <a:pathLst>
                <a:path w="6755384" h="8809355">
                  <a:moveTo>
                    <a:pt x="0" y="207645"/>
                  </a:moveTo>
                  <a:cubicBezTo>
                    <a:pt x="0" y="92964"/>
                    <a:pt x="92964" y="0"/>
                    <a:pt x="207645" y="0"/>
                  </a:cubicBezTo>
                  <a:lnTo>
                    <a:pt x="6547739" y="0"/>
                  </a:lnTo>
                  <a:lnTo>
                    <a:pt x="6547739" y="7620"/>
                  </a:lnTo>
                  <a:lnTo>
                    <a:pt x="6547739" y="0"/>
                  </a:lnTo>
                  <a:cubicBezTo>
                    <a:pt x="6662420" y="0"/>
                    <a:pt x="6755384" y="92964"/>
                    <a:pt x="6755384" y="207645"/>
                  </a:cubicBezTo>
                  <a:lnTo>
                    <a:pt x="6747764" y="207645"/>
                  </a:lnTo>
                  <a:lnTo>
                    <a:pt x="6755384" y="207645"/>
                  </a:lnTo>
                  <a:lnTo>
                    <a:pt x="6755384" y="8601583"/>
                  </a:lnTo>
                  <a:lnTo>
                    <a:pt x="6747764" y="8601583"/>
                  </a:lnTo>
                  <a:lnTo>
                    <a:pt x="6755384" y="8601583"/>
                  </a:lnTo>
                  <a:cubicBezTo>
                    <a:pt x="6755384" y="8716264"/>
                    <a:pt x="6662420" y="8809227"/>
                    <a:pt x="6547739" y="8809227"/>
                  </a:cubicBezTo>
                  <a:lnTo>
                    <a:pt x="6547739" y="8801608"/>
                  </a:lnTo>
                  <a:lnTo>
                    <a:pt x="6547739" y="8809227"/>
                  </a:lnTo>
                  <a:lnTo>
                    <a:pt x="207645" y="8809227"/>
                  </a:lnTo>
                  <a:lnTo>
                    <a:pt x="207645" y="8801608"/>
                  </a:lnTo>
                  <a:lnTo>
                    <a:pt x="207645" y="8809227"/>
                  </a:lnTo>
                  <a:cubicBezTo>
                    <a:pt x="92964" y="8809355"/>
                    <a:pt x="0" y="8716264"/>
                    <a:pt x="0" y="8601583"/>
                  </a:cubicBezTo>
                  <a:lnTo>
                    <a:pt x="0" y="207645"/>
                  </a:lnTo>
                  <a:lnTo>
                    <a:pt x="7620" y="207645"/>
                  </a:lnTo>
                  <a:lnTo>
                    <a:pt x="0" y="207645"/>
                  </a:lnTo>
                  <a:moveTo>
                    <a:pt x="15240" y="207645"/>
                  </a:moveTo>
                  <a:lnTo>
                    <a:pt x="15240" y="8601583"/>
                  </a:lnTo>
                  <a:lnTo>
                    <a:pt x="7620" y="8601583"/>
                  </a:lnTo>
                  <a:lnTo>
                    <a:pt x="15240" y="8601583"/>
                  </a:lnTo>
                  <a:cubicBezTo>
                    <a:pt x="15240" y="8707882"/>
                    <a:pt x="101346" y="8793988"/>
                    <a:pt x="207645" y="8793988"/>
                  </a:cubicBezTo>
                  <a:lnTo>
                    <a:pt x="6547739" y="8793988"/>
                  </a:lnTo>
                  <a:cubicBezTo>
                    <a:pt x="6653911" y="8793988"/>
                    <a:pt x="6740144" y="8707882"/>
                    <a:pt x="6740144" y="8601583"/>
                  </a:cubicBezTo>
                  <a:lnTo>
                    <a:pt x="6740144" y="207645"/>
                  </a:lnTo>
                  <a:cubicBezTo>
                    <a:pt x="6740144" y="101346"/>
                    <a:pt x="6654038" y="15240"/>
                    <a:pt x="6547739" y="15240"/>
                  </a:cubicBezTo>
                  <a:lnTo>
                    <a:pt x="207645" y="15240"/>
                  </a:lnTo>
                  <a:lnTo>
                    <a:pt x="207645" y="7620"/>
                  </a:lnTo>
                  <a:lnTo>
                    <a:pt x="207645" y="15240"/>
                  </a:lnTo>
                  <a:cubicBezTo>
                    <a:pt x="101346" y="15240"/>
                    <a:pt x="15240" y="101346"/>
                    <a:pt x="15240" y="207645"/>
                  </a:cubicBezTo>
                  <a:close/>
                </a:path>
              </a:pathLst>
            </a:custGeom>
            <a:solidFill>
              <a:srgbClr val="1F6C89"/>
            </a:solidFill>
          </p:spPr>
          <p:txBody>
            <a:bodyPr/>
            <a:lstStyle/>
            <a:p>
              <a:endParaRPr lang="es-CO"/>
            </a:p>
          </p:txBody>
        </p:sp>
      </p:grpSp>
      <p:grpSp>
        <p:nvGrpSpPr>
          <p:cNvPr id="18" name="Group 18"/>
          <p:cNvGrpSpPr/>
          <p:nvPr/>
        </p:nvGrpSpPr>
        <p:grpSpPr>
          <a:xfrm>
            <a:off x="7182798" y="3566584"/>
            <a:ext cx="3922404" cy="5114999"/>
            <a:chOff x="0" y="0"/>
            <a:chExt cx="6755368" cy="8809316"/>
          </a:xfrm>
        </p:grpSpPr>
        <p:sp>
          <p:nvSpPr>
            <p:cNvPr id="19" name="Freeform 19"/>
            <p:cNvSpPr/>
            <p:nvPr/>
          </p:nvSpPr>
          <p:spPr>
            <a:xfrm>
              <a:off x="7620" y="7620"/>
              <a:ext cx="6740144" cy="8794115"/>
            </a:xfrm>
            <a:custGeom>
              <a:avLst/>
              <a:gdLst/>
              <a:ahLst/>
              <a:cxnLst/>
              <a:rect l="l" t="t" r="r" b="b"/>
              <a:pathLst>
                <a:path w="6740144" h="8794115">
                  <a:moveTo>
                    <a:pt x="0" y="200025"/>
                  </a:moveTo>
                  <a:cubicBezTo>
                    <a:pt x="0" y="89535"/>
                    <a:pt x="89535" y="0"/>
                    <a:pt x="200025" y="0"/>
                  </a:cubicBezTo>
                  <a:lnTo>
                    <a:pt x="6540119" y="0"/>
                  </a:lnTo>
                  <a:cubicBezTo>
                    <a:pt x="6650609" y="0"/>
                    <a:pt x="6740144" y="89535"/>
                    <a:pt x="6740144" y="200025"/>
                  </a:cubicBezTo>
                  <a:lnTo>
                    <a:pt x="6740144" y="8593963"/>
                  </a:lnTo>
                  <a:cubicBezTo>
                    <a:pt x="6740144" y="8704453"/>
                    <a:pt x="6650609" y="8793988"/>
                    <a:pt x="6540119" y="8793988"/>
                  </a:cubicBezTo>
                  <a:lnTo>
                    <a:pt x="200025" y="8793988"/>
                  </a:lnTo>
                  <a:cubicBezTo>
                    <a:pt x="89535" y="8794115"/>
                    <a:pt x="0" y="8704453"/>
                    <a:pt x="0" y="8593963"/>
                  </a:cubicBezTo>
                  <a:close/>
                </a:path>
              </a:pathLst>
            </a:custGeom>
            <a:solidFill>
              <a:srgbClr val="E5E5E5"/>
            </a:solidFill>
          </p:spPr>
          <p:txBody>
            <a:bodyPr/>
            <a:lstStyle/>
            <a:p>
              <a:endParaRPr lang="es-CO"/>
            </a:p>
          </p:txBody>
        </p:sp>
        <p:sp>
          <p:nvSpPr>
            <p:cNvPr id="20" name="Freeform 20"/>
            <p:cNvSpPr/>
            <p:nvPr/>
          </p:nvSpPr>
          <p:spPr>
            <a:xfrm>
              <a:off x="0" y="0"/>
              <a:ext cx="6755384" cy="8809355"/>
            </a:xfrm>
            <a:custGeom>
              <a:avLst/>
              <a:gdLst/>
              <a:ahLst/>
              <a:cxnLst/>
              <a:rect l="l" t="t" r="r" b="b"/>
              <a:pathLst>
                <a:path w="6755384" h="8809355">
                  <a:moveTo>
                    <a:pt x="0" y="207645"/>
                  </a:moveTo>
                  <a:cubicBezTo>
                    <a:pt x="0" y="92964"/>
                    <a:pt x="92964" y="0"/>
                    <a:pt x="207645" y="0"/>
                  </a:cubicBezTo>
                  <a:lnTo>
                    <a:pt x="6547739" y="0"/>
                  </a:lnTo>
                  <a:lnTo>
                    <a:pt x="6547739" y="7620"/>
                  </a:lnTo>
                  <a:lnTo>
                    <a:pt x="6547739" y="0"/>
                  </a:lnTo>
                  <a:cubicBezTo>
                    <a:pt x="6662420" y="0"/>
                    <a:pt x="6755384" y="92964"/>
                    <a:pt x="6755384" y="207645"/>
                  </a:cubicBezTo>
                  <a:lnTo>
                    <a:pt x="6747764" y="207645"/>
                  </a:lnTo>
                  <a:lnTo>
                    <a:pt x="6755384" y="207645"/>
                  </a:lnTo>
                  <a:lnTo>
                    <a:pt x="6755384" y="8601583"/>
                  </a:lnTo>
                  <a:lnTo>
                    <a:pt x="6747764" y="8601583"/>
                  </a:lnTo>
                  <a:lnTo>
                    <a:pt x="6755384" y="8601583"/>
                  </a:lnTo>
                  <a:cubicBezTo>
                    <a:pt x="6755384" y="8716264"/>
                    <a:pt x="6662420" y="8809227"/>
                    <a:pt x="6547739" y="8809227"/>
                  </a:cubicBezTo>
                  <a:lnTo>
                    <a:pt x="6547739" y="8801608"/>
                  </a:lnTo>
                  <a:lnTo>
                    <a:pt x="6547739" y="8809227"/>
                  </a:lnTo>
                  <a:lnTo>
                    <a:pt x="207645" y="8809227"/>
                  </a:lnTo>
                  <a:lnTo>
                    <a:pt x="207645" y="8801608"/>
                  </a:lnTo>
                  <a:lnTo>
                    <a:pt x="207645" y="8809227"/>
                  </a:lnTo>
                  <a:cubicBezTo>
                    <a:pt x="92964" y="8809355"/>
                    <a:pt x="0" y="8716264"/>
                    <a:pt x="0" y="8601583"/>
                  </a:cubicBezTo>
                  <a:lnTo>
                    <a:pt x="0" y="207645"/>
                  </a:lnTo>
                  <a:lnTo>
                    <a:pt x="7620" y="207645"/>
                  </a:lnTo>
                  <a:lnTo>
                    <a:pt x="0" y="207645"/>
                  </a:lnTo>
                  <a:moveTo>
                    <a:pt x="15240" y="207645"/>
                  </a:moveTo>
                  <a:lnTo>
                    <a:pt x="15240" y="8601583"/>
                  </a:lnTo>
                  <a:lnTo>
                    <a:pt x="7620" y="8601583"/>
                  </a:lnTo>
                  <a:lnTo>
                    <a:pt x="15240" y="8601583"/>
                  </a:lnTo>
                  <a:cubicBezTo>
                    <a:pt x="15240" y="8707882"/>
                    <a:pt x="101346" y="8793988"/>
                    <a:pt x="207645" y="8793988"/>
                  </a:cubicBezTo>
                  <a:lnTo>
                    <a:pt x="6547739" y="8793988"/>
                  </a:lnTo>
                  <a:cubicBezTo>
                    <a:pt x="6653911" y="8793988"/>
                    <a:pt x="6740144" y="8707882"/>
                    <a:pt x="6740144" y="8601583"/>
                  </a:cubicBezTo>
                  <a:lnTo>
                    <a:pt x="6740144" y="207645"/>
                  </a:lnTo>
                  <a:cubicBezTo>
                    <a:pt x="6740144" y="101346"/>
                    <a:pt x="6654038" y="15240"/>
                    <a:pt x="6547739" y="15240"/>
                  </a:cubicBezTo>
                  <a:lnTo>
                    <a:pt x="207645" y="15240"/>
                  </a:lnTo>
                  <a:lnTo>
                    <a:pt x="207645" y="7620"/>
                  </a:lnTo>
                  <a:lnTo>
                    <a:pt x="207645" y="15240"/>
                  </a:lnTo>
                  <a:cubicBezTo>
                    <a:pt x="101346" y="15240"/>
                    <a:pt x="15240" y="101346"/>
                    <a:pt x="15240" y="207645"/>
                  </a:cubicBezTo>
                  <a:close/>
                </a:path>
              </a:pathLst>
            </a:custGeom>
            <a:solidFill>
              <a:srgbClr val="1F6C89"/>
            </a:solidFill>
          </p:spPr>
          <p:txBody>
            <a:bodyPr/>
            <a:lstStyle/>
            <a:p>
              <a:endParaRPr lang="es-CO"/>
            </a:p>
          </p:txBody>
        </p:sp>
      </p:grpSp>
      <p:grpSp>
        <p:nvGrpSpPr>
          <p:cNvPr id="21" name="Group 21"/>
          <p:cNvGrpSpPr/>
          <p:nvPr/>
        </p:nvGrpSpPr>
        <p:grpSpPr>
          <a:xfrm>
            <a:off x="11354353" y="3566584"/>
            <a:ext cx="3922404" cy="5114999"/>
            <a:chOff x="0" y="0"/>
            <a:chExt cx="6755368" cy="8809316"/>
          </a:xfrm>
        </p:grpSpPr>
        <p:sp>
          <p:nvSpPr>
            <p:cNvPr id="22" name="Freeform 22"/>
            <p:cNvSpPr/>
            <p:nvPr/>
          </p:nvSpPr>
          <p:spPr>
            <a:xfrm>
              <a:off x="7620" y="7620"/>
              <a:ext cx="6740144" cy="8794115"/>
            </a:xfrm>
            <a:custGeom>
              <a:avLst/>
              <a:gdLst/>
              <a:ahLst/>
              <a:cxnLst/>
              <a:rect l="l" t="t" r="r" b="b"/>
              <a:pathLst>
                <a:path w="6740144" h="8794115">
                  <a:moveTo>
                    <a:pt x="0" y="200025"/>
                  </a:moveTo>
                  <a:cubicBezTo>
                    <a:pt x="0" y="89535"/>
                    <a:pt x="89535" y="0"/>
                    <a:pt x="200025" y="0"/>
                  </a:cubicBezTo>
                  <a:lnTo>
                    <a:pt x="6540119" y="0"/>
                  </a:lnTo>
                  <a:cubicBezTo>
                    <a:pt x="6650609" y="0"/>
                    <a:pt x="6740144" y="89535"/>
                    <a:pt x="6740144" y="200025"/>
                  </a:cubicBezTo>
                  <a:lnTo>
                    <a:pt x="6740144" y="8593963"/>
                  </a:lnTo>
                  <a:cubicBezTo>
                    <a:pt x="6740144" y="8704453"/>
                    <a:pt x="6650609" y="8793988"/>
                    <a:pt x="6540119" y="8793988"/>
                  </a:cubicBezTo>
                  <a:lnTo>
                    <a:pt x="200025" y="8793988"/>
                  </a:lnTo>
                  <a:cubicBezTo>
                    <a:pt x="89535" y="8794115"/>
                    <a:pt x="0" y="8704453"/>
                    <a:pt x="0" y="8593963"/>
                  </a:cubicBezTo>
                  <a:close/>
                </a:path>
              </a:pathLst>
            </a:custGeom>
            <a:solidFill>
              <a:srgbClr val="E5E5E5"/>
            </a:solidFill>
          </p:spPr>
          <p:txBody>
            <a:bodyPr/>
            <a:lstStyle/>
            <a:p>
              <a:endParaRPr lang="es-CO"/>
            </a:p>
          </p:txBody>
        </p:sp>
        <p:sp>
          <p:nvSpPr>
            <p:cNvPr id="23" name="Freeform 23"/>
            <p:cNvSpPr/>
            <p:nvPr/>
          </p:nvSpPr>
          <p:spPr>
            <a:xfrm>
              <a:off x="0" y="0"/>
              <a:ext cx="6755384" cy="8809355"/>
            </a:xfrm>
            <a:custGeom>
              <a:avLst/>
              <a:gdLst/>
              <a:ahLst/>
              <a:cxnLst/>
              <a:rect l="l" t="t" r="r" b="b"/>
              <a:pathLst>
                <a:path w="6755384" h="8809355">
                  <a:moveTo>
                    <a:pt x="0" y="207645"/>
                  </a:moveTo>
                  <a:cubicBezTo>
                    <a:pt x="0" y="92964"/>
                    <a:pt x="92964" y="0"/>
                    <a:pt x="207645" y="0"/>
                  </a:cubicBezTo>
                  <a:lnTo>
                    <a:pt x="6547739" y="0"/>
                  </a:lnTo>
                  <a:lnTo>
                    <a:pt x="6547739" y="7620"/>
                  </a:lnTo>
                  <a:lnTo>
                    <a:pt x="6547739" y="0"/>
                  </a:lnTo>
                  <a:cubicBezTo>
                    <a:pt x="6662420" y="0"/>
                    <a:pt x="6755384" y="92964"/>
                    <a:pt x="6755384" y="207645"/>
                  </a:cubicBezTo>
                  <a:lnTo>
                    <a:pt x="6747764" y="207645"/>
                  </a:lnTo>
                  <a:lnTo>
                    <a:pt x="6755384" y="207645"/>
                  </a:lnTo>
                  <a:lnTo>
                    <a:pt x="6755384" y="8601583"/>
                  </a:lnTo>
                  <a:lnTo>
                    <a:pt x="6747764" y="8601583"/>
                  </a:lnTo>
                  <a:lnTo>
                    <a:pt x="6755384" y="8601583"/>
                  </a:lnTo>
                  <a:cubicBezTo>
                    <a:pt x="6755384" y="8716264"/>
                    <a:pt x="6662420" y="8809227"/>
                    <a:pt x="6547739" y="8809227"/>
                  </a:cubicBezTo>
                  <a:lnTo>
                    <a:pt x="6547739" y="8801608"/>
                  </a:lnTo>
                  <a:lnTo>
                    <a:pt x="6547739" y="8809227"/>
                  </a:lnTo>
                  <a:lnTo>
                    <a:pt x="207645" y="8809227"/>
                  </a:lnTo>
                  <a:lnTo>
                    <a:pt x="207645" y="8801608"/>
                  </a:lnTo>
                  <a:lnTo>
                    <a:pt x="207645" y="8809227"/>
                  </a:lnTo>
                  <a:cubicBezTo>
                    <a:pt x="92964" y="8809355"/>
                    <a:pt x="0" y="8716264"/>
                    <a:pt x="0" y="8601583"/>
                  </a:cubicBezTo>
                  <a:lnTo>
                    <a:pt x="0" y="207645"/>
                  </a:lnTo>
                  <a:lnTo>
                    <a:pt x="7620" y="207645"/>
                  </a:lnTo>
                  <a:lnTo>
                    <a:pt x="0" y="207645"/>
                  </a:lnTo>
                  <a:moveTo>
                    <a:pt x="15240" y="207645"/>
                  </a:moveTo>
                  <a:lnTo>
                    <a:pt x="15240" y="8601583"/>
                  </a:lnTo>
                  <a:lnTo>
                    <a:pt x="7620" y="8601583"/>
                  </a:lnTo>
                  <a:lnTo>
                    <a:pt x="15240" y="8601583"/>
                  </a:lnTo>
                  <a:cubicBezTo>
                    <a:pt x="15240" y="8707882"/>
                    <a:pt x="101346" y="8793988"/>
                    <a:pt x="207645" y="8793988"/>
                  </a:cubicBezTo>
                  <a:lnTo>
                    <a:pt x="6547739" y="8793988"/>
                  </a:lnTo>
                  <a:cubicBezTo>
                    <a:pt x="6653911" y="8793988"/>
                    <a:pt x="6740144" y="8707882"/>
                    <a:pt x="6740144" y="8601583"/>
                  </a:cubicBezTo>
                  <a:lnTo>
                    <a:pt x="6740144" y="207645"/>
                  </a:lnTo>
                  <a:cubicBezTo>
                    <a:pt x="6740144" y="101346"/>
                    <a:pt x="6654038" y="15240"/>
                    <a:pt x="6547739" y="15240"/>
                  </a:cubicBezTo>
                  <a:lnTo>
                    <a:pt x="207645" y="15240"/>
                  </a:lnTo>
                  <a:lnTo>
                    <a:pt x="207645" y="7620"/>
                  </a:lnTo>
                  <a:lnTo>
                    <a:pt x="207645" y="15240"/>
                  </a:lnTo>
                  <a:cubicBezTo>
                    <a:pt x="101346" y="15240"/>
                    <a:pt x="15240" y="101346"/>
                    <a:pt x="15240" y="207645"/>
                  </a:cubicBezTo>
                  <a:close/>
                </a:path>
              </a:pathLst>
            </a:custGeom>
            <a:solidFill>
              <a:srgbClr val="1F6C89"/>
            </a:solidFill>
          </p:spPr>
          <p:txBody>
            <a:bodyPr/>
            <a:lstStyle/>
            <a:p>
              <a:endParaRPr lang="es-CO"/>
            </a:p>
          </p:txBody>
        </p:sp>
      </p:grpSp>
      <p:sp>
        <p:nvSpPr>
          <p:cNvPr id="24" name="TextBox 24"/>
          <p:cNvSpPr txBox="1"/>
          <p:nvPr/>
        </p:nvSpPr>
        <p:spPr>
          <a:xfrm>
            <a:off x="3055142" y="3710537"/>
            <a:ext cx="3834605" cy="708533"/>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Mejora en la Toma de Decisiones Empresariales </a:t>
            </a:r>
          </a:p>
        </p:txBody>
      </p:sp>
      <p:sp>
        <p:nvSpPr>
          <p:cNvPr id="25" name="TextBox 25"/>
          <p:cNvSpPr txBox="1"/>
          <p:nvPr/>
        </p:nvSpPr>
        <p:spPr>
          <a:xfrm>
            <a:off x="3188104" y="4652450"/>
            <a:ext cx="3543440" cy="29051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análisis de emociones proporciona insights valiosos sobre las percepciones y sentimientos de los usuarios. Esto permite a las empresas tomar decisiones más informadas en áreas como marketing, atención al cliente y desarrollo de productos.</a:t>
            </a:r>
          </a:p>
        </p:txBody>
      </p:sp>
      <p:sp>
        <p:nvSpPr>
          <p:cNvPr id="26" name="TextBox 26"/>
          <p:cNvSpPr txBox="1"/>
          <p:nvPr/>
        </p:nvSpPr>
        <p:spPr>
          <a:xfrm>
            <a:off x="7226698" y="3717364"/>
            <a:ext cx="3834605" cy="708533"/>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Contribución a la Investigación en NLP </a:t>
            </a:r>
          </a:p>
        </p:txBody>
      </p:sp>
      <p:sp>
        <p:nvSpPr>
          <p:cNvPr id="27" name="TextBox 27"/>
          <p:cNvSpPr txBox="1"/>
          <p:nvPr/>
        </p:nvSpPr>
        <p:spPr>
          <a:xfrm>
            <a:off x="7359660" y="4659277"/>
            <a:ext cx="3543440" cy="29051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desarrollo de un sistema robusto de análisis de emociones también contribuye al campo de la investigación en NLP, proporcionando un modelo que puede ser utilizado y adaptado por otros investigadores y desarrolladores. </a:t>
            </a:r>
          </a:p>
        </p:txBody>
      </p:sp>
      <p:sp>
        <p:nvSpPr>
          <p:cNvPr id="28" name="TextBox 28"/>
          <p:cNvSpPr txBox="1"/>
          <p:nvPr/>
        </p:nvSpPr>
        <p:spPr>
          <a:xfrm>
            <a:off x="11398253" y="3717364"/>
            <a:ext cx="3834605" cy="708533"/>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Aplicaciones en Diversos Sectores </a:t>
            </a:r>
          </a:p>
        </p:txBody>
      </p:sp>
      <p:sp>
        <p:nvSpPr>
          <p:cNvPr id="29" name="TextBox 29"/>
          <p:cNvSpPr txBox="1"/>
          <p:nvPr/>
        </p:nvSpPr>
        <p:spPr>
          <a:xfrm>
            <a:off x="11531215" y="4659277"/>
            <a:ext cx="3543440" cy="16097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sistema puede ser aplicado en múltiples sectores, incluyendo atención al cliente, marketing, recursos humanos y análisis de redes sociales.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rot="-3517006">
            <a:off x="-3612269" y="688856"/>
            <a:ext cx="9281939" cy="2794075"/>
            <a:chOff x="0" y="0"/>
            <a:chExt cx="2444626" cy="735888"/>
          </a:xfrm>
        </p:grpSpPr>
        <p:sp>
          <p:nvSpPr>
            <p:cNvPr id="4" name="Freeform 4"/>
            <p:cNvSpPr/>
            <p:nvPr/>
          </p:nvSpPr>
          <p:spPr>
            <a:xfrm>
              <a:off x="0" y="0"/>
              <a:ext cx="2444626" cy="735888"/>
            </a:xfrm>
            <a:custGeom>
              <a:avLst/>
              <a:gdLst/>
              <a:ahLst/>
              <a:cxnLst/>
              <a:rect l="l" t="t" r="r" b="b"/>
              <a:pathLst>
                <a:path w="2444626" h="735888">
                  <a:moveTo>
                    <a:pt x="0" y="0"/>
                  </a:moveTo>
                  <a:lnTo>
                    <a:pt x="2444626" y="0"/>
                  </a:lnTo>
                  <a:lnTo>
                    <a:pt x="2444626" y="735888"/>
                  </a:lnTo>
                  <a:lnTo>
                    <a:pt x="0" y="735888"/>
                  </a:lnTo>
                  <a:close/>
                </a:path>
              </a:pathLst>
            </a:custGeom>
            <a:solidFill>
              <a:srgbClr val="EDECED"/>
            </a:solidFill>
          </p:spPr>
          <p:txBody>
            <a:bodyPr/>
            <a:lstStyle/>
            <a:p>
              <a:endParaRPr lang="es-CO"/>
            </a:p>
          </p:txBody>
        </p:sp>
        <p:sp>
          <p:nvSpPr>
            <p:cNvPr id="5" name="TextBox 5"/>
            <p:cNvSpPr txBox="1"/>
            <p:nvPr/>
          </p:nvSpPr>
          <p:spPr>
            <a:xfrm>
              <a:off x="0" y="-47625"/>
              <a:ext cx="2444626" cy="78351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rot="5400000">
            <a:off x="-2995637" y="534863"/>
            <a:ext cx="8048673" cy="4712132"/>
          </a:xfrm>
          <a:custGeom>
            <a:avLst/>
            <a:gdLst/>
            <a:ahLst/>
            <a:cxnLst/>
            <a:rect l="l" t="t" r="r" b="b"/>
            <a:pathLst>
              <a:path w="8048673" h="4712132">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TextBox 7"/>
          <p:cNvSpPr txBox="1"/>
          <p:nvPr/>
        </p:nvSpPr>
        <p:spPr>
          <a:xfrm>
            <a:off x="3592908" y="691136"/>
            <a:ext cx="11102184" cy="1575183"/>
          </a:xfrm>
          <a:prstGeom prst="rect">
            <a:avLst/>
          </a:prstGeom>
        </p:spPr>
        <p:txBody>
          <a:bodyPr lIns="0" tIns="0" rIns="0" bIns="0" rtlCol="0" anchor="t">
            <a:spAutoFit/>
          </a:bodyPr>
          <a:lstStyle/>
          <a:p>
            <a:pPr algn="ctr">
              <a:lnSpc>
                <a:spcPts val="6077"/>
              </a:lnSpc>
            </a:pPr>
            <a:r>
              <a:rPr lang="en-US" sz="5900" b="1" spc="188">
                <a:solidFill>
                  <a:srgbClr val="000000"/>
                </a:solidFill>
                <a:latin typeface="Be Vietnam Ultra-Bold"/>
                <a:ea typeface="Be Vietnam Ultra-Bold"/>
                <a:cs typeface="Be Vietnam Ultra-Bold"/>
                <a:sym typeface="Be Vietnam Ultra-Bold"/>
              </a:rPr>
              <a:t>ANÁLISIS E INTERPRETACIÓN DE RESULTADOS </a:t>
            </a:r>
          </a:p>
        </p:txBody>
      </p:sp>
      <p:sp>
        <p:nvSpPr>
          <p:cNvPr id="8" name="TextBox 8"/>
          <p:cNvSpPr txBox="1"/>
          <p:nvPr/>
        </p:nvSpPr>
        <p:spPr>
          <a:xfrm>
            <a:off x="3738385" y="3431502"/>
            <a:ext cx="3834605" cy="356108"/>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Descripción de los datos</a:t>
            </a:r>
          </a:p>
        </p:txBody>
      </p:sp>
      <p:sp>
        <p:nvSpPr>
          <p:cNvPr id="9" name="TextBox 9"/>
          <p:cNvSpPr txBox="1"/>
          <p:nvPr/>
        </p:nvSpPr>
        <p:spPr>
          <a:xfrm>
            <a:off x="3871347" y="4020990"/>
            <a:ext cx="10678268" cy="35528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Datos no estructurados, textos, parrafos, palabras.</a:t>
            </a:r>
          </a:p>
          <a:p>
            <a:pPr algn="just">
              <a:lnSpc>
                <a:spcPts val="2622"/>
              </a:lnSpc>
            </a:pPr>
            <a:r>
              <a:rPr lang="en-US" sz="1873">
                <a:solidFill>
                  <a:srgbClr val="000000"/>
                </a:solidFill>
                <a:latin typeface="Open Sans"/>
                <a:ea typeface="Open Sans"/>
                <a:cs typeface="Open Sans"/>
                <a:sym typeface="Open Sans"/>
              </a:rPr>
              <a:t>Fuentes de Datos:</a:t>
            </a:r>
          </a:p>
          <a:p>
            <a:pPr marL="404461" lvl="1" indent="-202231" algn="just">
              <a:lnSpc>
                <a:spcPts val="2622"/>
              </a:lnSpc>
              <a:buFont typeface="Arial"/>
              <a:buChar char="•"/>
            </a:pPr>
            <a:r>
              <a:rPr lang="en-US" sz="1873" b="1">
                <a:solidFill>
                  <a:srgbClr val="000000"/>
                </a:solidFill>
                <a:latin typeface="Open Sans Bold"/>
                <a:ea typeface="Open Sans Bold"/>
                <a:cs typeface="Open Sans Bold"/>
                <a:sym typeface="Open Sans Bold"/>
              </a:rPr>
              <a:t>Redes Sociales</a:t>
            </a:r>
          </a:p>
          <a:p>
            <a:pPr algn="just">
              <a:lnSpc>
                <a:spcPts val="2622"/>
              </a:lnSpc>
            </a:pPr>
            <a:r>
              <a:rPr lang="en-US" sz="1873">
                <a:solidFill>
                  <a:srgbClr val="000000"/>
                </a:solidFill>
                <a:latin typeface="Open Sans"/>
                <a:ea typeface="Open Sans"/>
                <a:cs typeface="Open Sans"/>
                <a:sym typeface="Open Sans"/>
              </a:rPr>
              <a:t>Comentarios y publicaciones en plataformas como Twitter, Facebook e Instagram, donde los usuarios expresan sus emociones y opiniones sobre productos, servicios o eventos. </a:t>
            </a:r>
          </a:p>
          <a:p>
            <a:pPr marL="404461" lvl="1" indent="-202231" algn="just">
              <a:lnSpc>
                <a:spcPts val="2622"/>
              </a:lnSpc>
              <a:buFont typeface="Arial"/>
              <a:buChar char="•"/>
            </a:pPr>
            <a:r>
              <a:rPr lang="en-US" sz="1873" b="1">
                <a:solidFill>
                  <a:srgbClr val="000000"/>
                </a:solidFill>
                <a:latin typeface="Open Sans Bold"/>
                <a:ea typeface="Open Sans Bold"/>
                <a:cs typeface="Open Sans Bold"/>
                <a:sym typeface="Open Sans Bold"/>
              </a:rPr>
              <a:t>Reseñas de Productos</a:t>
            </a:r>
          </a:p>
          <a:p>
            <a:pPr algn="just">
              <a:lnSpc>
                <a:spcPts val="2622"/>
              </a:lnSpc>
            </a:pPr>
            <a:r>
              <a:rPr lang="en-US" sz="1873">
                <a:solidFill>
                  <a:srgbClr val="000000"/>
                </a:solidFill>
                <a:latin typeface="Open Sans"/>
                <a:ea typeface="Open Sans"/>
                <a:cs typeface="Open Sans"/>
                <a:sym typeface="Open Sans"/>
              </a:rPr>
              <a:t>Opiniones de clientes en sitios de comercio electrónico, que proporcionan información sobre la satisfacción del cliente y las emociones asociadas a experiencias de compra. </a:t>
            </a:r>
          </a:p>
          <a:p>
            <a:pPr marL="404461" lvl="1" indent="-202231" algn="just">
              <a:lnSpc>
                <a:spcPts val="2622"/>
              </a:lnSpc>
              <a:buFont typeface="Arial"/>
              <a:buChar char="•"/>
            </a:pPr>
            <a:r>
              <a:rPr lang="en-US" sz="1873" b="1">
                <a:solidFill>
                  <a:srgbClr val="000000"/>
                </a:solidFill>
                <a:latin typeface="Open Sans Bold"/>
                <a:ea typeface="Open Sans Bold"/>
                <a:cs typeface="Open Sans Bold"/>
                <a:sym typeface="Open Sans Bold"/>
              </a:rPr>
              <a:t>Correos Electrónicos de Atención al Cliente</a:t>
            </a:r>
          </a:p>
          <a:p>
            <a:pPr algn="just">
              <a:lnSpc>
                <a:spcPts val="2622"/>
              </a:lnSpc>
            </a:pPr>
            <a:r>
              <a:rPr lang="en-US" sz="1873">
                <a:solidFill>
                  <a:srgbClr val="000000"/>
                </a:solidFill>
                <a:latin typeface="Open Sans"/>
                <a:ea typeface="Open Sans"/>
                <a:cs typeface="Open Sans"/>
                <a:sym typeface="Open Sans"/>
              </a:rPr>
              <a:t>Interacciones entre clientes y empresas, que pueden contener quejas, consultas y comentarios que reflejan el estado emocional de los usuarios.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rot="-3517006">
            <a:off x="-3612269" y="688856"/>
            <a:ext cx="9281939" cy="2794075"/>
            <a:chOff x="0" y="0"/>
            <a:chExt cx="2444626" cy="735888"/>
          </a:xfrm>
        </p:grpSpPr>
        <p:sp>
          <p:nvSpPr>
            <p:cNvPr id="4" name="Freeform 4"/>
            <p:cNvSpPr/>
            <p:nvPr/>
          </p:nvSpPr>
          <p:spPr>
            <a:xfrm>
              <a:off x="0" y="0"/>
              <a:ext cx="2444626" cy="735888"/>
            </a:xfrm>
            <a:custGeom>
              <a:avLst/>
              <a:gdLst/>
              <a:ahLst/>
              <a:cxnLst/>
              <a:rect l="l" t="t" r="r" b="b"/>
              <a:pathLst>
                <a:path w="2444626" h="735888">
                  <a:moveTo>
                    <a:pt x="0" y="0"/>
                  </a:moveTo>
                  <a:lnTo>
                    <a:pt x="2444626" y="0"/>
                  </a:lnTo>
                  <a:lnTo>
                    <a:pt x="2444626" y="735888"/>
                  </a:lnTo>
                  <a:lnTo>
                    <a:pt x="0" y="735888"/>
                  </a:lnTo>
                  <a:close/>
                </a:path>
              </a:pathLst>
            </a:custGeom>
            <a:solidFill>
              <a:srgbClr val="EDECED"/>
            </a:solidFill>
          </p:spPr>
          <p:txBody>
            <a:bodyPr/>
            <a:lstStyle/>
            <a:p>
              <a:endParaRPr lang="es-CO"/>
            </a:p>
          </p:txBody>
        </p:sp>
        <p:sp>
          <p:nvSpPr>
            <p:cNvPr id="5" name="TextBox 5"/>
            <p:cNvSpPr txBox="1"/>
            <p:nvPr/>
          </p:nvSpPr>
          <p:spPr>
            <a:xfrm>
              <a:off x="0" y="-47625"/>
              <a:ext cx="2444626" cy="78351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rot="5400000">
            <a:off x="-2995637" y="534863"/>
            <a:ext cx="8048673" cy="4712132"/>
          </a:xfrm>
          <a:custGeom>
            <a:avLst/>
            <a:gdLst/>
            <a:ahLst/>
            <a:cxnLst/>
            <a:rect l="l" t="t" r="r" b="b"/>
            <a:pathLst>
              <a:path w="8048673" h="4712132">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Freeform 7"/>
          <p:cNvSpPr/>
          <p:nvPr/>
        </p:nvSpPr>
        <p:spPr>
          <a:xfrm>
            <a:off x="10511726" y="4278528"/>
            <a:ext cx="6057949" cy="3648940"/>
          </a:xfrm>
          <a:custGeom>
            <a:avLst/>
            <a:gdLst/>
            <a:ahLst/>
            <a:cxnLst/>
            <a:rect l="l" t="t" r="r" b="b"/>
            <a:pathLst>
              <a:path w="6057949" h="3648940">
                <a:moveTo>
                  <a:pt x="0" y="0"/>
                </a:moveTo>
                <a:lnTo>
                  <a:pt x="6057949" y="0"/>
                </a:lnTo>
                <a:lnTo>
                  <a:pt x="6057949" y="3648940"/>
                </a:lnTo>
                <a:lnTo>
                  <a:pt x="0" y="3648940"/>
                </a:lnTo>
                <a:lnTo>
                  <a:pt x="0" y="0"/>
                </a:lnTo>
                <a:close/>
              </a:path>
            </a:pathLst>
          </a:custGeom>
          <a:blipFill>
            <a:blip r:embed="rId5"/>
            <a:stretch>
              <a:fillRect/>
            </a:stretch>
          </a:blipFill>
          <a:ln w="19050" cap="rnd">
            <a:solidFill>
              <a:srgbClr val="000000"/>
            </a:solidFill>
            <a:prstDash val="dash"/>
            <a:round/>
          </a:ln>
        </p:spPr>
        <p:txBody>
          <a:bodyPr/>
          <a:lstStyle/>
          <a:p>
            <a:endParaRPr lang="es-CO"/>
          </a:p>
        </p:txBody>
      </p:sp>
      <p:sp>
        <p:nvSpPr>
          <p:cNvPr id="8" name="TextBox 8"/>
          <p:cNvSpPr txBox="1"/>
          <p:nvPr/>
        </p:nvSpPr>
        <p:spPr>
          <a:xfrm>
            <a:off x="3592908" y="691136"/>
            <a:ext cx="11102184" cy="1575183"/>
          </a:xfrm>
          <a:prstGeom prst="rect">
            <a:avLst/>
          </a:prstGeom>
        </p:spPr>
        <p:txBody>
          <a:bodyPr lIns="0" tIns="0" rIns="0" bIns="0" rtlCol="0" anchor="t">
            <a:spAutoFit/>
          </a:bodyPr>
          <a:lstStyle/>
          <a:p>
            <a:pPr algn="ctr">
              <a:lnSpc>
                <a:spcPts val="6077"/>
              </a:lnSpc>
            </a:pPr>
            <a:r>
              <a:rPr lang="en-US" sz="5900" b="1" spc="188">
                <a:solidFill>
                  <a:srgbClr val="000000"/>
                </a:solidFill>
                <a:latin typeface="Be Vietnam Ultra-Bold"/>
                <a:ea typeface="Be Vietnam Ultra-Bold"/>
                <a:cs typeface="Be Vietnam Ultra-Bold"/>
                <a:sym typeface="Be Vietnam Ultra-Bold"/>
              </a:rPr>
              <a:t>ANÁLISIS E INTERPRETACIÓN DE RESULTADOS </a:t>
            </a:r>
          </a:p>
        </p:txBody>
      </p:sp>
      <p:sp>
        <p:nvSpPr>
          <p:cNvPr id="9" name="TextBox 9"/>
          <p:cNvSpPr txBox="1"/>
          <p:nvPr/>
        </p:nvSpPr>
        <p:spPr>
          <a:xfrm>
            <a:off x="2955453" y="3772754"/>
            <a:ext cx="3103720" cy="356108"/>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Objetivo específico 1</a:t>
            </a:r>
          </a:p>
        </p:txBody>
      </p:sp>
      <p:sp>
        <p:nvSpPr>
          <p:cNvPr id="10" name="TextBox 10"/>
          <p:cNvSpPr txBox="1"/>
          <p:nvPr/>
        </p:nvSpPr>
        <p:spPr>
          <a:xfrm>
            <a:off x="2955453" y="4240428"/>
            <a:ext cx="6188547" cy="38767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Analizar los patrones y características emocionales en textos escritos por los usuarios mediante técnicas de procesamiento de lenguaje natural (NLP) .</a:t>
            </a:r>
          </a:p>
          <a:p>
            <a:pPr algn="just">
              <a:lnSpc>
                <a:spcPts val="2622"/>
              </a:lnSpc>
            </a:pPr>
            <a:endParaRPr lang="en-US" sz="1873">
              <a:solidFill>
                <a:srgbClr val="000000"/>
              </a:solidFill>
              <a:latin typeface="Open Sans"/>
              <a:ea typeface="Open Sans"/>
              <a:cs typeface="Open Sans"/>
              <a:sym typeface="Open Sans"/>
            </a:endParaRPr>
          </a:p>
          <a:p>
            <a:pPr algn="just">
              <a:lnSpc>
                <a:spcPts val="2622"/>
              </a:lnSpc>
            </a:pPr>
            <a:r>
              <a:rPr lang="en-US" sz="1873">
                <a:solidFill>
                  <a:srgbClr val="000000"/>
                </a:solidFill>
                <a:latin typeface="Open Sans"/>
                <a:ea typeface="Open Sans"/>
                <a:cs typeface="Open Sans"/>
                <a:sym typeface="Open Sans"/>
              </a:rPr>
              <a:t>Se realizaron las siguientes actividades: </a:t>
            </a:r>
          </a:p>
          <a:p>
            <a:pPr algn="just">
              <a:lnSpc>
                <a:spcPts val="2622"/>
              </a:lnSpc>
            </a:pPr>
            <a:r>
              <a:rPr lang="en-US" sz="1873">
                <a:solidFill>
                  <a:srgbClr val="000000"/>
                </a:solidFill>
                <a:latin typeface="Open Sans"/>
                <a:ea typeface="Open Sans"/>
                <a:cs typeface="Open Sans"/>
                <a:sym typeface="Open Sans"/>
              </a:rPr>
              <a:t> </a:t>
            </a:r>
          </a:p>
          <a:p>
            <a:pPr algn="just">
              <a:lnSpc>
                <a:spcPts val="2622"/>
              </a:lnSpc>
            </a:pPr>
            <a:r>
              <a:rPr lang="en-US" sz="1873">
                <a:solidFill>
                  <a:srgbClr val="000000"/>
                </a:solidFill>
                <a:latin typeface="Open Sans"/>
                <a:ea typeface="Open Sans"/>
                <a:cs typeface="Open Sans"/>
                <a:sym typeface="Open Sans"/>
              </a:rPr>
              <a:t>1) Se realizo la búsqueda en la base de datos Scopus de lo relacionado con el objeto de estudio Sistema de Análisis de Emociones Basado en NLP usando Programación Paralela y Arquitectura por Capas para la Evaluación de Textos de Usuarios de los cuales se analizaron 50 documentos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rot="-3517006">
            <a:off x="-3612269" y="688856"/>
            <a:ext cx="9281939" cy="2794075"/>
            <a:chOff x="0" y="0"/>
            <a:chExt cx="2444626" cy="735888"/>
          </a:xfrm>
        </p:grpSpPr>
        <p:sp>
          <p:nvSpPr>
            <p:cNvPr id="4" name="Freeform 4"/>
            <p:cNvSpPr/>
            <p:nvPr/>
          </p:nvSpPr>
          <p:spPr>
            <a:xfrm>
              <a:off x="0" y="0"/>
              <a:ext cx="2444626" cy="735888"/>
            </a:xfrm>
            <a:custGeom>
              <a:avLst/>
              <a:gdLst/>
              <a:ahLst/>
              <a:cxnLst/>
              <a:rect l="l" t="t" r="r" b="b"/>
              <a:pathLst>
                <a:path w="2444626" h="735888">
                  <a:moveTo>
                    <a:pt x="0" y="0"/>
                  </a:moveTo>
                  <a:lnTo>
                    <a:pt x="2444626" y="0"/>
                  </a:lnTo>
                  <a:lnTo>
                    <a:pt x="2444626" y="735888"/>
                  </a:lnTo>
                  <a:lnTo>
                    <a:pt x="0" y="735888"/>
                  </a:lnTo>
                  <a:close/>
                </a:path>
              </a:pathLst>
            </a:custGeom>
            <a:solidFill>
              <a:srgbClr val="EDECED"/>
            </a:solidFill>
          </p:spPr>
          <p:txBody>
            <a:bodyPr/>
            <a:lstStyle/>
            <a:p>
              <a:endParaRPr lang="es-CO"/>
            </a:p>
          </p:txBody>
        </p:sp>
        <p:sp>
          <p:nvSpPr>
            <p:cNvPr id="5" name="TextBox 5"/>
            <p:cNvSpPr txBox="1"/>
            <p:nvPr/>
          </p:nvSpPr>
          <p:spPr>
            <a:xfrm>
              <a:off x="0" y="-47625"/>
              <a:ext cx="2444626" cy="78351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rot="5400000">
            <a:off x="-2995637" y="534863"/>
            <a:ext cx="8048673" cy="4712132"/>
          </a:xfrm>
          <a:custGeom>
            <a:avLst/>
            <a:gdLst/>
            <a:ahLst/>
            <a:cxnLst/>
            <a:rect l="l" t="t" r="r" b="b"/>
            <a:pathLst>
              <a:path w="8048673" h="4712132">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Freeform 7"/>
          <p:cNvSpPr/>
          <p:nvPr/>
        </p:nvSpPr>
        <p:spPr>
          <a:xfrm>
            <a:off x="9144000" y="3012744"/>
            <a:ext cx="8122631" cy="6127960"/>
          </a:xfrm>
          <a:custGeom>
            <a:avLst/>
            <a:gdLst/>
            <a:ahLst/>
            <a:cxnLst/>
            <a:rect l="l" t="t" r="r" b="b"/>
            <a:pathLst>
              <a:path w="8122631" h="6127960">
                <a:moveTo>
                  <a:pt x="0" y="0"/>
                </a:moveTo>
                <a:lnTo>
                  <a:pt x="8122631" y="0"/>
                </a:lnTo>
                <a:lnTo>
                  <a:pt x="8122631" y="6127960"/>
                </a:lnTo>
                <a:lnTo>
                  <a:pt x="0" y="6127960"/>
                </a:lnTo>
                <a:lnTo>
                  <a:pt x="0" y="0"/>
                </a:lnTo>
                <a:close/>
              </a:path>
            </a:pathLst>
          </a:custGeom>
          <a:blipFill>
            <a:blip r:embed="rId5"/>
            <a:stretch>
              <a:fillRect/>
            </a:stretch>
          </a:blipFill>
          <a:ln w="19050" cap="rnd">
            <a:solidFill>
              <a:srgbClr val="000000"/>
            </a:solidFill>
            <a:prstDash val="sysDot"/>
            <a:round/>
          </a:ln>
        </p:spPr>
        <p:txBody>
          <a:bodyPr/>
          <a:lstStyle/>
          <a:p>
            <a:endParaRPr lang="es-CO"/>
          </a:p>
        </p:txBody>
      </p:sp>
      <p:sp>
        <p:nvSpPr>
          <p:cNvPr id="8" name="TextBox 8"/>
          <p:cNvSpPr txBox="1"/>
          <p:nvPr/>
        </p:nvSpPr>
        <p:spPr>
          <a:xfrm>
            <a:off x="3592908" y="691136"/>
            <a:ext cx="11102184" cy="1575183"/>
          </a:xfrm>
          <a:prstGeom prst="rect">
            <a:avLst/>
          </a:prstGeom>
        </p:spPr>
        <p:txBody>
          <a:bodyPr lIns="0" tIns="0" rIns="0" bIns="0" rtlCol="0" anchor="t">
            <a:spAutoFit/>
          </a:bodyPr>
          <a:lstStyle/>
          <a:p>
            <a:pPr algn="ctr">
              <a:lnSpc>
                <a:spcPts val="6077"/>
              </a:lnSpc>
            </a:pPr>
            <a:r>
              <a:rPr lang="en-US" sz="5900" b="1" spc="188">
                <a:solidFill>
                  <a:srgbClr val="000000"/>
                </a:solidFill>
                <a:latin typeface="Be Vietnam Ultra-Bold"/>
                <a:ea typeface="Be Vietnam Ultra-Bold"/>
                <a:cs typeface="Be Vietnam Ultra-Bold"/>
                <a:sym typeface="Be Vietnam Ultra-Bold"/>
              </a:rPr>
              <a:t>ANÁLISIS E INTERPRETACIÓN DE RESULTADOS </a:t>
            </a:r>
          </a:p>
        </p:txBody>
      </p:sp>
      <p:sp>
        <p:nvSpPr>
          <p:cNvPr id="9" name="TextBox 9"/>
          <p:cNvSpPr txBox="1"/>
          <p:nvPr/>
        </p:nvSpPr>
        <p:spPr>
          <a:xfrm>
            <a:off x="2555207" y="3835576"/>
            <a:ext cx="6188547" cy="42005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2) Luego en Vosviewer, se hizo el análisis de co-ocurrencia, con todas las palabras clave, conteo completo</a:t>
            </a:r>
          </a:p>
          <a:p>
            <a:pPr algn="just">
              <a:lnSpc>
                <a:spcPts val="2622"/>
              </a:lnSpc>
            </a:pPr>
            <a:r>
              <a:rPr lang="en-US" sz="1873">
                <a:solidFill>
                  <a:srgbClr val="000000"/>
                </a:solidFill>
                <a:latin typeface="Open Sans"/>
                <a:ea typeface="Open Sans"/>
                <a:cs typeface="Open Sans"/>
                <a:sym typeface="Open Sans"/>
              </a:rPr>
              <a:t>Obtenemos que el tema central de los documentos analizados es el procesamiento del lenguaje natural (PLN), Esto se evidencia por presencia de términos como "natural language processing", "natural languages", "sentiment analysis", "machine learning", entre otros.</a:t>
            </a:r>
          </a:p>
          <a:p>
            <a:pPr algn="just">
              <a:lnSpc>
                <a:spcPts val="2622"/>
              </a:lnSpc>
            </a:pPr>
            <a:r>
              <a:rPr lang="en-US" sz="1873">
                <a:solidFill>
                  <a:srgbClr val="000000"/>
                </a:solidFill>
                <a:latin typeface="Open Sans"/>
                <a:ea typeface="Open Sans"/>
                <a:cs typeface="Open Sans"/>
                <a:sym typeface="Open Sans"/>
              </a:rPr>
              <a:t>Existe una fuerte conexión entre "natural language processing" y términos como "machine learning", "deep learning", "sentiment analysis" y "classification of information".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rot="-3517006">
            <a:off x="-3612269" y="688856"/>
            <a:ext cx="9281939" cy="2794075"/>
            <a:chOff x="0" y="0"/>
            <a:chExt cx="2444626" cy="735888"/>
          </a:xfrm>
        </p:grpSpPr>
        <p:sp>
          <p:nvSpPr>
            <p:cNvPr id="4" name="Freeform 4"/>
            <p:cNvSpPr/>
            <p:nvPr/>
          </p:nvSpPr>
          <p:spPr>
            <a:xfrm>
              <a:off x="0" y="0"/>
              <a:ext cx="2444626" cy="735888"/>
            </a:xfrm>
            <a:custGeom>
              <a:avLst/>
              <a:gdLst/>
              <a:ahLst/>
              <a:cxnLst/>
              <a:rect l="l" t="t" r="r" b="b"/>
              <a:pathLst>
                <a:path w="2444626" h="735888">
                  <a:moveTo>
                    <a:pt x="0" y="0"/>
                  </a:moveTo>
                  <a:lnTo>
                    <a:pt x="2444626" y="0"/>
                  </a:lnTo>
                  <a:lnTo>
                    <a:pt x="2444626" y="735888"/>
                  </a:lnTo>
                  <a:lnTo>
                    <a:pt x="0" y="735888"/>
                  </a:lnTo>
                  <a:close/>
                </a:path>
              </a:pathLst>
            </a:custGeom>
            <a:solidFill>
              <a:srgbClr val="EDECED"/>
            </a:solidFill>
          </p:spPr>
          <p:txBody>
            <a:bodyPr/>
            <a:lstStyle/>
            <a:p>
              <a:endParaRPr lang="es-CO"/>
            </a:p>
          </p:txBody>
        </p:sp>
        <p:sp>
          <p:nvSpPr>
            <p:cNvPr id="5" name="TextBox 5"/>
            <p:cNvSpPr txBox="1"/>
            <p:nvPr/>
          </p:nvSpPr>
          <p:spPr>
            <a:xfrm>
              <a:off x="0" y="-47625"/>
              <a:ext cx="2444626" cy="78351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rot="5400000">
            <a:off x="-2995637" y="534863"/>
            <a:ext cx="8048673" cy="4712132"/>
          </a:xfrm>
          <a:custGeom>
            <a:avLst/>
            <a:gdLst/>
            <a:ahLst/>
            <a:cxnLst/>
            <a:rect l="l" t="t" r="r" b="b"/>
            <a:pathLst>
              <a:path w="8048673" h="4712132">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Freeform 7"/>
          <p:cNvSpPr/>
          <p:nvPr/>
        </p:nvSpPr>
        <p:spPr>
          <a:xfrm rot="-895759">
            <a:off x="10301248" y="3869240"/>
            <a:ext cx="2576318" cy="2146932"/>
          </a:xfrm>
          <a:custGeom>
            <a:avLst/>
            <a:gdLst/>
            <a:ahLst/>
            <a:cxnLst/>
            <a:rect l="l" t="t" r="r" b="b"/>
            <a:pathLst>
              <a:path w="2576318" h="2146932">
                <a:moveTo>
                  <a:pt x="0" y="0"/>
                </a:moveTo>
                <a:lnTo>
                  <a:pt x="2576318" y="0"/>
                </a:lnTo>
                <a:lnTo>
                  <a:pt x="2576318" y="2146932"/>
                </a:lnTo>
                <a:lnTo>
                  <a:pt x="0" y="2146932"/>
                </a:lnTo>
                <a:lnTo>
                  <a:pt x="0" y="0"/>
                </a:lnTo>
                <a:close/>
              </a:path>
            </a:pathLst>
          </a:custGeom>
          <a:blipFill>
            <a:blip r:embed="rId5"/>
            <a:stretch>
              <a:fillRect/>
            </a:stretch>
          </a:blipFill>
        </p:spPr>
        <p:txBody>
          <a:bodyPr/>
          <a:lstStyle/>
          <a:p>
            <a:endParaRPr lang="es-CO"/>
          </a:p>
        </p:txBody>
      </p:sp>
      <p:sp>
        <p:nvSpPr>
          <p:cNvPr id="8" name="Freeform 8"/>
          <p:cNvSpPr/>
          <p:nvPr/>
        </p:nvSpPr>
        <p:spPr>
          <a:xfrm>
            <a:off x="11589407" y="6311802"/>
            <a:ext cx="4965101" cy="2818328"/>
          </a:xfrm>
          <a:custGeom>
            <a:avLst/>
            <a:gdLst/>
            <a:ahLst/>
            <a:cxnLst/>
            <a:rect l="l" t="t" r="r" b="b"/>
            <a:pathLst>
              <a:path w="4965101" h="2818328">
                <a:moveTo>
                  <a:pt x="0" y="0"/>
                </a:moveTo>
                <a:lnTo>
                  <a:pt x="4965101" y="0"/>
                </a:lnTo>
                <a:lnTo>
                  <a:pt x="4965101" y="2818327"/>
                </a:lnTo>
                <a:lnTo>
                  <a:pt x="0" y="2818327"/>
                </a:lnTo>
                <a:lnTo>
                  <a:pt x="0" y="0"/>
                </a:lnTo>
                <a:close/>
              </a:path>
            </a:pathLst>
          </a:custGeom>
          <a:blipFill>
            <a:blip r:embed="rId6"/>
            <a:stretch>
              <a:fillRect/>
            </a:stretch>
          </a:blipFill>
        </p:spPr>
        <p:txBody>
          <a:bodyPr/>
          <a:lstStyle/>
          <a:p>
            <a:endParaRPr lang="es-CO"/>
          </a:p>
        </p:txBody>
      </p:sp>
      <p:sp>
        <p:nvSpPr>
          <p:cNvPr id="9" name="TextBox 9"/>
          <p:cNvSpPr txBox="1"/>
          <p:nvPr/>
        </p:nvSpPr>
        <p:spPr>
          <a:xfrm>
            <a:off x="3592908" y="691136"/>
            <a:ext cx="11102184" cy="1575183"/>
          </a:xfrm>
          <a:prstGeom prst="rect">
            <a:avLst/>
          </a:prstGeom>
        </p:spPr>
        <p:txBody>
          <a:bodyPr lIns="0" tIns="0" rIns="0" bIns="0" rtlCol="0" anchor="t">
            <a:spAutoFit/>
          </a:bodyPr>
          <a:lstStyle/>
          <a:p>
            <a:pPr algn="ctr">
              <a:lnSpc>
                <a:spcPts val="6077"/>
              </a:lnSpc>
            </a:pPr>
            <a:r>
              <a:rPr lang="en-US" sz="5900" b="1" spc="188">
                <a:solidFill>
                  <a:srgbClr val="000000"/>
                </a:solidFill>
                <a:latin typeface="Be Vietnam Ultra-Bold"/>
                <a:ea typeface="Be Vietnam Ultra-Bold"/>
                <a:cs typeface="Be Vietnam Ultra-Bold"/>
                <a:sym typeface="Be Vietnam Ultra-Bold"/>
              </a:rPr>
              <a:t>ANÁLISIS E INTERPRETACIÓN DE RESULTADOS </a:t>
            </a:r>
          </a:p>
        </p:txBody>
      </p:sp>
      <p:sp>
        <p:nvSpPr>
          <p:cNvPr id="10" name="TextBox 10"/>
          <p:cNvSpPr txBox="1"/>
          <p:nvPr/>
        </p:nvSpPr>
        <p:spPr>
          <a:xfrm>
            <a:off x="2503001" y="3678958"/>
            <a:ext cx="6188547" cy="58198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Seleccionar las herramientas y algoritmos de NLP más adecuados para el análisis y categorización de emociones en textos de usuarios. </a:t>
            </a:r>
          </a:p>
          <a:p>
            <a:pPr algn="just">
              <a:lnSpc>
                <a:spcPts val="2622"/>
              </a:lnSpc>
            </a:pPr>
            <a:endParaRPr lang="en-US" sz="1873">
              <a:solidFill>
                <a:srgbClr val="000000"/>
              </a:solidFill>
              <a:latin typeface="Open Sans"/>
              <a:ea typeface="Open Sans"/>
              <a:cs typeface="Open Sans"/>
              <a:sym typeface="Open Sans"/>
            </a:endParaRPr>
          </a:p>
          <a:p>
            <a:pPr algn="just">
              <a:lnSpc>
                <a:spcPts val="2622"/>
              </a:lnSpc>
            </a:pPr>
            <a:r>
              <a:rPr lang="en-US" sz="1873">
                <a:solidFill>
                  <a:srgbClr val="000000"/>
                </a:solidFill>
                <a:latin typeface="Open Sans"/>
                <a:ea typeface="Open Sans"/>
                <a:cs typeface="Open Sans"/>
                <a:sym typeface="Open Sans"/>
              </a:rPr>
              <a:t>Se selecciono </a:t>
            </a:r>
            <a:r>
              <a:rPr lang="en-US" sz="1873" b="1">
                <a:solidFill>
                  <a:srgbClr val="000000"/>
                </a:solidFill>
                <a:latin typeface="Open Sans Bold"/>
                <a:ea typeface="Open Sans Bold"/>
                <a:cs typeface="Open Sans Bold"/>
                <a:sym typeface="Open Sans Bold"/>
              </a:rPr>
              <a:t>vaderSentiment</a:t>
            </a:r>
            <a:r>
              <a:rPr lang="en-US" sz="1873">
                <a:solidFill>
                  <a:srgbClr val="000000"/>
                </a:solidFill>
                <a:latin typeface="Open Sans"/>
                <a:ea typeface="Open Sans"/>
                <a:cs typeface="Open Sans"/>
                <a:sym typeface="Open Sans"/>
              </a:rPr>
              <a:t> para el análisis de emociones.</a:t>
            </a:r>
          </a:p>
          <a:p>
            <a:pPr algn="just">
              <a:lnSpc>
                <a:spcPts val="2622"/>
              </a:lnSpc>
            </a:pPr>
            <a:endParaRPr lang="en-US" sz="1873">
              <a:solidFill>
                <a:srgbClr val="000000"/>
              </a:solidFill>
              <a:latin typeface="Open Sans"/>
              <a:ea typeface="Open Sans"/>
              <a:cs typeface="Open Sans"/>
              <a:sym typeface="Open Sans"/>
            </a:endParaRPr>
          </a:p>
          <a:p>
            <a:pPr algn="just">
              <a:lnSpc>
                <a:spcPts val="2622"/>
              </a:lnSpc>
            </a:pPr>
            <a:r>
              <a:rPr lang="en-US" sz="1873">
                <a:solidFill>
                  <a:srgbClr val="000000"/>
                </a:solidFill>
                <a:latin typeface="Open Sans"/>
                <a:ea typeface="Open Sans"/>
                <a:cs typeface="Open Sans"/>
                <a:sym typeface="Open Sans"/>
              </a:rPr>
              <a:t>Se selecciono </a:t>
            </a:r>
            <a:r>
              <a:rPr lang="en-US" sz="1873" b="1">
                <a:solidFill>
                  <a:srgbClr val="000000"/>
                </a:solidFill>
                <a:latin typeface="Open Sans Bold"/>
                <a:ea typeface="Open Sans Bold"/>
                <a:cs typeface="Open Sans Bold"/>
                <a:sym typeface="Open Sans Bold"/>
              </a:rPr>
              <a:t>Google Translate</a:t>
            </a:r>
            <a:r>
              <a:rPr lang="en-US" sz="1873">
                <a:solidFill>
                  <a:srgbClr val="000000"/>
                </a:solidFill>
                <a:latin typeface="Open Sans"/>
                <a:ea typeface="Open Sans"/>
                <a:cs typeface="Open Sans"/>
                <a:sym typeface="Open Sans"/>
              </a:rPr>
              <a:t> para traducir el texto a inglés antes del análisis. La elección de estas herramientas se basó en su capacidad para manejar texto en español con una traducción previa, mejorando la precisión de los resultados. </a:t>
            </a:r>
          </a:p>
          <a:p>
            <a:pPr algn="just">
              <a:lnSpc>
                <a:spcPts val="2622"/>
              </a:lnSpc>
            </a:pPr>
            <a:endParaRPr lang="en-US" sz="1873">
              <a:solidFill>
                <a:srgbClr val="000000"/>
              </a:solidFill>
              <a:latin typeface="Open Sans"/>
              <a:ea typeface="Open Sans"/>
              <a:cs typeface="Open Sans"/>
              <a:sym typeface="Open Sans"/>
            </a:endParaRPr>
          </a:p>
          <a:p>
            <a:pPr algn="just">
              <a:lnSpc>
                <a:spcPts val="2622"/>
              </a:lnSpc>
            </a:pPr>
            <a:r>
              <a:rPr lang="en-US" sz="1873">
                <a:solidFill>
                  <a:srgbClr val="000000"/>
                </a:solidFill>
                <a:latin typeface="Open Sans"/>
                <a:ea typeface="Open Sans"/>
                <a:cs typeface="Open Sans"/>
                <a:sym typeface="Open Sans"/>
              </a:rPr>
              <a:t>Se eligió la biblioteca </a:t>
            </a:r>
            <a:r>
              <a:rPr lang="en-US" sz="1873" b="1">
                <a:solidFill>
                  <a:srgbClr val="000000"/>
                </a:solidFill>
                <a:latin typeface="Open Sans Bold"/>
                <a:ea typeface="Open Sans Bold"/>
                <a:cs typeface="Open Sans Bold"/>
                <a:sym typeface="Open Sans Bold"/>
              </a:rPr>
              <a:t>tkinter para la interfaz de usuario</a:t>
            </a:r>
            <a:r>
              <a:rPr lang="en-US" sz="1873">
                <a:solidFill>
                  <a:srgbClr val="000000"/>
                </a:solidFill>
                <a:latin typeface="Open Sans"/>
                <a:ea typeface="Open Sans"/>
                <a:cs typeface="Open Sans"/>
                <a:sym typeface="Open Sans"/>
              </a:rPr>
              <a:t>, lo que facilitó la interacción con el sistema, permitiendo que el usuario ingrese y visualice los resultados del análisis de forma sencilla.</a:t>
            </a:r>
          </a:p>
          <a:p>
            <a:pPr algn="just">
              <a:lnSpc>
                <a:spcPts val="2622"/>
              </a:lnSpc>
            </a:pPr>
            <a:endParaRPr lang="en-US" sz="1873">
              <a:solidFill>
                <a:srgbClr val="000000"/>
              </a:solidFill>
              <a:latin typeface="Open Sans"/>
              <a:ea typeface="Open Sans"/>
              <a:cs typeface="Open Sans"/>
              <a:sym typeface="Open Sans"/>
            </a:endParaRPr>
          </a:p>
        </p:txBody>
      </p:sp>
      <p:sp>
        <p:nvSpPr>
          <p:cNvPr id="11" name="TextBox 11"/>
          <p:cNvSpPr txBox="1"/>
          <p:nvPr/>
        </p:nvSpPr>
        <p:spPr>
          <a:xfrm>
            <a:off x="2503001" y="3217503"/>
            <a:ext cx="3349824" cy="356108"/>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Objetivo específico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rot="-3517006">
            <a:off x="-3612269" y="688856"/>
            <a:ext cx="9281939" cy="2794075"/>
            <a:chOff x="0" y="0"/>
            <a:chExt cx="2444626" cy="735888"/>
          </a:xfrm>
        </p:grpSpPr>
        <p:sp>
          <p:nvSpPr>
            <p:cNvPr id="4" name="Freeform 4"/>
            <p:cNvSpPr/>
            <p:nvPr/>
          </p:nvSpPr>
          <p:spPr>
            <a:xfrm>
              <a:off x="0" y="0"/>
              <a:ext cx="2444626" cy="735888"/>
            </a:xfrm>
            <a:custGeom>
              <a:avLst/>
              <a:gdLst/>
              <a:ahLst/>
              <a:cxnLst/>
              <a:rect l="l" t="t" r="r" b="b"/>
              <a:pathLst>
                <a:path w="2444626" h="735888">
                  <a:moveTo>
                    <a:pt x="0" y="0"/>
                  </a:moveTo>
                  <a:lnTo>
                    <a:pt x="2444626" y="0"/>
                  </a:lnTo>
                  <a:lnTo>
                    <a:pt x="2444626" y="735888"/>
                  </a:lnTo>
                  <a:lnTo>
                    <a:pt x="0" y="735888"/>
                  </a:lnTo>
                  <a:close/>
                </a:path>
              </a:pathLst>
            </a:custGeom>
            <a:solidFill>
              <a:srgbClr val="EDECED"/>
            </a:solidFill>
          </p:spPr>
          <p:txBody>
            <a:bodyPr/>
            <a:lstStyle/>
            <a:p>
              <a:endParaRPr lang="es-CO"/>
            </a:p>
          </p:txBody>
        </p:sp>
        <p:sp>
          <p:nvSpPr>
            <p:cNvPr id="5" name="TextBox 5"/>
            <p:cNvSpPr txBox="1"/>
            <p:nvPr/>
          </p:nvSpPr>
          <p:spPr>
            <a:xfrm>
              <a:off x="0" y="-47625"/>
              <a:ext cx="2444626" cy="78351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rot="5400000">
            <a:off x="-2995637" y="534863"/>
            <a:ext cx="8048673" cy="4712132"/>
          </a:xfrm>
          <a:custGeom>
            <a:avLst/>
            <a:gdLst/>
            <a:ahLst/>
            <a:cxnLst/>
            <a:rect l="l" t="t" r="r" b="b"/>
            <a:pathLst>
              <a:path w="8048673" h="4712132">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Freeform 7"/>
          <p:cNvSpPr/>
          <p:nvPr/>
        </p:nvSpPr>
        <p:spPr>
          <a:xfrm>
            <a:off x="3369833" y="5755450"/>
            <a:ext cx="4916761" cy="3502850"/>
          </a:xfrm>
          <a:custGeom>
            <a:avLst/>
            <a:gdLst/>
            <a:ahLst/>
            <a:cxnLst/>
            <a:rect l="l" t="t" r="r" b="b"/>
            <a:pathLst>
              <a:path w="4916761" h="3502850">
                <a:moveTo>
                  <a:pt x="0" y="0"/>
                </a:moveTo>
                <a:lnTo>
                  <a:pt x="4916762" y="0"/>
                </a:lnTo>
                <a:lnTo>
                  <a:pt x="4916762" y="3502850"/>
                </a:lnTo>
                <a:lnTo>
                  <a:pt x="0" y="3502850"/>
                </a:lnTo>
                <a:lnTo>
                  <a:pt x="0" y="0"/>
                </a:lnTo>
                <a:close/>
              </a:path>
            </a:pathLst>
          </a:custGeom>
          <a:blipFill>
            <a:blip r:embed="rId5"/>
            <a:stretch>
              <a:fillRect/>
            </a:stretch>
          </a:blipFill>
        </p:spPr>
        <p:txBody>
          <a:bodyPr/>
          <a:lstStyle/>
          <a:p>
            <a:endParaRPr lang="es-CO"/>
          </a:p>
        </p:txBody>
      </p:sp>
      <p:sp>
        <p:nvSpPr>
          <p:cNvPr id="8" name="Freeform 8"/>
          <p:cNvSpPr/>
          <p:nvPr/>
        </p:nvSpPr>
        <p:spPr>
          <a:xfrm>
            <a:off x="10605295" y="5733580"/>
            <a:ext cx="4916761" cy="3524720"/>
          </a:xfrm>
          <a:custGeom>
            <a:avLst/>
            <a:gdLst/>
            <a:ahLst/>
            <a:cxnLst/>
            <a:rect l="l" t="t" r="r" b="b"/>
            <a:pathLst>
              <a:path w="4916761" h="3524720">
                <a:moveTo>
                  <a:pt x="0" y="0"/>
                </a:moveTo>
                <a:lnTo>
                  <a:pt x="4916762" y="0"/>
                </a:lnTo>
                <a:lnTo>
                  <a:pt x="4916762" y="3524720"/>
                </a:lnTo>
                <a:lnTo>
                  <a:pt x="0" y="3524720"/>
                </a:lnTo>
                <a:lnTo>
                  <a:pt x="0" y="0"/>
                </a:lnTo>
                <a:close/>
              </a:path>
            </a:pathLst>
          </a:custGeom>
          <a:blipFill>
            <a:blip r:embed="rId6"/>
            <a:stretch>
              <a:fillRect/>
            </a:stretch>
          </a:blipFill>
        </p:spPr>
        <p:txBody>
          <a:bodyPr/>
          <a:lstStyle/>
          <a:p>
            <a:endParaRPr lang="es-CO"/>
          </a:p>
        </p:txBody>
      </p:sp>
      <p:sp>
        <p:nvSpPr>
          <p:cNvPr id="9" name="TextBox 9"/>
          <p:cNvSpPr txBox="1"/>
          <p:nvPr/>
        </p:nvSpPr>
        <p:spPr>
          <a:xfrm>
            <a:off x="3592908" y="691136"/>
            <a:ext cx="11102184" cy="1575183"/>
          </a:xfrm>
          <a:prstGeom prst="rect">
            <a:avLst/>
          </a:prstGeom>
        </p:spPr>
        <p:txBody>
          <a:bodyPr lIns="0" tIns="0" rIns="0" bIns="0" rtlCol="0" anchor="t">
            <a:spAutoFit/>
          </a:bodyPr>
          <a:lstStyle/>
          <a:p>
            <a:pPr algn="ctr">
              <a:lnSpc>
                <a:spcPts val="6077"/>
              </a:lnSpc>
            </a:pPr>
            <a:r>
              <a:rPr lang="en-US" sz="5900" b="1" spc="188">
                <a:solidFill>
                  <a:srgbClr val="000000"/>
                </a:solidFill>
                <a:latin typeface="Be Vietnam Ultra-Bold"/>
                <a:ea typeface="Be Vietnam Ultra-Bold"/>
                <a:cs typeface="Be Vietnam Ultra-Bold"/>
                <a:sym typeface="Be Vietnam Ultra-Bold"/>
              </a:rPr>
              <a:t>ANÁLISIS E INTERPRETACIÓN DE RESULTADOS </a:t>
            </a:r>
          </a:p>
        </p:txBody>
      </p:sp>
      <p:sp>
        <p:nvSpPr>
          <p:cNvPr id="10" name="TextBox 10"/>
          <p:cNvSpPr txBox="1"/>
          <p:nvPr/>
        </p:nvSpPr>
        <p:spPr>
          <a:xfrm>
            <a:off x="2503001" y="3678958"/>
            <a:ext cx="6188547" cy="19336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Construir un sistema de análisis de emociones que integre programación paralela y arquitectura por capas para procesar eficientemente grandes volúmenes de texto. </a:t>
            </a:r>
          </a:p>
          <a:p>
            <a:pPr algn="just">
              <a:lnSpc>
                <a:spcPts val="2622"/>
              </a:lnSpc>
            </a:pPr>
            <a:endParaRPr lang="en-US" sz="1873">
              <a:solidFill>
                <a:srgbClr val="000000"/>
              </a:solidFill>
              <a:latin typeface="Open Sans"/>
              <a:ea typeface="Open Sans"/>
              <a:cs typeface="Open Sans"/>
              <a:sym typeface="Open Sans"/>
            </a:endParaRPr>
          </a:p>
          <a:p>
            <a:pPr algn="just">
              <a:lnSpc>
                <a:spcPts val="2622"/>
              </a:lnSpc>
            </a:pPr>
            <a:r>
              <a:rPr lang="en-US" sz="1873" b="1">
                <a:solidFill>
                  <a:srgbClr val="000000"/>
                </a:solidFill>
                <a:latin typeface="Open Sans Bold"/>
                <a:ea typeface="Open Sans Bold"/>
                <a:cs typeface="Open Sans Bold"/>
                <a:sym typeface="Open Sans Bold"/>
              </a:rPr>
              <a:t>Diseño de Interfaz Gráfica</a:t>
            </a:r>
          </a:p>
        </p:txBody>
      </p:sp>
      <p:sp>
        <p:nvSpPr>
          <p:cNvPr id="11" name="TextBox 11"/>
          <p:cNvSpPr txBox="1"/>
          <p:nvPr/>
        </p:nvSpPr>
        <p:spPr>
          <a:xfrm>
            <a:off x="2503001" y="3217503"/>
            <a:ext cx="3325213" cy="356108"/>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Objetivo específico 3</a:t>
            </a:r>
          </a:p>
        </p:txBody>
      </p:sp>
      <p:sp>
        <p:nvSpPr>
          <p:cNvPr id="12" name="TextBox 12"/>
          <p:cNvSpPr txBox="1"/>
          <p:nvPr/>
        </p:nvSpPr>
        <p:spPr>
          <a:xfrm>
            <a:off x="3263065" y="9501208"/>
            <a:ext cx="5130299" cy="314366"/>
          </a:xfrm>
          <a:prstGeom prst="rect">
            <a:avLst/>
          </a:prstGeom>
        </p:spPr>
        <p:txBody>
          <a:bodyPr lIns="0" tIns="0" rIns="0" bIns="0" rtlCol="0" anchor="t">
            <a:spAutoFit/>
          </a:bodyPr>
          <a:lstStyle/>
          <a:p>
            <a:pPr algn="just">
              <a:lnSpc>
                <a:spcPts val="2622"/>
              </a:lnSpc>
            </a:pPr>
            <a:r>
              <a:rPr lang="en-US" sz="1873" b="1">
                <a:solidFill>
                  <a:srgbClr val="000000"/>
                </a:solidFill>
                <a:latin typeface="Open Sans Bold"/>
                <a:ea typeface="Open Sans Bold"/>
                <a:cs typeface="Open Sans Bold"/>
                <a:sym typeface="Open Sans Bold"/>
              </a:rPr>
              <a:t>Ventana 1: Cargue de texto para el analisis</a:t>
            </a:r>
          </a:p>
        </p:txBody>
      </p:sp>
      <p:sp>
        <p:nvSpPr>
          <p:cNvPr id="13" name="TextBox 13"/>
          <p:cNvSpPr txBox="1"/>
          <p:nvPr/>
        </p:nvSpPr>
        <p:spPr>
          <a:xfrm>
            <a:off x="11298365" y="9501208"/>
            <a:ext cx="3530622" cy="314366"/>
          </a:xfrm>
          <a:prstGeom prst="rect">
            <a:avLst/>
          </a:prstGeom>
        </p:spPr>
        <p:txBody>
          <a:bodyPr lIns="0" tIns="0" rIns="0" bIns="0" rtlCol="0" anchor="t">
            <a:spAutoFit/>
          </a:bodyPr>
          <a:lstStyle/>
          <a:p>
            <a:pPr algn="just">
              <a:lnSpc>
                <a:spcPts val="2622"/>
              </a:lnSpc>
            </a:pPr>
            <a:r>
              <a:rPr lang="en-US" sz="1873" b="1">
                <a:solidFill>
                  <a:srgbClr val="000000"/>
                </a:solidFill>
                <a:latin typeface="Open Sans Bold"/>
                <a:ea typeface="Open Sans Bold"/>
                <a:cs typeface="Open Sans Bold"/>
                <a:sym typeface="Open Sans Bold"/>
              </a:rPr>
              <a:t>Ventana 2: Analisis obtenido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rot="-3517006">
            <a:off x="-3612269" y="688856"/>
            <a:ext cx="9281939" cy="2794075"/>
            <a:chOff x="0" y="0"/>
            <a:chExt cx="2444626" cy="735888"/>
          </a:xfrm>
        </p:grpSpPr>
        <p:sp>
          <p:nvSpPr>
            <p:cNvPr id="4" name="Freeform 4"/>
            <p:cNvSpPr/>
            <p:nvPr/>
          </p:nvSpPr>
          <p:spPr>
            <a:xfrm>
              <a:off x="0" y="0"/>
              <a:ext cx="2444626" cy="735888"/>
            </a:xfrm>
            <a:custGeom>
              <a:avLst/>
              <a:gdLst/>
              <a:ahLst/>
              <a:cxnLst/>
              <a:rect l="l" t="t" r="r" b="b"/>
              <a:pathLst>
                <a:path w="2444626" h="735888">
                  <a:moveTo>
                    <a:pt x="0" y="0"/>
                  </a:moveTo>
                  <a:lnTo>
                    <a:pt x="2444626" y="0"/>
                  </a:lnTo>
                  <a:lnTo>
                    <a:pt x="2444626" y="735888"/>
                  </a:lnTo>
                  <a:lnTo>
                    <a:pt x="0" y="735888"/>
                  </a:lnTo>
                  <a:close/>
                </a:path>
              </a:pathLst>
            </a:custGeom>
            <a:solidFill>
              <a:srgbClr val="EDECED"/>
            </a:solidFill>
          </p:spPr>
          <p:txBody>
            <a:bodyPr/>
            <a:lstStyle/>
            <a:p>
              <a:endParaRPr lang="es-CO"/>
            </a:p>
          </p:txBody>
        </p:sp>
        <p:sp>
          <p:nvSpPr>
            <p:cNvPr id="5" name="TextBox 5"/>
            <p:cNvSpPr txBox="1"/>
            <p:nvPr/>
          </p:nvSpPr>
          <p:spPr>
            <a:xfrm>
              <a:off x="0" y="-47625"/>
              <a:ext cx="2444626" cy="78351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rot="5400000">
            <a:off x="-2995637" y="534863"/>
            <a:ext cx="8048673" cy="4712132"/>
          </a:xfrm>
          <a:custGeom>
            <a:avLst/>
            <a:gdLst/>
            <a:ahLst/>
            <a:cxnLst/>
            <a:rect l="l" t="t" r="r" b="b"/>
            <a:pathLst>
              <a:path w="8048673" h="4712132">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Freeform 7"/>
          <p:cNvSpPr/>
          <p:nvPr/>
        </p:nvSpPr>
        <p:spPr>
          <a:xfrm>
            <a:off x="2503001" y="4188569"/>
            <a:ext cx="4904965" cy="5069731"/>
          </a:xfrm>
          <a:custGeom>
            <a:avLst/>
            <a:gdLst/>
            <a:ahLst/>
            <a:cxnLst/>
            <a:rect l="l" t="t" r="r" b="b"/>
            <a:pathLst>
              <a:path w="4904965" h="5069731">
                <a:moveTo>
                  <a:pt x="0" y="0"/>
                </a:moveTo>
                <a:lnTo>
                  <a:pt x="4904965" y="0"/>
                </a:lnTo>
                <a:lnTo>
                  <a:pt x="4904965" y="5069731"/>
                </a:lnTo>
                <a:lnTo>
                  <a:pt x="0" y="5069731"/>
                </a:lnTo>
                <a:lnTo>
                  <a:pt x="0" y="0"/>
                </a:lnTo>
                <a:close/>
              </a:path>
            </a:pathLst>
          </a:custGeom>
          <a:blipFill>
            <a:blip r:embed="rId5"/>
            <a:stretch>
              <a:fillRect/>
            </a:stretch>
          </a:blipFill>
        </p:spPr>
        <p:txBody>
          <a:bodyPr/>
          <a:lstStyle/>
          <a:p>
            <a:endParaRPr lang="es-CO"/>
          </a:p>
        </p:txBody>
      </p:sp>
      <p:sp>
        <p:nvSpPr>
          <p:cNvPr id="8" name="Freeform 8"/>
          <p:cNvSpPr/>
          <p:nvPr/>
        </p:nvSpPr>
        <p:spPr>
          <a:xfrm>
            <a:off x="11600818" y="4188569"/>
            <a:ext cx="4893184" cy="4391633"/>
          </a:xfrm>
          <a:custGeom>
            <a:avLst/>
            <a:gdLst/>
            <a:ahLst/>
            <a:cxnLst/>
            <a:rect l="l" t="t" r="r" b="b"/>
            <a:pathLst>
              <a:path w="4893184" h="4391633">
                <a:moveTo>
                  <a:pt x="0" y="0"/>
                </a:moveTo>
                <a:lnTo>
                  <a:pt x="4893185" y="0"/>
                </a:lnTo>
                <a:lnTo>
                  <a:pt x="4893185" y="4391633"/>
                </a:lnTo>
                <a:lnTo>
                  <a:pt x="0" y="4391633"/>
                </a:lnTo>
                <a:lnTo>
                  <a:pt x="0" y="0"/>
                </a:lnTo>
                <a:close/>
              </a:path>
            </a:pathLst>
          </a:custGeom>
          <a:blipFill>
            <a:blip r:embed="rId6"/>
            <a:stretch>
              <a:fillRect/>
            </a:stretch>
          </a:blipFill>
        </p:spPr>
        <p:txBody>
          <a:bodyPr/>
          <a:lstStyle/>
          <a:p>
            <a:endParaRPr lang="es-CO"/>
          </a:p>
        </p:txBody>
      </p:sp>
      <p:sp>
        <p:nvSpPr>
          <p:cNvPr id="9" name="TextBox 9"/>
          <p:cNvSpPr txBox="1"/>
          <p:nvPr/>
        </p:nvSpPr>
        <p:spPr>
          <a:xfrm>
            <a:off x="3592908" y="691136"/>
            <a:ext cx="11102184" cy="1575183"/>
          </a:xfrm>
          <a:prstGeom prst="rect">
            <a:avLst/>
          </a:prstGeom>
        </p:spPr>
        <p:txBody>
          <a:bodyPr lIns="0" tIns="0" rIns="0" bIns="0" rtlCol="0" anchor="t">
            <a:spAutoFit/>
          </a:bodyPr>
          <a:lstStyle/>
          <a:p>
            <a:pPr algn="ctr">
              <a:lnSpc>
                <a:spcPts val="6077"/>
              </a:lnSpc>
            </a:pPr>
            <a:r>
              <a:rPr lang="en-US" sz="5900" b="1" spc="188">
                <a:solidFill>
                  <a:srgbClr val="000000"/>
                </a:solidFill>
                <a:latin typeface="Be Vietnam Ultra-Bold"/>
                <a:ea typeface="Be Vietnam Ultra-Bold"/>
                <a:cs typeface="Be Vietnam Ultra-Bold"/>
                <a:sym typeface="Be Vietnam Ultra-Bold"/>
              </a:rPr>
              <a:t>ANÁLISIS E INTERPRETACIÓN DE RESULTADOS </a:t>
            </a:r>
          </a:p>
        </p:txBody>
      </p:sp>
      <p:sp>
        <p:nvSpPr>
          <p:cNvPr id="10" name="TextBox 10"/>
          <p:cNvSpPr txBox="1"/>
          <p:nvPr/>
        </p:nvSpPr>
        <p:spPr>
          <a:xfrm>
            <a:off x="2503001" y="3678958"/>
            <a:ext cx="6188547" cy="314366"/>
          </a:xfrm>
          <a:prstGeom prst="rect">
            <a:avLst/>
          </a:prstGeom>
        </p:spPr>
        <p:txBody>
          <a:bodyPr lIns="0" tIns="0" rIns="0" bIns="0" rtlCol="0" anchor="t">
            <a:spAutoFit/>
          </a:bodyPr>
          <a:lstStyle/>
          <a:p>
            <a:pPr algn="just">
              <a:lnSpc>
                <a:spcPts val="2622"/>
              </a:lnSpc>
            </a:pPr>
            <a:r>
              <a:rPr lang="en-US" sz="1873" b="1">
                <a:solidFill>
                  <a:srgbClr val="000000"/>
                </a:solidFill>
                <a:latin typeface="Open Sans Bold"/>
                <a:ea typeface="Open Sans Bold"/>
                <a:cs typeface="Open Sans Bold"/>
                <a:sym typeface="Open Sans Bold"/>
              </a:rPr>
              <a:t>Capa de Presentacion</a:t>
            </a:r>
          </a:p>
        </p:txBody>
      </p:sp>
      <p:sp>
        <p:nvSpPr>
          <p:cNvPr id="11" name="TextBox 11"/>
          <p:cNvSpPr txBox="1"/>
          <p:nvPr/>
        </p:nvSpPr>
        <p:spPr>
          <a:xfrm>
            <a:off x="2503001" y="3217503"/>
            <a:ext cx="3325213" cy="356108"/>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Objetivo específico 3</a:t>
            </a:r>
          </a:p>
        </p:txBody>
      </p:sp>
      <p:sp>
        <p:nvSpPr>
          <p:cNvPr id="12" name="TextBox 12"/>
          <p:cNvSpPr txBox="1"/>
          <p:nvPr/>
        </p:nvSpPr>
        <p:spPr>
          <a:xfrm>
            <a:off x="11600818" y="3678958"/>
            <a:ext cx="6188547" cy="314366"/>
          </a:xfrm>
          <a:prstGeom prst="rect">
            <a:avLst/>
          </a:prstGeom>
        </p:spPr>
        <p:txBody>
          <a:bodyPr lIns="0" tIns="0" rIns="0" bIns="0" rtlCol="0" anchor="t">
            <a:spAutoFit/>
          </a:bodyPr>
          <a:lstStyle/>
          <a:p>
            <a:pPr algn="just">
              <a:lnSpc>
                <a:spcPts val="2622"/>
              </a:lnSpc>
            </a:pPr>
            <a:r>
              <a:rPr lang="en-US" sz="1873" b="1">
                <a:solidFill>
                  <a:srgbClr val="000000"/>
                </a:solidFill>
                <a:latin typeface="Open Sans Bold"/>
                <a:ea typeface="Open Sans Bold"/>
                <a:cs typeface="Open Sans Bold"/>
                <a:sym typeface="Open Sans Bold"/>
              </a:rPr>
              <a:t>Capa de Negocio</a:t>
            </a:r>
          </a:p>
        </p:txBody>
      </p:sp>
      <p:sp>
        <p:nvSpPr>
          <p:cNvPr id="13" name="AutoShape 13"/>
          <p:cNvSpPr/>
          <p:nvPr/>
        </p:nvSpPr>
        <p:spPr>
          <a:xfrm flipV="1">
            <a:off x="4955483" y="6915266"/>
            <a:ext cx="4548909" cy="2343034"/>
          </a:xfrm>
          <a:prstGeom prst="line">
            <a:avLst/>
          </a:prstGeom>
          <a:ln w="38100" cap="flat">
            <a:solidFill>
              <a:srgbClr val="000000"/>
            </a:solidFill>
            <a:prstDash val="solid"/>
            <a:headEnd type="none" w="sm" len="sm"/>
            <a:tailEnd type="none" w="sm" len="sm"/>
          </a:ln>
        </p:spPr>
        <p:txBody>
          <a:bodyPr/>
          <a:lstStyle/>
          <a:p>
            <a:endParaRPr lang="es-CO"/>
          </a:p>
        </p:txBody>
      </p:sp>
      <p:sp>
        <p:nvSpPr>
          <p:cNvPr id="14" name="Freeform 14"/>
          <p:cNvSpPr/>
          <p:nvPr/>
        </p:nvSpPr>
        <p:spPr>
          <a:xfrm>
            <a:off x="7620208" y="4230566"/>
            <a:ext cx="3768369" cy="2684701"/>
          </a:xfrm>
          <a:custGeom>
            <a:avLst/>
            <a:gdLst/>
            <a:ahLst/>
            <a:cxnLst/>
            <a:rect l="l" t="t" r="r" b="b"/>
            <a:pathLst>
              <a:path w="3768369" h="2684701">
                <a:moveTo>
                  <a:pt x="0" y="0"/>
                </a:moveTo>
                <a:lnTo>
                  <a:pt x="3768369" y="0"/>
                </a:lnTo>
                <a:lnTo>
                  <a:pt x="3768369" y="2684700"/>
                </a:lnTo>
                <a:lnTo>
                  <a:pt x="0" y="2684700"/>
                </a:lnTo>
                <a:lnTo>
                  <a:pt x="0" y="0"/>
                </a:lnTo>
                <a:close/>
              </a:path>
            </a:pathLst>
          </a:custGeom>
          <a:blipFill>
            <a:blip r:embed="rId7"/>
            <a:stretch>
              <a:fillRect/>
            </a:stretch>
          </a:blipFill>
        </p:spPr>
        <p:txBody>
          <a:bodyPr/>
          <a:lstStyle/>
          <a:p>
            <a:endParaRPr lang="es-C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a:off x="1362575" y="1028700"/>
            <a:ext cx="15562849" cy="8179961"/>
            <a:chOff x="0" y="0"/>
            <a:chExt cx="5796956" cy="3046927"/>
          </a:xfrm>
        </p:grpSpPr>
        <p:sp>
          <p:nvSpPr>
            <p:cNvPr id="4" name="Freeform 4"/>
            <p:cNvSpPr/>
            <p:nvPr/>
          </p:nvSpPr>
          <p:spPr>
            <a:xfrm>
              <a:off x="0" y="0"/>
              <a:ext cx="5796955" cy="3046927"/>
            </a:xfrm>
            <a:custGeom>
              <a:avLst/>
              <a:gdLst/>
              <a:ahLst/>
              <a:cxnLst/>
              <a:rect l="l" t="t" r="r" b="b"/>
              <a:pathLst>
                <a:path w="5796955" h="3046927">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txBody>
            <a:bodyPr/>
            <a:lstStyle/>
            <a:p>
              <a:endParaRPr lang="es-CO"/>
            </a:p>
          </p:txBody>
        </p:sp>
        <p:sp>
          <p:nvSpPr>
            <p:cNvPr id="5" name="TextBox 5"/>
            <p:cNvSpPr txBox="1"/>
            <p:nvPr/>
          </p:nvSpPr>
          <p:spPr>
            <a:xfrm>
              <a:off x="0" y="9525"/>
              <a:ext cx="5796956" cy="3037402"/>
            </a:xfrm>
            <a:prstGeom prst="rect">
              <a:avLst/>
            </a:prstGeom>
          </p:spPr>
          <p:txBody>
            <a:bodyPr lIns="48876" tIns="48876" rIns="48876" bIns="48876" rtlCol="0" anchor="ctr"/>
            <a:lstStyle/>
            <a:p>
              <a:pPr algn="ctr">
                <a:lnSpc>
                  <a:spcPts val="1813"/>
                </a:lnSpc>
              </a:pPr>
              <a:endParaRPr/>
            </a:p>
          </p:txBody>
        </p:sp>
      </p:grpSp>
      <p:grpSp>
        <p:nvGrpSpPr>
          <p:cNvPr id="6" name="Group 6"/>
          <p:cNvGrpSpPr/>
          <p:nvPr/>
        </p:nvGrpSpPr>
        <p:grpSpPr>
          <a:xfrm rot="2700000">
            <a:off x="57071" y="8050244"/>
            <a:ext cx="3393988" cy="1567256"/>
            <a:chOff x="0" y="0"/>
            <a:chExt cx="893890" cy="412775"/>
          </a:xfrm>
        </p:grpSpPr>
        <p:sp>
          <p:nvSpPr>
            <p:cNvPr id="7" name="Freeform 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2700000">
            <a:off x="14836942" y="550429"/>
            <a:ext cx="3393988" cy="1567256"/>
            <a:chOff x="0" y="0"/>
            <a:chExt cx="893890" cy="412775"/>
          </a:xfrm>
        </p:grpSpPr>
        <p:sp>
          <p:nvSpPr>
            <p:cNvPr id="10" name="Freeform 10"/>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1" name="TextBox 11"/>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515035" y="5489862"/>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3" name="TextBox 13"/>
          <p:cNvSpPr txBox="1"/>
          <p:nvPr/>
        </p:nvSpPr>
        <p:spPr>
          <a:xfrm>
            <a:off x="1856632" y="2705082"/>
            <a:ext cx="14574736" cy="1143000"/>
          </a:xfrm>
          <a:prstGeom prst="rect">
            <a:avLst/>
          </a:prstGeom>
        </p:spPr>
        <p:txBody>
          <a:bodyPr lIns="0" tIns="0" rIns="0" bIns="0" rtlCol="0" anchor="t">
            <a:spAutoFit/>
          </a:bodyPr>
          <a:lstStyle/>
          <a:p>
            <a:pPr algn="ctr">
              <a:lnSpc>
                <a:spcPts val="9000"/>
              </a:lnSpc>
            </a:pPr>
            <a:r>
              <a:rPr lang="en-US" sz="7500">
                <a:solidFill>
                  <a:srgbClr val="000000"/>
                </a:solidFill>
                <a:latin typeface="League Spartan"/>
                <a:ea typeface="League Spartan"/>
                <a:cs typeface="League Spartan"/>
                <a:sym typeface="League Spartan"/>
              </a:rPr>
              <a:t>Índice de Contenidos</a:t>
            </a:r>
          </a:p>
        </p:txBody>
      </p:sp>
      <p:sp>
        <p:nvSpPr>
          <p:cNvPr id="14" name="TextBox 14"/>
          <p:cNvSpPr txBox="1"/>
          <p:nvPr/>
        </p:nvSpPr>
        <p:spPr>
          <a:xfrm>
            <a:off x="10587648" y="4516134"/>
            <a:ext cx="4971324" cy="323850"/>
          </a:xfrm>
          <a:prstGeom prst="rect">
            <a:avLst/>
          </a:prstGeom>
        </p:spPr>
        <p:txBody>
          <a:bodyPr lIns="0" tIns="0" rIns="0" bIns="0" rtlCol="0" anchor="t">
            <a:spAutoFit/>
          </a:bodyPr>
          <a:lstStyle/>
          <a:p>
            <a:pPr algn="l">
              <a:lnSpc>
                <a:spcPts val="2609"/>
              </a:lnSpc>
            </a:pPr>
            <a:r>
              <a:rPr lang="en-US" sz="2174">
                <a:solidFill>
                  <a:srgbClr val="000000"/>
                </a:solidFill>
                <a:latin typeface="Open Sans"/>
                <a:ea typeface="Open Sans"/>
                <a:cs typeface="Open Sans"/>
                <a:sym typeface="Open Sans"/>
              </a:rPr>
              <a:t>Marco Teórico</a:t>
            </a:r>
          </a:p>
        </p:txBody>
      </p:sp>
      <p:sp>
        <p:nvSpPr>
          <p:cNvPr id="15" name="Freeform 15"/>
          <p:cNvSpPr/>
          <p:nvPr/>
        </p:nvSpPr>
        <p:spPr>
          <a:xfrm rot="-10800000">
            <a:off x="13871465" y="-189523"/>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6" name="TextBox 16"/>
          <p:cNvSpPr txBox="1"/>
          <p:nvPr/>
        </p:nvSpPr>
        <p:spPr>
          <a:xfrm>
            <a:off x="3508129" y="4391007"/>
            <a:ext cx="1316610" cy="657225"/>
          </a:xfrm>
          <a:prstGeom prst="rect">
            <a:avLst/>
          </a:prstGeom>
        </p:spPr>
        <p:txBody>
          <a:bodyPr lIns="0" tIns="0" rIns="0" bIns="0" rtlCol="0" anchor="t">
            <a:spAutoFit/>
          </a:bodyPr>
          <a:lstStyle/>
          <a:p>
            <a:pPr algn="r">
              <a:lnSpc>
                <a:spcPts val="5218"/>
              </a:lnSpc>
            </a:pPr>
            <a:r>
              <a:rPr lang="en-US" sz="4348" spc="1139">
                <a:solidFill>
                  <a:srgbClr val="000000"/>
                </a:solidFill>
                <a:latin typeface="League Spartan"/>
                <a:ea typeface="League Spartan"/>
                <a:cs typeface="League Spartan"/>
                <a:sym typeface="League Spartan"/>
              </a:rPr>
              <a:t>01</a:t>
            </a:r>
          </a:p>
        </p:txBody>
      </p:sp>
      <p:sp>
        <p:nvSpPr>
          <p:cNvPr id="17" name="TextBox 17"/>
          <p:cNvSpPr txBox="1"/>
          <p:nvPr/>
        </p:nvSpPr>
        <p:spPr>
          <a:xfrm>
            <a:off x="3508129" y="5426539"/>
            <a:ext cx="1333869" cy="655837"/>
          </a:xfrm>
          <a:prstGeom prst="rect">
            <a:avLst/>
          </a:prstGeom>
        </p:spPr>
        <p:txBody>
          <a:bodyPr lIns="0" tIns="0" rIns="0" bIns="0" rtlCol="0" anchor="t">
            <a:spAutoFit/>
          </a:bodyPr>
          <a:lstStyle/>
          <a:p>
            <a:pPr algn="r">
              <a:lnSpc>
                <a:spcPts val="5218"/>
              </a:lnSpc>
            </a:pPr>
            <a:r>
              <a:rPr lang="en-US" sz="4348" spc="334">
                <a:solidFill>
                  <a:srgbClr val="000000"/>
                </a:solidFill>
                <a:latin typeface="League Spartan"/>
                <a:ea typeface="League Spartan"/>
                <a:cs typeface="League Spartan"/>
                <a:sym typeface="League Spartan"/>
              </a:rPr>
              <a:t>02</a:t>
            </a:r>
          </a:p>
        </p:txBody>
      </p:sp>
      <p:sp>
        <p:nvSpPr>
          <p:cNvPr id="18" name="TextBox 18"/>
          <p:cNvSpPr txBox="1"/>
          <p:nvPr/>
        </p:nvSpPr>
        <p:spPr>
          <a:xfrm>
            <a:off x="3508129" y="6462071"/>
            <a:ext cx="1333869" cy="655837"/>
          </a:xfrm>
          <a:prstGeom prst="rect">
            <a:avLst/>
          </a:prstGeom>
        </p:spPr>
        <p:txBody>
          <a:bodyPr lIns="0" tIns="0" rIns="0" bIns="0" rtlCol="0" anchor="t">
            <a:spAutoFit/>
          </a:bodyPr>
          <a:lstStyle/>
          <a:p>
            <a:pPr algn="r">
              <a:lnSpc>
                <a:spcPts val="5218"/>
              </a:lnSpc>
            </a:pPr>
            <a:r>
              <a:rPr lang="en-US" sz="4348" spc="334">
                <a:solidFill>
                  <a:srgbClr val="000000"/>
                </a:solidFill>
                <a:latin typeface="League Spartan"/>
                <a:ea typeface="League Spartan"/>
                <a:cs typeface="League Spartan"/>
                <a:sym typeface="League Spartan"/>
              </a:rPr>
              <a:t>03</a:t>
            </a:r>
          </a:p>
        </p:txBody>
      </p:sp>
      <p:sp>
        <p:nvSpPr>
          <p:cNvPr id="19" name="TextBox 19"/>
          <p:cNvSpPr txBox="1"/>
          <p:nvPr/>
        </p:nvSpPr>
        <p:spPr>
          <a:xfrm>
            <a:off x="3508129" y="7497603"/>
            <a:ext cx="1333869" cy="655837"/>
          </a:xfrm>
          <a:prstGeom prst="rect">
            <a:avLst/>
          </a:prstGeom>
        </p:spPr>
        <p:txBody>
          <a:bodyPr lIns="0" tIns="0" rIns="0" bIns="0" rtlCol="0" anchor="t">
            <a:spAutoFit/>
          </a:bodyPr>
          <a:lstStyle/>
          <a:p>
            <a:pPr algn="r">
              <a:lnSpc>
                <a:spcPts val="5218"/>
              </a:lnSpc>
            </a:pPr>
            <a:r>
              <a:rPr lang="en-US" sz="4348" spc="334">
                <a:solidFill>
                  <a:srgbClr val="000000"/>
                </a:solidFill>
                <a:latin typeface="League Spartan"/>
                <a:ea typeface="League Spartan"/>
                <a:cs typeface="League Spartan"/>
                <a:sym typeface="League Spartan"/>
              </a:rPr>
              <a:t>04</a:t>
            </a:r>
          </a:p>
        </p:txBody>
      </p:sp>
      <p:sp>
        <p:nvSpPr>
          <p:cNvPr id="20" name="TextBox 20"/>
          <p:cNvSpPr txBox="1"/>
          <p:nvPr/>
        </p:nvSpPr>
        <p:spPr>
          <a:xfrm>
            <a:off x="9098170" y="4391007"/>
            <a:ext cx="1213336" cy="655837"/>
          </a:xfrm>
          <a:prstGeom prst="rect">
            <a:avLst/>
          </a:prstGeom>
        </p:spPr>
        <p:txBody>
          <a:bodyPr lIns="0" tIns="0" rIns="0" bIns="0" rtlCol="0" anchor="t">
            <a:spAutoFit/>
          </a:bodyPr>
          <a:lstStyle/>
          <a:p>
            <a:pPr algn="r">
              <a:lnSpc>
                <a:spcPts val="5218"/>
              </a:lnSpc>
            </a:pPr>
            <a:r>
              <a:rPr lang="en-US" sz="4348" spc="334">
                <a:solidFill>
                  <a:srgbClr val="000000"/>
                </a:solidFill>
                <a:latin typeface="League Spartan"/>
                <a:ea typeface="League Spartan"/>
                <a:cs typeface="League Spartan"/>
                <a:sym typeface="League Spartan"/>
              </a:rPr>
              <a:t>05</a:t>
            </a:r>
          </a:p>
        </p:txBody>
      </p:sp>
      <p:sp>
        <p:nvSpPr>
          <p:cNvPr id="21" name="TextBox 21"/>
          <p:cNvSpPr txBox="1"/>
          <p:nvPr/>
        </p:nvSpPr>
        <p:spPr>
          <a:xfrm>
            <a:off x="9098170" y="5426539"/>
            <a:ext cx="1213336" cy="655837"/>
          </a:xfrm>
          <a:prstGeom prst="rect">
            <a:avLst/>
          </a:prstGeom>
        </p:spPr>
        <p:txBody>
          <a:bodyPr lIns="0" tIns="0" rIns="0" bIns="0" rtlCol="0" anchor="t">
            <a:spAutoFit/>
          </a:bodyPr>
          <a:lstStyle/>
          <a:p>
            <a:pPr algn="r">
              <a:lnSpc>
                <a:spcPts val="5218"/>
              </a:lnSpc>
            </a:pPr>
            <a:r>
              <a:rPr lang="en-US" sz="4348" spc="334">
                <a:solidFill>
                  <a:srgbClr val="000000"/>
                </a:solidFill>
                <a:latin typeface="League Spartan"/>
                <a:ea typeface="League Spartan"/>
                <a:cs typeface="League Spartan"/>
                <a:sym typeface="League Spartan"/>
              </a:rPr>
              <a:t>06</a:t>
            </a:r>
          </a:p>
        </p:txBody>
      </p:sp>
      <p:sp>
        <p:nvSpPr>
          <p:cNvPr id="22" name="TextBox 22"/>
          <p:cNvSpPr txBox="1"/>
          <p:nvPr/>
        </p:nvSpPr>
        <p:spPr>
          <a:xfrm>
            <a:off x="9098170" y="6462071"/>
            <a:ext cx="1213336" cy="655837"/>
          </a:xfrm>
          <a:prstGeom prst="rect">
            <a:avLst/>
          </a:prstGeom>
        </p:spPr>
        <p:txBody>
          <a:bodyPr lIns="0" tIns="0" rIns="0" bIns="0" rtlCol="0" anchor="t">
            <a:spAutoFit/>
          </a:bodyPr>
          <a:lstStyle/>
          <a:p>
            <a:pPr algn="r">
              <a:lnSpc>
                <a:spcPts val="5218"/>
              </a:lnSpc>
            </a:pPr>
            <a:r>
              <a:rPr lang="en-US" sz="4348" spc="334">
                <a:solidFill>
                  <a:srgbClr val="000000"/>
                </a:solidFill>
                <a:latin typeface="League Spartan"/>
                <a:ea typeface="League Spartan"/>
                <a:cs typeface="League Spartan"/>
                <a:sym typeface="League Spartan"/>
              </a:rPr>
              <a:t>07</a:t>
            </a:r>
          </a:p>
        </p:txBody>
      </p:sp>
      <p:sp>
        <p:nvSpPr>
          <p:cNvPr id="23" name="TextBox 23"/>
          <p:cNvSpPr txBox="1"/>
          <p:nvPr/>
        </p:nvSpPr>
        <p:spPr>
          <a:xfrm>
            <a:off x="9098170" y="7497603"/>
            <a:ext cx="1213336" cy="655837"/>
          </a:xfrm>
          <a:prstGeom prst="rect">
            <a:avLst/>
          </a:prstGeom>
        </p:spPr>
        <p:txBody>
          <a:bodyPr lIns="0" tIns="0" rIns="0" bIns="0" rtlCol="0" anchor="t">
            <a:spAutoFit/>
          </a:bodyPr>
          <a:lstStyle/>
          <a:p>
            <a:pPr algn="r">
              <a:lnSpc>
                <a:spcPts val="5218"/>
              </a:lnSpc>
            </a:pPr>
            <a:r>
              <a:rPr lang="en-US" sz="4348" spc="334">
                <a:solidFill>
                  <a:srgbClr val="000000"/>
                </a:solidFill>
                <a:latin typeface="League Spartan"/>
                <a:ea typeface="League Spartan"/>
                <a:cs typeface="League Spartan"/>
                <a:sym typeface="League Spartan"/>
              </a:rPr>
              <a:t>08</a:t>
            </a:r>
          </a:p>
        </p:txBody>
      </p:sp>
      <p:sp>
        <p:nvSpPr>
          <p:cNvPr id="24" name="TextBox 24"/>
          <p:cNvSpPr txBox="1"/>
          <p:nvPr/>
        </p:nvSpPr>
        <p:spPr>
          <a:xfrm>
            <a:off x="5118945" y="4516134"/>
            <a:ext cx="4176457" cy="323850"/>
          </a:xfrm>
          <a:prstGeom prst="rect">
            <a:avLst/>
          </a:prstGeom>
        </p:spPr>
        <p:txBody>
          <a:bodyPr lIns="0" tIns="0" rIns="0" bIns="0" rtlCol="0" anchor="t">
            <a:spAutoFit/>
          </a:bodyPr>
          <a:lstStyle/>
          <a:p>
            <a:pPr algn="l">
              <a:lnSpc>
                <a:spcPts val="2609"/>
              </a:lnSpc>
            </a:pPr>
            <a:r>
              <a:rPr lang="en-US" sz="2174">
                <a:solidFill>
                  <a:srgbClr val="000000"/>
                </a:solidFill>
                <a:latin typeface="Open Sans"/>
                <a:ea typeface="Open Sans"/>
                <a:cs typeface="Open Sans"/>
                <a:sym typeface="Open Sans"/>
              </a:rPr>
              <a:t>Planteamiento del problema</a:t>
            </a:r>
          </a:p>
        </p:txBody>
      </p:sp>
      <p:sp>
        <p:nvSpPr>
          <p:cNvPr id="25" name="TextBox 25"/>
          <p:cNvSpPr txBox="1"/>
          <p:nvPr/>
        </p:nvSpPr>
        <p:spPr>
          <a:xfrm>
            <a:off x="5118945" y="5596249"/>
            <a:ext cx="4176457" cy="323850"/>
          </a:xfrm>
          <a:prstGeom prst="rect">
            <a:avLst/>
          </a:prstGeom>
        </p:spPr>
        <p:txBody>
          <a:bodyPr lIns="0" tIns="0" rIns="0" bIns="0" rtlCol="0" anchor="t">
            <a:spAutoFit/>
          </a:bodyPr>
          <a:lstStyle/>
          <a:p>
            <a:pPr algn="l">
              <a:lnSpc>
                <a:spcPts val="2609"/>
              </a:lnSpc>
            </a:pPr>
            <a:r>
              <a:rPr lang="en-US" sz="2174">
                <a:solidFill>
                  <a:srgbClr val="000000"/>
                </a:solidFill>
                <a:latin typeface="Open Sans"/>
                <a:ea typeface="Open Sans"/>
                <a:cs typeface="Open Sans"/>
                <a:sym typeface="Open Sans"/>
              </a:rPr>
              <a:t>Objetivos</a:t>
            </a:r>
          </a:p>
        </p:txBody>
      </p:sp>
      <p:sp>
        <p:nvSpPr>
          <p:cNvPr id="26" name="TextBox 26"/>
          <p:cNvSpPr txBox="1"/>
          <p:nvPr/>
        </p:nvSpPr>
        <p:spPr>
          <a:xfrm>
            <a:off x="5118945" y="6666299"/>
            <a:ext cx="4176457" cy="323850"/>
          </a:xfrm>
          <a:prstGeom prst="rect">
            <a:avLst/>
          </a:prstGeom>
        </p:spPr>
        <p:txBody>
          <a:bodyPr lIns="0" tIns="0" rIns="0" bIns="0" rtlCol="0" anchor="t">
            <a:spAutoFit/>
          </a:bodyPr>
          <a:lstStyle/>
          <a:p>
            <a:pPr algn="l">
              <a:lnSpc>
                <a:spcPts val="2609"/>
              </a:lnSpc>
            </a:pPr>
            <a:r>
              <a:rPr lang="en-US" sz="2174">
                <a:solidFill>
                  <a:srgbClr val="000000"/>
                </a:solidFill>
                <a:latin typeface="Open Sans"/>
                <a:ea typeface="Open Sans"/>
                <a:cs typeface="Open Sans"/>
                <a:sym typeface="Open Sans"/>
              </a:rPr>
              <a:t>Justificación</a:t>
            </a:r>
          </a:p>
        </p:txBody>
      </p:sp>
      <p:sp>
        <p:nvSpPr>
          <p:cNvPr id="27" name="TextBox 27"/>
          <p:cNvSpPr txBox="1"/>
          <p:nvPr/>
        </p:nvSpPr>
        <p:spPr>
          <a:xfrm>
            <a:off x="5118945" y="7684572"/>
            <a:ext cx="4176457" cy="323850"/>
          </a:xfrm>
          <a:prstGeom prst="rect">
            <a:avLst/>
          </a:prstGeom>
        </p:spPr>
        <p:txBody>
          <a:bodyPr lIns="0" tIns="0" rIns="0" bIns="0" rtlCol="0" anchor="t">
            <a:spAutoFit/>
          </a:bodyPr>
          <a:lstStyle/>
          <a:p>
            <a:pPr algn="l">
              <a:lnSpc>
                <a:spcPts val="2609"/>
              </a:lnSpc>
            </a:pPr>
            <a:r>
              <a:rPr lang="en-US" sz="2174">
                <a:solidFill>
                  <a:srgbClr val="000000"/>
                </a:solidFill>
                <a:latin typeface="Open Sans"/>
                <a:ea typeface="Open Sans"/>
                <a:cs typeface="Open Sans"/>
                <a:sym typeface="Open Sans"/>
              </a:rPr>
              <a:t>Antecedentes</a:t>
            </a:r>
          </a:p>
        </p:txBody>
      </p:sp>
      <p:sp>
        <p:nvSpPr>
          <p:cNvPr id="28" name="TextBox 28"/>
          <p:cNvSpPr txBox="1"/>
          <p:nvPr/>
        </p:nvSpPr>
        <p:spPr>
          <a:xfrm>
            <a:off x="10587648" y="5596249"/>
            <a:ext cx="4971324" cy="323850"/>
          </a:xfrm>
          <a:prstGeom prst="rect">
            <a:avLst/>
          </a:prstGeom>
        </p:spPr>
        <p:txBody>
          <a:bodyPr lIns="0" tIns="0" rIns="0" bIns="0" rtlCol="0" anchor="t">
            <a:spAutoFit/>
          </a:bodyPr>
          <a:lstStyle/>
          <a:p>
            <a:pPr algn="l">
              <a:lnSpc>
                <a:spcPts val="2609"/>
              </a:lnSpc>
            </a:pPr>
            <a:r>
              <a:rPr lang="en-US" sz="2174">
                <a:solidFill>
                  <a:srgbClr val="000000"/>
                </a:solidFill>
                <a:latin typeface="Open Sans"/>
                <a:ea typeface="Open Sans"/>
                <a:cs typeface="Open Sans"/>
                <a:sym typeface="Open Sans"/>
              </a:rPr>
              <a:t>Metodología</a:t>
            </a:r>
          </a:p>
        </p:txBody>
      </p:sp>
      <p:sp>
        <p:nvSpPr>
          <p:cNvPr id="29" name="TextBox 29"/>
          <p:cNvSpPr txBox="1"/>
          <p:nvPr/>
        </p:nvSpPr>
        <p:spPr>
          <a:xfrm>
            <a:off x="10587648" y="6666299"/>
            <a:ext cx="4971324" cy="323850"/>
          </a:xfrm>
          <a:prstGeom prst="rect">
            <a:avLst/>
          </a:prstGeom>
        </p:spPr>
        <p:txBody>
          <a:bodyPr lIns="0" tIns="0" rIns="0" bIns="0" rtlCol="0" anchor="t">
            <a:spAutoFit/>
          </a:bodyPr>
          <a:lstStyle/>
          <a:p>
            <a:pPr algn="l">
              <a:lnSpc>
                <a:spcPts val="2609"/>
              </a:lnSpc>
            </a:pPr>
            <a:r>
              <a:rPr lang="en-US" sz="2174">
                <a:solidFill>
                  <a:srgbClr val="000000"/>
                </a:solidFill>
                <a:latin typeface="Open Sans"/>
                <a:ea typeface="Open Sans"/>
                <a:cs typeface="Open Sans"/>
                <a:sym typeface="Open Sans"/>
              </a:rPr>
              <a:t>Análisis e interpretación de resultados </a:t>
            </a:r>
          </a:p>
        </p:txBody>
      </p:sp>
      <p:sp>
        <p:nvSpPr>
          <p:cNvPr id="30" name="TextBox 30"/>
          <p:cNvSpPr txBox="1"/>
          <p:nvPr/>
        </p:nvSpPr>
        <p:spPr>
          <a:xfrm>
            <a:off x="10587648" y="7684572"/>
            <a:ext cx="4971324" cy="333425"/>
          </a:xfrm>
          <a:prstGeom prst="rect">
            <a:avLst/>
          </a:prstGeom>
        </p:spPr>
        <p:txBody>
          <a:bodyPr lIns="0" tIns="0" rIns="0" bIns="0" rtlCol="0" anchor="t">
            <a:spAutoFit/>
          </a:bodyPr>
          <a:lstStyle/>
          <a:p>
            <a:pPr algn="l">
              <a:lnSpc>
                <a:spcPts val="2609"/>
              </a:lnSpc>
            </a:pPr>
            <a:r>
              <a:rPr lang="en-US" sz="2174" dirty="0" err="1">
                <a:solidFill>
                  <a:srgbClr val="D21515"/>
                </a:solidFill>
                <a:latin typeface="Open Sans"/>
                <a:ea typeface="Open Sans"/>
                <a:cs typeface="Open Sans"/>
                <a:sym typeface="Open Sans"/>
              </a:rPr>
              <a:t>Conclusiones</a:t>
            </a:r>
            <a:r>
              <a:rPr lang="en-US" sz="2174" dirty="0">
                <a:solidFill>
                  <a:srgbClr val="D21515"/>
                </a:solidFill>
                <a:latin typeface="Open Sans"/>
                <a:ea typeface="Open Sans"/>
                <a:cs typeface="Open Sans"/>
                <a:sym typeface="Open Sans"/>
              </a:rPr>
              <a:t> </a:t>
            </a:r>
            <a:r>
              <a:rPr lang="en-US" sz="2174" dirty="0" err="1">
                <a:solidFill>
                  <a:srgbClr val="D21515"/>
                </a:solidFill>
                <a:latin typeface="Open Sans"/>
                <a:ea typeface="Open Sans"/>
                <a:cs typeface="Open Sans"/>
                <a:sym typeface="Open Sans"/>
              </a:rPr>
              <a:t>recomendaciones</a:t>
            </a:r>
            <a:endParaRPr lang="en-US" sz="2174" dirty="0">
              <a:solidFill>
                <a:srgbClr val="D21515"/>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rot="-3517006">
            <a:off x="-3612269" y="688856"/>
            <a:ext cx="9281939" cy="2794075"/>
            <a:chOff x="0" y="0"/>
            <a:chExt cx="2444626" cy="735888"/>
          </a:xfrm>
        </p:grpSpPr>
        <p:sp>
          <p:nvSpPr>
            <p:cNvPr id="4" name="Freeform 4"/>
            <p:cNvSpPr/>
            <p:nvPr/>
          </p:nvSpPr>
          <p:spPr>
            <a:xfrm>
              <a:off x="0" y="0"/>
              <a:ext cx="2444626" cy="735888"/>
            </a:xfrm>
            <a:custGeom>
              <a:avLst/>
              <a:gdLst/>
              <a:ahLst/>
              <a:cxnLst/>
              <a:rect l="l" t="t" r="r" b="b"/>
              <a:pathLst>
                <a:path w="2444626" h="735888">
                  <a:moveTo>
                    <a:pt x="0" y="0"/>
                  </a:moveTo>
                  <a:lnTo>
                    <a:pt x="2444626" y="0"/>
                  </a:lnTo>
                  <a:lnTo>
                    <a:pt x="2444626" y="735888"/>
                  </a:lnTo>
                  <a:lnTo>
                    <a:pt x="0" y="735888"/>
                  </a:lnTo>
                  <a:close/>
                </a:path>
              </a:pathLst>
            </a:custGeom>
            <a:solidFill>
              <a:srgbClr val="EDECED"/>
            </a:solidFill>
          </p:spPr>
          <p:txBody>
            <a:bodyPr/>
            <a:lstStyle/>
            <a:p>
              <a:endParaRPr lang="es-CO"/>
            </a:p>
          </p:txBody>
        </p:sp>
        <p:sp>
          <p:nvSpPr>
            <p:cNvPr id="5" name="TextBox 5"/>
            <p:cNvSpPr txBox="1"/>
            <p:nvPr/>
          </p:nvSpPr>
          <p:spPr>
            <a:xfrm>
              <a:off x="0" y="-47625"/>
              <a:ext cx="2444626" cy="78351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rot="5400000">
            <a:off x="-2995637" y="534863"/>
            <a:ext cx="8048673" cy="4712132"/>
          </a:xfrm>
          <a:custGeom>
            <a:avLst/>
            <a:gdLst/>
            <a:ahLst/>
            <a:cxnLst/>
            <a:rect l="l" t="t" r="r" b="b"/>
            <a:pathLst>
              <a:path w="8048673" h="4712132">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Freeform 7"/>
          <p:cNvSpPr/>
          <p:nvPr/>
        </p:nvSpPr>
        <p:spPr>
          <a:xfrm>
            <a:off x="8752456" y="3573611"/>
            <a:ext cx="7624782" cy="5793942"/>
          </a:xfrm>
          <a:custGeom>
            <a:avLst/>
            <a:gdLst/>
            <a:ahLst/>
            <a:cxnLst/>
            <a:rect l="l" t="t" r="r" b="b"/>
            <a:pathLst>
              <a:path w="7624782" h="5793942">
                <a:moveTo>
                  <a:pt x="0" y="0"/>
                </a:moveTo>
                <a:lnTo>
                  <a:pt x="7624783" y="0"/>
                </a:lnTo>
                <a:lnTo>
                  <a:pt x="7624783" y="5793941"/>
                </a:lnTo>
                <a:lnTo>
                  <a:pt x="0" y="5793941"/>
                </a:lnTo>
                <a:lnTo>
                  <a:pt x="0" y="0"/>
                </a:lnTo>
                <a:close/>
              </a:path>
            </a:pathLst>
          </a:custGeom>
          <a:blipFill>
            <a:blip r:embed="rId5"/>
            <a:stretch>
              <a:fillRect/>
            </a:stretch>
          </a:blipFill>
          <a:ln w="19050" cap="rnd">
            <a:solidFill>
              <a:srgbClr val="000000"/>
            </a:solidFill>
            <a:prstDash val="solid"/>
            <a:round/>
          </a:ln>
        </p:spPr>
        <p:txBody>
          <a:bodyPr/>
          <a:lstStyle/>
          <a:p>
            <a:endParaRPr lang="es-CO"/>
          </a:p>
        </p:txBody>
      </p:sp>
      <p:sp>
        <p:nvSpPr>
          <p:cNvPr id="8" name="TextBox 8"/>
          <p:cNvSpPr txBox="1"/>
          <p:nvPr/>
        </p:nvSpPr>
        <p:spPr>
          <a:xfrm>
            <a:off x="3592908" y="691136"/>
            <a:ext cx="11102184" cy="1575183"/>
          </a:xfrm>
          <a:prstGeom prst="rect">
            <a:avLst/>
          </a:prstGeom>
        </p:spPr>
        <p:txBody>
          <a:bodyPr lIns="0" tIns="0" rIns="0" bIns="0" rtlCol="0" anchor="t">
            <a:spAutoFit/>
          </a:bodyPr>
          <a:lstStyle/>
          <a:p>
            <a:pPr algn="ctr">
              <a:lnSpc>
                <a:spcPts val="6077"/>
              </a:lnSpc>
            </a:pPr>
            <a:r>
              <a:rPr lang="en-US" sz="5900" b="1" spc="188">
                <a:solidFill>
                  <a:srgbClr val="000000"/>
                </a:solidFill>
                <a:latin typeface="Be Vietnam Ultra-Bold"/>
                <a:ea typeface="Be Vietnam Ultra-Bold"/>
                <a:cs typeface="Be Vietnam Ultra-Bold"/>
                <a:sym typeface="Be Vietnam Ultra-Bold"/>
              </a:rPr>
              <a:t>ANÁLISIS E INTERPRETACIÓN DE RESULTADOS </a:t>
            </a:r>
          </a:p>
        </p:txBody>
      </p:sp>
      <p:sp>
        <p:nvSpPr>
          <p:cNvPr id="9" name="TextBox 9"/>
          <p:cNvSpPr txBox="1"/>
          <p:nvPr/>
        </p:nvSpPr>
        <p:spPr>
          <a:xfrm>
            <a:off x="2503001" y="3678958"/>
            <a:ext cx="5622507" cy="58198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Evaluar la precisión y efectividad del sistema en la detección y categorización de emociones en textos analizados. Para evaluar el sistema, se realizaron pruebas con textos de diversas tonalidades emocionales.</a:t>
            </a:r>
          </a:p>
          <a:p>
            <a:pPr algn="just">
              <a:lnSpc>
                <a:spcPts val="2622"/>
              </a:lnSpc>
            </a:pPr>
            <a:endParaRPr lang="en-US" sz="1873">
              <a:solidFill>
                <a:srgbClr val="000000"/>
              </a:solidFill>
              <a:latin typeface="Open Sans"/>
              <a:ea typeface="Open Sans"/>
              <a:cs typeface="Open Sans"/>
              <a:sym typeface="Open Sans"/>
            </a:endParaRPr>
          </a:p>
          <a:p>
            <a:pPr algn="just">
              <a:lnSpc>
                <a:spcPts val="2622"/>
              </a:lnSpc>
            </a:pPr>
            <a:r>
              <a:rPr lang="en-US" sz="1873">
                <a:solidFill>
                  <a:srgbClr val="000000"/>
                </a:solidFill>
                <a:latin typeface="Open Sans"/>
                <a:ea typeface="Open Sans"/>
                <a:cs typeface="Open Sans"/>
                <a:sym typeface="Open Sans"/>
              </a:rPr>
              <a:t>Se revisaron los puntajes compuestos y las clasificaciones de sentimiento generadas por vaderSentiment, y se compararon los resultados con análisis manuales para validar la precisión del sistema.</a:t>
            </a:r>
          </a:p>
          <a:p>
            <a:pPr algn="just">
              <a:lnSpc>
                <a:spcPts val="2622"/>
              </a:lnSpc>
            </a:pPr>
            <a:endParaRPr lang="en-US" sz="1873">
              <a:solidFill>
                <a:srgbClr val="000000"/>
              </a:solidFill>
              <a:latin typeface="Open Sans"/>
              <a:ea typeface="Open Sans"/>
              <a:cs typeface="Open Sans"/>
              <a:sym typeface="Open Sans"/>
            </a:endParaRPr>
          </a:p>
          <a:p>
            <a:pPr algn="just">
              <a:lnSpc>
                <a:spcPts val="2622"/>
              </a:lnSpc>
            </a:pPr>
            <a:r>
              <a:rPr lang="en-US" sz="1873" b="1">
                <a:solidFill>
                  <a:srgbClr val="000000"/>
                </a:solidFill>
                <a:latin typeface="Open Sans Bold"/>
                <a:ea typeface="Open Sans Bold"/>
                <a:cs typeface="Open Sans Bold"/>
                <a:sym typeface="Open Sans Bold"/>
              </a:rPr>
              <a:t>En conclusion</a:t>
            </a:r>
            <a:r>
              <a:rPr lang="en-US" sz="1873">
                <a:solidFill>
                  <a:srgbClr val="000000"/>
                </a:solidFill>
                <a:latin typeface="Open Sans"/>
                <a:ea typeface="Open Sans"/>
                <a:cs typeface="Open Sans"/>
                <a:sym typeface="Open Sans"/>
              </a:rPr>
              <a:t>, Estas pruebas confirmaron que el sistema es efectivo en la mayoría de los casos, especialmente en textos con emociones claramente definidas, aunque se observó que los textos ambiguos presentan un desafío para la interpretación automática.</a:t>
            </a:r>
          </a:p>
        </p:txBody>
      </p:sp>
      <p:sp>
        <p:nvSpPr>
          <p:cNvPr id="10" name="TextBox 10"/>
          <p:cNvSpPr txBox="1"/>
          <p:nvPr/>
        </p:nvSpPr>
        <p:spPr>
          <a:xfrm>
            <a:off x="2503001" y="3217503"/>
            <a:ext cx="3325213" cy="356108"/>
          </a:xfrm>
          <a:prstGeom prst="rect">
            <a:avLst/>
          </a:prstGeom>
        </p:spPr>
        <p:txBody>
          <a:bodyPr lIns="0" tIns="0" rIns="0" bIns="0" rtlCol="0" anchor="t">
            <a:spAutoFit/>
          </a:bodyPr>
          <a:lstStyle/>
          <a:p>
            <a:pPr marL="0" lvl="0" indent="0" algn="ctr">
              <a:lnSpc>
                <a:spcPts val="2805"/>
              </a:lnSpc>
              <a:spcBef>
                <a:spcPct val="0"/>
              </a:spcBef>
            </a:pPr>
            <a:r>
              <a:rPr lang="en-US" sz="2299">
                <a:solidFill>
                  <a:srgbClr val="222222"/>
                </a:solidFill>
                <a:latin typeface="League Spartan"/>
                <a:ea typeface="League Spartan"/>
                <a:cs typeface="League Spartan"/>
                <a:sym typeface="League Spartan"/>
              </a:rPr>
              <a:t>Objetivo específico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a:off x="1362575" y="1098944"/>
            <a:ext cx="15562849" cy="8179961"/>
            <a:chOff x="0" y="0"/>
            <a:chExt cx="5796956" cy="3046927"/>
          </a:xfrm>
        </p:grpSpPr>
        <p:sp>
          <p:nvSpPr>
            <p:cNvPr id="4" name="Freeform 4"/>
            <p:cNvSpPr/>
            <p:nvPr/>
          </p:nvSpPr>
          <p:spPr>
            <a:xfrm>
              <a:off x="0" y="0"/>
              <a:ext cx="5796955" cy="3046927"/>
            </a:xfrm>
            <a:custGeom>
              <a:avLst/>
              <a:gdLst/>
              <a:ahLst/>
              <a:cxnLst/>
              <a:rect l="l" t="t" r="r" b="b"/>
              <a:pathLst>
                <a:path w="5796955" h="3046927">
                  <a:moveTo>
                    <a:pt x="0" y="0"/>
                  </a:moveTo>
                  <a:lnTo>
                    <a:pt x="5796955" y="0"/>
                  </a:lnTo>
                  <a:lnTo>
                    <a:pt x="5796955" y="3046927"/>
                  </a:lnTo>
                  <a:lnTo>
                    <a:pt x="0" y="3046927"/>
                  </a:lnTo>
                  <a:close/>
                </a:path>
              </a:pathLst>
            </a:custGeom>
            <a:solidFill>
              <a:srgbClr val="000000">
                <a:alpha val="0"/>
              </a:srgbClr>
            </a:solidFill>
            <a:ln w="66675" cap="sq">
              <a:solidFill>
                <a:srgbClr val="0C3747"/>
              </a:solidFill>
              <a:prstDash val="solid"/>
              <a:miter/>
            </a:ln>
          </p:spPr>
          <p:txBody>
            <a:bodyPr/>
            <a:lstStyle/>
            <a:p>
              <a:endParaRPr lang="es-CO"/>
            </a:p>
          </p:txBody>
        </p:sp>
        <p:sp>
          <p:nvSpPr>
            <p:cNvPr id="5" name="TextBox 5"/>
            <p:cNvSpPr txBox="1"/>
            <p:nvPr/>
          </p:nvSpPr>
          <p:spPr>
            <a:xfrm>
              <a:off x="0" y="9525"/>
              <a:ext cx="5796956" cy="3037402"/>
            </a:xfrm>
            <a:prstGeom prst="rect">
              <a:avLst/>
            </a:prstGeom>
          </p:spPr>
          <p:txBody>
            <a:bodyPr lIns="48876" tIns="48876" rIns="48876" bIns="48876" rtlCol="0" anchor="ctr"/>
            <a:lstStyle/>
            <a:p>
              <a:pPr algn="ctr">
                <a:lnSpc>
                  <a:spcPts val="1813"/>
                </a:lnSpc>
              </a:pPr>
              <a:endParaRPr/>
            </a:p>
          </p:txBody>
        </p:sp>
      </p:grpSp>
      <p:grpSp>
        <p:nvGrpSpPr>
          <p:cNvPr id="6" name="Group 6"/>
          <p:cNvGrpSpPr/>
          <p:nvPr/>
        </p:nvGrpSpPr>
        <p:grpSpPr>
          <a:xfrm rot="2700000">
            <a:off x="57071" y="8050244"/>
            <a:ext cx="3393988" cy="1567256"/>
            <a:chOff x="0" y="0"/>
            <a:chExt cx="893890" cy="412775"/>
          </a:xfrm>
        </p:grpSpPr>
        <p:sp>
          <p:nvSpPr>
            <p:cNvPr id="7" name="Freeform 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2700000">
            <a:off x="14836942" y="550429"/>
            <a:ext cx="3393988" cy="1567256"/>
            <a:chOff x="0" y="0"/>
            <a:chExt cx="893890" cy="412775"/>
          </a:xfrm>
        </p:grpSpPr>
        <p:sp>
          <p:nvSpPr>
            <p:cNvPr id="10" name="Freeform 10"/>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1" name="TextBox 11"/>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794973" y="5188925"/>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3" name="TextBox 13"/>
          <p:cNvSpPr txBox="1"/>
          <p:nvPr/>
        </p:nvSpPr>
        <p:spPr>
          <a:xfrm>
            <a:off x="1592396" y="2094061"/>
            <a:ext cx="15103207" cy="1171575"/>
          </a:xfrm>
          <a:prstGeom prst="rect">
            <a:avLst/>
          </a:prstGeom>
        </p:spPr>
        <p:txBody>
          <a:bodyPr lIns="0" tIns="0" rIns="0" bIns="0" rtlCol="0" anchor="t">
            <a:spAutoFit/>
          </a:bodyPr>
          <a:lstStyle/>
          <a:p>
            <a:pPr algn="ctr">
              <a:lnSpc>
                <a:spcPts val="9239"/>
              </a:lnSpc>
            </a:pPr>
            <a:r>
              <a:rPr lang="en-US" sz="7699">
                <a:solidFill>
                  <a:srgbClr val="000000"/>
                </a:solidFill>
                <a:latin typeface="League Spartan"/>
                <a:ea typeface="League Spartan"/>
                <a:cs typeface="League Spartan"/>
                <a:sym typeface="League Spartan"/>
              </a:rPr>
              <a:t>CONCLUSIONES</a:t>
            </a:r>
          </a:p>
        </p:txBody>
      </p:sp>
      <p:sp>
        <p:nvSpPr>
          <p:cNvPr id="14" name="Freeform 14"/>
          <p:cNvSpPr/>
          <p:nvPr/>
        </p:nvSpPr>
        <p:spPr>
          <a:xfrm rot="-10800000">
            <a:off x="13871465" y="-189523"/>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5">
              <a:alphaModFix amt="77000"/>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5" name="TextBox 15"/>
          <p:cNvSpPr txBox="1"/>
          <p:nvPr/>
        </p:nvSpPr>
        <p:spPr>
          <a:xfrm>
            <a:off x="3037354" y="3587939"/>
            <a:ext cx="12213292" cy="4751538"/>
          </a:xfrm>
          <a:prstGeom prst="rect">
            <a:avLst/>
          </a:prstGeom>
        </p:spPr>
        <p:txBody>
          <a:bodyPr lIns="0" tIns="0" rIns="0" bIns="0" rtlCol="0" anchor="t">
            <a:spAutoFit/>
          </a:bodyPr>
          <a:lstStyle/>
          <a:p>
            <a:pPr algn="just">
              <a:lnSpc>
                <a:spcPts val="3754"/>
              </a:lnSpc>
            </a:pPr>
            <a:r>
              <a:rPr lang="en-US" sz="2681">
                <a:solidFill>
                  <a:srgbClr val="000000"/>
                </a:solidFill>
                <a:latin typeface="Open Sans"/>
                <a:ea typeface="Open Sans"/>
                <a:cs typeface="Open Sans"/>
                <a:sym typeface="Open Sans"/>
              </a:rPr>
              <a:t>El sistema logró identificar y clasificar emociones en textos utilizando la biblioteca vaderSentiment, lo que permitió una categorización efectiva de las emociones en positivas, negativas y neutrales, aunque se encontró que los textos ambiguos presentaron desafíos en la interpretación.</a:t>
            </a:r>
          </a:p>
          <a:p>
            <a:pPr algn="just">
              <a:lnSpc>
                <a:spcPts val="3754"/>
              </a:lnSpc>
            </a:pPr>
            <a:endParaRPr lang="en-US" sz="2681">
              <a:solidFill>
                <a:srgbClr val="000000"/>
              </a:solidFill>
              <a:latin typeface="Open Sans"/>
              <a:ea typeface="Open Sans"/>
              <a:cs typeface="Open Sans"/>
              <a:sym typeface="Open Sans"/>
            </a:endParaRPr>
          </a:p>
          <a:p>
            <a:pPr algn="just">
              <a:lnSpc>
                <a:spcPts val="3754"/>
              </a:lnSpc>
            </a:pPr>
            <a:r>
              <a:rPr lang="en-US" sz="2681">
                <a:solidFill>
                  <a:srgbClr val="000000"/>
                </a:solidFill>
                <a:latin typeface="Open Sans"/>
                <a:ea typeface="Open Sans"/>
                <a:cs typeface="Open Sans"/>
                <a:sym typeface="Open Sans"/>
              </a:rPr>
              <a:t>Se determinó que la combinación de algoritmos de NLP, como vaderSentiment, junto con un enfoque de programación paralela, optimizó el rendimiento del sistema, permitiendo un análisis más rápido y preciso de grandes volúmenes de texto .</a:t>
            </a:r>
          </a:p>
          <a:p>
            <a:pPr algn="just">
              <a:lnSpc>
                <a:spcPts val="3754"/>
              </a:lnSpc>
            </a:pPr>
            <a:endParaRPr lang="en-US" sz="2681">
              <a:solidFill>
                <a:srgbClr val="000000"/>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grpSp>
        <p:nvGrpSpPr>
          <p:cNvPr id="3" name="Group 3"/>
          <p:cNvGrpSpPr/>
          <p:nvPr/>
        </p:nvGrpSpPr>
        <p:grpSpPr>
          <a:xfrm>
            <a:off x="1362575" y="1098944"/>
            <a:ext cx="15562849" cy="8179961"/>
            <a:chOff x="0" y="0"/>
            <a:chExt cx="5796956" cy="3046927"/>
          </a:xfrm>
        </p:grpSpPr>
        <p:sp>
          <p:nvSpPr>
            <p:cNvPr id="4" name="Freeform 4"/>
            <p:cNvSpPr/>
            <p:nvPr/>
          </p:nvSpPr>
          <p:spPr>
            <a:xfrm>
              <a:off x="0" y="0"/>
              <a:ext cx="5796955" cy="3046927"/>
            </a:xfrm>
            <a:custGeom>
              <a:avLst/>
              <a:gdLst/>
              <a:ahLst/>
              <a:cxnLst/>
              <a:rect l="l" t="t" r="r" b="b"/>
              <a:pathLst>
                <a:path w="5796955" h="3046927">
                  <a:moveTo>
                    <a:pt x="0" y="0"/>
                  </a:moveTo>
                  <a:lnTo>
                    <a:pt x="5796955" y="0"/>
                  </a:lnTo>
                  <a:lnTo>
                    <a:pt x="5796955" y="3046927"/>
                  </a:lnTo>
                  <a:lnTo>
                    <a:pt x="0" y="3046927"/>
                  </a:lnTo>
                  <a:close/>
                </a:path>
              </a:pathLst>
            </a:custGeom>
            <a:solidFill>
              <a:srgbClr val="000000">
                <a:alpha val="0"/>
              </a:srgbClr>
            </a:solidFill>
            <a:ln w="66675" cap="sq">
              <a:solidFill>
                <a:srgbClr val="0C3747"/>
              </a:solidFill>
              <a:prstDash val="solid"/>
              <a:miter/>
            </a:ln>
          </p:spPr>
          <p:txBody>
            <a:bodyPr/>
            <a:lstStyle/>
            <a:p>
              <a:endParaRPr lang="es-CO"/>
            </a:p>
          </p:txBody>
        </p:sp>
        <p:sp>
          <p:nvSpPr>
            <p:cNvPr id="5" name="TextBox 5"/>
            <p:cNvSpPr txBox="1"/>
            <p:nvPr/>
          </p:nvSpPr>
          <p:spPr>
            <a:xfrm>
              <a:off x="0" y="9525"/>
              <a:ext cx="5796956" cy="3037402"/>
            </a:xfrm>
            <a:prstGeom prst="rect">
              <a:avLst/>
            </a:prstGeom>
          </p:spPr>
          <p:txBody>
            <a:bodyPr lIns="48876" tIns="48876" rIns="48876" bIns="48876" rtlCol="0" anchor="ctr"/>
            <a:lstStyle/>
            <a:p>
              <a:pPr algn="ctr">
                <a:lnSpc>
                  <a:spcPts val="1813"/>
                </a:lnSpc>
              </a:pPr>
              <a:endParaRPr/>
            </a:p>
          </p:txBody>
        </p:sp>
      </p:grpSp>
      <p:grpSp>
        <p:nvGrpSpPr>
          <p:cNvPr id="6" name="Group 6"/>
          <p:cNvGrpSpPr/>
          <p:nvPr/>
        </p:nvGrpSpPr>
        <p:grpSpPr>
          <a:xfrm rot="2700000">
            <a:off x="57071" y="8050244"/>
            <a:ext cx="3393988" cy="1567256"/>
            <a:chOff x="0" y="0"/>
            <a:chExt cx="893890" cy="412775"/>
          </a:xfrm>
        </p:grpSpPr>
        <p:sp>
          <p:nvSpPr>
            <p:cNvPr id="7" name="Freeform 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2700000">
            <a:off x="14836942" y="550429"/>
            <a:ext cx="3393988" cy="1567256"/>
            <a:chOff x="0" y="0"/>
            <a:chExt cx="893890" cy="412775"/>
          </a:xfrm>
        </p:grpSpPr>
        <p:sp>
          <p:nvSpPr>
            <p:cNvPr id="10" name="Freeform 10"/>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1" name="TextBox 11"/>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794973" y="5188925"/>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3" name="TextBox 13"/>
          <p:cNvSpPr txBox="1"/>
          <p:nvPr/>
        </p:nvSpPr>
        <p:spPr>
          <a:xfrm>
            <a:off x="1592396" y="2094061"/>
            <a:ext cx="15103207" cy="1171575"/>
          </a:xfrm>
          <a:prstGeom prst="rect">
            <a:avLst/>
          </a:prstGeom>
        </p:spPr>
        <p:txBody>
          <a:bodyPr lIns="0" tIns="0" rIns="0" bIns="0" rtlCol="0" anchor="t">
            <a:spAutoFit/>
          </a:bodyPr>
          <a:lstStyle/>
          <a:p>
            <a:pPr algn="ctr">
              <a:lnSpc>
                <a:spcPts val="9239"/>
              </a:lnSpc>
            </a:pPr>
            <a:r>
              <a:rPr lang="en-US" sz="7699">
                <a:solidFill>
                  <a:srgbClr val="000000"/>
                </a:solidFill>
                <a:latin typeface="League Spartan"/>
                <a:ea typeface="League Spartan"/>
                <a:cs typeface="League Spartan"/>
                <a:sym typeface="League Spartan"/>
              </a:rPr>
              <a:t>CONCLUSIONES</a:t>
            </a:r>
          </a:p>
        </p:txBody>
      </p:sp>
      <p:sp>
        <p:nvSpPr>
          <p:cNvPr id="14" name="Freeform 14"/>
          <p:cNvSpPr/>
          <p:nvPr/>
        </p:nvSpPr>
        <p:spPr>
          <a:xfrm rot="-10800000">
            <a:off x="13871465" y="-189523"/>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5">
              <a:alphaModFix amt="77000"/>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5" name="TextBox 15"/>
          <p:cNvSpPr txBox="1"/>
          <p:nvPr/>
        </p:nvSpPr>
        <p:spPr>
          <a:xfrm>
            <a:off x="3037354" y="3587939"/>
            <a:ext cx="12213292" cy="4275288"/>
          </a:xfrm>
          <a:prstGeom prst="rect">
            <a:avLst/>
          </a:prstGeom>
        </p:spPr>
        <p:txBody>
          <a:bodyPr lIns="0" tIns="0" rIns="0" bIns="0" rtlCol="0" anchor="t">
            <a:spAutoFit/>
          </a:bodyPr>
          <a:lstStyle/>
          <a:p>
            <a:pPr algn="just">
              <a:lnSpc>
                <a:spcPts val="3754"/>
              </a:lnSpc>
            </a:pPr>
            <a:r>
              <a:rPr lang="en-US" sz="2681">
                <a:solidFill>
                  <a:srgbClr val="000000"/>
                </a:solidFill>
                <a:latin typeface="Open Sans"/>
                <a:ea typeface="Open Sans"/>
                <a:cs typeface="Open Sans"/>
                <a:sym typeface="Open Sans"/>
              </a:rPr>
              <a:t>La implementación de una arquitectura por capas y programación paralela resultó en un sistema robusto que no solo mejora la eficiencia del procesamiento, sino que también mantiene la calidad del análisis emocional, permitiendo manejar grandes volúmenes de datos sin comprometer la precisión .</a:t>
            </a:r>
          </a:p>
          <a:p>
            <a:pPr algn="just">
              <a:lnSpc>
                <a:spcPts val="3754"/>
              </a:lnSpc>
            </a:pPr>
            <a:r>
              <a:rPr lang="en-US" sz="2681">
                <a:solidFill>
                  <a:srgbClr val="000000"/>
                </a:solidFill>
                <a:latin typeface="Open Sans"/>
                <a:ea typeface="Open Sans"/>
                <a:cs typeface="Open Sans"/>
                <a:sym typeface="Open Sans"/>
              </a:rPr>
              <a:t> Las pruebas realizadas confirmaron que el sistema es efectivo en la mayoría de los casos, especialmente en textos con emociones claramente definidas, aunque se identificaron limitaciones en la interpretación de textos con tonalidades emocionales ambiguas.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028700" y="1028700"/>
            <a:ext cx="16230600" cy="8115119"/>
            <a:chOff x="0" y="0"/>
            <a:chExt cx="6045684" cy="3022775"/>
          </a:xfrm>
        </p:grpSpPr>
        <p:sp>
          <p:nvSpPr>
            <p:cNvPr id="4" name="Freeform 4"/>
            <p:cNvSpPr/>
            <p:nvPr/>
          </p:nvSpPr>
          <p:spPr>
            <a:xfrm>
              <a:off x="0" y="0"/>
              <a:ext cx="6045684" cy="3022775"/>
            </a:xfrm>
            <a:custGeom>
              <a:avLst/>
              <a:gdLst/>
              <a:ahLst/>
              <a:cxnLst/>
              <a:rect l="l" t="t" r="r" b="b"/>
              <a:pathLst>
                <a:path w="6045684" h="3022775">
                  <a:moveTo>
                    <a:pt x="0" y="0"/>
                  </a:moveTo>
                  <a:lnTo>
                    <a:pt x="6045684" y="0"/>
                  </a:lnTo>
                  <a:lnTo>
                    <a:pt x="6045684" y="3022775"/>
                  </a:lnTo>
                  <a:lnTo>
                    <a:pt x="0" y="3022775"/>
                  </a:lnTo>
                  <a:close/>
                </a:path>
              </a:pathLst>
            </a:custGeom>
            <a:solidFill>
              <a:srgbClr val="000000">
                <a:alpha val="0"/>
              </a:srgbClr>
            </a:solidFill>
            <a:ln w="66675" cap="sq">
              <a:solidFill>
                <a:srgbClr val="0C6B8E"/>
              </a:solidFill>
              <a:prstDash val="solid"/>
              <a:miter/>
            </a:ln>
          </p:spPr>
          <p:txBody>
            <a:bodyPr/>
            <a:lstStyle/>
            <a:p>
              <a:endParaRPr lang="es-CO"/>
            </a:p>
          </p:txBody>
        </p:sp>
        <p:sp>
          <p:nvSpPr>
            <p:cNvPr id="5" name="TextBox 5"/>
            <p:cNvSpPr txBox="1"/>
            <p:nvPr/>
          </p:nvSpPr>
          <p:spPr>
            <a:xfrm>
              <a:off x="0" y="0"/>
              <a:ext cx="6045684" cy="3022775"/>
            </a:xfrm>
            <a:prstGeom prst="rect">
              <a:avLst/>
            </a:prstGeom>
          </p:spPr>
          <p:txBody>
            <a:bodyPr lIns="48876" tIns="48876" rIns="48876" bIns="48876" rtlCol="0" anchor="ctr"/>
            <a:lstStyle/>
            <a:p>
              <a:pPr algn="ctr">
                <a:lnSpc>
                  <a:spcPts val="1813"/>
                </a:lnSpc>
              </a:pPr>
              <a:endParaRPr/>
            </a:p>
          </p:txBody>
        </p:sp>
      </p:grpSp>
      <p:grpSp>
        <p:nvGrpSpPr>
          <p:cNvPr id="6" name="Group 6"/>
          <p:cNvGrpSpPr/>
          <p:nvPr/>
        </p:nvGrpSpPr>
        <p:grpSpPr>
          <a:xfrm>
            <a:off x="12374539" y="8993151"/>
            <a:ext cx="4284389" cy="1567256"/>
            <a:chOff x="0" y="0"/>
            <a:chExt cx="1128399" cy="412775"/>
          </a:xfrm>
        </p:grpSpPr>
        <p:sp>
          <p:nvSpPr>
            <p:cNvPr id="7" name="Freeform 7"/>
            <p:cNvSpPr/>
            <p:nvPr/>
          </p:nvSpPr>
          <p:spPr>
            <a:xfrm>
              <a:off x="0" y="0"/>
              <a:ext cx="1128399" cy="412775"/>
            </a:xfrm>
            <a:custGeom>
              <a:avLst/>
              <a:gdLst/>
              <a:ahLst/>
              <a:cxnLst/>
              <a:rect l="l" t="t" r="r" b="b"/>
              <a:pathLst>
                <a:path w="1128399" h="412775">
                  <a:moveTo>
                    <a:pt x="0" y="0"/>
                  </a:moveTo>
                  <a:lnTo>
                    <a:pt x="1128399" y="0"/>
                  </a:lnTo>
                  <a:lnTo>
                    <a:pt x="1128399" y="412775"/>
                  </a:lnTo>
                  <a:lnTo>
                    <a:pt x="0" y="412775"/>
                  </a:lnTo>
                  <a:close/>
                </a:path>
              </a:pathLst>
            </a:custGeom>
            <a:solidFill>
              <a:srgbClr val="EDECED"/>
            </a:solidFill>
          </p:spPr>
          <p:txBody>
            <a:bodyPr/>
            <a:lstStyle/>
            <a:p>
              <a:endParaRPr lang="es-CO"/>
            </a:p>
          </p:txBody>
        </p:sp>
        <p:sp>
          <p:nvSpPr>
            <p:cNvPr id="8" name="TextBox 8"/>
            <p:cNvSpPr txBox="1"/>
            <p:nvPr/>
          </p:nvSpPr>
          <p:spPr>
            <a:xfrm>
              <a:off x="0" y="-47625"/>
              <a:ext cx="1128399" cy="460400"/>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5400000">
            <a:off x="14012664" y="3237235"/>
            <a:ext cx="6983416" cy="1567256"/>
            <a:chOff x="0" y="0"/>
            <a:chExt cx="1839254" cy="412775"/>
          </a:xfrm>
        </p:grpSpPr>
        <p:sp>
          <p:nvSpPr>
            <p:cNvPr id="10" name="Freeform 10"/>
            <p:cNvSpPr/>
            <p:nvPr/>
          </p:nvSpPr>
          <p:spPr>
            <a:xfrm>
              <a:off x="0" y="0"/>
              <a:ext cx="1839254" cy="412775"/>
            </a:xfrm>
            <a:custGeom>
              <a:avLst/>
              <a:gdLst/>
              <a:ahLst/>
              <a:cxnLst/>
              <a:rect l="l" t="t" r="r" b="b"/>
              <a:pathLst>
                <a:path w="1839254" h="412775">
                  <a:moveTo>
                    <a:pt x="0" y="0"/>
                  </a:moveTo>
                  <a:lnTo>
                    <a:pt x="1839254" y="0"/>
                  </a:lnTo>
                  <a:lnTo>
                    <a:pt x="1839254" y="412775"/>
                  </a:lnTo>
                  <a:lnTo>
                    <a:pt x="0" y="412775"/>
                  </a:lnTo>
                  <a:close/>
                </a:path>
              </a:pathLst>
            </a:custGeom>
            <a:solidFill>
              <a:srgbClr val="EDECED"/>
            </a:solidFill>
          </p:spPr>
          <p:txBody>
            <a:bodyPr/>
            <a:lstStyle/>
            <a:p>
              <a:endParaRPr lang="es-CO"/>
            </a:p>
          </p:txBody>
        </p:sp>
        <p:sp>
          <p:nvSpPr>
            <p:cNvPr id="11" name="TextBox 11"/>
            <p:cNvSpPr txBox="1"/>
            <p:nvPr/>
          </p:nvSpPr>
          <p:spPr>
            <a:xfrm>
              <a:off x="0" y="-47625"/>
              <a:ext cx="1839254" cy="4604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rot="5400000" flipH="1" flipV="1">
            <a:off x="10540746" y="-52264"/>
            <a:ext cx="11547949" cy="9406329"/>
          </a:xfrm>
          <a:custGeom>
            <a:avLst/>
            <a:gdLst/>
            <a:ahLst/>
            <a:cxnLst/>
            <a:rect l="l" t="t" r="r" b="b"/>
            <a:pathLst>
              <a:path w="11547949" h="940632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3" name="TextBox 13"/>
          <p:cNvSpPr txBox="1"/>
          <p:nvPr/>
        </p:nvSpPr>
        <p:spPr>
          <a:xfrm>
            <a:off x="2118001" y="4941630"/>
            <a:ext cx="11119114" cy="1825117"/>
          </a:xfrm>
          <a:prstGeom prst="rect">
            <a:avLst/>
          </a:prstGeom>
        </p:spPr>
        <p:txBody>
          <a:bodyPr lIns="0" tIns="0" rIns="0" bIns="0" rtlCol="0" anchor="t">
            <a:spAutoFit/>
          </a:bodyPr>
          <a:lstStyle/>
          <a:p>
            <a:pPr algn="l">
              <a:lnSpc>
                <a:spcPts val="14398"/>
              </a:lnSpc>
            </a:pPr>
            <a:r>
              <a:rPr lang="en-US" sz="12099" b="1">
                <a:solidFill>
                  <a:srgbClr val="000000"/>
                </a:solidFill>
                <a:latin typeface="League Spartan"/>
                <a:ea typeface="League Spartan"/>
                <a:cs typeface="League Spartan"/>
                <a:sym typeface="League Spartan"/>
              </a:rPr>
              <a:t>GRACIAS</a:t>
            </a:r>
          </a:p>
        </p:txBody>
      </p:sp>
      <p:sp>
        <p:nvSpPr>
          <p:cNvPr id="14" name="TextBox 14"/>
          <p:cNvSpPr txBox="1"/>
          <p:nvPr/>
        </p:nvSpPr>
        <p:spPr>
          <a:xfrm>
            <a:off x="2184676" y="3712404"/>
            <a:ext cx="11052439" cy="1162304"/>
          </a:xfrm>
          <a:prstGeom prst="rect">
            <a:avLst/>
          </a:prstGeom>
        </p:spPr>
        <p:txBody>
          <a:bodyPr lIns="0" tIns="0" rIns="0" bIns="0" rtlCol="0" anchor="t">
            <a:spAutoFit/>
          </a:bodyPr>
          <a:lstStyle/>
          <a:p>
            <a:pPr algn="l">
              <a:lnSpc>
                <a:spcPts val="9163"/>
              </a:lnSpc>
            </a:pPr>
            <a:r>
              <a:rPr lang="en-US" sz="7700" b="1">
                <a:solidFill>
                  <a:srgbClr val="000000"/>
                </a:solidFill>
                <a:latin typeface="League Spartan"/>
                <a:ea typeface="League Spartan"/>
                <a:cs typeface="League Spartan"/>
                <a:sym typeface="League Spartan"/>
              </a:rPr>
              <a:t>MUCHAS</a:t>
            </a:r>
          </a:p>
        </p:txBody>
      </p:sp>
      <p:sp>
        <p:nvSpPr>
          <p:cNvPr id="15" name="AutoShape 15"/>
          <p:cNvSpPr/>
          <p:nvPr/>
        </p:nvSpPr>
        <p:spPr>
          <a:xfrm flipV="1">
            <a:off x="13553005" y="935761"/>
            <a:ext cx="5036482" cy="5036482"/>
          </a:xfrm>
          <a:prstGeom prst="line">
            <a:avLst/>
          </a:prstGeom>
          <a:ln w="114300" cap="flat">
            <a:solidFill>
              <a:srgbClr val="CDD7D6"/>
            </a:solidFill>
            <a:prstDash val="solid"/>
            <a:headEnd type="none" w="sm" len="sm"/>
            <a:tailEnd type="none" w="sm" len="sm"/>
          </a:ln>
        </p:spPr>
        <p:txBody>
          <a:bodyPr/>
          <a:lstStyle/>
          <a:p>
            <a:endParaRPr lang="es-CO"/>
          </a:p>
        </p:txBody>
      </p:sp>
      <p:sp>
        <p:nvSpPr>
          <p:cNvPr id="16" name="AutoShape 16"/>
          <p:cNvSpPr/>
          <p:nvPr/>
        </p:nvSpPr>
        <p:spPr>
          <a:xfrm flipV="1">
            <a:off x="14602740" y="4540846"/>
            <a:ext cx="1216428" cy="1216428"/>
          </a:xfrm>
          <a:prstGeom prst="line">
            <a:avLst/>
          </a:prstGeom>
          <a:ln w="114300" cap="flat">
            <a:solidFill>
              <a:srgbClr val="CDD7D6"/>
            </a:solidFill>
            <a:prstDash val="solid"/>
            <a:headEnd type="none" w="sm" len="sm"/>
            <a:tailEnd type="none" w="sm" len="sm"/>
          </a:ln>
        </p:spPr>
        <p:txBody>
          <a:bodyPr/>
          <a:lstStyle/>
          <a:p>
            <a:endParaRPr lang="es-CO"/>
          </a:p>
        </p:txBody>
      </p:sp>
      <p:sp>
        <p:nvSpPr>
          <p:cNvPr id="17" name="AutoShape 17"/>
          <p:cNvSpPr/>
          <p:nvPr/>
        </p:nvSpPr>
        <p:spPr>
          <a:xfrm flipV="1">
            <a:off x="12944791" y="7512571"/>
            <a:ext cx="2942644" cy="2942644"/>
          </a:xfrm>
          <a:prstGeom prst="line">
            <a:avLst/>
          </a:prstGeom>
          <a:ln w="114300" cap="flat">
            <a:solidFill>
              <a:srgbClr val="CDD7D6"/>
            </a:solidFill>
            <a:prstDash val="solid"/>
            <a:headEnd type="none" w="sm" len="sm"/>
            <a:tailEnd type="none" w="sm" len="sm"/>
          </a:ln>
        </p:spPr>
        <p:txBody>
          <a:bodyPr/>
          <a:lstStyle/>
          <a:p>
            <a:endParaRPr lang="es-CO"/>
          </a:p>
        </p:txBody>
      </p:sp>
      <p:sp>
        <p:nvSpPr>
          <p:cNvPr id="18" name="AutoShape 18"/>
          <p:cNvSpPr/>
          <p:nvPr/>
        </p:nvSpPr>
        <p:spPr>
          <a:xfrm flipV="1">
            <a:off x="11473469" y="9776779"/>
            <a:ext cx="2942644" cy="2942644"/>
          </a:xfrm>
          <a:prstGeom prst="line">
            <a:avLst/>
          </a:prstGeom>
          <a:ln w="114300" cap="flat">
            <a:solidFill>
              <a:srgbClr val="CDD7D6"/>
            </a:solidFill>
            <a:prstDash val="solid"/>
            <a:headEnd type="none" w="sm" len="sm"/>
            <a:tailEnd type="none" w="sm" len="sm"/>
          </a:ln>
        </p:spPr>
        <p:txBody>
          <a:bodyPr/>
          <a:lstStyle/>
          <a:p>
            <a:endParaRPr lang="es-C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44" r="-2244"/>
            </a:stretch>
          </a:blipFill>
        </p:spPr>
        <p:txBody>
          <a:bodyPr/>
          <a:lstStyle/>
          <a:p>
            <a:endParaRPr lang="es-CO"/>
          </a:p>
        </p:txBody>
      </p:sp>
      <p:sp>
        <p:nvSpPr>
          <p:cNvPr id="3" name="Freeform 3"/>
          <p:cNvSpPr/>
          <p:nvPr/>
        </p:nvSpPr>
        <p:spPr>
          <a:xfrm rot="-10800000">
            <a:off x="13310500" y="-221708"/>
            <a:ext cx="5046831" cy="6425363"/>
          </a:xfrm>
          <a:custGeom>
            <a:avLst/>
            <a:gdLst/>
            <a:ahLst/>
            <a:cxnLst/>
            <a:rect l="l" t="t" r="r" b="b"/>
            <a:pathLst>
              <a:path w="5046831" h="6425363">
                <a:moveTo>
                  <a:pt x="0" y="0"/>
                </a:moveTo>
                <a:lnTo>
                  <a:pt x="5046831" y="0"/>
                </a:lnTo>
                <a:lnTo>
                  <a:pt x="5046831" y="6425363"/>
                </a:lnTo>
                <a:lnTo>
                  <a:pt x="0" y="64253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4" name="Freeform 4"/>
          <p:cNvSpPr/>
          <p:nvPr/>
        </p:nvSpPr>
        <p:spPr>
          <a:xfrm>
            <a:off x="2061046" y="4182017"/>
            <a:ext cx="705374" cy="705374"/>
          </a:xfrm>
          <a:custGeom>
            <a:avLst/>
            <a:gdLst/>
            <a:ahLst/>
            <a:cxnLst/>
            <a:rect l="l" t="t" r="r" b="b"/>
            <a:pathLst>
              <a:path w="705374" h="705374">
                <a:moveTo>
                  <a:pt x="0" y="0"/>
                </a:moveTo>
                <a:lnTo>
                  <a:pt x="705374" y="0"/>
                </a:lnTo>
                <a:lnTo>
                  <a:pt x="705374" y="705374"/>
                </a:lnTo>
                <a:lnTo>
                  <a:pt x="0" y="705374"/>
                </a:lnTo>
                <a:lnTo>
                  <a:pt x="0" y="0"/>
                </a:lnTo>
                <a:close/>
              </a:path>
            </a:pathLst>
          </a:custGeom>
          <a:blipFill>
            <a:blip r:embed="rId5"/>
            <a:stretch>
              <a:fillRect/>
            </a:stretch>
          </a:blipFill>
        </p:spPr>
        <p:txBody>
          <a:bodyPr/>
          <a:lstStyle/>
          <a:p>
            <a:endParaRPr lang="es-CO"/>
          </a:p>
        </p:txBody>
      </p:sp>
      <p:sp>
        <p:nvSpPr>
          <p:cNvPr id="5" name="Freeform 5"/>
          <p:cNvSpPr/>
          <p:nvPr/>
        </p:nvSpPr>
        <p:spPr>
          <a:xfrm>
            <a:off x="11310377" y="4182017"/>
            <a:ext cx="625967" cy="625967"/>
          </a:xfrm>
          <a:custGeom>
            <a:avLst/>
            <a:gdLst/>
            <a:ahLst/>
            <a:cxnLst/>
            <a:rect l="l" t="t" r="r" b="b"/>
            <a:pathLst>
              <a:path w="625967" h="625967">
                <a:moveTo>
                  <a:pt x="0" y="0"/>
                </a:moveTo>
                <a:lnTo>
                  <a:pt x="625968" y="0"/>
                </a:lnTo>
                <a:lnTo>
                  <a:pt x="625968" y="625968"/>
                </a:lnTo>
                <a:lnTo>
                  <a:pt x="0" y="625968"/>
                </a:lnTo>
                <a:lnTo>
                  <a:pt x="0" y="0"/>
                </a:lnTo>
                <a:close/>
              </a:path>
            </a:pathLst>
          </a:custGeom>
          <a:blipFill>
            <a:blip r:embed="rId6"/>
            <a:stretch>
              <a:fillRect/>
            </a:stretch>
          </a:blipFill>
        </p:spPr>
        <p:txBody>
          <a:bodyPr/>
          <a:lstStyle/>
          <a:p>
            <a:endParaRPr lang="es-CO"/>
          </a:p>
        </p:txBody>
      </p:sp>
      <p:sp>
        <p:nvSpPr>
          <p:cNvPr id="6" name="Freeform 6"/>
          <p:cNvSpPr/>
          <p:nvPr/>
        </p:nvSpPr>
        <p:spPr>
          <a:xfrm>
            <a:off x="6759478" y="7143791"/>
            <a:ext cx="665007" cy="665007"/>
          </a:xfrm>
          <a:custGeom>
            <a:avLst/>
            <a:gdLst/>
            <a:ahLst/>
            <a:cxnLst/>
            <a:rect l="l" t="t" r="r" b="b"/>
            <a:pathLst>
              <a:path w="665007" h="665007">
                <a:moveTo>
                  <a:pt x="0" y="0"/>
                </a:moveTo>
                <a:lnTo>
                  <a:pt x="665007" y="0"/>
                </a:lnTo>
                <a:lnTo>
                  <a:pt x="665007" y="665008"/>
                </a:lnTo>
                <a:lnTo>
                  <a:pt x="0" y="665008"/>
                </a:lnTo>
                <a:lnTo>
                  <a:pt x="0" y="0"/>
                </a:lnTo>
                <a:close/>
              </a:path>
            </a:pathLst>
          </a:custGeom>
          <a:blipFill>
            <a:blip r:embed="rId7"/>
            <a:stretch>
              <a:fillRect/>
            </a:stretch>
          </a:blipFill>
        </p:spPr>
        <p:txBody>
          <a:bodyPr/>
          <a:lstStyle/>
          <a:p>
            <a:endParaRPr lang="es-CO"/>
          </a:p>
        </p:txBody>
      </p:sp>
      <p:sp>
        <p:nvSpPr>
          <p:cNvPr id="7" name="TextBox 7"/>
          <p:cNvSpPr txBox="1"/>
          <p:nvPr/>
        </p:nvSpPr>
        <p:spPr>
          <a:xfrm>
            <a:off x="2061046" y="5105400"/>
            <a:ext cx="4803014" cy="19336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Los sistemas de procesamiento de lenguaje natural (NLP) enfrentan desafíos significativos en escalabilidad y precisión al analizar grandes volúmenes de datos, lo que puede llevar a interpretaciones emocionales erróneas. </a:t>
            </a:r>
          </a:p>
        </p:txBody>
      </p:sp>
      <p:sp>
        <p:nvSpPr>
          <p:cNvPr id="8" name="TextBox 8"/>
          <p:cNvSpPr txBox="1"/>
          <p:nvPr/>
        </p:nvSpPr>
        <p:spPr>
          <a:xfrm>
            <a:off x="2061046" y="1515643"/>
            <a:ext cx="10977080" cy="2094874"/>
          </a:xfrm>
          <a:prstGeom prst="rect">
            <a:avLst/>
          </a:prstGeom>
        </p:spPr>
        <p:txBody>
          <a:bodyPr lIns="0" tIns="0" rIns="0" bIns="0" rtlCol="0" anchor="t">
            <a:spAutoFit/>
          </a:bodyPr>
          <a:lstStyle/>
          <a:p>
            <a:pPr algn="l">
              <a:lnSpc>
                <a:spcPts val="8149"/>
              </a:lnSpc>
            </a:pPr>
            <a:r>
              <a:rPr lang="en-US" sz="7912" spc="253">
                <a:solidFill>
                  <a:srgbClr val="000000"/>
                </a:solidFill>
                <a:latin typeface="League Spartan"/>
                <a:ea typeface="League Spartan"/>
                <a:cs typeface="League Spartan"/>
                <a:sym typeface="League Spartan"/>
              </a:rPr>
              <a:t>PLANTEAMIENTO DEL PROBLEMA</a:t>
            </a:r>
          </a:p>
        </p:txBody>
      </p:sp>
      <p:sp>
        <p:nvSpPr>
          <p:cNvPr id="9" name="TextBox 9"/>
          <p:cNvSpPr txBox="1"/>
          <p:nvPr/>
        </p:nvSpPr>
        <p:spPr>
          <a:xfrm>
            <a:off x="2835897" y="4245533"/>
            <a:ext cx="4140098"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Desafíos en el Análisis de Emociones en la Era Digital </a:t>
            </a:r>
          </a:p>
        </p:txBody>
      </p:sp>
      <p:sp>
        <p:nvSpPr>
          <p:cNvPr id="10" name="TextBox 10"/>
          <p:cNvSpPr txBox="1"/>
          <p:nvPr/>
        </p:nvSpPr>
        <p:spPr>
          <a:xfrm>
            <a:off x="11270674" y="5032359"/>
            <a:ext cx="4803014" cy="16097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Las interpretaciones imprecisas afectan negativamente decisiones estratégicas en áreas críticas como el desarrollo de productos y la gestión de la reputación de la marca. </a:t>
            </a:r>
          </a:p>
        </p:txBody>
      </p:sp>
      <p:sp>
        <p:nvSpPr>
          <p:cNvPr id="11" name="TextBox 11"/>
          <p:cNvSpPr txBox="1"/>
          <p:nvPr/>
        </p:nvSpPr>
        <p:spPr>
          <a:xfrm>
            <a:off x="12045525" y="4172492"/>
            <a:ext cx="4140098"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Impacto en la Toma de Decisiones </a:t>
            </a:r>
          </a:p>
        </p:txBody>
      </p:sp>
      <p:sp>
        <p:nvSpPr>
          <p:cNvPr id="12" name="TextBox 12"/>
          <p:cNvSpPr txBox="1"/>
          <p:nvPr/>
        </p:nvSpPr>
        <p:spPr>
          <a:xfrm>
            <a:off x="6730710" y="7994134"/>
            <a:ext cx="4803014" cy="1933616"/>
          </a:xfrm>
          <a:prstGeom prst="rect">
            <a:avLst/>
          </a:prstGeom>
        </p:spPr>
        <p:txBody>
          <a:bodyPr lIns="0" tIns="0" rIns="0" bIns="0" rtlCol="0" anchor="t">
            <a:spAutoFit/>
          </a:bodyPr>
          <a:lstStyle/>
          <a:p>
            <a:pPr algn="just">
              <a:lnSpc>
                <a:spcPts val="2622"/>
              </a:lnSpc>
            </a:pPr>
            <a:r>
              <a:rPr lang="en-US" sz="1873" dirty="0" err="1">
                <a:solidFill>
                  <a:srgbClr val="000000"/>
                </a:solidFill>
                <a:latin typeface="Open Sans"/>
                <a:ea typeface="Open Sans"/>
                <a:cs typeface="Open Sans"/>
                <a:sym typeface="Open Sans"/>
              </a:rPr>
              <a:t>Existe</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una</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urgente</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necesidad</a:t>
            </a:r>
            <a:r>
              <a:rPr lang="en-US" sz="1873" dirty="0">
                <a:solidFill>
                  <a:srgbClr val="000000"/>
                </a:solidFill>
                <a:latin typeface="Open Sans"/>
                <a:ea typeface="Open Sans"/>
                <a:cs typeface="Open Sans"/>
                <a:sym typeface="Open Sans"/>
              </a:rPr>
              <a:t> de </a:t>
            </a:r>
            <a:r>
              <a:rPr lang="en-US" sz="1873" dirty="0" err="1">
                <a:solidFill>
                  <a:srgbClr val="000000"/>
                </a:solidFill>
                <a:latin typeface="Open Sans"/>
                <a:ea typeface="Open Sans"/>
                <a:cs typeface="Open Sans"/>
                <a:sym typeface="Open Sans"/>
              </a:rPr>
              <a:t>desarrollar</a:t>
            </a:r>
            <a:r>
              <a:rPr lang="en-US" sz="1873" dirty="0">
                <a:solidFill>
                  <a:srgbClr val="000000"/>
                </a:solidFill>
                <a:latin typeface="Open Sans"/>
                <a:ea typeface="Open Sans"/>
                <a:cs typeface="Open Sans"/>
                <a:sym typeface="Open Sans"/>
              </a:rPr>
              <a:t> un </a:t>
            </a:r>
            <a:r>
              <a:rPr lang="en-US" sz="1873" dirty="0" err="1">
                <a:solidFill>
                  <a:srgbClr val="000000"/>
                </a:solidFill>
                <a:latin typeface="Open Sans"/>
                <a:ea typeface="Open Sans"/>
                <a:cs typeface="Open Sans"/>
                <a:sym typeface="Open Sans"/>
              </a:rPr>
              <a:t>sistema</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robusto</a:t>
            </a:r>
            <a:r>
              <a:rPr lang="en-US" sz="1873" dirty="0">
                <a:solidFill>
                  <a:srgbClr val="000000"/>
                </a:solidFill>
                <a:latin typeface="Open Sans"/>
                <a:ea typeface="Open Sans"/>
                <a:cs typeface="Open Sans"/>
                <a:sym typeface="Open Sans"/>
              </a:rPr>
              <a:t> que </a:t>
            </a:r>
            <a:r>
              <a:rPr lang="en-US" sz="1873" dirty="0" err="1">
                <a:solidFill>
                  <a:srgbClr val="000000"/>
                </a:solidFill>
                <a:latin typeface="Open Sans"/>
                <a:ea typeface="Open Sans"/>
                <a:cs typeface="Open Sans"/>
                <a:sym typeface="Open Sans"/>
              </a:rPr>
              <a:t>supere</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estas</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limitaciones</a:t>
            </a:r>
            <a:r>
              <a:rPr lang="en-US" sz="1873" dirty="0">
                <a:solidFill>
                  <a:srgbClr val="000000"/>
                </a:solidFill>
                <a:latin typeface="Open Sans"/>
                <a:ea typeface="Open Sans"/>
                <a:cs typeface="Open Sans"/>
                <a:sym typeface="Open Sans"/>
              </a:rPr>
              <a:t> y </a:t>
            </a:r>
            <a:r>
              <a:rPr lang="en-US" sz="1873" dirty="0" err="1">
                <a:solidFill>
                  <a:srgbClr val="000000"/>
                </a:solidFill>
                <a:latin typeface="Open Sans"/>
                <a:ea typeface="Open Sans"/>
                <a:cs typeface="Open Sans"/>
                <a:sym typeface="Open Sans"/>
              </a:rPr>
              <a:t>mejore</a:t>
            </a:r>
            <a:r>
              <a:rPr lang="en-US" sz="1873" dirty="0">
                <a:solidFill>
                  <a:srgbClr val="000000"/>
                </a:solidFill>
                <a:latin typeface="Open Sans"/>
                <a:ea typeface="Open Sans"/>
                <a:cs typeface="Open Sans"/>
                <a:sym typeface="Open Sans"/>
              </a:rPr>
              <a:t> la </a:t>
            </a:r>
            <a:r>
              <a:rPr lang="en-US" sz="1873" dirty="0" err="1">
                <a:solidFill>
                  <a:srgbClr val="000000"/>
                </a:solidFill>
                <a:latin typeface="Open Sans"/>
                <a:ea typeface="Open Sans"/>
                <a:cs typeface="Open Sans"/>
                <a:sym typeface="Open Sans"/>
              </a:rPr>
              <a:t>interacción</a:t>
            </a:r>
            <a:r>
              <a:rPr lang="en-US" sz="1873" dirty="0">
                <a:solidFill>
                  <a:srgbClr val="000000"/>
                </a:solidFill>
                <a:latin typeface="Open Sans"/>
                <a:ea typeface="Open Sans"/>
                <a:cs typeface="Open Sans"/>
                <a:sym typeface="Open Sans"/>
              </a:rPr>
              <a:t> entre las </a:t>
            </a:r>
            <a:r>
              <a:rPr lang="en-US" sz="1873" dirty="0" err="1">
                <a:solidFill>
                  <a:srgbClr val="000000"/>
                </a:solidFill>
                <a:latin typeface="Open Sans"/>
                <a:ea typeface="Open Sans"/>
                <a:cs typeface="Open Sans"/>
                <a:sym typeface="Open Sans"/>
              </a:rPr>
              <a:t>empresas</a:t>
            </a:r>
            <a:r>
              <a:rPr lang="en-US" sz="1873" dirty="0">
                <a:solidFill>
                  <a:srgbClr val="000000"/>
                </a:solidFill>
                <a:latin typeface="Open Sans"/>
                <a:ea typeface="Open Sans"/>
                <a:cs typeface="Open Sans"/>
                <a:sym typeface="Open Sans"/>
              </a:rPr>
              <a:t> y </a:t>
            </a:r>
            <a:r>
              <a:rPr lang="en-US" sz="1873" dirty="0" err="1">
                <a:solidFill>
                  <a:srgbClr val="000000"/>
                </a:solidFill>
                <a:latin typeface="Open Sans"/>
                <a:ea typeface="Open Sans"/>
                <a:cs typeface="Open Sans"/>
                <a:sym typeface="Open Sans"/>
              </a:rPr>
              <a:t>los</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usuarios</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permitiendo</a:t>
            </a:r>
            <a:r>
              <a:rPr lang="en-US" sz="1873" dirty="0">
                <a:solidFill>
                  <a:srgbClr val="000000"/>
                </a:solidFill>
                <a:latin typeface="Open Sans"/>
                <a:ea typeface="Open Sans"/>
                <a:cs typeface="Open Sans"/>
                <a:sym typeface="Open Sans"/>
              </a:rPr>
              <a:t> un </a:t>
            </a:r>
            <a:r>
              <a:rPr lang="en-US" sz="1873" dirty="0" err="1">
                <a:solidFill>
                  <a:srgbClr val="000000"/>
                </a:solidFill>
                <a:latin typeface="Open Sans"/>
                <a:ea typeface="Open Sans"/>
                <a:cs typeface="Open Sans"/>
                <a:sym typeface="Open Sans"/>
              </a:rPr>
              <a:t>análisis</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emocional</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más</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preciso</a:t>
            </a:r>
            <a:r>
              <a:rPr lang="en-US" sz="1873" dirty="0">
                <a:solidFill>
                  <a:srgbClr val="000000"/>
                </a:solidFill>
                <a:latin typeface="Open Sans"/>
                <a:ea typeface="Open Sans"/>
                <a:cs typeface="Open Sans"/>
                <a:sym typeface="Open Sans"/>
              </a:rPr>
              <a:t> y </a:t>
            </a:r>
            <a:r>
              <a:rPr lang="en-US" sz="1873" dirty="0" err="1">
                <a:solidFill>
                  <a:srgbClr val="000000"/>
                </a:solidFill>
                <a:latin typeface="Open Sans"/>
                <a:ea typeface="Open Sans"/>
                <a:cs typeface="Open Sans"/>
                <a:sym typeface="Open Sans"/>
              </a:rPr>
              <a:t>adaptado</a:t>
            </a:r>
            <a:r>
              <a:rPr lang="en-US" sz="1873" dirty="0">
                <a:solidFill>
                  <a:srgbClr val="000000"/>
                </a:solidFill>
                <a:latin typeface="Open Sans"/>
                <a:ea typeface="Open Sans"/>
                <a:cs typeface="Open Sans"/>
                <a:sym typeface="Open Sans"/>
              </a:rPr>
              <a:t> a </a:t>
            </a:r>
            <a:r>
              <a:rPr lang="en-US" sz="1873" dirty="0" err="1">
                <a:solidFill>
                  <a:srgbClr val="000000"/>
                </a:solidFill>
                <a:latin typeface="Open Sans"/>
                <a:ea typeface="Open Sans"/>
                <a:cs typeface="Open Sans"/>
                <a:sym typeface="Open Sans"/>
              </a:rPr>
              <a:t>contextos</a:t>
            </a:r>
            <a:r>
              <a:rPr lang="en-US" sz="1873" dirty="0">
                <a:solidFill>
                  <a:srgbClr val="000000"/>
                </a:solidFill>
                <a:latin typeface="Open Sans"/>
                <a:ea typeface="Open Sans"/>
                <a:cs typeface="Open Sans"/>
                <a:sym typeface="Open Sans"/>
              </a:rPr>
              <a:t> </a:t>
            </a:r>
            <a:r>
              <a:rPr lang="en-US" sz="1873" dirty="0" err="1">
                <a:solidFill>
                  <a:srgbClr val="000000"/>
                </a:solidFill>
                <a:latin typeface="Open Sans"/>
                <a:ea typeface="Open Sans"/>
                <a:cs typeface="Open Sans"/>
                <a:sym typeface="Open Sans"/>
              </a:rPr>
              <a:t>dinámicos</a:t>
            </a:r>
            <a:r>
              <a:rPr lang="en-US" sz="1873" dirty="0">
                <a:solidFill>
                  <a:srgbClr val="000000"/>
                </a:solidFill>
                <a:latin typeface="Open Sans"/>
                <a:ea typeface="Open Sans"/>
                <a:cs typeface="Open Sans"/>
                <a:sym typeface="Open Sans"/>
              </a:rPr>
              <a:t>. </a:t>
            </a:r>
          </a:p>
        </p:txBody>
      </p:sp>
      <p:sp>
        <p:nvSpPr>
          <p:cNvPr id="13" name="TextBox 13"/>
          <p:cNvSpPr txBox="1"/>
          <p:nvPr/>
        </p:nvSpPr>
        <p:spPr>
          <a:xfrm>
            <a:off x="7505561" y="7134266"/>
            <a:ext cx="4140098" cy="708533"/>
          </a:xfrm>
          <a:prstGeom prst="rect">
            <a:avLst/>
          </a:prstGeom>
        </p:spPr>
        <p:txBody>
          <a:bodyPr lIns="0" tIns="0" rIns="0" bIns="0" rtlCol="0" anchor="t">
            <a:spAutoFit/>
          </a:bodyPr>
          <a:lstStyle/>
          <a:p>
            <a:pPr marL="0" lvl="0" indent="0" algn="l">
              <a:lnSpc>
                <a:spcPts val="2805"/>
              </a:lnSpc>
              <a:spcBef>
                <a:spcPct val="0"/>
              </a:spcBef>
            </a:pPr>
            <a:r>
              <a:rPr lang="en-US" sz="2299" dirty="0">
                <a:solidFill>
                  <a:srgbClr val="222222"/>
                </a:solidFill>
                <a:latin typeface="League Spartan"/>
                <a:ea typeface="League Spartan"/>
                <a:cs typeface="League Spartan"/>
                <a:sym typeface="League Spartan"/>
              </a:rPr>
              <a:t>Necesidad de un Sistema </a:t>
            </a:r>
            <a:r>
              <a:rPr lang="en-US" sz="2299" dirty="0" err="1">
                <a:solidFill>
                  <a:srgbClr val="222222"/>
                </a:solidFill>
                <a:latin typeface="League Spartan"/>
                <a:ea typeface="League Spartan"/>
                <a:cs typeface="League Spartan"/>
                <a:sym typeface="League Spartan"/>
              </a:rPr>
              <a:t>Eficiente</a:t>
            </a:r>
            <a:r>
              <a:rPr lang="en-US" sz="2299" dirty="0">
                <a:solidFill>
                  <a:srgbClr val="222222"/>
                </a:solidFill>
                <a:latin typeface="League Spartan"/>
                <a:ea typeface="League Spartan"/>
                <a:cs typeface="League Spartan"/>
                <a:sym typeface="League Sparta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052349" y="-306721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6362485" y="1213820"/>
            <a:ext cx="1241181" cy="8533117"/>
          </a:xfrm>
          <a:custGeom>
            <a:avLst/>
            <a:gdLst/>
            <a:ahLst/>
            <a:cxnLst/>
            <a:rect l="l" t="t" r="r" b="b"/>
            <a:pathLst>
              <a:path w="1241181" h="8533117">
                <a:moveTo>
                  <a:pt x="0" y="0"/>
                </a:moveTo>
                <a:lnTo>
                  <a:pt x="1241181" y="0"/>
                </a:lnTo>
                <a:lnTo>
                  <a:pt x="1241181" y="8533118"/>
                </a:lnTo>
                <a:lnTo>
                  <a:pt x="0" y="85331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7" name="Freeform 7"/>
          <p:cNvSpPr/>
          <p:nvPr/>
        </p:nvSpPr>
        <p:spPr>
          <a:xfrm>
            <a:off x="11503585" y="1448199"/>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8" name="TextBox 8"/>
          <p:cNvSpPr txBox="1"/>
          <p:nvPr/>
        </p:nvSpPr>
        <p:spPr>
          <a:xfrm>
            <a:off x="2741373" y="2226077"/>
            <a:ext cx="2664310" cy="1935713"/>
          </a:xfrm>
          <a:prstGeom prst="rect">
            <a:avLst/>
          </a:prstGeom>
        </p:spPr>
        <p:txBody>
          <a:bodyPr lIns="0" tIns="0" rIns="0" bIns="0" rtlCol="0" anchor="t">
            <a:spAutoFit/>
          </a:bodyPr>
          <a:lstStyle/>
          <a:p>
            <a:pPr algn="ctr">
              <a:lnSpc>
                <a:spcPts val="7757"/>
              </a:lnSpc>
            </a:pPr>
            <a:r>
              <a:rPr lang="en-US" sz="5540" b="1">
                <a:solidFill>
                  <a:srgbClr val="202537"/>
                </a:solidFill>
                <a:latin typeface="TT Rounds Condensed Bold"/>
                <a:ea typeface="TT Rounds Condensed Bold"/>
                <a:cs typeface="TT Rounds Condensed Bold"/>
                <a:sym typeface="TT Rounds Condensed Bold"/>
              </a:rPr>
              <a:t>Objetivo General </a:t>
            </a:r>
          </a:p>
        </p:txBody>
      </p:sp>
      <p:sp>
        <p:nvSpPr>
          <p:cNvPr id="9" name="TextBox 9"/>
          <p:cNvSpPr txBox="1"/>
          <p:nvPr/>
        </p:nvSpPr>
        <p:spPr>
          <a:xfrm>
            <a:off x="1918702" y="4385947"/>
            <a:ext cx="4309653" cy="2278551"/>
          </a:xfrm>
          <a:prstGeom prst="rect">
            <a:avLst/>
          </a:prstGeom>
        </p:spPr>
        <p:txBody>
          <a:bodyPr lIns="0" tIns="0" rIns="0" bIns="0" rtlCol="0" anchor="t">
            <a:spAutoFit/>
          </a:bodyPr>
          <a:lstStyle/>
          <a:p>
            <a:pPr algn="just">
              <a:lnSpc>
                <a:spcPts val="3035"/>
              </a:lnSpc>
            </a:pPr>
            <a:r>
              <a:rPr lang="en-US" sz="2168" b="1">
                <a:solidFill>
                  <a:srgbClr val="202537"/>
                </a:solidFill>
                <a:latin typeface="TT Rounds Condensed Bold"/>
                <a:ea typeface="TT Rounds Condensed Bold"/>
                <a:cs typeface="TT Rounds Condensed Bold"/>
                <a:sym typeface="TT Rounds Condensed Bold"/>
              </a:rPr>
              <a:t>Desarrollar un sistema de análisis de emociones basado en procesamiento de lenguaje natural (NLP) utilizando programación paralela y arquitectura por capas para la evaluación de textos de usuarios. </a:t>
            </a:r>
          </a:p>
        </p:txBody>
      </p:sp>
      <p:sp>
        <p:nvSpPr>
          <p:cNvPr id="10" name="TextBox 10"/>
          <p:cNvSpPr txBox="1"/>
          <p:nvPr/>
        </p:nvSpPr>
        <p:spPr>
          <a:xfrm>
            <a:off x="7880783" y="1871631"/>
            <a:ext cx="3087432" cy="9053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Identificación de Patrones Emocionales </a:t>
            </a:r>
          </a:p>
        </p:txBody>
      </p:sp>
      <p:sp>
        <p:nvSpPr>
          <p:cNvPr id="11" name="TextBox 11"/>
          <p:cNvSpPr txBox="1"/>
          <p:nvPr/>
        </p:nvSpPr>
        <p:spPr>
          <a:xfrm>
            <a:off x="12097617" y="1410099"/>
            <a:ext cx="4073639" cy="18224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Identificar los patrones y características emocionales en textos escritos por los usuarios mediante técnicas de procesamiento de lenguaje natural (NLP) </a:t>
            </a:r>
          </a:p>
        </p:txBody>
      </p:sp>
      <p:sp>
        <p:nvSpPr>
          <p:cNvPr id="12" name="TextBox 12"/>
          <p:cNvSpPr txBox="1"/>
          <p:nvPr/>
        </p:nvSpPr>
        <p:spPr>
          <a:xfrm>
            <a:off x="7533646" y="4169288"/>
            <a:ext cx="3781706" cy="9053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Selección de Herramientas y Algoritmos </a:t>
            </a:r>
          </a:p>
        </p:txBody>
      </p:sp>
      <p:sp>
        <p:nvSpPr>
          <p:cNvPr id="13" name="TextBox 13"/>
          <p:cNvSpPr txBox="1"/>
          <p:nvPr/>
        </p:nvSpPr>
        <p:spPr>
          <a:xfrm>
            <a:off x="12097617" y="3861742"/>
            <a:ext cx="4073639" cy="12128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Seleccionar las herramientas y algoritmos de NLP más adecuados para el análisis y categorización de emociones en textos de usuarios. </a:t>
            </a:r>
          </a:p>
        </p:txBody>
      </p:sp>
      <p:sp>
        <p:nvSpPr>
          <p:cNvPr id="14" name="Freeform 14"/>
          <p:cNvSpPr/>
          <p:nvPr/>
        </p:nvSpPr>
        <p:spPr>
          <a:xfrm>
            <a:off x="11503585" y="3595567"/>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5" name="TextBox 15"/>
          <p:cNvSpPr txBox="1"/>
          <p:nvPr/>
        </p:nvSpPr>
        <p:spPr>
          <a:xfrm>
            <a:off x="7533646" y="6202071"/>
            <a:ext cx="3781706" cy="4481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Desarrollo del Sistema </a:t>
            </a:r>
          </a:p>
        </p:txBody>
      </p:sp>
      <p:sp>
        <p:nvSpPr>
          <p:cNvPr id="16" name="TextBox 16"/>
          <p:cNvSpPr txBox="1"/>
          <p:nvPr/>
        </p:nvSpPr>
        <p:spPr>
          <a:xfrm>
            <a:off x="12097617" y="5537911"/>
            <a:ext cx="4073639" cy="18224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Construir un sistema de análisis de emociones que integre programación paralela y arquitectura por capas para procesar eficientemente grandes volúmenes de texto. </a:t>
            </a:r>
          </a:p>
        </p:txBody>
      </p:sp>
      <p:sp>
        <p:nvSpPr>
          <p:cNvPr id="17" name="Freeform 17"/>
          <p:cNvSpPr/>
          <p:nvPr/>
        </p:nvSpPr>
        <p:spPr>
          <a:xfrm>
            <a:off x="11518721" y="5549035"/>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8" name="TextBox 18"/>
          <p:cNvSpPr txBox="1"/>
          <p:nvPr/>
        </p:nvSpPr>
        <p:spPr>
          <a:xfrm>
            <a:off x="7603666" y="8133266"/>
            <a:ext cx="3781706" cy="9053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Evaluación de Precisión y Efectividad </a:t>
            </a:r>
          </a:p>
        </p:txBody>
      </p:sp>
      <p:sp>
        <p:nvSpPr>
          <p:cNvPr id="19" name="TextBox 19"/>
          <p:cNvSpPr txBox="1"/>
          <p:nvPr/>
        </p:nvSpPr>
        <p:spPr>
          <a:xfrm>
            <a:off x="12097617" y="7989018"/>
            <a:ext cx="4073639" cy="12128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Evaluar la precisión y efectividad del sistema en la detección y categorización de emociones en textos analizados. </a:t>
            </a:r>
          </a:p>
        </p:txBody>
      </p:sp>
      <p:sp>
        <p:nvSpPr>
          <p:cNvPr id="20" name="Freeform 20"/>
          <p:cNvSpPr/>
          <p:nvPr/>
        </p:nvSpPr>
        <p:spPr>
          <a:xfrm>
            <a:off x="11518721" y="7693743"/>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200012" y="-311643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2412431" y="3477149"/>
            <a:ext cx="749296" cy="749296"/>
          </a:xfrm>
          <a:custGeom>
            <a:avLst/>
            <a:gdLst/>
            <a:ahLst/>
            <a:cxnLst/>
            <a:rect l="l" t="t" r="r" b="b"/>
            <a:pathLst>
              <a:path w="749296" h="749296">
                <a:moveTo>
                  <a:pt x="0" y="0"/>
                </a:moveTo>
                <a:lnTo>
                  <a:pt x="749296" y="0"/>
                </a:lnTo>
                <a:lnTo>
                  <a:pt x="749296" y="749296"/>
                </a:lnTo>
                <a:lnTo>
                  <a:pt x="0" y="749296"/>
                </a:lnTo>
                <a:lnTo>
                  <a:pt x="0" y="0"/>
                </a:lnTo>
                <a:close/>
              </a:path>
            </a:pathLst>
          </a:custGeom>
          <a:blipFill>
            <a:blip r:embed="rId3"/>
            <a:stretch>
              <a:fillRect/>
            </a:stretch>
          </a:blipFill>
        </p:spPr>
        <p:txBody>
          <a:bodyPr/>
          <a:lstStyle/>
          <a:p>
            <a:endParaRPr lang="es-CO"/>
          </a:p>
        </p:txBody>
      </p:sp>
      <p:sp>
        <p:nvSpPr>
          <p:cNvPr id="7" name="Freeform 7"/>
          <p:cNvSpPr/>
          <p:nvPr/>
        </p:nvSpPr>
        <p:spPr>
          <a:xfrm>
            <a:off x="9619974" y="6479782"/>
            <a:ext cx="666518" cy="666518"/>
          </a:xfrm>
          <a:custGeom>
            <a:avLst/>
            <a:gdLst/>
            <a:ahLst/>
            <a:cxnLst/>
            <a:rect l="l" t="t" r="r" b="b"/>
            <a:pathLst>
              <a:path w="666518" h="666518">
                <a:moveTo>
                  <a:pt x="0" y="0"/>
                </a:moveTo>
                <a:lnTo>
                  <a:pt x="666518" y="0"/>
                </a:lnTo>
                <a:lnTo>
                  <a:pt x="666518" y="666517"/>
                </a:lnTo>
                <a:lnTo>
                  <a:pt x="0" y="666517"/>
                </a:lnTo>
                <a:lnTo>
                  <a:pt x="0" y="0"/>
                </a:lnTo>
                <a:close/>
              </a:path>
            </a:pathLst>
          </a:custGeom>
          <a:blipFill>
            <a:blip r:embed="rId4"/>
            <a:stretch>
              <a:fillRect/>
            </a:stretch>
          </a:blipFill>
        </p:spPr>
        <p:txBody>
          <a:bodyPr/>
          <a:lstStyle/>
          <a:p>
            <a:endParaRPr lang="es-CO"/>
          </a:p>
        </p:txBody>
      </p:sp>
      <p:sp>
        <p:nvSpPr>
          <p:cNvPr id="8" name="TextBox 8"/>
          <p:cNvSpPr txBox="1"/>
          <p:nvPr/>
        </p:nvSpPr>
        <p:spPr>
          <a:xfrm>
            <a:off x="6571657" y="1703794"/>
            <a:ext cx="5144687" cy="945113"/>
          </a:xfrm>
          <a:prstGeom prst="rect">
            <a:avLst/>
          </a:prstGeom>
        </p:spPr>
        <p:txBody>
          <a:bodyPr lIns="0" tIns="0" rIns="0" bIns="0" rtlCol="0" anchor="t">
            <a:spAutoFit/>
          </a:bodyPr>
          <a:lstStyle/>
          <a:p>
            <a:pPr algn="ctr">
              <a:lnSpc>
                <a:spcPts val="7757"/>
              </a:lnSpc>
            </a:pPr>
            <a:r>
              <a:rPr lang="en-US" sz="5540">
                <a:solidFill>
                  <a:srgbClr val="202537"/>
                </a:solidFill>
                <a:latin typeface="League Spartan"/>
                <a:ea typeface="League Spartan"/>
                <a:cs typeface="League Spartan"/>
                <a:sym typeface="League Spartan"/>
              </a:rPr>
              <a:t>Justificacion</a:t>
            </a:r>
          </a:p>
        </p:txBody>
      </p:sp>
      <p:sp>
        <p:nvSpPr>
          <p:cNvPr id="9" name="TextBox 9"/>
          <p:cNvSpPr txBox="1"/>
          <p:nvPr/>
        </p:nvSpPr>
        <p:spPr>
          <a:xfrm>
            <a:off x="9619974" y="7185102"/>
            <a:ext cx="6731569" cy="22574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análisis de emociones en textos es crucial en la era digital, donde la interacción en redes sociales y servicios al cliente es predominante. Desarrollar herramientas precisas para interpretar emociones permite una comunicación más efectiva entre empresas y clientes, promoviendo respuestas empáticas y alineadas con las necesidades emocionales de los usuarios.</a:t>
            </a:r>
          </a:p>
        </p:txBody>
      </p:sp>
      <p:sp>
        <p:nvSpPr>
          <p:cNvPr id="10" name="TextBox 10"/>
          <p:cNvSpPr txBox="1"/>
          <p:nvPr/>
        </p:nvSpPr>
        <p:spPr>
          <a:xfrm>
            <a:off x="3359555" y="3668981"/>
            <a:ext cx="4501385"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Desde una Perspectiva Social </a:t>
            </a:r>
          </a:p>
        </p:txBody>
      </p:sp>
      <p:sp>
        <p:nvSpPr>
          <p:cNvPr id="11" name="TextBox 11"/>
          <p:cNvSpPr txBox="1"/>
          <p:nvPr/>
        </p:nvSpPr>
        <p:spPr>
          <a:xfrm>
            <a:off x="2412431" y="4390277"/>
            <a:ext cx="6731569" cy="22574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Este sistema representa una contribución significativa al campo del procesamiento de lenguaje natural (NLP) y el análisis de emociones. Al integrar técnicas avanzadas de NLP con programación paralela y arquitectura por capas, se amplía el conocimiento en el área y se ofrecen nuevos enfoques para abordar problemas complejos en la interpretación de emociones. </a:t>
            </a:r>
          </a:p>
        </p:txBody>
      </p:sp>
      <p:sp>
        <p:nvSpPr>
          <p:cNvPr id="12" name="TextBox 12"/>
          <p:cNvSpPr txBox="1"/>
          <p:nvPr/>
        </p:nvSpPr>
        <p:spPr>
          <a:xfrm>
            <a:off x="10394825" y="6630224"/>
            <a:ext cx="5956718"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Desde un Punto de Vista Académico </a:t>
            </a:r>
          </a:p>
        </p:txBody>
      </p:sp>
      <p:grpSp>
        <p:nvGrpSpPr>
          <p:cNvPr id="13" name="Group 13"/>
          <p:cNvGrpSpPr/>
          <p:nvPr/>
        </p:nvGrpSpPr>
        <p:grpSpPr>
          <a:xfrm rot="2700000">
            <a:off x="57071" y="8050244"/>
            <a:ext cx="3393988" cy="1567256"/>
            <a:chOff x="0" y="0"/>
            <a:chExt cx="893890" cy="412775"/>
          </a:xfrm>
        </p:grpSpPr>
        <p:sp>
          <p:nvSpPr>
            <p:cNvPr id="14" name="Freeform 14"/>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5" name="TextBox 15"/>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6" name="Freeform 16"/>
          <p:cNvSpPr/>
          <p:nvPr/>
        </p:nvSpPr>
        <p:spPr>
          <a:xfrm>
            <a:off x="-515035" y="5489862"/>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5">
              <a:alphaModFix amt="77000"/>
              <a:extLst>
                <a:ext uri="{96DAC541-7B7A-43D3-8B79-37D633B846F1}">
                  <asvg:svgBlip xmlns:asvg="http://schemas.microsoft.com/office/drawing/2016/SVG/main" r:embed="rId6"/>
                </a:ext>
              </a:extLst>
            </a:blip>
            <a:stretch>
              <a:fillRect/>
            </a:stretch>
          </a:blipFill>
        </p:spPr>
        <p:txBody>
          <a:bodyPr/>
          <a:lstStyle/>
          <a:p>
            <a:endParaRPr lang="es-CO"/>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200012" y="-311643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971236" y="2898643"/>
            <a:ext cx="784885" cy="784885"/>
          </a:xfrm>
          <a:custGeom>
            <a:avLst/>
            <a:gdLst/>
            <a:ahLst/>
            <a:cxnLst/>
            <a:rect l="l" t="t" r="r" b="b"/>
            <a:pathLst>
              <a:path w="784885" h="784885">
                <a:moveTo>
                  <a:pt x="0" y="0"/>
                </a:moveTo>
                <a:lnTo>
                  <a:pt x="784885" y="0"/>
                </a:lnTo>
                <a:lnTo>
                  <a:pt x="784885" y="784885"/>
                </a:lnTo>
                <a:lnTo>
                  <a:pt x="0" y="784885"/>
                </a:lnTo>
                <a:lnTo>
                  <a:pt x="0" y="0"/>
                </a:lnTo>
                <a:close/>
              </a:path>
            </a:pathLst>
          </a:custGeom>
          <a:blipFill>
            <a:blip r:embed="rId3"/>
            <a:stretch>
              <a:fillRect/>
            </a:stretch>
          </a:blipFill>
        </p:spPr>
        <p:txBody>
          <a:bodyPr/>
          <a:lstStyle/>
          <a:p>
            <a:endParaRPr lang="es-CO"/>
          </a:p>
        </p:txBody>
      </p:sp>
      <p:sp>
        <p:nvSpPr>
          <p:cNvPr id="7" name="Freeform 7"/>
          <p:cNvSpPr/>
          <p:nvPr/>
        </p:nvSpPr>
        <p:spPr>
          <a:xfrm>
            <a:off x="11810791" y="2952497"/>
            <a:ext cx="677177" cy="677177"/>
          </a:xfrm>
          <a:custGeom>
            <a:avLst/>
            <a:gdLst/>
            <a:ahLst/>
            <a:cxnLst/>
            <a:rect l="l" t="t" r="r" b="b"/>
            <a:pathLst>
              <a:path w="677177" h="677177">
                <a:moveTo>
                  <a:pt x="0" y="0"/>
                </a:moveTo>
                <a:lnTo>
                  <a:pt x="677177" y="0"/>
                </a:lnTo>
                <a:lnTo>
                  <a:pt x="677177" y="677177"/>
                </a:lnTo>
                <a:lnTo>
                  <a:pt x="0" y="677177"/>
                </a:lnTo>
                <a:lnTo>
                  <a:pt x="0" y="0"/>
                </a:lnTo>
                <a:close/>
              </a:path>
            </a:pathLst>
          </a:custGeom>
          <a:blipFill>
            <a:blip r:embed="rId4"/>
            <a:stretch>
              <a:fillRect/>
            </a:stretch>
          </a:blipFill>
        </p:spPr>
        <p:txBody>
          <a:bodyPr/>
          <a:lstStyle/>
          <a:p>
            <a:endParaRPr lang="es-CO"/>
          </a:p>
        </p:txBody>
      </p:sp>
      <p:sp>
        <p:nvSpPr>
          <p:cNvPr id="8" name="Freeform 8"/>
          <p:cNvSpPr/>
          <p:nvPr/>
        </p:nvSpPr>
        <p:spPr>
          <a:xfrm>
            <a:off x="6419745" y="6402130"/>
            <a:ext cx="565073" cy="565073"/>
          </a:xfrm>
          <a:custGeom>
            <a:avLst/>
            <a:gdLst/>
            <a:ahLst/>
            <a:cxnLst/>
            <a:rect l="l" t="t" r="r" b="b"/>
            <a:pathLst>
              <a:path w="565073" h="565073">
                <a:moveTo>
                  <a:pt x="0" y="0"/>
                </a:moveTo>
                <a:lnTo>
                  <a:pt x="565074" y="0"/>
                </a:lnTo>
                <a:lnTo>
                  <a:pt x="565074" y="565074"/>
                </a:lnTo>
                <a:lnTo>
                  <a:pt x="0" y="565074"/>
                </a:lnTo>
                <a:lnTo>
                  <a:pt x="0" y="0"/>
                </a:lnTo>
                <a:close/>
              </a:path>
            </a:pathLst>
          </a:custGeom>
          <a:blipFill>
            <a:blip r:embed="rId5"/>
            <a:stretch>
              <a:fillRect/>
            </a:stretch>
          </a:blipFill>
        </p:spPr>
        <p:txBody>
          <a:bodyPr/>
          <a:lstStyle/>
          <a:p>
            <a:endParaRPr lang="es-CO"/>
          </a:p>
        </p:txBody>
      </p:sp>
      <p:sp>
        <p:nvSpPr>
          <p:cNvPr id="9" name="TextBox 9"/>
          <p:cNvSpPr txBox="1"/>
          <p:nvPr/>
        </p:nvSpPr>
        <p:spPr>
          <a:xfrm>
            <a:off x="6571657" y="1493016"/>
            <a:ext cx="5144687" cy="963341"/>
          </a:xfrm>
          <a:prstGeom prst="rect">
            <a:avLst/>
          </a:prstGeom>
        </p:spPr>
        <p:txBody>
          <a:bodyPr lIns="0" tIns="0" rIns="0" bIns="0" rtlCol="0" anchor="t">
            <a:spAutoFit/>
          </a:bodyPr>
          <a:lstStyle/>
          <a:p>
            <a:pPr algn="ctr">
              <a:lnSpc>
                <a:spcPts val="7757"/>
              </a:lnSpc>
            </a:pPr>
            <a:r>
              <a:rPr lang="en-US" sz="5540" dirty="0">
                <a:solidFill>
                  <a:srgbClr val="202537"/>
                </a:solidFill>
                <a:latin typeface="League Spartan"/>
                <a:ea typeface="League Spartan"/>
                <a:cs typeface="League Spartan"/>
                <a:sym typeface="League Spartan"/>
              </a:rPr>
              <a:t>Marco </a:t>
            </a:r>
            <a:r>
              <a:rPr lang="en-US" sz="5540" dirty="0" err="1">
                <a:solidFill>
                  <a:srgbClr val="202537"/>
                </a:solidFill>
                <a:latin typeface="League Spartan"/>
                <a:ea typeface="League Spartan"/>
                <a:cs typeface="League Spartan"/>
                <a:sym typeface="League Spartan"/>
              </a:rPr>
              <a:t>teórico</a:t>
            </a:r>
            <a:endParaRPr lang="en-US" sz="5540" dirty="0">
              <a:solidFill>
                <a:srgbClr val="202537"/>
              </a:solidFill>
              <a:latin typeface="League Spartan"/>
              <a:ea typeface="League Spartan"/>
              <a:cs typeface="League Spartan"/>
              <a:sym typeface="League Spartan"/>
            </a:endParaRPr>
          </a:p>
        </p:txBody>
      </p:sp>
      <p:sp>
        <p:nvSpPr>
          <p:cNvPr id="10" name="TextBox 10"/>
          <p:cNvSpPr txBox="1"/>
          <p:nvPr/>
        </p:nvSpPr>
        <p:spPr>
          <a:xfrm>
            <a:off x="11810791" y="3828444"/>
            <a:ext cx="5448509" cy="22574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NLP permite a las computadoras entender y procesar el lenguaje humano, facilitando la detección de emociones en textos. Según Cambria y White (2016), el avance del NLP ha permitido a las empresas analizar reacciones y opiniones de clientes en tiempo real, lo que es esencial para el análisis emocional. </a:t>
            </a:r>
          </a:p>
        </p:txBody>
      </p:sp>
      <p:sp>
        <p:nvSpPr>
          <p:cNvPr id="11" name="TextBox 11"/>
          <p:cNvSpPr txBox="1"/>
          <p:nvPr/>
        </p:nvSpPr>
        <p:spPr>
          <a:xfrm>
            <a:off x="1918360" y="2968577"/>
            <a:ext cx="4501385"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Procesamiento de Lenguaje Natural (NLP) </a:t>
            </a:r>
          </a:p>
        </p:txBody>
      </p:sp>
      <p:sp>
        <p:nvSpPr>
          <p:cNvPr id="12" name="TextBox 12"/>
          <p:cNvSpPr txBox="1"/>
          <p:nvPr/>
        </p:nvSpPr>
        <p:spPr>
          <a:xfrm>
            <a:off x="971236" y="3712050"/>
            <a:ext cx="5448509" cy="22574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Para optimizar el procesamiento de textos, se utiliza programación paralela, que divide tareas para ejecutarlas simultáneamente, y una arquitectura por capas que organiza el sistema en módulos (presentación, negocio y acceso a datos). Esto mejora la mantenibilidad y escalabilidad del sistema. </a:t>
            </a:r>
          </a:p>
        </p:txBody>
      </p:sp>
      <p:sp>
        <p:nvSpPr>
          <p:cNvPr id="13" name="TextBox 13"/>
          <p:cNvSpPr txBox="1"/>
          <p:nvPr/>
        </p:nvSpPr>
        <p:spPr>
          <a:xfrm>
            <a:off x="12585642" y="2968577"/>
            <a:ext cx="4115487"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Programación Paralela y Arquitectura por Capas </a:t>
            </a:r>
          </a:p>
        </p:txBody>
      </p:sp>
      <p:sp>
        <p:nvSpPr>
          <p:cNvPr id="14" name="TextBox 14"/>
          <p:cNvSpPr txBox="1"/>
          <p:nvPr/>
        </p:nvSpPr>
        <p:spPr>
          <a:xfrm>
            <a:off x="6419745" y="7000834"/>
            <a:ext cx="5448509" cy="22574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Esta tecnología interpreta los sentimientos detrás de los textos, ayudando a las empresas a entender cómo se sienten sus clientes. Liu (2017) destaca que un sistema que identifique emociones en tiempo real permite decisiones rápidas, aunque manejar grandes volúmenes de datos con precisión es un desafío. </a:t>
            </a:r>
          </a:p>
        </p:txBody>
      </p:sp>
      <p:sp>
        <p:nvSpPr>
          <p:cNvPr id="15" name="TextBox 15"/>
          <p:cNvSpPr txBox="1"/>
          <p:nvPr/>
        </p:nvSpPr>
        <p:spPr>
          <a:xfrm>
            <a:off x="7272157" y="6501851"/>
            <a:ext cx="4140098"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Análisis de Emociones </a:t>
            </a:r>
          </a:p>
        </p:txBody>
      </p:sp>
      <p:grpSp>
        <p:nvGrpSpPr>
          <p:cNvPr id="16" name="Group 16"/>
          <p:cNvGrpSpPr/>
          <p:nvPr/>
        </p:nvGrpSpPr>
        <p:grpSpPr>
          <a:xfrm rot="2700000">
            <a:off x="57071" y="8050244"/>
            <a:ext cx="3393988" cy="1567256"/>
            <a:chOff x="0" y="0"/>
            <a:chExt cx="893890" cy="412775"/>
          </a:xfrm>
        </p:grpSpPr>
        <p:sp>
          <p:nvSpPr>
            <p:cNvPr id="17" name="Freeform 1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8" name="TextBox 1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9" name="Freeform 19"/>
          <p:cNvSpPr/>
          <p:nvPr/>
        </p:nvSpPr>
        <p:spPr>
          <a:xfrm>
            <a:off x="-515035" y="5489862"/>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6">
              <a:alphaModFix amt="77000"/>
              <a:extLst>
                <a:ext uri="{96DAC541-7B7A-43D3-8B79-37D633B846F1}">
                  <asvg:svgBlip xmlns:asvg="http://schemas.microsoft.com/office/drawing/2016/SVG/main" r:embed="rId7"/>
                </a:ext>
              </a:extLst>
            </a:blip>
            <a:stretch>
              <a:fillRect/>
            </a:stretch>
          </a:blipFill>
        </p:spPr>
        <p:txBody>
          <a:bodyPr/>
          <a:lstStyle/>
          <a:p>
            <a:endParaRPr lang="es-C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200012" y="-311643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971236" y="2898643"/>
            <a:ext cx="784885" cy="784885"/>
          </a:xfrm>
          <a:custGeom>
            <a:avLst/>
            <a:gdLst/>
            <a:ahLst/>
            <a:cxnLst/>
            <a:rect l="l" t="t" r="r" b="b"/>
            <a:pathLst>
              <a:path w="784885" h="784885">
                <a:moveTo>
                  <a:pt x="0" y="0"/>
                </a:moveTo>
                <a:lnTo>
                  <a:pt x="784885" y="0"/>
                </a:lnTo>
                <a:lnTo>
                  <a:pt x="784885" y="784885"/>
                </a:lnTo>
                <a:lnTo>
                  <a:pt x="0" y="784885"/>
                </a:lnTo>
                <a:lnTo>
                  <a:pt x="0" y="0"/>
                </a:lnTo>
                <a:close/>
              </a:path>
            </a:pathLst>
          </a:custGeom>
          <a:blipFill>
            <a:blip r:embed="rId3"/>
            <a:stretch>
              <a:fillRect/>
            </a:stretch>
          </a:blipFill>
        </p:spPr>
        <p:txBody>
          <a:bodyPr/>
          <a:lstStyle/>
          <a:p>
            <a:endParaRPr lang="es-CO"/>
          </a:p>
        </p:txBody>
      </p:sp>
      <p:sp>
        <p:nvSpPr>
          <p:cNvPr id="7" name="Freeform 7"/>
          <p:cNvSpPr/>
          <p:nvPr/>
        </p:nvSpPr>
        <p:spPr>
          <a:xfrm>
            <a:off x="11810791" y="2952497"/>
            <a:ext cx="677177" cy="677177"/>
          </a:xfrm>
          <a:custGeom>
            <a:avLst/>
            <a:gdLst/>
            <a:ahLst/>
            <a:cxnLst/>
            <a:rect l="l" t="t" r="r" b="b"/>
            <a:pathLst>
              <a:path w="677177" h="677177">
                <a:moveTo>
                  <a:pt x="0" y="0"/>
                </a:moveTo>
                <a:lnTo>
                  <a:pt x="677177" y="0"/>
                </a:lnTo>
                <a:lnTo>
                  <a:pt x="677177" y="677177"/>
                </a:lnTo>
                <a:lnTo>
                  <a:pt x="0" y="677177"/>
                </a:lnTo>
                <a:lnTo>
                  <a:pt x="0" y="0"/>
                </a:lnTo>
                <a:close/>
              </a:path>
            </a:pathLst>
          </a:custGeom>
          <a:blipFill>
            <a:blip r:embed="rId4"/>
            <a:stretch>
              <a:fillRect/>
            </a:stretch>
          </a:blipFill>
        </p:spPr>
        <p:txBody>
          <a:bodyPr/>
          <a:lstStyle/>
          <a:p>
            <a:endParaRPr lang="es-CO"/>
          </a:p>
        </p:txBody>
      </p:sp>
      <p:sp>
        <p:nvSpPr>
          <p:cNvPr id="8" name="Freeform 8"/>
          <p:cNvSpPr/>
          <p:nvPr/>
        </p:nvSpPr>
        <p:spPr>
          <a:xfrm>
            <a:off x="6419745" y="6402130"/>
            <a:ext cx="565073" cy="565073"/>
          </a:xfrm>
          <a:custGeom>
            <a:avLst/>
            <a:gdLst/>
            <a:ahLst/>
            <a:cxnLst/>
            <a:rect l="l" t="t" r="r" b="b"/>
            <a:pathLst>
              <a:path w="565073" h="565073">
                <a:moveTo>
                  <a:pt x="0" y="0"/>
                </a:moveTo>
                <a:lnTo>
                  <a:pt x="565074" y="0"/>
                </a:lnTo>
                <a:lnTo>
                  <a:pt x="565074" y="565074"/>
                </a:lnTo>
                <a:lnTo>
                  <a:pt x="0" y="565074"/>
                </a:lnTo>
                <a:lnTo>
                  <a:pt x="0" y="0"/>
                </a:lnTo>
                <a:close/>
              </a:path>
            </a:pathLst>
          </a:custGeom>
          <a:blipFill>
            <a:blip r:embed="rId5"/>
            <a:stretch>
              <a:fillRect/>
            </a:stretch>
          </a:blipFill>
        </p:spPr>
        <p:txBody>
          <a:bodyPr/>
          <a:lstStyle/>
          <a:p>
            <a:endParaRPr lang="es-CO"/>
          </a:p>
        </p:txBody>
      </p:sp>
      <p:sp>
        <p:nvSpPr>
          <p:cNvPr id="9" name="TextBox 9"/>
          <p:cNvSpPr txBox="1"/>
          <p:nvPr/>
        </p:nvSpPr>
        <p:spPr>
          <a:xfrm>
            <a:off x="6571657" y="1493016"/>
            <a:ext cx="5144687" cy="963341"/>
          </a:xfrm>
          <a:prstGeom prst="rect">
            <a:avLst/>
          </a:prstGeom>
        </p:spPr>
        <p:txBody>
          <a:bodyPr lIns="0" tIns="0" rIns="0" bIns="0" rtlCol="0" anchor="t">
            <a:spAutoFit/>
          </a:bodyPr>
          <a:lstStyle/>
          <a:p>
            <a:pPr algn="ctr">
              <a:lnSpc>
                <a:spcPts val="7757"/>
              </a:lnSpc>
            </a:pPr>
            <a:r>
              <a:rPr lang="en-US" sz="5540" dirty="0">
                <a:solidFill>
                  <a:srgbClr val="202537"/>
                </a:solidFill>
                <a:latin typeface="League Spartan"/>
                <a:ea typeface="League Spartan"/>
                <a:cs typeface="League Spartan"/>
                <a:sym typeface="League Spartan"/>
              </a:rPr>
              <a:t>Marco </a:t>
            </a:r>
            <a:r>
              <a:rPr lang="en-US" sz="5540" dirty="0" err="1">
                <a:solidFill>
                  <a:srgbClr val="202537"/>
                </a:solidFill>
                <a:latin typeface="League Spartan"/>
                <a:ea typeface="League Spartan"/>
                <a:cs typeface="League Spartan"/>
                <a:sym typeface="League Spartan"/>
              </a:rPr>
              <a:t>teórico</a:t>
            </a:r>
            <a:endParaRPr lang="en-US" sz="5540" dirty="0">
              <a:solidFill>
                <a:srgbClr val="202537"/>
              </a:solidFill>
              <a:latin typeface="League Spartan"/>
              <a:ea typeface="League Spartan"/>
              <a:cs typeface="League Spartan"/>
              <a:sym typeface="League Spartan"/>
            </a:endParaRPr>
          </a:p>
        </p:txBody>
      </p:sp>
      <p:sp>
        <p:nvSpPr>
          <p:cNvPr id="10" name="TextBox 10"/>
          <p:cNvSpPr txBox="1"/>
          <p:nvPr/>
        </p:nvSpPr>
        <p:spPr>
          <a:xfrm>
            <a:off x="11810791" y="3828444"/>
            <a:ext cx="5448509" cy="225746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análisis de emociones es crucial en la interacción digital, especialmente en redes sociales y servicio al cliente. Raj y Saha (2021) sugieren que identificar emociones mejora la lealtad del cliente y permite respuestas rápidas a sus necesidades, ofreciendo una ventaja competitiva. </a:t>
            </a:r>
          </a:p>
        </p:txBody>
      </p:sp>
      <p:sp>
        <p:nvSpPr>
          <p:cNvPr id="11" name="TextBox 11"/>
          <p:cNvSpPr txBox="1"/>
          <p:nvPr/>
        </p:nvSpPr>
        <p:spPr>
          <a:xfrm>
            <a:off x="1918360" y="2968577"/>
            <a:ext cx="4501385"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Herramientas y Algoritmos de NLP </a:t>
            </a:r>
          </a:p>
        </p:txBody>
      </p:sp>
      <p:sp>
        <p:nvSpPr>
          <p:cNvPr id="12" name="TextBox 12"/>
          <p:cNvSpPr txBox="1"/>
          <p:nvPr/>
        </p:nvSpPr>
        <p:spPr>
          <a:xfrm>
            <a:off x="971236" y="3712050"/>
            <a:ext cx="5448509" cy="19336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Se utilizan herramientas como vaderSentiment y Google Translate para mejorar la precisión del análisis emocional. Los algoritmos aplicados incluyen tokenización, eliminación de stopwords y lematización, que preparan los textos para un análisis más efectivo. </a:t>
            </a:r>
          </a:p>
        </p:txBody>
      </p:sp>
      <p:sp>
        <p:nvSpPr>
          <p:cNvPr id="13" name="TextBox 13"/>
          <p:cNvSpPr txBox="1"/>
          <p:nvPr/>
        </p:nvSpPr>
        <p:spPr>
          <a:xfrm>
            <a:off x="12585642" y="2968577"/>
            <a:ext cx="4115487"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Importancia del Análisis de Emociones en la Era Digital </a:t>
            </a:r>
          </a:p>
        </p:txBody>
      </p:sp>
      <p:sp>
        <p:nvSpPr>
          <p:cNvPr id="14" name="TextBox 14"/>
          <p:cNvSpPr txBox="1"/>
          <p:nvPr/>
        </p:nvSpPr>
        <p:spPr>
          <a:xfrm>
            <a:off x="6362282" y="7238959"/>
            <a:ext cx="5448509" cy="19336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A pesar de los avances, el análisis de emociones enfrenta desafíos, como la variabilidad de los datos y la ambigüedad del lenguaje. Este proyecto busca superar estos retos mediante programación paralela y técnicas avanzadas de NLP. </a:t>
            </a:r>
          </a:p>
        </p:txBody>
      </p:sp>
      <p:sp>
        <p:nvSpPr>
          <p:cNvPr id="15" name="TextBox 15"/>
          <p:cNvSpPr txBox="1"/>
          <p:nvPr/>
        </p:nvSpPr>
        <p:spPr>
          <a:xfrm>
            <a:off x="7073951" y="6330401"/>
            <a:ext cx="4140098"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Evolución y Desafíos del Análisis de Emociones </a:t>
            </a:r>
          </a:p>
        </p:txBody>
      </p:sp>
      <p:grpSp>
        <p:nvGrpSpPr>
          <p:cNvPr id="16" name="Group 16"/>
          <p:cNvGrpSpPr/>
          <p:nvPr/>
        </p:nvGrpSpPr>
        <p:grpSpPr>
          <a:xfrm rot="-2700000">
            <a:off x="15183556" y="7691014"/>
            <a:ext cx="3393988" cy="1567256"/>
            <a:chOff x="0" y="0"/>
            <a:chExt cx="893890" cy="412775"/>
          </a:xfrm>
        </p:grpSpPr>
        <p:sp>
          <p:nvSpPr>
            <p:cNvPr id="17" name="Freeform 17"/>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8" name="TextBox 18"/>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9" name="Freeform 19"/>
          <p:cNvSpPr/>
          <p:nvPr/>
        </p:nvSpPr>
        <p:spPr>
          <a:xfrm rot="-5400000">
            <a:off x="13536539" y="5645666"/>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6">
              <a:alphaModFix amt="77000"/>
              <a:extLst>
                <a:ext uri="{96DAC541-7B7A-43D3-8B79-37D633B846F1}">
                  <asvg:svgBlip xmlns:asvg="http://schemas.microsoft.com/office/drawing/2016/SVG/main" r:embed="rId7"/>
                </a:ext>
              </a:extLst>
            </a:blip>
            <a:stretch>
              <a:fillRect/>
            </a:stretch>
          </a:blipFill>
        </p:spPr>
        <p:txBody>
          <a:bodyPr/>
          <a:lstStyle/>
          <a:p>
            <a:endParaRPr lang="es-C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grpSp>
        <p:nvGrpSpPr>
          <p:cNvPr id="3" name="Group 3"/>
          <p:cNvGrpSpPr/>
          <p:nvPr/>
        </p:nvGrpSpPr>
        <p:grpSpPr>
          <a:xfrm>
            <a:off x="-1200012" y="-3116432"/>
            <a:ext cx="20194657" cy="3895402"/>
            <a:chOff x="0" y="0"/>
            <a:chExt cx="5318757" cy="1025950"/>
          </a:xfrm>
        </p:grpSpPr>
        <p:sp>
          <p:nvSpPr>
            <p:cNvPr id="4" name="Freeform 4"/>
            <p:cNvSpPr/>
            <p:nvPr/>
          </p:nvSpPr>
          <p:spPr>
            <a:xfrm>
              <a:off x="0" y="0"/>
              <a:ext cx="5318758" cy="1025949"/>
            </a:xfrm>
            <a:custGeom>
              <a:avLst/>
              <a:gdLst/>
              <a:ahLst/>
              <a:cxnLst/>
              <a:rect l="l" t="t" r="r" b="b"/>
              <a:pathLst>
                <a:path w="5318758" h="1025949">
                  <a:moveTo>
                    <a:pt x="0" y="0"/>
                  </a:moveTo>
                  <a:lnTo>
                    <a:pt x="5318758" y="0"/>
                  </a:lnTo>
                  <a:lnTo>
                    <a:pt x="5318758" y="1025949"/>
                  </a:lnTo>
                  <a:lnTo>
                    <a:pt x="0" y="1025949"/>
                  </a:lnTo>
                  <a:close/>
                </a:path>
              </a:pathLst>
            </a:custGeom>
            <a:solidFill>
              <a:srgbClr val="0C3747"/>
            </a:solidFill>
          </p:spPr>
          <p:txBody>
            <a:bodyPr/>
            <a:lstStyle/>
            <a:p>
              <a:endParaRPr lang="es-CO"/>
            </a:p>
          </p:txBody>
        </p:sp>
        <p:sp>
          <p:nvSpPr>
            <p:cNvPr id="5" name="TextBox 5"/>
            <p:cNvSpPr txBox="1"/>
            <p:nvPr/>
          </p:nvSpPr>
          <p:spPr>
            <a:xfrm>
              <a:off x="0" y="-47625"/>
              <a:ext cx="5318757" cy="1073575"/>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5205819" y="1493016"/>
            <a:ext cx="7876362" cy="1926188"/>
          </a:xfrm>
          <a:prstGeom prst="rect">
            <a:avLst/>
          </a:prstGeom>
        </p:spPr>
        <p:txBody>
          <a:bodyPr lIns="0" tIns="0" rIns="0" bIns="0" rtlCol="0" anchor="t">
            <a:spAutoFit/>
          </a:bodyPr>
          <a:lstStyle/>
          <a:p>
            <a:pPr algn="ctr">
              <a:lnSpc>
                <a:spcPts val="7757"/>
              </a:lnSpc>
            </a:pPr>
            <a:r>
              <a:rPr lang="en-US" sz="5540">
                <a:solidFill>
                  <a:srgbClr val="202537"/>
                </a:solidFill>
                <a:latin typeface="League Spartan"/>
                <a:ea typeface="League Spartan"/>
                <a:cs typeface="League Spartan"/>
                <a:sym typeface="League Spartan"/>
              </a:rPr>
              <a:t>NIVEL DE LA INVESTIGACIÓN</a:t>
            </a:r>
          </a:p>
        </p:txBody>
      </p:sp>
      <p:sp>
        <p:nvSpPr>
          <p:cNvPr id="7" name="TextBox 7"/>
          <p:cNvSpPr txBox="1"/>
          <p:nvPr/>
        </p:nvSpPr>
        <p:spPr>
          <a:xfrm>
            <a:off x="2481564" y="4228828"/>
            <a:ext cx="5448509" cy="708533"/>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Naturaleza y Enfoque de la Investigación </a:t>
            </a:r>
          </a:p>
        </p:txBody>
      </p:sp>
      <p:sp>
        <p:nvSpPr>
          <p:cNvPr id="8" name="TextBox 8"/>
          <p:cNvSpPr txBox="1"/>
          <p:nvPr/>
        </p:nvSpPr>
        <p:spPr>
          <a:xfrm>
            <a:off x="2481564" y="4993134"/>
            <a:ext cx="5448509" cy="19336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La investigación se enmarca en el ámbito del procesamiento de lenguaje natural (NLP) y el análisis de emociones, con un enfoque aplicado. Busca desarrollar un sistema robusto para la detección y categorización de emociones en textos escritos por usuarios. </a:t>
            </a:r>
          </a:p>
        </p:txBody>
      </p:sp>
      <p:grpSp>
        <p:nvGrpSpPr>
          <p:cNvPr id="9" name="Group 9"/>
          <p:cNvGrpSpPr/>
          <p:nvPr/>
        </p:nvGrpSpPr>
        <p:grpSpPr>
          <a:xfrm rot="-2700000">
            <a:off x="15183556" y="7691014"/>
            <a:ext cx="3393988" cy="1567256"/>
            <a:chOff x="0" y="0"/>
            <a:chExt cx="893890" cy="412775"/>
          </a:xfrm>
        </p:grpSpPr>
        <p:sp>
          <p:nvSpPr>
            <p:cNvPr id="10" name="Freeform 10"/>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1" name="TextBox 11"/>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rot="-5400000">
            <a:off x="13536539" y="5645666"/>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grpSp>
        <p:nvGrpSpPr>
          <p:cNvPr id="13" name="Group 13"/>
          <p:cNvGrpSpPr/>
          <p:nvPr/>
        </p:nvGrpSpPr>
        <p:grpSpPr>
          <a:xfrm rot="2700000">
            <a:off x="168082" y="7749308"/>
            <a:ext cx="3393988" cy="1567256"/>
            <a:chOff x="0" y="0"/>
            <a:chExt cx="893890" cy="412775"/>
          </a:xfrm>
        </p:grpSpPr>
        <p:sp>
          <p:nvSpPr>
            <p:cNvPr id="14" name="Freeform 14"/>
            <p:cNvSpPr/>
            <p:nvPr/>
          </p:nvSpPr>
          <p:spPr>
            <a:xfrm>
              <a:off x="0" y="0"/>
              <a:ext cx="893890" cy="412775"/>
            </a:xfrm>
            <a:custGeom>
              <a:avLst/>
              <a:gdLst/>
              <a:ahLst/>
              <a:cxnLst/>
              <a:rect l="l" t="t" r="r" b="b"/>
              <a:pathLst>
                <a:path w="893890" h="412775">
                  <a:moveTo>
                    <a:pt x="0" y="0"/>
                  </a:moveTo>
                  <a:lnTo>
                    <a:pt x="893890" y="0"/>
                  </a:lnTo>
                  <a:lnTo>
                    <a:pt x="893890" y="412775"/>
                  </a:lnTo>
                  <a:lnTo>
                    <a:pt x="0" y="412775"/>
                  </a:lnTo>
                  <a:close/>
                </a:path>
              </a:pathLst>
            </a:custGeom>
            <a:solidFill>
              <a:srgbClr val="EDECED"/>
            </a:solidFill>
          </p:spPr>
          <p:txBody>
            <a:bodyPr/>
            <a:lstStyle/>
            <a:p>
              <a:endParaRPr lang="es-CO"/>
            </a:p>
          </p:txBody>
        </p:sp>
        <p:sp>
          <p:nvSpPr>
            <p:cNvPr id="15" name="TextBox 15"/>
            <p:cNvSpPr txBox="1"/>
            <p:nvPr/>
          </p:nvSpPr>
          <p:spPr>
            <a:xfrm>
              <a:off x="0" y="-47625"/>
              <a:ext cx="893890" cy="460400"/>
            </a:xfrm>
            <a:prstGeom prst="rect">
              <a:avLst/>
            </a:prstGeom>
          </p:spPr>
          <p:txBody>
            <a:bodyPr lIns="50800" tIns="50800" rIns="50800" bIns="50800" rtlCol="0" anchor="ctr"/>
            <a:lstStyle/>
            <a:p>
              <a:pPr algn="ctr">
                <a:lnSpc>
                  <a:spcPts val="2800"/>
                </a:lnSpc>
              </a:pPr>
              <a:endParaRPr/>
            </a:p>
          </p:txBody>
        </p:sp>
      </p:grpSp>
      <p:sp>
        <p:nvSpPr>
          <p:cNvPr id="16" name="Freeform 16"/>
          <p:cNvSpPr/>
          <p:nvPr/>
        </p:nvSpPr>
        <p:spPr>
          <a:xfrm>
            <a:off x="-683962" y="5437259"/>
            <a:ext cx="5098075" cy="5098075"/>
          </a:xfrm>
          <a:custGeom>
            <a:avLst/>
            <a:gdLst/>
            <a:ahLst/>
            <a:cxnLst/>
            <a:rect l="l" t="t" r="r" b="b"/>
            <a:pathLst>
              <a:path w="5098075" h="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7" name="TextBox 17"/>
          <p:cNvSpPr txBox="1"/>
          <p:nvPr/>
        </p:nvSpPr>
        <p:spPr>
          <a:xfrm>
            <a:off x="10156462" y="4228828"/>
            <a:ext cx="5448509" cy="356108"/>
          </a:xfrm>
          <a:prstGeom prst="rect">
            <a:avLst/>
          </a:prstGeom>
        </p:spPr>
        <p:txBody>
          <a:bodyPr lIns="0" tIns="0" rIns="0" bIns="0" rtlCol="0" anchor="t">
            <a:spAutoFit/>
          </a:bodyPr>
          <a:lstStyle/>
          <a:p>
            <a:pPr marL="0" lvl="0" indent="0" algn="l">
              <a:lnSpc>
                <a:spcPts val="2805"/>
              </a:lnSpc>
              <a:spcBef>
                <a:spcPct val="0"/>
              </a:spcBef>
            </a:pPr>
            <a:r>
              <a:rPr lang="en-US" sz="2299">
                <a:solidFill>
                  <a:srgbClr val="222222"/>
                </a:solidFill>
                <a:latin typeface="League Spartan"/>
                <a:ea typeface="League Spartan"/>
                <a:cs typeface="League Spartan"/>
                <a:sym typeface="League Spartan"/>
              </a:rPr>
              <a:t>Nivel de la Investigación </a:t>
            </a:r>
          </a:p>
        </p:txBody>
      </p:sp>
      <p:sp>
        <p:nvSpPr>
          <p:cNvPr id="18" name="TextBox 18"/>
          <p:cNvSpPr txBox="1"/>
          <p:nvPr/>
        </p:nvSpPr>
        <p:spPr>
          <a:xfrm>
            <a:off x="10156462" y="4640709"/>
            <a:ext cx="5448509" cy="2581316"/>
          </a:xfrm>
          <a:prstGeom prst="rect">
            <a:avLst/>
          </a:prstGeom>
        </p:spPr>
        <p:txBody>
          <a:bodyPr lIns="0" tIns="0" rIns="0" bIns="0" rtlCol="0" anchor="t">
            <a:spAutoFit/>
          </a:bodyPr>
          <a:lstStyle/>
          <a:p>
            <a:pPr algn="just">
              <a:lnSpc>
                <a:spcPts val="2622"/>
              </a:lnSpc>
            </a:pPr>
            <a:r>
              <a:rPr lang="en-US" sz="1873">
                <a:solidFill>
                  <a:srgbClr val="000000"/>
                </a:solidFill>
                <a:latin typeface="Open Sans"/>
                <a:ea typeface="Open Sans"/>
                <a:cs typeface="Open Sans"/>
                <a:sym typeface="Open Sans"/>
              </a:rPr>
              <a:t>El nivel de la investigación es aplicado, ya que se centra en crear un sistema que no solo entienda las emociones en textos, sino que también mejore la interacción entre empresas y usuarios. Esto permite que los resultados sean implementables en entornos reales, facilitando la toma de decisiones informadas y optimizando la experiencia del cliente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s-CO"/>
          </a:p>
        </p:txBody>
      </p:sp>
      <p:sp>
        <p:nvSpPr>
          <p:cNvPr id="3" name="Freeform 3"/>
          <p:cNvSpPr/>
          <p:nvPr/>
        </p:nvSpPr>
        <p:spPr>
          <a:xfrm>
            <a:off x="11251199" y="2624765"/>
            <a:ext cx="5452035" cy="5452035"/>
          </a:xfrm>
          <a:custGeom>
            <a:avLst/>
            <a:gdLst/>
            <a:ahLst/>
            <a:cxnLst/>
            <a:rect l="l" t="t" r="r" b="b"/>
            <a:pathLst>
              <a:path w="5452035" h="5452035">
                <a:moveTo>
                  <a:pt x="0" y="0"/>
                </a:moveTo>
                <a:lnTo>
                  <a:pt x="5452035" y="0"/>
                </a:lnTo>
                <a:lnTo>
                  <a:pt x="5452035" y="5452035"/>
                </a:lnTo>
                <a:lnTo>
                  <a:pt x="0" y="54520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grpSp>
        <p:nvGrpSpPr>
          <p:cNvPr id="4" name="Group 4"/>
          <p:cNvGrpSpPr/>
          <p:nvPr/>
        </p:nvGrpSpPr>
        <p:grpSpPr>
          <a:xfrm>
            <a:off x="12062652" y="3432280"/>
            <a:ext cx="4171938" cy="4113073"/>
            <a:chOff x="0" y="0"/>
            <a:chExt cx="5562585" cy="5484098"/>
          </a:xfrm>
        </p:grpSpPr>
        <p:pic>
          <p:nvPicPr>
            <p:cNvPr id="5" name="Picture 5"/>
            <p:cNvPicPr>
              <a:picLocks noChangeAspect="1"/>
            </p:cNvPicPr>
            <p:nvPr/>
          </p:nvPicPr>
          <p:blipFill>
            <a:blip r:embed="rId5"/>
            <a:srcRect t="828" b="828"/>
            <a:stretch>
              <a:fillRect/>
            </a:stretch>
          </p:blipFill>
          <p:spPr>
            <a:xfrm>
              <a:off x="0" y="0"/>
              <a:ext cx="5562585" cy="5484098"/>
            </a:xfrm>
            <a:prstGeom prst="rect">
              <a:avLst/>
            </a:prstGeom>
          </p:spPr>
        </p:pic>
      </p:grpSp>
      <p:sp>
        <p:nvSpPr>
          <p:cNvPr id="6" name="TextBox 6"/>
          <p:cNvSpPr txBox="1"/>
          <p:nvPr/>
        </p:nvSpPr>
        <p:spPr>
          <a:xfrm>
            <a:off x="1028700" y="2322795"/>
            <a:ext cx="7758839" cy="1007745"/>
          </a:xfrm>
          <a:prstGeom prst="rect">
            <a:avLst/>
          </a:prstGeom>
        </p:spPr>
        <p:txBody>
          <a:bodyPr lIns="0" tIns="0" rIns="0" bIns="0" rtlCol="0" anchor="t">
            <a:spAutoFit/>
          </a:bodyPr>
          <a:lstStyle/>
          <a:p>
            <a:pPr algn="l">
              <a:lnSpc>
                <a:spcPts val="8325"/>
              </a:lnSpc>
            </a:pPr>
            <a:r>
              <a:rPr lang="en-US" sz="5550">
                <a:solidFill>
                  <a:srgbClr val="000000"/>
                </a:solidFill>
                <a:latin typeface="League Spartan"/>
                <a:ea typeface="League Spartan"/>
                <a:cs typeface="League Spartan"/>
                <a:sym typeface="League Spartan"/>
              </a:rPr>
              <a:t>METODOLOGÍA</a:t>
            </a:r>
          </a:p>
        </p:txBody>
      </p:sp>
      <p:sp>
        <p:nvSpPr>
          <p:cNvPr id="7" name="TextBox 7"/>
          <p:cNvSpPr txBox="1"/>
          <p:nvPr/>
        </p:nvSpPr>
        <p:spPr>
          <a:xfrm>
            <a:off x="1028700" y="4009275"/>
            <a:ext cx="9504848" cy="2590132"/>
          </a:xfrm>
          <a:prstGeom prst="rect">
            <a:avLst/>
          </a:prstGeom>
        </p:spPr>
        <p:txBody>
          <a:bodyPr lIns="0" tIns="0" rIns="0" bIns="0" rtlCol="0" anchor="t">
            <a:spAutoFit/>
          </a:bodyPr>
          <a:lstStyle/>
          <a:p>
            <a:pPr algn="just">
              <a:lnSpc>
                <a:spcPts val="4151"/>
              </a:lnSpc>
            </a:pPr>
            <a:r>
              <a:rPr lang="en-US" sz="2767">
                <a:solidFill>
                  <a:srgbClr val="000000"/>
                </a:solidFill>
                <a:latin typeface="Open Sans"/>
                <a:ea typeface="Open Sans"/>
                <a:cs typeface="Open Sans"/>
                <a:sym typeface="Open Sans"/>
              </a:rPr>
              <a:t>La metodología adoptada para el desarrollo del sistema de análisis de emociones se basa en el enfoque </a:t>
            </a:r>
            <a:r>
              <a:rPr lang="en-US" sz="2767" b="1">
                <a:solidFill>
                  <a:srgbClr val="000000"/>
                </a:solidFill>
                <a:latin typeface="Open Sans Bold"/>
                <a:ea typeface="Open Sans Bold"/>
                <a:cs typeface="Open Sans Bold"/>
                <a:sym typeface="Open Sans Bold"/>
              </a:rPr>
              <a:t>CRISP-DM (Cross-Industry Standard Process for Data Mining)</a:t>
            </a:r>
            <a:r>
              <a:rPr lang="en-US" sz="2767">
                <a:solidFill>
                  <a:srgbClr val="000000"/>
                </a:solidFill>
                <a:latin typeface="Open Sans"/>
                <a:ea typeface="Open Sans"/>
                <a:cs typeface="Open Sans"/>
                <a:sym typeface="Open Sans"/>
              </a:rPr>
              <a:t>, que proporciona un marco estructurado para el desarrollo de sistemas de análisis de datos.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2111</Words>
  <Application>Microsoft Office PowerPoint</Application>
  <PresentationFormat>Personalizado</PresentationFormat>
  <Paragraphs>167</Paragraphs>
  <Slides>23</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23</vt:i4>
      </vt:variant>
    </vt:vector>
  </HeadingPairs>
  <TitlesOfParts>
    <vt:vector size="33" baseType="lpstr">
      <vt:lpstr>Calibri</vt:lpstr>
      <vt:lpstr>Be Vietnam Ultra-Bold</vt:lpstr>
      <vt:lpstr>Open Sans</vt:lpstr>
      <vt:lpstr>League Spartan</vt:lpstr>
      <vt:lpstr>Bubblebody Neue</vt:lpstr>
      <vt:lpstr>Arial</vt:lpstr>
      <vt:lpstr>Libre Baskerville</vt:lpstr>
      <vt:lpstr>TT Rounds Condensed Bold</vt:lpstr>
      <vt:lpstr>Open Sans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Diapositivas Propuesta Proyecto Marketing Profesional Corporativo Morado y Gris</dc:title>
  <cp:lastModifiedBy>Heidy</cp:lastModifiedBy>
  <cp:revision>3</cp:revision>
  <dcterms:created xsi:type="dcterms:W3CDTF">2006-08-16T00:00:00Z</dcterms:created>
  <dcterms:modified xsi:type="dcterms:W3CDTF">2024-11-27T16:49:45Z</dcterms:modified>
  <dc:identifier>DAGW2Crx_uc</dc:identifier>
</cp:coreProperties>
</file>