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Bubblebody Neue" charset="1" panose="00000500000000000000"/>
      <p:regular r:id="rId29"/>
    </p:embeddedFont>
    <p:embeddedFont>
      <p:font typeface="Open Sans" charset="1" panose="020B0606030504020204"/>
      <p:regular r:id="rId30"/>
    </p:embeddedFont>
    <p:embeddedFont>
      <p:font typeface="League Spartan" charset="1" panose="00000800000000000000"/>
      <p:regular r:id="rId31"/>
    </p:embeddedFont>
    <p:embeddedFont>
      <p:font typeface="TT Rounds Condensed Bold" charset="1" panose="02000806030000020003"/>
      <p:regular r:id="rId32"/>
    </p:embeddedFont>
    <p:embeddedFont>
      <p:font typeface="Libre Baskerville" charset="1" panose="02000000000000000000"/>
      <p:regular r:id="rId33"/>
    </p:embeddedFont>
    <p:embeddedFont>
      <p:font typeface="Open Sans Bold" charset="1" panose="020B0806030504020204"/>
      <p:regular r:id="rId34"/>
    </p:embeddedFont>
    <p:embeddedFont>
      <p:font typeface="Be Vietnam Ultra-Bold" charset="1" panose="000009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9.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 Id="rId8"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 Id="rId7" Target="../media/image4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4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28700" y="952267"/>
            <a:ext cx="16230600" cy="8382465"/>
            <a:chOff x="0" y="0"/>
            <a:chExt cx="6045684" cy="3122357"/>
          </a:xfrm>
        </p:grpSpPr>
        <p:sp>
          <p:nvSpPr>
            <p:cNvPr name="Freeform 4" id="4"/>
            <p:cNvSpPr/>
            <p:nvPr/>
          </p:nvSpPr>
          <p:spPr>
            <a:xfrm flipH="false" flipV="false" rot="0">
              <a:off x="0" y="0"/>
              <a:ext cx="6045684" cy="3122357"/>
            </a:xfrm>
            <a:custGeom>
              <a:avLst/>
              <a:gdLst/>
              <a:ahLst/>
              <a:cxnLst/>
              <a:rect r="r" b="b" t="t" l="l"/>
              <a:pathLst>
                <a:path h="3122357" w="6045684">
                  <a:moveTo>
                    <a:pt x="0" y="0"/>
                  </a:moveTo>
                  <a:lnTo>
                    <a:pt x="6045684" y="0"/>
                  </a:lnTo>
                  <a:lnTo>
                    <a:pt x="6045684" y="3122357"/>
                  </a:lnTo>
                  <a:lnTo>
                    <a:pt x="0" y="3122357"/>
                  </a:lnTo>
                  <a:close/>
                </a:path>
              </a:pathLst>
            </a:custGeom>
            <a:solidFill>
              <a:srgbClr val="000000">
                <a:alpha val="0"/>
              </a:srgbClr>
            </a:solidFill>
            <a:ln w="66675" cap="sq">
              <a:solidFill>
                <a:srgbClr val="0C6B8E"/>
              </a:solidFill>
              <a:prstDash val="solid"/>
              <a:miter/>
            </a:ln>
          </p:spPr>
        </p:sp>
        <p:sp>
          <p:nvSpPr>
            <p:cNvPr name="TextBox 5" id="5"/>
            <p:cNvSpPr txBox="true"/>
            <p:nvPr/>
          </p:nvSpPr>
          <p:spPr>
            <a:xfrm>
              <a:off x="0" y="0"/>
              <a:ext cx="6045684" cy="3122357"/>
            </a:xfrm>
            <a:prstGeom prst="rect">
              <a:avLst/>
            </a:prstGeom>
          </p:spPr>
          <p:txBody>
            <a:bodyPr anchor="ctr" rtlCol="false" tIns="48876" lIns="48876" bIns="48876" rIns="48876"/>
            <a:lstStyle/>
            <a:p>
              <a:pPr algn="ctr">
                <a:lnSpc>
                  <a:spcPts val="1813"/>
                </a:lnSpc>
              </a:pPr>
              <a:r>
                <a:rPr lang="en-US" sz="1663" spc="-49">
                  <a:solidFill>
                    <a:srgbClr val="FFFFFF"/>
                  </a:solidFill>
                  <a:latin typeface="Bubblebody Neue"/>
                  <a:ea typeface="Bubblebody Neue"/>
                  <a:cs typeface="Bubblebody Neue"/>
                  <a:sym typeface="Bubblebody Neue"/>
                </a:rPr>
                <a:t>Autores:</a:t>
              </a:r>
            </a:p>
            <a:p>
              <a:pPr algn="ctr">
                <a:lnSpc>
                  <a:spcPts val="1813"/>
                </a:lnSpc>
              </a:pPr>
            </a:p>
          </p:txBody>
        </p:sp>
      </p:grpSp>
      <p:grpSp>
        <p:nvGrpSpPr>
          <p:cNvPr name="Group 6" id="6"/>
          <p:cNvGrpSpPr/>
          <p:nvPr/>
        </p:nvGrpSpPr>
        <p:grpSpPr>
          <a:xfrm rot="0">
            <a:off x="12374539" y="8993151"/>
            <a:ext cx="4284389" cy="1567256"/>
            <a:chOff x="0" y="0"/>
            <a:chExt cx="1128399" cy="412775"/>
          </a:xfrm>
        </p:grpSpPr>
        <p:sp>
          <p:nvSpPr>
            <p:cNvPr name="Freeform 7" id="7"/>
            <p:cNvSpPr/>
            <p:nvPr/>
          </p:nvSpPr>
          <p:spPr>
            <a:xfrm flipH="false" flipV="false" rot="0">
              <a:off x="0" y="0"/>
              <a:ext cx="1128399" cy="412775"/>
            </a:xfrm>
            <a:custGeom>
              <a:avLst/>
              <a:gdLst/>
              <a:ahLst/>
              <a:cxnLst/>
              <a:rect r="r" b="b" t="t" l="l"/>
              <a:pathLst>
                <a:path h="412775" w="1128399">
                  <a:moveTo>
                    <a:pt x="0" y="0"/>
                  </a:moveTo>
                  <a:lnTo>
                    <a:pt x="1128399" y="0"/>
                  </a:lnTo>
                  <a:lnTo>
                    <a:pt x="1128399" y="412775"/>
                  </a:lnTo>
                  <a:lnTo>
                    <a:pt x="0" y="412775"/>
                  </a:lnTo>
                  <a:close/>
                </a:path>
              </a:pathLst>
            </a:custGeom>
            <a:solidFill>
              <a:srgbClr val="EDECED"/>
            </a:solidFill>
          </p:spPr>
        </p:sp>
        <p:sp>
          <p:nvSpPr>
            <p:cNvPr name="TextBox 8" id="8"/>
            <p:cNvSpPr txBox="true"/>
            <p:nvPr/>
          </p:nvSpPr>
          <p:spPr>
            <a:xfrm>
              <a:off x="0" y="-47625"/>
              <a:ext cx="1128399"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5400000">
            <a:off x="14012664" y="3237235"/>
            <a:ext cx="6983416" cy="1567256"/>
            <a:chOff x="0" y="0"/>
            <a:chExt cx="1839254" cy="412775"/>
          </a:xfrm>
        </p:grpSpPr>
        <p:sp>
          <p:nvSpPr>
            <p:cNvPr name="Freeform 10" id="10"/>
            <p:cNvSpPr/>
            <p:nvPr/>
          </p:nvSpPr>
          <p:spPr>
            <a:xfrm flipH="false" flipV="false" rot="0">
              <a:off x="0" y="0"/>
              <a:ext cx="1839254" cy="412775"/>
            </a:xfrm>
            <a:custGeom>
              <a:avLst/>
              <a:gdLst/>
              <a:ahLst/>
              <a:cxnLst/>
              <a:rect r="r" b="b" t="t" l="l"/>
              <a:pathLst>
                <a:path h="412775" w="1839254">
                  <a:moveTo>
                    <a:pt x="0" y="0"/>
                  </a:moveTo>
                  <a:lnTo>
                    <a:pt x="1839254" y="0"/>
                  </a:lnTo>
                  <a:lnTo>
                    <a:pt x="1839254" y="412775"/>
                  </a:lnTo>
                  <a:lnTo>
                    <a:pt x="0" y="412775"/>
                  </a:lnTo>
                  <a:close/>
                </a:path>
              </a:pathLst>
            </a:custGeom>
            <a:solidFill>
              <a:srgbClr val="EDECED"/>
            </a:solidFill>
          </p:spPr>
        </p:sp>
        <p:sp>
          <p:nvSpPr>
            <p:cNvPr name="TextBox 11" id="11"/>
            <p:cNvSpPr txBox="true"/>
            <p:nvPr/>
          </p:nvSpPr>
          <p:spPr>
            <a:xfrm>
              <a:off x="0" y="-47625"/>
              <a:ext cx="183925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true" flipV="true" rot="5400000">
            <a:off x="10540746" y="-52264"/>
            <a:ext cx="11547949" cy="9406329"/>
          </a:xfrm>
          <a:custGeom>
            <a:avLst/>
            <a:gdLst/>
            <a:ahLst/>
            <a:cxnLst/>
            <a:rect r="r" b="b" t="t" l="l"/>
            <a:pathLst>
              <a:path h="9406329" w="1154794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118001" y="4570458"/>
            <a:ext cx="9224082" cy="2306955"/>
          </a:xfrm>
          <a:prstGeom prst="rect">
            <a:avLst/>
          </a:prstGeom>
        </p:spPr>
        <p:txBody>
          <a:bodyPr anchor="t" rtlCol="false" tIns="0" lIns="0" bIns="0" rIns="0">
            <a:spAutoFit/>
          </a:bodyPr>
          <a:lstStyle/>
          <a:p>
            <a:pPr algn="l">
              <a:lnSpc>
                <a:spcPts val="4620"/>
              </a:lnSpc>
              <a:spcBef>
                <a:spcPct val="0"/>
              </a:spcBef>
            </a:pPr>
            <a:r>
              <a:rPr lang="en-US" sz="3300">
                <a:solidFill>
                  <a:srgbClr val="000000"/>
                </a:solidFill>
                <a:latin typeface="Open Sans"/>
                <a:ea typeface="Open Sans"/>
                <a:cs typeface="Open Sans"/>
                <a:sym typeface="Open Sans"/>
              </a:rPr>
              <a:t>Sistema de Análisis de Emociones Basado en NLP usando Programación Paralela y Arquitectura por Capas para la Evaluación de Textos de Usuarios</a:t>
            </a:r>
            <a:r>
              <a:rPr lang="en-US" sz="3300">
                <a:solidFill>
                  <a:srgbClr val="000000"/>
                </a:solidFill>
                <a:latin typeface="Open Sans"/>
                <a:ea typeface="Open Sans"/>
                <a:cs typeface="Open Sans"/>
                <a:sym typeface="Open Sans"/>
              </a:rPr>
              <a:t> </a:t>
            </a:r>
          </a:p>
        </p:txBody>
      </p:sp>
      <p:sp>
        <p:nvSpPr>
          <p:cNvPr name="TextBox 14" id="14"/>
          <p:cNvSpPr txBox="true"/>
          <p:nvPr/>
        </p:nvSpPr>
        <p:spPr>
          <a:xfrm rot="0">
            <a:off x="2118001" y="3301978"/>
            <a:ext cx="7508336" cy="1238867"/>
          </a:xfrm>
          <a:prstGeom prst="rect">
            <a:avLst/>
          </a:prstGeom>
        </p:spPr>
        <p:txBody>
          <a:bodyPr anchor="t" rtlCol="false" tIns="0" lIns="0" bIns="0" rIns="0">
            <a:spAutoFit/>
          </a:bodyPr>
          <a:lstStyle/>
          <a:p>
            <a:pPr algn="l">
              <a:lnSpc>
                <a:spcPts val="9723"/>
              </a:lnSpc>
            </a:pPr>
            <a:r>
              <a:rPr lang="en-US" sz="8170" b="true">
                <a:solidFill>
                  <a:srgbClr val="000000"/>
                </a:solidFill>
                <a:latin typeface="League Spartan"/>
                <a:ea typeface="League Spartan"/>
                <a:cs typeface="League Spartan"/>
                <a:sym typeface="League Spartan"/>
              </a:rPr>
              <a:t>PROYECTO</a:t>
            </a:r>
          </a:p>
        </p:txBody>
      </p:sp>
      <p:sp>
        <p:nvSpPr>
          <p:cNvPr name="TextBox 15" id="15"/>
          <p:cNvSpPr txBox="true"/>
          <p:nvPr/>
        </p:nvSpPr>
        <p:spPr>
          <a:xfrm rot="0">
            <a:off x="2191450" y="1634688"/>
            <a:ext cx="5392207" cy="280670"/>
          </a:xfrm>
          <a:prstGeom prst="rect">
            <a:avLst/>
          </a:prstGeom>
        </p:spPr>
        <p:txBody>
          <a:bodyPr anchor="t" rtlCol="false" tIns="0" lIns="0" bIns="0" rIns="0">
            <a:spAutoFit/>
          </a:bodyPr>
          <a:lstStyle/>
          <a:p>
            <a:pPr algn="l">
              <a:lnSpc>
                <a:spcPts val="2380"/>
              </a:lnSpc>
            </a:pPr>
            <a:r>
              <a:rPr lang="en-US" sz="1700">
                <a:solidFill>
                  <a:srgbClr val="000000"/>
                </a:solidFill>
                <a:latin typeface="League Spartan"/>
                <a:ea typeface="League Spartan"/>
                <a:cs typeface="League Spartan"/>
                <a:sym typeface="League Spartan"/>
              </a:rPr>
              <a:t>ING De Software 3</a:t>
            </a:r>
          </a:p>
        </p:txBody>
      </p:sp>
      <p:sp>
        <p:nvSpPr>
          <p:cNvPr name="TextBox 16" id="16"/>
          <p:cNvSpPr txBox="true"/>
          <p:nvPr/>
        </p:nvSpPr>
        <p:spPr>
          <a:xfrm rot="0">
            <a:off x="2191450" y="7483996"/>
            <a:ext cx="3396778" cy="362585"/>
          </a:xfrm>
          <a:prstGeom prst="rect">
            <a:avLst/>
          </a:prstGeom>
        </p:spPr>
        <p:txBody>
          <a:bodyPr anchor="t" rtlCol="false" tIns="0" lIns="0" bIns="0" rIns="0">
            <a:spAutoFit/>
          </a:bodyPr>
          <a:lstStyle/>
          <a:p>
            <a:pPr algn="l" marL="0" indent="0" lvl="0">
              <a:lnSpc>
                <a:spcPts val="2859"/>
              </a:lnSpc>
              <a:spcBef>
                <a:spcPct val="0"/>
              </a:spcBef>
            </a:pPr>
            <a:r>
              <a:rPr lang="en-US" b="true" sz="2199">
                <a:solidFill>
                  <a:srgbClr val="000000"/>
                </a:solidFill>
                <a:latin typeface="League Spartan"/>
                <a:ea typeface="League Spartan"/>
                <a:cs typeface="League Spartan"/>
                <a:sym typeface="League Spartan"/>
              </a:rPr>
              <a:t>Autores:</a:t>
            </a:r>
          </a:p>
        </p:txBody>
      </p:sp>
      <p:sp>
        <p:nvSpPr>
          <p:cNvPr name="TextBox 17" id="17"/>
          <p:cNvSpPr txBox="true"/>
          <p:nvPr/>
        </p:nvSpPr>
        <p:spPr>
          <a:xfrm rot="0">
            <a:off x="2191450" y="7827531"/>
            <a:ext cx="3396778" cy="650875"/>
          </a:xfrm>
          <a:prstGeom prst="rect">
            <a:avLst/>
          </a:prstGeom>
        </p:spPr>
        <p:txBody>
          <a:bodyPr anchor="t" rtlCol="false" tIns="0" lIns="0" bIns="0" rIns="0">
            <a:spAutoFit/>
          </a:bodyPr>
          <a:lstStyle/>
          <a:p>
            <a:pPr algn="l">
              <a:lnSpc>
                <a:spcPts val="2600"/>
              </a:lnSpc>
            </a:pPr>
            <a:r>
              <a:rPr lang="en-US" sz="2000">
                <a:solidFill>
                  <a:srgbClr val="000000"/>
                </a:solidFill>
                <a:latin typeface="Open Sans"/>
                <a:ea typeface="Open Sans"/>
                <a:cs typeface="Open Sans"/>
                <a:sym typeface="Open Sans"/>
              </a:rPr>
              <a:t>Hernan Jair Peñaranda</a:t>
            </a:r>
          </a:p>
          <a:p>
            <a:pPr algn="l" marL="0" indent="0" lvl="0">
              <a:lnSpc>
                <a:spcPts val="2600"/>
              </a:lnSpc>
              <a:spcBef>
                <a:spcPct val="0"/>
              </a:spcBef>
            </a:pPr>
            <a:r>
              <a:rPr lang="en-US" sz="2000">
                <a:solidFill>
                  <a:srgbClr val="000000"/>
                </a:solidFill>
                <a:latin typeface="Open Sans"/>
                <a:ea typeface="Open Sans"/>
                <a:cs typeface="Open Sans"/>
                <a:sym typeface="Open Sans"/>
              </a:rPr>
              <a:t>Jens Kleber Ravelo Gómez</a:t>
            </a:r>
          </a:p>
        </p:txBody>
      </p:sp>
      <p:sp>
        <p:nvSpPr>
          <p:cNvPr name="AutoShape 18" id="18"/>
          <p:cNvSpPr/>
          <p:nvPr/>
        </p:nvSpPr>
        <p:spPr>
          <a:xfrm flipV="true">
            <a:off x="13553005" y="935761"/>
            <a:ext cx="5036482" cy="5036482"/>
          </a:xfrm>
          <a:prstGeom prst="line">
            <a:avLst/>
          </a:prstGeom>
          <a:ln cap="flat" w="114300">
            <a:solidFill>
              <a:srgbClr val="0C6B8E"/>
            </a:solidFill>
            <a:prstDash val="solid"/>
            <a:headEnd type="none" len="sm" w="sm"/>
            <a:tailEnd type="none" len="sm" w="sm"/>
          </a:ln>
        </p:spPr>
      </p:sp>
      <p:sp>
        <p:nvSpPr>
          <p:cNvPr name="AutoShape 19" id="19"/>
          <p:cNvSpPr/>
          <p:nvPr/>
        </p:nvSpPr>
        <p:spPr>
          <a:xfrm flipV="true">
            <a:off x="14602740" y="4540846"/>
            <a:ext cx="1216428" cy="1216428"/>
          </a:xfrm>
          <a:prstGeom prst="line">
            <a:avLst/>
          </a:prstGeom>
          <a:ln cap="flat" w="114300">
            <a:solidFill>
              <a:srgbClr val="0C6B8E"/>
            </a:solidFill>
            <a:prstDash val="solid"/>
            <a:headEnd type="none" len="sm" w="sm"/>
            <a:tailEnd type="none" len="sm" w="sm"/>
          </a:ln>
        </p:spPr>
      </p:sp>
      <p:sp>
        <p:nvSpPr>
          <p:cNvPr name="AutoShape 20" id="20"/>
          <p:cNvSpPr/>
          <p:nvPr/>
        </p:nvSpPr>
        <p:spPr>
          <a:xfrm flipV="true">
            <a:off x="12944791" y="7512571"/>
            <a:ext cx="2942644" cy="2942644"/>
          </a:xfrm>
          <a:prstGeom prst="line">
            <a:avLst/>
          </a:prstGeom>
          <a:ln cap="flat" w="114300">
            <a:solidFill>
              <a:srgbClr val="0C3747"/>
            </a:solidFill>
            <a:prstDash val="solid"/>
            <a:headEnd type="none" len="sm" w="sm"/>
            <a:tailEnd type="none" len="sm" w="sm"/>
          </a:ln>
        </p:spPr>
      </p:sp>
      <p:sp>
        <p:nvSpPr>
          <p:cNvPr name="AutoShape 21" id="21"/>
          <p:cNvSpPr/>
          <p:nvPr/>
        </p:nvSpPr>
        <p:spPr>
          <a:xfrm flipV="true">
            <a:off x="11473469" y="9776779"/>
            <a:ext cx="2942644" cy="2942644"/>
          </a:xfrm>
          <a:prstGeom prst="line">
            <a:avLst/>
          </a:prstGeom>
          <a:ln cap="flat" w="114300">
            <a:solidFill>
              <a:srgbClr val="0C3747"/>
            </a:solidFill>
            <a:prstDash val="solid"/>
            <a:headEnd type="none" len="sm" w="sm"/>
            <a:tailEnd type="none" len="sm" w="sm"/>
          </a:ln>
        </p:spPr>
      </p:sp>
      <p:sp>
        <p:nvSpPr>
          <p:cNvPr name="TextBox 22" id="22"/>
          <p:cNvSpPr txBox="true"/>
          <p:nvPr/>
        </p:nvSpPr>
        <p:spPr>
          <a:xfrm rot="0">
            <a:off x="6229559" y="7483996"/>
            <a:ext cx="3396778" cy="362585"/>
          </a:xfrm>
          <a:prstGeom prst="rect">
            <a:avLst/>
          </a:prstGeom>
        </p:spPr>
        <p:txBody>
          <a:bodyPr anchor="t" rtlCol="false" tIns="0" lIns="0" bIns="0" rIns="0">
            <a:spAutoFit/>
          </a:bodyPr>
          <a:lstStyle/>
          <a:p>
            <a:pPr algn="l" marL="0" indent="0" lvl="0">
              <a:lnSpc>
                <a:spcPts val="2859"/>
              </a:lnSpc>
              <a:spcBef>
                <a:spcPct val="0"/>
              </a:spcBef>
            </a:pPr>
            <a:r>
              <a:rPr lang="en-US" b="true" sz="2199">
                <a:solidFill>
                  <a:srgbClr val="000000"/>
                </a:solidFill>
                <a:latin typeface="League Spartan"/>
                <a:ea typeface="League Spartan"/>
                <a:cs typeface="League Spartan"/>
                <a:sym typeface="League Spartan"/>
              </a:rPr>
              <a:t>Profesor:</a:t>
            </a:r>
          </a:p>
        </p:txBody>
      </p:sp>
      <p:sp>
        <p:nvSpPr>
          <p:cNvPr name="TextBox 23" id="23"/>
          <p:cNvSpPr txBox="true"/>
          <p:nvPr/>
        </p:nvSpPr>
        <p:spPr>
          <a:xfrm rot="0">
            <a:off x="6229559" y="7827531"/>
            <a:ext cx="3396778" cy="327025"/>
          </a:xfrm>
          <a:prstGeom prst="rect">
            <a:avLst/>
          </a:prstGeom>
        </p:spPr>
        <p:txBody>
          <a:bodyPr anchor="t" rtlCol="false" tIns="0" lIns="0" bIns="0" rIns="0">
            <a:spAutoFit/>
          </a:bodyPr>
          <a:lstStyle/>
          <a:p>
            <a:pPr algn="l" marL="0" indent="0" lvl="0">
              <a:lnSpc>
                <a:spcPts val="2600"/>
              </a:lnSpc>
              <a:spcBef>
                <a:spcPct val="0"/>
              </a:spcBef>
            </a:pPr>
            <a:r>
              <a:rPr lang="en-US" sz="2000">
                <a:solidFill>
                  <a:srgbClr val="000000"/>
                </a:solidFill>
                <a:latin typeface="Open Sans"/>
                <a:ea typeface="Open Sans"/>
                <a:cs typeface="Open Sans"/>
                <a:sym typeface="Open Sans"/>
              </a:rPr>
              <a:t>Jose Gerardo Chacon</a:t>
            </a:r>
          </a:p>
        </p:txBody>
      </p:sp>
      <p:sp>
        <p:nvSpPr>
          <p:cNvPr name="Freeform 24" id="24"/>
          <p:cNvSpPr/>
          <p:nvPr/>
        </p:nvSpPr>
        <p:spPr>
          <a:xfrm flipH="false" flipV="false" rot="0">
            <a:off x="8689086" y="1915358"/>
            <a:ext cx="1874501" cy="2491032"/>
          </a:xfrm>
          <a:custGeom>
            <a:avLst/>
            <a:gdLst/>
            <a:ahLst/>
            <a:cxnLst/>
            <a:rect r="r" b="b" t="t" l="l"/>
            <a:pathLst>
              <a:path h="2491032" w="1874501">
                <a:moveTo>
                  <a:pt x="0" y="0"/>
                </a:moveTo>
                <a:lnTo>
                  <a:pt x="1874502" y="0"/>
                </a:lnTo>
                <a:lnTo>
                  <a:pt x="1874502" y="2491032"/>
                </a:lnTo>
                <a:lnTo>
                  <a:pt x="0" y="2491032"/>
                </a:lnTo>
                <a:lnTo>
                  <a:pt x="0" y="0"/>
                </a:lnTo>
                <a:close/>
              </a:path>
            </a:pathLst>
          </a:custGeom>
          <a:blipFill>
            <a:blip r:embed="rId5"/>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005724" y="684572"/>
            <a:ext cx="16276551" cy="8844442"/>
            <a:chOff x="0" y="0"/>
            <a:chExt cx="6062800" cy="3294438"/>
          </a:xfrm>
        </p:grpSpPr>
        <p:sp>
          <p:nvSpPr>
            <p:cNvPr name="Freeform 4" id="4"/>
            <p:cNvSpPr/>
            <p:nvPr/>
          </p:nvSpPr>
          <p:spPr>
            <a:xfrm flipH="false" flipV="false" rot="0">
              <a:off x="0" y="0"/>
              <a:ext cx="6062800" cy="3294438"/>
            </a:xfrm>
            <a:custGeom>
              <a:avLst/>
              <a:gdLst/>
              <a:ahLst/>
              <a:cxnLst/>
              <a:rect r="r" b="b" t="t" l="l"/>
              <a:pathLst>
                <a:path h="3294438" w="6062800">
                  <a:moveTo>
                    <a:pt x="0" y="0"/>
                  </a:moveTo>
                  <a:lnTo>
                    <a:pt x="6062800" y="0"/>
                  </a:lnTo>
                  <a:lnTo>
                    <a:pt x="6062800" y="3294438"/>
                  </a:lnTo>
                  <a:lnTo>
                    <a:pt x="0" y="3294438"/>
                  </a:lnTo>
                  <a:close/>
                </a:path>
              </a:pathLst>
            </a:custGeom>
            <a:solidFill>
              <a:srgbClr val="000000">
                <a:alpha val="0"/>
              </a:srgbClr>
            </a:solidFill>
            <a:ln w="66675" cap="sq">
              <a:solidFill>
                <a:srgbClr val="0C6B8E"/>
              </a:solidFill>
              <a:prstDash val="solid"/>
              <a:miter/>
            </a:ln>
          </p:spPr>
        </p:sp>
        <p:sp>
          <p:nvSpPr>
            <p:cNvPr name="TextBox 5" id="5"/>
            <p:cNvSpPr txBox="true"/>
            <p:nvPr/>
          </p:nvSpPr>
          <p:spPr>
            <a:xfrm>
              <a:off x="0" y="9525"/>
              <a:ext cx="6062800" cy="3284913"/>
            </a:xfrm>
            <a:prstGeom prst="rect">
              <a:avLst/>
            </a:prstGeom>
          </p:spPr>
          <p:txBody>
            <a:bodyPr anchor="ctr" rtlCol="false" tIns="48876" lIns="48876" bIns="48876" rIns="48876"/>
            <a:lstStyle/>
            <a:p>
              <a:pPr algn="ctr">
                <a:lnSpc>
                  <a:spcPts val="1813"/>
                </a:lnSpc>
              </a:pPr>
            </a:p>
          </p:txBody>
        </p:sp>
      </p:grpSp>
      <p:grpSp>
        <p:nvGrpSpPr>
          <p:cNvPr name="Group 6" id="6"/>
          <p:cNvGrpSpPr>
            <a:grpSpLocks noChangeAspect="true"/>
          </p:cNvGrpSpPr>
          <p:nvPr/>
        </p:nvGrpSpPr>
        <p:grpSpPr>
          <a:xfrm rot="0">
            <a:off x="7025787" y="2311827"/>
            <a:ext cx="2043450" cy="2043450"/>
            <a:chOff x="0" y="0"/>
            <a:chExt cx="14400530" cy="14400530"/>
          </a:xfrm>
        </p:grpSpPr>
        <p:sp>
          <p:nvSpPr>
            <p:cNvPr name="Freeform 7" id="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3747"/>
            </a:solidFill>
          </p:spPr>
        </p:sp>
      </p:grpSp>
      <p:grpSp>
        <p:nvGrpSpPr>
          <p:cNvPr name="Group 8" id="8"/>
          <p:cNvGrpSpPr/>
          <p:nvPr/>
        </p:nvGrpSpPr>
        <p:grpSpPr>
          <a:xfrm rot="0">
            <a:off x="7276581" y="2597806"/>
            <a:ext cx="1536771" cy="153677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0" id="10"/>
            <p:cNvSpPr txBox="true"/>
            <p:nvPr/>
          </p:nvSpPr>
          <p:spPr>
            <a:xfrm>
              <a:off x="76200" y="19050"/>
              <a:ext cx="660400" cy="717550"/>
            </a:xfrm>
            <a:prstGeom prst="rect">
              <a:avLst/>
            </a:prstGeom>
          </p:spPr>
          <p:txBody>
            <a:bodyPr anchor="ctr" rtlCol="false" tIns="37508" lIns="37508" bIns="37508" rIns="37508"/>
            <a:lstStyle/>
            <a:p>
              <a:pPr algn="ctr">
                <a:lnSpc>
                  <a:spcPts val="2800"/>
                </a:lnSpc>
              </a:pPr>
            </a:p>
          </p:txBody>
        </p:sp>
      </p:grpSp>
      <p:grpSp>
        <p:nvGrpSpPr>
          <p:cNvPr name="Group 11" id="11"/>
          <p:cNvGrpSpPr>
            <a:grpSpLocks noChangeAspect="true"/>
          </p:cNvGrpSpPr>
          <p:nvPr/>
        </p:nvGrpSpPr>
        <p:grpSpPr>
          <a:xfrm rot="5400000">
            <a:off x="9218763" y="2311827"/>
            <a:ext cx="2043450" cy="2043450"/>
            <a:chOff x="0" y="0"/>
            <a:chExt cx="14400530" cy="14400530"/>
          </a:xfrm>
        </p:grpSpPr>
        <p:sp>
          <p:nvSpPr>
            <p:cNvPr name="Freeform 12" id="12"/>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3747"/>
            </a:solidFill>
          </p:spPr>
        </p:sp>
      </p:grpSp>
      <p:grpSp>
        <p:nvGrpSpPr>
          <p:cNvPr name="Group 13" id="13"/>
          <p:cNvGrpSpPr/>
          <p:nvPr/>
        </p:nvGrpSpPr>
        <p:grpSpPr>
          <a:xfrm rot="0">
            <a:off x="9455894" y="2594732"/>
            <a:ext cx="1539846" cy="153984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5" id="15"/>
            <p:cNvSpPr txBox="true"/>
            <p:nvPr/>
          </p:nvSpPr>
          <p:spPr>
            <a:xfrm>
              <a:off x="76200" y="19050"/>
              <a:ext cx="660400" cy="717550"/>
            </a:xfrm>
            <a:prstGeom prst="rect">
              <a:avLst/>
            </a:prstGeom>
          </p:spPr>
          <p:txBody>
            <a:bodyPr anchor="ctr" rtlCol="false" tIns="37508" lIns="37508" bIns="37508" rIns="37508"/>
            <a:lstStyle/>
            <a:p>
              <a:pPr algn="ctr">
                <a:lnSpc>
                  <a:spcPts val="2800"/>
                </a:lnSpc>
              </a:pPr>
            </a:p>
          </p:txBody>
        </p:sp>
      </p:grpSp>
      <p:grpSp>
        <p:nvGrpSpPr>
          <p:cNvPr name="Group 16" id="16"/>
          <p:cNvGrpSpPr>
            <a:grpSpLocks noChangeAspect="true"/>
          </p:cNvGrpSpPr>
          <p:nvPr/>
        </p:nvGrpSpPr>
        <p:grpSpPr>
          <a:xfrm rot="-10800000">
            <a:off x="9218763" y="6782927"/>
            <a:ext cx="2043450" cy="2043450"/>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3747"/>
            </a:solidFill>
          </p:spPr>
        </p:sp>
      </p:grpSp>
      <p:grpSp>
        <p:nvGrpSpPr>
          <p:cNvPr name="Group 18" id="18"/>
          <p:cNvGrpSpPr/>
          <p:nvPr/>
        </p:nvGrpSpPr>
        <p:grpSpPr>
          <a:xfrm rot="0">
            <a:off x="9448680" y="7012844"/>
            <a:ext cx="1551808" cy="155180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19050"/>
              <a:ext cx="660400" cy="717550"/>
            </a:xfrm>
            <a:prstGeom prst="rect">
              <a:avLst/>
            </a:prstGeom>
          </p:spPr>
          <p:txBody>
            <a:bodyPr anchor="ctr" rtlCol="false" tIns="38770" lIns="38770" bIns="38770" rIns="38770"/>
            <a:lstStyle/>
            <a:p>
              <a:pPr algn="ctr">
                <a:lnSpc>
                  <a:spcPts val="2800"/>
                </a:lnSpc>
              </a:pPr>
            </a:p>
          </p:txBody>
        </p:sp>
      </p:grpSp>
      <p:grpSp>
        <p:nvGrpSpPr>
          <p:cNvPr name="Group 21" id="21"/>
          <p:cNvGrpSpPr>
            <a:grpSpLocks noChangeAspect="true"/>
          </p:cNvGrpSpPr>
          <p:nvPr/>
        </p:nvGrpSpPr>
        <p:grpSpPr>
          <a:xfrm rot="-5400000">
            <a:off x="7025787" y="6782927"/>
            <a:ext cx="2061590" cy="2061590"/>
            <a:chOff x="0" y="0"/>
            <a:chExt cx="14400530" cy="14400530"/>
          </a:xfrm>
        </p:grpSpPr>
        <p:sp>
          <p:nvSpPr>
            <p:cNvPr name="Freeform 22" id="22"/>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3747"/>
            </a:solidFill>
          </p:spPr>
        </p:sp>
      </p:grpSp>
      <p:grpSp>
        <p:nvGrpSpPr>
          <p:cNvPr name="Group 23" id="23"/>
          <p:cNvGrpSpPr/>
          <p:nvPr/>
        </p:nvGrpSpPr>
        <p:grpSpPr>
          <a:xfrm rot="0">
            <a:off x="7276581" y="7055000"/>
            <a:ext cx="1538724" cy="153872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5" id="25"/>
            <p:cNvSpPr txBox="true"/>
            <p:nvPr/>
          </p:nvSpPr>
          <p:spPr>
            <a:xfrm>
              <a:off x="76200" y="19050"/>
              <a:ext cx="660400" cy="717550"/>
            </a:xfrm>
            <a:prstGeom prst="rect">
              <a:avLst/>
            </a:prstGeom>
          </p:spPr>
          <p:txBody>
            <a:bodyPr anchor="ctr" rtlCol="false" tIns="37508" lIns="37508" bIns="37508" rIns="37508"/>
            <a:lstStyle/>
            <a:p>
              <a:pPr algn="ctr">
                <a:lnSpc>
                  <a:spcPts val="2800"/>
                </a:lnSpc>
              </a:pPr>
            </a:p>
          </p:txBody>
        </p:sp>
      </p:grpSp>
      <p:grpSp>
        <p:nvGrpSpPr>
          <p:cNvPr name="Group 26" id="26"/>
          <p:cNvGrpSpPr>
            <a:grpSpLocks noChangeAspect="true"/>
          </p:cNvGrpSpPr>
          <p:nvPr/>
        </p:nvGrpSpPr>
        <p:grpSpPr>
          <a:xfrm rot="-10800000">
            <a:off x="9218763" y="4538307"/>
            <a:ext cx="2043450" cy="2043450"/>
            <a:chOff x="0" y="0"/>
            <a:chExt cx="14400530" cy="14400530"/>
          </a:xfrm>
        </p:grpSpPr>
        <p:sp>
          <p:nvSpPr>
            <p:cNvPr name="Freeform 27" id="2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6B8E"/>
            </a:solidFill>
          </p:spPr>
        </p:sp>
      </p:grpSp>
      <p:grpSp>
        <p:nvGrpSpPr>
          <p:cNvPr name="Group 28" id="28"/>
          <p:cNvGrpSpPr/>
          <p:nvPr/>
        </p:nvGrpSpPr>
        <p:grpSpPr>
          <a:xfrm rot="0">
            <a:off x="9448680" y="4768224"/>
            <a:ext cx="1551808" cy="155180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30" id="30"/>
            <p:cNvSpPr txBox="true"/>
            <p:nvPr/>
          </p:nvSpPr>
          <p:spPr>
            <a:xfrm>
              <a:off x="76200" y="19050"/>
              <a:ext cx="660400" cy="717550"/>
            </a:xfrm>
            <a:prstGeom prst="rect">
              <a:avLst/>
            </a:prstGeom>
          </p:spPr>
          <p:txBody>
            <a:bodyPr anchor="ctr" rtlCol="false" tIns="38770" lIns="38770" bIns="38770" rIns="38770"/>
            <a:lstStyle/>
            <a:p>
              <a:pPr algn="ctr">
                <a:lnSpc>
                  <a:spcPts val="2800"/>
                </a:lnSpc>
              </a:pPr>
            </a:p>
          </p:txBody>
        </p:sp>
      </p:grpSp>
      <p:grpSp>
        <p:nvGrpSpPr>
          <p:cNvPr name="Group 31" id="31"/>
          <p:cNvGrpSpPr>
            <a:grpSpLocks noChangeAspect="true"/>
          </p:cNvGrpSpPr>
          <p:nvPr/>
        </p:nvGrpSpPr>
        <p:grpSpPr>
          <a:xfrm rot="-5400000">
            <a:off x="7025787" y="4538307"/>
            <a:ext cx="2061590" cy="2061590"/>
            <a:chOff x="0" y="0"/>
            <a:chExt cx="14400530" cy="14400530"/>
          </a:xfrm>
        </p:grpSpPr>
        <p:sp>
          <p:nvSpPr>
            <p:cNvPr name="Freeform 32" id="32"/>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C6B8E"/>
            </a:solidFill>
          </p:spPr>
        </p:sp>
      </p:grpSp>
      <p:grpSp>
        <p:nvGrpSpPr>
          <p:cNvPr name="Group 33" id="33"/>
          <p:cNvGrpSpPr/>
          <p:nvPr/>
        </p:nvGrpSpPr>
        <p:grpSpPr>
          <a:xfrm rot="0">
            <a:off x="7276581" y="4810379"/>
            <a:ext cx="1538724" cy="153872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35" id="35"/>
            <p:cNvSpPr txBox="true"/>
            <p:nvPr/>
          </p:nvSpPr>
          <p:spPr>
            <a:xfrm>
              <a:off x="76200" y="19050"/>
              <a:ext cx="660400" cy="717550"/>
            </a:xfrm>
            <a:prstGeom prst="rect">
              <a:avLst/>
            </a:prstGeom>
          </p:spPr>
          <p:txBody>
            <a:bodyPr anchor="ctr" rtlCol="false" tIns="37508" lIns="37508" bIns="37508" rIns="37508"/>
            <a:lstStyle/>
            <a:p>
              <a:pPr algn="ctr">
                <a:lnSpc>
                  <a:spcPts val="2800"/>
                </a:lnSpc>
              </a:pPr>
            </a:p>
          </p:txBody>
        </p:sp>
      </p:grpSp>
      <p:sp>
        <p:nvSpPr>
          <p:cNvPr name="Freeform 36" id="36"/>
          <p:cNvSpPr/>
          <p:nvPr/>
        </p:nvSpPr>
        <p:spPr>
          <a:xfrm flipH="false" flipV="false" rot="0">
            <a:off x="7527932" y="2804902"/>
            <a:ext cx="1057300" cy="1057300"/>
          </a:xfrm>
          <a:custGeom>
            <a:avLst/>
            <a:gdLst/>
            <a:ahLst/>
            <a:cxnLst/>
            <a:rect r="r" b="b" t="t" l="l"/>
            <a:pathLst>
              <a:path h="1057300" w="1057300">
                <a:moveTo>
                  <a:pt x="0" y="0"/>
                </a:moveTo>
                <a:lnTo>
                  <a:pt x="1057300" y="0"/>
                </a:lnTo>
                <a:lnTo>
                  <a:pt x="1057300" y="1057300"/>
                </a:lnTo>
                <a:lnTo>
                  <a:pt x="0" y="1057300"/>
                </a:lnTo>
                <a:lnTo>
                  <a:pt x="0" y="0"/>
                </a:lnTo>
                <a:close/>
              </a:path>
            </a:pathLst>
          </a:custGeom>
          <a:blipFill>
            <a:blip r:embed="rId3"/>
            <a:stretch>
              <a:fillRect l="0" t="0" r="0" b="0"/>
            </a:stretch>
          </a:blipFill>
        </p:spPr>
      </p:sp>
      <p:sp>
        <p:nvSpPr>
          <p:cNvPr name="Freeform 37" id="37"/>
          <p:cNvSpPr/>
          <p:nvPr/>
        </p:nvSpPr>
        <p:spPr>
          <a:xfrm flipH="false" flipV="false" rot="0">
            <a:off x="9824301" y="2950004"/>
            <a:ext cx="832375" cy="832375"/>
          </a:xfrm>
          <a:custGeom>
            <a:avLst/>
            <a:gdLst/>
            <a:ahLst/>
            <a:cxnLst/>
            <a:rect r="r" b="b" t="t" l="l"/>
            <a:pathLst>
              <a:path h="832375" w="832375">
                <a:moveTo>
                  <a:pt x="0" y="0"/>
                </a:moveTo>
                <a:lnTo>
                  <a:pt x="832374" y="0"/>
                </a:lnTo>
                <a:lnTo>
                  <a:pt x="832374" y="832375"/>
                </a:lnTo>
                <a:lnTo>
                  <a:pt x="0" y="832375"/>
                </a:lnTo>
                <a:lnTo>
                  <a:pt x="0" y="0"/>
                </a:lnTo>
                <a:close/>
              </a:path>
            </a:pathLst>
          </a:custGeom>
          <a:blipFill>
            <a:blip r:embed="rId4"/>
            <a:stretch>
              <a:fillRect l="0" t="0" r="0" b="0"/>
            </a:stretch>
          </a:blipFill>
        </p:spPr>
      </p:sp>
      <p:sp>
        <p:nvSpPr>
          <p:cNvPr name="Freeform 38" id="38"/>
          <p:cNvSpPr/>
          <p:nvPr/>
        </p:nvSpPr>
        <p:spPr>
          <a:xfrm flipH="false" flipV="false" rot="0">
            <a:off x="7690948" y="5225722"/>
            <a:ext cx="708038" cy="708038"/>
          </a:xfrm>
          <a:custGeom>
            <a:avLst/>
            <a:gdLst/>
            <a:ahLst/>
            <a:cxnLst/>
            <a:rect r="r" b="b" t="t" l="l"/>
            <a:pathLst>
              <a:path h="708038" w="708038">
                <a:moveTo>
                  <a:pt x="0" y="0"/>
                </a:moveTo>
                <a:lnTo>
                  <a:pt x="708038" y="0"/>
                </a:lnTo>
                <a:lnTo>
                  <a:pt x="708038" y="708038"/>
                </a:lnTo>
                <a:lnTo>
                  <a:pt x="0" y="708038"/>
                </a:lnTo>
                <a:lnTo>
                  <a:pt x="0" y="0"/>
                </a:lnTo>
                <a:close/>
              </a:path>
            </a:pathLst>
          </a:custGeom>
          <a:blipFill>
            <a:blip r:embed="rId5"/>
            <a:stretch>
              <a:fillRect l="0" t="0" r="0" b="0"/>
            </a:stretch>
          </a:blipFill>
        </p:spPr>
      </p:sp>
      <p:sp>
        <p:nvSpPr>
          <p:cNvPr name="Freeform 39" id="39"/>
          <p:cNvSpPr/>
          <p:nvPr/>
        </p:nvSpPr>
        <p:spPr>
          <a:xfrm flipH="false" flipV="false" rot="0">
            <a:off x="9900011" y="5143500"/>
            <a:ext cx="774654" cy="774654"/>
          </a:xfrm>
          <a:custGeom>
            <a:avLst/>
            <a:gdLst/>
            <a:ahLst/>
            <a:cxnLst/>
            <a:rect r="r" b="b" t="t" l="l"/>
            <a:pathLst>
              <a:path h="774654" w="774654">
                <a:moveTo>
                  <a:pt x="0" y="0"/>
                </a:moveTo>
                <a:lnTo>
                  <a:pt x="774655" y="0"/>
                </a:lnTo>
                <a:lnTo>
                  <a:pt x="774655" y="774654"/>
                </a:lnTo>
                <a:lnTo>
                  <a:pt x="0" y="774654"/>
                </a:lnTo>
                <a:lnTo>
                  <a:pt x="0" y="0"/>
                </a:lnTo>
                <a:close/>
              </a:path>
            </a:pathLst>
          </a:custGeom>
          <a:blipFill>
            <a:blip r:embed="rId6"/>
            <a:stretch>
              <a:fillRect l="0" t="0" r="0" b="0"/>
            </a:stretch>
          </a:blipFill>
        </p:spPr>
      </p:sp>
      <p:sp>
        <p:nvSpPr>
          <p:cNvPr name="Freeform 40" id="40"/>
          <p:cNvSpPr/>
          <p:nvPr/>
        </p:nvSpPr>
        <p:spPr>
          <a:xfrm flipH="false" flipV="false" rot="0">
            <a:off x="7706027" y="7498125"/>
            <a:ext cx="701111" cy="701111"/>
          </a:xfrm>
          <a:custGeom>
            <a:avLst/>
            <a:gdLst/>
            <a:ahLst/>
            <a:cxnLst/>
            <a:rect r="r" b="b" t="t" l="l"/>
            <a:pathLst>
              <a:path h="701111" w="701111">
                <a:moveTo>
                  <a:pt x="0" y="0"/>
                </a:moveTo>
                <a:lnTo>
                  <a:pt x="701111" y="0"/>
                </a:lnTo>
                <a:lnTo>
                  <a:pt x="701111" y="701111"/>
                </a:lnTo>
                <a:lnTo>
                  <a:pt x="0" y="701111"/>
                </a:lnTo>
                <a:lnTo>
                  <a:pt x="0" y="0"/>
                </a:lnTo>
                <a:close/>
              </a:path>
            </a:pathLst>
          </a:custGeom>
          <a:blipFill>
            <a:blip r:embed="rId7"/>
            <a:stretch>
              <a:fillRect l="0" t="0" r="0" b="0"/>
            </a:stretch>
          </a:blipFill>
        </p:spPr>
      </p:sp>
      <p:sp>
        <p:nvSpPr>
          <p:cNvPr name="Freeform 41" id="41"/>
          <p:cNvSpPr/>
          <p:nvPr/>
        </p:nvSpPr>
        <p:spPr>
          <a:xfrm flipH="false" flipV="false" rot="0">
            <a:off x="9808440" y="7372332"/>
            <a:ext cx="864096" cy="864096"/>
          </a:xfrm>
          <a:custGeom>
            <a:avLst/>
            <a:gdLst/>
            <a:ahLst/>
            <a:cxnLst/>
            <a:rect r="r" b="b" t="t" l="l"/>
            <a:pathLst>
              <a:path h="864096" w="864096">
                <a:moveTo>
                  <a:pt x="0" y="0"/>
                </a:moveTo>
                <a:lnTo>
                  <a:pt x="864096" y="0"/>
                </a:lnTo>
                <a:lnTo>
                  <a:pt x="864096" y="864096"/>
                </a:lnTo>
                <a:lnTo>
                  <a:pt x="0" y="864096"/>
                </a:lnTo>
                <a:lnTo>
                  <a:pt x="0" y="0"/>
                </a:lnTo>
                <a:close/>
              </a:path>
            </a:pathLst>
          </a:custGeom>
          <a:blipFill>
            <a:blip r:embed="rId8"/>
            <a:stretch>
              <a:fillRect l="0" t="0" r="0" b="0"/>
            </a:stretch>
          </a:blipFill>
        </p:spPr>
      </p:sp>
      <p:sp>
        <p:nvSpPr>
          <p:cNvPr name="TextBox 42" id="42"/>
          <p:cNvSpPr txBox="true"/>
          <p:nvPr/>
        </p:nvSpPr>
        <p:spPr>
          <a:xfrm rot="0">
            <a:off x="6879793" y="1110764"/>
            <a:ext cx="4528413" cy="961893"/>
          </a:xfrm>
          <a:prstGeom prst="rect">
            <a:avLst/>
          </a:prstGeom>
        </p:spPr>
        <p:txBody>
          <a:bodyPr anchor="t" rtlCol="false" tIns="0" lIns="0" bIns="0" rIns="0">
            <a:spAutoFit/>
          </a:bodyPr>
          <a:lstStyle/>
          <a:p>
            <a:pPr algn="ctr">
              <a:lnSpc>
                <a:spcPts val="7295"/>
              </a:lnSpc>
            </a:pPr>
            <a:r>
              <a:rPr lang="en-US" sz="7083" spc="226">
                <a:solidFill>
                  <a:srgbClr val="000000"/>
                </a:solidFill>
                <a:latin typeface="League Spartan"/>
                <a:ea typeface="League Spartan"/>
                <a:cs typeface="League Spartan"/>
                <a:sym typeface="League Spartan"/>
              </a:rPr>
              <a:t>FASES</a:t>
            </a:r>
          </a:p>
        </p:txBody>
      </p:sp>
      <p:sp>
        <p:nvSpPr>
          <p:cNvPr name="TextBox 43" id="43"/>
          <p:cNvSpPr txBox="true"/>
          <p:nvPr/>
        </p:nvSpPr>
        <p:spPr>
          <a:xfrm rot="0">
            <a:off x="2141636" y="2156358"/>
            <a:ext cx="3071543" cy="691696"/>
          </a:xfrm>
          <a:prstGeom prst="rect">
            <a:avLst/>
          </a:prstGeom>
        </p:spPr>
        <p:txBody>
          <a:bodyPr anchor="t" rtlCol="false" tIns="0" lIns="0" bIns="0" rIns="0">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Comprensión del Negocio </a:t>
            </a:r>
          </a:p>
        </p:txBody>
      </p:sp>
      <p:sp>
        <p:nvSpPr>
          <p:cNvPr name="TextBox 44" id="44"/>
          <p:cNvSpPr txBox="true"/>
          <p:nvPr/>
        </p:nvSpPr>
        <p:spPr>
          <a:xfrm rot="0">
            <a:off x="12459925" y="2156358"/>
            <a:ext cx="3418129" cy="334586"/>
          </a:xfrm>
          <a:prstGeom prst="rect">
            <a:avLst/>
          </a:prstGeom>
        </p:spPr>
        <p:txBody>
          <a:bodyPr anchor="t" rtlCol="false" tIns="0" lIns="0" bIns="0" rIns="0">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Modelado </a:t>
            </a:r>
          </a:p>
        </p:txBody>
      </p:sp>
      <p:sp>
        <p:nvSpPr>
          <p:cNvPr name="TextBox 45" id="45"/>
          <p:cNvSpPr txBox="true"/>
          <p:nvPr/>
        </p:nvSpPr>
        <p:spPr>
          <a:xfrm rot="0">
            <a:off x="12459925" y="4316563"/>
            <a:ext cx="3359119" cy="334586"/>
          </a:xfrm>
          <a:prstGeom prst="rect">
            <a:avLst/>
          </a:prstGeom>
        </p:spPr>
        <p:txBody>
          <a:bodyPr anchor="t" rtlCol="false" tIns="0" lIns="0" bIns="0" rIns="0">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Evaluación </a:t>
            </a:r>
          </a:p>
        </p:txBody>
      </p:sp>
      <p:sp>
        <p:nvSpPr>
          <p:cNvPr name="TextBox 46" id="46"/>
          <p:cNvSpPr txBox="true"/>
          <p:nvPr/>
        </p:nvSpPr>
        <p:spPr>
          <a:xfrm rot="0">
            <a:off x="2141636" y="4680775"/>
            <a:ext cx="3071543" cy="691696"/>
          </a:xfrm>
          <a:prstGeom prst="rect">
            <a:avLst/>
          </a:prstGeom>
        </p:spPr>
        <p:txBody>
          <a:bodyPr anchor="t" rtlCol="false" tIns="0" lIns="0" bIns="0" rIns="0">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Comprensión de los Datos</a:t>
            </a:r>
          </a:p>
        </p:txBody>
      </p:sp>
      <p:sp>
        <p:nvSpPr>
          <p:cNvPr name="TextBox 47" id="47"/>
          <p:cNvSpPr txBox="true"/>
          <p:nvPr/>
        </p:nvSpPr>
        <p:spPr>
          <a:xfrm rot="0">
            <a:off x="2141636" y="2922216"/>
            <a:ext cx="3450047" cy="1649225"/>
          </a:xfrm>
          <a:prstGeom prst="rect">
            <a:avLst/>
          </a:prstGeom>
        </p:spPr>
        <p:txBody>
          <a:bodyPr anchor="t" rtlCol="false" tIns="0" lIns="0" bIns="0" rIns="0">
            <a:spAutoFit/>
          </a:bodyPr>
          <a:lstStyle/>
          <a:p>
            <a:pPr algn="just">
              <a:lnSpc>
                <a:spcPts val="2189"/>
              </a:lnSpc>
            </a:pPr>
            <a:r>
              <a:rPr lang="en-US" sz="1645">
                <a:solidFill>
                  <a:srgbClr val="000000"/>
                </a:solidFill>
                <a:latin typeface="Open Sans"/>
                <a:ea typeface="Open Sans"/>
                <a:cs typeface="Open Sans"/>
                <a:sym typeface="Open Sans"/>
              </a:rPr>
              <a:t>Definir los objetivos del proyecto y se identificaron las necesidades de las partes interesadas, enfocándose en mejorar la experiencia del cliente y optimizar decisiones </a:t>
            </a:r>
          </a:p>
        </p:txBody>
      </p:sp>
      <p:sp>
        <p:nvSpPr>
          <p:cNvPr name="TextBox 48" id="48"/>
          <p:cNvSpPr txBox="true"/>
          <p:nvPr/>
        </p:nvSpPr>
        <p:spPr>
          <a:xfrm rot="0">
            <a:off x="2141636" y="5431088"/>
            <a:ext cx="3357951" cy="1611935"/>
          </a:xfrm>
          <a:prstGeom prst="rect">
            <a:avLst/>
          </a:prstGeom>
        </p:spPr>
        <p:txBody>
          <a:bodyPr anchor="t" rtlCol="false" tIns="0" lIns="0" bIns="0" rIns="0">
            <a:spAutoFit/>
          </a:bodyPr>
          <a:lstStyle/>
          <a:p>
            <a:pPr algn="l">
              <a:lnSpc>
                <a:spcPts val="2189"/>
              </a:lnSpc>
            </a:pPr>
            <a:r>
              <a:rPr lang="en-US" sz="1645">
                <a:solidFill>
                  <a:srgbClr val="000000"/>
                </a:solidFill>
                <a:latin typeface="Open Sans"/>
                <a:ea typeface="Open Sans"/>
                <a:cs typeface="Open Sans"/>
                <a:sym typeface="Open Sans"/>
              </a:rPr>
              <a:t>se recolectaron y analizaron datos textuales de diversas fuentes, evaluando su calidad y representatividad para asegurar su adecuación al análisis emocional. </a:t>
            </a:r>
          </a:p>
        </p:txBody>
      </p:sp>
      <p:sp>
        <p:nvSpPr>
          <p:cNvPr name="TextBox 49" id="49"/>
          <p:cNvSpPr txBox="true"/>
          <p:nvPr/>
        </p:nvSpPr>
        <p:spPr>
          <a:xfrm rot="0">
            <a:off x="12459925" y="2629159"/>
            <a:ext cx="3865113" cy="1373000"/>
          </a:xfrm>
          <a:prstGeom prst="rect">
            <a:avLst/>
          </a:prstGeom>
        </p:spPr>
        <p:txBody>
          <a:bodyPr anchor="t" rtlCol="false" tIns="0" lIns="0" bIns="0" rIns="0">
            <a:spAutoFit/>
          </a:bodyPr>
          <a:lstStyle/>
          <a:p>
            <a:pPr algn="just">
              <a:lnSpc>
                <a:spcPts val="2189"/>
              </a:lnSpc>
            </a:pPr>
            <a:r>
              <a:rPr lang="en-US" sz="1645">
                <a:solidFill>
                  <a:srgbClr val="000000"/>
                </a:solidFill>
                <a:latin typeface="Open Sans"/>
                <a:ea typeface="Open Sans"/>
                <a:cs typeface="Open Sans"/>
                <a:sym typeface="Open Sans"/>
              </a:rPr>
              <a:t>Selección y prueba de los algoritmos de NLP más adecuados para la detección y categorización de emociones. Se implementaron técnicas avanzadas de procesamiento de lenguaje natural. </a:t>
            </a:r>
          </a:p>
        </p:txBody>
      </p:sp>
      <p:sp>
        <p:nvSpPr>
          <p:cNvPr name="TextBox 50" id="50"/>
          <p:cNvSpPr txBox="true"/>
          <p:nvPr/>
        </p:nvSpPr>
        <p:spPr>
          <a:xfrm rot="0">
            <a:off x="12459925" y="4838428"/>
            <a:ext cx="3865113" cy="1925450"/>
          </a:xfrm>
          <a:prstGeom prst="rect">
            <a:avLst/>
          </a:prstGeom>
        </p:spPr>
        <p:txBody>
          <a:bodyPr anchor="t" rtlCol="false" tIns="0" lIns="0" bIns="0" rIns="0">
            <a:spAutoFit/>
          </a:bodyPr>
          <a:lstStyle/>
          <a:p>
            <a:pPr algn="just">
              <a:lnSpc>
                <a:spcPts val="2189"/>
              </a:lnSpc>
            </a:pPr>
            <a:r>
              <a:rPr lang="en-US" sz="1645">
                <a:solidFill>
                  <a:srgbClr val="000000"/>
                </a:solidFill>
                <a:latin typeface="Open Sans"/>
                <a:ea typeface="Open Sans"/>
                <a:cs typeface="Open Sans"/>
                <a:sym typeface="Open Sans"/>
              </a:rPr>
              <a:t>Evaluación del sistema desarrollado para asegurar que cumple con los estándares de precisión y eficiencia en la detección de emociones. Se realizaron pruebas iterativas y refinamientos basados en los resultados obtenidos. </a:t>
            </a:r>
          </a:p>
        </p:txBody>
      </p:sp>
      <p:sp>
        <p:nvSpPr>
          <p:cNvPr name="TextBox 51" id="51"/>
          <p:cNvSpPr txBox="true"/>
          <p:nvPr/>
        </p:nvSpPr>
        <p:spPr>
          <a:xfrm rot="0">
            <a:off x="2141636" y="7156984"/>
            <a:ext cx="3071543" cy="691696"/>
          </a:xfrm>
          <a:prstGeom prst="rect">
            <a:avLst/>
          </a:prstGeom>
        </p:spPr>
        <p:txBody>
          <a:bodyPr anchor="t" rtlCol="false" tIns="0" lIns="0" bIns="0" rIns="0">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Preparación de los Datos </a:t>
            </a:r>
          </a:p>
        </p:txBody>
      </p:sp>
      <p:sp>
        <p:nvSpPr>
          <p:cNvPr name="TextBox 52" id="52"/>
          <p:cNvSpPr txBox="true"/>
          <p:nvPr/>
        </p:nvSpPr>
        <p:spPr>
          <a:xfrm rot="0">
            <a:off x="2141636" y="7907297"/>
            <a:ext cx="3357951" cy="1071915"/>
          </a:xfrm>
          <a:prstGeom prst="rect">
            <a:avLst/>
          </a:prstGeom>
        </p:spPr>
        <p:txBody>
          <a:bodyPr anchor="t" rtlCol="false" tIns="0" lIns="0" bIns="0" rIns="0">
            <a:spAutoFit/>
          </a:bodyPr>
          <a:lstStyle/>
          <a:p>
            <a:pPr algn="l">
              <a:lnSpc>
                <a:spcPts val="2189"/>
              </a:lnSpc>
            </a:pPr>
            <a:r>
              <a:rPr lang="en-US" sz="1645">
                <a:solidFill>
                  <a:srgbClr val="000000"/>
                </a:solidFill>
                <a:latin typeface="Open Sans"/>
                <a:ea typeface="Open Sans"/>
                <a:cs typeface="Open Sans"/>
                <a:sym typeface="Open Sans"/>
              </a:rPr>
              <a:t>Limpieza y normalización de los datos recolectados, </a:t>
            </a:r>
            <a:r>
              <a:rPr lang="en-US" sz="1645">
                <a:solidFill>
                  <a:srgbClr val="000000"/>
                </a:solidFill>
                <a:latin typeface="Open Sans"/>
                <a:ea typeface="Open Sans"/>
                <a:cs typeface="Open Sans"/>
                <a:sym typeface="Open Sans"/>
              </a:rPr>
              <a:t>tokenización, eliminación de stopwords, lematizació.</a:t>
            </a:r>
          </a:p>
        </p:txBody>
      </p:sp>
      <p:sp>
        <p:nvSpPr>
          <p:cNvPr name="TextBox 53" id="53"/>
          <p:cNvSpPr txBox="true"/>
          <p:nvPr/>
        </p:nvSpPr>
        <p:spPr>
          <a:xfrm rot="0">
            <a:off x="12459925" y="6923279"/>
            <a:ext cx="3071543" cy="334586"/>
          </a:xfrm>
          <a:prstGeom prst="rect">
            <a:avLst/>
          </a:prstGeom>
        </p:spPr>
        <p:txBody>
          <a:bodyPr anchor="t" rtlCol="false" tIns="0" lIns="0" bIns="0" rIns="0">
            <a:spAutoFit/>
          </a:bodyPr>
          <a:lstStyle/>
          <a:p>
            <a:pPr algn="l">
              <a:lnSpc>
                <a:spcPts val="2816"/>
              </a:lnSpc>
              <a:spcBef>
                <a:spcPct val="0"/>
              </a:spcBef>
            </a:pPr>
            <a:r>
              <a:rPr lang="en-US" sz="2011" spc="-46">
                <a:solidFill>
                  <a:srgbClr val="000000"/>
                </a:solidFill>
                <a:latin typeface="League Spartan"/>
                <a:ea typeface="League Spartan"/>
                <a:cs typeface="League Spartan"/>
                <a:sym typeface="League Spartan"/>
              </a:rPr>
              <a:t>Despliegue </a:t>
            </a:r>
          </a:p>
        </p:txBody>
      </p:sp>
      <p:sp>
        <p:nvSpPr>
          <p:cNvPr name="TextBox 54" id="54"/>
          <p:cNvSpPr txBox="true"/>
          <p:nvPr/>
        </p:nvSpPr>
        <p:spPr>
          <a:xfrm rot="0">
            <a:off x="12459925" y="7380864"/>
            <a:ext cx="3357951" cy="1071915"/>
          </a:xfrm>
          <a:prstGeom prst="rect">
            <a:avLst/>
          </a:prstGeom>
        </p:spPr>
        <p:txBody>
          <a:bodyPr anchor="t" rtlCol="false" tIns="0" lIns="0" bIns="0" rIns="0">
            <a:spAutoFit/>
          </a:bodyPr>
          <a:lstStyle/>
          <a:p>
            <a:pPr algn="l">
              <a:lnSpc>
                <a:spcPts val="2189"/>
              </a:lnSpc>
            </a:pPr>
            <a:r>
              <a:rPr lang="en-US" sz="1645">
                <a:solidFill>
                  <a:srgbClr val="000000"/>
                </a:solidFill>
                <a:latin typeface="Open Sans"/>
                <a:ea typeface="Open Sans"/>
                <a:cs typeface="Open Sans"/>
                <a:sym typeface="Open Sans"/>
              </a:rPr>
              <a:t>Implementación del sistema de análisis de emociones en entornos reales, permitiendo su integración en sistemas existentes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0012" y="-3116432"/>
            <a:ext cx="20194657" cy="3895402"/>
            <a:chOff x="0" y="0"/>
            <a:chExt cx="5318757" cy="1025950"/>
          </a:xfrm>
        </p:grpSpPr>
        <p:sp>
          <p:nvSpPr>
            <p:cNvPr name="Freeform 4" id="4"/>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0C3747"/>
            </a:solidFill>
          </p:spPr>
        </p:sp>
        <p:sp>
          <p:nvSpPr>
            <p:cNvPr name="TextBox 5" id="5"/>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2700000">
            <a:off x="15183556" y="769101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5400000">
            <a:off x="13536539" y="5645666"/>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2700000">
            <a:off x="168082" y="7749308"/>
            <a:ext cx="3393988" cy="1567256"/>
            <a:chOff x="0" y="0"/>
            <a:chExt cx="893890" cy="412775"/>
          </a:xfrm>
        </p:grpSpPr>
        <p:sp>
          <p:nvSpPr>
            <p:cNvPr name="Freeform 11" id="11"/>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2" id="12"/>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0">
            <a:off x="-683962" y="5437259"/>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028700" y="4465185"/>
            <a:ext cx="701111" cy="701111"/>
          </a:xfrm>
          <a:custGeom>
            <a:avLst/>
            <a:gdLst/>
            <a:ahLst/>
            <a:cxnLst/>
            <a:rect r="r" b="b" t="t" l="l"/>
            <a:pathLst>
              <a:path h="701111" w="701111">
                <a:moveTo>
                  <a:pt x="0" y="0"/>
                </a:moveTo>
                <a:lnTo>
                  <a:pt x="701111" y="0"/>
                </a:lnTo>
                <a:lnTo>
                  <a:pt x="701111" y="701111"/>
                </a:lnTo>
                <a:lnTo>
                  <a:pt x="0" y="701111"/>
                </a:lnTo>
                <a:lnTo>
                  <a:pt x="0" y="0"/>
                </a:lnTo>
                <a:close/>
              </a:path>
            </a:pathLst>
          </a:custGeom>
          <a:blipFill>
            <a:blip r:embed="rId5"/>
            <a:stretch>
              <a:fillRect l="0" t="0" r="0" b="0"/>
            </a:stretch>
          </a:blipFill>
        </p:spPr>
      </p:sp>
      <p:sp>
        <p:nvSpPr>
          <p:cNvPr name="Freeform 15" id="15"/>
          <p:cNvSpPr/>
          <p:nvPr/>
        </p:nvSpPr>
        <p:spPr>
          <a:xfrm flipH="false" flipV="false" rot="0">
            <a:off x="5092363" y="4410930"/>
            <a:ext cx="809620" cy="809620"/>
          </a:xfrm>
          <a:custGeom>
            <a:avLst/>
            <a:gdLst/>
            <a:ahLst/>
            <a:cxnLst/>
            <a:rect r="r" b="b" t="t" l="l"/>
            <a:pathLst>
              <a:path h="809620" w="809620">
                <a:moveTo>
                  <a:pt x="0" y="0"/>
                </a:moveTo>
                <a:lnTo>
                  <a:pt x="809620" y="0"/>
                </a:lnTo>
                <a:lnTo>
                  <a:pt x="809620" y="809620"/>
                </a:lnTo>
                <a:lnTo>
                  <a:pt x="0" y="809620"/>
                </a:lnTo>
                <a:lnTo>
                  <a:pt x="0" y="0"/>
                </a:lnTo>
                <a:close/>
              </a:path>
            </a:pathLst>
          </a:custGeom>
          <a:blipFill>
            <a:blip r:embed="rId6"/>
            <a:stretch>
              <a:fillRect l="0" t="0" r="0" b="0"/>
            </a:stretch>
          </a:blipFill>
        </p:spPr>
      </p:sp>
      <p:sp>
        <p:nvSpPr>
          <p:cNvPr name="Freeform 16" id="16"/>
          <p:cNvSpPr/>
          <p:nvPr/>
        </p:nvSpPr>
        <p:spPr>
          <a:xfrm flipH="false" flipV="false" rot="0">
            <a:off x="9120147" y="4430745"/>
            <a:ext cx="769990" cy="769990"/>
          </a:xfrm>
          <a:custGeom>
            <a:avLst/>
            <a:gdLst/>
            <a:ahLst/>
            <a:cxnLst/>
            <a:rect r="r" b="b" t="t" l="l"/>
            <a:pathLst>
              <a:path h="769990" w="769990">
                <a:moveTo>
                  <a:pt x="0" y="0"/>
                </a:moveTo>
                <a:lnTo>
                  <a:pt x="769990" y="0"/>
                </a:lnTo>
                <a:lnTo>
                  <a:pt x="769990" y="769990"/>
                </a:lnTo>
                <a:lnTo>
                  <a:pt x="0" y="769990"/>
                </a:lnTo>
                <a:lnTo>
                  <a:pt x="0" y="0"/>
                </a:lnTo>
                <a:close/>
              </a:path>
            </a:pathLst>
          </a:custGeom>
          <a:blipFill>
            <a:blip r:embed="rId7"/>
            <a:stretch>
              <a:fillRect l="0" t="0" r="0" b="0"/>
            </a:stretch>
          </a:blipFill>
        </p:spPr>
      </p:sp>
      <p:sp>
        <p:nvSpPr>
          <p:cNvPr name="Freeform 17" id="17"/>
          <p:cNvSpPr/>
          <p:nvPr/>
        </p:nvSpPr>
        <p:spPr>
          <a:xfrm flipH="false" flipV="false" rot="0">
            <a:off x="13224131" y="4368661"/>
            <a:ext cx="832074" cy="832074"/>
          </a:xfrm>
          <a:custGeom>
            <a:avLst/>
            <a:gdLst/>
            <a:ahLst/>
            <a:cxnLst/>
            <a:rect r="r" b="b" t="t" l="l"/>
            <a:pathLst>
              <a:path h="832074" w="832074">
                <a:moveTo>
                  <a:pt x="0" y="0"/>
                </a:moveTo>
                <a:lnTo>
                  <a:pt x="832074" y="0"/>
                </a:lnTo>
                <a:lnTo>
                  <a:pt x="832074" y="832074"/>
                </a:lnTo>
                <a:lnTo>
                  <a:pt x="0" y="832074"/>
                </a:lnTo>
                <a:lnTo>
                  <a:pt x="0" y="0"/>
                </a:lnTo>
                <a:close/>
              </a:path>
            </a:pathLst>
          </a:custGeom>
          <a:blipFill>
            <a:blip r:embed="rId8"/>
            <a:stretch>
              <a:fillRect l="0" t="0" r="0" b="0"/>
            </a:stretch>
          </a:blipFill>
        </p:spPr>
      </p:sp>
      <p:sp>
        <p:nvSpPr>
          <p:cNvPr name="TextBox 18" id="18"/>
          <p:cNvSpPr txBox="true"/>
          <p:nvPr/>
        </p:nvSpPr>
        <p:spPr>
          <a:xfrm rot="0">
            <a:off x="3188104" y="1607316"/>
            <a:ext cx="11911792" cy="1926188"/>
          </a:xfrm>
          <a:prstGeom prst="rect">
            <a:avLst/>
          </a:prstGeom>
        </p:spPr>
        <p:txBody>
          <a:bodyPr anchor="t" rtlCol="false" tIns="0" lIns="0" bIns="0" rIns="0">
            <a:spAutoFit/>
          </a:bodyPr>
          <a:lstStyle/>
          <a:p>
            <a:pPr algn="ctr">
              <a:lnSpc>
                <a:spcPts val="7757"/>
              </a:lnSpc>
            </a:pPr>
            <a:r>
              <a:rPr lang="en-US" sz="5540">
                <a:solidFill>
                  <a:srgbClr val="202537"/>
                </a:solidFill>
                <a:latin typeface="League Spartan"/>
                <a:ea typeface="League Spartan"/>
                <a:cs typeface="League Spartan"/>
                <a:sym typeface="League Spartan"/>
              </a:rPr>
              <a:t>TÉCNICAS DE PROCESAMIENTO Y ANÁLISIS DE DATOS</a:t>
            </a:r>
          </a:p>
        </p:txBody>
      </p:sp>
      <p:sp>
        <p:nvSpPr>
          <p:cNvPr name="TextBox 19" id="19"/>
          <p:cNvSpPr txBox="true"/>
          <p:nvPr/>
        </p:nvSpPr>
        <p:spPr>
          <a:xfrm rot="0">
            <a:off x="2003897" y="4662070"/>
            <a:ext cx="4501385" cy="356108"/>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Preprocesamiento </a:t>
            </a:r>
          </a:p>
        </p:txBody>
      </p:sp>
      <p:sp>
        <p:nvSpPr>
          <p:cNvPr name="TextBox 20" id="20"/>
          <p:cNvSpPr txBox="true"/>
          <p:nvPr/>
        </p:nvSpPr>
        <p:spPr>
          <a:xfrm rot="0">
            <a:off x="1028700" y="5265852"/>
            <a:ext cx="3751559" cy="12859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Se aplican técnicas de NLP como:</a:t>
            </a:r>
          </a:p>
          <a:p>
            <a:pPr algn="just">
              <a:lnSpc>
                <a:spcPts val="2622"/>
              </a:lnSpc>
            </a:pPr>
            <a:r>
              <a:rPr lang="en-US" sz="1873">
                <a:solidFill>
                  <a:srgbClr val="000000"/>
                </a:solidFill>
                <a:latin typeface="Open Sans"/>
                <a:ea typeface="Open Sans"/>
                <a:cs typeface="Open Sans"/>
                <a:sym typeface="Open Sans"/>
              </a:rPr>
              <a:t>Tokenización, Eliminación de Stopwords, Lematización, Corrección Ortográfica.</a:t>
            </a:r>
          </a:p>
        </p:txBody>
      </p:sp>
      <p:sp>
        <p:nvSpPr>
          <p:cNvPr name="TextBox 21" id="21"/>
          <p:cNvSpPr txBox="true"/>
          <p:nvPr/>
        </p:nvSpPr>
        <p:spPr>
          <a:xfrm rot="0">
            <a:off x="6067560" y="4662070"/>
            <a:ext cx="2776362" cy="356108"/>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Clasificación</a:t>
            </a:r>
          </a:p>
        </p:txBody>
      </p:sp>
      <p:sp>
        <p:nvSpPr>
          <p:cNvPr name="TextBox 22" id="22"/>
          <p:cNvSpPr txBox="true"/>
          <p:nvPr/>
        </p:nvSpPr>
        <p:spPr>
          <a:xfrm rot="0">
            <a:off x="5092363" y="5265852"/>
            <a:ext cx="3751559" cy="16097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Se utilizan algoritmos avanzados como redes neuronales recurrentes (RNN) y transformadores para clasificar emociones en los textos. </a:t>
            </a:r>
          </a:p>
        </p:txBody>
      </p:sp>
      <p:sp>
        <p:nvSpPr>
          <p:cNvPr name="TextBox 23" id="23"/>
          <p:cNvSpPr txBox="true"/>
          <p:nvPr/>
        </p:nvSpPr>
        <p:spPr>
          <a:xfrm rot="0">
            <a:off x="10133444" y="4662070"/>
            <a:ext cx="2776362" cy="356108"/>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Visualización</a:t>
            </a:r>
          </a:p>
        </p:txBody>
      </p:sp>
      <p:sp>
        <p:nvSpPr>
          <p:cNvPr name="TextBox 24" id="24"/>
          <p:cNvSpPr txBox="true"/>
          <p:nvPr/>
        </p:nvSpPr>
        <p:spPr>
          <a:xfrm rot="0">
            <a:off x="9158247" y="5236705"/>
            <a:ext cx="3751559" cy="19336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Se emplean herramientas de visualización como gráficos de barras y nubes de palabras para representar las emociones detectadas, facilitando la interpretación de los resultados. </a:t>
            </a:r>
          </a:p>
        </p:txBody>
      </p:sp>
      <p:sp>
        <p:nvSpPr>
          <p:cNvPr name="TextBox 25" id="25"/>
          <p:cNvSpPr txBox="true"/>
          <p:nvPr/>
        </p:nvSpPr>
        <p:spPr>
          <a:xfrm rot="0">
            <a:off x="14199328" y="4632924"/>
            <a:ext cx="2776362" cy="356108"/>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Herramientas</a:t>
            </a:r>
          </a:p>
        </p:txBody>
      </p:sp>
      <p:sp>
        <p:nvSpPr>
          <p:cNvPr name="TextBox 26" id="26"/>
          <p:cNvSpPr txBox="true"/>
          <p:nvPr/>
        </p:nvSpPr>
        <p:spPr>
          <a:xfrm rot="0">
            <a:off x="13224131" y="5236705"/>
            <a:ext cx="3751559" cy="16097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Se utilizaron bibliotecas como NLTK para el procesamiento de texto, Scikit-learn para la clasificación y Matplotlib de Python para la visualización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0012" y="-3116432"/>
            <a:ext cx="20194657" cy="3895402"/>
            <a:chOff x="0" y="0"/>
            <a:chExt cx="5318757" cy="1025950"/>
          </a:xfrm>
        </p:grpSpPr>
        <p:sp>
          <p:nvSpPr>
            <p:cNvPr name="Freeform 4" id="4"/>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0C3747"/>
            </a:solidFill>
          </p:spPr>
        </p:sp>
        <p:sp>
          <p:nvSpPr>
            <p:cNvPr name="TextBox 5" id="5"/>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2700000">
            <a:off x="15183556" y="769101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5400000">
            <a:off x="13536539" y="5645666"/>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2700000">
            <a:off x="168082" y="7749308"/>
            <a:ext cx="3393988" cy="1567256"/>
            <a:chOff x="0" y="0"/>
            <a:chExt cx="893890" cy="412775"/>
          </a:xfrm>
        </p:grpSpPr>
        <p:sp>
          <p:nvSpPr>
            <p:cNvPr name="Freeform 11" id="11"/>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2" id="12"/>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0">
            <a:off x="-683962" y="5437259"/>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634343" y="3460509"/>
            <a:ext cx="701111" cy="701111"/>
          </a:xfrm>
          <a:custGeom>
            <a:avLst/>
            <a:gdLst/>
            <a:ahLst/>
            <a:cxnLst/>
            <a:rect r="r" b="b" t="t" l="l"/>
            <a:pathLst>
              <a:path h="701111" w="701111">
                <a:moveTo>
                  <a:pt x="0" y="0"/>
                </a:moveTo>
                <a:lnTo>
                  <a:pt x="701111" y="0"/>
                </a:lnTo>
                <a:lnTo>
                  <a:pt x="701111" y="701111"/>
                </a:lnTo>
                <a:lnTo>
                  <a:pt x="0" y="701111"/>
                </a:lnTo>
                <a:lnTo>
                  <a:pt x="0" y="0"/>
                </a:lnTo>
                <a:close/>
              </a:path>
            </a:pathLst>
          </a:custGeom>
          <a:blipFill>
            <a:blip r:embed="rId5"/>
            <a:stretch>
              <a:fillRect l="0" t="0" r="0" b="0"/>
            </a:stretch>
          </a:blipFill>
        </p:spPr>
      </p:sp>
      <p:sp>
        <p:nvSpPr>
          <p:cNvPr name="TextBox 15" id="15"/>
          <p:cNvSpPr txBox="true"/>
          <p:nvPr/>
        </p:nvSpPr>
        <p:spPr>
          <a:xfrm rot="0">
            <a:off x="3188104" y="2185765"/>
            <a:ext cx="11911792" cy="945113"/>
          </a:xfrm>
          <a:prstGeom prst="rect">
            <a:avLst/>
          </a:prstGeom>
        </p:spPr>
        <p:txBody>
          <a:bodyPr anchor="t" rtlCol="false" tIns="0" lIns="0" bIns="0" rIns="0">
            <a:spAutoFit/>
          </a:bodyPr>
          <a:lstStyle/>
          <a:p>
            <a:pPr algn="ctr">
              <a:lnSpc>
                <a:spcPts val="7757"/>
              </a:lnSpc>
            </a:pPr>
            <a:r>
              <a:rPr lang="en-US" sz="5540">
                <a:solidFill>
                  <a:srgbClr val="202537"/>
                </a:solidFill>
                <a:latin typeface="League Spartan"/>
                <a:ea typeface="League Spartan"/>
                <a:cs typeface="League Spartan"/>
                <a:sym typeface="League Spartan"/>
              </a:rPr>
              <a:t>TECNOLOGÍAS UTILIZADAS</a:t>
            </a:r>
          </a:p>
        </p:txBody>
      </p:sp>
      <p:sp>
        <p:nvSpPr>
          <p:cNvPr name="TextBox 16" id="16"/>
          <p:cNvSpPr txBox="true"/>
          <p:nvPr/>
        </p:nvSpPr>
        <p:spPr>
          <a:xfrm rot="0">
            <a:off x="3519216" y="3453087"/>
            <a:ext cx="3218325"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Procesamiento de Texto </a:t>
            </a:r>
          </a:p>
        </p:txBody>
      </p:sp>
      <p:sp>
        <p:nvSpPr>
          <p:cNvPr name="TextBox 17" id="17"/>
          <p:cNvSpPr txBox="true"/>
          <p:nvPr/>
        </p:nvSpPr>
        <p:spPr>
          <a:xfrm rot="0">
            <a:off x="2634343" y="4261176"/>
            <a:ext cx="5345037" cy="22574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Se emplean diversas bibliotecas y herramientas que facilitan el análisis de emociones en los datos textuales. Las principales tecnologías incluyen: </a:t>
            </a:r>
          </a:p>
          <a:p>
            <a:pPr algn="just" marL="404461" indent="-202231" lvl="1">
              <a:lnSpc>
                <a:spcPts val="2622"/>
              </a:lnSpc>
              <a:buFont typeface="Arial"/>
              <a:buChar char="•"/>
            </a:pPr>
            <a:r>
              <a:rPr lang="en-US" sz="1873">
                <a:solidFill>
                  <a:srgbClr val="000000"/>
                </a:solidFill>
                <a:latin typeface="Open Sans"/>
                <a:ea typeface="Open Sans"/>
                <a:cs typeface="Open Sans"/>
                <a:sym typeface="Open Sans"/>
              </a:rPr>
              <a:t>NLTK (Natural Language Toolkit) </a:t>
            </a:r>
          </a:p>
          <a:p>
            <a:pPr algn="just" marL="404461" indent="-202231" lvl="1">
              <a:lnSpc>
                <a:spcPts val="2622"/>
              </a:lnSpc>
              <a:buFont typeface="Arial"/>
              <a:buChar char="•"/>
            </a:pPr>
            <a:r>
              <a:rPr lang="en-US" sz="1873">
                <a:solidFill>
                  <a:srgbClr val="000000"/>
                </a:solidFill>
                <a:latin typeface="Open Sans"/>
                <a:ea typeface="Open Sans"/>
                <a:cs typeface="Open Sans"/>
                <a:sym typeface="Open Sans"/>
              </a:rPr>
              <a:t>spaCy </a:t>
            </a:r>
          </a:p>
          <a:p>
            <a:pPr algn="just" marL="404461" indent="-202231" lvl="1">
              <a:lnSpc>
                <a:spcPts val="2622"/>
              </a:lnSpc>
              <a:buFont typeface="Arial"/>
              <a:buChar char="•"/>
            </a:pPr>
            <a:r>
              <a:rPr lang="en-US" sz="1873">
                <a:solidFill>
                  <a:srgbClr val="000000"/>
                </a:solidFill>
                <a:latin typeface="Open Sans"/>
                <a:ea typeface="Open Sans"/>
                <a:cs typeface="Open Sans"/>
                <a:sym typeface="Open Sans"/>
              </a:rPr>
              <a:t>vaderSentiment </a:t>
            </a:r>
          </a:p>
        </p:txBody>
      </p:sp>
      <p:sp>
        <p:nvSpPr>
          <p:cNvPr name="Freeform 18" id="18"/>
          <p:cNvSpPr/>
          <p:nvPr/>
        </p:nvSpPr>
        <p:spPr>
          <a:xfrm flipH="false" flipV="false" rot="0">
            <a:off x="10278157" y="3458407"/>
            <a:ext cx="701111" cy="701111"/>
          </a:xfrm>
          <a:custGeom>
            <a:avLst/>
            <a:gdLst/>
            <a:ahLst/>
            <a:cxnLst/>
            <a:rect r="r" b="b" t="t" l="l"/>
            <a:pathLst>
              <a:path h="701111" w="701111">
                <a:moveTo>
                  <a:pt x="0" y="0"/>
                </a:moveTo>
                <a:lnTo>
                  <a:pt x="701111" y="0"/>
                </a:lnTo>
                <a:lnTo>
                  <a:pt x="701111" y="701110"/>
                </a:lnTo>
                <a:lnTo>
                  <a:pt x="0" y="701110"/>
                </a:lnTo>
                <a:lnTo>
                  <a:pt x="0" y="0"/>
                </a:lnTo>
                <a:close/>
              </a:path>
            </a:pathLst>
          </a:custGeom>
          <a:blipFill>
            <a:blip r:embed="rId5"/>
            <a:stretch>
              <a:fillRect l="0" t="0" r="0" b="0"/>
            </a:stretch>
          </a:blipFill>
        </p:spPr>
      </p:sp>
      <p:sp>
        <p:nvSpPr>
          <p:cNvPr name="TextBox 19" id="19"/>
          <p:cNvSpPr txBox="true"/>
          <p:nvPr/>
        </p:nvSpPr>
        <p:spPr>
          <a:xfrm rot="0">
            <a:off x="11163030" y="3450984"/>
            <a:ext cx="3218325"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Software de Desarrollo </a:t>
            </a:r>
          </a:p>
        </p:txBody>
      </p:sp>
      <p:sp>
        <p:nvSpPr>
          <p:cNvPr name="TextBox 20" id="20"/>
          <p:cNvSpPr txBox="true"/>
          <p:nvPr/>
        </p:nvSpPr>
        <p:spPr>
          <a:xfrm rot="0">
            <a:off x="10278157" y="4259073"/>
            <a:ext cx="5345037" cy="16097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El desarrollo del sistema se realiza utilizando herramientas y entornos de programación:</a:t>
            </a:r>
          </a:p>
          <a:p>
            <a:pPr algn="just" marL="404461" indent="-202231" lvl="1">
              <a:lnSpc>
                <a:spcPts val="2622"/>
              </a:lnSpc>
              <a:buFont typeface="Arial"/>
              <a:buChar char="•"/>
            </a:pPr>
            <a:r>
              <a:rPr lang="en-US" sz="1873">
                <a:solidFill>
                  <a:srgbClr val="000000"/>
                </a:solidFill>
                <a:latin typeface="Open Sans"/>
                <a:ea typeface="Open Sans"/>
                <a:cs typeface="Open Sans"/>
                <a:sym typeface="Open Sans"/>
              </a:rPr>
              <a:t>Python</a:t>
            </a:r>
          </a:p>
          <a:p>
            <a:pPr algn="just" marL="404461" indent="-202231" lvl="1">
              <a:lnSpc>
                <a:spcPts val="2622"/>
              </a:lnSpc>
              <a:buFont typeface="Arial"/>
              <a:buChar char="•"/>
            </a:pPr>
            <a:r>
              <a:rPr lang="en-US" sz="1873">
                <a:solidFill>
                  <a:srgbClr val="000000"/>
                </a:solidFill>
                <a:latin typeface="Open Sans"/>
                <a:ea typeface="Open Sans"/>
                <a:cs typeface="Open Sans"/>
                <a:sym typeface="Open Sans"/>
              </a:rPr>
              <a:t>Tkinter</a:t>
            </a:r>
          </a:p>
          <a:p>
            <a:pPr algn="just" marL="404461" indent="-202231" lvl="1">
              <a:lnSpc>
                <a:spcPts val="2622"/>
              </a:lnSpc>
              <a:buFont typeface="Arial"/>
              <a:buChar char="•"/>
            </a:pPr>
            <a:r>
              <a:rPr lang="en-US" sz="1873">
                <a:solidFill>
                  <a:srgbClr val="000000"/>
                </a:solidFill>
                <a:latin typeface="Open Sans"/>
                <a:ea typeface="Open Sans"/>
                <a:cs typeface="Open Sans"/>
                <a:sym typeface="Open Sans"/>
              </a:rPr>
              <a:t>Scikit-learn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0012" y="-3116432"/>
            <a:ext cx="20194657" cy="3895402"/>
            <a:chOff x="0" y="0"/>
            <a:chExt cx="5318757" cy="1025950"/>
          </a:xfrm>
        </p:grpSpPr>
        <p:sp>
          <p:nvSpPr>
            <p:cNvPr name="Freeform 4" id="4"/>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0C3747"/>
            </a:solidFill>
          </p:spPr>
        </p:sp>
        <p:sp>
          <p:nvSpPr>
            <p:cNvPr name="TextBox 5" id="5"/>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2700000">
            <a:off x="15183556" y="769101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5400000">
            <a:off x="13536539" y="5645666"/>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2700000">
            <a:off x="168082" y="7749308"/>
            <a:ext cx="3393988" cy="1567256"/>
            <a:chOff x="0" y="0"/>
            <a:chExt cx="893890" cy="412775"/>
          </a:xfrm>
        </p:grpSpPr>
        <p:sp>
          <p:nvSpPr>
            <p:cNvPr name="Freeform 11" id="11"/>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2" id="12"/>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0">
            <a:off x="-683962" y="5437259"/>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3188104" y="2185765"/>
            <a:ext cx="11911792" cy="945113"/>
          </a:xfrm>
          <a:prstGeom prst="rect">
            <a:avLst/>
          </a:prstGeom>
        </p:spPr>
        <p:txBody>
          <a:bodyPr anchor="t" rtlCol="false" tIns="0" lIns="0" bIns="0" rIns="0">
            <a:spAutoFit/>
          </a:bodyPr>
          <a:lstStyle/>
          <a:p>
            <a:pPr algn="ctr">
              <a:lnSpc>
                <a:spcPts val="7757"/>
              </a:lnSpc>
            </a:pPr>
            <a:r>
              <a:rPr lang="en-US" sz="5540">
                <a:solidFill>
                  <a:srgbClr val="202537"/>
                </a:solidFill>
                <a:latin typeface="League Spartan"/>
                <a:ea typeface="League Spartan"/>
                <a:cs typeface="League Spartan"/>
                <a:sym typeface="League Spartan"/>
              </a:rPr>
              <a:t>IMPACTO ESPERADO</a:t>
            </a:r>
          </a:p>
        </p:txBody>
      </p:sp>
      <p:grpSp>
        <p:nvGrpSpPr>
          <p:cNvPr name="Group 15" id="15"/>
          <p:cNvGrpSpPr/>
          <p:nvPr/>
        </p:nvGrpSpPr>
        <p:grpSpPr>
          <a:xfrm rot="0">
            <a:off x="3011242" y="3566584"/>
            <a:ext cx="3922404" cy="5114999"/>
            <a:chOff x="0" y="0"/>
            <a:chExt cx="6755368" cy="8809316"/>
          </a:xfrm>
        </p:grpSpPr>
        <p:sp>
          <p:nvSpPr>
            <p:cNvPr name="Freeform 16" id="16"/>
            <p:cNvSpPr/>
            <p:nvPr/>
          </p:nvSpPr>
          <p:spPr>
            <a:xfrm flipH="false" flipV="false" rot="0">
              <a:off x="7620" y="7620"/>
              <a:ext cx="6740144" cy="8794115"/>
            </a:xfrm>
            <a:custGeom>
              <a:avLst/>
              <a:gdLst/>
              <a:ahLst/>
              <a:cxnLst/>
              <a:rect r="r" b="b" t="t" l="l"/>
              <a:pathLst>
                <a:path h="8794115" w="6740144">
                  <a:moveTo>
                    <a:pt x="0" y="200025"/>
                  </a:moveTo>
                  <a:cubicBezTo>
                    <a:pt x="0" y="89535"/>
                    <a:pt x="89535" y="0"/>
                    <a:pt x="200025" y="0"/>
                  </a:cubicBezTo>
                  <a:lnTo>
                    <a:pt x="6540119" y="0"/>
                  </a:lnTo>
                  <a:cubicBezTo>
                    <a:pt x="6650609" y="0"/>
                    <a:pt x="6740144" y="89535"/>
                    <a:pt x="6740144" y="200025"/>
                  </a:cubicBezTo>
                  <a:lnTo>
                    <a:pt x="6740144" y="8593963"/>
                  </a:lnTo>
                  <a:cubicBezTo>
                    <a:pt x="6740144" y="8704453"/>
                    <a:pt x="6650609" y="8793988"/>
                    <a:pt x="6540119" y="8793988"/>
                  </a:cubicBezTo>
                  <a:lnTo>
                    <a:pt x="200025" y="8793988"/>
                  </a:lnTo>
                  <a:cubicBezTo>
                    <a:pt x="89535" y="8794115"/>
                    <a:pt x="0" y="8704453"/>
                    <a:pt x="0" y="8593963"/>
                  </a:cubicBezTo>
                  <a:close/>
                </a:path>
              </a:pathLst>
            </a:custGeom>
            <a:solidFill>
              <a:srgbClr val="E5E5E5"/>
            </a:solidFill>
          </p:spPr>
        </p:sp>
        <p:sp>
          <p:nvSpPr>
            <p:cNvPr name="Freeform 17" id="17"/>
            <p:cNvSpPr/>
            <p:nvPr/>
          </p:nvSpPr>
          <p:spPr>
            <a:xfrm flipH="false" flipV="false" rot="0">
              <a:off x="0" y="0"/>
              <a:ext cx="6755384" cy="8809355"/>
            </a:xfrm>
            <a:custGeom>
              <a:avLst/>
              <a:gdLst/>
              <a:ahLst/>
              <a:cxnLst/>
              <a:rect r="r" b="b" t="t" l="l"/>
              <a:pathLst>
                <a:path h="8809355" w="6755384">
                  <a:moveTo>
                    <a:pt x="0" y="207645"/>
                  </a:moveTo>
                  <a:cubicBezTo>
                    <a:pt x="0" y="92964"/>
                    <a:pt x="92964" y="0"/>
                    <a:pt x="207645" y="0"/>
                  </a:cubicBezTo>
                  <a:lnTo>
                    <a:pt x="6547739" y="0"/>
                  </a:lnTo>
                  <a:lnTo>
                    <a:pt x="6547739" y="7620"/>
                  </a:lnTo>
                  <a:lnTo>
                    <a:pt x="6547739" y="0"/>
                  </a:lnTo>
                  <a:cubicBezTo>
                    <a:pt x="6662420" y="0"/>
                    <a:pt x="6755384" y="92964"/>
                    <a:pt x="6755384" y="207645"/>
                  </a:cubicBezTo>
                  <a:lnTo>
                    <a:pt x="6747764" y="207645"/>
                  </a:lnTo>
                  <a:lnTo>
                    <a:pt x="6755384" y="207645"/>
                  </a:lnTo>
                  <a:lnTo>
                    <a:pt x="6755384" y="8601583"/>
                  </a:lnTo>
                  <a:lnTo>
                    <a:pt x="6747764" y="8601583"/>
                  </a:lnTo>
                  <a:lnTo>
                    <a:pt x="6755384" y="8601583"/>
                  </a:lnTo>
                  <a:cubicBezTo>
                    <a:pt x="6755384" y="8716264"/>
                    <a:pt x="6662420" y="8809227"/>
                    <a:pt x="6547739" y="8809227"/>
                  </a:cubicBezTo>
                  <a:lnTo>
                    <a:pt x="6547739" y="8801608"/>
                  </a:lnTo>
                  <a:lnTo>
                    <a:pt x="6547739" y="8809227"/>
                  </a:lnTo>
                  <a:lnTo>
                    <a:pt x="207645" y="8809227"/>
                  </a:lnTo>
                  <a:lnTo>
                    <a:pt x="207645" y="8801608"/>
                  </a:lnTo>
                  <a:lnTo>
                    <a:pt x="207645" y="8809227"/>
                  </a:lnTo>
                  <a:cubicBezTo>
                    <a:pt x="92964" y="8809355"/>
                    <a:pt x="0" y="8716264"/>
                    <a:pt x="0" y="8601583"/>
                  </a:cubicBezTo>
                  <a:lnTo>
                    <a:pt x="0" y="207645"/>
                  </a:lnTo>
                  <a:lnTo>
                    <a:pt x="7620" y="207645"/>
                  </a:lnTo>
                  <a:lnTo>
                    <a:pt x="0" y="207645"/>
                  </a:lnTo>
                  <a:moveTo>
                    <a:pt x="15240" y="207645"/>
                  </a:moveTo>
                  <a:lnTo>
                    <a:pt x="15240" y="8601583"/>
                  </a:lnTo>
                  <a:lnTo>
                    <a:pt x="7620" y="8601583"/>
                  </a:lnTo>
                  <a:lnTo>
                    <a:pt x="15240" y="8601583"/>
                  </a:lnTo>
                  <a:cubicBezTo>
                    <a:pt x="15240" y="8707882"/>
                    <a:pt x="101346" y="8793988"/>
                    <a:pt x="207645" y="8793988"/>
                  </a:cubicBezTo>
                  <a:lnTo>
                    <a:pt x="6547739" y="8793988"/>
                  </a:lnTo>
                  <a:cubicBezTo>
                    <a:pt x="6653911" y="8793988"/>
                    <a:pt x="6740144" y="8707882"/>
                    <a:pt x="6740144" y="8601583"/>
                  </a:cubicBezTo>
                  <a:lnTo>
                    <a:pt x="6740144" y="207645"/>
                  </a:lnTo>
                  <a:cubicBezTo>
                    <a:pt x="6740144" y="101346"/>
                    <a:pt x="6654038" y="15240"/>
                    <a:pt x="6547739" y="15240"/>
                  </a:cubicBezTo>
                  <a:lnTo>
                    <a:pt x="207645" y="15240"/>
                  </a:lnTo>
                  <a:lnTo>
                    <a:pt x="207645" y="7620"/>
                  </a:lnTo>
                  <a:lnTo>
                    <a:pt x="207645" y="15240"/>
                  </a:lnTo>
                  <a:cubicBezTo>
                    <a:pt x="101346" y="15240"/>
                    <a:pt x="15240" y="101346"/>
                    <a:pt x="15240" y="207645"/>
                  </a:cubicBezTo>
                  <a:close/>
                </a:path>
              </a:pathLst>
            </a:custGeom>
            <a:solidFill>
              <a:srgbClr val="1F6C89"/>
            </a:solidFill>
          </p:spPr>
        </p:sp>
      </p:grpSp>
      <p:grpSp>
        <p:nvGrpSpPr>
          <p:cNvPr name="Group 18" id="18"/>
          <p:cNvGrpSpPr/>
          <p:nvPr/>
        </p:nvGrpSpPr>
        <p:grpSpPr>
          <a:xfrm rot="0">
            <a:off x="7182798" y="3566584"/>
            <a:ext cx="3922404" cy="5114999"/>
            <a:chOff x="0" y="0"/>
            <a:chExt cx="6755368" cy="8809316"/>
          </a:xfrm>
        </p:grpSpPr>
        <p:sp>
          <p:nvSpPr>
            <p:cNvPr name="Freeform 19" id="19"/>
            <p:cNvSpPr/>
            <p:nvPr/>
          </p:nvSpPr>
          <p:spPr>
            <a:xfrm flipH="false" flipV="false" rot="0">
              <a:off x="7620" y="7620"/>
              <a:ext cx="6740144" cy="8794115"/>
            </a:xfrm>
            <a:custGeom>
              <a:avLst/>
              <a:gdLst/>
              <a:ahLst/>
              <a:cxnLst/>
              <a:rect r="r" b="b" t="t" l="l"/>
              <a:pathLst>
                <a:path h="8794115" w="6740144">
                  <a:moveTo>
                    <a:pt x="0" y="200025"/>
                  </a:moveTo>
                  <a:cubicBezTo>
                    <a:pt x="0" y="89535"/>
                    <a:pt x="89535" y="0"/>
                    <a:pt x="200025" y="0"/>
                  </a:cubicBezTo>
                  <a:lnTo>
                    <a:pt x="6540119" y="0"/>
                  </a:lnTo>
                  <a:cubicBezTo>
                    <a:pt x="6650609" y="0"/>
                    <a:pt x="6740144" y="89535"/>
                    <a:pt x="6740144" y="200025"/>
                  </a:cubicBezTo>
                  <a:lnTo>
                    <a:pt x="6740144" y="8593963"/>
                  </a:lnTo>
                  <a:cubicBezTo>
                    <a:pt x="6740144" y="8704453"/>
                    <a:pt x="6650609" y="8793988"/>
                    <a:pt x="6540119" y="8793988"/>
                  </a:cubicBezTo>
                  <a:lnTo>
                    <a:pt x="200025" y="8793988"/>
                  </a:lnTo>
                  <a:cubicBezTo>
                    <a:pt x="89535" y="8794115"/>
                    <a:pt x="0" y="8704453"/>
                    <a:pt x="0" y="8593963"/>
                  </a:cubicBezTo>
                  <a:close/>
                </a:path>
              </a:pathLst>
            </a:custGeom>
            <a:solidFill>
              <a:srgbClr val="E5E5E5"/>
            </a:solidFill>
          </p:spPr>
        </p:sp>
        <p:sp>
          <p:nvSpPr>
            <p:cNvPr name="Freeform 20" id="20"/>
            <p:cNvSpPr/>
            <p:nvPr/>
          </p:nvSpPr>
          <p:spPr>
            <a:xfrm flipH="false" flipV="false" rot="0">
              <a:off x="0" y="0"/>
              <a:ext cx="6755384" cy="8809355"/>
            </a:xfrm>
            <a:custGeom>
              <a:avLst/>
              <a:gdLst/>
              <a:ahLst/>
              <a:cxnLst/>
              <a:rect r="r" b="b" t="t" l="l"/>
              <a:pathLst>
                <a:path h="8809355" w="6755384">
                  <a:moveTo>
                    <a:pt x="0" y="207645"/>
                  </a:moveTo>
                  <a:cubicBezTo>
                    <a:pt x="0" y="92964"/>
                    <a:pt x="92964" y="0"/>
                    <a:pt x="207645" y="0"/>
                  </a:cubicBezTo>
                  <a:lnTo>
                    <a:pt x="6547739" y="0"/>
                  </a:lnTo>
                  <a:lnTo>
                    <a:pt x="6547739" y="7620"/>
                  </a:lnTo>
                  <a:lnTo>
                    <a:pt x="6547739" y="0"/>
                  </a:lnTo>
                  <a:cubicBezTo>
                    <a:pt x="6662420" y="0"/>
                    <a:pt x="6755384" y="92964"/>
                    <a:pt x="6755384" y="207645"/>
                  </a:cubicBezTo>
                  <a:lnTo>
                    <a:pt x="6747764" y="207645"/>
                  </a:lnTo>
                  <a:lnTo>
                    <a:pt x="6755384" y="207645"/>
                  </a:lnTo>
                  <a:lnTo>
                    <a:pt x="6755384" y="8601583"/>
                  </a:lnTo>
                  <a:lnTo>
                    <a:pt x="6747764" y="8601583"/>
                  </a:lnTo>
                  <a:lnTo>
                    <a:pt x="6755384" y="8601583"/>
                  </a:lnTo>
                  <a:cubicBezTo>
                    <a:pt x="6755384" y="8716264"/>
                    <a:pt x="6662420" y="8809227"/>
                    <a:pt x="6547739" y="8809227"/>
                  </a:cubicBezTo>
                  <a:lnTo>
                    <a:pt x="6547739" y="8801608"/>
                  </a:lnTo>
                  <a:lnTo>
                    <a:pt x="6547739" y="8809227"/>
                  </a:lnTo>
                  <a:lnTo>
                    <a:pt x="207645" y="8809227"/>
                  </a:lnTo>
                  <a:lnTo>
                    <a:pt x="207645" y="8801608"/>
                  </a:lnTo>
                  <a:lnTo>
                    <a:pt x="207645" y="8809227"/>
                  </a:lnTo>
                  <a:cubicBezTo>
                    <a:pt x="92964" y="8809355"/>
                    <a:pt x="0" y="8716264"/>
                    <a:pt x="0" y="8601583"/>
                  </a:cubicBezTo>
                  <a:lnTo>
                    <a:pt x="0" y="207645"/>
                  </a:lnTo>
                  <a:lnTo>
                    <a:pt x="7620" y="207645"/>
                  </a:lnTo>
                  <a:lnTo>
                    <a:pt x="0" y="207645"/>
                  </a:lnTo>
                  <a:moveTo>
                    <a:pt x="15240" y="207645"/>
                  </a:moveTo>
                  <a:lnTo>
                    <a:pt x="15240" y="8601583"/>
                  </a:lnTo>
                  <a:lnTo>
                    <a:pt x="7620" y="8601583"/>
                  </a:lnTo>
                  <a:lnTo>
                    <a:pt x="15240" y="8601583"/>
                  </a:lnTo>
                  <a:cubicBezTo>
                    <a:pt x="15240" y="8707882"/>
                    <a:pt x="101346" y="8793988"/>
                    <a:pt x="207645" y="8793988"/>
                  </a:cubicBezTo>
                  <a:lnTo>
                    <a:pt x="6547739" y="8793988"/>
                  </a:lnTo>
                  <a:cubicBezTo>
                    <a:pt x="6653911" y="8793988"/>
                    <a:pt x="6740144" y="8707882"/>
                    <a:pt x="6740144" y="8601583"/>
                  </a:cubicBezTo>
                  <a:lnTo>
                    <a:pt x="6740144" y="207645"/>
                  </a:lnTo>
                  <a:cubicBezTo>
                    <a:pt x="6740144" y="101346"/>
                    <a:pt x="6654038" y="15240"/>
                    <a:pt x="6547739" y="15240"/>
                  </a:cubicBezTo>
                  <a:lnTo>
                    <a:pt x="207645" y="15240"/>
                  </a:lnTo>
                  <a:lnTo>
                    <a:pt x="207645" y="7620"/>
                  </a:lnTo>
                  <a:lnTo>
                    <a:pt x="207645" y="15240"/>
                  </a:lnTo>
                  <a:cubicBezTo>
                    <a:pt x="101346" y="15240"/>
                    <a:pt x="15240" y="101346"/>
                    <a:pt x="15240" y="207645"/>
                  </a:cubicBezTo>
                  <a:close/>
                </a:path>
              </a:pathLst>
            </a:custGeom>
            <a:solidFill>
              <a:srgbClr val="1F6C89"/>
            </a:solidFill>
          </p:spPr>
        </p:sp>
      </p:grpSp>
      <p:grpSp>
        <p:nvGrpSpPr>
          <p:cNvPr name="Group 21" id="21"/>
          <p:cNvGrpSpPr/>
          <p:nvPr/>
        </p:nvGrpSpPr>
        <p:grpSpPr>
          <a:xfrm rot="0">
            <a:off x="11354353" y="3566584"/>
            <a:ext cx="3922404" cy="5114999"/>
            <a:chOff x="0" y="0"/>
            <a:chExt cx="6755368" cy="8809316"/>
          </a:xfrm>
        </p:grpSpPr>
        <p:sp>
          <p:nvSpPr>
            <p:cNvPr name="Freeform 22" id="22"/>
            <p:cNvSpPr/>
            <p:nvPr/>
          </p:nvSpPr>
          <p:spPr>
            <a:xfrm flipH="false" flipV="false" rot="0">
              <a:off x="7620" y="7620"/>
              <a:ext cx="6740144" cy="8794115"/>
            </a:xfrm>
            <a:custGeom>
              <a:avLst/>
              <a:gdLst/>
              <a:ahLst/>
              <a:cxnLst/>
              <a:rect r="r" b="b" t="t" l="l"/>
              <a:pathLst>
                <a:path h="8794115" w="6740144">
                  <a:moveTo>
                    <a:pt x="0" y="200025"/>
                  </a:moveTo>
                  <a:cubicBezTo>
                    <a:pt x="0" y="89535"/>
                    <a:pt x="89535" y="0"/>
                    <a:pt x="200025" y="0"/>
                  </a:cubicBezTo>
                  <a:lnTo>
                    <a:pt x="6540119" y="0"/>
                  </a:lnTo>
                  <a:cubicBezTo>
                    <a:pt x="6650609" y="0"/>
                    <a:pt x="6740144" y="89535"/>
                    <a:pt x="6740144" y="200025"/>
                  </a:cubicBezTo>
                  <a:lnTo>
                    <a:pt x="6740144" y="8593963"/>
                  </a:lnTo>
                  <a:cubicBezTo>
                    <a:pt x="6740144" y="8704453"/>
                    <a:pt x="6650609" y="8793988"/>
                    <a:pt x="6540119" y="8793988"/>
                  </a:cubicBezTo>
                  <a:lnTo>
                    <a:pt x="200025" y="8793988"/>
                  </a:lnTo>
                  <a:cubicBezTo>
                    <a:pt x="89535" y="8794115"/>
                    <a:pt x="0" y="8704453"/>
                    <a:pt x="0" y="8593963"/>
                  </a:cubicBezTo>
                  <a:close/>
                </a:path>
              </a:pathLst>
            </a:custGeom>
            <a:solidFill>
              <a:srgbClr val="E5E5E5"/>
            </a:solidFill>
          </p:spPr>
        </p:sp>
        <p:sp>
          <p:nvSpPr>
            <p:cNvPr name="Freeform 23" id="23"/>
            <p:cNvSpPr/>
            <p:nvPr/>
          </p:nvSpPr>
          <p:spPr>
            <a:xfrm flipH="false" flipV="false" rot="0">
              <a:off x="0" y="0"/>
              <a:ext cx="6755384" cy="8809355"/>
            </a:xfrm>
            <a:custGeom>
              <a:avLst/>
              <a:gdLst/>
              <a:ahLst/>
              <a:cxnLst/>
              <a:rect r="r" b="b" t="t" l="l"/>
              <a:pathLst>
                <a:path h="8809355" w="6755384">
                  <a:moveTo>
                    <a:pt x="0" y="207645"/>
                  </a:moveTo>
                  <a:cubicBezTo>
                    <a:pt x="0" y="92964"/>
                    <a:pt x="92964" y="0"/>
                    <a:pt x="207645" y="0"/>
                  </a:cubicBezTo>
                  <a:lnTo>
                    <a:pt x="6547739" y="0"/>
                  </a:lnTo>
                  <a:lnTo>
                    <a:pt x="6547739" y="7620"/>
                  </a:lnTo>
                  <a:lnTo>
                    <a:pt x="6547739" y="0"/>
                  </a:lnTo>
                  <a:cubicBezTo>
                    <a:pt x="6662420" y="0"/>
                    <a:pt x="6755384" y="92964"/>
                    <a:pt x="6755384" y="207645"/>
                  </a:cubicBezTo>
                  <a:lnTo>
                    <a:pt x="6747764" y="207645"/>
                  </a:lnTo>
                  <a:lnTo>
                    <a:pt x="6755384" y="207645"/>
                  </a:lnTo>
                  <a:lnTo>
                    <a:pt x="6755384" y="8601583"/>
                  </a:lnTo>
                  <a:lnTo>
                    <a:pt x="6747764" y="8601583"/>
                  </a:lnTo>
                  <a:lnTo>
                    <a:pt x="6755384" y="8601583"/>
                  </a:lnTo>
                  <a:cubicBezTo>
                    <a:pt x="6755384" y="8716264"/>
                    <a:pt x="6662420" y="8809227"/>
                    <a:pt x="6547739" y="8809227"/>
                  </a:cubicBezTo>
                  <a:lnTo>
                    <a:pt x="6547739" y="8801608"/>
                  </a:lnTo>
                  <a:lnTo>
                    <a:pt x="6547739" y="8809227"/>
                  </a:lnTo>
                  <a:lnTo>
                    <a:pt x="207645" y="8809227"/>
                  </a:lnTo>
                  <a:lnTo>
                    <a:pt x="207645" y="8801608"/>
                  </a:lnTo>
                  <a:lnTo>
                    <a:pt x="207645" y="8809227"/>
                  </a:lnTo>
                  <a:cubicBezTo>
                    <a:pt x="92964" y="8809355"/>
                    <a:pt x="0" y="8716264"/>
                    <a:pt x="0" y="8601583"/>
                  </a:cubicBezTo>
                  <a:lnTo>
                    <a:pt x="0" y="207645"/>
                  </a:lnTo>
                  <a:lnTo>
                    <a:pt x="7620" y="207645"/>
                  </a:lnTo>
                  <a:lnTo>
                    <a:pt x="0" y="207645"/>
                  </a:lnTo>
                  <a:moveTo>
                    <a:pt x="15240" y="207645"/>
                  </a:moveTo>
                  <a:lnTo>
                    <a:pt x="15240" y="8601583"/>
                  </a:lnTo>
                  <a:lnTo>
                    <a:pt x="7620" y="8601583"/>
                  </a:lnTo>
                  <a:lnTo>
                    <a:pt x="15240" y="8601583"/>
                  </a:lnTo>
                  <a:cubicBezTo>
                    <a:pt x="15240" y="8707882"/>
                    <a:pt x="101346" y="8793988"/>
                    <a:pt x="207645" y="8793988"/>
                  </a:cubicBezTo>
                  <a:lnTo>
                    <a:pt x="6547739" y="8793988"/>
                  </a:lnTo>
                  <a:cubicBezTo>
                    <a:pt x="6653911" y="8793988"/>
                    <a:pt x="6740144" y="8707882"/>
                    <a:pt x="6740144" y="8601583"/>
                  </a:cubicBezTo>
                  <a:lnTo>
                    <a:pt x="6740144" y="207645"/>
                  </a:lnTo>
                  <a:cubicBezTo>
                    <a:pt x="6740144" y="101346"/>
                    <a:pt x="6654038" y="15240"/>
                    <a:pt x="6547739" y="15240"/>
                  </a:cubicBezTo>
                  <a:lnTo>
                    <a:pt x="207645" y="15240"/>
                  </a:lnTo>
                  <a:lnTo>
                    <a:pt x="207645" y="7620"/>
                  </a:lnTo>
                  <a:lnTo>
                    <a:pt x="207645" y="15240"/>
                  </a:lnTo>
                  <a:cubicBezTo>
                    <a:pt x="101346" y="15240"/>
                    <a:pt x="15240" y="101346"/>
                    <a:pt x="15240" y="207645"/>
                  </a:cubicBezTo>
                  <a:close/>
                </a:path>
              </a:pathLst>
            </a:custGeom>
            <a:solidFill>
              <a:srgbClr val="1F6C89"/>
            </a:solidFill>
          </p:spPr>
        </p:sp>
      </p:grpSp>
      <p:sp>
        <p:nvSpPr>
          <p:cNvPr name="TextBox 24" id="24"/>
          <p:cNvSpPr txBox="true"/>
          <p:nvPr/>
        </p:nvSpPr>
        <p:spPr>
          <a:xfrm rot="0">
            <a:off x="3055142" y="3710537"/>
            <a:ext cx="3834605" cy="708533"/>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Mejora en la Toma de Decisiones Empresariales </a:t>
            </a:r>
          </a:p>
        </p:txBody>
      </p:sp>
      <p:sp>
        <p:nvSpPr>
          <p:cNvPr name="TextBox 25" id="25"/>
          <p:cNvSpPr txBox="true"/>
          <p:nvPr/>
        </p:nvSpPr>
        <p:spPr>
          <a:xfrm rot="0">
            <a:off x="3188104" y="4652450"/>
            <a:ext cx="3543440" cy="29051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El análisis de emociones proporciona insights valiosos sobre las percepciones y sentimientos de los usuarios. Esto permite a las empresas tomar decisiones más informadas en áreas como marketing, atención al cliente y desarrollo de productos.</a:t>
            </a:r>
          </a:p>
        </p:txBody>
      </p:sp>
      <p:sp>
        <p:nvSpPr>
          <p:cNvPr name="TextBox 26" id="26"/>
          <p:cNvSpPr txBox="true"/>
          <p:nvPr/>
        </p:nvSpPr>
        <p:spPr>
          <a:xfrm rot="0">
            <a:off x="7226698" y="3717364"/>
            <a:ext cx="3834605" cy="708533"/>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Contribución a la Investigación en NLP </a:t>
            </a:r>
          </a:p>
        </p:txBody>
      </p:sp>
      <p:sp>
        <p:nvSpPr>
          <p:cNvPr name="TextBox 27" id="27"/>
          <p:cNvSpPr txBox="true"/>
          <p:nvPr/>
        </p:nvSpPr>
        <p:spPr>
          <a:xfrm rot="0">
            <a:off x="7359660" y="4659277"/>
            <a:ext cx="3543440" cy="29051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El desarrollo de un sistema robusto de análisis de emociones también contribuye al campo de la investigación en NLP, proporcionando un modelo que puede ser utilizado y adaptado por otros investigadores y desarrolladores. </a:t>
            </a:r>
          </a:p>
        </p:txBody>
      </p:sp>
      <p:sp>
        <p:nvSpPr>
          <p:cNvPr name="TextBox 28" id="28"/>
          <p:cNvSpPr txBox="true"/>
          <p:nvPr/>
        </p:nvSpPr>
        <p:spPr>
          <a:xfrm rot="0">
            <a:off x="11398253" y="3717364"/>
            <a:ext cx="3834605" cy="708533"/>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Aplicaciones en Diversos Sectores </a:t>
            </a:r>
          </a:p>
        </p:txBody>
      </p:sp>
      <p:sp>
        <p:nvSpPr>
          <p:cNvPr name="TextBox 29" id="29"/>
          <p:cNvSpPr txBox="true"/>
          <p:nvPr/>
        </p:nvSpPr>
        <p:spPr>
          <a:xfrm rot="0">
            <a:off x="11531215" y="4659277"/>
            <a:ext cx="3543440" cy="16097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El sistema puede ser aplicado en múltiples sectores, incluyendo atención al cliente, marketing, recursos humanos y análisis de redes sociales.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3517006">
            <a:off x="-3612269" y="688856"/>
            <a:ext cx="9281939" cy="2794075"/>
            <a:chOff x="0" y="0"/>
            <a:chExt cx="2444626" cy="735888"/>
          </a:xfrm>
        </p:grpSpPr>
        <p:sp>
          <p:nvSpPr>
            <p:cNvPr name="Freeform 4" id="4"/>
            <p:cNvSpPr/>
            <p:nvPr/>
          </p:nvSpPr>
          <p:spPr>
            <a:xfrm flipH="false" flipV="false" rot="0">
              <a:off x="0" y="0"/>
              <a:ext cx="2444626" cy="735888"/>
            </a:xfrm>
            <a:custGeom>
              <a:avLst/>
              <a:gdLst/>
              <a:ahLst/>
              <a:cxnLst/>
              <a:rect r="r" b="b" t="t" l="l"/>
              <a:pathLst>
                <a:path h="735888" w="2444626">
                  <a:moveTo>
                    <a:pt x="0" y="0"/>
                  </a:moveTo>
                  <a:lnTo>
                    <a:pt x="2444626" y="0"/>
                  </a:lnTo>
                  <a:lnTo>
                    <a:pt x="2444626" y="735888"/>
                  </a:lnTo>
                  <a:lnTo>
                    <a:pt x="0" y="735888"/>
                  </a:lnTo>
                  <a:close/>
                </a:path>
              </a:pathLst>
            </a:custGeom>
            <a:solidFill>
              <a:srgbClr val="EDECED"/>
            </a:solidFill>
          </p:spPr>
        </p:sp>
        <p:sp>
          <p:nvSpPr>
            <p:cNvPr name="TextBox 5" id="5"/>
            <p:cNvSpPr txBox="true"/>
            <p:nvPr/>
          </p:nvSpPr>
          <p:spPr>
            <a:xfrm>
              <a:off x="0" y="-47625"/>
              <a:ext cx="2444626" cy="78351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5400000">
            <a:off x="-2995637" y="534863"/>
            <a:ext cx="8048673" cy="4712132"/>
          </a:xfrm>
          <a:custGeom>
            <a:avLst/>
            <a:gdLst/>
            <a:ahLst/>
            <a:cxnLst/>
            <a:rect r="r" b="b" t="t" l="l"/>
            <a:pathLst>
              <a:path h="4712132" w="8048673">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592908" y="691136"/>
            <a:ext cx="11102184" cy="1575183"/>
          </a:xfrm>
          <a:prstGeom prst="rect">
            <a:avLst/>
          </a:prstGeom>
        </p:spPr>
        <p:txBody>
          <a:bodyPr anchor="t" rtlCol="false" tIns="0" lIns="0" bIns="0" rIns="0">
            <a:spAutoFit/>
          </a:bodyPr>
          <a:lstStyle/>
          <a:p>
            <a:pPr algn="ctr">
              <a:lnSpc>
                <a:spcPts val="6077"/>
              </a:lnSpc>
            </a:pPr>
            <a:r>
              <a:rPr lang="en-US" b="true" sz="5900" spc="188">
                <a:solidFill>
                  <a:srgbClr val="000000"/>
                </a:solidFill>
                <a:latin typeface="Be Vietnam Ultra-Bold"/>
                <a:ea typeface="Be Vietnam Ultra-Bold"/>
                <a:cs typeface="Be Vietnam Ultra-Bold"/>
                <a:sym typeface="Be Vietnam Ultra-Bold"/>
              </a:rPr>
              <a:t>ANÁLISIS E INTERPRETACIÓN DE RESULTADOS</a:t>
            </a:r>
            <a:r>
              <a:rPr lang="en-US" b="true" sz="5900" spc="188">
                <a:solidFill>
                  <a:srgbClr val="000000"/>
                </a:solidFill>
                <a:latin typeface="Be Vietnam Ultra-Bold"/>
                <a:ea typeface="Be Vietnam Ultra-Bold"/>
                <a:cs typeface="Be Vietnam Ultra-Bold"/>
                <a:sym typeface="Be Vietnam Ultra-Bold"/>
              </a:rPr>
              <a:t> </a:t>
            </a:r>
          </a:p>
        </p:txBody>
      </p:sp>
      <p:sp>
        <p:nvSpPr>
          <p:cNvPr name="TextBox 8" id="8"/>
          <p:cNvSpPr txBox="true"/>
          <p:nvPr/>
        </p:nvSpPr>
        <p:spPr>
          <a:xfrm rot="0">
            <a:off x="3738385" y="3431502"/>
            <a:ext cx="3834605" cy="356108"/>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Descripción de los datos</a:t>
            </a:r>
          </a:p>
        </p:txBody>
      </p:sp>
      <p:sp>
        <p:nvSpPr>
          <p:cNvPr name="TextBox 9" id="9"/>
          <p:cNvSpPr txBox="true"/>
          <p:nvPr/>
        </p:nvSpPr>
        <p:spPr>
          <a:xfrm rot="0">
            <a:off x="3871347" y="4020990"/>
            <a:ext cx="10678268" cy="35528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Datos no estructurados, textos, parrafos, palabras.</a:t>
            </a:r>
          </a:p>
          <a:p>
            <a:pPr algn="just">
              <a:lnSpc>
                <a:spcPts val="2622"/>
              </a:lnSpc>
            </a:pPr>
            <a:r>
              <a:rPr lang="en-US" sz="1873">
                <a:solidFill>
                  <a:srgbClr val="000000"/>
                </a:solidFill>
                <a:latin typeface="Open Sans"/>
                <a:ea typeface="Open Sans"/>
                <a:cs typeface="Open Sans"/>
                <a:sym typeface="Open Sans"/>
              </a:rPr>
              <a:t>Fuentes de Datos:</a:t>
            </a:r>
          </a:p>
          <a:p>
            <a:pPr algn="just" marL="404461" indent="-202231" lvl="1">
              <a:lnSpc>
                <a:spcPts val="2622"/>
              </a:lnSpc>
              <a:buFont typeface="Arial"/>
              <a:buChar char="•"/>
            </a:pPr>
            <a:r>
              <a:rPr lang="en-US" b="true" sz="1873">
                <a:solidFill>
                  <a:srgbClr val="000000"/>
                </a:solidFill>
                <a:latin typeface="Open Sans Bold"/>
                <a:ea typeface="Open Sans Bold"/>
                <a:cs typeface="Open Sans Bold"/>
                <a:sym typeface="Open Sans Bold"/>
              </a:rPr>
              <a:t>Redes Sociales</a:t>
            </a:r>
          </a:p>
          <a:p>
            <a:pPr algn="just">
              <a:lnSpc>
                <a:spcPts val="2622"/>
              </a:lnSpc>
            </a:pPr>
            <a:r>
              <a:rPr lang="en-US" sz="1873">
                <a:solidFill>
                  <a:srgbClr val="000000"/>
                </a:solidFill>
                <a:latin typeface="Open Sans"/>
                <a:ea typeface="Open Sans"/>
                <a:cs typeface="Open Sans"/>
                <a:sym typeface="Open Sans"/>
              </a:rPr>
              <a:t>Comentarios y publicaciones en plataformas como Twitter, Facebook e Instagram, donde los usuarios expresan sus emociones y opiniones sobre productos, servicios o eventos. </a:t>
            </a:r>
          </a:p>
          <a:p>
            <a:pPr algn="just" marL="404461" indent="-202231" lvl="1">
              <a:lnSpc>
                <a:spcPts val="2622"/>
              </a:lnSpc>
              <a:buFont typeface="Arial"/>
              <a:buChar char="•"/>
            </a:pPr>
            <a:r>
              <a:rPr lang="en-US" b="true" sz="1873">
                <a:solidFill>
                  <a:srgbClr val="000000"/>
                </a:solidFill>
                <a:latin typeface="Open Sans Bold"/>
                <a:ea typeface="Open Sans Bold"/>
                <a:cs typeface="Open Sans Bold"/>
                <a:sym typeface="Open Sans Bold"/>
              </a:rPr>
              <a:t>Reseñas de Productos</a:t>
            </a:r>
          </a:p>
          <a:p>
            <a:pPr algn="just">
              <a:lnSpc>
                <a:spcPts val="2622"/>
              </a:lnSpc>
            </a:pPr>
            <a:r>
              <a:rPr lang="en-US" sz="1873">
                <a:solidFill>
                  <a:srgbClr val="000000"/>
                </a:solidFill>
                <a:latin typeface="Open Sans"/>
                <a:ea typeface="Open Sans"/>
                <a:cs typeface="Open Sans"/>
                <a:sym typeface="Open Sans"/>
              </a:rPr>
              <a:t>Opiniones de clientes en sitios de comercio electrónico, que proporcionan información sobre la satisfacción del cliente y las emociones asociadas a experiencias de compra. </a:t>
            </a:r>
          </a:p>
          <a:p>
            <a:pPr algn="just" marL="404461" indent="-202231" lvl="1">
              <a:lnSpc>
                <a:spcPts val="2622"/>
              </a:lnSpc>
              <a:buFont typeface="Arial"/>
              <a:buChar char="•"/>
            </a:pPr>
            <a:r>
              <a:rPr lang="en-US" b="true" sz="1873">
                <a:solidFill>
                  <a:srgbClr val="000000"/>
                </a:solidFill>
                <a:latin typeface="Open Sans Bold"/>
                <a:ea typeface="Open Sans Bold"/>
                <a:cs typeface="Open Sans Bold"/>
                <a:sym typeface="Open Sans Bold"/>
              </a:rPr>
              <a:t>Correos Electrónicos de Atención al Cliente</a:t>
            </a:r>
          </a:p>
          <a:p>
            <a:pPr algn="just">
              <a:lnSpc>
                <a:spcPts val="2622"/>
              </a:lnSpc>
            </a:pPr>
            <a:r>
              <a:rPr lang="en-US" sz="1873">
                <a:solidFill>
                  <a:srgbClr val="000000"/>
                </a:solidFill>
                <a:latin typeface="Open Sans"/>
                <a:ea typeface="Open Sans"/>
                <a:cs typeface="Open Sans"/>
                <a:sym typeface="Open Sans"/>
              </a:rPr>
              <a:t>Interacciones entre clientes y empresas, que pueden contener quejas, consultas y comentarios que reflejan el estado emocional de los usuarios.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3517006">
            <a:off x="-3612269" y="688856"/>
            <a:ext cx="9281939" cy="2794075"/>
            <a:chOff x="0" y="0"/>
            <a:chExt cx="2444626" cy="735888"/>
          </a:xfrm>
        </p:grpSpPr>
        <p:sp>
          <p:nvSpPr>
            <p:cNvPr name="Freeform 4" id="4"/>
            <p:cNvSpPr/>
            <p:nvPr/>
          </p:nvSpPr>
          <p:spPr>
            <a:xfrm flipH="false" flipV="false" rot="0">
              <a:off x="0" y="0"/>
              <a:ext cx="2444626" cy="735888"/>
            </a:xfrm>
            <a:custGeom>
              <a:avLst/>
              <a:gdLst/>
              <a:ahLst/>
              <a:cxnLst/>
              <a:rect r="r" b="b" t="t" l="l"/>
              <a:pathLst>
                <a:path h="735888" w="2444626">
                  <a:moveTo>
                    <a:pt x="0" y="0"/>
                  </a:moveTo>
                  <a:lnTo>
                    <a:pt x="2444626" y="0"/>
                  </a:lnTo>
                  <a:lnTo>
                    <a:pt x="2444626" y="735888"/>
                  </a:lnTo>
                  <a:lnTo>
                    <a:pt x="0" y="735888"/>
                  </a:lnTo>
                  <a:close/>
                </a:path>
              </a:pathLst>
            </a:custGeom>
            <a:solidFill>
              <a:srgbClr val="EDECED"/>
            </a:solidFill>
          </p:spPr>
        </p:sp>
        <p:sp>
          <p:nvSpPr>
            <p:cNvPr name="TextBox 5" id="5"/>
            <p:cNvSpPr txBox="true"/>
            <p:nvPr/>
          </p:nvSpPr>
          <p:spPr>
            <a:xfrm>
              <a:off x="0" y="-47625"/>
              <a:ext cx="2444626" cy="78351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5400000">
            <a:off x="-2995637" y="534863"/>
            <a:ext cx="8048673" cy="4712132"/>
          </a:xfrm>
          <a:custGeom>
            <a:avLst/>
            <a:gdLst/>
            <a:ahLst/>
            <a:cxnLst/>
            <a:rect r="r" b="b" t="t" l="l"/>
            <a:pathLst>
              <a:path h="4712132" w="8048673">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511726" y="4278528"/>
            <a:ext cx="6057949" cy="3648940"/>
          </a:xfrm>
          <a:custGeom>
            <a:avLst/>
            <a:gdLst/>
            <a:ahLst/>
            <a:cxnLst/>
            <a:rect r="r" b="b" t="t" l="l"/>
            <a:pathLst>
              <a:path h="3648940" w="6057949">
                <a:moveTo>
                  <a:pt x="0" y="0"/>
                </a:moveTo>
                <a:lnTo>
                  <a:pt x="6057949" y="0"/>
                </a:lnTo>
                <a:lnTo>
                  <a:pt x="6057949" y="3648940"/>
                </a:lnTo>
                <a:lnTo>
                  <a:pt x="0" y="3648940"/>
                </a:lnTo>
                <a:lnTo>
                  <a:pt x="0" y="0"/>
                </a:lnTo>
                <a:close/>
              </a:path>
            </a:pathLst>
          </a:custGeom>
          <a:blipFill>
            <a:blip r:embed="rId5"/>
            <a:stretch>
              <a:fillRect l="0" t="0" r="0" b="0"/>
            </a:stretch>
          </a:blipFill>
          <a:ln w="19050" cap="rnd">
            <a:solidFill>
              <a:srgbClr val="000000"/>
            </a:solidFill>
            <a:prstDash val="dash"/>
            <a:round/>
          </a:ln>
        </p:spPr>
      </p:sp>
      <p:sp>
        <p:nvSpPr>
          <p:cNvPr name="TextBox 8" id="8"/>
          <p:cNvSpPr txBox="true"/>
          <p:nvPr/>
        </p:nvSpPr>
        <p:spPr>
          <a:xfrm rot="0">
            <a:off x="3592908" y="691136"/>
            <a:ext cx="11102184" cy="1575183"/>
          </a:xfrm>
          <a:prstGeom prst="rect">
            <a:avLst/>
          </a:prstGeom>
        </p:spPr>
        <p:txBody>
          <a:bodyPr anchor="t" rtlCol="false" tIns="0" lIns="0" bIns="0" rIns="0">
            <a:spAutoFit/>
          </a:bodyPr>
          <a:lstStyle/>
          <a:p>
            <a:pPr algn="ctr">
              <a:lnSpc>
                <a:spcPts val="6077"/>
              </a:lnSpc>
            </a:pPr>
            <a:r>
              <a:rPr lang="en-US" b="true" sz="5900" spc="188">
                <a:solidFill>
                  <a:srgbClr val="000000"/>
                </a:solidFill>
                <a:latin typeface="Be Vietnam Ultra-Bold"/>
                <a:ea typeface="Be Vietnam Ultra-Bold"/>
                <a:cs typeface="Be Vietnam Ultra-Bold"/>
                <a:sym typeface="Be Vietnam Ultra-Bold"/>
              </a:rPr>
              <a:t>ANÁLISIS E INTERPRETACIÓN DE RESULTADOS</a:t>
            </a:r>
            <a:r>
              <a:rPr lang="en-US" b="true" sz="5900" spc="188">
                <a:solidFill>
                  <a:srgbClr val="000000"/>
                </a:solidFill>
                <a:latin typeface="Be Vietnam Ultra-Bold"/>
                <a:ea typeface="Be Vietnam Ultra-Bold"/>
                <a:cs typeface="Be Vietnam Ultra-Bold"/>
                <a:sym typeface="Be Vietnam Ultra-Bold"/>
              </a:rPr>
              <a:t> </a:t>
            </a:r>
          </a:p>
        </p:txBody>
      </p:sp>
      <p:sp>
        <p:nvSpPr>
          <p:cNvPr name="TextBox 9" id="9"/>
          <p:cNvSpPr txBox="true"/>
          <p:nvPr/>
        </p:nvSpPr>
        <p:spPr>
          <a:xfrm rot="0">
            <a:off x="2955453" y="3772754"/>
            <a:ext cx="3103720" cy="356108"/>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Objetivo específico 1</a:t>
            </a:r>
          </a:p>
        </p:txBody>
      </p:sp>
      <p:sp>
        <p:nvSpPr>
          <p:cNvPr name="TextBox 10" id="10"/>
          <p:cNvSpPr txBox="true"/>
          <p:nvPr/>
        </p:nvSpPr>
        <p:spPr>
          <a:xfrm rot="0">
            <a:off x="2955453" y="4240428"/>
            <a:ext cx="6188547" cy="38767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Analizar los patrones y características emocionales en textos escritos por los usuarios mediante técnicas de procesamiento de lenguaje natural (NLP)</a:t>
            </a:r>
            <a:r>
              <a:rPr lang="en-US" sz="1873">
                <a:solidFill>
                  <a:srgbClr val="000000"/>
                </a:solidFill>
                <a:latin typeface="Open Sans"/>
                <a:ea typeface="Open Sans"/>
                <a:cs typeface="Open Sans"/>
                <a:sym typeface="Open Sans"/>
              </a:rPr>
              <a:t> .</a:t>
            </a:r>
          </a:p>
          <a:p>
            <a:pPr algn="just">
              <a:lnSpc>
                <a:spcPts val="2622"/>
              </a:lnSpc>
            </a:pPr>
          </a:p>
          <a:p>
            <a:pPr algn="just">
              <a:lnSpc>
                <a:spcPts val="2622"/>
              </a:lnSpc>
            </a:pPr>
            <a:r>
              <a:rPr lang="en-US" sz="1873">
                <a:solidFill>
                  <a:srgbClr val="000000"/>
                </a:solidFill>
                <a:latin typeface="Open Sans"/>
                <a:ea typeface="Open Sans"/>
                <a:cs typeface="Open Sans"/>
                <a:sym typeface="Open Sans"/>
              </a:rPr>
              <a:t>Se realizaron las siguientes actividades: </a:t>
            </a:r>
          </a:p>
          <a:p>
            <a:pPr algn="just">
              <a:lnSpc>
                <a:spcPts val="2622"/>
              </a:lnSpc>
            </a:pPr>
            <a:r>
              <a:rPr lang="en-US" sz="1873">
                <a:solidFill>
                  <a:srgbClr val="000000"/>
                </a:solidFill>
                <a:latin typeface="Open Sans"/>
                <a:ea typeface="Open Sans"/>
                <a:cs typeface="Open Sans"/>
                <a:sym typeface="Open Sans"/>
              </a:rPr>
              <a:t> </a:t>
            </a:r>
          </a:p>
          <a:p>
            <a:pPr algn="just">
              <a:lnSpc>
                <a:spcPts val="2622"/>
              </a:lnSpc>
            </a:pPr>
            <a:r>
              <a:rPr lang="en-US" sz="1873">
                <a:solidFill>
                  <a:srgbClr val="000000"/>
                </a:solidFill>
                <a:latin typeface="Open Sans"/>
                <a:ea typeface="Open Sans"/>
                <a:cs typeface="Open Sans"/>
                <a:sym typeface="Open Sans"/>
              </a:rPr>
              <a:t>1) Se realizo la búsqueda en la base de datos Scopus de lo relacionado con el objeto de estudio Sistema de Análisis de Emociones Basado en NLP usando Programación Paralela y Arquitectura por Capas para la Evaluación de Textos de Usuarios de los cuales se analizaron 50 documentos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3517006">
            <a:off x="-3612269" y="688856"/>
            <a:ext cx="9281939" cy="2794075"/>
            <a:chOff x="0" y="0"/>
            <a:chExt cx="2444626" cy="735888"/>
          </a:xfrm>
        </p:grpSpPr>
        <p:sp>
          <p:nvSpPr>
            <p:cNvPr name="Freeform 4" id="4"/>
            <p:cNvSpPr/>
            <p:nvPr/>
          </p:nvSpPr>
          <p:spPr>
            <a:xfrm flipH="false" flipV="false" rot="0">
              <a:off x="0" y="0"/>
              <a:ext cx="2444626" cy="735888"/>
            </a:xfrm>
            <a:custGeom>
              <a:avLst/>
              <a:gdLst/>
              <a:ahLst/>
              <a:cxnLst/>
              <a:rect r="r" b="b" t="t" l="l"/>
              <a:pathLst>
                <a:path h="735888" w="2444626">
                  <a:moveTo>
                    <a:pt x="0" y="0"/>
                  </a:moveTo>
                  <a:lnTo>
                    <a:pt x="2444626" y="0"/>
                  </a:lnTo>
                  <a:lnTo>
                    <a:pt x="2444626" y="735888"/>
                  </a:lnTo>
                  <a:lnTo>
                    <a:pt x="0" y="735888"/>
                  </a:lnTo>
                  <a:close/>
                </a:path>
              </a:pathLst>
            </a:custGeom>
            <a:solidFill>
              <a:srgbClr val="EDECED"/>
            </a:solidFill>
          </p:spPr>
        </p:sp>
        <p:sp>
          <p:nvSpPr>
            <p:cNvPr name="TextBox 5" id="5"/>
            <p:cNvSpPr txBox="true"/>
            <p:nvPr/>
          </p:nvSpPr>
          <p:spPr>
            <a:xfrm>
              <a:off x="0" y="-47625"/>
              <a:ext cx="2444626" cy="78351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5400000">
            <a:off x="-2995637" y="534863"/>
            <a:ext cx="8048673" cy="4712132"/>
          </a:xfrm>
          <a:custGeom>
            <a:avLst/>
            <a:gdLst/>
            <a:ahLst/>
            <a:cxnLst/>
            <a:rect r="r" b="b" t="t" l="l"/>
            <a:pathLst>
              <a:path h="4712132" w="8048673">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144000" y="3012744"/>
            <a:ext cx="8122631" cy="6127960"/>
          </a:xfrm>
          <a:custGeom>
            <a:avLst/>
            <a:gdLst/>
            <a:ahLst/>
            <a:cxnLst/>
            <a:rect r="r" b="b" t="t" l="l"/>
            <a:pathLst>
              <a:path h="6127960" w="8122631">
                <a:moveTo>
                  <a:pt x="0" y="0"/>
                </a:moveTo>
                <a:lnTo>
                  <a:pt x="8122631" y="0"/>
                </a:lnTo>
                <a:lnTo>
                  <a:pt x="8122631" y="6127960"/>
                </a:lnTo>
                <a:lnTo>
                  <a:pt x="0" y="6127960"/>
                </a:lnTo>
                <a:lnTo>
                  <a:pt x="0" y="0"/>
                </a:lnTo>
                <a:close/>
              </a:path>
            </a:pathLst>
          </a:custGeom>
          <a:blipFill>
            <a:blip r:embed="rId5"/>
            <a:stretch>
              <a:fillRect l="0" t="0" r="0" b="0"/>
            </a:stretch>
          </a:blipFill>
          <a:ln w="19050" cap="rnd">
            <a:solidFill>
              <a:srgbClr val="000000"/>
            </a:solidFill>
            <a:prstDash val="sysDot"/>
            <a:round/>
          </a:ln>
        </p:spPr>
      </p:sp>
      <p:sp>
        <p:nvSpPr>
          <p:cNvPr name="TextBox 8" id="8"/>
          <p:cNvSpPr txBox="true"/>
          <p:nvPr/>
        </p:nvSpPr>
        <p:spPr>
          <a:xfrm rot="0">
            <a:off x="3592908" y="691136"/>
            <a:ext cx="11102184" cy="1575183"/>
          </a:xfrm>
          <a:prstGeom prst="rect">
            <a:avLst/>
          </a:prstGeom>
        </p:spPr>
        <p:txBody>
          <a:bodyPr anchor="t" rtlCol="false" tIns="0" lIns="0" bIns="0" rIns="0">
            <a:spAutoFit/>
          </a:bodyPr>
          <a:lstStyle/>
          <a:p>
            <a:pPr algn="ctr">
              <a:lnSpc>
                <a:spcPts val="6077"/>
              </a:lnSpc>
            </a:pPr>
            <a:r>
              <a:rPr lang="en-US" b="true" sz="5900" spc="188">
                <a:solidFill>
                  <a:srgbClr val="000000"/>
                </a:solidFill>
                <a:latin typeface="Be Vietnam Ultra-Bold"/>
                <a:ea typeface="Be Vietnam Ultra-Bold"/>
                <a:cs typeface="Be Vietnam Ultra-Bold"/>
                <a:sym typeface="Be Vietnam Ultra-Bold"/>
              </a:rPr>
              <a:t>ANÁLISIS E INTERPRETACIÓN DE RESULTADOS</a:t>
            </a:r>
            <a:r>
              <a:rPr lang="en-US" b="true" sz="5900" spc="188">
                <a:solidFill>
                  <a:srgbClr val="000000"/>
                </a:solidFill>
                <a:latin typeface="Be Vietnam Ultra-Bold"/>
                <a:ea typeface="Be Vietnam Ultra-Bold"/>
                <a:cs typeface="Be Vietnam Ultra-Bold"/>
                <a:sym typeface="Be Vietnam Ultra-Bold"/>
              </a:rPr>
              <a:t> </a:t>
            </a:r>
          </a:p>
        </p:txBody>
      </p:sp>
      <p:sp>
        <p:nvSpPr>
          <p:cNvPr name="TextBox 9" id="9"/>
          <p:cNvSpPr txBox="true"/>
          <p:nvPr/>
        </p:nvSpPr>
        <p:spPr>
          <a:xfrm rot="0">
            <a:off x="2555207" y="3835576"/>
            <a:ext cx="6188547" cy="42005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2) Luego en Vosviewer, se hizo el análisis de co-ocurrencia, con todas las palabras clave, conteo completo</a:t>
            </a:r>
          </a:p>
          <a:p>
            <a:pPr algn="just">
              <a:lnSpc>
                <a:spcPts val="2622"/>
              </a:lnSpc>
            </a:pPr>
            <a:r>
              <a:rPr lang="en-US" sz="1873">
                <a:solidFill>
                  <a:srgbClr val="000000"/>
                </a:solidFill>
                <a:latin typeface="Open Sans"/>
                <a:ea typeface="Open Sans"/>
                <a:cs typeface="Open Sans"/>
                <a:sym typeface="Open Sans"/>
              </a:rPr>
              <a:t>Obtenemos que el tema central de los documentos analizados es el procesamiento del lenguaje natural (PLN), Esto se evidencia por presencia de términos como "natural language processing", "natural languages", "sentiment analysis", "machine learning", entre otros.</a:t>
            </a:r>
          </a:p>
          <a:p>
            <a:pPr algn="just">
              <a:lnSpc>
                <a:spcPts val="2622"/>
              </a:lnSpc>
            </a:pPr>
            <a:r>
              <a:rPr lang="en-US" sz="1873">
                <a:solidFill>
                  <a:srgbClr val="000000"/>
                </a:solidFill>
                <a:latin typeface="Open Sans"/>
                <a:ea typeface="Open Sans"/>
                <a:cs typeface="Open Sans"/>
                <a:sym typeface="Open Sans"/>
              </a:rPr>
              <a:t>Existe una fuerte conexión entre "natural language processing" y términos como "machine learning", "deep learning", "sentiment analysis" y "classification of information".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3517006">
            <a:off x="-3612269" y="688856"/>
            <a:ext cx="9281939" cy="2794075"/>
            <a:chOff x="0" y="0"/>
            <a:chExt cx="2444626" cy="735888"/>
          </a:xfrm>
        </p:grpSpPr>
        <p:sp>
          <p:nvSpPr>
            <p:cNvPr name="Freeform 4" id="4"/>
            <p:cNvSpPr/>
            <p:nvPr/>
          </p:nvSpPr>
          <p:spPr>
            <a:xfrm flipH="false" flipV="false" rot="0">
              <a:off x="0" y="0"/>
              <a:ext cx="2444626" cy="735888"/>
            </a:xfrm>
            <a:custGeom>
              <a:avLst/>
              <a:gdLst/>
              <a:ahLst/>
              <a:cxnLst/>
              <a:rect r="r" b="b" t="t" l="l"/>
              <a:pathLst>
                <a:path h="735888" w="2444626">
                  <a:moveTo>
                    <a:pt x="0" y="0"/>
                  </a:moveTo>
                  <a:lnTo>
                    <a:pt x="2444626" y="0"/>
                  </a:lnTo>
                  <a:lnTo>
                    <a:pt x="2444626" y="735888"/>
                  </a:lnTo>
                  <a:lnTo>
                    <a:pt x="0" y="735888"/>
                  </a:lnTo>
                  <a:close/>
                </a:path>
              </a:pathLst>
            </a:custGeom>
            <a:solidFill>
              <a:srgbClr val="EDECED"/>
            </a:solidFill>
          </p:spPr>
        </p:sp>
        <p:sp>
          <p:nvSpPr>
            <p:cNvPr name="TextBox 5" id="5"/>
            <p:cNvSpPr txBox="true"/>
            <p:nvPr/>
          </p:nvSpPr>
          <p:spPr>
            <a:xfrm>
              <a:off x="0" y="-47625"/>
              <a:ext cx="2444626" cy="78351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5400000">
            <a:off x="-2995637" y="534863"/>
            <a:ext cx="8048673" cy="4712132"/>
          </a:xfrm>
          <a:custGeom>
            <a:avLst/>
            <a:gdLst/>
            <a:ahLst/>
            <a:cxnLst/>
            <a:rect r="r" b="b" t="t" l="l"/>
            <a:pathLst>
              <a:path h="4712132" w="8048673">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895759">
            <a:off x="10301248" y="3869240"/>
            <a:ext cx="2576318" cy="2146932"/>
          </a:xfrm>
          <a:custGeom>
            <a:avLst/>
            <a:gdLst/>
            <a:ahLst/>
            <a:cxnLst/>
            <a:rect r="r" b="b" t="t" l="l"/>
            <a:pathLst>
              <a:path h="2146932" w="2576318">
                <a:moveTo>
                  <a:pt x="0" y="0"/>
                </a:moveTo>
                <a:lnTo>
                  <a:pt x="2576318" y="0"/>
                </a:lnTo>
                <a:lnTo>
                  <a:pt x="2576318" y="2146932"/>
                </a:lnTo>
                <a:lnTo>
                  <a:pt x="0" y="2146932"/>
                </a:lnTo>
                <a:lnTo>
                  <a:pt x="0" y="0"/>
                </a:lnTo>
                <a:close/>
              </a:path>
            </a:pathLst>
          </a:custGeom>
          <a:blipFill>
            <a:blip r:embed="rId5"/>
            <a:stretch>
              <a:fillRect l="0" t="0" r="0" b="0"/>
            </a:stretch>
          </a:blipFill>
        </p:spPr>
      </p:sp>
      <p:sp>
        <p:nvSpPr>
          <p:cNvPr name="Freeform 8" id="8"/>
          <p:cNvSpPr/>
          <p:nvPr/>
        </p:nvSpPr>
        <p:spPr>
          <a:xfrm flipH="false" flipV="false" rot="0">
            <a:off x="11589407" y="6311802"/>
            <a:ext cx="4965101" cy="2818328"/>
          </a:xfrm>
          <a:custGeom>
            <a:avLst/>
            <a:gdLst/>
            <a:ahLst/>
            <a:cxnLst/>
            <a:rect r="r" b="b" t="t" l="l"/>
            <a:pathLst>
              <a:path h="2818328" w="4965101">
                <a:moveTo>
                  <a:pt x="0" y="0"/>
                </a:moveTo>
                <a:lnTo>
                  <a:pt x="4965101" y="0"/>
                </a:lnTo>
                <a:lnTo>
                  <a:pt x="4965101" y="2818327"/>
                </a:lnTo>
                <a:lnTo>
                  <a:pt x="0" y="2818327"/>
                </a:lnTo>
                <a:lnTo>
                  <a:pt x="0" y="0"/>
                </a:lnTo>
                <a:close/>
              </a:path>
            </a:pathLst>
          </a:custGeom>
          <a:blipFill>
            <a:blip r:embed="rId6"/>
            <a:stretch>
              <a:fillRect l="0" t="0" r="0" b="0"/>
            </a:stretch>
          </a:blipFill>
        </p:spPr>
      </p:sp>
      <p:sp>
        <p:nvSpPr>
          <p:cNvPr name="TextBox 9" id="9"/>
          <p:cNvSpPr txBox="true"/>
          <p:nvPr/>
        </p:nvSpPr>
        <p:spPr>
          <a:xfrm rot="0">
            <a:off x="3592908" y="691136"/>
            <a:ext cx="11102184" cy="1575183"/>
          </a:xfrm>
          <a:prstGeom prst="rect">
            <a:avLst/>
          </a:prstGeom>
        </p:spPr>
        <p:txBody>
          <a:bodyPr anchor="t" rtlCol="false" tIns="0" lIns="0" bIns="0" rIns="0">
            <a:spAutoFit/>
          </a:bodyPr>
          <a:lstStyle/>
          <a:p>
            <a:pPr algn="ctr">
              <a:lnSpc>
                <a:spcPts val="6077"/>
              </a:lnSpc>
            </a:pPr>
            <a:r>
              <a:rPr lang="en-US" b="true" sz="5900" spc="188">
                <a:solidFill>
                  <a:srgbClr val="000000"/>
                </a:solidFill>
                <a:latin typeface="Be Vietnam Ultra-Bold"/>
                <a:ea typeface="Be Vietnam Ultra-Bold"/>
                <a:cs typeface="Be Vietnam Ultra-Bold"/>
                <a:sym typeface="Be Vietnam Ultra-Bold"/>
              </a:rPr>
              <a:t>ANÁLISIS E INTERPRETACIÓN DE RESULTADOS</a:t>
            </a:r>
            <a:r>
              <a:rPr lang="en-US" b="true" sz="5900" spc="188">
                <a:solidFill>
                  <a:srgbClr val="000000"/>
                </a:solidFill>
                <a:latin typeface="Be Vietnam Ultra-Bold"/>
                <a:ea typeface="Be Vietnam Ultra-Bold"/>
                <a:cs typeface="Be Vietnam Ultra-Bold"/>
                <a:sym typeface="Be Vietnam Ultra-Bold"/>
              </a:rPr>
              <a:t> </a:t>
            </a:r>
          </a:p>
        </p:txBody>
      </p:sp>
      <p:sp>
        <p:nvSpPr>
          <p:cNvPr name="TextBox 10" id="10"/>
          <p:cNvSpPr txBox="true"/>
          <p:nvPr/>
        </p:nvSpPr>
        <p:spPr>
          <a:xfrm rot="0">
            <a:off x="2503001" y="3678958"/>
            <a:ext cx="6188547" cy="58198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Seleccionar las herramientas y algoritmos de NLP más adecuados para el análisis y categorización de emociones en textos de usuarios.</a:t>
            </a:r>
            <a:r>
              <a:rPr lang="en-US" sz="1873">
                <a:solidFill>
                  <a:srgbClr val="000000"/>
                </a:solidFill>
                <a:latin typeface="Open Sans"/>
                <a:ea typeface="Open Sans"/>
                <a:cs typeface="Open Sans"/>
                <a:sym typeface="Open Sans"/>
              </a:rPr>
              <a:t> </a:t>
            </a:r>
          </a:p>
          <a:p>
            <a:pPr algn="just">
              <a:lnSpc>
                <a:spcPts val="2622"/>
              </a:lnSpc>
            </a:pPr>
          </a:p>
          <a:p>
            <a:pPr algn="just">
              <a:lnSpc>
                <a:spcPts val="2622"/>
              </a:lnSpc>
            </a:pPr>
            <a:r>
              <a:rPr lang="en-US" sz="1873">
                <a:solidFill>
                  <a:srgbClr val="000000"/>
                </a:solidFill>
                <a:latin typeface="Open Sans"/>
                <a:ea typeface="Open Sans"/>
                <a:cs typeface="Open Sans"/>
                <a:sym typeface="Open Sans"/>
              </a:rPr>
              <a:t>Se selecciono </a:t>
            </a:r>
            <a:r>
              <a:rPr lang="en-US" sz="1873" b="true">
                <a:solidFill>
                  <a:srgbClr val="000000"/>
                </a:solidFill>
                <a:latin typeface="Open Sans Bold"/>
                <a:ea typeface="Open Sans Bold"/>
                <a:cs typeface="Open Sans Bold"/>
                <a:sym typeface="Open Sans Bold"/>
              </a:rPr>
              <a:t>vaderSentiment</a:t>
            </a:r>
            <a:r>
              <a:rPr lang="en-US" sz="1873">
                <a:solidFill>
                  <a:srgbClr val="000000"/>
                </a:solidFill>
                <a:latin typeface="Open Sans"/>
                <a:ea typeface="Open Sans"/>
                <a:cs typeface="Open Sans"/>
                <a:sym typeface="Open Sans"/>
              </a:rPr>
              <a:t> para el análisis de emociones.</a:t>
            </a:r>
          </a:p>
          <a:p>
            <a:pPr algn="just">
              <a:lnSpc>
                <a:spcPts val="2622"/>
              </a:lnSpc>
            </a:pPr>
          </a:p>
          <a:p>
            <a:pPr algn="just">
              <a:lnSpc>
                <a:spcPts val="2622"/>
              </a:lnSpc>
            </a:pPr>
            <a:r>
              <a:rPr lang="en-US" sz="1873">
                <a:solidFill>
                  <a:srgbClr val="000000"/>
                </a:solidFill>
                <a:latin typeface="Open Sans"/>
                <a:ea typeface="Open Sans"/>
                <a:cs typeface="Open Sans"/>
                <a:sym typeface="Open Sans"/>
              </a:rPr>
              <a:t>Se selecciono </a:t>
            </a:r>
            <a:r>
              <a:rPr lang="en-US" sz="1873" b="true">
                <a:solidFill>
                  <a:srgbClr val="000000"/>
                </a:solidFill>
                <a:latin typeface="Open Sans Bold"/>
                <a:ea typeface="Open Sans Bold"/>
                <a:cs typeface="Open Sans Bold"/>
                <a:sym typeface="Open Sans Bold"/>
              </a:rPr>
              <a:t>Google Translate</a:t>
            </a:r>
            <a:r>
              <a:rPr lang="en-US" sz="1873">
                <a:solidFill>
                  <a:srgbClr val="000000"/>
                </a:solidFill>
                <a:latin typeface="Open Sans"/>
                <a:ea typeface="Open Sans"/>
                <a:cs typeface="Open Sans"/>
                <a:sym typeface="Open Sans"/>
              </a:rPr>
              <a:t> para traducir el texto a inglés antes del análisis. La elección de estas herramientas se basó en su capacidad para manejar texto en español con una traducción previa, mejorando la precisión de los resultados. </a:t>
            </a:r>
          </a:p>
          <a:p>
            <a:pPr algn="just">
              <a:lnSpc>
                <a:spcPts val="2622"/>
              </a:lnSpc>
            </a:pPr>
          </a:p>
          <a:p>
            <a:pPr algn="just">
              <a:lnSpc>
                <a:spcPts val="2622"/>
              </a:lnSpc>
            </a:pPr>
            <a:r>
              <a:rPr lang="en-US" sz="1873">
                <a:solidFill>
                  <a:srgbClr val="000000"/>
                </a:solidFill>
                <a:latin typeface="Open Sans"/>
                <a:ea typeface="Open Sans"/>
                <a:cs typeface="Open Sans"/>
                <a:sym typeface="Open Sans"/>
              </a:rPr>
              <a:t>Se eligió la biblioteca </a:t>
            </a:r>
            <a:r>
              <a:rPr lang="en-US" sz="1873" b="true">
                <a:solidFill>
                  <a:srgbClr val="000000"/>
                </a:solidFill>
                <a:latin typeface="Open Sans Bold"/>
                <a:ea typeface="Open Sans Bold"/>
                <a:cs typeface="Open Sans Bold"/>
                <a:sym typeface="Open Sans Bold"/>
              </a:rPr>
              <a:t>tkinter para la interfaz de usuario</a:t>
            </a:r>
            <a:r>
              <a:rPr lang="en-US" sz="1873">
                <a:solidFill>
                  <a:srgbClr val="000000"/>
                </a:solidFill>
                <a:latin typeface="Open Sans"/>
                <a:ea typeface="Open Sans"/>
                <a:cs typeface="Open Sans"/>
                <a:sym typeface="Open Sans"/>
              </a:rPr>
              <a:t>, lo que facilitó la interacción con el sistema, permitiendo que el usuario ingrese y visualice los resultados del análisis de forma sencilla.</a:t>
            </a:r>
          </a:p>
          <a:p>
            <a:pPr algn="just">
              <a:lnSpc>
                <a:spcPts val="2622"/>
              </a:lnSpc>
            </a:pPr>
          </a:p>
        </p:txBody>
      </p:sp>
      <p:sp>
        <p:nvSpPr>
          <p:cNvPr name="TextBox 11" id="11"/>
          <p:cNvSpPr txBox="true"/>
          <p:nvPr/>
        </p:nvSpPr>
        <p:spPr>
          <a:xfrm rot="0">
            <a:off x="2503001" y="3217503"/>
            <a:ext cx="3349824" cy="356108"/>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Objetivo específico 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3517006">
            <a:off x="-3612269" y="688856"/>
            <a:ext cx="9281939" cy="2794075"/>
            <a:chOff x="0" y="0"/>
            <a:chExt cx="2444626" cy="735888"/>
          </a:xfrm>
        </p:grpSpPr>
        <p:sp>
          <p:nvSpPr>
            <p:cNvPr name="Freeform 4" id="4"/>
            <p:cNvSpPr/>
            <p:nvPr/>
          </p:nvSpPr>
          <p:spPr>
            <a:xfrm flipH="false" flipV="false" rot="0">
              <a:off x="0" y="0"/>
              <a:ext cx="2444626" cy="735888"/>
            </a:xfrm>
            <a:custGeom>
              <a:avLst/>
              <a:gdLst/>
              <a:ahLst/>
              <a:cxnLst/>
              <a:rect r="r" b="b" t="t" l="l"/>
              <a:pathLst>
                <a:path h="735888" w="2444626">
                  <a:moveTo>
                    <a:pt x="0" y="0"/>
                  </a:moveTo>
                  <a:lnTo>
                    <a:pt x="2444626" y="0"/>
                  </a:lnTo>
                  <a:lnTo>
                    <a:pt x="2444626" y="735888"/>
                  </a:lnTo>
                  <a:lnTo>
                    <a:pt x="0" y="735888"/>
                  </a:lnTo>
                  <a:close/>
                </a:path>
              </a:pathLst>
            </a:custGeom>
            <a:solidFill>
              <a:srgbClr val="EDECED"/>
            </a:solidFill>
          </p:spPr>
        </p:sp>
        <p:sp>
          <p:nvSpPr>
            <p:cNvPr name="TextBox 5" id="5"/>
            <p:cNvSpPr txBox="true"/>
            <p:nvPr/>
          </p:nvSpPr>
          <p:spPr>
            <a:xfrm>
              <a:off x="0" y="-47625"/>
              <a:ext cx="2444626" cy="78351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5400000">
            <a:off x="-2995637" y="534863"/>
            <a:ext cx="8048673" cy="4712132"/>
          </a:xfrm>
          <a:custGeom>
            <a:avLst/>
            <a:gdLst/>
            <a:ahLst/>
            <a:cxnLst/>
            <a:rect r="r" b="b" t="t" l="l"/>
            <a:pathLst>
              <a:path h="4712132" w="8048673">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369833" y="5755450"/>
            <a:ext cx="4916761" cy="3502850"/>
          </a:xfrm>
          <a:custGeom>
            <a:avLst/>
            <a:gdLst/>
            <a:ahLst/>
            <a:cxnLst/>
            <a:rect r="r" b="b" t="t" l="l"/>
            <a:pathLst>
              <a:path h="3502850" w="4916761">
                <a:moveTo>
                  <a:pt x="0" y="0"/>
                </a:moveTo>
                <a:lnTo>
                  <a:pt x="4916762" y="0"/>
                </a:lnTo>
                <a:lnTo>
                  <a:pt x="4916762" y="3502850"/>
                </a:lnTo>
                <a:lnTo>
                  <a:pt x="0" y="3502850"/>
                </a:lnTo>
                <a:lnTo>
                  <a:pt x="0" y="0"/>
                </a:lnTo>
                <a:close/>
              </a:path>
            </a:pathLst>
          </a:custGeom>
          <a:blipFill>
            <a:blip r:embed="rId5"/>
            <a:stretch>
              <a:fillRect l="0" t="0" r="0" b="0"/>
            </a:stretch>
          </a:blipFill>
        </p:spPr>
      </p:sp>
      <p:sp>
        <p:nvSpPr>
          <p:cNvPr name="Freeform 8" id="8"/>
          <p:cNvSpPr/>
          <p:nvPr/>
        </p:nvSpPr>
        <p:spPr>
          <a:xfrm flipH="false" flipV="false" rot="0">
            <a:off x="10605295" y="5733580"/>
            <a:ext cx="4916761" cy="3524720"/>
          </a:xfrm>
          <a:custGeom>
            <a:avLst/>
            <a:gdLst/>
            <a:ahLst/>
            <a:cxnLst/>
            <a:rect r="r" b="b" t="t" l="l"/>
            <a:pathLst>
              <a:path h="3524720" w="4916761">
                <a:moveTo>
                  <a:pt x="0" y="0"/>
                </a:moveTo>
                <a:lnTo>
                  <a:pt x="4916762" y="0"/>
                </a:lnTo>
                <a:lnTo>
                  <a:pt x="4916762" y="3524720"/>
                </a:lnTo>
                <a:lnTo>
                  <a:pt x="0" y="3524720"/>
                </a:lnTo>
                <a:lnTo>
                  <a:pt x="0" y="0"/>
                </a:lnTo>
                <a:close/>
              </a:path>
            </a:pathLst>
          </a:custGeom>
          <a:blipFill>
            <a:blip r:embed="rId6"/>
            <a:stretch>
              <a:fillRect l="0" t="0" r="0" b="0"/>
            </a:stretch>
          </a:blipFill>
        </p:spPr>
      </p:sp>
      <p:sp>
        <p:nvSpPr>
          <p:cNvPr name="TextBox 9" id="9"/>
          <p:cNvSpPr txBox="true"/>
          <p:nvPr/>
        </p:nvSpPr>
        <p:spPr>
          <a:xfrm rot="0">
            <a:off x="3592908" y="691136"/>
            <a:ext cx="11102184" cy="1575183"/>
          </a:xfrm>
          <a:prstGeom prst="rect">
            <a:avLst/>
          </a:prstGeom>
        </p:spPr>
        <p:txBody>
          <a:bodyPr anchor="t" rtlCol="false" tIns="0" lIns="0" bIns="0" rIns="0">
            <a:spAutoFit/>
          </a:bodyPr>
          <a:lstStyle/>
          <a:p>
            <a:pPr algn="ctr">
              <a:lnSpc>
                <a:spcPts val="6077"/>
              </a:lnSpc>
            </a:pPr>
            <a:r>
              <a:rPr lang="en-US" b="true" sz="5900" spc="188">
                <a:solidFill>
                  <a:srgbClr val="000000"/>
                </a:solidFill>
                <a:latin typeface="Be Vietnam Ultra-Bold"/>
                <a:ea typeface="Be Vietnam Ultra-Bold"/>
                <a:cs typeface="Be Vietnam Ultra-Bold"/>
                <a:sym typeface="Be Vietnam Ultra-Bold"/>
              </a:rPr>
              <a:t>ANÁLISIS E INTERPRETACIÓN DE RESULTADOS</a:t>
            </a:r>
            <a:r>
              <a:rPr lang="en-US" b="true" sz="5900" spc="188">
                <a:solidFill>
                  <a:srgbClr val="000000"/>
                </a:solidFill>
                <a:latin typeface="Be Vietnam Ultra-Bold"/>
                <a:ea typeface="Be Vietnam Ultra-Bold"/>
                <a:cs typeface="Be Vietnam Ultra-Bold"/>
                <a:sym typeface="Be Vietnam Ultra-Bold"/>
              </a:rPr>
              <a:t> </a:t>
            </a:r>
          </a:p>
        </p:txBody>
      </p:sp>
      <p:sp>
        <p:nvSpPr>
          <p:cNvPr name="TextBox 10" id="10"/>
          <p:cNvSpPr txBox="true"/>
          <p:nvPr/>
        </p:nvSpPr>
        <p:spPr>
          <a:xfrm rot="0">
            <a:off x="2503001" y="3678958"/>
            <a:ext cx="6188547" cy="19336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Construir un sistema de análisis de emociones que integre programación paralela y arquitectura por capas para procesar eficientemente grandes volúmenes de texto.</a:t>
            </a:r>
            <a:r>
              <a:rPr lang="en-US" sz="1873">
                <a:solidFill>
                  <a:srgbClr val="000000"/>
                </a:solidFill>
                <a:latin typeface="Open Sans"/>
                <a:ea typeface="Open Sans"/>
                <a:cs typeface="Open Sans"/>
                <a:sym typeface="Open Sans"/>
              </a:rPr>
              <a:t> </a:t>
            </a:r>
          </a:p>
          <a:p>
            <a:pPr algn="just">
              <a:lnSpc>
                <a:spcPts val="2622"/>
              </a:lnSpc>
            </a:pPr>
          </a:p>
          <a:p>
            <a:pPr algn="just">
              <a:lnSpc>
                <a:spcPts val="2622"/>
              </a:lnSpc>
            </a:pPr>
            <a:r>
              <a:rPr lang="en-US" b="true" sz="1873">
                <a:solidFill>
                  <a:srgbClr val="000000"/>
                </a:solidFill>
                <a:latin typeface="Open Sans Bold"/>
                <a:ea typeface="Open Sans Bold"/>
                <a:cs typeface="Open Sans Bold"/>
                <a:sym typeface="Open Sans Bold"/>
              </a:rPr>
              <a:t>Diseño de Interfaz Gráfica</a:t>
            </a:r>
          </a:p>
        </p:txBody>
      </p:sp>
      <p:sp>
        <p:nvSpPr>
          <p:cNvPr name="TextBox 11" id="11"/>
          <p:cNvSpPr txBox="true"/>
          <p:nvPr/>
        </p:nvSpPr>
        <p:spPr>
          <a:xfrm rot="0">
            <a:off x="2503001" y="3217503"/>
            <a:ext cx="3325213" cy="356108"/>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Objetivo específico 3</a:t>
            </a:r>
          </a:p>
        </p:txBody>
      </p:sp>
      <p:sp>
        <p:nvSpPr>
          <p:cNvPr name="TextBox 12" id="12"/>
          <p:cNvSpPr txBox="true"/>
          <p:nvPr/>
        </p:nvSpPr>
        <p:spPr>
          <a:xfrm rot="0">
            <a:off x="3263065" y="9501208"/>
            <a:ext cx="5130299" cy="314366"/>
          </a:xfrm>
          <a:prstGeom prst="rect">
            <a:avLst/>
          </a:prstGeom>
        </p:spPr>
        <p:txBody>
          <a:bodyPr anchor="t" rtlCol="false" tIns="0" lIns="0" bIns="0" rIns="0">
            <a:spAutoFit/>
          </a:bodyPr>
          <a:lstStyle/>
          <a:p>
            <a:pPr algn="just">
              <a:lnSpc>
                <a:spcPts val="2622"/>
              </a:lnSpc>
            </a:pPr>
            <a:r>
              <a:rPr lang="en-US" b="true" sz="1873">
                <a:solidFill>
                  <a:srgbClr val="000000"/>
                </a:solidFill>
                <a:latin typeface="Open Sans Bold"/>
                <a:ea typeface="Open Sans Bold"/>
                <a:cs typeface="Open Sans Bold"/>
                <a:sym typeface="Open Sans Bold"/>
              </a:rPr>
              <a:t>Ventana 1: Cargue de texto para el analisis</a:t>
            </a:r>
          </a:p>
        </p:txBody>
      </p:sp>
      <p:sp>
        <p:nvSpPr>
          <p:cNvPr name="TextBox 13" id="13"/>
          <p:cNvSpPr txBox="true"/>
          <p:nvPr/>
        </p:nvSpPr>
        <p:spPr>
          <a:xfrm rot="0">
            <a:off x="11298365" y="9501208"/>
            <a:ext cx="3530622" cy="314366"/>
          </a:xfrm>
          <a:prstGeom prst="rect">
            <a:avLst/>
          </a:prstGeom>
        </p:spPr>
        <p:txBody>
          <a:bodyPr anchor="t" rtlCol="false" tIns="0" lIns="0" bIns="0" rIns="0">
            <a:spAutoFit/>
          </a:bodyPr>
          <a:lstStyle/>
          <a:p>
            <a:pPr algn="just">
              <a:lnSpc>
                <a:spcPts val="2622"/>
              </a:lnSpc>
            </a:pPr>
            <a:r>
              <a:rPr lang="en-US" b="true" sz="1873">
                <a:solidFill>
                  <a:srgbClr val="000000"/>
                </a:solidFill>
                <a:latin typeface="Open Sans Bold"/>
                <a:ea typeface="Open Sans Bold"/>
                <a:cs typeface="Open Sans Bold"/>
                <a:sym typeface="Open Sans Bold"/>
              </a:rPr>
              <a:t>Ventana 2: Analisis obtenido</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3517006">
            <a:off x="-3612269" y="688856"/>
            <a:ext cx="9281939" cy="2794075"/>
            <a:chOff x="0" y="0"/>
            <a:chExt cx="2444626" cy="735888"/>
          </a:xfrm>
        </p:grpSpPr>
        <p:sp>
          <p:nvSpPr>
            <p:cNvPr name="Freeform 4" id="4"/>
            <p:cNvSpPr/>
            <p:nvPr/>
          </p:nvSpPr>
          <p:spPr>
            <a:xfrm flipH="false" flipV="false" rot="0">
              <a:off x="0" y="0"/>
              <a:ext cx="2444626" cy="735888"/>
            </a:xfrm>
            <a:custGeom>
              <a:avLst/>
              <a:gdLst/>
              <a:ahLst/>
              <a:cxnLst/>
              <a:rect r="r" b="b" t="t" l="l"/>
              <a:pathLst>
                <a:path h="735888" w="2444626">
                  <a:moveTo>
                    <a:pt x="0" y="0"/>
                  </a:moveTo>
                  <a:lnTo>
                    <a:pt x="2444626" y="0"/>
                  </a:lnTo>
                  <a:lnTo>
                    <a:pt x="2444626" y="735888"/>
                  </a:lnTo>
                  <a:lnTo>
                    <a:pt x="0" y="735888"/>
                  </a:lnTo>
                  <a:close/>
                </a:path>
              </a:pathLst>
            </a:custGeom>
            <a:solidFill>
              <a:srgbClr val="EDECED"/>
            </a:solidFill>
          </p:spPr>
        </p:sp>
        <p:sp>
          <p:nvSpPr>
            <p:cNvPr name="TextBox 5" id="5"/>
            <p:cNvSpPr txBox="true"/>
            <p:nvPr/>
          </p:nvSpPr>
          <p:spPr>
            <a:xfrm>
              <a:off x="0" y="-47625"/>
              <a:ext cx="2444626" cy="78351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5400000">
            <a:off x="-2995637" y="534863"/>
            <a:ext cx="8048673" cy="4712132"/>
          </a:xfrm>
          <a:custGeom>
            <a:avLst/>
            <a:gdLst/>
            <a:ahLst/>
            <a:cxnLst/>
            <a:rect r="r" b="b" t="t" l="l"/>
            <a:pathLst>
              <a:path h="4712132" w="8048673">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03001" y="4188569"/>
            <a:ext cx="4904965" cy="5069731"/>
          </a:xfrm>
          <a:custGeom>
            <a:avLst/>
            <a:gdLst/>
            <a:ahLst/>
            <a:cxnLst/>
            <a:rect r="r" b="b" t="t" l="l"/>
            <a:pathLst>
              <a:path h="5069731" w="4904965">
                <a:moveTo>
                  <a:pt x="0" y="0"/>
                </a:moveTo>
                <a:lnTo>
                  <a:pt x="4904965" y="0"/>
                </a:lnTo>
                <a:lnTo>
                  <a:pt x="4904965" y="5069731"/>
                </a:lnTo>
                <a:lnTo>
                  <a:pt x="0" y="5069731"/>
                </a:lnTo>
                <a:lnTo>
                  <a:pt x="0" y="0"/>
                </a:lnTo>
                <a:close/>
              </a:path>
            </a:pathLst>
          </a:custGeom>
          <a:blipFill>
            <a:blip r:embed="rId5"/>
            <a:stretch>
              <a:fillRect l="0" t="0" r="0" b="0"/>
            </a:stretch>
          </a:blipFill>
        </p:spPr>
      </p:sp>
      <p:sp>
        <p:nvSpPr>
          <p:cNvPr name="Freeform 8" id="8"/>
          <p:cNvSpPr/>
          <p:nvPr/>
        </p:nvSpPr>
        <p:spPr>
          <a:xfrm flipH="false" flipV="false" rot="0">
            <a:off x="11600818" y="4188569"/>
            <a:ext cx="4893184" cy="4391633"/>
          </a:xfrm>
          <a:custGeom>
            <a:avLst/>
            <a:gdLst/>
            <a:ahLst/>
            <a:cxnLst/>
            <a:rect r="r" b="b" t="t" l="l"/>
            <a:pathLst>
              <a:path h="4391633" w="4893184">
                <a:moveTo>
                  <a:pt x="0" y="0"/>
                </a:moveTo>
                <a:lnTo>
                  <a:pt x="4893185" y="0"/>
                </a:lnTo>
                <a:lnTo>
                  <a:pt x="4893185" y="4391633"/>
                </a:lnTo>
                <a:lnTo>
                  <a:pt x="0" y="4391633"/>
                </a:lnTo>
                <a:lnTo>
                  <a:pt x="0" y="0"/>
                </a:lnTo>
                <a:close/>
              </a:path>
            </a:pathLst>
          </a:custGeom>
          <a:blipFill>
            <a:blip r:embed="rId6"/>
            <a:stretch>
              <a:fillRect l="0" t="0" r="0" b="0"/>
            </a:stretch>
          </a:blipFill>
        </p:spPr>
      </p:sp>
      <p:sp>
        <p:nvSpPr>
          <p:cNvPr name="TextBox 9" id="9"/>
          <p:cNvSpPr txBox="true"/>
          <p:nvPr/>
        </p:nvSpPr>
        <p:spPr>
          <a:xfrm rot="0">
            <a:off x="3592908" y="691136"/>
            <a:ext cx="11102184" cy="1575183"/>
          </a:xfrm>
          <a:prstGeom prst="rect">
            <a:avLst/>
          </a:prstGeom>
        </p:spPr>
        <p:txBody>
          <a:bodyPr anchor="t" rtlCol="false" tIns="0" lIns="0" bIns="0" rIns="0">
            <a:spAutoFit/>
          </a:bodyPr>
          <a:lstStyle/>
          <a:p>
            <a:pPr algn="ctr">
              <a:lnSpc>
                <a:spcPts val="6077"/>
              </a:lnSpc>
            </a:pPr>
            <a:r>
              <a:rPr lang="en-US" b="true" sz="5900" spc="188">
                <a:solidFill>
                  <a:srgbClr val="000000"/>
                </a:solidFill>
                <a:latin typeface="Be Vietnam Ultra-Bold"/>
                <a:ea typeface="Be Vietnam Ultra-Bold"/>
                <a:cs typeface="Be Vietnam Ultra-Bold"/>
                <a:sym typeface="Be Vietnam Ultra-Bold"/>
              </a:rPr>
              <a:t>ANÁLISIS E INTERPRETACIÓN DE RESULTADOS</a:t>
            </a:r>
            <a:r>
              <a:rPr lang="en-US" b="true" sz="5900" spc="188">
                <a:solidFill>
                  <a:srgbClr val="000000"/>
                </a:solidFill>
                <a:latin typeface="Be Vietnam Ultra-Bold"/>
                <a:ea typeface="Be Vietnam Ultra-Bold"/>
                <a:cs typeface="Be Vietnam Ultra-Bold"/>
                <a:sym typeface="Be Vietnam Ultra-Bold"/>
              </a:rPr>
              <a:t> </a:t>
            </a:r>
          </a:p>
        </p:txBody>
      </p:sp>
      <p:sp>
        <p:nvSpPr>
          <p:cNvPr name="TextBox 10" id="10"/>
          <p:cNvSpPr txBox="true"/>
          <p:nvPr/>
        </p:nvSpPr>
        <p:spPr>
          <a:xfrm rot="0">
            <a:off x="2503001" y="3678958"/>
            <a:ext cx="6188547" cy="314366"/>
          </a:xfrm>
          <a:prstGeom prst="rect">
            <a:avLst/>
          </a:prstGeom>
        </p:spPr>
        <p:txBody>
          <a:bodyPr anchor="t" rtlCol="false" tIns="0" lIns="0" bIns="0" rIns="0">
            <a:spAutoFit/>
          </a:bodyPr>
          <a:lstStyle/>
          <a:p>
            <a:pPr algn="just">
              <a:lnSpc>
                <a:spcPts val="2622"/>
              </a:lnSpc>
            </a:pPr>
            <a:r>
              <a:rPr lang="en-US" b="true" sz="1873">
                <a:solidFill>
                  <a:srgbClr val="000000"/>
                </a:solidFill>
                <a:latin typeface="Open Sans Bold"/>
                <a:ea typeface="Open Sans Bold"/>
                <a:cs typeface="Open Sans Bold"/>
                <a:sym typeface="Open Sans Bold"/>
              </a:rPr>
              <a:t>Capa de Presentacion</a:t>
            </a:r>
          </a:p>
        </p:txBody>
      </p:sp>
      <p:sp>
        <p:nvSpPr>
          <p:cNvPr name="TextBox 11" id="11"/>
          <p:cNvSpPr txBox="true"/>
          <p:nvPr/>
        </p:nvSpPr>
        <p:spPr>
          <a:xfrm rot="0">
            <a:off x="2503001" y="3217503"/>
            <a:ext cx="3325213" cy="356108"/>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Objetivo específico 3</a:t>
            </a:r>
          </a:p>
        </p:txBody>
      </p:sp>
      <p:sp>
        <p:nvSpPr>
          <p:cNvPr name="TextBox 12" id="12"/>
          <p:cNvSpPr txBox="true"/>
          <p:nvPr/>
        </p:nvSpPr>
        <p:spPr>
          <a:xfrm rot="0">
            <a:off x="11600818" y="3678958"/>
            <a:ext cx="6188547" cy="314366"/>
          </a:xfrm>
          <a:prstGeom prst="rect">
            <a:avLst/>
          </a:prstGeom>
        </p:spPr>
        <p:txBody>
          <a:bodyPr anchor="t" rtlCol="false" tIns="0" lIns="0" bIns="0" rIns="0">
            <a:spAutoFit/>
          </a:bodyPr>
          <a:lstStyle/>
          <a:p>
            <a:pPr algn="just">
              <a:lnSpc>
                <a:spcPts val="2622"/>
              </a:lnSpc>
            </a:pPr>
            <a:r>
              <a:rPr lang="en-US" b="true" sz="1873">
                <a:solidFill>
                  <a:srgbClr val="000000"/>
                </a:solidFill>
                <a:latin typeface="Open Sans Bold"/>
                <a:ea typeface="Open Sans Bold"/>
                <a:cs typeface="Open Sans Bold"/>
                <a:sym typeface="Open Sans Bold"/>
              </a:rPr>
              <a:t>Capa de Negocio</a:t>
            </a:r>
          </a:p>
        </p:txBody>
      </p:sp>
      <p:sp>
        <p:nvSpPr>
          <p:cNvPr name="AutoShape 13" id="13"/>
          <p:cNvSpPr/>
          <p:nvPr/>
        </p:nvSpPr>
        <p:spPr>
          <a:xfrm flipV="true">
            <a:off x="4955483" y="6915266"/>
            <a:ext cx="4548909" cy="2343034"/>
          </a:xfrm>
          <a:prstGeom prst="line">
            <a:avLst/>
          </a:prstGeom>
          <a:ln cap="flat" w="38100">
            <a:solidFill>
              <a:srgbClr val="000000"/>
            </a:solidFill>
            <a:prstDash val="solid"/>
            <a:headEnd type="none" len="sm" w="sm"/>
            <a:tailEnd type="none" len="sm" w="sm"/>
          </a:ln>
        </p:spPr>
      </p:sp>
      <p:sp>
        <p:nvSpPr>
          <p:cNvPr name="Freeform 14" id="14"/>
          <p:cNvSpPr/>
          <p:nvPr/>
        </p:nvSpPr>
        <p:spPr>
          <a:xfrm flipH="false" flipV="false" rot="0">
            <a:off x="7620208" y="4230566"/>
            <a:ext cx="3768369" cy="2684701"/>
          </a:xfrm>
          <a:custGeom>
            <a:avLst/>
            <a:gdLst/>
            <a:ahLst/>
            <a:cxnLst/>
            <a:rect r="r" b="b" t="t" l="l"/>
            <a:pathLst>
              <a:path h="2684701" w="3768369">
                <a:moveTo>
                  <a:pt x="0" y="0"/>
                </a:moveTo>
                <a:lnTo>
                  <a:pt x="3768369" y="0"/>
                </a:lnTo>
                <a:lnTo>
                  <a:pt x="3768369" y="2684700"/>
                </a:lnTo>
                <a:lnTo>
                  <a:pt x="0" y="2684700"/>
                </a:lnTo>
                <a:lnTo>
                  <a:pt x="0" y="0"/>
                </a:lnTo>
                <a:close/>
              </a:path>
            </a:pathLst>
          </a:custGeom>
          <a:blipFill>
            <a:blip r:embed="rId7"/>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2700000">
            <a:off x="57071" y="805024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2700000">
            <a:off x="14836942" y="550429"/>
            <a:ext cx="3393988" cy="1567256"/>
            <a:chOff x="0" y="0"/>
            <a:chExt cx="893890" cy="412775"/>
          </a:xfrm>
        </p:grpSpPr>
        <p:sp>
          <p:nvSpPr>
            <p:cNvPr name="Freeform 10" id="10"/>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1" id="11"/>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515035" y="5489862"/>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856632" y="2705082"/>
            <a:ext cx="14574736" cy="1143000"/>
          </a:xfrm>
          <a:prstGeom prst="rect">
            <a:avLst/>
          </a:prstGeom>
        </p:spPr>
        <p:txBody>
          <a:bodyPr anchor="t" rtlCol="false" tIns="0" lIns="0" bIns="0" rIns="0">
            <a:spAutoFit/>
          </a:bodyPr>
          <a:lstStyle/>
          <a:p>
            <a:pPr algn="ctr">
              <a:lnSpc>
                <a:spcPts val="9000"/>
              </a:lnSpc>
            </a:pPr>
            <a:r>
              <a:rPr lang="en-US" sz="7500">
                <a:solidFill>
                  <a:srgbClr val="000000"/>
                </a:solidFill>
                <a:latin typeface="League Spartan"/>
                <a:ea typeface="League Spartan"/>
                <a:cs typeface="League Spartan"/>
                <a:sym typeface="League Spartan"/>
              </a:rPr>
              <a:t>Índice de Contenidos</a:t>
            </a:r>
          </a:p>
        </p:txBody>
      </p:sp>
      <p:sp>
        <p:nvSpPr>
          <p:cNvPr name="TextBox 14" id="14"/>
          <p:cNvSpPr txBox="true"/>
          <p:nvPr/>
        </p:nvSpPr>
        <p:spPr>
          <a:xfrm rot="0">
            <a:off x="10587648" y="4516134"/>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Marco Teórico</a:t>
            </a:r>
          </a:p>
        </p:txBody>
      </p:sp>
      <p:sp>
        <p:nvSpPr>
          <p:cNvPr name="Freeform 15" id="15"/>
          <p:cNvSpPr/>
          <p:nvPr/>
        </p:nvSpPr>
        <p:spPr>
          <a:xfrm flipH="false" flipV="false" rot="-10800000">
            <a:off x="13871465" y="-189523"/>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3508129" y="4391007"/>
            <a:ext cx="1316610" cy="657225"/>
          </a:xfrm>
          <a:prstGeom prst="rect">
            <a:avLst/>
          </a:prstGeom>
        </p:spPr>
        <p:txBody>
          <a:bodyPr anchor="t" rtlCol="false" tIns="0" lIns="0" bIns="0" rIns="0">
            <a:spAutoFit/>
          </a:bodyPr>
          <a:lstStyle/>
          <a:p>
            <a:pPr algn="r">
              <a:lnSpc>
                <a:spcPts val="5218"/>
              </a:lnSpc>
            </a:pPr>
            <a:r>
              <a:rPr lang="en-US" sz="4348" spc="1139">
                <a:solidFill>
                  <a:srgbClr val="000000"/>
                </a:solidFill>
                <a:latin typeface="League Spartan"/>
                <a:ea typeface="League Spartan"/>
                <a:cs typeface="League Spartan"/>
                <a:sym typeface="League Spartan"/>
              </a:rPr>
              <a:t>01</a:t>
            </a:r>
          </a:p>
        </p:txBody>
      </p:sp>
      <p:sp>
        <p:nvSpPr>
          <p:cNvPr name="TextBox 17" id="17"/>
          <p:cNvSpPr txBox="true"/>
          <p:nvPr/>
        </p:nvSpPr>
        <p:spPr>
          <a:xfrm rot="0">
            <a:off x="3508129" y="5426539"/>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02</a:t>
            </a:r>
          </a:p>
        </p:txBody>
      </p:sp>
      <p:sp>
        <p:nvSpPr>
          <p:cNvPr name="TextBox 18" id="18"/>
          <p:cNvSpPr txBox="true"/>
          <p:nvPr/>
        </p:nvSpPr>
        <p:spPr>
          <a:xfrm rot="0">
            <a:off x="3508129" y="6462071"/>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03</a:t>
            </a:r>
          </a:p>
        </p:txBody>
      </p:sp>
      <p:sp>
        <p:nvSpPr>
          <p:cNvPr name="TextBox 19" id="19"/>
          <p:cNvSpPr txBox="true"/>
          <p:nvPr/>
        </p:nvSpPr>
        <p:spPr>
          <a:xfrm rot="0">
            <a:off x="3508129" y="7497603"/>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04</a:t>
            </a:r>
          </a:p>
        </p:txBody>
      </p:sp>
      <p:sp>
        <p:nvSpPr>
          <p:cNvPr name="TextBox 20" id="20"/>
          <p:cNvSpPr txBox="true"/>
          <p:nvPr/>
        </p:nvSpPr>
        <p:spPr>
          <a:xfrm rot="0">
            <a:off x="9098170" y="4391007"/>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05</a:t>
            </a:r>
          </a:p>
        </p:txBody>
      </p:sp>
      <p:sp>
        <p:nvSpPr>
          <p:cNvPr name="TextBox 21" id="21"/>
          <p:cNvSpPr txBox="true"/>
          <p:nvPr/>
        </p:nvSpPr>
        <p:spPr>
          <a:xfrm rot="0">
            <a:off x="9098170" y="5426539"/>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06</a:t>
            </a:r>
          </a:p>
        </p:txBody>
      </p:sp>
      <p:sp>
        <p:nvSpPr>
          <p:cNvPr name="TextBox 22" id="22"/>
          <p:cNvSpPr txBox="true"/>
          <p:nvPr/>
        </p:nvSpPr>
        <p:spPr>
          <a:xfrm rot="0">
            <a:off x="9098170" y="6462071"/>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07</a:t>
            </a:r>
          </a:p>
        </p:txBody>
      </p:sp>
      <p:sp>
        <p:nvSpPr>
          <p:cNvPr name="TextBox 23" id="23"/>
          <p:cNvSpPr txBox="true"/>
          <p:nvPr/>
        </p:nvSpPr>
        <p:spPr>
          <a:xfrm rot="0">
            <a:off x="9098170" y="7497603"/>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08</a:t>
            </a:r>
          </a:p>
        </p:txBody>
      </p:sp>
      <p:sp>
        <p:nvSpPr>
          <p:cNvPr name="TextBox 24" id="24"/>
          <p:cNvSpPr txBox="true"/>
          <p:nvPr/>
        </p:nvSpPr>
        <p:spPr>
          <a:xfrm rot="0">
            <a:off x="5118945" y="4516134"/>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Planteamiento del problema</a:t>
            </a:r>
          </a:p>
        </p:txBody>
      </p:sp>
      <p:sp>
        <p:nvSpPr>
          <p:cNvPr name="TextBox 25" id="25"/>
          <p:cNvSpPr txBox="true"/>
          <p:nvPr/>
        </p:nvSpPr>
        <p:spPr>
          <a:xfrm rot="0">
            <a:off x="5118945" y="5596249"/>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Objetivos</a:t>
            </a:r>
          </a:p>
        </p:txBody>
      </p:sp>
      <p:sp>
        <p:nvSpPr>
          <p:cNvPr name="TextBox 26" id="26"/>
          <p:cNvSpPr txBox="true"/>
          <p:nvPr/>
        </p:nvSpPr>
        <p:spPr>
          <a:xfrm rot="0">
            <a:off x="5118945" y="6666299"/>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Justificación</a:t>
            </a:r>
          </a:p>
        </p:txBody>
      </p:sp>
      <p:sp>
        <p:nvSpPr>
          <p:cNvPr name="TextBox 27" id="27"/>
          <p:cNvSpPr txBox="true"/>
          <p:nvPr/>
        </p:nvSpPr>
        <p:spPr>
          <a:xfrm rot="0">
            <a:off x="5118945" y="7684572"/>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Antecedentes</a:t>
            </a:r>
          </a:p>
        </p:txBody>
      </p:sp>
      <p:sp>
        <p:nvSpPr>
          <p:cNvPr name="TextBox 28" id="28"/>
          <p:cNvSpPr txBox="true"/>
          <p:nvPr/>
        </p:nvSpPr>
        <p:spPr>
          <a:xfrm rot="0">
            <a:off x="10587648" y="5596249"/>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Metodología</a:t>
            </a:r>
          </a:p>
        </p:txBody>
      </p:sp>
      <p:sp>
        <p:nvSpPr>
          <p:cNvPr name="TextBox 29" id="29"/>
          <p:cNvSpPr txBox="true"/>
          <p:nvPr/>
        </p:nvSpPr>
        <p:spPr>
          <a:xfrm rot="0">
            <a:off x="10587648" y="6666299"/>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Análisis e interpretación de resultados</a:t>
            </a:r>
            <a:r>
              <a:rPr lang="en-US" sz="2174">
                <a:solidFill>
                  <a:srgbClr val="000000"/>
                </a:solidFill>
                <a:latin typeface="Open Sans"/>
                <a:ea typeface="Open Sans"/>
                <a:cs typeface="Open Sans"/>
                <a:sym typeface="Open Sans"/>
              </a:rPr>
              <a:t> </a:t>
            </a:r>
          </a:p>
        </p:txBody>
      </p:sp>
      <p:sp>
        <p:nvSpPr>
          <p:cNvPr name="TextBox 30" id="30"/>
          <p:cNvSpPr txBox="true"/>
          <p:nvPr/>
        </p:nvSpPr>
        <p:spPr>
          <a:xfrm rot="0">
            <a:off x="10587648" y="7684572"/>
            <a:ext cx="4971324" cy="323850"/>
          </a:xfrm>
          <a:prstGeom prst="rect">
            <a:avLst/>
          </a:prstGeom>
        </p:spPr>
        <p:txBody>
          <a:bodyPr anchor="t" rtlCol="false" tIns="0" lIns="0" bIns="0" rIns="0">
            <a:spAutoFit/>
          </a:bodyPr>
          <a:lstStyle/>
          <a:p>
            <a:pPr algn="l">
              <a:lnSpc>
                <a:spcPts val="2609"/>
              </a:lnSpc>
            </a:pPr>
            <a:r>
              <a:rPr lang="en-US" sz="2174">
                <a:solidFill>
                  <a:srgbClr val="D21515"/>
                </a:solidFill>
                <a:latin typeface="Open Sans"/>
                <a:ea typeface="Open Sans"/>
                <a:cs typeface="Open Sans"/>
                <a:sym typeface="Open Sans"/>
              </a:rPr>
              <a:t>Conclusiones recomendacionescto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3517006">
            <a:off x="-3612269" y="688856"/>
            <a:ext cx="9281939" cy="2794075"/>
            <a:chOff x="0" y="0"/>
            <a:chExt cx="2444626" cy="735888"/>
          </a:xfrm>
        </p:grpSpPr>
        <p:sp>
          <p:nvSpPr>
            <p:cNvPr name="Freeform 4" id="4"/>
            <p:cNvSpPr/>
            <p:nvPr/>
          </p:nvSpPr>
          <p:spPr>
            <a:xfrm flipH="false" flipV="false" rot="0">
              <a:off x="0" y="0"/>
              <a:ext cx="2444626" cy="735888"/>
            </a:xfrm>
            <a:custGeom>
              <a:avLst/>
              <a:gdLst/>
              <a:ahLst/>
              <a:cxnLst/>
              <a:rect r="r" b="b" t="t" l="l"/>
              <a:pathLst>
                <a:path h="735888" w="2444626">
                  <a:moveTo>
                    <a:pt x="0" y="0"/>
                  </a:moveTo>
                  <a:lnTo>
                    <a:pt x="2444626" y="0"/>
                  </a:lnTo>
                  <a:lnTo>
                    <a:pt x="2444626" y="735888"/>
                  </a:lnTo>
                  <a:lnTo>
                    <a:pt x="0" y="735888"/>
                  </a:lnTo>
                  <a:close/>
                </a:path>
              </a:pathLst>
            </a:custGeom>
            <a:solidFill>
              <a:srgbClr val="EDECED"/>
            </a:solidFill>
          </p:spPr>
        </p:sp>
        <p:sp>
          <p:nvSpPr>
            <p:cNvPr name="TextBox 5" id="5"/>
            <p:cNvSpPr txBox="true"/>
            <p:nvPr/>
          </p:nvSpPr>
          <p:spPr>
            <a:xfrm>
              <a:off x="0" y="-47625"/>
              <a:ext cx="2444626" cy="78351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5400000">
            <a:off x="-2995637" y="534863"/>
            <a:ext cx="8048673" cy="4712132"/>
          </a:xfrm>
          <a:custGeom>
            <a:avLst/>
            <a:gdLst/>
            <a:ahLst/>
            <a:cxnLst/>
            <a:rect r="r" b="b" t="t" l="l"/>
            <a:pathLst>
              <a:path h="4712132" w="8048673">
                <a:moveTo>
                  <a:pt x="0" y="0"/>
                </a:moveTo>
                <a:lnTo>
                  <a:pt x="8048674" y="0"/>
                </a:lnTo>
                <a:lnTo>
                  <a:pt x="8048674" y="4712133"/>
                </a:lnTo>
                <a:lnTo>
                  <a:pt x="0" y="4712133"/>
                </a:lnTo>
                <a:lnTo>
                  <a:pt x="0" y="0"/>
                </a:lnTo>
                <a:close/>
              </a:path>
            </a:pathLst>
          </a:custGeom>
          <a:blipFill>
            <a:blip r:embed="rId3">
              <a:alphaModFix amt="88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752456" y="3573611"/>
            <a:ext cx="7624782" cy="5793942"/>
          </a:xfrm>
          <a:custGeom>
            <a:avLst/>
            <a:gdLst/>
            <a:ahLst/>
            <a:cxnLst/>
            <a:rect r="r" b="b" t="t" l="l"/>
            <a:pathLst>
              <a:path h="5793942" w="7624782">
                <a:moveTo>
                  <a:pt x="0" y="0"/>
                </a:moveTo>
                <a:lnTo>
                  <a:pt x="7624783" y="0"/>
                </a:lnTo>
                <a:lnTo>
                  <a:pt x="7624783" y="5793941"/>
                </a:lnTo>
                <a:lnTo>
                  <a:pt x="0" y="5793941"/>
                </a:lnTo>
                <a:lnTo>
                  <a:pt x="0" y="0"/>
                </a:lnTo>
                <a:close/>
              </a:path>
            </a:pathLst>
          </a:custGeom>
          <a:blipFill>
            <a:blip r:embed="rId5"/>
            <a:stretch>
              <a:fillRect l="0" t="0" r="0" b="0"/>
            </a:stretch>
          </a:blipFill>
          <a:ln w="19050" cap="rnd">
            <a:solidFill>
              <a:srgbClr val="000000"/>
            </a:solidFill>
            <a:prstDash val="solid"/>
            <a:round/>
          </a:ln>
        </p:spPr>
      </p:sp>
      <p:sp>
        <p:nvSpPr>
          <p:cNvPr name="TextBox 8" id="8"/>
          <p:cNvSpPr txBox="true"/>
          <p:nvPr/>
        </p:nvSpPr>
        <p:spPr>
          <a:xfrm rot="0">
            <a:off x="3592908" y="691136"/>
            <a:ext cx="11102184" cy="1575183"/>
          </a:xfrm>
          <a:prstGeom prst="rect">
            <a:avLst/>
          </a:prstGeom>
        </p:spPr>
        <p:txBody>
          <a:bodyPr anchor="t" rtlCol="false" tIns="0" lIns="0" bIns="0" rIns="0">
            <a:spAutoFit/>
          </a:bodyPr>
          <a:lstStyle/>
          <a:p>
            <a:pPr algn="ctr">
              <a:lnSpc>
                <a:spcPts val="6077"/>
              </a:lnSpc>
            </a:pPr>
            <a:r>
              <a:rPr lang="en-US" b="true" sz="5900" spc="188">
                <a:solidFill>
                  <a:srgbClr val="000000"/>
                </a:solidFill>
                <a:latin typeface="Be Vietnam Ultra-Bold"/>
                <a:ea typeface="Be Vietnam Ultra-Bold"/>
                <a:cs typeface="Be Vietnam Ultra-Bold"/>
                <a:sym typeface="Be Vietnam Ultra-Bold"/>
              </a:rPr>
              <a:t>ANÁLISIS E INTERPRETACIÓN DE RESULTADOS</a:t>
            </a:r>
            <a:r>
              <a:rPr lang="en-US" b="true" sz="5900" spc="188">
                <a:solidFill>
                  <a:srgbClr val="000000"/>
                </a:solidFill>
                <a:latin typeface="Be Vietnam Ultra-Bold"/>
                <a:ea typeface="Be Vietnam Ultra-Bold"/>
                <a:cs typeface="Be Vietnam Ultra-Bold"/>
                <a:sym typeface="Be Vietnam Ultra-Bold"/>
              </a:rPr>
              <a:t> </a:t>
            </a:r>
          </a:p>
        </p:txBody>
      </p:sp>
      <p:sp>
        <p:nvSpPr>
          <p:cNvPr name="TextBox 9" id="9"/>
          <p:cNvSpPr txBox="true"/>
          <p:nvPr/>
        </p:nvSpPr>
        <p:spPr>
          <a:xfrm rot="0">
            <a:off x="2503001" y="3678958"/>
            <a:ext cx="5622507" cy="58198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Evaluar la precisión y efectividad del sistema en la detección y categorización de emociones en textos analizados. Para evaluar el sistema, se realizaron pruebas con textos de diversas tonalidades emocionales.</a:t>
            </a:r>
          </a:p>
          <a:p>
            <a:pPr algn="just">
              <a:lnSpc>
                <a:spcPts val="2622"/>
              </a:lnSpc>
            </a:pPr>
          </a:p>
          <a:p>
            <a:pPr algn="just">
              <a:lnSpc>
                <a:spcPts val="2622"/>
              </a:lnSpc>
            </a:pPr>
            <a:r>
              <a:rPr lang="en-US" sz="1873">
                <a:solidFill>
                  <a:srgbClr val="000000"/>
                </a:solidFill>
                <a:latin typeface="Open Sans"/>
                <a:ea typeface="Open Sans"/>
                <a:cs typeface="Open Sans"/>
                <a:sym typeface="Open Sans"/>
              </a:rPr>
              <a:t>Se revisaron los puntajes compuestos y las clasificaciones de sentimiento generadas por vaderSentiment, y se compararon los resultados con análisis manuales para validar la precisión del sistema.</a:t>
            </a:r>
          </a:p>
          <a:p>
            <a:pPr algn="just">
              <a:lnSpc>
                <a:spcPts val="2622"/>
              </a:lnSpc>
            </a:pPr>
          </a:p>
          <a:p>
            <a:pPr algn="just">
              <a:lnSpc>
                <a:spcPts val="2622"/>
              </a:lnSpc>
            </a:pPr>
            <a:r>
              <a:rPr lang="en-US" b="true" sz="1873">
                <a:solidFill>
                  <a:srgbClr val="000000"/>
                </a:solidFill>
                <a:latin typeface="Open Sans Bold"/>
                <a:ea typeface="Open Sans Bold"/>
                <a:cs typeface="Open Sans Bold"/>
                <a:sym typeface="Open Sans Bold"/>
              </a:rPr>
              <a:t>En conclusion</a:t>
            </a:r>
            <a:r>
              <a:rPr lang="en-US" sz="1873">
                <a:solidFill>
                  <a:srgbClr val="000000"/>
                </a:solidFill>
                <a:latin typeface="Open Sans"/>
                <a:ea typeface="Open Sans"/>
                <a:cs typeface="Open Sans"/>
                <a:sym typeface="Open Sans"/>
              </a:rPr>
              <a:t>, Estas pruebas confirmaron que el sistema es efectivo en la mayoría de los casos, especialmente en textos con emociones claramente definidas, aunque se observó que los textos ambiguos presentan un desafío para la interpretación automática.</a:t>
            </a:r>
          </a:p>
        </p:txBody>
      </p:sp>
      <p:sp>
        <p:nvSpPr>
          <p:cNvPr name="TextBox 10" id="10"/>
          <p:cNvSpPr txBox="true"/>
          <p:nvPr/>
        </p:nvSpPr>
        <p:spPr>
          <a:xfrm rot="0">
            <a:off x="2503001" y="3217503"/>
            <a:ext cx="3325213" cy="356108"/>
          </a:xfrm>
          <a:prstGeom prst="rect">
            <a:avLst/>
          </a:prstGeom>
        </p:spPr>
        <p:txBody>
          <a:bodyPr anchor="t" rtlCol="false" tIns="0" lIns="0" bIns="0" rIns="0">
            <a:spAutoFit/>
          </a:bodyPr>
          <a:lstStyle/>
          <a:p>
            <a:pPr algn="ctr" marL="0" indent="0" lvl="0">
              <a:lnSpc>
                <a:spcPts val="2805"/>
              </a:lnSpc>
              <a:spcBef>
                <a:spcPct val="0"/>
              </a:spcBef>
            </a:pPr>
            <a:r>
              <a:rPr lang="en-US" sz="2299">
                <a:solidFill>
                  <a:srgbClr val="222222"/>
                </a:solidFill>
                <a:latin typeface="League Spartan"/>
                <a:ea typeface="League Spartan"/>
                <a:cs typeface="League Spartan"/>
                <a:sym typeface="League Spartan"/>
              </a:rPr>
              <a:t>Objetivo específico 4</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98944"/>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0C3747"/>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2700000">
            <a:off x="57071" y="805024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2700000">
            <a:off x="14836942" y="550429"/>
            <a:ext cx="3393988" cy="1567256"/>
            <a:chOff x="0" y="0"/>
            <a:chExt cx="893890" cy="412775"/>
          </a:xfrm>
        </p:grpSpPr>
        <p:sp>
          <p:nvSpPr>
            <p:cNvPr name="Freeform 10" id="10"/>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1" id="11"/>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794973" y="5188925"/>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592396" y="2094061"/>
            <a:ext cx="15103207" cy="1171575"/>
          </a:xfrm>
          <a:prstGeom prst="rect">
            <a:avLst/>
          </a:prstGeom>
        </p:spPr>
        <p:txBody>
          <a:bodyPr anchor="t" rtlCol="false" tIns="0" lIns="0" bIns="0" rIns="0">
            <a:spAutoFit/>
          </a:bodyPr>
          <a:lstStyle/>
          <a:p>
            <a:pPr algn="ctr">
              <a:lnSpc>
                <a:spcPts val="9239"/>
              </a:lnSpc>
            </a:pPr>
            <a:r>
              <a:rPr lang="en-US" sz="7699">
                <a:solidFill>
                  <a:srgbClr val="000000"/>
                </a:solidFill>
                <a:latin typeface="League Spartan"/>
                <a:ea typeface="League Spartan"/>
                <a:cs typeface="League Spartan"/>
                <a:sym typeface="League Spartan"/>
              </a:rPr>
              <a:t>CONCLUSIONES</a:t>
            </a:r>
          </a:p>
        </p:txBody>
      </p:sp>
      <p:sp>
        <p:nvSpPr>
          <p:cNvPr name="Freeform 14" id="14"/>
          <p:cNvSpPr/>
          <p:nvPr/>
        </p:nvSpPr>
        <p:spPr>
          <a:xfrm flipH="false" flipV="false" rot="-10800000">
            <a:off x="13871465" y="-189523"/>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5">
              <a:alphaModFix amt="77000"/>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3037354" y="3587939"/>
            <a:ext cx="12213292" cy="4751538"/>
          </a:xfrm>
          <a:prstGeom prst="rect">
            <a:avLst/>
          </a:prstGeom>
        </p:spPr>
        <p:txBody>
          <a:bodyPr anchor="t" rtlCol="false" tIns="0" lIns="0" bIns="0" rIns="0">
            <a:spAutoFit/>
          </a:bodyPr>
          <a:lstStyle/>
          <a:p>
            <a:pPr algn="just">
              <a:lnSpc>
                <a:spcPts val="3754"/>
              </a:lnSpc>
            </a:pPr>
            <a:r>
              <a:rPr lang="en-US" sz="2681">
                <a:solidFill>
                  <a:srgbClr val="000000"/>
                </a:solidFill>
                <a:latin typeface="Open Sans"/>
                <a:ea typeface="Open Sans"/>
                <a:cs typeface="Open Sans"/>
                <a:sym typeface="Open Sans"/>
              </a:rPr>
              <a:t>El sistema logró identificar y clasificar emociones en textos utilizando la biblioteca vaderSentiment, lo que permitió una categorización efectiva de las emociones en positivas, negativas y neutrales, aunque se encontró que los textos ambiguos presentaron desafíos en la interpretación.</a:t>
            </a:r>
          </a:p>
          <a:p>
            <a:pPr algn="just">
              <a:lnSpc>
                <a:spcPts val="3754"/>
              </a:lnSpc>
            </a:pPr>
          </a:p>
          <a:p>
            <a:pPr algn="just">
              <a:lnSpc>
                <a:spcPts val="3754"/>
              </a:lnSpc>
            </a:pPr>
            <a:r>
              <a:rPr lang="en-US" sz="2681">
                <a:solidFill>
                  <a:srgbClr val="000000"/>
                </a:solidFill>
                <a:latin typeface="Open Sans"/>
                <a:ea typeface="Open Sans"/>
                <a:cs typeface="Open Sans"/>
                <a:sym typeface="Open Sans"/>
              </a:rPr>
              <a:t>Se determinó que la combinación de algoritmos de NLP, como vaderSentiment, junto con un enfoque de programación paralela, optimizó el rendimiento del sistema, permitiendo un análisis más rápido y preciso de grandes volúmenes de texto .</a:t>
            </a:r>
          </a:p>
          <a:p>
            <a:pPr algn="just">
              <a:lnSpc>
                <a:spcPts val="3754"/>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98944"/>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0C3747"/>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2700000">
            <a:off x="57071" y="805024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2700000">
            <a:off x="14836942" y="550429"/>
            <a:ext cx="3393988" cy="1567256"/>
            <a:chOff x="0" y="0"/>
            <a:chExt cx="893890" cy="412775"/>
          </a:xfrm>
        </p:grpSpPr>
        <p:sp>
          <p:nvSpPr>
            <p:cNvPr name="Freeform 10" id="10"/>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1" id="11"/>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794973" y="5188925"/>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592396" y="2094061"/>
            <a:ext cx="15103207" cy="1171575"/>
          </a:xfrm>
          <a:prstGeom prst="rect">
            <a:avLst/>
          </a:prstGeom>
        </p:spPr>
        <p:txBody>
          <a:bodyPr anchor="t" rtlCol="false" tIns="0" lIns="0" bIns="0" rIns="0">
            <a:spAutoFit/>
          </a:bodyPr>
          <a:lstStyle/>
          <a:p>
            <a:pPr algn="ctr">
              <a:lnSpc>
                <a:spcPts val="9239"/>
              </a:lnSpc>
            </a:pPr>
            <a:r>
              <a:rPr lang="en-US" sz="7699">
                <a:solidFill>
                  <a:srgbClr val="000000"/>
                </a:solidFill>
                <a:latin typeface="League Spartan"/>
                <a:ea typeface="League Spartan"/>
                <a:cs typeface="League Spartan"/>
                <a:sym typeface="League Spartan"/>
              </a:rPr>
              <a:t>CONCLUSIONES</a:t>
            </a:r>
          </a:p>
        </p:txBody>
      </p:sp>
      <p:sp>
        <p:nvSpPr>
          <p:cNvPr name="Freeform 14" id="14"/>
          <p:cNvSpPr/>
          <p:nvPr/>
        </p:nvSpPr>
        <p:spPr>
          <a:xfrm flipH="false" flipV="false" rot="-10800000">
            <a:off x="13871465" y="-189523"/>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5">
              <a:alphaModFix amt="77000"/>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3037354" y="3587939"/>
            <a:ext cx="12213292" cy="4275288"/>
          </a:xfrm>
          <a:prstGeom prst="rect">
            <a:avLst/>
          </a:prstGeom>
        </p:spPr>
        <p:txBody>
          <a:bodyPr anchor="t" rtlCol="false" tIns="0" lIns="0" bIns="0" rIns="0">
            <a:spAutoFit/>
          </a:bodyPr>
          <a:lstStyle/>
          <a:p>
            <a:pPr algn="just">
              <a:lnSpc>
                <a:spcPts val="3754"/>
              </a:lnSpc>
            </a:pPr>
            <a:r>
              <a:rPr lang="en-US" sz="2681">
                <a:solidFill>
                  <a:srgbClr val="000000"/>
                </a:solidFill>
                <a:latin typeface="Open Sans"/>
                <a:ea typeface="Open Sans"/>
                <a:cs typeface="Open Sans"/>
                <a:sym typeface="Open Sans"/>
              </a:rPr>
              <a:t>La implementación de una arquitectura por capas y programación paralela resultó en un sistema robusto que no solo mejora la eficiencia del procesamiento, sino que también mantiene la calidad del análisis emocional, permitiendo manejar grandes volúmenes de datos sin comprometer la precisión .</a:t>
            </a:r>
          </a:p>
          <a:p>
            <a:pPr algn="just">
              <a:lnSpc>
                <a:spcPts val="3754"/>
              </a:lnSpc>
            </a:pPr>
            <a:r>
              <a:rPr lang="en-US" sz="2681">
                <a:solidFill>
                  <a:srgbClr val="000000"/>
                </a:solidFill>
                <a:latin typeface="Open Sans"/>
                <a:ea typeface="Open Sans"/>
                <a:cs typeface="Open Sans"/>
                <a:sym typeface="Open Sans"/>
              </a:rPr>
              <a:t> Las pruebas realizadas confirmaron que el sistema es efectivo en la mayoría de los casos, especialmente en textos con emociones claramente definidas, aunque se identificaron limitaciones en la interpretación de textos con tonalidades emocionales ambiguas.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28700" y="1028700"/>
            <a:ext cx="16230600" cy="8115119"/>
            <a:chOff x="0" y="0"/>
            <a:chExt cx="6045684" cy="3022775"/>
          </a:xfrm>
        </p:grpSpPr>
        <p:sp>
          <p:nvSpPr>
            <p:cNvPr name="Freeform 4" id="4"/>
            <p:cNvSpPr/>
            <p:nvPr/>
          </p:nvSpPr>
          <p:spPr>
            <a:xfrm flipH="false" flipV="false" rot="0">
              <a:off x="0" y="0"/>
              <a:ext cx="6045684" cy="3022775"/>
            </a:xfrm>
            <a:custGeom>
              <a:avLst/>
              <a:gdLst/>
              <a:ahLst/>
              <a:cxnLst/>
              <a:rect r="r" b="b" t="t" l="l"/>
              <a:pathLst>
                <a:path h="3022775" w="6045684">
                  <a:moveTo>
                    <a:pt x="0" y="0"/>
                  </a:moveTo>
                  <a:lnTo>
                    <a:pt x="6045684" y="0"/>
                  </a:lnTo>
                  <a:lnTo>
                    <a:pt x="6045684" y="3022775"/>
                  </a:lnTo>
                  <a:lnTo>
                    <a:pt x="0" y="3022775"/>
                  </a:lnTo>
                  <a:close/>
                </a:path>
              </a:pathLst>
            </a:custGeom>
            <a:solidFill>
              <a:srgbClr val="000000">
                <a:alpha val="0"/>
              </a:srgbClr>
            </a:solidFill>
            <a:ln w="66675" cap="sq">
              <a:solidFill>
                <a:srgbClr val="0C6B8E"/>
              </a:solidFill>
              <a:prstDash val="solid"/>
              <a:miter/>
            </a:ln>
          </p:spPr>
        </p:sp>
        <p:sp>
          <p:nvSpPr>
            <p:cNvPr name="TextBox 5" id="5"/>
            <p:cNvSpPr txBox="true"/>
            <p:nvPr/>
          </p:nvSpPr>
          <p:spPr>
            <a:xfrm>
              <a:off x="0" y="0"/>
              <a:ext cx="6045684" cy="3022775"/>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0">
            <a:off x="12374539" y="8993151"/>
            <a:ext cx="4284389" cy="1567256"/>
            <a:chOff x="0" y="0"/>
            <a:chExt cx="1128399" cy="412775"/>
          </a:xfrm>
        </p:grpSpPr>
        <p:sp>
          <p:nvSpPr>
            <p:cNvPr name="Freeform 7" id="7"/>
            <p:cNvSpPr/>
            <p:nvPr/>
          </p:nvSpPr>
          <p:spPr>
            <a:xfrm flipH="false" flipV="false" rot="0">
              <a:off x="0" y="0"/>
              <a:ext cx="1128399" cy="412775"/>
            </a:xfrm>
            <a:custGeom>
              <a:avLst/>
              <a:gdLst/>
              <a:ahLst/>
              <a:cxnLst/>
              <a:rect r="r" b="b" t="t" l="l"/>
              <a:pathLst>
                <a:path h="412775" w="1128399">
                  <a:moveTo>
                    <a:pt x="0" y="0"/>
                  </a:moveTo>
                  <a:lnTo>
                    <a:pt x="1128399" y="0"/>
                  </a:lnTo>
                  <a:lnTo>
                    <a:pt x="1128399" y="412775"/>
                  </a:lnTo>
                  <a:lnTo>
                    <a:pt x="0" y="412775"/>
                  </a:lnTo>
                  <a:close/>
                </a:path>
              </a:pathLst>
            </a:custGeom>
            <a:solidFill>
              <a:srgbClr val="EDECED"/>
            </a:solidFill>
          </p:spPr>
        </p:sp>
        <p:sp>
          <p:nvSpPr>
            <p:cNvPr name="TextBox 8" id="8"/>
            <p:cNvSpPr txBox="true"/>
            <p:nvPr/>
          </p:nvSpPr>
          <p:spPr>
            <a:xfrm>
              <a:off x="0" y="-47625"/>
              <a:ext cx="1128399"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5400000">
            <a:off x="14012664" y="3237235"/>
            <a:ext cx="6983416" cy="1567256"/>
            <a:chOff x="0" y="0"/>
            <a:chExt cx="1839254" cy="412775"/>
          </a:xfrm>
        </p:grpSpPr>
        <p:sp>
          <p:nvSpPr>
            <p:cNvPr name="Freeform 10" id="10"/>
            <p:cNvSpPr/>
            <p:nvPr/>
          </p:nvSpPr>
          <p:spPr>
            <a:xfrm flipH="false" flipV="false" rot="0">
              <a:off x="0" y="0"/>
              <a:ext cx="1839254" cy="412775"/>
            </a:xfrm>
            <a:custGeom>
              <a:avLst/>
              <a:gdLst/>
              <a:ahLst/>
              <a:cxnLst/>
              <a:rect r="r" b="b" t="t" l="l"/>
              <a:pathLst>
                <a:path h="412775" w="1839254">
                  <a:moveTo>
                    <a:pt x="0" y="0"/>
                  </a:moveTo>
                  <a:lnTo>
                    <a:pt x="1839254" y="0"/>
                  </a:lnTo>
                  <a:lnTo>
                    <a:pt x="1839254" y="412775"/>
                  </a:lnTo>
                  <a:lnTo>
                    <a:pt x="0" y="412775"/>
                  </a:lnTo>
                  <a:close/>
                </a:path>
              </a:pathLst>
            </a:custGeom>
            <a:solidFill>
              <a:srgbClr val="EDECED"/>
            </a:solidFill>
          </p:spPr>
        </p:sp>
        <p:sp>
          <p:nvSpPr>
            <p:cNvPr name="TextBox 11" id="11"/>
            <p:cNvSpPr txBox="true"/>
            <p:nvPr/>
          </p:nvSpPr>
          <p:spPr>
            <a:xfrm>
              <a:off x="0" y="-47625"/>
              <a:ext cx="183925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true" flipV="true" rot="5400000">
            <a:off x="10540746" y="-52264"/>
            <a:ext cx="11547949" cy="9406329"/>
          </a:xfrm>
          <a:custGeom>
            <a:avLst/>
            <a:gdLst/>
            <a:ahLst/>
            <a:cxnLst/>
            <a:rect r="r" b="b" t="t" l="l"/>
            <a:pathLst>
              <a:path h="9406329" w="1154794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118001" y="4941630"/>
            <a:ext cx="11119114" cy="1825117"/>
          </a:xfrm>
          <a:prstGeom prst="rect">
            <a:avLst/>
          </a:prstGeom>
        </p:spPr>
        <p:txBody>
          <a:bodyPr anchor="t" rtlCol="false" tIns="0" lIns="0" bIns="0" rIns="0">
            <a:spAutoFit/>
          </a:bodyPr>
          <a:lstStyle/>
          <a:p>
            <a:pPr algn="l">
              <a:lnSpc>
                <a:spcPts val="14398"/>
              </a:lnSpc>
            </a:pPr>
            <a:r>
              <a:rPr lang="en-US" sz="12099" b="true">
                <a:solidFill>
                  <a:srgbClr val="000000"/>
                </a:solidFill>
                <a:latin typeface="League Spartan"/>
                <a:ea typeface="League Spartan"/>
                <a:cs typeface="League Spartan"/>
                <a:sym typeface="League Spartan"/>
              </a:rPr>
              <a:t>GRACIAS</a:t>
            </a:r>
          </a:p>
        </p:txBody>
      </p:sp>
      <p:sp>
        <p:nvSpPr>
          <p:cNvPr name="TextBox 14" id="14"/>
          <p:cNvSpPr txBox="true"/>
          <p:nvPr/>
        </p:nvSpPr>
        <p:spPr>
          <a:xfrm rot="0">
            <a:off x="2184676" y="3712404"/>
            <a:ext cx="11052439" cy="1162304"/>
          </a:xfrm>
          <a:prstGeom prst="rect">
            <a:avLst/>
          </a:prstGeom>
        </p:spPr>
        <p:txBody>
          <a:bodyPr anchor="t" rtlCol="false" tIns="0" lIns="0" bIns="0" rIns="0">
            <a:spAutoFit/>
          </a:bodyPr>
          <a:lstStyle/>
          <a:p>
            <a:pPr algn="l">
              <a:lnSpc>
                <a:spcPts val="9163"/>
              </a:lnSpc>
            </a:pPr>
            <a:r>
              <a:rPr lang="en-US" sz="7700" b="true">
                <a:solidFill>
                  <a:srgbClr val="000000"/>
                </a:solidFill>
                <a:latin typeface="League Spartan"/>
                <a:ea typeface="League Spartan"/>
                <a:cs typeface="League Spartan"/>
                <a:sym typeface="League Spartan"/>
              </a:rPr>
              <a:t>MUCHAS</a:t>
            </a:r>
          </a:p>
        </p:txBody>
      </p:sp>
      <p:sp>
        <p:nvSpPr>
          <p:cNvPr name="AutoShape 15" id="15"/>
          <p:cNvSpPr/>
          <p:nvPr/>
        </p:nvSpPr>
        <p:spPr>
          <a:xfrm flipV="true">
            <a:off x="13553005" y="935761"/>
            <a:ext cx="5036482" cy="5036482"/>
          </a:xfrm>
          <a:prstGeom prst="line">
            <a:avLst/>
          </a:prstGeom>
          <a:ln cap="flat" w="114300">
            <a:solidFill>
              <a:srgbClr val="CDD7D6"/>
            </a:solidFill>
            <a:prstDash val="solid"/>
            <a:headEnd type="none" len="sm" w="sm"/>
            <a:tailEnd type="none" len="sm" w="sm"/>
          </a:ln>
        </p:spPr>
      </p:sp>
      <p:sp>
        <p:nvSpPr>
          <p:cNvPr name="AutoShape 16" id="16"/>
          <p:cNvSpPr/>
          <p:nvPr/>
        </p:nvSpPr>
        <p:spPr>
          <a:xfrm flipV="true">
            <a:off x="14602740" y="4540846"/>
            <a:ext cx="1216428" cy="1216428"/>
          </a:xfrm>
          <a:prstGeom prst="line">
            <a:avLst/>
          </a:prstGeom>
          <a:ln cap="flat" w="114300">
            <a:solidFill>
              <a:srgbClr val="CDD7D6"/>
            </a:solidFill>
            <a:prstDash val="solid"/>
            <a:headEnd type="none" len="sm" w="sm"/>
            <a:tailEnd type="none" len="sm" w="sm"/>
          </a:ln>
        </p:spPr>
      </p:sp>
      <p:sp>
        <p:nvSpPr>
          <p:cNvPr name="AutoShape 17" id="17"/>
          <p:cNvSpPr/>
          <p:nvPr/>
        </p:nvSpPr>
        <p:spPr>
          <a:xfrm flipV="true">
            <a:off x="12944791" y="7512571"/>
            <a:ext cx="2942644" cy="2942644"/>
          </a:xfrm>
          <a:prstGeom prst="line">
            <a:avLst/>
          </a:prstGeom>
          <a:ln cap="flat" w="114300">
            <a:solidFill>
              <a:srgbClr val="CDD7D6"/>
            </a:solidFill>
            <a:prstDash val="solid"/>
            <a:headEnd type="none" len="sm" w="sm"/>
            <a:tailEnd type="none" len="sm" w="sm"/>
          </a:ln>
        </p:spPr>
      </p:sp>
      <p:sp>
        <p:nvSpPr>
          <p:cNvPr name="AutoShape 18" id="18"/>
          <p:cNvSpPr/>
          <p:nvPr/>
        </p:nvSpPr>
        <p:spPr>
          <a:xfrm flipV="true">
            <a:off x="11473469" y="9776779"/>
            <a:ext cx="2942644" cy="2942644"/>
          </a:xfrm>
          <a:prstGeom prst="line">
            <a:avLst/>
          </a:prstGeom>
          <a:ln cap="flat" w="114300">
            <a:solidFill>
              <a:srgbClr val="CDD7D6"/>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Freeform 3" id="3"/>
          <p:cNvSpPr/>
          <p:nvPr/>
        </p:nvSpPr>
        <p:spPr>
          <a:xfrm flipH="false" flipV="false" rot="-10800000">
            <a:off x="13310500" y="-221708"/>
            <a:ext cx="5046831" cy="6425363"/>
          </a:xfrm>
          <a:custGeom>
            <a:avLst/>
            <a:gdLst/>
            <a:ahLst/>
            <a:cxnLst/>
            <a:rect r="r" b="b" t="t" l="l"/>
            <a:pathLst>
              <a:path h="6425363" w="5046831">
                <a:moveTo>
                  <a:pt x="0" y="0"/>
                </a:moveTo>
                <a:lnTo>
                  <a:pt x="5046831" y="0"/>
                </a:lnTo>
                <a:lnTo>
                  <a:pt x="5046831" y="6425363"/>
                </a:lnTo>
                <a:lnTo>
                  <a:pt x="0" y="6425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061046" y="4182017"/>
            <a:ext cx="705374" cy="705374"/>
          </a:xfrm>
          <a:custGeom>
            <a:avLst/>
            <a:gdLst/>
            <a:ahLst/>
            <a:cxnLst/>
            <a:rect r="r" b="b" t="t" l="l"/>
            <a:pathLst>
              <a:path h="705374" w="705374">
                <a:moveTo>
                  <a:pt x="0" y="0"/>
                </a:moveTo>
                <a:lnTo>
                  <a:pt x="705374" y="0"/>
                </a:lnTo>
                <a:lnTo>
                  <a:pt x="705374" y="705374"/>
                </a:lnTo>
                <a:lnTo>
                  <a:pt x="0" y="705374"/>
                </a:lnTo>
                <a:lnTo>
                  <a:pt x="0" y="0"/>
                </a:lnTo>
                <a:close/>
              </a:path>
            </a:pathLst>
          </a:custGeom>
          <a:blipFill>
            <a:blip r:embed="rId5"/>
            <a:stretch>
              <a:fillRect l="0" t="0" r="0" b="0"/>
            </a:stretch>
          </a:blipFill>
        </p:spPr>
      </p:sp>
      <p:sp>
        <p:nvSpPr>
          <p:cNvPr name="Freeform 5" id="5"/>
          <p:cNvSpPr/>
          <p:nvPr/>
        </p:nvSpPr>
        <p:spPr>
          <a:xfrm flipH="false" flipV="false" rot="0">
            <a:off x="11310377" y="4182017"/>
            <a:ext cx="625967" cy="625967"/>
          </a:xfrm>
          <a:custGeom>
            <a:avLst/>
            <a:gdLst/>
            <a:ahLst/>
            <a:cxnLst/>
            <a:rect r="r" b="b" t="t" l="l"/>
            <a:pathLst>
              <a:path h="625967" w="625967">
                <a:moveTo>
                  <a:pt x="0" y="0"/>
                </a:moveTo>
                <a:lnTo>
                  <a:pt x="625968" y="0"/>
                </a:lnTo>
                <a:lnTo>
                  <a:pt x="625968" y="625968"/>
                </a:lnTo>
                <a:lnTo>
                  <a:pt x="0" y="625968"/>
                </a:lnTo>
                <a:lnTo>
                  <a:pt x="0" y="0"/>
                </a:lnTo>
                <a:close/>
              </a:path>
            </a:pathLst>
          </a:custGeom>
          <a:blipFill>
            <a:blip r:embed="rId6"/>
            <a:stretch>
              <a:fillRect l="0" t="0" r="0" b="0"/>
            </a:stretch>
          </a:blipFill>
        </p:spPr>
      </p:sp>
      <p:sp>
        <p:nvSpPr>
          <p:cNvPr name="Freeform 6" id="6"/>
          <p:cNvSpPr/>
          <p:nvPr/>
        </p:nvSpPr>
        <p:spPr>
          <a:xfrm flipH="false" flipV="false" rot="0">
            <a:off x="6759478" y="7143791"/>
            <a:ext cx="665007" cy="665007"/>
          </a:xfrm>
          <a:custGeom>
            <a:avLst/>
            <a:gdLst/>
            <a:ahLst/>
            <a:cxnLst/>
            <a:rect r="r" b="b" t="t" l="l"/>
            <a:pathLst>
              <a:path h="665007" w="665007">
                <a:moveTo>
                  <a:pt x="0" y="0"/>
                </a:moveTo>
                <a:lnTo>
                  <a:pt x="665007" y="0"/>
                </a:lnTo>
                <a:lnTo>
                  <a:pt x="665007" y="665008"/>
                </a:lnTo>
                <a:lnTo>
                  <a:pt x="0" y="665008"/>
                </a:lnTo>
                <a:lnTo>
                  <a:pt x="0" y="0"/>
                </a:lnTo>
                <a:close/>
              </a:path>
            </a:pathLst>
          </a:custGeom>
          <a:blipFill>
            <a:blip r:embed="rId7"/>
            <a:stretch>
              <a:fillRect l="0" t="0" r="0" b="0"/>
            </a:stretch>
          </a:blipFill>
        </p:spPr>
      </p:sp>
      <p:sp>
        <p:nvSpPr>
          <p:cNvPr name="TextBox 7" id="7"/>
          <p:cNvSpPr txBox="true"/>
          <p:nvPr/>
        </p:nvSpPr>
        <p:spPr>
          <a:xfrm rot="0">
            <a:off x="2061046" y="5105400"/>
            <a:ext cx="4803014" cy="19336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Los sistemas de procesamiento de lenguaje natural (NLP) enfrentan desafíos significativos en escalabilidad y precisión al analizar grandes volúmenes de datos, lo que puede llevar a interpretaciones emocionales erróneas.</a:t>
            </a:r>
            <a:r>
              <a:rPr lang="en-US" sz="1873">
                <a:solidFill>
                  <a:srgbClr val="000000"/>
                </a:solidFill>
                <a:latin typeface="Open Sans"/>
                <a:ea typeface="Open Sans"/>
                <a:cs typeface="Open Sans"/>
                <a:sym typeface="Open Sans"/>
              </a:rPr>
              <a:t> </a:t>
            </a:r>
          </a:p>
        </p:txBody>
      </p:sp>
      <p:sp>
        <p:nvSpPr>
          <p:cNvPr name="TextBox 8" id="8"/>
          <p:cNvSpPr txBox="true"/>
          <p:nvPr/>
        </p:nvSpPr>
        <p:spPr>
          <a:xfrm rot="0">
            <a:off x="2061046" y="1515643"/>
            <a:ext cx="10977080" cy="2094874"/>
          </a:xfrm>
          <a:prstGeom prst="rect">
            <a:avLst/>
          </a:prstGeom>
        </p:spPr>
        <p:txBody>
          <a:bodyPr anchor="t" rtlCol="false" tIns="0" lIns="0" bIns="0" rIns="0">
            <a:spAutoFit/>
          </a:bodyPr>
          <a:lstStyle/>
          <a:p>
            <a:pPr algn="l">
              <a:lnSpc>
                <a:spcPts val="8149"/>
              </a:lnSpc>
            </a:pPr>
            <a:r>
              <a:rPr lang="en-US" sz="7912" spc="253">
                <a:solidFill>
                  <a:srgbClr val="000000"/>
                </a:solidFill>
                <a:latin typeface="League Spartan"/>
                <a:ea typeface="League Spartan"/>
                <a:cs typeface="League Spartan"/>
                <a:sym typeface="League Spartan"/>
              </a:rPr>
              <a:t>PLANTEAMIENTO DEL PROBLEMA</a:t>
            </a:r>
          </a:p>
        </p:txBody>
      </p:sp>
      <p:sp>
        <p:nvSpPr>
          <p:cNvPr name="TextBox 9" id="9"/>
          <p:cNvSpPr txBox="true"/>
          <p:nvPr/>
        </p:nvSpPr>
        <p:spPr>
          <a:xfrm rot="0">
            <a:off x="2835897" y="4245533"/>
            <a:ext cx="4140098"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Desafíos en el Análisis de Emociones en la Era Digital</a:t>
            </a:r>
            <a:r>
              <a:rPr lang="en-US" sz="2299">
                <a:solidFill>
                  <a:srgbClr val="222222"/>
                </a:solidFill>
                <a:latin typeface="League Spartan"/>
                <a:ea typeface="League Spartan"/>
                <a:cs typeface="League Spartan"/>
                <a:sym typeface="League Spartan"/>
              </a:rPr>
              <a:t> </a:t>
            </a:r>
          </a:p>
        </p:txBody>
      </p:sp>
      <p:sp>
        <p:nvSpPr>
          <p:cNvPr name="TextBox 10" id="10"/>
          <p:cNvSpPr txBox="true"/>
          <p:nvPr/>
        </p:nvSpPr>
        <p:spPr>
          <a:xfrm rot="0">
            <a:off x="11270674" y="5032359"/>
            <a:ext cx="4803014" cy="16097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Las interpretaciones imprecisas afectan negativamente decisiones estratégicas en áreas críticas como el desarrollo de productos y la gestión de la reputación de la marca.</a:t>
            </a:r>
            <a:r>
              <a:rPr lang="en-US" sz="1873">
                <a:solidFill>
                  <a:srgbClr val="000000"/>
                </a:solidFill>
                <a:latin typeface="Open Sans"/>
                <a:ea typeface="Open Sans"/>
                <a:cs typeface="Open Sans"/>
                <a:sym typeface="Open Sans"/>
              </a:rPr>
              <a:t> </a:t>
            </a:r>
          </a:p>
        </p:txBody>
      </p:sp>
      <p:sp>
        <p:nvSpPr>
          <p:cNvPr name="TextBox 11" id="11"/>
          <p:cNvSpPr txBox="true"/>
          <p:nvPr/>
        </p:nvSpPr>
        <p:spPr>
          <a:xfrm rot="0">
            <a:off x="12045525" y="4172492"/>
            <a:ext cx="4140098"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Impacto en la Toma de Decisiones</a:t>
            </a:r>
            <a:r>
              <a:rPr lang="en-US" sz="2299">
                <a:solidFill>
                  <a:srgbClr val="222222"/>
                </a:solidFill>
                <a:latin typeface="League Spartan"/>
                <a:ea typeface="League Spartan"/>
                <a:cs typeface="League Spartan"/>
                <a:sym typeface="League Spartan"/>
              </a:rPr>
              <a:t> </a:t>
            </a:r>
          </a:p>
        </p:txBody>
      </p:sp>
      <p:sp>
        <p:nvSpPr>
          <p:cNvPr name="TextBox 12" id="12"/>
          <p:cNvSpPr txBox="true"/>
          <p:nvPr/>
        </p:nvSpPr>
        <p:spPr>
          <a:xfrm rot="0">
            <a:off x="6730710" y="7994134"/>
            <a:ext cx="4803014" cy="19336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Existe una urgente necesidad de desarrollar un sistema robusto que supere estas limitaciones y mejore la interacción entre las empresas y los usuarios, permitiendo un análisis emocional más preciso y adaptado a contextos dinámicos.</a:t>
            </a:r>
            <a:r>
              <a:rPr lang="en-US" sz="1873">
                <a:solidFill>
                  <a:srgbClr val="000000"/>
                </a:solidFill>
                <a:latin typeface="Open Sans"/>
                <a:ea typeface="Open Sans"/>
                <a:cs typeface="Open Sans"/>
                <a:sym typeface="Open Sans"/>
              </a:rPr>
              <a:t> </a:t>
            </a:r>
          </a:p>
        </p:txBody>
      </p:sp>
      <p:sp>
        <p:nvSpPr>
          <p:cNvPr name="TextBox 13" id="13"/>
          <p:cNvSpPr txBox="true"/>
          <p:nvPr/>
        </p:nvSpPr>
        <p:spPr>
          <a:xfrm rot="0">
            <a:off x="7505561" y="7134266"/>
            <a:ext cx="4140098"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Necesidad de un Sistema Eficiente</a:t>
            </a:r>
            <a:r>
              <a:rPr lang="en-US" sz="2299">
                <a:solidFill>
                  <a:srgbClr val="222222"/>
                </a:solidFill>
                <a:latin typeface="League Spartan"/>
                <a:ea typeface="League Spartan"/>
                <a:cs typeface="League Spartan"/>
                <a:sym typeface="League Spartan"/>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52349" y="-3067212"/>
            <a:ext cx="20194657" cy="3895402"/>
            <a:chOff x="0" y="0"/>
            <a:chExt cx="5318757" cy="1025950"/>
          </a:xfrm>
        </p:grpSpPr>
        <p:sp>
          <p:nvSpPr>
            <p:cNvPr name="Freeform 4" id="4"/>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0C3747"/>
            </a:solidFill>
          </p:spPr>
        </p:sp>
        <p:sp>
          <p:nvSpPr>
            <p:cNvPr name="TextBox 5" id="5"/>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6362485" y="1213820"/>
            <a:ext cx="1241181" cy="8533117"/>
          </a:xfrm>
          <a:custGeom>
            <a:avLst/>
            <a:gdLst/>
            <a:ahLst/>
            <a:cxnLst/>
            <a:rect r="r" b="b" t="t" l="l"/>
            <a:pathLst>
              <a:path h="8533117" w="1241181">
                <a:moveTo>
                  <a:pt x="0" y="0"/>
                </a:moveTo>
                <a:lnTo>
                  <a:pt x="1241181" y="0"/>
                </a:lnTo>
                <a:lnTo>
                  <a:pt x="1241181" y="8533118"/>
                </a:lnTo>
                <a:lnTo>
                  <a:pt x="0" y="85331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503585" y="1448199"/>
            <a:ext cx="207480" cy="1811333"/>
          </a:xfrm>
          <a:custGeom>
            <a:avLst/>
            <a:gdLst/>
            <a:ahLst/>
            <a:cxnLst/>
            <a:rect r="r" b="b" t="t" l="l"/>
            <a:pathLst>
              <a:path h="1811333" w="207480">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741373" y="2226077"/>
            <a:ext cx="2664310" cy="1935713"/>
          </a:xfrm>
          <a:prstGeom prst="rect">
            <a:avLst/>
          </a:prstGeom>
        </p:spPr>
        <p:txBody>
          <a:bodyPr anchor="t" rtlCol="false" tIns="0" lIns="0" bIns="0" rIns="0">
            <a:spAutoFit/>
          </a:bodyPr>
          <a:lstStyle/>
          <a:p>
            <a:pPr algn="ctr">
              <a:lnSpc>
                <a:spcPts val="7757"/>
              </a:lnSpc>
            </a:pPr>
            <a:r>
              <a:rPr lang="en-US" b="true" sz="5540">
                <a:solidFill>
                  <a:srgbClr val="202537"/>
                </a:solidFill>
                <a:latin typeface="TT Rounds Condensed Bold"/>
                <a:ea typeface="TT Rounds Condensed Bold"/>
                <a:cs typeface="TT Rounds Condensed Bold"/>
                <a:sym typeface="TT Rounds Condensed Bold"/>
              </a:rPr>
              <a:t>Objetivo General </a:t>
            </a:r>
          </a:p>
        </p:txBody>
      </p:sp>
      <p:sp>
        <p:nvSpPr>
          <p:cNvPr name="TextBox 9" id="9"/>
          <p:cNvSpPr txBox="true"/>
          <p:nvPr/>
        </p:nvSpPr>
        <p:spPr>
          <a:xfrm rot="0">
            <a:off x="1918702" y="4385947"/>
            <a:ext cx="4309653" cy="2278551"/>
          </a:xfrm>
          <a:prstGeom prst="rect">
            <a:avLst/>
          </a:prstGeom>
        </p:spPr>
        <p:txBody>
          <a:bodyPr anchor="t" rtlCol="false" tIns="0" lIns="0" bIns="0" rIns="0">
            <a:spAutoFit/>
          </a:bodyPr>
          <a:lstStyle/>
          <a:p>
            <a:pPr algn="just">
              <a:lnSpc>
                <a:spcPts val="3035"/>
              </a:lnSpc>
            </a:pPr>
            <a:r>
              <a:rPr lang="en-US" b="true" sz="2168">
                <a:solidFill>
                  <a:srgbClr val="202537"/>
                </a:solidFill>
                <a:latin typeface="TT Rounds Condensed Bold"/>
                <a:ea typeface="TT Rounds Condensed Bold"/>
                <a:cs typeface="TT Rounds Condensed Bold"/>
                <a:sym typeface="TT Rounds Condensed Bold"/>
              </a:rPr>
              <a:t>Desarrollar un sistema de análisis de emociones basado en procesamiento de lenguaje natural (NLP) utilizando programación paralela y arquitectura por capas para la evaluación de textos de usuarios. </a:t>
            </a:r>
          </a:p>
        </p:txBody>
      </p:sp>
      <p:sp>
        <p:nvSpPr>
          <p:cNvPr name="TextBox 10" id="10"/>
          <p:cNvSpPr txBox="true"/>
          <p:nvPr/>
        </p:nvSpPr>
        <p:spPr>
          <a:xfrm rot="0">
            <a:off x="7880783" y="1871631"/>
            <a:ext cx="3087432" cy="905310"/>
          </a:xfrm>
          <a:prstGeom prst="rect">
            <a:avLst/>
          </a:prstGeom>
        </p:spPr>
        <p:txBody>
          <a:bodyPr anchor="t" rtlCol="false" tIns="0" lIns="0" bIns="0" rIns="0">
            <a:spAutoFit/>
          </a:bodyPr>
          <a:lstStyle/>
          <a:p>
            <a:pPr algn="ctr">
              <a:lnSpc>
                <a:spcPts val="3651"/>
              </a:lnSpc>
            </a:pPr>
            <a:r>
              <a:rPr lang="en-US" b="true" sz="2607">
                <a:solidFill>
                  <a:srgbClr val="202537"/>
                </a:solidFill>
                <a:latin typeface="TT Rounds Condensed Bold"/>
                <a:ea typeface="TT Rounds Condensed Bold"/>
                <a:cs typeface="TT Rounds Condensed Bold"/>
                <a:sym typeface="TT Rounds Condensed Bold"/>
              </a:rPr>
              <a:t>Identificación de Patrones Emocionales </a:t>
            </a:r>
          </a:p>
        </p:txBody>
      </p:sp>
      <p:sp>
        <p:nvSpPr>
          <p:cNvPr name="TextBox 11" id="11"/>
          <p:cNvSpPr txBox="true"/>
          <p:nvPr/>
        </p:nvSpPr>
        <p:spPr>
          <a:xfrm rot="0">
            <a:off x="12097617" y="1410099"/>
            <a:ext cx="4073639" cy="1822457"/>
          </a:xfrm>
          <a:prstGeom prst="rect">
            <a:avLst/>
          </a:prstGeom>
        </p:spPr>
        <p:txBody>
          <a:bodyPr anchor="t" rtlCol="false" tIns="0" lIns="0" bIns="0" rIns="0">
            <a:spAutoFit/>
          </a:bodyPr>
          <a:lstStyle/>
          <a:p>
            <a:pPr algn="just">
              <a:lnSpc>
                <a:spcPts val="2449"/>
              </a:lnSpc>
            </a:pPr>
            <a:r>
              <a:rPr lang="en-US" sz="1749">
                <a:solidFill>
                  <a:srgbClr val="202537"/>
                </a:solidFill>
                <a:latin typeface="Libre Baskerville"/>
                <a:ea typeface="Libre Baskerville"/>
                <a:cs typeface="Libre Baskerville"/>
                <a:sym typeface="Libre Baskerville"/>
              </a:rPr>
              <a:t>Identificar los patrones y características emocionales en textos escritos por los usuarios mediante técnicas de procesamiento de lenguaje natural (NLP) </a:t>
            </a:r>
          </a:p>
        </p:txBody>
      </p:sp>
      <p:sp>
        <p:nvSpPr>
          <p:cNvPr name="TextBox 12" id="12"/>
          <p:cNvSpPr txBox="true"/>
          <p:nvPr/>
        </p:nvSpPr>
        <p:spPr>
          <a:xfrm rot="0">
            <a:off x="7533646" y="4169288"/>
            <a:ext cx="3781706" cy="905310"/>
          </a:xfrm>
          <a:prstGeom prst="rect">
            <a:avLst/>
          </a:prstGeom>
        </p:spPr>
        <p:txBody>
          <a:bodyPr anchor="t" rtlCol="false" tIns="0" lIns="0" bIns="0" rIns="0">
            <a:spAutoFit/>
          </a:bodyPr>
          <a:lstStyle/>
          <a:p>
            <a:pPr algn="ctr">
              <a:lnSpc>
                <a:spcPts val="3651"/>
              </a:lnSpc>
            </a:pPr>
            <a:r>
              <a:rPr lang="en-US" b="true" sz="2607">
                <a:solidFill>
                  <a:srgbClr val="202537"/>
                </a:solidFill>
                <a:latin typeface="TT Rounds Condensed Bold"/>
                <a:ea typeface="TT Rounds Condensed Bold"/>
                <a:cs typeface="TT Rounds Condensed Bold"/>
                <a:sym typeface="TT Rounds Condensed Bold"/>
              </a:rPr>
              <a:t>Selección de Herramientas y Algoritmos </a:t>
            </a:r>
          </a:p>
        </p:txBody>
      </p:sp>
      <p:sp>
        <p:nvSpPr>
          <p:cNvPr name="TextBox 13" id="13"/>
          <p:cNvSpPr txBox="true"/>
          <p:nvPr/>
        </p:nvSpPr>
        <p:spPr>
          <a:xfrm rot="0">
            <a:off x="12097617" y="3861742"/>
            <a:ext cx="4073639" cy="1212857"/>
          </a:xfrm>
          <a:prstGeom prst="rect">
            <a:avLst/>
          </a:prstGeom>
        </p:spPr>
        <p:txBody>
          <a:bodyPr anchor="t" rtlCol="false" tIns="0" lIns="0" bIns="0" rIns="0">
            <a:spAutoFit/>
          </a:bodyPr>
          <a:lstStyle/>
          <a:p>
            <a:pPr algn="just">
              <a:lnSpc>
                <a:spcPts val="2449"/>
              </a:lnSpc>
            </a:pPr>
            <a:r>
              <a:rPr lang="en-US" sz="1749">
                <a:solidFill>
                  <a:srgbClr val="202537"/>
                </a:solidFill>
                <a:latin typeface="Libre Baskerville"/>
                <a:ea typeface="Libre Baskerville"/>
                <a:cs typeface="Libre Baskerville"/>
                <a:sym typeface="Libre Baskerville"/>
              </a:rPr>
              <a:t>Seleccionar las herramientas y algoritmos de NLP más adecuados para el análisis y categorización de emociones en textos de usuarios. </a:t>
            </a:r>
          </a:p>
        </p:txBody>
      </p:sp>
      <p:sp>
        <p:nvSpPr>
          <p:cNvPr name="Freeform 14" id="14"/>
          <p:cNvSpPr/>
          <p:nvPr/>
        </p:nvSpPr>
        <p:spPr>
          <a:xfrm flipH="false" flipV="false" rot="0">
            <a:off x="11503585" y="3595567"/>
            <a:ext cx="207480" cy="1811333"/>
          </a:xfrm>
          <a:custGeom>
            <a:avLst/>
            <a:gdLst/>
            <a:ahLst/>
            <a:cxnLst/>
            <a:rect r="r" b="b" t="t" l="l"/>
            <a:pathLst>
              <a:path h="1811333" w="207480">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7533646" y="6202071"/>
            <a:ext cx="3781706" cy="448110"/>
          </a:xfrm>
          <a:prstGeom prst="rect">
            <a:avLst/>
          </a:prstGeom>
        </p:spPr>
        <p:txBody>
          <a:bodyPr anchor="t" rtlCol="false" tIns="0" lIns="0" bIns="0" rIns="0">
            <a:spAutoFit/>
          </a:bodyPr>
          <a:lstStyle/>
          <a:p>
            <a:pPr algn="ctr">
              <a:lnSpc>
                <a:spcPts val="3651"/>
              </a:lnSpc>
            </a:pPr>
            <a:r>
              <a:rPr lang="en-US" b="true" sz="2607">
                <a:solidFill>
                  <a:srgbClr val="202537"/>
                </a:solidFill>
                <a:latin typeface="TT Rounds Condensed Bold"/>
                <a:ea typeface="TT Rounds Condensed Bold"/>
                <a:cs typeface="TT Rounds Condensed Bold"/>
                <a:sym typeface="TT Rounds Condensed Bold"/>
              </a:rPr>
              <a:t>Desarrollo del Sistema </a:t>
            </a:r>
          </a:p>
        </p:txBody>
      </p:sp>
      <p:sp>
        <p:nvSpPr>
          <p:cNvPr name="TextBox 16" id="16"/>
          <p:cNvSpPr txBox="true"/>
          <p:nvPr/>
        </p:nvSpPr>
        <p:spPr>
          <a:xfrm rot="0">
            <a:off x="12097617" y="5537911"/>
            <a:ext cx="4073639" cy="1822457"/>
          </a:xfrm>
          <a:prstGeom prst="rect">
            <a:avLst/>
          </a:prstGeom>
        </p:spPr>
        <p:txBody>
          <a:bodyPr anchor="t" rtlCol="false" tIns="0" lIns="0" bIns="0" rIns="0">
            <a:spAutoFit/>
          </a:bodyPr>
          <a:lstStyle/>
          <a:p>
            <a:pPr algn="just">
              <a:lnSpc>
                <a:spcPts val="2449"/>
              </a:lnSpc>
            </a:pPr>
            <a:r>
              <a:rPr lang="en-US" sz="1749">
                <a:solidFill>
                  <a:srgbClr val="202537"/>
                </a:solidFill>
                <a:latin typeface="Libre Baskerville"/>
                <a:ea typeface="Libre Baskerville"/>
                <a:cs typeface="Libre Baskerville"/>
                <a:sym typeface="Libre Baskerville"/>
              </a:rPr>
              <a:t>Construir un sistema de análisis de emociones que integre programación paralela y arquitectura por capas para procesar eficientemente grandes volúmenes de texto. </a:t>
            </a:r>
          </a:p>
        </p:txBody>
      </p:sp>
      <p:sp>
        <p:nvSpPr>
          <p:cNvPr name="Freeform 17" id="17"/>
          <p:cNvSpPr/>
          <p:nvPr/>
        </p:nvSpPr>
        <p:spPr>
          <a:xfrm flipH="false" flipV="false" rot="0">
            <a:off x="11518721" y="5549035"/>
            <a:ext cx="207480" cy="1811333"/>
          </a:xfrm>
          <a:custGeom>
            <a:avLst/>
            <a:gdLst/>
            <a:ahLst/>
            <a:cxnLst/>
            <a:rect r="r" b="b" t="t" l="l"/>
            <a:pathLst>
              <a:path h="1811333" w="207480">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7603666" y="8133266"/>
            <a:ext cx="3781706" cy="905310"/>
          </a:xfrm>
          <a:prstGeom prst="rect">
            <a:avLst/>
          </a:prstGeom>
        </p:spPr>
        <p:txBody>
          <a:bodyPr anchor="t" rtlCol="false" tIns="0" lIns="0" bIns="0" rIns="0">
            <a:spAutoFit/>
          </a:bodyPr>
          <a:lstStyle/>
          <a:p>
            <a:pPr algn="ctr">
              <a:lnSpc>
                <a:spcPts val="3651"/>
              </a:lnSpc>
            </a:pPr>
            <a:r>
              <a:rPr lang="en-US" b="true" sz="2607">
                <a:solidFill>
                  <a:srgbClr val="202537"/>
                </a:solidFill>
                <a:latin typeface="TT Rounds Condensed Bold"/>
                <a:ea typeface="TT Rounds Condensed Bold"/>
                <a:cs typeface="TT Rounds Condensed Bold"/>
                <a:sym typeface="TT Rounds Condensed Bold"/>
              </a:rPr>
              <a:t>Evaluación de Precisión y Efectividad </a:t>
            </a:r>
          </a:p>
        </p:txBody>
      </p:sp>
      <p:sp>
        <p:nvSpPr>
          <p:cNvPr name="TextBox 19" id="19"/>
          <p:cNvSpPr txBox="true"/>
          <p:nvPr/>
        </p:nvSpPr>
        <p:spPr>
          <a:xfrm rot="0">
            <a:off x="12097617" y="7989018"/>
            <a:ext cx="4073639" cy="1212857"/>
          </a:xfrm>
          <a:prstGeom prst="rect">
            <a:avLst/>
          </a:prstGeom>
        </p:spPr>
        <p:txBody>
          <a:bodyPr anchor="t" rtlCol="false" tIns="0" lIns="0" bIns="0" rIns="0">
            <a:spAutoFit/>
          </a:bodyPr>
          <a:lstStyle/>
          <a:p>
            <a:pPr algn="just">
              <a:lnSpc>
                <a:spcPts val="2449"/>
              </a:lnSpc>
            </a:pPr>
            <a:r>
              <a:rPr lang="en-US" sz="1749">
                <a:solidFill>
                  <a:srgbClr val="202537"/>
                </a:solidFill>
                <a:latin typeface="Libre Baskerville"/>
                <a:ea typeface="Libre Baskerville"/>
                <a:cs typeface="Libre Baskerville"/>
                <a:sym typeface="Libre Baskerville"/>
              </a:rPr>
              <a:t>Evaluar la precisión y efectividad del sistema en la detección y categorización de emociones en textos analizados. </a:t>
            </a:r>
          </a:p>
        </p:txBody>
      </p:sp>
      <p:sp>
        <p:nvSpPr>
          <p:cNvPr name="Freeform 20" id="20"/>
          <p:cNvSpPr/>
          <p:nvPr/>
        </p:nvSpPr>
        <p:spPr>
          <a:xfrm flipH="false" flipV="false" rot="0">
            <a:off x="11518721" y="7693743"/>
            <a:ext cx="207480" cy="1811333"/>
          </a:xfrm>
          <a:custGeom>
            <a:avLst/>
            <a:gdLst/>
            <a:ahLst/>
            <a:cxnLst/>
            <a:rect r="r" b="b" t="t" l="l"/>
            <a:pathLst>
              <a:path h="1811333" w="207480">
                <a:moveTo>
                  <a:pt x="0" y="0"/>
                </a:moveTo>
                <a:lnTo>
                  <a:pt x="207480" y="0"/>
                </a:lnTo>
                <a:lnTo>
                  <a:pt x="207480" y="1811333"/>
                </a:lnTo>
                <a:lnTo>
                  <a:pt x="0" y="18113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0012" y="-3116432"/>
            <a:ext cx="20194657" cy="3895402"/>
            <a:chOff x="0" y="0"/>
            <a:chExt cx="5318757" cy="1025950"/>
          </a:xfrm>
        </p:grpSpPr>
        <p:sp>
          <p:nvSpPr>
            <p:cNvPr name="Freeform 4" id="4"/>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0C3747"/>
            </a:solidFill>
          </p:spPr>
        </p:sp>
        <p:sp>
          <p:nvSpPr>
            <p:cNvPr name="TextBox 5" id="5"/>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2412431" y="3477149"/>
            <a:ext cx="749296" cy="749296"/>
          </a:xfrm>
          <a:custGeom>
            <a:avLst/>
            <a:gdLst/>
            <a:ahLst/>
            <a:cxnLst/>
            <a:rect r="r" b="b" t="t" l="l"/>
            <a:pathLst>
              <a:path h="749296" w="749296">
                <a:moveTo>
                  <a:pt x="0" y="0"/>
                </a:moveTo>
                <a:lnTo>
                  <a:pt x="749296" y="0"/>
                </a:lnTo>
                <a:lnTo>
                  <a:pt x="749296" y="749296"/>
                </a:lnTo>
                <a:lnTo>
                  <a:pt x="0" y="749296"/>
                </a:lnTo>
                <a:lnTo>
                  <a:pt x="0" y="0"/>
                </a:lnTo>
                <a:close/>
              </a:path>
            </a:pathLst>
          </a:custGeom>
          <a:blipFill>
            <a:blip r:embed="rId3"/>
            <a:stretch>
              <a:fillRect l="0" t="0" r="0" b="0"/>
            </a:stretch>
          </a:blipFill>
        </p:spPr>
      </p:sp>
      <p:sp>
        <p:nvSpPr>
          <p:cNvPr name="Freeform 7" id="7"/>
          <p:cNvSpPr/>
          <p:nvPr/>
        </p:nvSpPr>
        <p:spPr>
          <a:xfrm flipH="false" flipV="false" rot="0">
            <a:off x="9619974" y="6479782"/>
            <a:ext cx="666518" cy="666518"/>
          </a:xfrm>
          <a:custGeom>
            <a:avLst/>
            <a:gdLst/>
            <a:ahLst/>
            <a:cxnLst/>
            <a:rect r="r" b="b" t="t" l="l"/>
            <a:pathLst>
              <a:path h="666518" w="666518">
                <a:moveTo>
                  <a:pt x="0" y="0"/>
                </a:moveTo>
                <a:lnTo>
                  <a:pt x="666518" y="0"/>
                </a:lnTo>
                <a:lnTo>
                  <a:pt x="666518" y="666517"/>
                </a:lnTo>
                <a:lnTo>
                  <a:pt x="0" y="666517"/>
                </a:lnTo>
                <a:lnTo>
                  <a:pt x="0" y="0"/>
                </a:lnTo>
                <a:close/>
              </a:path>
            </a:pathLst>
          </a:custGeom>
          <a:blipFill>
            <a:blip r:embed="rId4"/>
            <a:stretch>
              <a:fillRect l="0" t="0" r="0" b="0"/>
            </a:stretch>
          </a:blipFill>
        </p:spPr>
      </p:sp>
      <p:sp>
        <p:nvSpPr>
          <p:cNvPr name="TextBox 8" id="8"/>
          <p:cNvSpPr txBox="true"/>
          <p:nvPr/>
        </p:nvSpPr>
        <p:spPr>
          <a:xfrm rot="0">
            <a:off x="6571657" y="1703794"/>
            <a:ext cx="5144687" cy="945113"/>
          </a:xfrm>
          <a:prstGeom prst="rect">
            <a:avLst/>
          </a:prstGeom>
        </p:spPr>
        <p:txBody>
          <a:bodyPr anchor="t" rtlCol="false" tIns="0" lIns="0" bIns="0" rIns="0">
            <a:spAutoFit/>
          </a:bodyPr>
          <a:lstStyle/>
          <a:p>
            <a:pPr algn="ctr">
              <a:lnSpc>
                <a:spcPts val="7757"/>
              </a:lnSpc>
            </a:pPr>
            <a:r>
              <a:rPr lang="en-US" sz="5540">
                <a:solidFill>
                  <a:srgbClr val="202537"/>
                </a:solidFill>
                <a:latin typeface="League Spartan"/>
                <a:ea typeface="League Spartan"/>
                <a:cs typeface="League Spartan"/>
                <a:sym typeface="League Spartan"/>
              </a:rPr>
              <a:t>Justificacion</a:t>
            </a:r>
          </a:p>
        </p:txBody>
      </p:sp>
      <p:sp>
        <p:nvSpPr>
          <p:cNvPr name="TextBox 9" id="9"/>
          <p:cNvSpPr txBox="true"/>
          <p:nvPr/>
        </p:nvSpPr>
        <p:spPr>
          <a:xfrm rot="0">
            <a:off x="9619974" y="7185102"/>
            <a:ext cx="6731569" cy="22574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El análisis de emociones en textos es crucial en la era digital, donde la interacción en redes sociales y servicios al cliente es predominante. Desarrollar herramientas precisas para interpretar emociones permite una comunicación más efectiva entre empresas y clientes, promoviendo respuestas empáticas y alineadas con las necesidades emocionales de los usuarios.</a:t>
            </a:r>
          </a:p>
        </p:txBody>
      </p:sp>
      <p:sp>
        <p:nvSpPr>
          <p:cNvPr name="TextBox 10" id="10"/>
          <p:cNvSpPr txBox="true"/>
          <p:nvPr/>
        </p:nvSpPr>
        <p:spPr>
          <a:xfrm rot="0">
            <a:off x="3359555" y="3668981"/>
            <a:ext cx="4501385" cy="356108"/>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Desde una Perspectiva Social</a:t>
            </a:r>
            <a:r>
              <a:rPr lang="en-US" sz="2299">
                <a:solidFill>
                  <a:srgbClr val="222222"/>
                </a:solidFill>
                <a:latin typeface="League Spartan"/>
                <a:ea typeface="League Spartan"/>
                <a:cs typeface="League Spartan"/>
                <a:sym typeface="League Spartan"/>
              </a:rPr>
              <a:t> </a:t>
            </a:r>
          </a:p>
        </p:txBody>
      </p:sp>
      <p:sp>
        <p:nvSpPr>
          <p:cNvPr name="TextBox 11" id="11"/>
          <p:cNvSpPr txBox="true"/>
          <p:nvPr/>
        </p:nvSpPr>
        <p:spPr>
          <a:xfrm rot="0">
            <a:off x="2412431" y="4390277"/>
            <a:ext cx="6731569" cy="22574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Este sistema representa una contribución significativa al campo del procesamiento de lenguaje natural (NLP) y el análisis de emociones. Al integrar técnicas avanzadas de NLP con programación paralela y arquitectura por capas, se amplía el conocimiento en el área y se ofrecen nuevos enfoques para abordar problemas complejos en la interpretación de emociones.</a:t>
            </a:r>
            <a:r>
              <a:rPr lang="en-US" sz="1873">
                <a:solidFill>
                  <a:srgbClr val="000000"/>
                </a:solidFill>
                <a:latin typeface="Open Sans"/>
                <a:ea typeface="Open Sans"/>
                <a:cs typeface="Open Sans"/>
                <a:sym typeface="Open Sans"/>
              </a:rPr>
              <a:t> </a:t>
            </a:r>
          </a:p>
        </p:txBody>
      </p:sp>
      <p:sp>
        <p:nvSpPr>
          <p:cNvPr name="TextBox 12" id="12"/>
          <p:cNvSpPr txBox="true"/>
          <p:nvPr/>
        </p:nvSpPr>
        <p:spPr>
          <a:xfrm rot="0">
            <a:off x="10394825" y="6630224"/>
            <a:ext cx="5956718" cy="356108"/>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Desde un Punto de Vista Académico</a:t>
            </a:r>
            <a:r>
              <a:rPr lang="en-US" sz="2299">
                <a:solidFill>
                  <a:srgbClr val="222222"/>
                </a:solidFill>
                <a:latin typeface="League Spartan"/>
                <a:ea typeface="League Spartan"/>
                <a:cs typeface="League Spartan"/>
                <a:sym typeface="League Spartan"/>
              </a:rPr>
              <a:t> </a:t>
            </a:r>
          </a:p>
        </p:txBody>
      </p:sp>
      <p:grpSp>
        <p:nvGrpSpPr>
          <p:cNvPr name="Group 13" id="13"/>
          <p:cNvGrpSpPr/>
          <p:nvPr/>
        </p:nvGrpSpPr>
        <p:grpSpPr>
          <a:xfrm rot="2700000">
            <a:off x="57071" y="8050244"/>
            <a:ext cx="3393988" cy="1567256"/>
            <a:chOff x="0" y="0"/>
            <a:chExt cx="893890" cy="412775"/>
          </a:xfrm>
        </p:grpSpPr>
        <p:sp>
          <p:nvSpPr>
            <p:cNvPr name="Freeform 14" id="14"/>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5" id="15"/>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6" id="16"/>
          <p:cNvSpPr/>
          <p:nvPr/>
        </p:nvSpPr>
        <p:spPr>
          <a:xfrm flipH="false" flipV="false" rot="0">
            <a:off x="-515035" y="5489862"/>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5">
              <a:alphaModFix amt="77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0012" y="-3116432"/>
            <a:ext cx="20194657" cy="3895402"/>
            <a:chOff x="0" y="0"/>
            <a:chExt cx="5318757" cy="1025950"/>
          </a:xfrm>
        </p:grpSpPr>
        <p:sp>
          <p:nvSpPr>
            <p:cNvPr name="Freeform 4" id="4"/>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0C3747"/>
            </a:solidFill>
          </p:spPr>
        </p:sp>
        <p:sp>
          <p:nvSpPr>
            <p:cNvPr name="TextBox 5" id="5"/>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971236" y="2898643"/>
            <a:ext cx="784885" cy="784885"/>
          </a:xfrm>
          <a:custGeom>
            <a:avLst/>
            <a:gdLst/>
            <a:ahLst/>
            <a:cxnLst/>
            <a:rect r="r" b="b" t="t" l="l"/>
            <a:pathLst>
              <a:path h="784885" w="784885">
                <a:moveTo>
                  <a:pt x="0" y="0"/>
                </a:moveTo>
                <a:lnTo>
                  <a:pt x="784885" y="0"/>
                </a:lnTo>
                <a:lnTo>
                  <a:pt x="784885" y="784885"/>
                </a:lnTo>
                <a:lnTo>
                  <a:pt x="0" y="784885"/>
                </a:lnTo>
                <a:lnTo>
                  <a:pt x="0" y="0"/>
                </a:lnTo>
                <a:close/>
              </a:path>
            </a:pathLst>
          </a:custGeom>
          <a:blipFill>
            <a:blip r:embed="rId3"/>
            <a:stretch>
              <a:fillRect l="0" t="0" r="0" b="0"/>
            </a:stretch>
          </a:blipFill>
        </p:spPr>
      </p:sp>
      <p:sp>
        <p:nvSpPr>
          <p:cNvPr name="Freeform 7" id="7"/>
          <p:cNvSpPr/>
          <p:nvPr/>
        </p:nvSpPr>
        <p:spPr>
          <a:xfrm flipH="false" flipV="false" rot="0">
            <a:off x="11810791" y="2952497"/>
            <a:ext cx="677177" cy="677177"/>
          </a:xfrm>
          <a:custGeom>
            <a:avLst/>
            <a:gdLst/>
            <a:ahLst/>
            <a:cxnLst/>
            <a:rect r="r" b="b" t="t" l="l"/>
            <a:pathLst>
              <a:path h="677177" w="677177">
                <a:moveTo>
                  <a:pt x="0" y="0"/>
                </a:moveTo>
                <a:lnTo>
                  <a:pt x="677177" y="0"/>
                </a:lnTo>
                <a:lnTo>
                  <a:pt x="677177" y="677177"/>
                </a:lnTo>
                <a:lnTo>
                  <a:pt x="0" y="677177"/>
                </a:lnTo>
                <a:lnTo>
                  <a:pt x="0" y="0"/>
                </a:lnTo>
                <a:close/>
              </a:path>
            </a:pathLst>
          </a:custGeom>
          <a:blipFill>
            <a:blip r:embed="rId4"/>
            <a:stretch>
              <a:fillRect l="0" t="0" r="0" b="0"/>
            </a:stretch>
          </a:blipFill>
        </p:spPr>
      </p:sp>
      <p:sp>
        <p:nvSpPr>
          <p:cNvPr name="Freeform 8" id="8"/>
          <p:cNvSpPr/>
          <p:nvPr/>
        </p:nvSpPr>
        <p:spPr>
          <a:xfrm flipH="false" flipV="false" rot="0">
            <a:off x="6419745" y="6402130"/>
            <a:ext cx="565073" cy="565073"/>
          </a:xfrm>
          <a:custGeom>
            <a:avLst/>
            <a:gdLst/>
            <a:ahLst/>
            <a:cxnLst/>
            <a:rect r="r" b="b" t="t" l="l"/>
            <a:pathLst>
              <a:path h="565073" w="565073">
                <a:moveTo>
                  <a:pt x="0" y="0"/>
                </a:moveTo>
                <a:lnTo>
                  <a:pt x="565074" y="0"/>
                </a:lnTo>
                <a:lnTo>
                  <a:pt x="565074" y="565074"/>
                </a:lnTo>
                <a:lnTo>
                  <a:pt x="0" y="565074"/>
                </a:lnTo>
                <a:lnTo>
                  <a:pt x="0" y="0"/>
                </a:lnTo>
                <a:close/>
              </a:path>
            </a:pathLst>
          </a:custGeom>
          <a:blipFill>
            <a:blip r:embed="rId5"/>
            <a:stretch>
              <a:fillRect l="0" t="0" r="0" b="0"/>
            </a:stretch>
          </a:blipFill>
        </p:spPr>
      </p:sp>
      <p:sp>
        <p:nvSpPr>
          <p:cNvPr name="TextBox 9" id="9"/>
          <p:cNvSpPr txBox="true"/>
          <p:nvPr/>
        </p:nvSpPr>
        <p:spPr>
          <a:xfrm rot="0">
            <a:off x="6571657" y="1493016"/>
            <a:ext cx="5144687" cy="945113"/>
          </a:xfrm>
          <a:prstGeom prst="rect">
            <a:avLst/>
          </a:prstGeom>
        </p:spPr>
        <p:txBody>
          <a:bodyPr anchor="t" rtlCol="false" tIns="0" lIns="0" bIns="0" rIns="0">
            <a:spAutoFit/>
          </a:bodyPr>
          <a:lstStyle/>
          <a:p>
            <a:pPr algn="ctr">
              <a:lnSpc>
                <a:spcPts val="7757"/>
              </a:lnSpc>
            </a:pPr>
            <a:r>
              <a:rPr lang="en-US" sz="5540">
                <a:solidFill>
                  <a:srgbClr val="202537"/>
                </a:solidFill>
                <a:latin typeface="League Spartan"/>
                <a:ea typeface="League Spartan"/>
                <a:cs typeface="League Spartan"/>
                <a:sym typeface="League Spartan"/>
              </a:rPr>
              <a:t>Marco teorico</a:t>
            </a:r>
          </a:p>
        </p:txBody>
      </p:sp>
      <p:sp>
        <p:nvSpPr>
          <p:cNvPr name="TextBox 10" id="10"/>
          <p:cNvSpPr txBox="true"/>
          <p:nvPr/>
        </p:nvSpPr>
        <p:spPr>
          <a:xfrm rot="0">
            <a:off x="11810791" y="3828444"/>
            <a:ext cx="5448509" cy="22574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El NLP permite a las computadoras entender y procesar el lenguaje humano, facilitando la detección de emociones en textos. Según Cambria y White (2016), el avance del NLP ha permitido a las empresas analizar reacciones y opiniones de clientes en tiempo real, lo que es esencial para el análisis emocional. </a:t>
            </a:r>
          </a:p>
        </p:txBody>
      </p:sp>
      <p:sp>
        <p:nvSpPr>
          <p:cNvPr name="TextBox 11" id="11"/>
          <p:cNvSpPr txBox="true"/>
          <p:nvPr/>
        </p:nvSpPr>
        <p:spPr>
          <a:xfrm rot="0">
            <a:off x="1918360" y="2968577"/>
            <a:ext cx="4501385"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Procesamiento de Lenguaje Natural (NLP) </a:t>
            </a:r>
          </a:p>
        </p:txBody>
      </p:sp>
      <p:sp>
        <p:nvSpPr>
          <p:cNvPr name="TextBox 12" id="12"/>
          <p:cNvSpPr txBox="true"/>
          <p:nvPr/>
        </p:nvSpPr>
        <p:spPr>
          <a:xfrm rot="0">
            <a:off x="971236" y="3712050"/>
            <a:ext cx="5448509" cy="22574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Para optimizar el procesamiento de textos, se utiliza programación paralela, que divide tareas para ejecutarlas simultáneamente, y una arquitectura por capas que organiza el sistema en módulos (presentación, negocio y acceso a datos). Esto mejora la mantenibilidad y escalabilidad del sistema. </a:t>
            </a:r>
          </a:p>
        </p:txBody>
      </p:sp>
      <p:sp>
        <p:nvSpPr>
          <p:cNvPr name="TextBox 13" id="13"/>
          <p:cNvSpPr txBox="true"/>
          <p:nvPr/>
        </p:nvSpPr>
        <p:spPr>
          <a:xfrm rot="0">
            <a:off x="12585642" y="2968577"/>
            <a:ext cx="4115487"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Programación Paralela y Arquitectura por Capas </a:t>
            </a:r>
          </a:p>
        </p:txBody>
      </p:sp>
      <p:sp>
        <p:nvSpPr>
          <p:cNvPr name="TextBox 14" id="14"/>
          <p:cNvSpPr txBox="true"/>
          <p:nvPr/>
        </p:nvSpPr>
        <p:spPr>
          <a:xfrm rot="0">
            <a:off x="6419745" y="7000834"/>
            <a:ext cx="5448509" cy="22574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Esta tecnología interpreta los sentimientos detrás de los textos, ayudando a las empresas a entender cómo se sienten sus clientes. Liu (2017) destaca que un sistema que identifique emociones en tiempo real permite decisiones rápidas, aunque manejar grandes volúmenes de datos con precisión es un desafío. </a:t>
            </a:r>
          </a:p>
        </p:txBody>
      </p:sp>
      <p:sp>
        <p:nvSpPr>
          <p:cNvPr name="TextBox 15" id="15"/>
          <p:cNvSpPr txBox="true"/>
          <p:nvPr/>
        </p:nvSpPr>
        <p:spPr>
          <a:xfrm rot="0">
            <a:off x="7272157" y="6501851"/>
            <a:ext cx="4140098" cy="356108"/>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Análisis de Emociones </a:t>
            </a:r>
          </a:p>
        </p:txBody>
      </p:sp>
      <p:grpSp>
        <p:nvGrpSpPr>
          <p:cNvPr name="Group 16" id="16"/>
          <p:cNvGrpSpPr/>
          <p:nvPr/>
        </p:nvGrpSpPr>
        <p:grpSpPr>
          <a:xfrm rot="2700000">
            <a:off x="57071" y="8050244"/>
            <a:ext cx="3393988" cy="1567256"/>
            <a:chOff x="0" y="0"/>
            <a:chExt cx="893890" cy="412775"/>
          </a:xfrm>
        </p:grpSpPr>
        <p:sp>
          <p:nvSpPr>
            <p:cNvPr name="Freeform 17" id="1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8" id="1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9" id="19"/>
          <p:cNvSpPr/>
          <p:nvPr/>
        </p:nvSpPr>
        <p:spPr>
          <a:xfrm flipH="false" flipV="false" rot="0">
            <a:off x="-515035" y="5489862"/>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6">
              <a:alphaModFix amt="77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0012" y="-3116432"/>
            <a:ext cx="20194657" cy="3895402"/>
            <a:chOff x="0" y="0"/>
            <a:chExt cx="5318757" cy="1025950"/>
          </a:xfrm>
        </p:grpSpPr>
        <p:sp>
          <p:nvSpPr>
            <p:cNvPr name="Freeform 4" id="4"/>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0C3747"/>
            </a:solidFill>
          </p:spPr>
        </p:sp>
        <p:sp>
          <p:nvSpPr>
            <p:cNvPr name="TextBox 5" id="5"/>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971236" y="2898643"/>
            <a:ext cx="784885" cy="784885"/>
          </a:xfrm>
          <a:custGeom>
            <a:avLst/>
            <a:gdLst/>
            <a:ahLst/>
            <a:cxnLst/>
            <a:rect r="r" b="b" t="t" l="l"/>
            <a:pathLst>
              <a:path h="784885" w="784885">
                <a:moveTo>
                  <a:pt x="0" y="0"/>
                </a:moveTo>
                <a:lnTo>
                  <a:pt x="784885" y="0"/>
                </a:lnTo>
                <a:lnTo>
                  <a:pt x="784885" y="784885"/>
                </a:lnTo>
                <a:lnTo>
                  <a:pt x="0" y="784885"/>
                </a:lnTo>
                <a:lnTo>
                  <a:pt x="0" y="0"/>
                </a:lnTo>
                <a:close/>
              </a:path>
            </a:pathLst>
          </a:custGeom>
          <a:blipFill>
            <a:blip r:embed="rId3"/>
            <a:stretch>
              <a:fillRect l="0" t="0" r="0" b="0"/>
            </a:stretch>
          </a:blipFill>
        </p:spPr>
      </p:sp>
      <p:sp>
        <p:nvSpPr>
          <p:cNvPr name="Freeform 7" id="7"/>
          <p:cNvSpPr/>
          <p:nvPr/>
        </p:nvSpPr>
        <p:spPr>
          <a:xfrm flipH="false" flipV="false" rot="0">
            <a:off x="11810791" y="2952497"/>
            <a:ext cx="677177" cy="677177"/>
          </a:xfrm>
          <a:custGeom>
            <a:avLst/>
            <a:gdLst/>
            <a:ahLst/>
            <a:cxnLst/>
            <a:rect r="r" b="b" t="t" l="l"/>
            <a:pathLst>
              <a:path h="677177" w="677177">
                <a:moveTo>
                  <a:pt x="0" y="0"/>
                </a:moveTo>
                <a:lnTo>
                  <a:pt x="677177" y="0"/>
                </a:lnTo>
                <a:lnTo>
                  <a:pt x="677177" y="677177"/>
                </a:lnTo>
                <a:lnTo>
                  <a:pt x="0" y="677177"/>
                </a:lnTo>
                <a:lnTo>
                  <a:pt x="0" y="0"/>
                </a:lnTo>
                <a:close/>
              </a:path>
            </a:pathLst>
          </a:custGeom>
          <a:blipFill>
            <a:blip r:embed="rId4"/>
            <a:stretch>
              <a:fillRect l="0" t="0" r="0" b="0"/>
            </a:stretch>
          </a:blipFill>
        </p:spPr>
      </p:sp>
      <p:sp>
        <p:nvSpPr>
          <p:cNvPr name="Freeform 8" id="8"/>
          <p:cNvSpPr/>
          <p:nvPr/>
        </p:nvSpPr>
        <p:spPr>
          <a:xfrm flipH="false" flipV="false" rot="0">
            <a:off x="6419745" y="6402130"/>
            <a:ext cx="565073" cy="565073"/>
          </a:xfrm>
          <a:custGeom>
            <a:avLst/>
            <a:gdLst/>
            <a:ahLst/>
            <a:cxnLst/>
            <a:rect r="r" b="b" t="t" l="l"/>
            <a:pathLst>
              <a:path h="565073" w="565073">
                <a:moveTo>
                  <a:pt x="0" y="0"/>
                </a:moveTo>
                <a:lnTo>
                  <a:pt x="565074" y="0"/>
                </a:lnTo>
                <a:lnTo>
                  <a:pt x="565074" y="565074"/>
                </a:lnTo>
                <a:lnTo>
                  <a:pt x="0" y="565074"/>
                </a:lnTo>
                <a:lnTo>
                  <a:pt x="0" y="0"/>
                </a:lnTo>
                <a:close/>
              </a:path>
            </a:pathLst>
          </a:custGeom>
          <a:blipFill>
            <a:blip r:embed="rId5"/>
            <a:stretch>
              <a:fillRect l="0" t="0" r="0" b="0"/>
            </a:stretch>
          </a:blipFill>
        </p:spPr>
      </p:sp>
      <p:sp>
        <p:nvSpPr>
          <p:cNvPr name="TextBox 9" id="9"/>
          <p:cNvSpPr txBox="true"/>
          <p:nvPr/>
        </p:nvSpPr>
        <p:spPr>
          <a:xfrm rot="0">
            <a:off x="6571657" y="1493016"/>
            <a:ext cx="5144687" cy="945113"/>
          </a:xfrm>
          <a:prstGeom prst="rect">
            <a:avLst/>
          </a:prstGeom>
        </p:spPr>
        <p:txBody>
          <a:bodyPr anchor="t" rtlCol="false" tIns="0" lIns="0" bIns="0" rIns="0">
            <a:spAutoFit/>
          </a:bodyPr>
          <a:lstStyle/>
          <a:p>
            <a:pPr algn="ctr">
              <a:lnSpc>
                <a:spcPts val="7757"/>
              </a:lnSpc>
            </a:pPr>
            <a:r>
              <a:rPr lang="en-US" sz="5540">
                <a:solidFill>
                  <a:srgbClr val="202537"/>
                </a:solidFill>
                <a:latin typeface="League Spartan"/>
                <a:ea typeface="League Spartan"/>
                <a:cs typeface="League Spartan"/>
                <a:sym typeface="League Spartan"/>
              </a:rPr>
              <a:t>Marco teorico</a:t>
            </a:r>
          </a:p>
        </p:txBody>
      </p:sp>
      <p:sp>
        <p:nvSpPr>
          <p:cNvPr name="TextBox 10" id="10"/>
          <p:cNvSpPr txBox="true"/>
          <p:nvPr/>
        </p:nvSpPr>
        <p:spPr>
          <a:xfrm rot="0">
            <a:off x="11810791" y="3828444"/>
            <a:ext cx="5448509" cy="225746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El análisis de emociones es crucial en la interacción digital, especialmente en redes sociales y servicio al cliente. Raj y Saha (2021) sugieren que identificar emociones mejora la lealtad del cliente y permite respuestas rápidas a sus necesidades, ofreciendo una ventaja competitiva. </a:t>
            </a:r>
          </a:p>
        </p:txBody>
      </p:sp>
      <p:sp>
        <p:nvSpPr>
          <p:cNvPr name="TextBox 11" id="11"/>
          <p:cNvSpPr txBox="true"/>
          <p:nvPr/>
        </p:nvSpPr>
        <p:spPr>
          <a:xfrm rot="0">
            <a:off x="1918360" y="2968577"/>
            <a:ext cx="4501385"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Herramientas y Algoritmos de NLP </a:t>
            </a:r>
          </a:p>
        </p:txBody>
      </p:sp>
      <p:sp>
        <p:nvSpPr>
          <p:cNvPr name="TextBox 12" id="12"/>
          <p:cNvSpPr txBox="true"/>
          <p:nvPr/>
        </p:nvSpPr>
        <p:spPr>
          <a:xfrm rot="0">
            <a:off x="971236" y="3712050"/>
            <a:ext cx="5448509" cy="19336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Se utilizan herramientas como vaderSentiment y Google Translate para mejorar la precisión del análisis emocional. Los algoritmos aplicados incluyen tokenización, eliminación de stopwords y lematización, que preparan los textos para un análisis más efectivo. </a:t>
            </a:r>
          </a:p>
        </p:txBody>
      </p:sp>
      <p:sp>
        <p:nvSpPr>
          <p:cNvPr name="TextBox 13" id="13"/>
          <p:cNvSpPr txBox="true"/>
          <p:nvPr/>
        </p:nvSpPr>
        <p:spPr>
          <a:xfrm rot="0">
            <a:off x="12585642" y="2968577"/>
            <a:ext cx="4115487"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Importancia del Análisis de Emociones en la Era Digital </a:t>
            </a:r>
          </a:p>
        </p:txBody>
      </p:sp>
      <p:sp>
        <p:nvSpPr>
          <p:cNvPr name="TextBox 14" id="14"/>
          <p:cNvSpPr txBox="true"/>
          <p:nvPr/>
        </p:nvSpPr>
        <p:spPr>
          <a:xfrm rot="0">
            <a:off x="6362282" y="7238959"/>
            <a:ext cx="5448509" cy="19336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A pesar de los avances, el análisis de emociones enfrenta desafíos, como la variabilidad de los datos y la ambigüedad del lenguaje. Este proyecto busca superar estos retos mediante programación paralela y técnicas avanzadas de NLP. </a:t>
            </a:r>
          </a:p>
        </p:txBody>
      </p:sp>
      <p:sp>
        <p:nvSpPr>
          <p:cNvPr name="TextBox 15" id="15"/>
          <p:cNvSpPr txBox="true"/>
          <p:nvPr/>
        </p:nvSpPr>
        <p:spPr>
          <a:xfrm rot="0">
            <a:off x="7073951" y="6330401"/>
            <a:ext cx="4140098"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Evolución y Desafíos del Análisis de Emociones </a:t>
            </a:r>
          </a:p>
        </p:txBody>
      </p:sp>
      <p:grpSp>
        <p:nvGrpSpPr>
          <p:cNvPr name="Group 16" id="16"/>
          <p:cNvGrpSpPr/>
          <p:nvPr/>
        </p:nvGrpSpPr>
        <p:grpSpPr>
          <a:xfrm rot="-2700000">
            <a:off x="15183556" y="7691014"/>
            <a:ext cx="3393988" cy="1567256"/>
            <a:chOff x="0" y="0"/>
            <a:chExt cx="893890" cy="412775"/>
          </a:xfrm>
        </p:grpSpPr>
        <p:sp>
          <p:nvSpPr>
            <p:cNvPr name="Freeform 17" id="1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8" id="1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9" id="19"/>
          <p:cNvSpPr/>
          <p:nvPr/>
        </p:nvSpPr>
        <p:spPr>
          <a:xfrm flipH="false" flipV="false" rot="-5400000">
            <a:off x="13536539" y="5645666"/>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6">
              <a:alphaModFix amt="77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0012" y="-3116432"/>
            <a:ext cx="20194657" cy="3895402"/>
            <a:chOff x="0" y="0"/>
            <a:chExt cx="5318757" cy="1025950"/>
          </a:xfrm>
        </p:grpSpPr>
        <p:sp>
          <p:nvSpPr>
            <p:cNvPr name="Freeform 4" id="4"/>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0C3747"/>
            </a:solidFill>
          </p:spPr>
        </p:sp>
        <p:sp>
          <p:nvSpPr>
            <p:cNvPr name="TextBox 5" id="5"/>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5205819" y="1493016"/>
            <a:ext cx="7876362" cy="1926188"/>
          </a:xfrm>
          <a:prstGeom prst="rect">
            <a:avLst/>
          </a:prstGeom>
        </p:spPr>
        <p:txBody>
          <a:bodyPr anchor="t" rtlCol="false" tIns="0" lIns="0" bIns="0" rIns="0">
            <a:spAutoFit/>
          </a:bodyPr>
          <a:lstStyle/>
          <a:p>
            <a:pPr algn="ctr">
              <a:lnSpc>
                <a:spcPts val="7757"/>
              </a:lnSpc>
            </a:pPr>
            <a:r>
              <a:rPr lang="en-US" sz="5540">
                <a:solidFill>
                  <a:srgbClr val="202537"/>
                </a:solidFill>
                <a:latin typeface="League Spartan"/>
                <a:ea typeface="League Spartan"/>
                <a:cs typeface="League Spartan"/>
                <a:sym typeface="League Spartan"/>
              </a:rPr>
              <a:t>NIVEL DE LA INVESTIGACIÓN</a:t>
            </a:r>
          </a:p>
        </p:txBody>
      </p:sp>
      <p:sp>
        <p:nvSpPr>
          <p:cNvPr name="TextBox 7" id="7"/>
          <p:cNvSpPr txBox="true"/>
          <p:nvPr/>
        </p:nvSpPr>
        <p:spPr>
          <a:xfrm rot="0">
            <a:off x="2481564" y="4228828"/>
            <a:ext cx="5448509" cy="708533"/>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Naturaleza y Enfoque de la Investigación </a:t>
            </a:r>
          </a:p>
        </p:txBody>
      </p:sp>
      <p:sp>
        <p:nvSpPr>
          <p:cNvPr name="TextBox 8" id="8"/>
          <p:cNvSpPr txBox="true"/>
          <p:nvPr/>
        </p:nvSpPr>
        <p:spPr>
          <a:xfrm rot="0">
            <a:off x="2481564" y="4993134"/>
            <a:ext cx="5448509" cy="19336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La investigación se enmarca en el ámbito del procesamiento de lenguaje natural (NLP) y el análisis de emociones, con un enfoque aplicado. Busca desarrollar un sistema robusto para la detección y categorización de emociones en textos escritos por usuarios. </a:t>
            </a:r>
          </a:p>
        </p:txBody>
      </p:sp>
      <p:grpSp>
        <p:nvGrpSpPr>
          <p:cNvPr name="Group 9" id="9"/>
          <p:cNvGrpSpPr/>
          <p:nvPr/>
        </p:nvGrpSpPr>
        <p:grpSpPr>
          <a:xfrm rot="-2700000">
            <a:off x="15183556" y="7691014"/>
            <a:ext cx="3393988" cy="1567256"/>
            <a:chOff x="0" y="0"/>
            <a:chExt cx="893890" cy="412775"/>
          </a:xfrm>
        </p:grpSpPr>
        <p:sp>
          <p:nvSpPr>
            <p:cNvPr name="Freeform 10" id="10"/>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1" id="11"/>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5400000">
            <a:off x="13536539" y="5645666"/>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2700000">
            <a:off x="168082" y="7749308"/>
            <a:ext cx="3393988" cy="1567256"/>
            <a:chOff x="0" y="0"/>
            <a:chExt cx="893890" cy="412775"/>
          </a:xfrm>
        </p:grpSpPr>
        <p:sp>
          <p:nvSpPr>
            <p:cNvPr name="Freeform 14" id="14"/>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5" id="15"/>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6" id="16"/>
          <p:cNvSpPr/>
          <p:nvPr/>
        </p:nvSpPr>
        <p:spPr>
          <a:xfrm flipH="false" flipV="false" rot="0">
            <a:off x="-683962" y="5437259"/>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10156462" y="4228828"/>
            <a:ext cx="5448509" cy="356108"/>
          </a:xfrm>
          <a:prstGeom prst="rect">
            <a:avLst/>
          </a:prstGeom>
        </p:spPr>
        <p:txBody>
          <a:bodyPr anchor="t" rtlCol="false" tIns="0" lIns="0" bIns="0" rIns="0">
            <a:spAutoFit/>
          </a:bodyPr>
          <a:lstStyle/>
          <a:p>
            <a:pPr algn="l" marL="0" indent="0" lvl="0">
              <a:lnSpc>
                <a:spcPts val="2805"/>
              </a:lnSpc>
              <a:spcBef>
                <a:spcPct val="0"/>
              </a:spcBef>
            </a:pPr>
            <a:r>
              <a:rPr lang="en-US" sz="2299">
                <a:solidFill>
                  <a:srgbClr val="222222"/>
                </a:solidFill>
                <a:latin typeface="League Spartan"/>
                <a:ea typeface="League Spartan"/>
                <a:cs typeface="League Spartan"/>
                <a:sym typeface="League Spartan"/>
              </a:rPr>
              <a:t>Nivel de la Investigación </a:t>
            </a:r>
          </a:p>
        </p:txBody>
      </p:sp>
      <p:sp>
        <p:nvSpPr>
          <p:cNvPr name="TextBox 18" id="18"/>
          <p:cNvSpPr txBox="true"/>
          <p:nvPr/>
        </p:nvSpPr>
        <p:spPr>
          <a:xfrm rot="0">
            <a:off x="10156462" y="4640709"/>
            <a:ext cx="5448509" cy="2581316"/>
          </a:xfrm>
          <a:prstGeom prst="rect">
            <a:avLst/>
          </a:prstGeom>
        </p:spPr>
        <p:txBody>
          <a:bodyPr anchor="t" rtlCol="false" tIns="0" lIns="0" bIns="0" rIns="0">
            <a:spAutoFit/>
          </a:bodyPr>
          <a:lstStyle/>
          <a:p>
            <a:pPr algn="just">
              <a:lnSpc>
                <a:spcPts val="2622"/>
              </a:lnSpc>
            </a:pPr>
            <a:r>
              <a:rPr lang="en-US" sz="1873">
                <a:solidFill>
                  <a:srgbClr val="000000"/>
                </a:solidFill>
                <a:latin typeface="Open Sans"/>
                <a:ea typeface="Open Sans"/>
                <a:cs typeface="Open Sans"/>
                <a:sym typeface="Open Sans"/>
              </a:rPr>
              <a:t>El nivel de la investigación es aplicado, ya que se centra en crear un sistema que no solo entienda las emociones en textos, sino que también mejore la interacción entre empresas y usuarios. Esto permite que los resultados sean implementables en entornos reales, facilitando la toma de decisiones informadas y optimizando la experiencia del cliente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Freeform 3" id="3"/>
          <p:cNvSpPr/>
          <p:nvPr/>
        </p:nvSpPr>
        <p:spPr>
          <a:xfrm flipH="false" flipV="false" rot="0">
            <a:off x="11251199" y="2624765"/>
            <a:ext cx="5452035" cy="5452035"/>
          </a:xfrm>
          <a:custGeom>
            <a:avLst/>
            <a:gdLst/>
            <a:ahLst/>
            <a:cxnLst/>
            <a:rect r="r" b="b" t="t" l="l"/>
            <a:pathLst>
              <a:path h="5452035" w="5452035">
                <a:moveTo>
                  <a:pt x="0" y="0"/>
                </a:moveTo>
                <a:lnTo>
                  <a:pt x="5452035" y="0"/>
                </a:lnTo>
                <a:lnTo>
                  <a:pt x="5452035" y="5452035"/>
                </a:lnTo>
                <a:lnTo>
                  <a:pt x="0" y="54520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2062652" y="3432280"/>
            <a:ext cx="4171938" cy="4113073"/>
            <a:chOff x="0" y="0"/>
            <a:chExt cx="5562585" cy="5484098"/>
          </a:xfrm>
        </p:grpSpPr>
        <p:pic>
          <p:nvPicPr>
            <p:cNvPr name="Picture 5" id="5"/>
            <p:cNvPicPr>
              <a:picLocks noChangeAspect="true"/>
            </p:cNvPicPr>
            <p:nvPr/>
          </p:nvPicPr>
          <p:blipFill>
            <a:blip r:embed="rId5"/>
            <a:srcRect l="0" t="828" r="0" b="828"/>
            <a:stretch>
              <a:fillRect/>
            </a:stretch>
          </p:blipFill>
          <p:spPr>
            <a:xfrm flipH="false" flipV="false">
              <a:off x="0" y="0"/>
              <a:ext cx="5562585" cy="5484098"/>
            </a:xfrm>
            <a:prstGeom prst="rect">
              <a:avLst/>
            </a:prstGeom>
          </p:spPr>
        </p:pic>
      </p:grpSp>
      <p:sp>
        <p:nvSpPr>
          <p:cNvPr name="TextBox 6" id="6"/>
          <p:cNvSpPr txBox="true"/>
          <p:nvPr/>
        </p:nvSpPr>
        <p:spPr>
          <a:xfrm rot="0">
            <a:off x="1028700" y="2322795"/>
            <a:ext cx="7758839" cy="1007745"/>
          </a:xfrm>
          <a:prstGeom prst="rect">
            <a:avLst/>
          </a:prstGeom>
        </p:spPr>
        <p:txBody>
          <a:bodyPr anchor="t" rtlCol="false" tIns="0" lIns="0" bIns="0" rIns="0">
            <a:spAutoFit/>
          </a:bodyPr>
          <a:lstStyle/>
          <a:p>
            <a:pPr algn="l">
              <a:lnSpc>
                <a:spcPts val="8325"/>
              </a:lnSpc>
            </a:pPr>
            <a:r>
              <a:rPr lang="en-US" sz="5550">
                <a:solidFill>
                  <a:srgbClr val="000000"/>
                </a:solidFill>
                <a:latin typeface="League Spartan"/>
                <a:ea typeface="League Spartan"/>
                <a:cs typeface="League Spartan"/>
                <a:sym typeface="League Spartan"/>
              </a:rPr>
              <a:t>METODOLOGÍA</a:t>
            </a:r>
          </a:p>
        </p:txBody>
      </p:sp>
      <p:sp>
        <p:nvSpPr>
          <p:cNvPr name="TextBox 7" id="7"/>
          <p:cNvSpPr txBox="true"/>
          <p:nvPr/>
        </p:nvSpPr>
        <p:spPr>
          <a:xfrm rot="0">
            <a:off x="1028700" y="4009275"/>
            <a:ext cx="9504848" cy="2590132"/>
          </a:xfrm>
          <a:prstGeom prst="rect">
            <a:avLst/>
          </a:prstGeom>
        </p:spPr>
        <p:txBody>
          <a:bodyPr anchor="t" rtlCol="false" tIns="0" lIns="0" bIns="0" rIns="0">
            <a:spAutoFit/>
          </a:bodyPr>
          <a:lstStyle/>
          <a:p>
            <a:pPr algn="just">
              <a:lnSpc>
                <a:spcPts val="4151"/>
              </a:lnSpc>
            </a:pPr>
            <a:r>
              <a:rPr lang="en-US" sz="2767">
                <a:solidFill>
                  <a:srgbClr val="000000"/>
                </a:solidFill>
                <a:latin typeface="Open Sans"/>
                <a:ea typeface="Open Sans"/>
                <a:cs typeface="Open Sans"/>
                <a:sym typeface="Open Sans"/>
              </a:rPr>
              <a:t>La metodología adoptada para el desarrollo del sistema de análisis de emociones se basa en el enfoque </a:t>
            </a:r>
            <a:r>
              <a:rPr lang="en-US" sz="2767" b="true">
                <a:solidFill>
                  <a:srgbClr val="000000"/>
                </a:solidFill>
                <a:latin typeface="Open Sans Bold"/>
                <a:ea typeface="Open Sans Bold"/>
                <a:cs typeface="Open Sans Bold"/>
                <a:sym typeface="Open Sans Bold"/>
              </a:rPr>
              <a:t>CRISP-DM (Cross-Industry Standard Process for Data Mining)</a:t>
            </a:r>
            <a:r>
              <a:rPr lang="en-US" sz="2767">
                <a:solidFill>
                  <a:srgbClr val="000000"/>
                </a:solidFill>
                <a:latin typeface="Open Sans"/>
                <a:ea typeface="Open Sans"/>
                <a:cs typeface="Open Sans"/>
                <a:sym typeface="Open Sans"/>
              </a:rPr>
              <a:t>, que proporciona un marco estructurado para el desarrollo de sistemas de análisis de datos.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DAGW2Crx_uc</dc:identifier>
  <dcterms:modified xsi:type="dcterms:W3CDTF">2011-08-01T06:04:30Z</dcterms:modified>
  <cp:revision>1</cp:revision>
  <dc:title>Presentación Diapositivas Propuesta Proyecto Marketing Profesional Corporativo Morado y Gris</dc:title>
</cp:coreProperties>
</file>