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12E9D-1271-B91C-43BC-D68EAD1B6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9833A-2266-C23C-5137-204E935B24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F6E1E-5D84-70F5-3154-956FE8660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BB067-F75D-CAC4-0368-4279CF1E2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94C5A-5AE9-A2C3-0BBF-7D5821AC6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94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A03F-FFD0-2C62-AC8E-F36E0F69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4A14B-762F-7D2F-D598-D0FE716D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2B55A-2787-2E5A-A032-63282E33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9360F-9E94-DF24-9855-63CB3E23C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84C2A-CA0E-A91E-8A53-367A59C9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51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EF5AA1-5516-9E6A-3C5C-A76416699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95FE6A-A9AB-FD90-5A4E-4A54EABD1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B983B-46BA-AEF7-3906-87C87C104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348D-9E03-41B3-7A2F-8D8E8D989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E9426-FAED-F5F3-A836-E0D6742D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05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3A00-CC08-7F3D-33BC-79C38946E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F1209-1F3B-468D-21BA-CF5D1362F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A6BE1-9036-8543-E4DF-5A0F792C0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E6C5-122E-7E53-7073-87E3AD302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C8C0F-E80A-69D0-0D30-A37FA61A0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9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F3EC-FC72-5635-83BC-B94F3DDD7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33863-95F9-86EC-FB9C-DFCC9B278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7FD91-3A3F-D8FE-2401-B248472CE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DBBA4-9B11-B50A-E8E6-D6648CD4F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7A9C8-2AF4-D8A8-6467-C0D1C289C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8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4A53E-E58F-D093-E919-E3A9C8A1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907D9-8BC8-02E2-F232-B80C066A02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6F9F9-5BC3-09B7-F0F0-4B4B44B8E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A9746-B040-1DD6-AD03-8185F72CF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9CED5-CC05-0024-6F82-E39451F0E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B8648-6745-390A-0468-F3337619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8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AA6AC-56FD-6058-6D47-B3454BB4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4DDF2-3F02-8C20-918F-53A9D548F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A7F67-46B0-6730-6803-F94DD203AD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5BA77-9C45-C69E-5CF6-4027A5A50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33B083-7F48-ED5B-5EB8-8219DA1E71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3CA6C-A2DD-9A6A-4D17-B0D279685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A2C6D-1D41-29D1-40FD-4AF6D31D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94787A-5BF7-475A-A56D-51BA2B25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73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BAE42-2D84-7070-EC87-F4CCFB851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54B6F-5445-AFA2-CCD5-7AE52727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E6328-2054-F0B9-EDA1-5C6017F7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144E5-1F84-95CB-496F-369193C8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9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90D5A-833F-240A-B3F2-7FBD9565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1EEB2A-C75D-EE90-37F3-16698EC77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DEC62-B221-6BC0-33C5-AE12411FE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96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C76C-A7B0-6699-66E9-C0CB6DD5E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9FA98-9109-FF2C-4E48-9CE2DD6A3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996699-DC6A-FC9F-5524-F0141107F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D0A00F-57C8-24B6-B452-631F1213D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F2FDA-8C91-B8DA-A0FA-CB88CBDB0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C5E03-660A-21B5-53FB-66FE4967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0988-70E6-2422-9B16-924A4627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B1381-1AC2-F3C4-AED9-4941AF3FD1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7AF1E1-5899-2ACC-A949-4E9FB89A69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D4AF7-83C3-07CF-E8B9-12F7912F9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0997B-F17E-E662-775C-56DA7F88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FF66B-7230-0289-EC37-7B64C7F0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3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80CD81-D010-B23C-ED2B-B559D86B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BBB5D-7747-3075-1694-7F4C5195F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44943-75E2-095B-09EC-7E97CF2A43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9F259A-57E6-E44C-86C3-9E764D152CE0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2D57-669E-F0E0-F8D2-139C426A7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32830-5702-21E5-A379-0B09C8A794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81B9E-5854-CB43-9E30-607269C024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1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53FE-A767-26F7-5393-DF041ECF6F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“Calculus Concepts and Applications in Engineering”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029164-1A76-3F68-B1D5-87EF11CA67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51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9918-FCE3-DE76-F62C-911326A25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322E-43C5-6F64-163C-4E166CD3F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Limits show </a:t>
            </a:r>
            <a:r>
              <a:rPr lang="en-US"/>
              <a:t>function behavior</a:t>
            </a:r>
            <a:r>
              <a:rPr lang="en-US" dirty="0"/>
              <a:t>
Derivatives </a:t>
            </a:r>
            <a:r>
              <a:rPr lang="en-US"/>
              <a:t>describe change</a:t>
            </a:r>
            <a:r>
              <a:rPr lang="en-US" dirty="0"/>
              <a:t>
Integrals give total area</a:t>
            </a:r>
            <a:r>
              <a:rPr lang="en-US"/>
              <a:t>/accumulation</a:t>
            </a:r>
            <a:r>
              <a:rPr lang="en-US" dirty="0"/>
              <a:t>
</a:t>
            </a:r>
            <a:r>
              <a:rPr lang="en-US" dirty="0" err="1"/>
              <a:t>NumPy</a:t>
            </a:r>
            <a:r>
              <a:rPr lang="en-US" dirty="0"/>
              <a:t> helps with real-world numerical methods in engineering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282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9CA9-6E55-8C38-1788-66C454761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Calculus?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174A-C20A-91E4-E022-426F3D064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Calculus is the mathematics of change and motion.
It has two main branches:
1. </a:t>
            </a:r>
            <a:r>
              <a:rPr lang="en-US" b="1" dirty="0"/>
              <a:t>Differentiation</a:t>
            </a:r>
            <a:r>
              <a:rPr lang="en-US" dirty="0"/>
              <a:t> – Measures how fast something is changing (like speed).
2. </a:t>
            </a:r>
            <a:r>
              <a:rPr lang="en-US" b="1" dirty="0"/>
              <a:t>Integration</a:t>
            </a:r>
            <a:r>
              <a:rPr lang="en-US" dirty="0"/>
              <a:t> – Measures the total amount (like area or total distance).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1B4D7-EA37-2418-75DA-37CBCD404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664" y="4223600"/>
            <a:ext cx="3905096" cy="260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9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F1CEF-A252-53AB-D4E9-CCE8FA24C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2A3B-5FD4-867A-4EFD-E22ECFE53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limit tells us how a function behaves as it gets close to a certain point.
Example:
\lim_{x \to 0} \frac{\sin(x)}{x} 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530DE4-0B1A-8730-AEDB-D8E6D21DA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698" y="2693572"/>
            <a:ext cx="5539102" cy="388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4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9C374-EA1D-4EB5-BEB5-FBBC15EC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AED93-8CF3-9AFE-208D-CA0D73FB3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derivative is the rate of change of a function.
Example:
\</a:t>
            </a:r>
            <a:r>
              <a:rPr lang="en-US" dirty="0" err="1"/>
              <a:t>frac</a:t>
            </a:r>
            <a:r>
              <a:rPr lang="en-US" dirty="0"/>
              <a:t>{d}{dx}(x^2) = 2x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30675F-BD37-C01F-5DA5-E3C43C0FF2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86" y="2321442"/>
            <a:ext cx="7173123" cy="453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339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5B05-3C01-F790-E326-E48D45D60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E9AFD-8E56-6739-AEA9-56E6AED20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Integration calculates the area under a curve.
Example:
\</a:t>
            </a:r>
            <a:r>
              <a:rPr lang="en-US" dirty="0" err="1"/>
              <a:t>int</a:t>
            </a:r>
            <a:r>
              <a:rPr lang="en-US" dirty="0"/>
              <a:t> x \, dx = \</a:t>
            </a:r>
            <a:r>
              <a:rPr lang="en-US" dirty="0" err="1"/>
              <a:t>frac</a:t>
            </a:r>
            <a:r>
              <a:rPr lang="en-US" dirty="0"/>
              <a:t>{1}{2}x^2 + C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829AAB-9180-AFB3-3B96-F22E44E4C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145" y="2616912"/>
            <a:ext cx="4961914" cy="387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427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69FE9-73D4-7D3D-B978-0772CAE53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Theorem of Calculus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88D10-46F8-B0B1-D3B2-3796848A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theorem connects integration and differentiation.
If F(x) is the antiderivative of f(x), then:
\</a:t>
            </a:r>
            <a:r>
              <a:rPr lang="en-US" dirty="0" err="1"/>
              <a:t>int_a^b</a:t>
            </a:r>
            <a:r>
              <a:rPr lang="en-US" dirty="0"/>
              <a:t> f(x) \, dx = F(b) – F(a)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3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BEBA2-3DB5-85DA-A1FF-4D7A5C47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8F182-6DEB-22C9-A31A-E58B844C0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function has more than one variable, the gradient shows the direction of steepest increase.
Example:
\</a:t>
            </a:r>
            <a:r>
              <a:rPr lang="en-US" dirty="0" err="1"/>
              <a:t>nabla</a:t>
            </a:r>
            <a:r>
              <a:rPr lang="en-US" dirty="0"/>
              <a:t> f(x, y) = \left[\</a:t>
            </a:r>
            <a:r>
              <a:rPr lang="en-US" dirty="0" err="1"/>
              <a:t>frac</a:t>
            </a:r>
            <a:r>
              <a:rPr lang="en-US" dirty="0"/>
              <a:t>{\partial f}{\partial x}, \</a:t>
            </a:r>
            <a:r>
              <a:rPr lang="en-US" dirty="0" err="1"/>
              <a:t>frac</a:t>
            </a:r>
            <a:r>
              <a:rPr lang="en-US" dirty="0"/>
              <a:t>{\partial f}{\partial y}\right]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95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05C9-6326-22EC-CF4B-9095861FF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Differentiation (with </a:t>
            </a:r>
            <a:r>
              <a:rPr lang="en-US" dirty="0" err="1"/>
              <a:t>NumPy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B63B-C95A-26F2-BCD9-F53A8B26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have an exact formula, you can use finite difference to estimate derivatives.</a:t>
            </a:r>
          </a:p>
          <a:p>
            <a:r>
              <a:rPr lang="en-US" b="1" dirty="0"/>
              <a:t>Code Example:</a:t>
            </a:r>
          </a:p>
          <a:p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
f = lambda x: x**2
h = 1e-5
gradient = (f(1 + h) – f(1)) / 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11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7DE1-2FED-48EC-EA2D-3D6D2732E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Integration (with </a:t>
            </a:r>
            <a:r>
              <a:rPr lang="en-US" dirty="0" err="1"/>
              <a:t>NumPy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C8D25-716E-CDAA-CA64-BFA04E455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estimate area under a curve, use the trapezoidal rule.</a:t>
            </a:r>
          </a:p>
          <a:p>
            <a:pPr marL="0" indent="0">
              <a:buNone/>
            </a:pPr>
            <a:r>
              <a:rPr lang="en-US" b="1" dirty="0"/>
              <a:t>
Code Example:</a:t>
            </a:r>
            <a:r>
              <a:rPr lang="en-US" dirty="0"/>
              <a:t>
import </a:t>
            </a:r>
            <a:r>
              <a:rPr lang="en-US" dirty="0" err="1"/>
              <a:t>numpy</a:t>
            </a:r>
            <a:r>
              <a:rPr lang="en-US" dirty="0"/>
              <a:t> as np
x = </a:t>
            </a:r>
            <a:r>
              <a:rPr lang="en-US" dirty="0" err="1"/>
              <a:t>np.linspace</a:t>
            </a:r>
            <a:r>
              <a:rPr lang="en-US" dirty="0"/>
              <a:t>(0, 1, 100)
y = x**2
area = </a:t>
            </a:r>
            <a:r>
              <a:rPr lang="en-US" dirty="0" err="1"/>
              <a:t>np.trapz</a:t>
            </a:r>
            <a:r>
              <a:rPr lang="en-US" dirty="0"/>
              <a:t>(y, x)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45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“Calculus Concepts and Applications in Engineering” </vt:lpstr>
      <vt:lpstr>What is Calculus?</vt:lpstr>
      <vt:lpstr>Limits</vt:lpstr>
      <vt:lpstr>Derivatives</vt:lpstr>
      <vt:lpstr>Integrals</vt:lpstr>
      <vt:lpstr>Fundamental Theorem of Calculus </vt:lpstr>
      <vt:lpstr>Multivariate Gradients</vt:lpstr>
      <vt:lpstr>Numerical Differentiation (with NumPy) </vt:lpstr>
      <vt:lpstr>Numerical Integration (with NumPy)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“Calculus Concepts and Applications in Engineering” </dc:title>
  <dc:creator>hk9569072@gmail.com</dc:creator>
  <cp:lastModifiedBy>hk9569072@gmail.com</cp:lastModifiedBy>
  <cp:revision>3</cp:revision>
  <dcterms:created xsi:type="dcterms:W3CDTF">2025-08-03T07:10:20Z</dcterms:created>
  <dcterms:modified xsi:type="dcterms:W3CDTF">2025-08-03T08:02:37Z</dcterms:modified>
</cp:coreProperties>
</file>