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70" r:id="rId5"/>
    <p:sldId id="259" r:id="rId6"/>
    <p:sldId id="260" r:id="rId7"/>
    <p:sldId id="261" r:id="rId8"/>
    <p:sldId id="262" r:id="rId9"/>
    <p:sldId id="263" r:id="rId10"/>
    <p:sldId id="268" r:id="rId11"/>
    <p:sldId id="265"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6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1CDB2D1-836C-4D90-A80B-703D465B0068}" type="doc">
      <dgm:prSet loTypeId="urn:microsoft.com/office/officeart/2005/8/layout/process2" loCatId="process" qsTypeId="urn:microsoft.com/office/officeart/2005/8/quickstyle/simple1" qsCatId="simple" csTypeId="urn:microsoft.com/office/officeart/2005/8/colors/accent1_2" csCatId="accent1" phldr="1"/>
      <dgm:spPr/>
    </dgm:pt>
    <dgm:pt modelId="{3A976099-7D11-4F2F-8476-36E9825AB01C}">
      <dgm:prSet phldrT="[Text]"/>
      <dgm:spPr/>
      <dgm:t>
        <a:bodyPr/>
        <a:lstStyle/>
        <a:p>
          <a:r>
            <a:rPr lang="en-US" dirty="0"/>
            <a:t>Analog signal (Temperature)</a:t>
          </a:r>
        </a:p>
      </dgm:t>
    </dgm:pt>
    <dgm:pt modelId="{4BA2D53C-8D39-42B4-87E3-121BC423AF6B}" type="parTrans" cxnId="{D964F105-848E-4552-A1B4-1A81B8080C99}">
      <dgm:prSet/>
      <dgm:spPr/>
      <dgm:t>
        <a:bodyPr/>
        <a:lstStyle/>
        <a:p>
          <a:endParaRPr lang="en-US"/>
        </a:p>
      </dgm:t>
    </dgm:pt>
    <dgm:pt modelId="{FC8D461B-65E1-42F0-8C13-E9530FDF4A71}" type="sibTrans" cxnId="{D964F105-848E-4552-A1B4-1A81B8080C99}">
      <dgm:prSet/>
      <dgm:spPr/>
      <dgm:t>
        <a:bodyPr/>
        <a:lstStyle/>
        <a:p>
          <a:endParaRPr lang="en-US"/>
        </a:p>
      </dgm:t>
    </dgm:pt>
    <dgm:pt modelId="{3B2C451E-4FC6-4C7F-B537-678509AF3653}">
      <dgm:prSet phldrT="[Text]"/>
      <dgm:spPr/>
      <dgm:t>
        <a:bodyPr/>
        <a:lstStyle/>
        <a:p>
          <a:r>
            <a:rPr lang="en-US" dirty="0"/>
            <a:t>Transducer (LM 35)</a:t>
          </a:r>
        </a:p>
      </dgm:t>
    </dgm:pt>
    <dgm:pt modelId="{7176F754-B751-430C-8F78-8DC6F9F69B9E}" type="parTrans" cxnId="{B3C1079E-BA76-4CC7-831D-7E54E859ABE9}">
      <dgm:prSet/>
      <dgm:spPr/>
      <dgm:t>
        <a:bodyPr/>
        <a:lstStyle/>
        <a:p>
          <a:endParaRPr lang="en-US"/>
        </a:p>
      </dgm:t>
    </dgm:pt>
    <dgm:pt modelId="{AEB8721B-C1C3-4D0E-80A7-97C8413E175E}" type="sibTrans" cxnId="{B3C1079E-BA76-4CC7-831D-7E54E859ABE9}">
      <dgm:prSet/>
      <dgm:spPr/>
      <dgm:t>
        <a:bodyPr/>
        <a:lstStyle/>
        <a:p>
          <a:endParaRPr lang="en-US"/>
        </a:p>
      </dgm:t>
    </dgm:pt>
    <dgm:pt modelId="{90FD5BAB-4FE2-49A4-AC18-BC93BD73BAAD}">
      <dgm:prSet phldrT="[Text]"/>
      <dgm:spPr/>
      <dgm:t>
        <a:bodyPr/>
        <a:lstStyle/>
        <a:p>
          <a:r>
            <a:rPr lang="en-US" dirty="0"/>
            <a:t>Signal conditioning</a:t>
          </a:r>
        </a:p>
      </dgm:t>
    </dgm:pt>
    <dgm:pt modelId="{39F0CD2D-6C07-46E9-A95E-0F497B77878E}" type="parTrans" cxnId="{97AC7E2E-BA54-49A4-BC8E-814C3A579D27}">
      <dgm:prSet/>
      <dgm:spPr/>
      <dgm:t>
        <a:bodyPr/>
        <a:lstStyle/>
        <a:p>
          <a:endParaRPr lang="en-US"/>
        </a:p>
      </dgm:t>
    </dgm:pt>
    <dgm:pt modelId="{AAF394CC-BF72-44D4-A93D-8273DE15BC40}" type="sibTrans" cxnId="{97AC7E2E-BA54-49A4-BC8E-814C3A579D27}">
      <dgm:prSet/>
      <dgm:spPr/>
      <dgm:t>
        <a:bodyPr/>
        <a:lstStyle/>
        <a:p>
          <a:endParaRPr lang="en-US"/>
        </a:p>
      </dgm:t>
    </dgm:pt>
    <dgm:pt modelId="{E513B749-0F52-47DC-A536-26CDFC26FA9F}">
      <dgm:prSet phldrT="[Text]"/>
      <dgm:spPr/>
      <dgm:t>
        <a:bodyPr/>
        <a:lstStyle/>
        <a:p>
          <a:r>
            <a:rPr lang="en-US" dirty="0"/>
            <a:t>ADC (ADC 0808) </a:t>
          </a:r>
        </a:p>
      </dgm:t>
    </dgm:pt>
    <dgm:pt modelId="{C50ACD31-E469-4F0D-87E9-0213F79B4090}" type="parTrans" cxnId="{EF172FAB-F8B3-4028-9BB7-DBD5494F287B}">
      <dgm:prSet/>
      <dgm:spPr/>
      <dgm:t>
        <a:bodyPr/>
        <a:lstStyle/>
        <a:p>
          <a:endParaRPr lang="en-US"/>
        </a:p>
      </dgm:t>
    </dgm:pt>
    <dgm:pt modelId="{76D6D41C-73A7-4B19-B956-C1DCFD5A9E67}" type="sibTrans" cxnId="{EF172FAB-F8B3-4028-9BB7-DBD5494F287B}">
      <dgm:prSet/>
      <dgm:spPr/>
      <dgm:t>
        <a:bodyPr/>
        <a:lstStyle/>
        <a:p>
          <a:endParaRPr lang="en-US"/>
        </a:p>
      </dgm:t>
    </dgm:pt>
    <dgm:pt modelId="{87941ADA-D66A-4804-AF30-002E6644C3BF}">
      <dgm:prSet phldrT="[Text]"/>
      <dgm:spPr/>
      <dgm:t>
        <a:bodyPr/>
        <a:lstStyle/>
        <a:p>
          <a:r>
            <a:rPr lang="en-US" dirty="0"/>
            <a:t>Microcontroller (8051)</a:t>
          </a:r>
        </a:p>
      </dgm:t>
    </dgm:pt>
    <dgm:pt modelId="{FC0A1FC9-3C27-49C0-A40C-5C5AC3EB4280}" type="parTrans" cxnId="{661C1176-6C6E-4C13-8DEC-248A372D5B6D}">
      <dgm:prSet/>
      <dgm:spPr/>
      <dgm:t>
        <a:bodyPr/>
        <a:lstStyle/>
        <a:p>
          <a:endParaRPr lang="en-US"/>
        </a:p>
      </dgm:t>
    </dgm:pt>
    <dgm:pt modelId="{D3E9D051-4C07-4B0C-A1F6-3290734B8F43}" type="sibTrans" cxnId="{661C1176-6C6E-4C13-8DEC-248A372D5B6D}">
      <dgm:prSet/>
      <dgm:spPr/>
      <dgm:t>
        <a:bodyPr/>
        <a:lstStyle/>
        <a:p>
          <a:endParaRPr lang="en-US"/>
        </a:p>
      </dgm:t>
    </dgm:pt>
    <dgm:pt modelId="{1EF6071E-B912-4439-A14D-C2028E814EC8}" type="pres">
      <dgm:prSet presAssocID="{F1CDB2D1-836C-4D90-A80B-703D465B0068}" presName="linearFlow" presStyleCnt="0">
        <dgm:presLayoutVars>
          <dgm:resizeHandles val="exact"/>
        </dgm:presLayoutVars>
      </dgm:prSet>
      <dgm:spPr/>
    </dgm:pt>
    <dgm:pt modelId="{87BF6F64-2538-495B-8D93-9753F1B84350}" type="pres">
      <dgm:prSet presAssocID="{3A976099-7D11-4F2F-8476-36E9825AB01C}" presName="node" presStyleLbl="node1" presStyleIdx="0" presStyleCnt="5">
        <dgm:presLayoutVars>
          <dgm:bulletEnabled val="1"/>
        </dgm:presLayoutVars>
      </dgm:prSet>
      <dgm:spPr/>
    </dgm:pt>
    <dgm:pt modelId="{D6FA50F1-812F-4039-AD7E-AF5DF3F06A2A}" type="pres">
      <dgm:prSet presAssocID="{FC8D461B-65E1-42F0-8C13-E9530FDF4A71}" presName="sibTrans" presStyleLbl="sibTrans2D1" presStyleIdx="0" presStyleCnt="4"/>
      <dgm:spPr/>
    </dgm:pt>
    <dgm:pt modelId="{120D1D9D-5E11-45E6-8EEF-0B3536C1B67C}" type="pres">
      <dgm:prSet presAssocID="{FC8D461B-65E1-42F0-8C13-E9530FDF4A71}" presName="connectorText" presStyleLbl="sibTrans2D1" presStyleIdx="0" presStyleCnt="4"/>
      <dgm:spPr/>
    </dgm:pt>
    <dgm:pt modelId="{1A7DBF0E-B4A1-4707-9428-EF0282FE5AF9}" type="pres">
      <dgm:prSet presAssocID="{3B2C451E-4FC6-4C7F-B537-678509AF3653}" presName="node" presStyleLbl="node1" presStyleIdx="1" presStyleCnt="5">
        <dgm:presLayoutVars>
          <dgm:bulletEnabled val="1"/>
        </dgm:presLayoutVars>
      </dgm:prSet>
      <dgm:spPr/>
    </dgm:pt>
    <dgm:pt modelId="{B72368D5-EEE2-4520-BA08-A3E0596F005E}" type="pres">
      <dgm:prSet presAssocID="{AEB8721B-C1C3-4D0E-80A7-97C8413E175E}" presName="sibTrans" presStyleLbl="sibTrans2D1" presStyleIdx="1" presStyleCnt="4"/>
      <dgm:spPr/>
    </dgm:pt>
    <dgm:pt modelId="{7FC37BFD-C4D3-4BC7-90FF-29F685F57519}" type="pres">
      <dgm:prSet presAssocID="{AEB8721B-C1C3-4D0E-80A7-97C8413E175E}" presName="connectorText" presStyleLbl="sibTrans2D1" presStyleIdx="1" presStyleCnt="4"/>
      <dgm:spPr/>
    </dgm:pt>
    <dgm:pt modelId="{A51478AC-A579-4087-A17C-E52875F094FA}" type="pres">
      <dgm:prSet presAssocID="{90FD5BAB-4FE2-49A4-AC18-BC93BD73BAAD}" presName="node" presStyleLbl="node1" presStyleIdx="2" presStyleCnt="5">
        <dgm:presLayoutVars>
          <dgm:bulletEnabled val="1"/>
        </dgm:presLayoutVars>
      </dgm:prSet>
      <dgm:spPr/>
    </dgm:pt>
    <dgm:pt modelId="{B34C22DC-D127-4FC1-802E-198C5A6956E8}" type="pres">
      <dgm:prSet presAssocID="{AAF394CC-BF72-44D4-A93D-8273DE15BC40}" presName="sibTrans" presStyleLbl="sibTrans2D1" presStyleIdx="2" presStyleCnt="4"/>
      <dgm:spPr/>
    </dgm:pt>
    <dgm:pt modelId="{7AF5FB43-1AD6-4346-8C1F-9F9B01173E5A}" type="pres">
      <dgm:prSet presAssocID="{AAF394CC-BF72-44D4-A93D-8273DE15BC40}" presName="connectorText" presStyleLbl="sibTrans2D1" presStyleIdx="2" presStyleCnt="4"/>
      <dgm:spPr/>
    </dgm:pt>
    <dgm:pt modelId="{4ACC1B23-FD13-4C03-8EAE-4EB2A8514B1E}" type="pres">
      <dgm:prSet presAssocID="{E513B749-0F52-47DC-A536-26CDFC26FA9F}" presName="node" presStyleLbl="node1" presStyleIdx="3" presStyleCnt="5">
        <dgm:presLayoutVars>
          <dgm:bulletEnabled val="1"/>
        </dgm:presLayoutVars>
      </dgm:prSet>
      <dgm:spPr/>
    </dgm:pt>
    <dgm:pt modelId="{55F0A768-F217-48FE-90CC-CE5C06D79297}" type="pres">
      <dgm:prSet presAssocID="{76D6D41C-73A7-4B19-B956-C1DCFD5A9E67}" presName="sibTrans" presStyleLbl="sibTrans2D1" presStyleIdx="3" presStyleCnt="4"/>
      <dgm:spPr/>
    </dgm:pt>
    <dgm:pt modelId="{3CEDF82E-701F-40D2-8467-196561817C7C}" type="pres">
      <dgm:prSet presAssocID="{76D6D41C-73A7-4B19-B956-C1DCFD5A9E67}" presName="connectorText" presStyleLbl="sibTrans2D1" presStyleIdx="3" presStyleCnt="4"/>
      <dgm:spPr/>
    </dgm:pt>
    <dgm:pt modelId="{7B8B41A3-E610-45F7-AE61-2AF21E869DBC}" type="pres">
      <dgm:prSet presAssocID="{87941ADA-D66A-4804-AF30-002E6644C3BF}" presName="node" presStyleLbl="node1" presStyleIdx="4" presStyleCnt="5">
        <dgm:presLayoutVars>
          <dgm:bulletEnabled val="1"/>
        </dgm:presLayoutVars>
      </dgm:prSet>
      <dgm:spPr/>
    </dgm:pt>
  </dgm:ptLst>
  <dgm:cxnLst>
    <dgm:cxn modelId="{D964F105-848E-4552-A1B4-1A81B8080C99}" srcId="{F1CDB2D1-836C-4D90-A80B-703D465B0068}" destId="{3A976099-7D11-4F2F-8476-36E9825AB01C}" srcOrd="0" destOrd="0" parTransId="{4BA2D53C-8D39-42B4-87E3-121BC423AF6B}" sibTransId="{FC8D461B-65E1-42F0-8C13-E9530FDF4A71}"/>
    <dgm:cxn modelId="{1F0E5709-950A-4905-95B7-CEE6DD905803}" type="presOf" srcId="{76D6D41C-73A7-4B19-B956-C1DCFD5A9E67}" destId="{3CEDF82E-701F-40D2-8467-196561817C7C}" srcOrd="1" destOrd="0" presId="urn:microsoft.com/office/officeart/2005/8/layout/process2"/>
    <dgm:cxn modelId="{ED11222A-8E79-4783-ADEE-E886A4F4E2D7}" type="presOf" srcId="{90FD5BAB-4FE2-49A4-AC18-BC93BD73BAAD}" destId="{A51478AC-A579-4087-A17C-E52875F094FA}" srcOrd="0" destOrd="0" presId="urn:microsoft.com/office/officeart/2005/8/layout/process2"/>
    <dgm:cxn modelId="{97AC7E2E-BA54-49A4-BC8E-814C3A579D27}" srcId="{F1CDB2D1-836C-4D90-A80B-703D465B0068}" destId="{90FD5BAB-4FE2-49A4-AC18-BC93BD73BAAD}" srcOrd="2" destOrd="0" parTransId="{39F0CD2D-6C07-46E9-A95E-0F497B77878E}" sibTransId="{AAF394CC-BF72-44D4-A93D-8273DE15BC40}"/>
    <dgm:cxn modelId="{12268963-2332-417F-96D5-54D3418451D8}" type="presOf" srcId="{87941ADA-D66A-4804-AF30-002E6644C3BF}" destId="{7B8B41A3-E610-45F7-AE61-2AF21E869DBC}" srcOrd="0" destOrd="0" presId="urn:microsoft.com/office/officeart/2005/8/layout/process2"/>
    <dgm:cxn modelId="{6C4EA66B-BA3A-42D7-85C5-060A5DBC3E11}" type="presOf" srcId="{E513B749-0F52-47DC-A536-26CDFC26FA9F}" destId="{4ACC1B23-FD13-4C03-8EAE-4EB2A8514B1E}" srcOrd="0" destOrd="0" presId="urn:microsoft.com/office/officeart/2005/8/layout/process2"/>
    <dgm:cxn modelId="{73E70E75-7B52-4498-9A8D-1FDA5AFFDE82}" type="presOf" srcId="{3A976099-7D11-4F2F-8476-36E9825AB01C}" destId="{87BF6F64-2538-495B-8D93-9753F1B84350}" srcOrd="0" destOrd="0" presId="urn:microsoft.com/office/officeart/2005/8/layout/process2"/>
    <dgm:cxn modelId="{661C1176-6C6E-4C13-8DEC-248A372D5B6D}" srcId="{F1CDB2D1-836C-4D90-A80B-703D465B0068}" destId="{87941ADA-D66A-4804-AF30-002E6644C3BF}" srcOrd="4" destOrd="0" parTransId="{FC0A1FC9-3C27-49C0-A40C-5C5AC3EB4280}" sibTransId="{D3E9D051-4C07-4B0C-A1F6-3290734B8F43}"/>
    <dgm:cxn modelId="{234DC880-BEAE-467C-A47A-1744157EFD07}" type="presOf" srcId="{FC8D461B-65E1-42F0-8C13-E9530FDF4A71}" destId="{120D1D9D-5E11-45E6-8EEF-0B3536C1B67C}" srcOrd="1" destOrd="0" presId="urn:microsoft.com/office/officeart/2005/8/layout/process2"/>
    <dgm:cxn modelId="{B3C1079E-BA76-4CC7-831D-7E54E859ABE9}" srcId="{F1CDB2D1-836C-4D90-A80B-703D465B0068}" destId="{3B2C451E-4FC6-4C7F-B537-678509AF3653}" srcOrd="1" destOrd="0" parTransId="{7176F754-B751-430C-8F78-8DC6F9F69B9E}" sibTransId="{AEB8721B-C1C3-4D0E-80A7-97C8413E175E}"/>
    <dgm:cxn modelId="{C2F2CFA2-30ED-4037-82A7-67597E297DF0}" type="presOf" srcId="{AAF394CC-BF72-44D4-A93D-8273DE15BC40}" destId="{7AF5FB43-1AD6-4346-8C1F-9F9B01173E5A}" srcOrd="1" destOrd="0" presId="urn:microsoft.com/office/officeart/2005/8/layout/process2"/>
    <dgm:cxn modelId="{EF172FAB-F8B3-4028-9BB7-DBD5494F287B}" srcId="{F1CDB2D1-836C-4D90-A80B-703D465B0068}" destId="{E513B749-0F52-47DC-A536-26CDFC26FA9F}" srcOrd="3" destOrd="0" parTransId="{C50ACD31-E469-4F0D-87E9-0213F79B4090}" sibTransId="{76D6D41C-73A7-4B19-B956-C1DCFD5A9E67}"/>
    <dgm:cxn modelId="{C2F77CAF-EF97-4CA5-ABF8-E303BB998496}" type="presOf" srcId="{AEB8721B-C1C3-4D0E-80A7-97C8413E175E}" destId="{B72368D5-EEE2-4520-BA08-A3E0596F005E}" srcOrd="0" destOrd="0" presId="urn:microsoft.com/office/officeart/2005/8/layout/process2"/>
    <dgm:cxn modelId="{A9DDC6B6-4CEC-42DF-B657-93EF0A79B65C}" type="presOf" srcId="{AEB8721B-C1C3-4D0E-80A7-97C8413E175E}" destId="{7FC37BFD-C4D3-4BC7-90FF-29F685F57519}" srcOrd="1" destOrd="0" presId="urn:microsoft.com/office/officeart/2005/8/layout/process2"/>
    <dgm:cxn modelId="{DCC0F5BF-90BD-4842-A5C9-EF3713D055C2}" type="presOf" srcId="{76D6D41C-73A7-4B19-B956-C1DCFD5A9E67}" destId="{55F0A768-F217-48FE-90CC-CE5C06D79297}" srcOrd="0" destOrd="0" presId="urn:microsoft.com/office/officeart/2005/8/layout/process2"/>
    <dgm:cxn modelId="{A1050DC1-C62E-4D53-BBB8-265557D0B7C8}" type="presOf" srcId="{AAF394CC-BF72-44D4-A93D-8273DE15BC40}" destId="{B34C22DC-D127-4FC1-802E-198C5A6956E8}" srcOrd="0" destOrd="0" presId="urn:microsoft.com/office/officeart/2005/8/layout/process2"/>
    <dgm:cxn modelId="{864700EE-FE67-455B-A7F7-DC67191DA8FF}" type="presOf" srcId="{F1CDB2D1-836C-4D90-A80B-703D465B0068}" destId="{1EF6071E-B912-4439-A14D-C2028E814EC8}" srcOrd="0" destOrd="0" presId="urn:microsoft.com/office/officeart/2005/8/layout/process2"/>
    <dgm:cxn modelId="{4EBED8F6-0C28-4FDF-B608-76881FC4C22B}" type="presOf" srcId="{3B2C451E-4FC6-4C7F-B537-678509AF3653}" destId="{1A7DBF0E-B4A1-4707-9428-EF0282FE5AF9}" srcOrd="0" destOrd="0" presId="urn:microsoft.com/office/officeart/2005/8/layout/process2"/>
    <dgm:cxn modelId="{29BF95FB-FA4F-4A86-AB83-D5A5D2687812}" type="presOf" srcId="{FC8D461B-65E1-42F0-8C13-E9530FDF4A71}" destId="{D6FA50F1-812F-4039-AD7E-AF5DF3F06A2A}" srcOrd="0" destOrd="0" presId="urn:microsoft.com/office/officeart/2005/8/layout/process2"/>
    <dgm:cxn modelId="{187EC389-F4B9-4851-A37B-A5A286ED8815}" type="presParOf" srcId="{1EF6071E-B912-4439-A14D-C2028E814EC8}" destId="{87BF6F64-2538-495B-8D93-9753F1B84350}" srcOrd="0" destOrd="0" presId="urn:microsoft.com/office/officeart/2005/8/layout/process2"/>
    <dgm:cxn modelId="{43790C5D-E567-4745-945F-1E241E08257C}" type="presParOf" srcId="{1EF6071E-B912-4439-A14D-C2028E814EC8}" destId="{D6FA50F1-812F-4039-AD7E-AF5DF3F06A2A}" srcOrd="1" destOrd="0" presId="urn:microsoft.com/office/officeart/2005/8/layout/process2"/>
    <dgm:cxn modelId="{B38A1CF7-D225-45E6-816F-61E3418B141A}" type="presParOf" srcId="{D6FA50F1-812F-4039-AD7E-AF5DF3F06A2A}" destId="{120D1D9D-5E11-45E6-8EEF-0B3536C1B67C}" srcOrd="0" destOrd="0" presId="urn:microsoft.com/office/officeart/2005/8/layout/process2"/>
    <dgm:cxn modelId="{724D1C2E-1529-4A2A-A827-153668613C5D}" type="presParOf" srcId="{1EF6071E-B912-4439-A14D-C2028E814EC8}" destId="{1A7DBF0E-B4A1-4707-9428-EF0282FE5AF9}" srcOrd="2" destOrd="0" presId="urn:microsoft.com/office/officeart/2005/8/layout/process2"/>
    <dgm:cxn modelId="{CA9DAC7F-3AE8-485E-A9C1-2068B1441801}" type="presParOf" srcId="{1EF6071E-B912-4439-A14D-C2028E814EC8}" destId="{B72368D5-EEE2-4520-BA08-A3E0596F005E}" srcOrd="3" destOrd="0" presId="urn:microsoft.com/office/officeart/2005/8/layout/process2"/>
    <dgm:cxn modelId="{05A12EA6-F91D-40E7-BD4E-AD4F26D17183}" type="presParOf" srcId="{B72368D5-EEE2-4520-BA08-A3E0596F005E}" destId="{7FC37BFD-C4D3-4BC7-90FF-29F685F57519}" srcOrd="0" destOrd="0" presId="urn:microsoft.com/office/officeart/2005/8/layout/process2"/>
    <dgm:cxn modelId="{3A880C7F-268B-477B-AE0C-589F4481049B}" type="presParOf" srcId="{1EF6071E-B912-4439-A14D-C2028E814EC8}" destId="{A51478AC-A579-4087-A17C-E52875F094FA}" srcOrd="4" destOrd="0" presId="urn:microsoft.com/office/officeart/2005/8/layout/process2"/>
    <dgm:cxn modelId="{1D121B42-59D6-4F62-9054-F310658B9BE4}" type="presParOf" srcId="{1EF6071E-B912-4439-A14D-C2028E814EC8}" destId="{B34C22DC-D127-4FC1-802E-198C5A6956E8}" srcOrd="5" destOrd="0" presId="urn:microsoft.com/office/officeart/2005/8/layout/process2"/>
    <dgm:cxn modelId="{F02D80A2-514E-4EE5-9A75-5418F07C8696}" type="presParOf" srcId="{B34C22DC-D127-4FC1-802E-198C5A6956E8}" destId="{7AF5FB43-1AD6-4346-8C1F-9F9B01173E5A}" srcOrd="0" destOrd="0" presId="urn:microsoft.com/office/officeart/2005/8/layout/process2"/>
    <dgm:cxn modelId="{29A0E216-7988-4BA9-8732-914C6F36B4E4}" type="presParOf" srcId="{1EF6071E-B912-4439-A14D-C2028E814EC8}" destId="{4ACC1B23-FD13-4C03-8EAE-4EB2A8514B1E}" srcOrd="6" destOrd="0" presId="urn:microsoft.com/office/officeart/2005/8/layout/process2"/>
    <dgm:cxn modelId="{4A2E852A-5BB9-4947-8CBA-E04AF48C3D59}" type="presParOf" srcId="{1EF6071E-B912-4439-A14D-C2028E814EC8}" destId="{55F0A768-F217-48FE-90CC-CE5C06D79297}" srcOrd="7" destOrd="0" presId="urn:microsoft.com/office/officeart/2005/8/layout/process2"/>
    <dgm:cxn modelId="{08800942-BBD4-457C-B02B-93F6EDF1E976}" type="presParOf" srcId="{55F0A768-F217-48FE-90CC-CE5C06D79297}" destId="{3CEDF82E-701F-40D2-8467-196561817C7C}" srcOrd="0" destOrd="0" presId="urn:microsoft.com/office/officeart/2005/8/layout/process2"/>
    <dgm:cxn modelId="{9DD9BCEF-5DE4-443B-AB01-2D1996C3FC43}" type="presParOf" srcId="{1EF6071E-B912-4439-A14D-C2028E814EC8}" destId="{7B8B41A3-E610-45F7-AE61-2AF21E869DBC}" srcOrd="8" destOrd="0" presId="urn:microsoft.com/office/officeart/2005/8/layout/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BF6F64-2538-495B-8D93-9753F1B84350}">
      <dsp:nvSpPr>
        <dsp:cNvPr id="0" name=""/>
        <dsp:cNvSpPr/>
      </dsp:nvSpPr>
      <dsp:spPr>
        <a:xfrm>
          <a:off x="972638" y="496"/>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Analog signal (Temperature)</a:t>
          </a:r>
        </a:p>
      </dsp:txBody>
      <dsp:txXfrm>
        <a:off x="989638" y="17496"/>
        <a:ext cx="1449723" cy="546429"/>
      </dsp:txXfrm>
    </dsp:sp>
    <dsp:sp modelId="{D6FA50F1-812F-4039-AD7E-AF5DF3F06A2A}">
      <dsp:nvSpPr>
        <dsp:cNvPr id="0" name=""/>
        <dsp:cNvSpPr/>
      </dsp:nvSpPr>
      <dsp:spPr>
        <a:xfrm rot="5400000">
          <a:off x="1605669" y="595436"/>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6142" y="617202"/>
        <a:ext cx="156715" cy="152363"/>
      </dsp:txXfrm>
    </dsp:sp>
    <dsp:sp modelId="{1A7DBF0E-B4A1-4707-9428-EF0282FE5AF9}">
      <dsp:nvSpPr>
        <dsp:cNvPr id="0" name=""/>
        <dsp:cNvSpPr/>
      </dsp:nvSpPr>
      <dsp:spPr>
        <a:xfrm>
          <a:off x="972638" y="871140"/>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Transducer (LM 35)</a:t>
          </a:r>
        </a:p>
      </dsp:txBody>
      <dsp:txXfrm>
        <a:off x="989638" y="888140"/>
        <a:ext cx="1449723" cy="546429"/>
      </dsp:txXfrm>
    </dsp:sp>
    <dsp:sp modelId="{B72368D5-EEE2-4520-BA08-A3E0596F005E}">
      <dsp:nvSpPr>
        <dsp:cNvPr id="0" name=""/>
        <dsp:cNvSpPr/>
      </dsp:nvSpPr>
      <dsp:spPr>
        <a:xfrm rot="5400000">
          <a:off x="1605669" y="1466081"/>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6142" y="1487847"/>
        <a:ext cx="156715" cy="152363"/>
      </dsp:txXfrm>
    </dsp:sp>
    <dsp:sp modelId="{A51478AC-A579-4087-A17C-E52875F094FA}">
      <dsp:nvSpPr>
        <dsp:cNvPr id="0" name=""/>
        <dsp:cNvSpPr/>
      </dsp:nvSpPr>
      <dsp:spPr>
        <a:xfrm>
          <a:off x="972638" y="1741785"/>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Signal conditioning</a:t>
          </a:r>
        </a:p>
      </dsp:txBody>
      <dsp:txXfrm>
        <a:off x="989638" y="1758785"/>
        <a:ext cx="1449723" cy="546429"/>
      </dsp:txXfrm>
    </dsp:sp>
    <dsp:sp modelId="{B34C22DC-D127-4FC1-802E-198C5A6956E8}">
      <dsp:nvSpPr>
        <dsp:cNvPr id="0" name=""/>
        <dsp:cNvSpPr/>
      </dsp:nvSpPr>
      <dsp:spPr>
        <a:xfrm rot="5400000">
          <a:off x="1605669" y="2336725"/>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6142" y="2358491"/>
        <a:ext cx="156715" cy="152363"/>
      </dsp:txXfrm>
    </dsp:sp>
    <dsp:sp modelId="{4ACC1B23-FD13-4C03-8EAE-4EB2A8514B1E}">
      <dsp:nvSpPr>
        <dsp:cNvPr id="0" name=""/>
        <dsp:cNvSpPr/>
      </dsp:nvSpPr>
      <dsp:spPr>
        <a:xfrm>
          <a:off x="972638" y="2612429"/>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ADC (ADC 0808) </a:t>
          </a:r>
        </a:p>
      </dsp:txBody>
      <dsp:txXfrm>
        <a:off x="989638" y="2629429"/>
        <a:ext cx="1449723" cy="546429"/>
      </dsp:txXfrm>
    </dsp:sp>
    <dsp:sp modelId="{55F0A768-F217-48FE-90CC-CE5C06D79297}">
      <dsp:nvSpPr>
        <dsp:cNvPr id="0" name=""/>
        <dsp:cNvSpPr/>
      </dsp:nvSpPr>
      <dsp:spPr>
        <a:xfrm rot="5400000">
          <a:off x="1605669" y="3207370"/>
          <a:ext cx="217661" cy="261193"/>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5400000">
        <a:off x="1636142" y="3229136"/>
        <a:ext cx="156715" cy="152363"/>
      </dsp:txXfrm>
    </dsp:sp>
    <dsp:sp modelId="{7B8B41A3-E610-45F7-AE61-2AF21E869DBC}">
      <dsp:nvSpPr>
        <dsp:cNvPr id="0" name=""/>
        <dsp:cNvSpPr/>
      </dsp:nvSpPr>
      <dsp:spPr>
        <a:xfrm>
          <a:off x="972638" y="3483074"/>
          <a:ext cx="1483723" cy="580429"/>
        </a:xfrm>
        <a:prstGeom prst="roundRect">
          <a:avLst>
            <a:gd name="adj" fmla="val 10000"/>
          </a:avLst>
        </a:prstGeom>
        <a:solidFill>
          <a:schemeClr val="accent1">
            <a:hueOff val="0"/>
            <a:satOff val="0"/>
            <a:lumOff val="0"/>
            <a:alphaOff val="0"/>
          </a:schemeClr>
        </a:solidFill>
        <a:ln w="1905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t>Microcontroller (8051)</a:t>
          </a:r>
        </a:p>
      </dsp:txBody>
      <dsp:txXfrm>
        <a:off x="989638" y="3500074"/>
        <a:ext cx="1449723" cy="546429"/>
      </dsp:txXfrm>
    </dsp:sp>
  </dsp:spTree>
</dsp:drawing>
</file>

<file path=ppt/diagrams/layout1.xml><?xml version="1.0" encoding="utf-8"?>
<dgm:layoutDef xmlns:dgm="http://schemas.openxmlformats.org/drawingml/2006/diagram" xmlns:a="http://schemas.openxmlformats.org/drawingml/2006/main" uniqueId="urn:microsoft.com/office/officeart/2005/8/layout/process2">
  <dgm:title val=""/>
  <dgm:desc val=""/>
  <dgm:catLst>
    <dgm:cat type="process"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resizeHandles val="exact"/>
    </dgm:varLst>
    <dgm:alg type="lin">
      <dgm:param type="linDir" val="fromT"/>
    </dgm:alg>
    <dgm:shape xmlns:r="http://schemas.openxmlformats.org/officeDocument/2006/relationships" r:blip="">
      <dgm:adjLst/>
    </dgm:shape>
    <dgm:presOf/>
    <dgm:constrLst>
      <dgm:constr type="h" for="ch" ptType="node" refType="h"/>
      <dgm:constr type="h" for="ch" ptType="sibTrans" refType="h" refFor="ch" refPtType="node" fact="0.5"/>
      <dgm:constr type="w" for="ch" ptType="node" op="equ"/>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choose name="Name0">
          <dgm:if name="Name1" axis="root des" ptType="all node" func="maxDepth" op="gt" val="1">
            <dgm:alg type="tx">
              <dgm:param type="parTxLTRAlign" val="l"/>
              <dgm:param type="parTxRTLAlign" val="r"/>
              <dgm:param type="txAnchorVertCh" val="mid"/>
            </dgm:alg>
          </dgm:if>
          <dgm:else name="Name2">
            <dgm:alg type="tx"/>
          </dgm:else>
        </dgm:choose>
        <dgm:shape xmlns:r="http://schemas.openxmlformats.org/officeDocument/2006/relationships" type="roundRect" r:blip="">
          <dgm:adjLst>
            <dgm:adj idx="1" val="0.1"/>
          </dgm:adjLst>
        </dgm:shape>
        <dgm:presOf axis="desOrSelf" ptType="node"/>
        <dgm:constrLst>
          <dgm:constr type="w" refType="h" fact="1.8"/>
          <dgm:constr type="tMarg" refType="primFontSz" fact="0.3"/>
          <dgm:constr type="bMarg" refType="primFontSz" fact="0.3"/>
          <dgm:constr type="lMarg" refType="primFontSz" fact="0.3"/>
          <dgm:constr type="rMarg" refType="primFontSz" fact="0.3"/>
        </dgm:constrLst>
        <dgm:ruleLst>
          <dgm:rule type="primFontSz" val="18" fact="NaN" max="NaN"/>
          <dgm:rule type="w" val="NaN" fact="4" max="NaN"/>
          <dgm:rule type="primFontSz" val="5"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w" refType="h" fact="0.9"/>
            <dgm:constr type="connDist"/>
            <dgm:constr type="wArH" refType="w" fact="0.5"/>
            <dgm:constr type="hArH" refType="w"/>
            <dgm:constr type="stemThick" refType="w" fact="0.6"/>
            <dgm:constr type="begPad" refType="connDist" fact="0.125"/>
            <dgm:constr type="endPad" refType="connDist" fact="0.125"/>
          </dgm:constrLst>
          <dgm:ruleLst/>
          <dgm:layoutNode name="connectorText">
            <dgm:alg type="tx">
              <dgm:param type="autoTxRot" val="upr"/>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a:xfrm>
            <a:off x="6400800" y="6355080"/>
            <a:ext cx="2286000" cy="365760"/>
          </a:xfrm>
        </p:spPr>
        <p:txBody>
          <a:bodyPr/>
          <a:lstStyle>
            <a:lvl1pPr>
              <a:defRPr sz="1400"/>
            </a:lvl1pPr>
          </a:lstStyle>
          <a:p>
            <a:fld id="{99D2E24D-1F4D-4C38-B6C5-90E4FA609D95}" type="datetimeFigureOut">
              <a:rPr lang="en-US" smtClean="0"/>
              <a:pPr/>
              <a:t>8/30/2023</a:t>
            </a:fld>
            <a:endParaRPr lang="en-US"/>
          </a:p>
        </p:txBody>
      </p:sp>
      <p:sp>
        <p:nvSpPr>
          <p:cNvPr id="17" name="Footer Placeholder 16"/>
          <p:cNvSpPr>
            <a:spLocks noGrp="1"/>
          </p:cNvSpPr>
          <p:nvPr>
            <p:ph type="ftr" sz="quarter" idx="11"/>
          </p:nvPr>
        </p:nvSpPr>
        <p:spPr>
          <a:xfrm>
            <a:off x="2898648" y="6355080"/>
            <a:ext cx="3474720" cy="365760"/>
          </a:xfrm>
        </p:spPr>
        <p:txBody>
          <a:bodyPr/>
          <a:lstStyle/>
          <a:p>
            <a:endParaRPr lang="en-US"/>
          </a:p>
        </p:txBody>
      </p:sp>
      <p:sp>
        <p:nvSpPr>
          <p:cNvPr id="29" name="Slide Number Placeholder 28"/>
          <p:cNvSpPr>
            <a:spLocks noGrp="1"/>
          </p:cNvSpPr>
          <p:nvPr>
            <p:ph type="sldNum" sz="quarter" idx="12"/>
          </p:nvPr>
        </p:nvSpPr>
        <p:spPr>
          <a:xfrm>
            <a:off x="1216152" y="6355080"/>
            <a:ext cx="1219200" cy="365760"/>
          </a:xfrm>
        </p:spPr>
        <p:txBody>
          <a:bodyPr/>
          <a:lstStyle/>
          <a:p>
            <a:fld id="{93436341-7CEE-49B3-9856-A710165ADE33}" type="slidenum">
              <a:rPr lang="en-US" smtClean="0"/>
              <a:pPr/>
              <a:t>‹#›</a:t>
            </a:fld>
            <a:endParaRPr lang="en-US"/>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D2E24D-1F4D-4C38-B6C5-90E4FA609D95}"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36341-7CEE-49B3-9856-A710165ADE3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99D2E24D-1F4D-4C38-B6C5-90E4FA609D95}"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36341-7CEE-49B3-9856-A710165ADE33}" type="slidenum">
              <a:rPr lang="en-US" smtClean="0"/>
              <a:pPr/>
              <a:t>‹#›</a:t>
            </a:fld>
            <a:endParaRPr lang="en-US"/>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4" name="Date Placeholder 3"/>
          <p:cNvSpPr>
            <a:spLocks noGrp="1"/>
          </p:cNvSpPr>
          <p:nvPr>
            <p:ph type="dt" sz="half" idx="10"/>
          </p:nvPr>
        </p:nvSpPr>
        <p:spPr/>
        <p:txBody>
          <a:bodyPr/>
          <a:lstStyle/>
          <a:p>
            <a:fld id="{99D2E24D-1F4D-4C38-B6C5-90E4FA609D95}" type="datetimeFigureOut">
              <a:rPr lang="en-US" smtClean="0"/>
              <a:pPr/>
              <a:t>8/30/2023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3436341-7CEE-49B3-9856-A710165ADE33}" type="slidenum">
              <a:rPr lang="en-US" smtClean="0"/>
              <a:pPr/>
              <a:t>‹#›</a:t>
            </a:fld>
            <a:endParaRPr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p:spPr>
        <p:txBody>
          <a:bodyPr/>
          <a:lstStyle/>
          <a:p>
            <a:fld id="{99D2E24D-1F4D-4C38-B6C5-90E4FA609D95}" type="datetimeFigureOut">
              <a:rPr lang="en-US" smtClean="0"/>
              <a:pPr/>
              <a:t>8/30/2023</a:t>
            </a:fld>
            <a:endParaRPr lang="en-US"/>
          </a:p>
        </p:txBody>
      </p:sp>
      <p:sp>
        <p:nvSpPr>
          <p:cNvPr id="5" name="Footer Placeholder 4"/>
          <p:cNvSpPr>
            <a:spLocks noGrp="1"/>
          </p:cNvSpPr>
          <p:nvPr>
            <p:ph type="ftr" sz="quarter" idx="11"/>
          </p:nvPr>
        </p:nvSpPr>
        <p:spPr>
          <a:xfrm>
            <a:off x="2898648" y="6355080"/>
            <a:ext cx="3474720" cy="365760"/>
          </a:xfrm>
        </p:spPr>
        <p:txBody>
          <a:bodyPr/>
          <a:lstStyle/>
          <a:p>
            <a:endParaRPr lang="en-US"/>
          </a:p>
        </p:txBody>
      </p:sp>
      <p:sp>
        <p:nvSpPr>
          <p:cNvPr id="6" name="Slide Number Placeholder 5"/>
          <p:cNvSpPr>
            <a:spLocks noGrp="1"/>
          </p:cNvSpPr>
          <p:nvPr>
            <p:ph type="sldNum" sz="quarter" idx="12"/>
          </p:nvPr>
        </p:nvSpPr>
        <p:spPr>
          <a:xfrm>
            <a:off x="1069848" y="6355080"/>
            <a:ext cx="1520952" cy="365760"/>
          </a:xfrm>
        </p:spPr>
        <p:txBody>
          <a:bodyPr/>
          <a:lstStyle/>
          <a:p>
            <a:fld id="{93436341-7CEE-49B3-9856-A710165ADE33}" type="slidenum">
              <a:rPr lang="en-US" smtClean="0"/>
              <a:pPr/>
              <a:t>‹#›</a:t>
            </a:fld>
            <a:endParaRPr lang="en-US"/>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Date Placeholder 4"/>
          <p:cNvSpPr>
            <a:spLocks noGrp="1"/>
          </p:cNvSpPr>
          <p:nvPr>
            <p:ph type="dt" sz="half" idx="10"/>
          </p:nvPr>
        </p:nvSpPr>
        <p:spPr/>
        <p:txBody>
          <a:bodyPr/>
          <a:lstStyle/>
          <a:p>
            <a:fld id="{99D2E24D-1F4D-4C38-B6C5-90E4FA609D95}"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36341-7CEE-49B3-9856-A710165ADE33}" type="slidenum">
              <a:rPr lang="en-US" smtClean="0"/>
              <a:pPr/>
              <a:t>‹#›</a:t>
            </a:fld>
            <a:endParaRPr lang="en-US"/>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99D2E24D-1F4D-4C38-B6C5-90E4FA609D95}" type="datetimeFigureOut">
              <a:rPr lang="en-US" smtClean="0"/>
              <a:pPr/>
              <a:t>8/30/2023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3436341-7CEE-49B3-9856-A710165ADE33}" type="slidenum">
              <a:rPr lang="en-US" smtClean="0"/>
              <a:pPr/>
              <a:t>‹#›</a:t>
            </a:fld>
            <a:endParaRPr lang="en-US"/>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99D2E24D-1F4D-4C38-B6C5-90E4FA609D95}" type="datetimeFigureOut">
              <a:rPr lang="en-US" smtClean="0"/>
              <a:pPr/>
              <a:t>8/30/2023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3436341-7CEE-49B3-9856-A710165ADE33}" type="slidenum">
              <a:rPr lang="en-US" smtClean="0"/>
              <a:pPr/>
              <a:t>‹#›</a:t>
            </a:fld>
            <a:endParaRPr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9D2E24D-1F4D-4C38-B6C5-90E4FA609D95}" type="datetimeFigureOut">
              <a:rPr lang="en-US" smtClean="0"/>
              <a:pPr/>
              <a:t>8/30/2023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3436341-7CEE-49B3-9856-A710165ADE33}" type="slidenum">
              <a:rPr lang="en-US" smtClean="0"/>
              <a:pPr/>
              <a:t>‹#›</a:t>
            </a:fld>
            <a:endParaRPr lang="en-US"/>
          </a:p>
        </p:txBody>
      </p:sp>
      <p:sp>
        <p:nvSpPr>
          <p:cNvPr id="5" name="Straight Connector 4"/>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9D2E24D-1F4D-4C38-B6C5-90E4FA609D95}"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36341-7CEE-49B3-9856-A710165ADE3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p:txBody>
          <a:bodyPr/>
          <a:lstStyle/>
          <a:p>
            <a:fld id="{99D2E24D-1F4D-4C38-B6C5-90E4FA609D95}" type="datetimeFigureOut">
              <a:rPr lang="en-US" smtClean="0"/>
              <a:pPr/>
              <a:t>8/30/2023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3436341-7CEE-49B3-9856-A710165ADE33}" type="slidenum">
              <a:rPr lang="en-US" smtClean="0"/>
              <a:pPr/>
              <a:t>‹#›</a:t>
            </a:fld>
            <a:endParaRPr lang="en-US"/>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14" name="Date Placeholder 13"/>
          <p:cNvSpPr>
            <a:spLocks noGrp="1"/>
          </p:cNvSpPr>
          <p:nvPr>
            <p:ph type="dt" sz="half" idx="2"/>
          </p:nvPr>
        </p:nvSpPr>
        <p:spPr>
          <a:xfrm>
            <a:off x="6400800" y="6356350"/>
            <a:ext cx="2289048" cy="365760"/>
          </a:xfrm>
          <a:prstGeom prst="rect">
            <a:avLst/>
          </a:prstGeom>
        </p:spPr>
        <p:txBody>
          <a:bodyPr vert="horz"/>
          <a:lstStyle>
            <a:lvl1pPr algn="l" eaLnBrk="1" latinLnBrk="0" hangingPunct="1">
              <a:defRPr kumimoji="0" sz="1400">
                <a:solidFill>
                  <a:schemeClr val="tx2"/>
                </a:solidFill>
              </a:defRPr>
            </a:lvl1pPr>
          </a:lstStyle>
          <a:p>
            <a:fld id="{99D2E24D-1F4D-4C38-B6C5-90E4FA609D95}" type="datetimeFigureOut">
              <a:rPr lang="en-US" smtClean="0"/>
              <a:pPr/>
              <a:t>8/30/2023</a:t>
            </a:fld>
            <a:endParaRPr lang="en-US"/>
          </a:p>
        </p:txBody>
      </p:sp>
      <p:sp>
        <p:nvSpPr>
          <p:cNvPr id="3" name="Footer Placeholder 2"/>
          <p:cNvSpPr>
            <a:spLocks noGrp="1"/>
          </p:cNvSpPr>
          <p:nvPr>
            <p:ph type="ftr" sz="quarter" idx="3"/>
          </p:nvPr>
        </p:nvSpPr>
        <p:spPr>
          <a:xfrm>
            <a:off x="2898648" y="6356350"/>
            <a:ext cx="3505200" cy="365760"/>
          </a:xfrm>
          <a:prstGeom prst="rect">
            <a:avLst/>
          </a:prstGeom>
        </p:spPr>
        <p:txBody>
          <a:bodyPr vert="horz"/>
          <a:lstStyle>
            <a:lvl1pPr algn="r" eaLnBrk="1" latinLnBrk="0" hangingPunct="1">
              <a:defRPr kumimoji="0" sz="1400">
                <a:solidFill>
                  <a:schemeClr val="tx2"/>
                </a:solidFill>
              </a:defRPr>
            </a:lvl1pPr>
          </a:lstStyle>
          <a:p>
            <a:endParaRPr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93436341-7CEE-49B3-9856-A710165ADE33}" type="slidenum">
              <a:rPr lang="en-US" smtClean="0"/>
              <a:pPr/>
              <a:t>‹#›</a:t>
            </a:fld>
            <a:endParaRPr lang="en-US"/>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4.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530928" y="3244334"/>
            <a:ext cx="3917034" cy="369332"/>
          </a:xfrm>
          <a:prstGeom prst="rect">
            <a:avLst/>
          </a:prstGeom>
        </p:spPr>
        <p:txBody>
          <a:bodyPr wrap="none">
            <a:spAutoFit/>
          </a:bodyPr>
          <a:lstStyle/>
          <a:p>
            <a:r>
              <a:rPr lang="fr-FR" b="1" dirty="0"/>
              <a:t>Unit II : </a:t>
            </a:r>
            <a:r>
              <a:rPr lang="fr-FR" b="1" dirty="0" err="1"/>
              <a:t>Parallel</a:t>
            </a:r>
            <a:r>
              <a:rPr lang="fr-FR" b="1" dirty="0"/>
              <a:t> Port </a:t>
            </a:r>
            <a:r>
              <a:rPr lang="fr-FR" b="1" dirty="0" err="1"/>
              <a:t>Interfacing</a:t>
            </a:r>
            <a:r>
              <a:rPr lang="fr-FR" b="1" dirty="0"/>
              <a:t>-II </a:t>
            </a:r>
            <a:endParaRPr lang="en-US" dirty="0"/>
          </a:p>
        </p:txBody>
      </p:sp>
      <p:sp>
        <p:nvSpPr>
          <p:cNvPr id="4" name="TextBox 3"/>
          <p:cNvSpPr txBox="1"/>
          <p:nvPr/>
        </p:nvSpPr>
        <p:spPr>
          <a:xfrm>
            <a:off x="1143000" y="3657600"/>
            <a:ext cx="7086600" cy="923330"/>
          </a:xfrm>
          <a:prstGeom prst="rect">
            <a:avLst/>
          </a:prstGeom>
          <a:noFill/>
        </p:spPr>
        <p:txBody>
          <a:bodyPr wrap="square" rtlCol="0">
            <a:spAutoFit/>
          </a:bodyPr>
          <a:lstStyle/>
          <a:p>
            <a:r>
              <a:rPr lang="en-US" dirty="0"/>
              <a:t>Interfacing of: DAC, Temperature sensors, Stepper motor, Motion detectors, Relay, Buzzer, </a:t>
            </a:r>
            <a:r>
              <a:rPr lang="en-US" dirty="0" err="1"/>
              <a:t>Optoisolaters</a:t>
            </a:r>
            <a:r>
              <a:rPr lang="en-US" dirty="0"/>
              <a:t>,  Design of DAS and Frequency </a:t>
            </a:r>
            <a:r>
              <a:rPr lang="en-US" dirty="0" err="1"/>
              <a:t>counter:All</a:t>
            </a:r>
            <a:r>
              <a:rPr lang="en-US" dirty="0"/>
              <a:t> programs in assembly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Diagram</a:t>
            </a:r>
          </a:p>
        </p:txBody>
      </p:sp>
      <p:sp>
        <p:nvSpPr>
          <p:cNvPr id="7" name="Content Placeholder 6"/>
          <p:cNvSpPr>
            <a:spLocks noGrp="1"/>
          </p:cNvSpPr>
          <p:nvPr>
            <p:ph sz="quarter" idx="1"/>
          </p:nvPr>
        </p:nvSpPr>
        <p:spPr>
          <a:xfrm>
            <a:off x="457200" y="4724400"/>
            <a:ext cx="8229600" cy="1432560"/>
          </a:xfrm>
        </p:spPr>
        <p:txBody>
          <a:bodyPr>
            <a:normAutofit/>
          </a:bodyPr>
          <a:lstStyle/>
          <a:p>
            <a:r>
              <a:rPr lang="en-US" sz="2000" dirty="0"/>
              <a:t>The circuit shown above will read the status of the output of the PIR sensor and switch ON the LED when there is a motion detected and switch OFF the LED when there is no motion detected. Output pin of the PIR sensor is connected to Port 3.5 pin of the 8051.</a:t>
            </a:r>
          </a:p>
        </p:txBody>
      </p:sp>
      <p:pic>
        <p:nvPicPr>
          <p:cNvPr id="3075" name="Picture 3"/>
          <p:cNvPicPr>
            <a:picLocks noChangeAspect="1" noChangeArrowheads="1"/>
          </p:cNvPicPr>
          <p:nvPr/>
        </p:nvPicPr>
        <p:blipFill>
          <a:blip r:embed="rId2"/>
          <a:srcRect/>
          <a:stretch>
            <a:fillRect/>
          </a:stretch>
        </p:blipFill>
        <p:spPr bwMode="auto">
          <a:xfrm>
            <a:off x="1947863" y="1252539"/>
            <a:ext cx="5062537" cy="3471862"/>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Temperature Sensor</a:t>
            </a:r>
          </a:p>
        </p:txBody>
      </p:sp>
      <p:sp>
        <p:nvSpPr>
          <p:cNvPr id="3" name="Content Placeholder 2"/>
          <p:cNvSpPr>
            <a:spLocks noGrp="1"/>
          </p:cNvSpPr>
          <p:nvPr>
            <p:ph sz="quarter" idx="1"/>
          </p:nvPr>
        </p:nvSpPr>
        <p:spPr/>
        <p:txBody>
          <a:bodyPr/>
          <a:lstStyle/>
          <a:p>
            <a:r>
              <a:rPr lang="en-US" dirty="0"/>
              <a:t>Block diagram</a:t>
            </a:r>
          </a:p>
          <a:p>
            <a:endParaRPr lang="en-US" dirty="0"/>
          </a:p>
        </p:txBody>
      </p:sp>
      <p:sp>
        <p:nvSpPr>
          <p:cNvPr id="7" name="Content Placeholder 6"/>
          <p:cNvSpPr>
            <a:spLocks noGrp="1"/>
          </p:cNvSpPr>
          <p:nvPr>
            <p:ph sz="quarter" idx="2"/>
          </p:nvPr>
        </p:nvSpPr>
        <p:spPr>
          <a:xfrm>
            <a:off x="3429000" y="1216152"/>
            <a:ext cx="5244846" cy="4937760"/>
          </a:xfrm>
        </p:spPr>
        <p:txBody>
          <a:bodyPr/>
          <a:lstStyle/>
          <a:p>
            <a:r>
              <a:rPr lang="en-US" dirty="0"/>
              <a:t>Explanation:</a:t>
            </a:r>
          </a:p>
          <a:p>
            <a:r>
              <a:rPr lang="en-US" sz="1800" dirty="0"/>
              <a:t>LM 35 series sensors are precision integrated circuit temperature sensors whose output voltage is linearly proportional to the Celsius.</a:t>
            </a:r>
          </a:p>
          <a:p>
            <a:r>
              <a:rPr lang="en-US" sz="1800" dirty="0"/>
              <a:t>It outputs 10mV for each degree change in temperature</a:t>
            </a:r>
          </a:p>
          <a:p>
            <a:r>
              <a:rPr lang="en-US" sz="1800" dirty="0"/>
              <a:t>Signal condition for I-V conversion ,amplification</a:t>
            </a:r>
          </a:p>
          <a:p>
            <a:r>
              <a:rPr lang="en-US" sz="1800" dirty="0"/>
              <a:t>Set </a:t>
            </a:r>
            <a:r>
              <a:rPr lang="en-US" sz="1800" dirty="0" err="1"/>
              <a:t>Vref</a:t>
            </a:r>
            <a:r>
              <a:rPr lang="en-US" sz="1800" dirty="0"/>
              <a:t> to 2.56 V to get full scale </a:t>
            </a:r>
            <a:r>
              <a:rPr lang="en-US" sz="1800" dirty="0" err="1"/>
              <a:t>Vout</a:t>
            </a:r>
            <a:r>
              <a:rPr lang="en-US" sz="1800" dirty="0"/>
              <a:t>.</a:t>
            </a:r>
          </a:p>
          <a:p>
            <a:endParaRPr lang="en-US" sz="1800" dirty="0"/>
          </a:p>
          <a:p>
            <a:endParaRPr lang="en-US" dirty="0"/>
          </a:p>
          <a:p>
            <a:endParaRPr lang="en-US" dirty="0"/>
          </a:p>
        </p:txBody>
      </p:sp>
      <p:graphicFrame>
        <p:nvGraphicFramePr>
          <p:cNvPr id="4" name="Diagram 3"/>
          <p:cNvGraphicFramePr/>
          <p:nvPr/>
        </p:nvGraphicFramePr>
        <p:xfrm>
          <a:off x="0" y="1676400"/>
          <a:ext cx="3429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66800"/>
          </a:xfrm>
        </p:spPr>
        <p:txBody>
          <a:bodyPr>
            <a:normAutofit/>
          </a:bodyPr>
          <a:lstStyle/>
          <a:p>
            <a:r>
              <a:rPr lang="en-US" dirty="0"/>
              <a:t>Digital to Analog Converter (DAC)</a:t>
            </a:r>
          </a:p>
        </p:txBody>
      </p:sp>
      <p:sp>
        <p:nvSpPr>
          <p:cNvPr id="3" name="Content Placeholder 2"/>
          <p:cNvSpPr>
            <a:spLocks noGrp="1"/>
          </p:cNvSpPr>
          <p:nvPr>
            <p:ph sz="quarter" idx="1"/>
          </p:nvPr>
        </p:nvSpPr>
        <p:spPr>
          <a:xfrm>
            <a:off x="457200" y="1447800"/>
            <a:ext cx="8229600" cy="5126736"/>
          </a:xfrm>
        </p:spPr>
        <p:txBody>
          <a:bodyPr>
            <a:normAutofit/>
          </a:bodyPr>
          <a:lstStyle/>
          <a:p>
            <a:r>
              <a:rPr lang="en-US" dirty="0"/>
              <a:t>Methods of creating DAC:</a:t>
            </a:r>
          </a:p>
          <a:p>
            <a:pPr lvl="1"/>
            <a:r>
              <a:rPr lang="en-US" dirty="0"/>
              <a:t>Binary weighted </a:t>
            </a:r>
          </a:p>
          <a:p>
            <a:pPr lvl="1"/>
            <a:r>
              <a:rPr lang="en-US" dirty="0"/>
              <a:t>R2R ladder    </a:t>
            </a:r>
          </a:p>
          <a:p>
            <a:r>
              <a:rPr lang="en-US" dirty="0"/>
              <a:t>DAC 0808 is considered in our example</a:t>
            </a:r>
          </a:p>
          <a:p>
            <a:r>
              <a:rPr lang="en-US" dirty="0"/>
              <a:t>Criterion for DAC:</a:t>
            </a:r>
          </a:p>
          <a:p>
            <a:pPr lvl="1"/>
            <a:r>
              <a:rPr lang="en-US" dirty="0"/>
              <a:t>Resolution: No. of binary inputs</a:t>
            </a:r>
          </a:p>
          <a:p>
            <a:r>
              <a:rPr lang="en-US" dirty="0"/>
              <a:t>In DAC 0808 the digital inputs is converted to current (</a:t>
            </a:r>
            <a:r>
              <a:rPr lang="en-US" dirty="0" err="1"/>
              <a:t>Iout</a:t>
            </a:r>
            <a:r>
              <a:rPr lang="en-US" dirty="0"/>
              <a:t>)</a:t>
            </a:r>
          </a:p>
          <a:p>
            <a:r>
              <a:rPr lang="en-US" dirty="0"/>
              <a:t>A I-V convertor may be used to convert the result into voltage.</a:t>
            </a:r>
          </a:p>
          <a:p>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Wave form generation using DAC 0808 </a:t>
            </a:r>
          </a:p>
        </p:txBody>
      </p:sp>
      <p:sp>
        <p:nvSpPr>
          <p:cNvPr id="3" name="Content Placeholder 2"/>
          <p:cNvSpPr>
            <a:spLocks noGrp="1"/>
          </p:cNvSpPr>
          <p:nvPr>
            <p:ph sz="quarter" idx="1"/>
          </p:nvPr>
        </p:nvSpPr>
        <p:spPr/>
        <p:txBody>
          <a:bodyPr/>
          <a:lstStyle/>
          <a:p>
            <a:r>
              <a:rPr lang="en-US" dirty="0"/>
              <a:t>Write an ALP to generate following waveforms using DAC 0808: (Show the waveform on DSO)</a:t>
            </a:r>
          </a:p>
          <a:p>
            <a:pPr lvl="1"/>
            <a:r>
              <a:rPr lang="en-US" dirty="0"/>
              <a:t>Square wave/ Rectangular</a:t>
            </a:r>
          </a:p>
          <a:p>
            <a:pPr lvl="1"/>
            <a:r>
              <a:rPr lang="en-US" dirty="0"/>
              <a:t>Triangular/ ramp</a:t>
            </a:r>
          </a:p>
          <a:p>
            <a:pPr lvl="1"/>
            <a:r>
              <a:rPr lang="en-US" dirty="0"/>
              <a:t>Sine</a:t>
            </a:r>
          </a:p>
          <a:p>
            <a:r>
              <a:rPr lang="en-US" dirty="0"/>
              <a:t>Interfacing diagram</a:t>
            </a:r>
          </a:p>
          <a:p>
            <a:r>
              <a:rPr lang="en-US" dirty="0"/>
              <a:t>Algorithm</a:t>
            </a:r>
          </a:p>
          <a:p>
            <a:r>
              <a:rPr lang="en-US" dirty="0"/>
              <a:t>Calculation according to frequency of waveform and its duty cycle.</a:t>
            </a:r>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Interfacing diagram</a:t>
            </a:r>
          </a:p>
        </p:txBody>
      </p:sp>
      <p:sp>
        <p:nvSpPr>
          <p:cNvPr id="3" name="Content Placeholder 2"/>
          <p:cNvSpPr>
            <a:spLocks noGrp="1"/>
          </p:cNvSpPr>
          <p:nvPr>
            <p:ph sz="quarter" idx="1"/>
          </p:nvPr>
        </p:nvSpPr>
        <p:spPr/>
        <p:txBody>
          <a:bodyPr/>
          <a:lstStyle/>
          <a:p>
            <a:endParaRPr lang="en-US"/>
          </a:p>
        </p:txBody>
      </p:sp>
      <p:pic>
        <p:nvPicPr>
          <p:cNvPr id="1026" name="Picture 2"/>
          <p:cNvPicPr>
            <a:picLocks noChangeAspect="1" noChangeArrowheads="1"/>
          </p:cNvPicPr>
          <p:nvPr/>
        </p:nvPicPr>
        <p:blipFill>
          <a:blip r:embed="rId2"/>
          <a:srcRect/>
          <a:stretch>
            <a:fillRect/>
          </a:stretch>
        </p:blipFill>
        <p:spPr bwMode="auto">
          <a:xfrm>
            <a:off x="381000" y="1447800"/>
            <a:ext cx="8382001" cy="4238625"/>
          </a:xfrm>
          <a:prstGeom prst="rect">
            <a:avLst/>
          </a:prstGeom>
          <a:noFill/>
          <a:ln w="9525">
            <a:noFill/>
            <a:miter lim="800000"/>
            <a:headEnd/>
            <a:tailEnd/>
          </a:ln>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066800"/>
          </a:xfrm>
        </p:spPr>
        <p:txBody>
          <a:bodyPr/>
          <a:lstStyle/>
          <a:p>
            <a:r>
              <a:rPr lang="en-US" dirty="0"/>
              <a:t>Interfacing of Relay</a:t>
            </a:r>
          </a:p>
        </p:txBody>
      </p:sp>
      <p:sp>
        <p:nvSpPr>
          <p:cNvPr id="3" name="Content Placeholder 2"/>
          <p:cNvSpPr>
            <a:spLocks noGrp="1"/>
          </p:cNvSpPr>
          <p:nvPr>
            <p:ph sz="quarter" idx="1"/>
          </p:nvPr>
        </p:nvSpPr>
        <p:spPr/>
        <p:txBody>
          <a:bodyPr/>
          <a:lstStyle/>
          <a:p>
            <a:r>
              <a:rPr lang="en-US" dirty="0"/>
              <a:t>What is a Relay?</a:t>
            </a:r>
          </a:p>
          <a:p>
            <a:r>
              <a:rPr lang="en-US" dirty="0"/>
              <a:t>Working principle and construction of a Relay</a:t>
            </a:r>
          </a:p>
          <a:p>
            <a:r>
              <a:rPr lang="en-US" dirty="0"/>
              <a:t>Need of interfacing a Relay to microcontroller</a:t>
            </a:r>
          </a:p>
          <a:p>
            <a:r>
              <a:rPr lang="en-US" dirty="0"/>
              <a:t>Interfacing diagram</a:t>
            </a:r>
          </a:p>
          <a:p>
            <a:r>
              <a:rPr lang="en-US" dirty="0"/>
              <a:t>Program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1066800"/>
          </a:xfrm>
        </p:spPr>
        <p:txBody>
          <a:bodyPr/>
          <a:lstStyle/>
          <a:p>
            <a:r>
              <a:rPr lang="en-US" dirty="0"/>
              <a:t>Interfacing diagram</a:t>
            </a:r>
          </a:p>
        </p:txBody>
      </p:sp>
      <p:sp>
        <p:nvSpPr>
          <p:cNvPr id="5" name="Content Placeholder 4"/>
          <p:cNvSpPr>
            <a:spLocks noGrp="1"/>
          </p:cNvSpPr>
          <p:nvPr>
            <p:ph sz="quarter" idx="1"/>
          </p:nvPr>
        </p:nvSpPr>
        <p:spPr>
          <a:xfrm>
            <a:off x="457200" y="4876800"/>
            <a:ext cx="8229600" cy="1371600"/>
          </a:xfrm>
        </p:spPr>
        <p:txBody>
          <a:bodyPr>
            <a:noAutofit/>
          </a:bodyPr>
          <a:lstStyle/>
          <a:p>
            <a:r>
              <a:rPr lang="en-US" sz="1800" dirty="0"/>
              <a:t>Explanation:  The Relay  has 6 terminals for </a:t>
            </a:r>
            <a:r>
              <a:rPr lang="en-US" sz="1800" dirty="0" err="1"/>
              <a:t>connections.One</a:t>
            </a:r>
            <a:r>
              <a:rPr lang="en-US" sz="1800" dirty="0"/>
              <a:t> of  terminals of the coil is energized or </a:t>
            </a:r>
            <a:r>
              <a:rPr lang="en-US" sz="1800" dirty="0" err="1"/>
              <a:t>denergized</a:t>
            </a:r>
            <a:r>
              <a:rPr lang="en-US" sz="1800" dirty="0"/>
              <a:t> by connecting it to port pin. The current provided by port pin is only 1 – 2 </a:t>
            </a:r>
            <a:r>
              <a:rPr lang="en-US" sz="1800" dirty="0" err="1"/>
              <a:t>mA</a:t>
            </a:r>
            <a:r>
              <a:rPr lang="en-US" sz="1800" dirty="0"/>
              <a:t>. Relay coil requires current of at least 10mA. Hence a driver, such as ULN2803 is used between 80c51 and Relay. There are two contacts, NC and NO where device to be controlled can be attached.</a:t>
            </a:r>
          </a:p>
        </p:txBody>
      </p:sp>
      <p:pic>
        <p:nvPicPr>
          <p:cNvPr id="6" name="Picture 2"/>
          <p:cNvPicPr>
            <a:picLocks noChangeAspect="1" noChangeArrowheads="1"/>
          </p:cNvPicPr>
          <p:nvPr/>
        </p:nvPicPr>
        <p:blipFill>
          <a:blip r:embed="rId2"/>
          <a:srcRect/>
          <a:stretch>
            <a:fillRect/>
          </a:stretch>
        </p:blipFill>
        <p:spPr bwMode="auto">
          <a:xfrm>
            <a:off x="381000" y="1219199"/>
            <a:ext cx="8143875" cy="3657601"/>
          </a:xfrm>
          <a:prstGeom prst="rect">
            <a:avLst/>
          </a:prstGeom>
          <a:noFill/>
          <a:ln w="9525">
            <a:noFill/>
            <a:miter lim="800000"/>
            <a:headEnd/>
            <a:tailEnd/>
          </a:ln>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Optoisolator/</a:t>
            </a:r>
            <a:r>
              <a:rPr lang="en-US" dirty="0" err="1"/>
              <a:t>optocoupler</a:t>
            </a:r>
            <a:endParaRPr lang="en-US" dirty="0"/>
          </a:p>
        </p:txBody>
      </p:sp>
      <p:sp>
        <p:nvSpPr>
          <p:cNvPr id="3" name="Content Placeholder 2"/>
          <p:cNvSpPr>
            <a:spLocks noGrp="1"/>
          </p:cNvSpPr>
          <p:nvPr>
            <p:ph sz="quarter" idx="1"/>
          </p:nvPr>
        </p:nvSpPr>
        <p:spPr/>
        <p:txBody>
          <a:bodyPr/>
          <a:lstStyle/>
          <a:p>
            <a:r>
              <a:rPr lang="en-US" sz="2000" dirty="0"/>
              <a:t>What is a Optoisolator?</a:t>
            </a:r>
          </a:p>
          <a:p>
            <a:r>
              <a:rPr lang="en-US" sz="2000" dirty="0"/>
              <a:t>Working principle and construction of a Optoisolator</a:t>
            </a:r>
          </a:p>
          <a:p>
            <a:r>
              <a:rPr lang="en-US" sz="2000" dirty="0"/>
              <a:t>Need of interfacing a Optoisolator to microcontroller</a:t>
            </a:r>
          </a:p>
          <a:p>
            <a:r>
              <a:rPr lang="en-US" sz="2000" dirty="0"/>
              <a:t>Interfacing diagram</a:t>
            </a:r>
          </a:p>
          <a:p>
            <a:r>
              <a:rPr lang="en-US" sz="2000" dirty="0"/>
              <a:t>Program</a:t>
            </a:r>
          </a:p>
          <a:p>
            <a:endParaRPr lang="en-US" dirty="0"/>
          </a:p>
        </p:txBody>
      </p:sp>
      <p:pic>
        <p:nvPicPr>
          <p:cNvPr id="4" name="Picture 2"/>
          <p:cNvPicPr>
            <a:picLocks noChangeAspect="1" noChangeArrowheads="1"/>
          </p:cNvPicPr>
          <p:nvPr/>
        </p:nvPicPr>
        <p:blipFill>
          <a:blip r:embed="rId2"/>
          <a:srcRect/>
          <a:stretch>
            <a:fillRect/>
          </a:stretch>
        </p:blipFill>
        <p:spPr bwMode="auto">
          <a:xfrm>
            <a:off x="600075" y="3124200"/>
            <a:ext cx="5419725" cy="3048000"/>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Buzzer Interfacing</a:t>
            </a:r>
          </a:p>
        </p:txBody>
      </p:sp>
      <p:sp>
        <p:nvSpPr>
          <p:cNvPr id="8" name="Content Placeholder 7"/>
          <p:cNvSpPr>
            <a:spLocks noGrp="1"/>
          </p:cNvSpPr>
          <p:nvPr>
            <p:ph sz="quarter" idx="1"/>
          </p:nvPr>
        </p:nvSpPr>
        <p:spPr/>
        <p:txBody>
          <a:bodyPr>
            <a:normAutofit/>
          </a:bodyPr>
          <a:lstStyle/>
          <a:p>
            <a:r>
              <a:rPr lang="en-US" dirty="0"/>
              <a:t>Connect Buzzer to P2.0 pin of microcontroller through a </a:t>
            </a:r>
            <a:r>
              <a:rPr lang="en-US" dirty="0" err="1"/>
              <a:t>npn</a:t>
            </a:r>
            <a:r>
              <a:rPr lang="en-US" dirty="0"/>
              <a:t> transistor BC 547.</a:t>
            </a:r>
          </a:p>
          <a:p>
            <a:r>
              <a:rPr lang="en-US" dirty="0"/>
              <a:t>Make the pin high to turn on the buzzer.</a:t>
            </a:r>
          </a:p>
          <a:p>
            <a:r>
              <a:rPr lang="en-US" dirty="0"/>
              <a:t>Make the pin low to turn off the buzzer.</a:t>
            </a:r>
          </a:p>
        </p:txBody>
      </p:sp>
      <p:sp>
        <p:nvSpPr>
          <p:cNvPr id="9" name="Content Placeholder 8"/>
          <p:cNvSpPr>
            <a:spLocks noGrp="1"/>
          </p:cNvSpPr>
          <p:nvPr>
            <p:ph sz="quarter" idx="2"/>
          </p:nvPr>
        </p:nvSpPr>
        <p:spPr/>
        <p:txBody>
          <a:bodyPr>
            <a:normAutofit/>
          </a:bodyPr>
          <a:lstStyle/>
          <a:p>
            <a:endParaRPr lang="en-US"/>
          </a:p>
        </p:txBody>
      </p:sp>
      <p:pic>
        <p:nvPicPr>
          <p:cNvPr id="2053" name="Picture 5"/>
          <p:cNvPicPr>
            <a:picLocks noChangeAspect="1" noChangeArrowheads="1"/>
          </p:cNvPicPr>
          <p:nvPr/>
        </p:nvPicPr>
        <p:blipFill>
          <a:blip r:embed="rId2"/>
          <a:srcRect/>
          <a:stretch>
            <a:fillRect/>
          </a:stretch>
        </p:blipFill>
        <p:spPr bwMode="auto">
          <a:xfrm>
            <a:off x="4648200" y="1219200"/>
            <a:ext cx="3962400" cy="4953000"/>
          </a:xfrm>
          <a:prstGeom prst="rect">
            <a:avLst/>
          </a:prstGeom>
          <a:noFill/>
          <a:ln w="9525">
            <a:noFill/>
            <a:miter lim="800000"/>
            <a:headEnd/>
            <a:tailEnd/>
          </a:ln>
          <a:effec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Motion Sensor : PIR working principle</a:t>
            </a:r>
          </a:p>
        </p:txBody>
      </p:sp>
      <p:sp>
        <p:nvSpPr>
          <p:cNvPr id="3" name="Content Placeholder 2"/>
          <p:cNvSpPr>
            <a:spLocks noGrp="1"/>
          </p:cNvSpPr>
          <p:nvPr>
            <p:ph sz="quarter" idx="1"/>
          </p:nvPr>
        </p:nvSpPr>
        <p:spPr/>
        <p:txBody>
          <a:bodyPr>
            <a:normAutofit fontScale="92500" lnSpcReduction="10000"/>
          </a:bodyPr>
          <a:lstStyle/>
          <a:p>
            <a:r>
              <a:rPr lang="en-US" dirty="0"/>
              <a:t>PIR sensor is the abbreviation of Passive Infrared Sensor. It measures the amount of infrared energy radiated by objects in front of it. They does not  emit any kind of radiation but senses the infrared waves emitted or reflected by objects. Suitable lenses are mounted at the front of the sensor to focus the incoming radiation to the sensor face. When ever an object or a human passes across the sensor the intensity of the of the incoming radiation with respect to the background changes. As a result the energy generated by the sensor also changes. Suitable signal conditioning circuits convert the energy change  to a suitable voltage output. In simple words the output of a PIR sensor module will be HIGH when there is motion in its field of view and the output will be LOW when there is no motion.</a:t>
            </a: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Origin">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Origin</Template>
  <TotalTime>231</TotalTime>
  <Words>599</Words>
  <Application>Microsoft Office PowerPoint</Application>
  <PresentationFormat>On-screen Show (4:3)</PresentationFormat>
  <Paragraphs>55</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Bookman Old Style</vt:lpstr>
      <vt:lpstr>Gill Sans MT</vt:lpstr>
      <vt:lpstr>Wingdings</vt:lpstr>
      <vt:lpstr>Wingdings 3</vt:lpstr>
      <vt:lpstr>Origin</vt:lpstr>
      <vt:lpstr>PowerPoint Presentation</vt:lpstr>
      <vt:lpstr>Digital to Analog Converter (DAC)</vt:lpstr>
      <vt:lpstr>Wave form generation using DAC 0808 </vt:lpstr>
      <vt:lpstr>Interfacing diagram</vt:lpstr>
      <vt:lpstr>Interfacing of Relay</vt:lpstr>
      <vt:lpstr>Interfacing diagram</vt:lpstr>
      <vt:lpstr>Optoisolator/optocoupler</vt:lpstr>
      <vt:lpstr>Buzzer Interfacing</vt:lpstr>
      <vt:lpstr>Motion Sensor : PIR working principle</vt:lpstr>
      <vt:lpstr>Interfacing Diagram</vt:lpstr>
      <vt:lpstr>Temperature Sensor</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III : Parallel Port Interfacing-II ) Interfacing of: DAC, Temperature sensors, Stepper motor, Motion detectors, Relay, Buzzer, Optoisolaters,  Design of DAS and Frequency counter:All programs in assembly</dc:title>
  <dc:creator>ISHA</dc:creator>
  <cp:lastModifiedBy>wisdeep1976@gmail.com</cp:lastModifiedBy>
  <cp:revision>26</cp:revision>
  <dcterms:created xsi:type="dcterms:W3CDTF">2017-07-27T08:44:23Z</dcterms:created>
  <dcterms:modified xsi:type="dcterms:W3CDTF">2023-08-30T05:15:28Z</dcterms:modified>
</cp:coreProperties>
</file>