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447D2-1444-44CE-A13D-8DBFEA1FF7A1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81B27-0A7C-4B80-9CD1-FB543CAF0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DSA-V B Vaijapurkar For inetrnal circulation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B4DCE-2C43-47A3-9342-37B18C8571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1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DSA-V B Vaijapurkar For inetrnal circulation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B4DCE-2C43-47A3-9342-37B18C8571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90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16×2 LCD, have two rows or lines, In Each row we can display 16 character</a:t>
            </a:r>
          </a:p>
          <a:p>
            <a:r>
              <a:rPr lang="en-US" dirty="0" smtClean="0"/>
              <a:t>The address of the first character of line1/ row1 or  is start at 80H,next one is 81H and so on</a:t>
            </a:r>
          </a:p>
          <a:p>
            <a:r>
              <a:rPr lang="en-US" dirty="0" smtClean="0"/>
              <a:t>The address of the first character of line 2/row2 is start at c0H,next one is c1H and so on</a:t>
            </a:r>
          </a:p>
          <a:p>
            <a:r>
              <a:rPr lang="en-US" dirty="0" smtClean="0"/>
              <a:t>For e.g. I want to display PICT on first row &amp; starting to display from character address 81H,so at 81H address character P is display ,and 82h address  character I is display and so 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DSA-V B Vaijapurkar For inetrnal circulation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B4DCE-2C43-47A3-9342-37B18C8571E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9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LCD have two internal register ,The first register is command register and second register is data register</a:t>
            </a:r>
          </a:p>
          <a:p>
            <a:r>
              <a:rPr lang="en-US" dirty="0" smtClean="0"/>
              <a:t>LCD have three control signal RS-Register </a:t>
            </a:r>
            <a:r>
              <a:rPr lang="en-US" dirty="0" err="1" smtClean="0"/>
              <a:t>select,R</a:t>
            </a:r>
            <a:r>
              <a:rPr lang="en-US" dirty="0" smtClean="0"/>
              <a:t>/W bar  and E Enable </a:t>
            </a:r>
          </a:p>
          <a:p>
            <a:r>
              <a:rPr lang="en-US" dirty="0" smtClean="0"/>
              <a:t>In command register, user can stored the command such as clear the display, display on cursor blinking etc.</a:t>
            </a:r>
          </a:p>
          <a:p>
            <a:r>
              <a:rPr lang="en-US" dirty="0" smtClean="0"/>
              <a:t>In Data register, user has stored the ASCII value of the character we want to display</a:t>
            </a:r>
          </a:p>
          <a:p>
            <a:r>
              <a:rPr lang="en-US" dirty="0" smtClean="0"/>
              <a:t>The selection of command </a:t>
            </a:r>
            <a:r>
              <a:rPr lang="en-US" dirty="0" err="1" smtClean="0"/>
              <a:t>reg.or</a:t>
            </a:r>
            <a:r>
              <a:rPr lang="en-US" dirty="0" smtClean="0"/>
              <a:t> data register depends on status of RS control signal</a:t>
            </a:r>
          </a:p>
          <a:p>
            <a:r>
              <a:rPr lang="en-US" dirty="0" smtClean="0"/>
              <a:t>If RS is zero ,The command register is </a:t>
            </a:r>
            <a:r>
              <a:rPr lang="en-US" dirty="0" err="1" smtClean="0"/>
              <a:t>selected;If</a:t>
            </a:r>
            <a:r>
              <a:rPr lang="en-US" dirty="0" smtClean="0"/>
              <a:t> RS is </a:t>
            </a:r>
            <a:r>
              <a:rPr lang="en-US" dirty="0" err="1" smtClean="0"/>
              <a:t>one,The</a:t>
            </a:r>
            <a:r>
              <a:rPr lang="en-US" dirty="0" smtClean="0"/>
              <a:t> Data register is selected.</a:t>
            </a:r>
          </a:p>
          <a:p>
            <a:r>
              <a:rPr lang="en-US" dirty="0" smtClean="0"/>
              <a:t>So whenever we want to write command or data ,first we have to select an appropriate register.</a:t>
            </a:r>
          </a:p>
          <a:p>
            <a:r>
              <a:rPr lang="en-US" dirty="0" smtClean="0"/>
              <a:t>The second control signal of LCD that is R/W </a:t>
            </a:r>
            <a:r>
              <a:rPr lang="en-US" dirty="0" err="1" smtClean="0"/>
              <a:t>bar;When</a:t>
            </a:r>
            <a:r>
              <a:rPr lang="en-US" dirty="0" smtClean="0"/>
              <a:t> it is zero ,we can write the data on the LCD module</a:t>
            </a:r>
          </a:p>
          <a:p>
            <a:r>
              <a:rPr lang="en-US" dirty="0" smtClean="0"/>
              <a:t>When it is one , we can read the data from LCD module</a:t>
            </a:r>
          </a:p>
          <a:p>
            <a:r>
              <a:rPr lang="en-US" dirty="0" smtClean="0"/>
              <a:t>The third control signal is latch </a:t>
            </a:r>
            <a:r>
              <a:rPr lang="en-US" dirty="0" err="1" smtClean="0"/>
              <a:t>enable;Whenever</a:t>
            </a:r>
            <a:r>
              <a:rPr lang="en-US" dirty="0" smtClean="0"/>
              <a:t> we want to latch a data i.e. first we will place data or command on data bus d0-d7 ;</a:t>
            </a:r>
          </a:p>
          <a:p>
            <a:r>
              <a:rPr lang="en-US" dirty="0" smtClean="0"/>
              <a:t>after that we </a:t>
            </a:r>
            <a:r>
              <a:rPr lang="en-US" dirty="0" err="1" smtClean="0"/>
              <a:t>we</a:t>
            </a:r>
            <a:r>
              <a:rPr lang="en-US" dirty="0" smtClean="0"/>
              <a:t> have to send enable </a:t>
            </a:r>
            <a:r>
              <a:rPr lang="en-US" dirty="0" err="1" smtClean="0"/>
              <a:t>signal.The</a:t>
            </a:r>
            <a:r>
              <a:rPr lang="en-US" dirty="0" smtClean="0"/>
              <a:t> enable signal for the write operation is high to low pulse ;</a:t>
            </a:r>
          </a:p>
          <a:p>
            <a:r>
              <a:rPr lang="en-US" dirty="0" smtClean="0"/>
              <a:t>so we have to make this terminal high for some delay or immediately we can send logic zero pulse on this enable signal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DSA-V B Vaijapurkar For inetrnal circulation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B4DCE-2C43-47A3-9342-37B18C8571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no.of</a:t>
            </a:r>
            <a:r>
              <a:rPr lang="en-US" dirty="0" smtClean="0"/>
              <a:t> commands are available for </a:t>
            </a:r>
            <a:r>
              <a:rPr lang="en-US" dirty="0" err="1" smtClean="0"/>
              <a:t>LCD,but</a:t>
            </a:r>
            <a:r>
              <a:rPr lang="en-US" dirty="0" smtClean="0"/>
              <a:t> generally we used four commands</a:t>
            </a:r>
          </a:p>
          <a:p>
            <a:r>
              <a:rPr lang="en-US" dirty="0" smtClean="0"/>
              <a:t>First command is 38H which is used to select LCD of 16×2,5×7 matrix </a:t>
            </a:r>
            <a:r>
              <a:rPr lang="en-US" dirty="0" err="1" smtClean="0"/>
              <a:t>display,i.e</a:t>
            </a:r>
            <a:r>
              <a:rPr lang="en-US" dirty="0" smtClean="0"/>
              <a:t>. to display each character on </a:t>
            </a:r>
            <a:r>
              <a:rPr lang="en-US" dirty="0" err="1" smtClean="0"/>
              <a:t>LCd</a:t>
            </a:r>
            <a:r>
              <a:rPr lang="en-US" dirty="0" smtClean="0"/>
              <a:t> dot matrix pattern 5×7 is used</a:t>
            </a:r>
          </a:p>
          <a:p>
            <a:r>
              <a:rPr lang="en-US" dirty="0" smtClean="0"/>
              <a:t>Second command 0EH which is used to display </a:t>
            </a:r>
            <a:r>
              <a:rPr lang="en-US" dirty="0" err="1" smtClean="0"/>
              <a:t>on,cursor</a:t>
            </a:r>
            <a:r>
              <a:rPr lang="en-US" dirty="0" smtClean="0"/>
              <a:t> blinking</a:t>
            </a:r>
          </a:p>
          <a:p>
            <a:r>
              <a:rPr lang="en-US" dirty="0" smtClean="0"/>
              <a:t>Third command is 01H which is used to clear the </a:t>
            </a:r>
            <a:r>
              <a:rPr lang="en-US" dirty="0" err="1" smtClean="0"/>
              <a:t>display;before</a:t>
            </a:r>
            <a:r>
              <a:rPr lang="en-US" dirty="0" smtClean="0"/>
              <a:t> displaying any data on LCD we can sent this command to clear the previous data on LCD</a:t>
            </a:r>
          </a:p>
          <a:p>
            <a:r>
              <a:rPr lang="en-US" dirty="0" smtClean="0"/>
              <a:t>Important command  to the LCD  is relating to the addressing of the character ;In 16×2 </a:t>
            </a:r>
            <a:r>
              <a:rPr lang="en-US" dirty="0" err="1" smtClean="0"/>
              <a:t>LCD,in</a:t>
            </a:r>
            <a:r>
              <a:rPr lang="en-US" dirty="0" smtClean="0"/>
              <a:t> each line there are 16 character .</a:t>
            </a:r>
          </a:p>
          <a:p>
            <a:r>
              <a:rPr lang="en-US" dirty="0" smtClean="0"/>
              <a:t>The address of the first character is 80H</a:t>
            </a:r>
          </a:p>
          <a:p>
            <a:r>
              <a:rPr lang="en-US" dirty="0" smtClean="0"/>
              <a:t>The address of the first character is C0H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DSA-V B Vaijapurkar For inetrnal circulation only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DB4DCE-2C43-47A3-9342-37B18C8571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9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several references as books and website you may choose on of the above and any other for improving domain knowledge.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DSA-V B Vaijapurkar For inetrnal circulation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B4DCE-2C43-47A3-9342-37B18C8571E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81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DSA-V B Vaijapurkar For inetrnal circulation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B4DCE-2C43-47A3-9342-37B18C8571E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1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4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73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5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8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7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0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1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266DE-D45A-4F0B-9ABB-16DC517DF54E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5B594-D613-43F2-9D1D-6B1932700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802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2400"/>
            <a:ext cx="8077200" cy="1472184"/>
          </a:xfrm>
        </p:spPr>
        <p:txBody>
          <a:bodyPr>
            <a:noAutofit/>
          </a:bodyPr>
          <a:lstStyle/>
          <a:p>
            <a:pPr algn="r"/>
            <a:r>
              <a:rPr lang="en-US" sz="4400" b="1" dirty="0">
                <a:solidFill>
                  <a:schemeClr val="accent1"/>
                </a:solidFill>
              </a:rPr>
              <a:t>Pune Institute of Computer Technology, Pune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90900"/>
            <a:ext cx="7482840" cy="3238500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Topic: </a:t>
            </a:r>
            <a:r>
              <a:rPr lang="en-US" sz="2400" b="1" dirty="0" smtClean="0">
                <a:solidFill>
                  <a:srgbClr val="FFFF00"/>
                </a:solidFill>
              </a:rPr>
              <a:t>LCD Interfacing</a:t>
            </a:r>
            <a:endParaRPr lang="en-US" sz="2400" b="1" dirty="0">
              <a:solidFill>
                <a:srgbClr val="FFFF00"/>
              </a:solidFill>
            </a:endParaRPr>
          </a:p>
          <a:p>
            <a:endParaRPr lang="en-US" sz="1400" b="1" dirty="0"/>
          </a:p>
          <a:p>
            <a:r>
              <a:rPr lang="en-US" sz="2400" b="1" dirty="0">
                <a:solidFill>
                  <a:srgbClr val="FF0000"/>
                </a:solidFill>
              </a:rPr>
              <a:t>Subject: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Microcontroller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					</a:t>
            </a:r>
            <a:endParaRPr lang="en-US" sz="1400" dirty="0"/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chemeClr val="accent1"/>
                </a:solidFill>
              </a:rPr>
              <a:t>By : Mr. </a:t>
            </a:r>
            <a:r>
              <a:rPr lang="en-US" sz="2400" dirty="0" smtClean="0">
                <a:solidFill>
                  <a:schemeClr val="accent1"/>
                </a:solidFill>
              </a:rPr>
              <a:t>Deepak M. </a:t>
            </a:r>
            <a:r>
              <a:rPr lang="en-US" sz="2400" dirty="0" err="1" smtClean="0">
                <a:solidFill>
                  <a:schemeClr val="accent1"/>
                </a:solidFill>
              </a:rPr>
              <a:t>Shinde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        			Assistant </a:t>
            </a:r>
            <a:r>
              <a:rPr lang="en-US" sz="2400" dirty="0" smtClean="0">
                <a:solidFill>
                  <a:schemeClr val="accent1"/>
                </a:solidFill>
              </a:rPr>
              <a:t>Professor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43000" y="1904999"/>
            <a:ext cx="7696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Department of Electronics and Telecommunication Engineering</a:t>
            </a:r>
            <a:endParaRPr lang="en-IN" sz="3200" b="1" dirty="0">
              <a:solidFill>
                <a:srgbClr val="0070C0"/>
              </a:solidFill>
            </a:endParaRPr>
          </a:p>
        </p:txBody>
      </p:sp>
      <p:pic>
        <p:nvPicPr>
          <p:cNvPr id="7" name="Picture 6" descr="PICT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2" y="152400"/>
            <a:ext cx="1130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21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FF00"/>
                </a:solidFill>
              </a:rPr>
              <a:t>Session contents</a:t>
            </a:r>
            <a:endParaRPr lang="en-IN" sz="4000" b="1" dirty="0">
              <a:solidFill>
                <a:srgbClr val="FFFF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="" xmlns:a16="http://schemas.microsoft.com/office/drawing/2014/main" id="{535BD3B6-A194-4D1D-BE90-3B442CC2C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Basics of LCD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Structures of LCD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Commands for LCD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LCD Interfacing with 8051</a:t>
            </a:r>
          </a:p>
          <a:p>
            <a:pPr marL="514350" indent="-514350"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Algorithm to Interface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MC-    Mr.D.M.Shinde</a:t>
            </a:r>
            <a:endParaRPr lang="en-US"/>
          </a:p>
        </p:txBody>
      </p:sp>
      <p:pic>
        <p:nvPicPr>
          <p:cNvPr id="12" name="Picture 11" descr="PICT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2" y="152400"/>
            <a:ext cx="1130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389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Basics of LCD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8019288" cy="5029200"/>
          </a:xfrm>
        </p:spPr>
        <p:txBody>
          <a:bodyPr/>
          <a:lstStyle/>
          <a:p>
            <a:r>
              <a:rPr lang="en-US" dirty="0" smtClean="0"/>
              <a:t>16×2 LCD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MC-    Mr.D.M.Shinde</a:t>
            </a: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445" y="2080032"/>
            <a:ext cx="3267075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853610"/>
              </p:ext>
            </p:extLst>
          </p:nvPr>
        </p:nvGraphicFramePr>
        <p:xfrm>
          <a:off x="2179192" y="4483535"/>
          <a:ext cx="61295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408"/>
                <a:gridCol w="685800"/>
                <a:gridCol w="685800"/>
                <a:gridCol w="762000"/>
                <a:gridCol w="457200"/>
                <a:gridCol w="533400"/>
                <a:gridCol w="381000"/>
                <a:gridCol w="533400"/>
                <a:gridCol w="609600"/>
                <a:gridCol w="764972"/>
              </a:tblGrid>
              <a:tr h="602724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80H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81H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82H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FF00"/>
                          </a:solidFill>
                        </a:rPr>
                        <a:t>83H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602724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C0H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C1H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C2H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C3H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066799" y="4461853"/>
            <a:ext cx="1066800" cy="658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1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66799" y="5149645"/>
            <a:ext cx="10668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 2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PICTLOGO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592" y="152400"/>
            <a:ext cx="1130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5237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28600"/>
            <a:ext cx="749808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Structures of LCD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 smtClean="0"/>
          </a:p>
          <a:p>
            <a:pPr marL="82296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MC-    Mr.D.M.Shinde</a:t>
            </a:r>
            <a:endParaRPr lang="en-US"/>
          </a:p>
        </p:txBody>
      </p:sp>
      <p:pic>
        <p:nvPicPr>
          <p:cNvPr id="29" name="Picture 28" descr="PICT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2" y="152400"/>
            <a:ext cx="1130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Group 36"/>
          <p:cNvGrpSpPr/>
          <p:nvPr/>
        </p:nvGrpSpPr>
        <p:grpSpPr>
          <a:xfrm>
            <a:off x="1562099" y="1619639"/>
            <a:ext cx="6324600" cy="2261461"/>
            <a:chOff x="1295400" y="2057400"/>
            <a:chExt cx="6324600" cy="2261461"/>
          </a:xfrm>
        </p:grpSpPr>
        <p:sp>
          <p:nvSpPr>
            <p:cNvPr id="7" name="TextBox 6"/>
            <p:cNvSpPr txBox="1"/>
            <p:nvPr/>
          </p:nvSpPr>
          <p:spPr>
            <a:xfrm>
              <a:off x="1771968" y="2710934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D0-D7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819400" y="2057400"/>
              <a:ext cx="4800600" cy="16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124200" y="2438400"/>
              <a:ext cx="1828799" cy="8001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Command Register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562600" y="2438400"/>
              <a:ext cx="1761067" cy="8001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Register</a:t>
              </a:r>
              <a:endPara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1295400" y="2438400"/>
              <a:ext cx="1560163" cy="914400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038599" y="36576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5219700" y="36576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443133" y="3709261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378630" y="3872081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43398" y="3872081"/>
              <a:ext cx="7620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R / W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15" name="Straight Connector 14"/>
            <p:cNvCxnSpPr>
              <a:stCxn id="28" idx="0"/>
            </p:cNvCxnSpPr>
            <p:nvPr/>
          </p:nvCxnSpPr>
          <p:spPr>
            <a:xfrm>
              <a:off x="4724399" y="3872081"/>
              <a:ext cx="22860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019800" y="38811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649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Commands for LCD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endParaRPr lang="en-US" sz="24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MC-    Mr.D.M.Shinde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245250"/>
              </p:ext>
            </p:extLst>
          </p:nvPr>
        </p:nvGraphicFramePr>
        <p:xfrm>
          <a:off x="1752600" y="1752600"/>
          <a:ext cx="6934200" cy="423216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562601"/>
                <a:gridCol w="1371599"/>
              </a:tblGrid>
              <a:tr h="892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</a:rPr>
                        <a:t>Command to LCD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</a:rPr>
                        <a:t>Code (Hex)</a:t>
                      </a:r>
                    </a:p>
                  </a:txBody>
                  <a:tcPr horzOverflow="overflow"/>
                </a:tc>
              </a:tr>
              <a:tr h="70756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Select LCD of 16 ×2 lines and 5x7 matrix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</a:p>
                  </a:txBody>
                  <a:tcPr marL="56444" marR="56444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 on cursor blinking 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0E</a:t>
                      </a:r>
                    </a:p>
                  </a:txBody>
                  <a:tcPr marL="56444" marR="56444" marT="0" marB="0"/>
                </a:tc>
              </a:tr>
              <a:tr h="685800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the display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56444" marR="56444" marT="0" marB="0"/>
                </a:tc>
              </a:tr>
              <a:tr h="630183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n-US" sz="2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 of first character of line 1</a:t>
                      </a:r>
                      <a:endParaRPr kumimoji="0" lang="en-US" sz="2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56444" marR="56444" marT="0" marB="0"/>
                </a:tc>
              </a:tr>
              <a:tr h="630183"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</a:t>
                      </a:r>
                      <a:r>
                        <a:rPr kumimoji="0" lang="en-US" sz="2000" b="1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address of first character of line 2</a:t>
                      </a:r>
                      <a:endParaRPr kumimoji="0" lang="en-US" sz="20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2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C0</a:t>
                      </a:r>
                    </a:p>
                  </a:txBody>
                  <a:tcPr marL="56444" marR="56444" marT="0" marB="0"/>
                </a:tc>
              </a:tr>
            </a:tbl>
          </a:graphicData>
        </a:graphic>
      </p:graphicFrame>
      <p:pic>
        <p:nvPicPr>
          <p:cNvPr id="7" name="Picture 6" descr="PICT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2" y="152400"/>
            <a:ext cx="1130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075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FF00"/>
                </a:solidFill>
              </a:rPr>
              <a:t>LCD Interfacing with 8051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MC-    Mr.D.M.Shinde</a:t>
            </a:r>
            <a:endParaRPr lang="en-US"/>
          </a:p>
        </p:txBody>
      </p:sp>
      <p:pic>
        <p:nvPicPr>
          <p:cNvPr id="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7162799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PICT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2" y="152400"/>
            <a:ext cx="1130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760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Algorithm to Interface LCD with 8051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Initialize </a:t>
            </a:r>
            <a:r>
              <a:rPr lang="en-US" b="1" dirty="0">
                <a:solidFill>
                  <a:schemeClr val="bg1"/>
                </a:solidFill>
              </a:rPr>
              <a:t>P2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P1</a:t>
            </a:r>
            <a:r>
              <a:rPr lang="en-US" dirty="0">
                <a:solidFill>
                  <a:schemeClr val="bg1"/>
                </a:solidFill>
              </a:rPr>
              <a:t> where </a:t>
            </a:r>
            <a:r>
              <a:rPr lang="en-US" b="1" dirty="0">
                <a:solidFill>
                  <a:schemeClr val="bg1"/>
                </a:solidFill>
              </a:rPr>
              <a:t>D0 –D7 </a:t>
            </a:r>
            <a:r>
              <a:rPr lang="en-US" dirty="0">
                <a:solidFill>
                  <a:schemeClr val="bg1"/>
                </a:solidFill>
              </a:rPr>
              <a:t>and control lines(R, RW, E) are interfaced respectively</a:t>
            </a:r>
          </a:p>
          <a:p>
            <a:r>
              <a:rPr lang="en-US" dirty="0">
                <a:solidFill>
                  <a:schemeClr val="bg1"/>
                </a:solidFill>
              </a:rPr>
              <a:t>Initialize LCD by sending appropriate commands (</a:t>
            </a:r>
            <a:r>
              <a:rPr lang="en-US" dirty="0" smtClean="0">
                <a:solidFill>
                  <a:schemeClr val="bg1"/>
                </a:solidFill>
              </a:rPr>
              <a:t>38h,0Eh,01h,80h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While sending commands; the control signals should be 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r>
              <a:rPr lang="en-US" dirty="0">
                <a:solidFill>
                  <a:schemeClr val="bg1"/>
                </a:solidFill>
              </a:rPr>
              <a:t>=0,RW=0,E= H-L</a:t>
            </a:r>
          </a:p>
          <a:p>
            <a:r>
              <a:rPr lang="en-US" dirty="0">
                <a:solidFill>
                  <a:schemeClr val="bg1"/>
                </a:solidFill>
              </a:rPr>
              <a:t>Load the data to be displayed on the data bus D0 to D7 and give appropriate control signals (</a:t>
            </a:r>
            <a:r>
              <a:rPr lang="en-US" dirty="0" err="1">
                <a:solidFill>
                  <a:schemeClr val="bg1"/>
                </a:solidFill>
              </a:rPr>
              <a:t>Rs</a:t>
            </a:r>
            <a:r>
              <a:rPr lang="en-US" dirty="0">
                <a:solidFill>
                  <a:schemeClr val="bg1"/>
                </a:solidFill>
              </a:rPr>
              <a:t>=1,RW=0,E= H-L)</a:t>
            </a:r>
          </a:p>
          <a:p>
            <a:r>
              <a:rPr lang="en-US" dirty="0">
                <a:solidFill>
                  <a:schemeClr val="bg1"/>
                </a:solidFill>
              </a:rPr>
              <a:t>Give suitable delay wherever necessary </a:t>
            </a:r>
          </a:p>
          <a:p>
            <a:r>
              <a:rPr lang="en-US" dirty="0">
                <a:solidFill>
                  <a:schemeClr val="bg1"/>
                </a:solidFill>
              </a:rPr>
              <a:t>Loop in order to send character or 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MC-    Mr.D.M.Shinde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9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66A432-EEF9-4E7C-945C-D2728DE8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674853-9699-494D-BFC0-27B31F25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7866888" cy="4800600"/>
          </a:xfrm>
        </p:spPr>
        <p:txBody>
          <a:bodyPr>
            <a:normAutofit/>
          </a:bodyPr>
          <a:lstStyle/>
          <a:p>
            <a:pPr marL="82296" indent="0" algn="just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Muhammad </a:t>
            </a:r>
            <a:r>
              <a:rPr lang="en-US" sz="2800" dirty="0" err="1" smtClean="0">
                <a:solidFill>
                  <a:schemeClr val="bg1"/>
                </a:solidFill>
              </a:rPr>
              <a:t>Mazidi</a:t>
            </a:r>
            <a:r>
              <a:rPr lang="en-US" sz="2800" dirty="0" smtClean="0">
                <a:solidFill>
                  <a:schemeClr val="bg1"/>
                </a:solidFill>
              </a:rPr>
              <a:t>- The 8051 Microcontroller and Embedded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dirty="0" smtClean="0">
                <a:solidFill>
                  <a:schemeClr val="bg1"/>
                </a:solidFill>
              </a:rPr>
              <a:t>ystems, Pearson Education 2</a:t>
            </a:r>
            <a:r>
              <a:rPr lang="en-US" sz="2800" baseline="30000" dirty="0" smtClean="0">
                <a:solidFill>
                  <a:schemeClr val="bg1"/>
                </a:solidFill>
              </a:rPr>
              <a:t>nd</a:t>
            </a:r>
            <a:r>
              <a:rPr lang="en-US" sz="2800" dirty="0" smtClean="0">
                <a:solidFill>
                  <a:schemeClr val="bg1"/>
                </a:solidFill>
              </a:rPr>
              <a:t>  Edition. </a:t>
            </a:r>
            <a:endParaRPr lang="en-US" sz="2800" dirty="0">
              <a:solidFill>
                <a:schemeClr val="bg1"/>
              </a:solidFill>
            </a:endParaRPr>
          </a:p>
          <a:p>
            <a:pPr marL="82296" indent="0" algn="just"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DA86E7-613F-4376-8616-D0FA4347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smtClean="0"/>
              <a:t>MC-    Mr.D.M.Shinde</a:t>
            </a:r>
            <a:endParaRPr lang="en-US"/>
          </a:p>
        </p:txBody>
      </p:sp>
      <p:pic>
        <p:nvPicPr>
          <p:cNvPr id="6" name="Picture 5" descr="PICTLOGO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592" y="152400"/>
            <a:ext cx="1130808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044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i-FI" dirty="0" smtClean="0"/>
              <a:t>MC-    Mr.D.M.Shinde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0094" y="2044005"/>
            <a:ext cx="519302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bg1"/>
                </a:solidFill>
                <a:effectLst/>
              </a:rPr>
              <a:t>Questions if any! </a:t>
            </a:r>
          </a:p>
          <a:p>
            <a:pPr algn="ctr"/>
            <a:r>
              <a:rPr lang="en-US" sz="5400" b="1" cap="none" spc="0" dirty="0">
                <a:ln/>
                <a:solidFill>
                  <a:schemeClr val="bg1"/>
                </a:solidFill>
                <a:effectLst/>
              </a:rPr>
              <a:t>Thanks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4303931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Please write for queries, suggestions and feedback :	</a:t>
            </a:r>
            <a:r>
              <a:rPr lang="en-US" sz="2800" dirty="0" smtClean="0">
                <a:solidFill>
                  <a:srgbClr val="FFFF00"/>
                </a:solidFill>
              </a:rPr>
              <a:t>dmshinde@pict.edu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4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765</Words>
  <Application>Microsoft Office PowerPoint</Application>
  <PresentationFormat>On-screen Show (4:3)</PresentationFormat>
  <Paragraphs>108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Pune Institute of Computer Technology, Pune</vt:lpstr>
      <vt:lpstr>Session contents</vt:lpstr>
      <vt:lpstr>Basics of LCD</vt:lpstr>
      <vt:lpstr>Structures of LCD</vt:lpstr>
      <vt:lpstr>Commands for LCD</vt:lpstr>
      <vt:lpstr>LCD Interfacing with 8051</vt:lpstr>
      <vt:lpstr>Algorithm to Interface LCD with 8051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Pune Institute of Computer Technology, Pune</dc:title>
  <dc:creator>DMShinde</dc:creator>
  <cp:lastModifiedBy>DMShinde</cp:lastModifiedBy>
  <cp:revision>8</cp:revision>
  <dcterms:created xsi:type="dcterms:W3CDTF">2020-09-25T03:58:17Z</dcterms:created>
  <dcterms:modified xsi:type="dcterms:W3CDTF">2020-09-25T04:21:36Z</dcterms:modified>
</cp:coreProperties>
</file>