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87" r:id="rId10"/>
    <p:sldId id="276" r:id="rId11"/>
    <p:sldId id="301" r:id="rId12"/>
    <p:sldId id="302" r:id="rId13"/>
    <p:sldId id="303" r:id="rId14"/>
    <p:sldId id="304" r:id="rId15"/>
    <p:sldId id="284" r:id="rId16"/>
    <p:sldId id="285" r:id="rId17"/>
    <p:sldId id="283" r:id="rId18"/>
    <p:sldId id="288" r:id="rId19"/>
    <p:sldId id="289" r:id="rId20"/>
    <p:sldId id="291" r:id="rId21"/>
    <p:sldId id="266" r:id="rId22"/>
    <p:sldId id="295" r:id="rId23"/>
    <p:sldId id="292" r:id="rId24"/>
    <p:sldId id="296" r:id="rId25"/>
    <p:sldId id="294" r:id="rId26"/>
    <p:sldId id="298" r:id="rId27"/>
    <p:sldId id="299" r:id="rId28"/>
    <p:sldId id="305" r:id="rId29"/>
    <p:sldId id="29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DE8F4-F26D-4219-B1AC-B1033633F1DF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90F1D-675D-4B95-987A-A8A490EC0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02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5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23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01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67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88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33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35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83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52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05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129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57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623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14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22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188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207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989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6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2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26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42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10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29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30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9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AAC0-B3E8-4525-8325-E73BFFDA129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CDE0-D6FE-4EB1-A611-F8F85BC0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9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AAC0-B3E8-4525-8325-E73BFFDA129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CDE0-D6FE-4EB1-A611-F8F85BC0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0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AAC0-B3E8-4525-8325-E73BFFDA129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CDE0-D6FE-4EB1-A611-F8F85BC0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5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AAC0-B3E8-4525-8325-E73BFFDA129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CDE0-D6FE-4EB1-A611-F8F85BC0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1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AAC0-B3E8-4525-8325-E73BFFDA129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CDE0-D6FE-4EB1-A611-F8F85BC0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8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AAC0-B3E8-4525-8325-E73BFFDA129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CDE0-D6FE-4EB1-A611-F8F85BC0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6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AAC0-B3E8-4525-8325-E73BFFDA129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CDE0-D6FE-4EB1-A611-F8F85BC0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3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AAC0-B3E8-4525-8325-E73BFFDA129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CDE0-D6FE-4EB1-A611-F8F85BC0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8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AAC0-B3E8-4525-8325-E73BFFDA129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CDE0-D6FE-4EB1-A611-F8F85BC0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7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AAC0-B3E8-4525-8325-E73BFFDA129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CDE0-D6FE-4EB1-A611-F8F85BC0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5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AAC0-B3E8-4525-8325-E73BFFDA129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CDE0-D6FE-4EB1-A611-F8F85BC0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AAC0-B3E8-4525-8325-E73BFFDA129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2CDE0-D6FE-4EB1-A611-F8F85BC0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5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59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70.png"/><Relationship Id="rId12" Type="http://schemas.openxmlformats.org/officeDocument/2006/relationships/image" Target="../media/image86.png"/><Relationship Id="rId17" Type="http://schemas.openxmlformats.org/officeDocument/2006/relationships/image" Target="../media/image87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85.png"/><Relationship Id="rId19" Type="http://schemas.openxmlformats.org/officeDocument/2006/relationships/image" Target="../media/image89.png"/><Relationship Id="rId4" Type="http://schemas.openxmlformats.org/officeDocument/2006/relationships/image" Target="../media/image84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83.png"/><Relationship Id="rId7" Type="http://schemas.openxmlformats.org/officeDocument/2006/relationships/image" Target="../media/image70.png"/><Relationship Id="rId12" Type="http://schemas.openxmlformats.org/officeDocument/2006/relationships/image" Target="../media/image86.png"/><Relationship Id="rId17" Type="http://schemas.openxmlformats.org/officeDocument/2006/relationships/image" Target="../media/image87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90.png"/><Relationship Id="rId15" Type="http://schemas.openxmlformats.org/officeDocument/2006/relationships/image" Target="../media/image78.png"/><Relationship Id="rId10" Type="http://schemas.openxmlformats.org/officeDocument/2006/relationships/image" Target="../media/image85.png"/><Relationship Id="rId19" Type="http://schemas.openxmlformats.org/officeDocument/2006/relationships/image" Target="../media/image91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76.png"/><Relationship Id="rId18" Type="http://schemas.openxmlformats.org/officeDocument/2006/relationships/image" Target="../media/image99.png"/><Relationship Id="rId3" Type="http://schemas.openxmlformats.org/officeDocument/2006/relationships/image" Target="../media/image83.png"/><Relationship Id="rId21" Type="http://schemas.openxmlformats.org/officeDocument/2006/relationships/image" Target="../media/image102.png"/><Relationship Id="rId7" Type="http://schemas.openxmlformats.org/officeDocument/2006/relationships/image" Target="../media/image70.png"/><Relationship Id="rId12" Type="http://schemas.openxmlformats.org/officeDocument/2006/relationships/image" Target="../media/image86.png"/><Relationship Id="rId17" Type="http://schemas.openxmlformats.org/officeDocument/2006/relationships/image" Target="../media/image98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97.pn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96.png"/><Relationship Id="rId10" Type="http://schemas.openxmlformats.org/officeDocument/2006/relationships/image" Target="../media/image95.png"/><Relationship Id="rId19" Type="http://schemas.openxmlformats.org/officeDocument/2006/relationships/image" Target="../media/image100.png"/><Relationship Id="rId4" Type="http://schemas.openxmlformats.org/officeDocument/2006/relationships/image" Target="../media/image67.png"/><Relationship Id="rId9" Type="http://schemas.openxmlformats.org/officeDocument/2006/relationships/image" Target="../media/image94.png"/><Relationship Id="rId14" Type="http://schemas.openxmlformats.org/officeDocument/2006/relationships/image" Target="../media/image7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83.png"/><Relationship Id="rId7" Type="http://schemas.openxmlformats.org/officeDocument/2006/relationships/image" Target="../media/image70.png"/><Relationship Id="rId12" Type="http://schemas.openxmlformats.org/officeDocument/2006/relationships/image" Target="../media/image86.png"/><Relationship Id="rId17" Type="http://schemas.openxmlformats.org/officeDocument/2006/relationships/image" Target="../media/image87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79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95.png"/><Relationship Id="rId19" Type="http://schemas.openxmlformats.org/officeDocument/2006/relationships/image" Target="../media/image100.png"/><Relationship Id="rId4" Type="http://schemas.openxmlformats.org/officeDocument/2006/relationships/image" Target="../media/image67.png"/><Relationship Id="rId9" Type="http://schemas.openxmlformats.org/officeDocument/2006/relationships/image" Target="../media/image94.png"/><Relationship Id="rId14" Type="http://schemas.openxmlformats.org/officeDocument/2006/relationships/image" Target="../media/image7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72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740.png"/><Relationship Id="rId4" Type="http://schemas.openxmlformats.org/officeDocument/2006/relationships/image" Target="../media/image730.png"/><Relationship Id="rId9" Type="http://schemas.openxmlformats.org/officeDocument/2006/relationships/image" Target="../media/image10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13" Type="http://schemas.openxmlformats.org/officeDocument/2006/relationships/image" Target="../media/image850.png"/><Relationship Id="rId18" Type="http://schemas.openxmlformats.org/officeDocument/2006/relationships/image" Target="../media/image900.png"/><Relationship Id="rId3" Type="http://schemas.openxmlformats.org/officeDocument/2006/relationships/image" Target="../media/image770.png"/><Relationship Id="rId21" Type="http://schemas.openxmlformats.org/officeDocument/2006/relationships/image" Target="../media/image680.png"/><Relationship Id="rId7" Type="http://schemas.openxmlformats.org/officeDocument/2006/relationships/image" Target="../media/image811.png"/><Relationship Id="rId12" Type="http://schemas.openxmlformats.org/officeDocument/2006/relationships/image" Target="../media/image840.png"/><Relationship Id="rId17" Type="http://schemas.openxmlformats.org/officeDocument/2006/relationships/image" Target="../media/image890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880.png"/><Relationship Id="rId20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0.png"/><Relationship Id="rId11" Type="http://schemas.openxmlformats.org/officeDocument/2006/relationships/image" Target="../media/image830.png"/><Relationship Id="rId5" Type="http://schemas.openxmlformats.org/officeDocument/2006/relationships/image" Target="../media/image790.png"/><Relationship Id="rId15" Type="http://schemas.openxmlformats.org/officeDocument/2006/relationships/image" Target="../media/image870.png"/><Relationship Id="rId23" Type="http://schemas.openxmlformats.org/officeDocument/2006/relationships/image" Target="../media/image107.png"/><Relationship Id="rId10" Type="http://schemas.openxmlformats.org/officeDocument/2006/relationships/image" Target="../media/image820.png"/><Relationship Id="rId19" Type="http://schemas.openxmlformats.org/officeDocument/2006/relationships/image" Target="../media/image911.png"/><Relationship Id="rId4" Type="http://schemas.openxmlformats.org/officeDocument/2006/relationships/image" Target="../media/image780.png"/><Relationship Id="rId9" Type="http://schemas.openxmlformats.org/officeDocument/2006/relationships/image" Target="../media/image560.png"/><Relationship Id="rId14" Type="http://schemas.openxmlformats.org/officeDocument/2006/relationships/image" Target="../media/image860.png"/><Relationship Id="rId22" Type="http://schemas.openxmlformats.org/officeDocument/2006/relationships/image" Target="../media/image9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0.png"/><Relationship Id="rId3" Type="http://schemas.openxmlformats.org/officeDocument/2006/relationships/image" Target="../media/image20.png"/><Relationship Id="rId21" Type="http://schemas.openxmlformats.org/officeDocument/2006/relationships/image" Target="../media/image200.png"/><Relationship Id="rId17" Type="http://schemas.openxmlformats.org/officeDocument/2006/relationships/image" Target="../media/image16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10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410.png"/><Relationship Id="rId19" Type="http://schemas.openxmlformats.org/officeDocument/2006/relationships/image" Target="../media/image18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20.png"/><Relationship Id="rId7" Type="http://schemas.openxmlformats.org/officeDocument/2006/relationships/image" Target="../media/image1160.png"/><Relationship Id="rId12" Type="http://schemas.openxmlformats.org/officeDocument/2006/relationships/image" Target="../media/image1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image" Target="../media/image1200.png"/><Relationship Id="rId5" Type="http://schemas.openxmlformats.org/officeDocument/2006/relationships/image" Target="../media/image1140.png"/><Relationship Id="rId10" Type="http://schemas.openxmlformats.org/officeDocument/2006/relationships/image" Target="../media/image121.png"/><Relationship Id="rId4" Type="http://schemas.openxmlformats.org/officeDocument/2006/relationships/image" Target="../media/image1130.png"/><Relationship Id="rId9" Type="http://schemas.openxmlformats.org/officeDocument/2006/relationships/image" Target="../media/image11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1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3" Type="http://schemas.openxmlformats.org/officeDocument/2006/relationships/image" Target="../media/image124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5" Type="http://schemas.openxmlformats.org/officeDocument/2006/relationships/image" Target="../media/image135.png"/><Relationship Id="rId10" Type="http://schemas.openxmlformats.org/officeDocument/2006/relationships/image" Target="../media/image130.png"/><Relationship Id="rId4" Type="http://schemas.openxmlformats.org/officeDocument/2006/relationships/image" Target="../media/image1240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18" Type="http://schemas.openxmlformats.org/officeDocument/2006/relationships/image" Target="../media/image150.png"/><Relationship Id="rId3" Type="http://schemas.openxmlformats.org/officeDocument/2006/relationships/image" Target="../media/image1350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17" Type="http://schemas.openxmlformats.org/officeDocument/2006/relationships/image" Target="../media/image149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5" Type="http://schemas.openxmlformats.org/officeDocument/2006/relationships/image" Target="../media/image137.png"/><Relationship Id="rId15" Type="http://schemas.openxmlformats.org/officeDocument/2006/relationships/image" Target="../media/image147.png"/><Relationship Id="rId10" Type="http://schemas.openxmlformats.org/officeDocument/2006/relationships/image" Target="../media/image142.png"/><Relationship Id="rId4" Type="http://schemas.openxmlformats.org/officeDocument/2006/relationships/image" Target="../media/image1360.png"/><Relationship Id="rId9" Type="http://schemas.openxmlformats.org/officeDocument/2006/relationships/image" Target="../media/image141.png"/><Relationship Id="rId14" Type="http://schemas.openxmlformats.org/officeDocument/2006/relationships/image" Target="../media/image14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3" Type="http://schemas.openxmlformats.org/officeDocument/2006/relationships/image" Target="../media/image1350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17" Type="http://schemas.openxmlformats.org/officeDocument/2006/relationships/image" Target="../media/image152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5" Type="http://schemas.openxmlformats.org/officeDocument/2006/relationships/image" Target="../media/image137.png"/><Relationship Id="rId15" Type="http://schemas.openxmlformats.org/officeDocument/2006/relationships/image" Target="../media/image147.png"/><Relationship Id="rId10" Type="http://schemas.openxmlformats.org/officeDocument/2006/relationships/image" Target="../media/image142.png"/><Relationship Id="rId4" Type="http://schemas.openxmlformats.org/officeDocument/2006/relationships/image" Target="../media/image1360.png"/><Relationship Id="rId9" Type="http://schemas.openxmlformats.org/officeDocument/2006/relationships/image" Target="../media/image141.png"/><Relationship Id="rId14" Type="http://schemas.openxmlformats.org/officeDocument/2006/relationships/image" Target="../media/image14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image" Target="../media/image153.png"/><Relationship Id="rId7" Type="http://schemas.openxmlformats.org/officeDocument/2006/relationships/image" Target="../media/image15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11" Type="http://schemas.openxmlformats.org/officeDocument/2006/relationships/image" Target="../media/image161.png"/><Relationship Id="rId5" Type="http://schemas.openxmlformats.org/officeDocument/2006/relationships/image" Target="../media/image155.png"/><Relationship Id="rId10" Type="http://schemas.openxmlformats.org/officeDocument/2006/relationships/image" Target="../media/image160.png"/><Relationship Id="rId4" Type="http://schemas.openxmlformats.org/officeDocument/2006/relationships/image" Target="../media/image154.png"/><Relationship Id="rId9" Type="http://schemas.openxmlformats.org/officeDocument/2006/relationships/image" Target="../media/image15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0.png"/><Relationship Id="rId3" Type="http://schemas.openxmlformats.org/officeDocument/2006/relationships/image" Target="../media/image210.png"/><Relationship Id="rId21" Type="http://schemas.openxmlformats.org/officeDocument/2006/relationships/image" Target="../media/image200.png"/><Relationship Id="rId17" Type="http://schemas.openxmlformats.org/officeDocument/2006/relationships/image" Target="../media/image16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10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410.png"/><Relationship Id="rId19" Type="http://schemas.openxmlformats.org/officeDocument/2006/relationships/image" Target="../media/image1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1210.png"/><Relationship Id="rId18" Type="http://schemas.openxmlformats.org/officeDocument/2006/relationships/image" Target="../media/image170.png"/><Relationship Id="rId3" Type="http://schemas.openxmlformats.org/officeDocument/2006/relationships/image" Target="../media/image210.png"/><Relationship Id="rId21" Type="http://schemas.openxmlformats.org/officeDocument/2006/relationships/image" Target="../media/image200.png"/><Relationship Id="rId7" Type="http://schemas.openxmlformats.org/officeDocument/2006/relationships/image" Target="../media/image610.png"/><Relationship Id="rId12" Type="http://schemas.openxmlformats.org/officeDocument/2006/relationships/image" Target="../media/image1110.png"/><Relationship Id="rId17" Type="http://schemas.openxmlformats.org/officeDocument/2006/relationships/image" Target="../media/image16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10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10.png"/><Relationship Id="rId5" Type="http://schemas.openxmlformats.org/officeDocument/2006/relationships/image" Target="../media/image21.png"/><Relationship Id="rId15" Type="http://schemas.openxmlformats.org/officeDocument/2006/relationships/image" Target="../media/image1410.png"/><Relationship Id="rId10" Type="http://schemas.openxmlformats.org/officeDocument/2006/relationships/image" Target="../media/image910.png"/><Relationship Id="rId19" Type="http://schemas.openxmlformats.org/officeDocument/2006/relationships/image" Target="../media/image180.png"/><Relationship Id="rId4" Type="http://schemas.openxmlformats.org/officeDocument/2006/relationships/image" Target="../media/image310.png"/><Relationship Id="rId9" Type="http://schemas.openxmlformats.org/officeDocument/2006/relationships/image" Target="../media/image810.png"/><Relationship Id="rId14" Type="http://schemas.openxmlformats.org/officeDocument/2006/relationships/image" Target="../media/image1310.png"/><Relationship Id="rId22" Type="http://schemas.openxmlformats.org/officeDocument/2006/relationships/image" Target="../media/image2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0.png"/><Relationship Id="rId7" Type="http://schemas.openxmlformats.org/officeDocument/2006/relationships/image" Target="../media/image13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0.png"/><Relationship Id="rId10" Type="http://schemas.openxmlformats.org/officeDocument/2006/relationships/image" Target="../media/image21.png"/><Relationship Id="rId4" Type="http://schemas.openxmlformats.org/officeDocument/2006/relationships/image" Target="../media/image22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image" Target="../media/image39.png"/><Relationship Id="rId3" Type="http://schemas.openxmlformats.org/officeDocument/2006/relationships/image" Target="../media/image290.png"/><Relationship Id="rId7" Type="http://schemas.openxmlformats.org/officeDocument/2006/relationships/image" Target="../media/image330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image" Target="../media/image37.png"/><Relationship Id="rId5" Type="http://schemas.openxmlformats.org/officeDocument/2006/relationships/image" Target="../media/image31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6.png"/><Relationship Id="rId9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19200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3333FF"/>
                </a:solidFill>
              </a:rPr>
              <a:t>L8. Dynamic Bayesian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/>
              <p:cNvSpPr/>
              <p:nvPr/>
            </p:nvSpPr>
            <p:spPr>
              <a:xfrm>
                <a:off x="1880610" y="4713807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610" y="4713807"/>
                <a:ext cx="533400" cy="533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2947410" y="4713807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410" y="4713807"/>
                <a:ext cx="533400" cy="533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4038600" y="4713807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713807"/>
                <a:ext cx="533400" cy="533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136234" y="4713807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234" y="4713807"/>
                <a:ext cx="533400" cy="533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6224010" y="4713807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010" y="4713807"/>
                <a:ext cx="533400" cy="533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664804" y="4795841"/>
                <a:ext cx="43473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804" y="4795841"/>
                <a:ext cx="43473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755863" y="4795841"/>
                <a:ext cx="43473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863" y="4795841"/>
                <a:ext cx="4347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endCxn id="5" idx="2"/>
          </p:cNvCxnSpPr>
          <p:nvPr/>
        </p:nvCxnSpPr>
        <p:spPr>
          <a:xfrm>
            <a:off x="2414010" y="4980507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480810" y="4980507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1880610" y="5628207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610" y="5628207"/>
                <a:ext cx="533400" cy="5334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2947410" y="5628207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410" y="5628207"/>
                <a:ext cx="533400" cy="5334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4038600" y="5628207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628207"/>
                <a:ext cx="533400" cy="5334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5136234" y="5628207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234" y="5628207"/>
                <a:ext cx="533400" cy="5334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6224010" y="5628207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010" y="5628207"/>
                <a:ext cx="533400" cy="5334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664804" y="5710241"/>
                <a:ext cx="43473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804" y="5710241"/>
                <a:ext cx="43473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755863" y="5710241"/>
                <a:ext cx="43473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863" y="5710241"/>
                <a:ext cx="4347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2133600" y="5247207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29521" y="5263046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305300" y="5247207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402934" y="5263046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90710" y="5263046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1880610" y="3792717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610" y="3792717"/>
                <a:ext cx="533400" cy="5334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2947410" y="3792717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410" y="3792717"/>
                <a:ext cx="533400" cy="5334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4038600" y="3792717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792717"/>
                <a:ext cx="533400" cy="5334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/>
              <p:cNvSpPr/>
              <p:nvPr/>
            </p:nvSpPr>
            <p:spPr>
              <a:xfrm>
                <a:off x="5136234" y="3792717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234" y="3792717"/>
                <a:ext cx="533400" cy="5334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6224010" y="3792717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010" y="3792717"/>
                <a:ext cx="533400" cy="5334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664804" y="3874751"/>
                <a:ext cx="43473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804" y="3874751"/>
                <a:ext cx="4347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755863" y="3874751"/>
                <a:ext cx="43473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863" y="3874751"/>
                <a:ext cx="4347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>
            <a:off x="2130614" y="4310278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226535" y="4326117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305300" y="4326117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399948" y="4326117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487724" y="4326117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/>
          <p:cNvSpPr/>
          <p:nvPr/>
        </p:nvSpPr>
        <p:spPr>
          <a:xfrm>
            <a:off x="2020617" y="4052408"/>
            <a:ext cx="660093" cy="1898310"/>
          </a:xfrm>
          <a:prstGeom prst="arc">
            <a:avLst>
              <a:gd name="adj1" fmla="val 16394269"/>
              <a:gd name="adj2" fmla="val 5176318"/>
            </a:avLst>
          </a:pr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/>
          <p:cNvSpPr/>
          <p:nvPr/>
        </p:nvSpPr>
        <p:spPr>
          <a:xfrm>
            <a:off x="3087417" y="4059417"/>
            <a:ext cx="660093" cy="1898310"/>
          </a:xfrm>
          <a:prstGeom prst="arc">
            <a:avLst>
              <a:gd name="adj1" fmla="val 16394269"/>
              <a:gd name="adj2" fmla="val 5176318"/>
            </a:avLst>
          </a:pr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/>
          <p:cNvSpPr/>
          <p:nvPr/>
        </p:nvSpPr>
        <p:spPr>
          <a:xfrm>
            <a:off x="4184579" y="4059417"/>
            <a:ext cx="660093" cy="1898310"/>
          </a:xfrm>
          <a:prstGeom prst="arc">
            <a:avLst>
              <a:gd name="adj1" fmla="val 16394269"/>
              <a:gd name="adj2" fmla="val 5176318"/>
            </a:avLst>
          </a:pr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/>
          <p:nvPr/>
        </p:nvSpPr>
        <p:spPr>
          <a:xfrm>
            <a:off x="5272041" y="4028595"/>
            <a:ext cx="660093" cy="1898310"/>
          </a:xfrm>
          <a:prstGeom prst="arc">
            <a:avLst>
              <a:gd name="adj1" fmla="val 16394269"/>
              <a:gd name="adj2" fmla="val 5176318"/>
            </a:avLst>
          </a:pr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/>
          <p:cNvSpPr/>
          <p:nvPr/>
        </p:nvSpPr>
        <p:spPr>
          <a:xfrm>
            <a:off x="6373830" y="4059417"/>
            <a:ext cx="660093" cy="1898310"/>
          </a:xfrm>
          <a:prstGeom prst="arc">
            <a:avLst>
              <a:gd name="adj1" fmla="val 16394269"/>
              <a:gd name="adj2" fmla="val 5176318"/>
            </a:avLst>
          </a:pr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6204" y="2446166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Dynamic Bayesian Network relates </a:t>
            </a:r>
            <a:r>
              <a:rPr lang="en-US" dirty="0"/>
              <a:t>variables to each other </a:t>
            </a:r>
            <a:r>
              <a:rPr lang="en-US" dirty="0">
                <a:solidFill>
                  <a:srgbClr val="FF0000"/>
                </a:solidFill>
              </a:rPr>
              <a:t>over adjacent time steps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787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Inferencing of Hidden Markov Models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2126" y="1106269"/>
                <a:ext cx="888457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Filtering  (inferencing the present)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26" y="1106269"/>
                <a:ext cx="8884577" cy="369332"/>
              </a:xfrm>
              <a:prstGeom prst="rect">
                <a:avLst/>
              </a:prstGeom>
              <a:blipFill>
                <a:blip r:embed="rId3"/>
                <a:stretch>
                  <a:fillRect l="-41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5002" y="1710463"/>
                <a:ext cx="876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Prediction  (inferencing the future)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     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02" y="1710463"/>
                <a:ext cx="8763000" cy="369332"/>
              </a:xfrm>
              <a:prstGeom prst="rect">
                <a:avLst/>
              </a:prstGeom>
              <a:blipFill>
                <a:blip r:embed="rId4"/>
                <a:stretch>
                  <a:fillRect l="-48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2126" y="2325469"/>
                <a:ext cx="8911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Smoothing  (inferencing the past)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     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26" y="2325469"/>
                <a:ext cx="8911975" cy="369332"/>
              </a:xfrm>
              <a:prstGeom prst="rect">
                <a:avLst/>
              </a:prstGeom>
              <a:blipFill>
                <a:blip r:embed="rId5"/>
                <a:stretch>
                  <a:fillRect l="-41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42126" y="3392269"/>
            <a:ext cx="8884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likely hidden path  (Viterbi alignment)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2126" y="2858869"/>
                <a:ext cx="8925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Likelihood  (inferencing the past)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: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26" y="2858869"/>
                <a:ext cx="8925674" cy="369332"/>
              </a:xfrm>
              <a:prstGeom prst="rect">
                <a:avLst/>
              </a:prstGeom>
              <a:blipFill>
                <a:blip r:embed="rId6"/>
                <a:stretch>
                  <a:fillRect l="-410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638354" y="3316069"/>
                <a:ext cx="2157642" cy="4889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1: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354" y="3316069"/>
                <a:ext cx="2157642" cy="4889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1773576" y="4693338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576" y="4693338"/>
                <a:ext cx="533400" cy="5334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2840376" y="4693338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376" y="4693338"/>
                <a:ext cx="533400" cy="5334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3931566" y="4693338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566" y="4693338"/>
                <a:ext cx="533400" cy="5334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5029200" y="4693338"/>
                <a:ext cx="533400" cy="533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693338"/>
                <a:ext cx="533400" cy="5334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6116976" y="4693338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976" y="4693338"/>
                <a:ext cx="533400" cy="5334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557770" y="4775372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770" y="4775372"/>
                <a:ext cx="4347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648829" y="4775372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829" y="4775372"/>
                <a:ext cx="4347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2306976" y="4960038"/>
            <a:ext cx="533400" cy="0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73776" y="4960038"/>
            <a:ext cx="533400" cy="0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1773576" y="5607738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576" y="5607738"/>
                <a:ext cx="533400" cy="5334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2840376" y="5607738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376" y="5607738"/>
                <a:ext cx="533400" cy="5334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3931566" y="5607738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566" y="5607738"/>
                <a:ext cx="533400" cy="5334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5029200" y="5607738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607738"/>
                <a:ext cx="533400" cy="5334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6116976" y="5607738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976" y="5607738"/>
                <a:ext cx="533400" cy="53340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557770" y="5689772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770" y="5689772"/>
                <a:ext cx="4347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648829" y="5689772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829" y="5689772"/>
                <a:ext cx="4347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2026566" y="5226738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122487" y="5242577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98266" y="5226738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95900" y="5242577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383676" y="5242577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15722" y="4308167"/>
            <a:ext cx="16100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Target variable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73576" y="6237771"/>
            <a:ext cx="37890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Observations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9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Inferencing of Hidden Markov Models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2126" y="1106269"/>
                <a:ext cx="8915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Filtering  (inferencing the present)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26" y="1106269"/>
                <a:ext cx="8915400" cy="369332"/>
              </a:xfrm>
              <a:prstGeom prst="rect">
                <a:avLst/>
              </a:prstGeom>
              <a:blipFill>
                <a:blip r:embed="rId3"/>
                <a:stretch>
                  <a:fillRect l="-41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5002" y="1710463"/>
                <a:ext cx="8763000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Prediction  (inferencing the future)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     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02" y="1710463"/>
                <a:ext cx="8763000" cy="369332"/>
              </a:xfrm>
              <a:prstGeom prst="rect">
                <a:avLst/>
              </a:prstGeom>
              <a:blipFill>
                <a:blip r:embed="rId4"/>
                <a:stretch>
                  <a:fillRect l="-48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2126" y="2325469"/>
                <a:ext cx="8911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Smoothing  (inferencing the past)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     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26" y="2325469"/>
                <a:ext cx="8911975" cy="369332"/>
              </a:xfrm>
              <a:prstGeom prst="rect">
                <a:avLst/>
              </a:prstGeom>
              <a:blipFill>
                <a:blip r:embed="rId5"/>
                <a:stretch>
                  <a:fillRect l="-41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42126" y="3392269"/>
            <a:ext cx="8884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likely hidden path  (Viterbi alignment)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2126" y="2858869"/>
                <a:ext cx="8925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Likelihood  (inferencing the past)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: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26" y="2858869"/>
                <a:ext cx="8925674" cy="369332"/>
              </a:xfrm>
              <a:prstGeom prst="rect">
                <a:avLst/>
              </a:prstGeom>
              <a:blipFill>
                <a:blip r:embed="rId6"/>
                <a:stretch>
                  <a:fillRect l="-410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638354" y="3316069"/>
                <a:ext cx="2157642" cy="4889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1: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354" y="3316069"/>
                <a:ext cx="2157642" cy="4889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1773576" y="4693338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576" y="4693338"/>
                <a:ext cx="533400" cy="5334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2840376" y="4693338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376" y="4693338"/>
                <a:ext cx="533400" cy="5334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3931566" y="4693338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566" y="4693338"/>
                <a:ext cx="533400" cy="5334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5029200" y="4693338"/>
                <a:ext cx="533400" cy="533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693338"/>
                <a:ext cx="533400" cy="5334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6116976" y="4693338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976" y="4693338"/>
                <a:ext cx="533400" cy="5334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557770" y="4775372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770" y="4775372"/>
                <a:ext cx="4347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648829" y="4775372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829" y="4775372"/>
                <a:ext cx="4347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2306976" y="4960038"/>
            <a:ext cx="533400" cy="0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73776" y="4960038"/>
            <a:ext cx="533400" cy="0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1773576" y="5607738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576" y="5607738"/>
                <a:ext cx="533400" cy="5334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2840376" y="5607738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376" y="5607738"/>
                <a:ext cx="533400" cy="5334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3931566" y="5607738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566" y="5607738"/>
                <a:ext cx="533400" cy="5334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5029200" y="5607738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607738"/>
                <a:ext cx="533400" cy="5334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6116976" y="5607738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976" y="5607738"/>
                <a:ext cx="533400" cy="53340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557770" y="5689772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770" y="5689772"/>
                <a:ext cx="4347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648829" y="5689772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829" y="5689772"/>
                <a:ext cx="4347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2026566" y="5226738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122487" y="5242577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98266" y="5226738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95900" y="5242577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383676" y="5242577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15722" y="4308167"/>
            <a:ext cx="16100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Target variable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73576" y="6237771"/>
            <a:ext cx="37890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Observations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03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Inferencing of Hidden Markov Models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2126" y="1106269"/>
                <a:ext cx="8915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Filtering  (inferencing the present)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26" y="1106269"/>
                <a:ext cx="8915400" cy="369332"/>
              </a:xfrm>
              <a:prstGeom prst="rect">
                <a:avLst/>
              </a:prstGeom>
              <a:blipFill>
                <a:blip r:embed="rId3"/>
                <a:stretch>
                  <a:fillRect l="-41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5002" y="1710463"/>
                <a:ext cx="876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Prediction  (inferencing the future)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     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02" y="1710463"/>
                <a:ext cx="8763000" cy="369332"/>
              </a:xfrm>
              <a:prstGeom prst="rect">
                <a:avLst/>
              </a:prstGeom>
              <a:blipFill>
                <a:blip r:embed="rId4"/>
                <a:stretch>
                  <a:fillRect l="-48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2126" y="2325469"/>
                <a:ext cx="8911975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Smoothing  (inferencing the past)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     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26" y="2325469"/>
                <a:ext cx="8911975" cy="369332"/>
              </a:xfrm>
              <a:prstGeom prst="rect">
                <a:avLst/>
              </a:prstGeom>
              <a:blipFill>
                <a:blip r:embed="rId5"/>
                <a:stretch>
                  <a:fillRect l="-41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42126" y="3392269"/>
            <a:ext cx="8884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likely hidden path  (Viterbi alignment)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2126" y="2858869"/>
                <a:ext cx="8925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Likelihood  (inferencing the past)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: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26" y="2858869"/>
                <a:ext cx="8925674" cy="369332"/>
              </a:xfrm>
              <a:prstGeom prst="rect">
                <a:avLst/>
              </a:prstGeom>
              <a:blipFill>
                <a:blip r:embed="rId6"/>
                <a:stretch>
                  <a:fillRect l="-410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638354" y="3316069"/>
                <a:ext cx="2157642" cy="4889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1: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354" y="3316069"/>
                <a:ext cx="2157642" cy="4889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1773576" y="4693338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576" y="4693338"/>
                <a:ext cx="533400" cy="5334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2840376" y="4693338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376" y="4693338"/>
                <a:ext cx="533400" cy="5334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3931566" y="4693338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566" y="4693338"/>
                <a:ext cx="533400" cy="5334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5029200" y="4693338"/>
                <a:ext cx="533400" cy="533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693338"/>
                <a:ext cx="533400" cy="5334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6116976" y="4693338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976" y="4693338"/>
                <a:ext cx="533400" cy="5334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557770" y="4775372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770" y="4775372"/>
                <a:ext cx="4347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648829" y="4775372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829" y="4775372"/>
                <a:ext cx="4347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2306976" y="4960038"/>
            <a:ext cx="533400" cy="0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73776" y="4960038"/>
            <a:ext cx="533400" cy="0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1773576" y="5607738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576" y="5607738"/>
                <a:ext cx="533400" cy="5334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2840376" y="5607738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376" y="5607738"/>
                <a:ext cx="533400" cy="5334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3931566" y="5607738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566" y="5607738"/>
                <a:ext cx="533400" cy="5334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5029200" y="5607738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607738"/>
                <a:ext cx="533400" cy="5334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6116976" y="5607738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976" y="5607738"/>
                <a:ext cx="533400" cy="53340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557770" y="5689772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770" y="5689772"/>
                <a:ext cx="4347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648829" y="5689772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829" y="5689772"/>
                <a:ext cx="4347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2026566" y="5226738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122487" y="5242577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98266" y="5226738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95900" y="5242577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383676" y="5242577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15722" y="4308167"/>
            <a:ext cx="16100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Target variable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73576" y="6237771"/>
            <a:ext cx="37890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Observations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71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Inferencing of Hidden Markov Models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2126" y="1106269"/>
                <a:ext cx="8915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Filtering  (inferencing the present)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26" y="1106269"/>
                <a:ext cx="8915400" cy="369332"/>
              </a:xfrm>
              <a:prstGeom prst="rect">
                <a:avLst/>
              </a:prstGeom>
              <a:blipFill>
                <a:blip r:embed="rId3"/>
                <a:stretch>
                  <a:fillRect l="-41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5002" y="1710463"/>
                <a:ext cx="876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Prediction  (inferencing the future)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     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02" y="1710463"/>
                <a:ext cx="8763000" cy="369332"/>
              </a:xfrm>
              <a:prstGeom prst="rect">
                <a:avLst/>
              </a:prstGeom>
              <a:blipFill>
                <a:blip r:embed="rId4"/>
                <a:stretch>
                  <a:fillRect l="-48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2126" y="2325469"/>
                <a:ext cx="8911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Smoothing  (inferencing the past)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     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26" y="2325469"/>
                <a:ext cx="8911975" cy="369332"/>
              </a:xfrm>
              <a:prstGeom prst="rect">
                <a:avLst/>
              </a:prstGeom>
              <a:blipFill>
                <a:blip r:embed="rId5"/>
                <a:stretch>
                  <a:fillRect l="-41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42126" y="3392269"/>
            <a:ext cx="8884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likely hidden path  (Viterbi alignment)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2126" y="2858869"/>
                <a:ext cx="8925674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Likelihood  (inferencing the past)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: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26" y="2858869"/>
                <a:ext cx="8925674" cy="369332"/>
              </a:xfrm>
              <a:prstGeom prst="rect">
                <a:avLst/>
              </a:prstGeom>
              <a:blipFill>
                <a:blip r:embed="rId6"/>
                <a:stretch>
                  <a:fillRect l="-410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638354" y="3316069"/>
                <a:ext cx="2157642" cy="4889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1: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354" y="3316069"/>
                <a:ext cx="2157642" cy="4889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1773576" y="4693338"/>
                <a:ext cx="533400" cy="533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576" y="4693338"/>
                <a:ext cx="533400" cy="5334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2840376" y="4693338"/>
                <a:ext cx="533400" cy="533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376" y="4693338"/>
                <a:ext cx="533400" cy="5334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3931566" y="4693338"/>
                <a:ext cx="533400" cy="533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566" y="4693338"/>
                <a:ext cx="533400" cy="5334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5029200" y="4693338"/>
                <a:ext cx="533400" cy="533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693338"/>
                <a:ext cx="533400" cy="5334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6116976" y="4693338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976" y="4693338"/>
                <a:ext cx="533400" cy="5334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557770" y="4775372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770" y="4775372"/>
                <a:ext cx="4347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648829" y="4775372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829" y="4775372"/>
                <a:ext cx="4347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2306976" y="4960038"/>
            <a:ext cx="533400" cy="0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73776" y="4960038"/>
            <a:ext cx="533400" cy="0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1773576" y="5607738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576" y="5607738"/>
                <a:ext cx="533400" cy="5334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2840376" y="5607738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376" y="5607738"/>
                <a:ext cx="533400" cy="5334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3931566" y="5607738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566" y="5607738"/>
                <a:ext cx="533400" cy="5334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5029200" y="5607738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607738"/>
                <a:ext cx="533400" cy="5334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6116976" y="5607738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976" y="5607738"/>
                <a:ext cx="533400" cy="53340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557770" y="5689772"/>
                <a:ext cx="43473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770" y="5689772"/>
                <a:ext cx="4347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648829" y="5689772"/>
                <a:ext cx="43473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829" y="5689772"/>
                <a:ext cx="4347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2026566" y="5226738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122487" y="5242577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98266" y="5226738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95900" y="5242577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383676" y="5242577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15722" y="4308167"/>
            <a:ext cx="16100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Target variable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73576" y="6237771"/>
            <a:ext cx="37890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Observations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64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Inferencing of Hidden Markov Models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2126" y="1106269"/>
                <a:ext cx="8915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Filtering  (inferencing the present)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26" y="1106269"/>
                <a:ext cx="8915400" cy="369332"/>
              </a:xfrm>
              <a:prstGeom prst="rect">
                <a:avLst/>
              </a:prstGeom>
              <a:blipFill>
                <a:blip r:embed="rId3"/>
                <a:stretch>
                  <a:fillRect l="-41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5002" y="1710463"/>
                <a:ext cx="876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Prediction  (inferencing the future)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     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02" y="1710463"/>
                <a:ext cx="8763000" cy="369332"/>
              </a:xfrm>
              <a:prstGeom prst="rect">
                <a:avLst/>
              </a:prstGeom>
              <a:blipFill>
                <a:blip r:embed="rId4"/>
                <a:stretch>
                  <a:fillRect l="-48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2126" y="2325469"/>
                <a:ext cx="8911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Smoothing  (inferencing the past)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     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26" y="2325469"/>
                <a:ext cx="8911975" cy="369332"/>
              </a:xfrm>
              <a:prstGeom prst="rect">
                <a:avLst/>
              </a:prstGeom>
              <a:blipFill>
                <a:blip r:embed="rId5"/>
                <a:stretch>
                  <a:fillRect l="-41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42126" y="3392269"/>
            <a:ext cx="888457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likely hidden path  (Viterbi alignment)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2126" y="2858869"/>
                <a:ext cx="8925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Likelihood  (inferencing the past)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: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26" y="2858869"/>
                <a:ext cx="8925674" cy="369332"/>
              </a:xfrm>
              <a:prstGeom prst="rect">
                <a:avLst/>
              </a:prstGeom>
              <a:blipFill>
                <a:blip r:embed="rId6"/>
                <a:stretch>
                  <a:fillRect l="-410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638354" y="3316069"/>
                <a:ext cx="2157642" cy="4889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1: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354" y="3316069"/>
                <a:ext cx="2157642" cy="4889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1773576" y="4693338"/>
                <a:ext cx="533400" cy="533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576" y="4693338"/>
                <a:ext cx="533400" cy="5334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2840376" y="4693338"/>
                <a:ext cx="533400" cy="533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376" y="4693338"/>
                <a:ext cx="533400" cy="5334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3931566" y="4693338"/>
                <a:ext cx="533400" cy="533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566" y="4693338"/>
                <a:ext cx="533400" cy="5334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5029200" y="4693338"/>
                <a:ext cx="533400" cy="533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693338"/>
                <a:ext cx="533400" cy="5334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6116976" y="4693338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976" y="4693338"/>
                <a:ext cx="533400" cy="5334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557770" y="4775372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770" y="4775372"/>
                <a:ext cx="4347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648829" y="4775372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829" y="4775372"/>
                <a:ext cx="4347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2306976" y="4960038"/>
            <a:ext cx="533400" cy="0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73776" y="4960038"/>
            <a:ext cx="533400" cy="0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1773576" y="5607738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576" y="5607738"/>
                <a:ext cx="533400" cy="5334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2840376" y="5607738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376" y="5607738"/>
                <a:ext cx="533400" cy="5334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3931566" y="5607738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566" y="5607738"/>
                <a:ext cx="533400" cy="5334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5029200" y="5607738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607738"/>
                <a:ext cx="533400" cy="5334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6116976" y="5607738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976" y="5607738"/>
                <a:ext cx="533400" cy="53340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557770" y="5689772"/>
                <a:ext cx="434734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770" y="5689772"/>
                <a:ext cx="4347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648829" y="5689772"/>
                <a:ext cx="43473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829" y="5689772"/>
                <a:ext cx="4347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2026566" y="5226738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122487" y="5242577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98266" y="5226738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95900" y="5242577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383676" y="5242577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53162" y="4272690"/>
            <a:ext cx="16100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Target variable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73576" y="6237771"/>
            <a:ext cx="37890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Observations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01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Inferencing of Hidden Markov Models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685800"/>
                <a:ext cx="8915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Filtering  (inferencing the present)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85800"/>
                <a:ext cx="8915400" cy="369332"/>
              </a:xfrm>
              <a:prstGeom prst="rect">
                <a:avLst/>
              </a:prstGeom>
              <a:blipFill>
                <a:blip r:embed="rId3"/>
                <a:stretch>
                  <a:fillRect l="-410"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63755" y="1066800"/>
                <a:ext cx="3849708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: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: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: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∝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: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55" y="1066800"/>
                <a:ext cx="3849708" cy="669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62000" y="1874984"/>
                <a:ext cx="14514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: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874984"/>
                <a:ext cx="1451487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057400" y="1720334"/>
                <a:ext cx="6327147" cy="3471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−1,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: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: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: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  <m:r>
                        <a:rPr lang="en-US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: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rgbClr val="0000F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  <m:r>
                        <a:rPr lang="en-US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: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  <m:r>
                        <a:rPr lang="en-US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: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>
                          <a:solidFill>
                            <a:srgbClr val="0000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720334"/>
                <a:ext cx="6327147" cy="34719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3015893" y="4615934"/>
            <a:ext cx="2819400" cy="0"/>
          </a:xfrm>
          <a:prstGeom prst="line">
            <a:avLst/>
          </a:prstGeom>
          <a:ln w="19050">
            <a:solidFill>
              <a:srgbClr val="3333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26686" y="460100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333FF"/>
                </a:solidFill>
              </a:rPr>
              <a:t>predictor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76400" y="46159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corrector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057400" y="4615935"/>
            <a:ext cx="871090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136186" y="2676418"/>
            <a:ext cx="38100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992102" y="2676418"/>
            <a:ext cx="38100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141908" y="2668551"/>
            <a:ext cx="38100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169653" y="3320534"/>
                <a:ext cx="266954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</m:oMath>
                </a14:m>
                <a:r>
                  <a:rPr lang="en-US" sz="1500" dirty="0" smtClean="0">
                    <a:solidFill>
                      <a:srgbClr val="FF0000"/>
                    </a:solidFill>
                  </a:rPr>
                  <a:t>Conditional independence</a:t>
                </a:r>
                <a:endParaRPr lang="en-US" sz="1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653" y="3320534"/>
                <a:ext cx="2669547" cy="323165"/>
              </a:xfrm>
              <a:prstGeom prst="rect">
                <a:avLst/>
              </a:prstGeom>
              <a:blipFill>
                <a:blip r:embed="rId7"/>
                <a:stretch>
                  <a:fillRect t="-5660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47416" y="5564005"/>
                <a:ext cx="5339539" cy="394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∝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16" y="5564005"/>
                <a:ext cx="5339539" cy="394532"/>
              </a:xfrm>
              <a:prstGeom prst="rect">
                <a:avLst/>
              </a:prstGeom>
              <a:blipFill>
                <a:blip r:embed="rId8"/>
                <a:stretch>
                  <a:fillRect t="-112500" b="-17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 flipV="1">
            <a:off x="4628248" y="5958537"/>
            <a:ext cx="1521453" cy="1"/>
          </a:xfrm>
          <a:prstGeom prst="line">
            <a:avLst/>
          </a:prstGeom>
          <a:ln w="19050">
            <a:solidFill>
              <a:srgbClr val="3333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48200" y="6044625"/>
                <a:ext cx="4343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0000FF"/>
                    </a:solidFill>
                  </a:rPr>
                  <a:t>Modified prior distribution has an effect of removing all nodes in the graph before time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FF"/>
                        </a:solidFill>
                        <a:latin typeface="Cambria Math"/>
                      </a:rPr>
                      <m:t>𝑡</m:t>
                    </m:r>
                    <m:r>
                      <a:rPr lang="en-US" sz="1600" i="1">
                        <a:solidFill>
                          <a:srgbClr val="0000FF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6044625"/>
                <a:ext cx="4343400" cy="584775"/>
              </a:xfrm>
              <a:prstGeom prst="rect">
                <a:avLst/>
              </a:prstGeom>
              <a:blipFill>
                <a:blip r:embed="rId9"/>
                <a:stretch>
                  <a:fillRect l="-843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V="1">
            <a:off x="2756458" y="5958537"/>
            <a:ext cx="1815542" cy="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38400" y="5958537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Regarded as likelihood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9657" y="5185415"/>
            <a:ext cx="168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Bayesian view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11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    Input and output hidden Markov Model (IOHMM</a:t>
            </a:r>
            <a:r>
              <a:rPr lang="en-US" b="1" dirty="0" smtClean="0">
                <a:solidFill>
                  <a:srgbClr val="3333FF"/>
                </a:solidFill>
              </a:rPr>
              <a:t>)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933287" y="24384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287" y="2438400"/>
                <a:ext cx="533400" cy="533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00087" y="24384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087" y="2438400"/>
                <a:ext cx="533400" cy="533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4091277" y="24384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277" y="2438400"/>
                <a:ext cx="533400" cy="533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5188911" y="24384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911" y="2438400"/>
                <a:ext cx="533400" cy="533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276687" y="24384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687" y="2438400"/>
                <a:ext cx="533400" cy="5334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717481" y="2520434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481" y="2520434"/>
                <a:ext cx="43473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808540" y="2520434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540" y="2520434"/>
                <a:ext cx="434734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endCxn id="6" idx="2"/>
          </p:cNvCxnSpPr>
          <p:nvPr/>
        </p:nvCxnSpPr>
        <p:spPr>
          <a:xfrm>
            <a:off x="2466687" y="2705100"/>
            <a:ext cx="533400" cy="0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33487" y="2705100"/>
            <a:ext cx="533400" cy="0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1933287" y="335280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287" y="3352800"/>
                <a:ext cx="533400" cy="5334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3000087" y="335280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087" y="3352800"/>
                <a:ext cx="533400" cy="5334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4091277" y="335280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277" y="3352800"/>
                <a:ext cx="533400" cy="5334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5188911" y="335280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911" y="3352800"/>
                <a:ext cx="533400" cy="5334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6276687" y="335280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687" y="3352800"/>
                <a:ext cx="533400" cy="5334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717481" y="3434834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481" y="3434834"/>
                <a:ext cx="43473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808540" y="3434834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540" y="3434834"/>
                <a:ext cx="434734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2186277" y="2971800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2198" y="2987639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357977" y="2971800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55611" y="2987639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43387" y="2987639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1933287" y="151731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287" y="1517310"/>
                <a:ext cx="533400" cy="5334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3000087" y="151731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087" y="1517310"/>
                <a:ext cx="533400" cy="5334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/>
              <p:cNvSpPr/>
              <p:nvPr/>
            </p:nvSpPr>
            <p:spPr>
              <a:xfrm>
                <a:off x="4091277" y="151731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277" y="1517310"/>
                <a:ext cx="533400" cy="5334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5188911" y="151731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911" y="1517310"/>
                <a:ext cx="533400" cy="5334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6276687" y="151731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687" y="1517310"/>
                <a:ext cx="533400" cy="53340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717481" y="1599344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481" y="1599344"/>
                <a:ext cx="434734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808540" y="1599344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540" y="1599344"/>
                <a:ext cx="434734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2183291" y="2034871"/>
            <a:ext cx="0" cy="381000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279212" y="2050710"/>
            <a:ext cx="0" cy="381000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354991" y="2034871"/>
            <a:ext cx="0" cy="381000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452625" y="2050710"/>
            <a:ext cx="0" cy="381000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540401" y="2050710"/>
            <a:ext cx="0" cy="381000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/>
          <p:cNvSpPr/>
          <p:nvPr/>
        </p:nvSpPr>
        <p:spPr>
          <a:xfrm>
            <a:off x="2073294" y="1777001"/>
            <a:ext cx="660093" cy="1898310"/>
          </a:xfrm>
          <a:prstGeom prst="arc">
            <a:avLst>
              <a:gd name="adj1" fmla="val 16394269"/>
              <a:gd name="adj2" fmla="val 5176318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/>
          <p:cNvSpPr/>
          <p:nvPr/>
        </p:nvSpPr>
        <p:spPr>
          <a:xfrm>
            <a:off x="3140094" y="1784010"/>
            <a:ext cx="660093" cy="1898310"/>
          </a:xfrm>
          <a:prstGeom prst="arc">
            <a:avLst>
              <a:gd name="adj1" fmla="val 16394269"/>
              <a:gd name="adj2" fmla="val 5176318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/>
          <p:cNvSpPr/>
          <p:nvPr/>
        </p:nvSpPr>
        <p:spPr>
          <a:xfrm>
            <a:off x="4237256" y="1784010"/>
            <a:ext cx="660093" cy="1898310"/>
          </a:xfrm>
          <a:prstGeom prst="arc">
            <a:avLst>
              <a:gd name="adj1" fmla="val 16394269"/>
              <a:gd name="adj2" fmla="val 5176318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/>
          <p:nvPr/>
        </p:nvSpPr>
        <p:spPr>
          <a:xfrm>
            <a:off x="5324718" y="1753188"/>
            <a:ext cx="660093" cy="1898310"/>
          </a:xfrm>
          <a:prstGeom prst="arc">
            <a:avLst>
              <a:gd name="adj1" fmla="val 16394269"/>
              <a:gd name="adj2" fmla="val 5176318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/>
          <p:cNvSpPr/>
          <p:nvPr/>
        </p:nvSpPr>
        <p:spPr>
          <a:xfrm>
            <a:off x="6426507" y="1784010"/>
            <a:ext cx="660093" cy="1898310"/>
          </a:xfrm>
          <a:prstGeom prst="arc">
            <a:avLst>
              <a:gd name="adj1" fmla="val 16394269"/>
              <a:gd name="adj2" fmla="val 5176318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914400" y="4419600"/>
                <a:ext cx="437510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The state transition model 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419600"/>
                <a:ext cx="4375108" cy="369332"/>
              </a:xfrm>
              <a:prstGeom prst="rect">
                <a:avLst/>
              </a:prstGeom>
              <a:blipFill>
                <a:blip r:embed="rId22"/>
                <a:stretch>
                  <a:fillRect l="-111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914400" y="4958456"/>
                <a:ext cx="3823483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The observation model 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958456"/>
                <a:ext cx="3823483" cy="369332"/>
              </a:xfrm>
              <a:prstGeom prst="rect">
                <a:avLst/>
              </a:prstGeom>
              <a:blipFill>
                <a:blip r:embed="rId23"/>
                <a:stretch>
                  <a:fillRect l="-127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1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124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Continuous domain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039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Continuous-state Markov models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" y="762000"/>
                <a:ext cx="86106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 many practical time series applications, the data is naturally continuous (i.e., variables are not discretized), particularly for models of the physical environment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Restrict the form of the continuous transition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 simple yet powerful class of such transitions are the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linear dynamical systems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762000"/>
                <a:ext cx="8610600" cy="1754326"/>
              </a:xfrm>
              <a:prstGeom prst="rect">
                <a:avLst/>
              </a:prstGeom>
              <a:blipFill>
                <a:blip r:embed="rId3"/>
                <a:stretch>
                  <a:fillRect l="-425" t="-1736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9469" y="2680394"/>
                <a:ext cx="86106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deterministic linear dynamical system </a:t>
                </a:r>
                <a:r>
                  <a:rPr lang="en-US" dirty="0" smtClean="0"/>
                  <a:t>defines the temporal evolution of a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according to the discrete-time update equation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is the transition matrix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is invariant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, the process is called stationary or time-invariant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9" y="2680394"/>
                <a:ext cx="8610600" cy="2308324"/>
              </a:xfrm>
              <a:prstGeom prst="rect">
                <a:avLst/>
              </a:prstGeom>
              <a:blipFill>
                <a:blip r:embed="rId4"/>
                <a:stretch>
                  <a:fillRect l="-496" t="-1587" b="-3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044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Observed linear dynamic system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" y="762000"/>
                <a:ext cx="861060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stochastic linear dynamical system </a:t>
                </a:r>
                <a:r>
                  <a:rPr lang="en-US" dirty="0" smtClean="0"/>
                  <a:t>defines the temporal evolution of a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according to the discrete-time update equation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is a noise vector sampled from a Gaussian distribution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This is equivalent to a first-order Markov model with transition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762000"/>
                <a:ext cx="8610600" cy="3693319"/>
              </a:xfrm>
              <a:prstGeom prst="rect">
                <a:avLst/>
              </a:prstGeom>
              <a:blipFill>
                <a:blip r:embed="rId3"/>
                <a:stretch>
                  <a:fillRect l="-425" t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5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Dynamic Bayesian Networks (temporal model)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4800" y="990600"/>
                <a:ext cx="8686800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We are interested in reasoning about the state of the world as it evolves over time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System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is a snapshot of the relevant attributes of the system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Trajectory of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represents the evolution of the target </a:t>
                </a:r>
                <a:r>
                  <a:rPr lang="en-US" dirty="0" smtClean="0"/>
                  <a:t>system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very complex probability space</a:t>
                </a:r>
              </a:p>
              <a:p>
                <a:endParaRPr lang="en-US" sz="600" dirty="0" smtClean="0"/>
              </a:p>
              <a:p>
                <a:r>
                  <a:rPr lang="en-US" dirty="0" smtClean="0"/>
                  <a:t>                                            </a:t>
                </a:r>
                <a:r>
                  <a:rPr lang="en-US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we need a series of simplifying assumptions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90600"/>
                <a:ext cx="8686800" cy="2400657"/>
              </a:xfrm>
              <a:prstGeom prst="rect">
                <a:avLst/>
              </a:prstGeom>
              <a:blipFill>
                <a:blip r:embed="rId3"/>
                <a:stretch>
                  <a:fillRect l="-421" t="-1527" b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>
            <a:grpSpLocks noChangeAspect="1"/>
          </p:cNvGrpSpPr>
          <p:nvPr/>
        </p:nvGrpSpPr>
        <p:grpSpPr>
          <a:xfrm>
            <a:off x="2438580" y="4922848"/>
            <a:ext cx="4184432" cy="457672"/>
            <a:chOff x="609600" y="5638800"/>
            <a:chExt cx="4876800" cy="533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/>
                <p:cNvSpPr/>
                <p:nvPr/>
              </p:nvSpPr>
              <p:spPr>
                <a:xfrm>
                  <a:off x="609600" y="5638800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" y="5638800"/>
                  <a:ext cx="533400" cy="5334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val 45"/>
                <p:cNvSpPr/>
                <p:nvPr/>
              </p:nvSpPr>
              <p:spPr>
                <a:xfrm>
                  <a:off x="1676400" y="5638800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638800"/>
                  <a:ext cx="533400" cy="5334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/>
                <p:cNvSpPr/>
                <p:nvPr/>
              </p:nvSpPr>
              <p:spPr>
                <a:xfrm>
                  <a:off x="2767590" y="5638800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Oval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7590" y="5638800"/>
                  <a:ext cx="533400" cy="5334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/>
                <p:cNvSpPr/>
                <p:nvPr/>
              </p:nvSpPr>
              <p:spPr>
                <a:xfrm>
                  <a:off x="3865224" y="5638800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Oval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224" y="5638800"/>
                  <a:ext cx="533400" cy="5334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/>
                <p:cNvSpPr/>
                <p:nvPr/>
              </p:nvSpPr>
              <p:spPr>
                <a:xfrm>
                  <a:off x="4953000" y="5638800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5638800"/>
                  <a:ext cx="533400" cy="5334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393794" y="5720834"/>
                  <a:ext cx="4347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3794" y="5720834"/>
                  <a:ext cx="434734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4484853" y="5720834"/>
                  <a:ext cx="4347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4853" y="5720834"/>
                  <a:ext cx="434734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endCxn id="46" idx="2"/>
            </p:cNvCxnSpPr>
            <p:nvPr/>
          </p:nvCxnSpPr>
          <p:spPr>
            <a:xfrm>
              <a:off x="1143000" y="5905500"/>
              <a:ext cx="533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2209800" y="5905500"/>
              <a:ext cx="533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Arc 53"/>
          <p:cNvSpPr/>
          <p:nvPr/>
        </p:nvSpPr>
        <p:spPr>
          <a:xfrm>
            <a:off x="2665429" y="4739639"/>
            <a:ext cx="1773075" cy="504953"/>
          </a:xfrm>
          <a:prstGeom prst="arc">
            <a:avLst>
              <a:gd name="adj1" fmla="val 11034137"/>
              <a:gd name="adj2" fmla="val 21446902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 rot="10800000">
            <a:off x="3694144" y="5081914"/>
            <a:ext cx="1773075" cy="504953"/>
          </a:xfrm>
          <a:prstGeom prst="arc">
            <a:avLst>
              <a:gd name="adj1" fmla="val 11034137"/>
              <a:gd name="adj2" fmla="val 21452983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>
            <a:off x="4542478" y="4721113"/>
            <a:ext cx="1773075" cy="504953"/>
          </a:xfrm>
          <a:prstGeom prst="arc">
            <a:avLst>
              <a:gd name="adj1" fmla="val 11034137"/>
              <a:gd name="adj2" fmla="val 21450006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>
            <a:off x="2665429" y="4547256"/>
            <a:ext cx="2790769" cy="942472"/>
          </a:xfrm>
          <a:prstGeom prst="arc">
            <a:avLst>
              <a:gd name="adj1" fmla="val 11034137"/>
              <a:gd name="adj2" fmla="val 21387366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/>
          <p:cNvSpPr/>
          <p:nvPr/>
        </p:nvSpPr>
        <p:spPr>
          <a:xfrm>
            <a:off x="2665429" y="4391947"/>
            <a:ext cx="3735371" cy="1326843"/>
          </a:xfrm>
          <a:prstGeom prst="arc">
            <a:avLst>
              <a:gd name="adj1" fmla="val 11034137"/>
              <a:gd name="adj2" fmla="val 21346196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/>
          <p:cNvSpPr/>
          <p:nvPr/>
        </p:nvSpPr>
        <p:spPr>
          <a:xfrm rot="10800000">
            <a:off x="3694144" y="4830802"/>
            <a:ext cx="2735326" cy="960397"/>
          </a:xfrm>
          <a:prstGeom prst="arc">
            <a:avLst>
              <a:gd name="adj1" fmla="val 11034137"/>
              <a:gd name="adj2" fmla="val 21452983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5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Auto-regressive models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" y="1928864"/>
                <a:ext cx="8610600" cy="3743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 scalar time-invariant Auto-Regressive (AR) model is defined by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 smtClean="0"/>
              </a:p>
              <a:p>
                <a:r>
                  <a:rPr lang="en-US" i="1" dirty="0"/>
                  <a:t> </a:t>
                </a:r>
                <a:r>
                  <a:rPr lang="en-US" i="1" dirty="0" smtClean="0"/>
                  <a:t>    </a:t>
                </a:r>
              </a:p>
              <a:p>
                <a:r>
                  <a:rPr lang="en-US" i="1" dirty="0"/>
                  <a:t> </a:t>
                </a:r>
                <a:r>
                  <a:rPr lang="en-US" i="1" dirty="0" smtClean="0"/>
                  <a:t>    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are AR coefficients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is innovation noise.</a:t>
                </a:r>
              </a:p>
              <a:p>
                <a:endParaRPr lang="en-US" sz="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As a belief network, the AR model can be written as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-order Markov model: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9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), 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with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for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≤0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latin typeface="Cambria Math" panose="02040503050406030204" pitchFamily="18" charset="0"/>
                  </a:rPr>
                  <a:t> 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</a:rPr>
                  <a:t>     with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928864"/>
                <a:ext cx="8610600" cy="3743204"/>
              </a:xfrm>
              <a:prstGeom prst="rect">
                <a:avLst/>
              </a:prstGeom>
              <a:blipFill>
                <a:blip r:embed="rId3"/>
                <a:stretch>
                  <a:fillRect l="-425" t="-814" b="-16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858000" y="4790510"/>
                <a:ext cx="215097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4790510"/>
                <a:ext cx="215097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6090047"/>
            <a:ext cx="9144000" cy="6155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Heavily used in financial time series prediction, being able to capture simple trends in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The AR coefficients form a compressed representation of the signal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607278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Similar to </a:t>
            </a:r>
            <a:r>
              <a:rPr lang="en-US" dirty="0">
                <a:solidFill>
                  <a:srgbClr val="0000FF"/>
                </a:solidFill>
              </a:rPr>
              <a:t>B</a:t>
            </a:r>
            <a:r>
              <a:rPr lang="en-US" dirty="0" smtClean="0">
                <a:solidFill>
                  <a:srgbClr val="0000FF"/>
                </a:solidFill>
              </a:rPr>
              <a:t>ayesian Regression </a:t>
            </a:r>
            <a:endParaRPr 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2514601" y="1316614"/>
                <a:ext cx="381000" cy="381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1" y="1316614"/>
                <a:ext cx="381000" cy="381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2895601" y="1507114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657601" y="1316614"/>
                <a:ext cx="381000" cy="381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1" y="1316614"/>
                <a:ext cx="381000" cy="381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4038601" y="1507114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4800600" y="1311635"/>
                <a:ext cx="381000" cy="381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311635"/>
                <a:ext cx="381000" cy="381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5181600" y="1502135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5943600" y="1311635"/>
                <a:ext cx="381000" cy="381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311635"/>
                <a:ext cx="381000" cy="381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17"/>
          <p:cNvSpPr/>
          <p:nvPr/>
        </p:nvSpPr>
        <p:spPr>
          <a:xfrm>
            <a:off x="2757855" y="1033212"/>
            <a:ext cx="3371851" cy="1117092"/>
          </a:xfrm>
          <a:prstGeom prst="arc">
            <a:avLst>
              <a:gd name="adj1" fmla="val 11204109"/>
              <a:gd name="adj2" fmla="val 21125553"/>
            </a:avLst>
          </a:pr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>
            <a:off x="2700707" y="1215737"/>
            <a:ext cx="2294787" cy="991068"/>
          </a:xfrm>
          <a:prstGeom prst="arc">
            <a:avLst>
              <a:gd name="adj1" fmla="val 11758615"/>
              <a:gd name="adj2" fmla="val 20644647"/>
            </a:avLst>
          </a:pr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>
            <a:off x="3837116" y="1218732"/>
            <a:ext cx="2294787" cy="991068"/>
          </a:xfrm>
          <a:prstGeom prst="arc">
            <a:avLst>
              <a:gd name="adj1" fmla="val 11758615"/>
              <a:gd name="adj2" fmla="val 20644647"/>
            </a:avLst>
          </a:pr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8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Training Auto-regressive model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7620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Maximum likelihood training of the AR coefficients is straightforward based 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48000" y="1371600"/>
                <a:ext cx="4191000" cy="21694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∏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371600"/>
                <a:ext cx="4191000" cy="21694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96208" y="1572845"/>
                <a:ext cx="12741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208" y="1572845"/>
                <a:ext cx="1274195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2400" y="4038600"/>
                <a:ext cx="8610600" cy="2247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Differentiating w.r.t.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 and equating to zero we arrive at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algn="ctr"/>
                <a:endParaRPr lang="en-US" sz="600" i="1" dirty="0" smtClean="0">
                  <a:latin typeface="Cambria Math" panose="02040503050406030204" pitchFamily="18" charset="0"/>
                </a:endParaRPr>
              </a:p>
              <a:p>
                <a:pPr algn="ctr"/>
                <a:endParaRPr lang="en-US" sz="600" i="1" dirty="0" smtClean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Similarly,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algn="ctr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038600"/>
                <a:ext cx="8610600" cy="2247282"/>
              </a:xfrm>
              <a:prstGeom prst="rect">
                <a:avLst/>
              </a:prstGeom>
              <a:blipFill>
                <a:blip r:embed="rId5"/>
                <a:stretch>
                  <a:fillRect l="-425" t="-1630" b="-27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588369" y="5052646"/>
                <a:ext cx="2549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: target output (scalar)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369" y="5052646"/>
                <a:ext cx="2549865" cy="369332"/>
              </a:xfrm>
              <a:prstGeom prst="rect">
                <a:avLst/>
              </a:prstGeom>
              <a:blipFill>
                <a:blip r:embed="rId6"/>
                <a:stretch>
                  <a:fillRect t="-10000" r="-16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15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Time-varying Auto-regressive model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2400" y="762000"/>
                <a:ext cx="8915400" cy="1671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700" dirty="0" smtClean="0"/>
                  <a:t>Learning the AR coefficients as a problem in inference in a latent linear dynamical system (LDS):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7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(0, 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700" dirty="0" smtClean="0"/>
              </a:p>
              <a:p>
                <a:r>
                  <a:rPr lang="en-US" sz="1700" dirty="0"/>
                  <a:t> </a:t>
                </a:r>
                <a:r>
                  <a:rPr lang="en-US" sz="1700" dirty="0" smtClean="0"/>
                  <a:t>     which can be viewed as the emission distribution of a latent LDS in which the hidden variable is </a:t>
                </a:r>
              </a:p>
              <a:p>
                <a:r>
                  <a:rPr lang="en-US" sz="1600" b="0" dirty="0" smtClean="0"/>
                  <a:t>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700" dirty="0" smtClean="0"/>
                  <a:t> and the time dependent emission matrix is given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sz="170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762000"/>
                <a:ext cx="8915400" cy="1671035"/>
              </a:xfrm>
              <a:prstGeom prst="rect">
                <a:avLst/>
              </a:prstGeom>
              <a:blipFill>
                <a:blip r:embed="rId3"/>
                <a:stretch>
                  <a:fillRect l="-342" t="-1095" b="-4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262" y="2597103"/>
                <a:ext cx="89154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700" dirty="0" smtClean="0"/>
                  <a:t>By placing a simple latent transition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7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700" dirty="0" smtClean="0"/>
              </a:p>
              <a:p>
                <a:r>
                  <a:rPr lang="en-US" sz="1700" dirty="0"/>
                  <a:t> </a:t>
                </a:r>
                <a:r>
                  <a:rPr lang="en-US" sz="1700" dirty="0" smtClean="0"/>
                  <a:t>     which encourages the AR coefficients to change slowly with time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62" y="2597103"/>
                <a:ext cx="8915400" cy="1384995"/>
              </a:xfrm>
              <a:prstGeom prst="rect">
                <a:avLst/>
              </a:prstGeom>
              <a:blipFill>
                <a:blip r:embed="rId4"/>
                <a:stretch>
                  <a:fillRect l="-342" t="-1322" b="-5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/>
              <p:cNvSpPr/>
              <p:nvPr/>
            </p:nvSpPr>
            <p:spPr>
              <a:xfrm>
                <a:off x="2514601" y="4500779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Oval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1" y="4500779"/>
                <a:ext cx="381000" cy="381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2514601" y="5491379"/>
                <a:ext cx="381000" cy="381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1" y="5491379"/>
                <a:ext cx="381000" cy="381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stCxn id="2" idx="6"/>
          </p:cNvCxnSpPr>
          <p:nvPr/>
        </p:nvCxnSpPr>
        <p:spPr>
          <a:xfrm>
            <a:off x="2895601" y="4691279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95601" y="5681879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4"/>
            <a:endCxn id="8" idx="0"/>
          </p:cNvCxnSpPr>
          <p:nvPr/>
        </p:nvCxnSpPr>
        <p:spPr>
          <a:xfrm>
            <a:off x="2705101" y="4881779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3657601" y="4500779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1" y="4500779"/>
                <a:ext cx="381000" cy="381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3657601" y="5491379"/>
                <a:ext cx="381000" cy="381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1" y="5491379"/>
                <a:ext cx="381000" cy="381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4" idx="6"/>
          </p:cNvCxnSpPr>
          <p:nvPr/>
        </p:nvCxnSpPr>
        <p:spPr>
          <a:xfrm>
            <a:off x="4038601" y="4691279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38601" y="5681879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4"/>
            <a:endCxn id="15" idx="0"/>
          </p:cNvCxnSpPr>
          <p:nvPr/>
        </p:nvCxnSpPr>
        <p:spPr>
          <a:xfrm>
            <a:off x="3848101" y="4881779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4800600" y="4495800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495800"/>
                <a:ext cx="381000" cy="381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4800600" y="5486400"/>
                <a:ext cx="381000" cy="381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486400"/>
                <a:ext cx="381000" cy="381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20" idx="6"/>
          </p:cNvCxnSpPr>
          <p:nvPr/>
        </p:nvCxnSpPr>
        <p:spPr>
          <a:xfrm>
            <a:off x="5181600" y="46863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181600" y="56769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4"/>
            <a:endCxn id="21" idx="0"/>
          </p:cNvCxnSpPr>
          <p:nvPr/>
        </p:nvCxnSpPr>
        <p:spPr>
          <a:xfrm>
            <a:off x="4991100" y="48768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5943600" y="4495800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495800"/>
                <a:ext cx="381000" cy="381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5943600" y="5486400"/>
                <a:ext cx="381000" cy="381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486400"/>
                <a:ext cx="381000" cy="381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>
            <a:off x="6134100" y="48768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/>
          <p:cNvSpPr/>
          <p:nvPr/>
        </p:nvSpPr>
        <p:spPr>
          <a:xfrm>
            <a:off x="2757855" y="5207977"/>
            <a:ext cx="3371851" cy="1117092"/>
          </a:xfrm>
          <a:prstGeom prst="arc">
            <a:avLst>
              <a:gd name="adj1" fmla="val 11204109"/>
              <a:gd name="adj2" fmla="val 21125553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>
            <a:off x="2700707" y="5390502"/>
            <a:ext cx="2294787" cy="991068"/>
          </a:xfrm>
          <a:prstGeom prst="arc">
            <a:avLst>
              <a:gd name="adj1" fmla="val 11758615"/>
              <a:gd name="adj2" fmla="val 20644647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>
            <a:off x="3837116" y="5393497"/>
            <a:ext cx="2294787" cy="991068"/>
          </a:xfrm>
          <a:prstGeom prst="arc">
            <a:avLst>
              <a:gd name="adj1" fmla="val 11758615"/>
              <a:gd name="adj2" fmla="val 20644647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Time-varying Auto-regressive model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2400" y="762000"/>
                <a:ext cx="8915400" cy="1671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700" dirty="0" smtClean="0"/>
                  <a:t>Learning the AR coefficients as a problem in inference in a latent linear dynamical system (LDS):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7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(0, 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700" dirty="0" smtClean="0"/>
              </a:p>
              <a:p>
                <a:r>
                  <a:rPr lang="en-US" sz="1700" dirty="0"/>
                  <a:t> </a:t>
                </a:r>
                <a:r>
                  <a:rPr lang="en-US" sz="1700" dirty="0" smtClean="0"/>
                  <a:t>     which can be viewed as the emission distribution of a latent LDS in which the hidden variable is </a:t>
                </a:r>
              </a:p>
              <a:p>
                <a:r>
                  <a:rPr lang="en-US" sz="1600" b="0" dirty="0" smtClean="0"/>
                  <a:t>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700" dirty="0" smtClean="0"/>
                  <a:t> and the time dependent emission matrix is given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sz="170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762000"/>
                <a:ext cx="8915400" cy="1671035"/>
              </a:xfrm>
              <a:prstGeom prst="rect">
                <a:avLst/>
              </a:prstGeom>
              <a:blipFill>
                <a:blip r:embed="rId3"/>
                <a:stretch>
                  <a:fillRect l="-342" t="-1095" b="-4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262" y="2597103"/>
                <a:ext cx="89154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700" dirty="0" smtClean="0"/>
                  <a:t>By placing a simple latent transition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7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700" dirty="0" smtClean="0"/>
              </a:p>
              <a:p>
                <a:r>
                  <a:rPr lang="en-US" sz="1700" dirty="0"/>
                  <a:t> </a:t>
                </a:r>
                <a:r>
                  <a:rPr lang="en-US" sz="1700" dirty="0" smtClean="0"/>
                  <a:t>     which encourages the AR coefficients to change slowly with time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62" y="2597103"/>
                <a:ext cx="8915400" cy="1384995"/>
              </a:xfrm>
              <a:prstGeom prst="rect">
                <a:avLst/>
              </a:prstGeom>
              <a:blipFill>
                <a:blip r:embed="rId4"/>
                <a:stretch>
                  <a:fillRect l="-342" t="-1322" b="-5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2400" y="4343400"/>
                <a:ext cx="8915400" cy="233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700" dirty="0" smtClean="0"/>
                  <a:t>The joint distribution between the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1700" dirty="0" smtClean="0"/>
                  <a:t> and the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7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00" dirty="0" smtClean="0"/>
              </a:p>
              <a:p>
                <a:r>
                  <a:rPr lang="en-US" sz="1700" dirty="0"/>
                  <a:t> </a:t>
                </a:r>
                <a:r>
                  <a:rPr lang="en-US" sz="1700" dirty="0" smtClean="0"/>
                  <a:t>     then we can compute</a:t>
                </a:r>
                <a:endParaRPr lang="en-US" sz="1700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1700" dirty="0" smtClean="0"/>
                  <a:t> </a:t>
                </a:r>
              </a:p>
              <a:p>
                <a:endParaRPr lang="en-US" sz="1700" dirty="0" smtClean="0"/>
              </a:p>
              <a:p>
                <a:r>
                  <a:rPr lang="en-US" sz="1700" dirty="0"/>
                  <a:t> </a:t>
                </a:r>
                <a:r>
                  <a:rPr lang="en-US" sz="1700" dirty="0" smtClean="0"/>
                  <a:t>    from which </a:t>
                </a:r>
                <a:r>
                  <a:rPr lang="en-US" sz="1700" dirty="0" smtClean="0">
                    <a:solidFill>
                      <a:srgbClr val="FF0000"/>
                    </a:solidFill>
                  </a:rPr>
                  <a:t>the MAP estimates for the AR coefficients can be determined</a:t>
                </a:r>
                <a:endParaRPr lang="en-US" sz="17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343400"/>
                <a:ext cx="8915400" cy="2333716"/>
              </a:xfrm>
              <a:prstGeom prst="rect">
                <a:avLst/>
              </a:prstGeom>
              <a:blipFill>
                <a:blip r:embed="rId5"/>
                <a:stretch>
                  <a:fillRect l="-342" t="-524" b="-2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125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Time-varying variance Auto-regressive model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81000" y="914400"/>
                <a:ext cx="8534400" cy="14251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For some applications, particularly in finance, the variance can change with time due to volatility</a:t>
                </a:r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914400"/>
                <a:ext cx="8534400" cy="1425198"/>
              </a:xfrm>
              <a:prstGeom prst="rect">
                <a:avLst/>
              </a:prstGeom>
              <a:blipFill>
                <a:blip r:embed="rId3"/>
                <a:stretch>
                  <a:fillRect l="-500" t="-2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137031" y="2083777"/>
            <a:ext cx="304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503377" y="2021063"/>
            <a:ext cx="224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Time varying variance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289431" y="2083777"/>
            <a:ext cx="0" cy="1260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286500" y="2205729"/>
            <a:ext cx="260839" cy="35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914401" y="4073128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1" y="4073128"/>
                <a:ext cx="381000" cy="381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914401" y="5063728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1" y="5063728"/>
                <a:ext cx="381000" cy="381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12" idx="7"/>
          </p:cNvCxnSpPr>
          <p:nvPr/>
        </p:nvCxnSpPr>
        <p:spPr>
          <a:xfrm flipV="1">
            <a:off x="1239605" y="4263628"/>
            <a:ext cx="817796" cy="855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95401" y="5254228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4"/>
            <a:endCxn id="12" idx="0"/>
          </p:cNvCxnSpPr>
          <p:nvPr/>
        </p:nvCxnSpPr>
        <p:spPr>
          <a:xfrm>
            <a:off x="1104901" y="4454128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2057401" y="4073128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1" y="4073128"/>
                <a:ext cx="381000" cy="381000"/>
              </a:xfrm>
              <a:prstGeom prst="ellipse">
                <a:avLst/>
              </a:prstGeom>
              <a:blipFill>
                <a:blip r:embed="rId6"/>
                <a:stretch>
                  <a:fillRect l="-468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2057401" y="5063728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1" y="5063728"/>
                <a:ext cx="381000" cy="381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20" idx="7"/>
          </p:cNvCxnSpPr>
          <p:nvPr/>
        </p:nvCxnSpPr>
        <p:spPr>
          <a:xfrm flipV="1">
            <a:off x="2382605" y="4263628"/>
            <a:ext cx="817796" cy="855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438401" y="5254228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4"/>
            <a:endCxn id="20" idx="0"/>
          </p:cNvCxnSpPr>
          <p:nvPr/>
        </p:nvCxnSpPr>
        <p:spPr>
          <a:xfrm>
            <a:off x="2247901" y="4454128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3200400" y="4068149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068149"/>
                <a:ext cx="381000" cy="381000"/>
              </a:xfrm>
              <a:prstGeom prst="ellipse">
                <a:avLst/>
              </a:prstGeom>
              <a:blipFill>
                <a:blip r:embed="rId8"/>
                <a:stretch>
                  <a:fillRect l="-461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3200400" y="5058749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058749"/>
                <a:ext cx="381000" cy="381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24" idx="4"/>
            <a:endCxn id="25" idx="0"/>
          </p:cNvCxnSpPr>
          <p:nvPr/>
        </p:nvCxnSpPr>
        <p:spPr>
          <a:xfrm>
            <a:off x="3390900" y="4449149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/>
              <p:cNvSpPr/>
              <p:nvPr/>
            </p:nvSpPr>
            <p:spPr>
              <a:xfrm>
                <a:off x="5486400" y="4073128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073128"/>
                <a:ext cx="381000" cy="381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5486400" y="5063728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063728"/>
                <a:ext cx="381000" cy="381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3" idx="6"/>
          </p:cNvCxnSpPr>
          <p:nvPr/>
        </p:nvCxnSpPr>
        <p:spPr>
          <a:xfrm>
            <a:off x="5867400" y="4263628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867400" y="5254228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4"/>
            <a:endCxn id="34" idx="0"/>
          </p:cNvCxnSpPr>
          <p:nvPr/>
        </p:nvCxnSpPr>
        <p:spPr>
          <a:xfrm>
            <a:off x="5676900" y="4454128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/>
              <p:nvPr/>
            </p:nvSpPr>
            <p:spPr>
              <a:xfrm>
                <a:off x="6629400" y="4073128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073128"/>
                <a:ext cx="381000" cy="381000"/>
              </a:xfrm>
              <a:prstGeom prst="ellipse">
                <a:avLst/>
              </a:prstGeom>
              <a:blipFill>
                <a:blip r:embed="rId6"/>
                <a:stretch>
                  <a:fillRect l="-468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/>
              <p:cNvSpPr/>
              <p:nvPr/>
            </p:nvSpPr>
            <p:spPr>
              <a:xfrm>
                <a:off x="6629400" y="5063728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63728"/>
                <a:ext cx="381000" cy="381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8" idx="6"/>
          </p:cNvCxnSpPr>
          <p:nvPr/>
        </p:nvCxnSpPr>
        <p:spPr>
          <a:xfrm>
            <a:off x="7010400" y="4263628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010400" y="5254228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4"/>
            <a:endCxn id="39" idx="0"/>
          </p:cNvCxnSpPr>
          <p:nvPr/>
        </p:nvCxnSpPr>
        <p:spPr>
          <a:xfrm>
            <a:off x="6819900" y="4454128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7772399" y="4068149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399" y="4068149"/>
                <a:ext cx="381000" cy="381000"/>
              </a:xfrm>
              <a:prstGeom prst="ellipse">
                <a:avLst/>
              </a:prstGeom>
              <a:blipFill>
                <a:blip r:embed="rId10"/>
                <a:stretch>
                  <a:fillRect l="-468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7772399" y="5058749"/>
                <a:ext cx="381000" cy="381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399" y="5058749"/>
                <a:ext cx="381000" cy="381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stCxn id="43" idx="4"/>
            <a:endCxn id="44" idx="0"/>
          </p:cNvCxnSpPr>
          <p:nvPr/>
        </p:nvCxnSpPr>
        <p:spPr>
          <a:xfrm>
            <a:off x="7962899" y="4449149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811603" y="4300593"/>
            <a:ext cx="817796" cy="855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954603" y="4300593"/>
            <a:ext cx="817796" cy="855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 47"/>
          <p:cNvSpPr/>
          <p:nvPr/>
        </p:nvSpPr>
        <p:spPr>
          <a:xfrm>
            <a:off x="5672506" y="3981135"/>
            <a:ext cx="2294787" cy="991068"/>
          </a:xfrm>
          <a:prstGeom prst="arc">
            <a:avLst>
              <a:gd name="adj1" fmla="val 11758615"/>
              <a:gd name="adj2" fmla="val 20644647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38200" y="5767151"/>
                <a:ext cx="2883995" cy="786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767151"/>
                <a:ext cx="2883995" cy="78604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4837241" y="5767151"/>
                <a:ext cx="3965316" cy="786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241" y="5767151"/>
                <a:ext cx="3965316" cy="78604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667000" y="2284997"/>
                <a:ext cx="1691104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284997"/>
                <a:ext cx="1691104" cy="87120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381000" y="3141153"/>
            <a:ext cx="8519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estimated time varying variance of noise can be computed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97201" y="3626494"/>
            <a:ext cx="44824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rgbClr val="FF0000"/>
                </a:solidFill>
              </a:rPr>
              <a:t>Auto Regressive Conditional Heteroscedasticity (ARCH)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713403" y="3592971"/>
            <a:ext cx="418734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 smtClean="0">
                <a:solidFill>
                  <a:srgbClr val="FF0000"/>
                </a:solidFill>
              </a:rPr>
              <a:t>Generalized ARCH model (GARCH)</a:t>
            </a:r>
            <a:endParaRPr lang="en-US" sz="15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39166" y="4566306"/>
                <a:ext cx="5736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b="0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b="0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166" y="4566306"/>
                <a:ext cx="573683" cy="492443"/>
              </a:xfrm>
              <a:prstGeom prst="rect">
                <a:avLst/>
              </a:prstGeom>
              <a:blipFill>
                <a:blip r:embed="rId15"/>
                <a:stretch>
                  <a:fillRect l="-11702" r="-6383" b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230477" y="4454176"/>
                <a:ext cx="57208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b="0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b="0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477" y="4454176"/>
                <a:ext cx="572080" cy="738664"/>
              </a:xfrm>
              <a:prstGeom prst="rect">
                <a:avLst/>
              </a:prstGeom>
              <a:blipFill>
                <a:blip r:embed="rId16"/>
                <a:stretch>
                  <a:fillRect l="-10638" r="-7447" b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80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Linear Gaussian State Space Model 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" y="838200"/>
                <a:ext cx="86106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latent LDS defines a stochastic linear dynamical system in a latent space on a sequence of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 smtClean="0"/>
                  <a:t> are used to infer the hidden states that tracks or explains the system evolution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38200"/>
                <a:ext cx="8610600" cy="1477328"/>
              </a:xfrm>
              <a:prstGeom prst="rect">
                <a:avLst/>
              </a:prstGeom>
              <a:blipFill>
                <a:blip r:embed="rId3"/>
                <a:stretch>
                  <a:fillRect l="-496" t="-2479" r="-71" b="-5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2109210" y="24384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210" y="2438400"/>
                <a:ext cx="533400" cy="533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3176010" y="24384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010" y="2438400"/>
                <a:ext cx="533400" cy="533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4267200" y="24384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438400"/>
                <a:ext cx="533400" cy="533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5364834" y="24384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834" y="2438400"/>
                <a:ext cx="533400" cy="5334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6452610" y="24384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610" y="2438400"/>
                <a:ext cx="533400" cy="5334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893404" y="2520434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404" y="2520434"/>
                <a:ext cx="4347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984463" y="2520434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463" y="2520434"/>
                <a:ext cx="4347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endCxn id="7" idx="2"/>
          </p:cNvCxnSpPr>
          <p:nvPr/>
        </p:nvCxnSpPr>
        <p:spPr>
          <a:xfrm>
            <a:off x="2642610" y="2705100"/>
            <a:ext cx="533400" cy="0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09410" y="2705100"/>
            <a:ext cx="533400" cy="0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2109210" y="335280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210" y="3352800"/>
                <a:ext cx="533400" cy="5334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3176010" y="335280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010" y="3352800"/>
                <a:ext cx="533400" cy="5334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4267200" y="335280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352800"/>
                <a:ext cx="533400" cy="5334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5364834" y="335280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834" y="3352800"/>
                <a:ext cx="533400" cy="5334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6452610" y="335280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610" y="3352800"/>
                <a:ext cx="533400" cy="5334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893404" y="3434834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404" y="3434834"/>
                <a:ext cx="4347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984463" y="3434834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463" y="3434834"/>
                <a:ext cx="4347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2362200" y="2971800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458121" y="2987639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33900" y="2971800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631534" y="2987639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719310" y="2987639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50631" y="4235337"/>
                <a:ext cx="8153400" cy="67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dirty="0" smtClean="0"/>
                  <a:t>ransition model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          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Emission model 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31" y="4235337"/>
                <a:ext cx="8153400" cy="673326"/>
              </a:xfrm>
              <a:prstGeom prst="rect">
                <a:avLst/>
              </a:prstGeom>
              <a:blipFill>
                <a:blip r:embed="rId16"/>
                <a:stretch>
                  <a:fillRect l="-673" t="-5455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50631" y="5272609"/>
                <a:ext cx="208980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: transition matrix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: emission matrix</a:t>
                </a:r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31" y="5272609"/>
                <a:ext cx="2089803" cy="646331"/>
              </a:xfrm>
              <a:prstGeom prst="rect">
                <a:avLst/>
              </a:prstGeom>
              <a:blipFill>
                <a:blip r:embed="rId17"/>
                <a:stretch>
                  <a:fillRect t="-5660" r="-174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50631" y="5947505"/>
                <a:ext cx="4633384" cy="670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libri" panose="020F0502020204030204" pitchFamily="34" charset="0"/>
                  </a:rPr>
                  <a:t>t</a:t>
                </a:r>
                <a:r>
                  <a:rPr lang="en-US" dirty="0" smtClean="0">
                    <a:latin typeface="Calibri" panose="020F0502020204030204" pitchFamily="34" charset="0"/>
                  </a:rPr>
                  <a:t>ransition noise vector with a hidden bias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libri" panose="020F0502020204030204" pitchFamily="34" charset="0"/>
                  </a:rPr>
                  <a:t>emission </a:t>
                </a:r>
                <a:r>
                  <a:rPr lang="en-US" dirty="0">
                    <a:latin typeface="Calibri" panose="020F0502020204030204" pitchFamily="34" charset="0"/>
                  </a:rPr>
                  <a:t>noise vector with a hidden bias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31" y="5947505"/>
                <a:ext cx="4633384" cy="670761"/>
              </a:xfrm>
              <a:prstGeom prst="rect">
                <a:avLst/>
              </a:prstGeom>
              <a:blipFill>
                <a:blip r:embed="rId18"/>
                <a:stretch>
                  <a:fillRect t="-5455" r="-2632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95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Linear Gaussian State Space Model 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" y="838200"/>
                <a:ext cx="86106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latent LDS defines a stochastic linear dynamical system in a latent space on a sequence of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 smtClean="0"/>
                  <a:t> are used to infer the hidden states that tracks or explains the system evolution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38200"/>
                <a:ext cx="8610600" cy="1477328"/>
              </a:xfrm>
              <a:prstGeom prst="rect">
                <a:avLst/>
              </a:prstGeom>
              <a:blipFill>
                <a:blip r:embed="rId3"/>
                <a:stretch>
                  <a:fillRect l="-496" t="-2479" r="-71" b="-5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2109210" y="24384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210" y="2438400"/>
                <a:ext cx="533400" cy="533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3176010" y="24384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010" y="2438400"/>
                <a:ext cx="533400" cy="533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4267200" y="24384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438400"/>
                <a:ext cx="533400" cy="533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5364834" y="24384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834" y="2438400"/>
                <a:ext cx="533400" cy="5334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6452610" y="24384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610" y="2438400"/>
                <a:ext cx="533400" cy="5334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893404" y="2520434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404" y="2520434"/>
                <a:ext cx="4347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984463" y="2520434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463" y="2520434"/>
                <a:ext cx="4347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endCxn id="7" idx="2"/>
          </p:cNvCxnSpPr>
          <p:nvPr/>
        </p:nvCxnSpPr>
        <p:spPr>
          <a:xfrm>
            <a:off x="2642610" y="2705100"/>
            <a:ext cx="533400" cy="0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09410" y="2705100"/>
            <a:ext cx="533400" cy="0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2109210" y="335280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210" y="3352800"/>
                <a:ext cx="533400" cy="5334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3176010" y="335280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010" y="3352800"/>
                <a:ext cx="533400" cy="5334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4267200" y="335280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352800"/>
                <a:ext cx="533400" cy="5334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5364834" y="335280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834" y="3352800"/>
                <a:ext cx="533400" cy="5334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6452610" y="335280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610" y="3352800"/>
                <a:ext cx="533400" cy="5334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893404" y="3434834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404" y="3434834"/>
                <a:ext cx="4347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984463" y="3434834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463" y="3434834"/>
                <a:ext cx="4347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2362200" y="2971800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458121" y="2987639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33900" y="2971800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631534" y="2987639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719310" y="2987639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50631" y="4235337"/>
                <a:ext cx="8153400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Transition model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Emission model 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31" y="4235337"/>
                <a:ext cx="8153400" cy="681982"/>
              </a:xfrm>
              <a:prstGeom prst="rect">
                <a:avLst/>
              </a:prstGeom>
              <a:blipFill>
                <a:blip r:embed="rId16"/>
                <a:stretch>
                  <a:fillRect l="-673" t="-5357" b="-11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04800" y="51816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first order Markov model is then defined as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524000" y="5829109"/>
                <a:ext cx="5378780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829109"/>
                <a:ext cx="5378780" cy="87120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32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5672216" y="5879068"/>
            <a:ext cx="63555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72216" y="5409827"/>
            <a:ext cx="63555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429000" y="5879068"/>
            <a:ext cx="63555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429000" y="5409827"/>
            <a:ext cx="63555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 err="1" smtClean="0">
                <a:solidFill>
                  <a:srgbClr val="3333FF"/>
                </a:solidFill>
              </a:rPr>
              <a:t>Kalman</a:t>
            </a:r>
            <a:r>
              <a:rPr lang="en-US" b="1" dirty="0" smtClean="0">
                <a:solidFill>
                  <a:srgbClr val="3333FF"/>
                </a:solidFill>
              </a:rPr>
              <a:t> Filter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0" y="762000"/>
                <a:ext cx="9144000" cy="948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</a:t>
                </a:r>
                <a:r>
                  <a:rPr lang="en-US" dirty="0" smtClean="0"/>
                  <a:t>ecall the filtering recursion for HMM:</a:t>
                </a:r>
              </a:p>
              <a:p>
                <a:pPr algn="ctr"/>
                <a:endParaRPr lang="en-US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/>
                              </a:rPr>
                              <m:t>: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∝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: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62000"/>
                <a:ext cx="9144000" cy="948529"/>
              </a:xfrm>
              <a:prstGeom prst="rect">
                <a:avLst/>
              </a:prstGeom>
              <a:blipFill>
                <a:blip r:embed="rId3"/>
                <a:stretch>
                  <a:fillRect l="-400" t="-3205" b="-6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0" y="1905000"/>
                <a:ext cx="9144000" cy="14330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For linear Gaussian State-space model, the recursion becomes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: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dirty="0">
                          <a:ea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∝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: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/>
                        </a:rPr>
                        <m:t>for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&gt;1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05000"/>
                <a:ext cx="9144000" cy="1433085"/>
              </a:xfrm>
              <a:prstGeom prst="rect">
                <a:avLst/>
              </a:prstGeom>
              <a:blipFill>
                <a:blip r:embed="rId4"/>
                <a:stretch>
                  <a:fillRect l="-400" t="-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-8792" y="3200400"/>
                <a:ext cx="9144000" cy="18466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Since the product of two Gaussians is another Gaussian, and the integral of a Gaussian is another Gaussian,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/>
                              </a:rPr>
                              <m:t>: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Gaussian: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: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:endParaRPr lang="en-US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Thus the recursion is for computing  the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and the 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/>
                              </a:rPr>
                              <m:t>: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using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the variance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: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92" y="3200400"/>
                <a:ext cx="9144000" cy="1846659"/>
              </a:xfrm>
              <a:prstGeom prst="rect">
                <a:avLst/>
              </a:prstGeom>
              <a:blipFill>
                <a:blip r:embed="rId5"/>
                <a:stretch>
                  <a:fillRect l="-467" t="-1650" b="-4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3429000" y="5409827"/>
                <a:ext cx="635559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5409827"/>
                <a:ext cx="635559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3429000" y="5847847"/>
                <a:ext cx="660758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5847847"/>
                <a:ext cx="66075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715000" y="5409827"/>
                <a:ext cx="415947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409827"/>
                <a:ext cx="415947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715000" y="5847847"/>
                <a:ext cx="441146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847847"/>
                <a:ext cx="44114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ight Arrow 40"/>
          <p:cNvSpPr/>
          <p:nvPr/>
        </p:nvSpPr>
        <p:spPr>
          <a:xfrm>
            <a:off x="4158152" y="5550559"/>
            <a:ext cx="1445670" cy="45720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FF"/>
                </a:solidFill>
              </a:rPr>
              <a:t>Update</a:t>
            </a:r>
            <a:endParaRPr lang="en-US" sz="16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672216" y="6420836"/>
                <a:ext cx="26263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: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216" y="6420836"/>
                <a:ext cx="2626360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304800" y="6420836"/>
                <a:ext cx="37244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: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420836"/>
                <a:ext cx="3724418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16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 err="1" smtClean="0">
                <a:solidFill>
                  <a:srgbClr val="3333FF"/>
                </a:solidFill>
              </a:rPr>
              <a:t>Kalman</a:t>
            </a:r>
            <a:r>
              <a:rPr lang="en-US" b="1" dirty="0" smtClean="0">
                <a:solidFill>
                  <a:srgbClr val="3333FF"/>
                </a:solidFill>
              </a:rPr>
              <a:t> Filter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7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90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Supplements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84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52400" y="783663"/>
                <a:ext cx="8382000" cy="1154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Consider a distribution over trajectories sampled over a prefix of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=1,…,</m:t>
                    </m:r>
                    <m:r>
                      <a:rPr lang="en-US" i="1" dirty="0" smtClean="0">
                        <a:latin typeface="Cambria Math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endParaRPr lang="en-US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𝑃</m:t>
                      </m:r>
                      <m:r>
                        <a:rPr lang="en-US" sz="16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783663"/>
                <a:ext cx="8382000" cy="1154034"/>
              </a:xfrm>
              <a:prstGeom prst="rect">
                <a:avLst/>
              </a:prstGeom>
              <a:blipFill>
                <a:blip r:embed="rId3"/>
                <a:stretch>
                  <a:fillRect l="-582" t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6868221" y="1433411"/>
            <a:ext cx="2057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FF0000"/>
                </a:solidFill>
              </a:rPr>
              <a:t>Cascade decomposition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Discrete-State Markov models</a:t>
            </a:r>
            <a:endParaRPr lang="en-US" b="1" dirty="0">
              <a:solidFill>
                <a:srgbClr val="3333FF"/>
              </a:solidFill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2438580" y="2633058"/>
            <a:ext cx="4184432" cy="457672"/>
            <a:chOff x="609600" y="5638800"/>
            <a:chExt cx="4876800" cy="533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>
                <a:xfrm>
                  <a:off x="609600" y="5638800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" y="5638800"/>
                  <a:ext cx="533400" cy="5334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1676400" y="5638800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638800"/>
                  <a:ext cx="533400" cy="5334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/>
                <p:cNvSpPr/>
                <p:nvPr/>
              </p:nvSpPr>
              <p:spPr>
                <a:xfrm>
                  <a:off x="2767590" y="5638800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Oval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7590" y="5638800"/>
                  <a:ext cx="533400" cy="5334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3865224" y="5638800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Oval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224" y="5638800"/>
                  <a:ext cx="533400" cy="5334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4953000" y="5638800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5638800"/>
                  <a:ext cx="533400" cy="5334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3393794" y="5720834"/>
                  <a:ext cx="4347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3794" y="5720834"/>
                  <a:ext cx="434734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484853" y="5720834"/>
                  <a:ext cx="4347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4853" y="5720834"/>
                  <a:ext cx="434734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>
              <a:endCxn id="10" idx="2"/>
            </p:cNvCxnSpPr>
            <p:nvPr/>
          </p:nvCxnSpPr>
          <p:spPr>
            <a:xfrm>
              <a:off x="1143000" y="5905500"/>
              <a:ext cx="533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209800" y="5905500"/>
              <a:ext cx="533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Arc 18"/>
          <p:cNvSpPr/>
          <p:nvPr/>
        </p:nvSpPr>
        <p:spPr>
          <a:xfrm>
            <a:off x="2665429" y="2449849"/>
            <a:ext cx="1773075" cy="504953"/>
          </a:xfrm>
          <a:prstGeom prst="arc">
            <a:avLst>
              <a:gd name="adj1" fmla="val 11034137"/>
              <a:gd name="adj2" fmla="val 21446902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10800000">
            <a:off x="3694144" y="2792124"/>
            <a:ext cx="1773075" cy="504953"/>
          </a:xfrm>
          <a:prstGeom prst="arc">
            <a:avLst>
              <a:gd name="adj1" fmla="val 11034137"/>
              <a:gd name="adj2" fmla="val 21452983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>
            <a:off x="4542478" y="2431323"/>
            <a:ext cx="1773075" cy="504953"/>
          </a:xfrm>
          <a:prstGeom prst="arc">
            <a:avLst>
              <a:gd name="adj1" fmla="val 11034137"/>
              <a:gd name="adj2" fmla="val 21450006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>
            <a:off x="2665429" y="2257466"/>
            <a:ext cx="2790769" cy="942472"/>
          </a:xfrm>
          <a:prstGeom prst="arc">
            <a:avLst>
              <a:gd name="adj1" fmla="val 11034137"/>
              <a:gd name="adj2" fmla="val 21387366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>
            <a:off x="2665429" y="2102157"/>
            <a:ext cx="3735371" cy="1326843"/>
          </a:xfrm>
          <a:prstGeom prst="arc">
            <a:avLst>
              <a:gd name="adj1" fmla="val 11034137"/>
              <a:gd name="adj2" fmla="val 21346196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 rot="10800000">
            <a:off x="3694144" y="2541012"/>
            <a:ext cx="2735326" cy="960397"/>
          </a:xfrm>
          <a:prstGeom prst="arc">
            <a:avLst>
              <a:gd name="adj1" fmla="val 11034137"/>
              <a:gd name="adj2" fmla="val 21452983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3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" y="783663"/>
                <a:ext cx="8382000" cy="1154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Consider a distribution over trajectories sampled over a prefix of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=1,…,</m:t>
                    </m:r>
                    <m:r>
                      <a:rPr lang="en-US" i="1" dirty="0" smtClean="0">
                        <a:latin typeface="Cambria Math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endParaRPr lang="en-US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𝑃</m:t>
                      </m:r>
                      <m:r>
                        <a:rPr lang="en-US" sz="16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783663"/>
                <a:ext cx="8382000" cy="1154034"/>
              </a:xfrm>
              <a:prstGeom prst="rect">
                <a:avLst/>
              </a:prstGeom>
              <a:blipFill>
                <a:blip r:embed="rId3"/>
                <a:stretch>
                  <a:fillRect l="-582" t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768204" y="3886167"/>
                <a:ext cx="3607590" cy="784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𝑃</m:t>
                      </m:r>
                      <m:r>
                        <a:rPr lang="en-US" sz="16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/>
                            </a:rPr>
                            <m:t>𝑡</m:t>
                          </m:r>
                          <m:r>
                            <a:rPr lang="en-US" sz="1600" i="1">
                              <a:latin typeface="Cambria Math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US" sz="1600" i="1">
                              <a:latin typeface="Cambria Math"/>
                            </a:rPr>
                            <m:t>𝑃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204" y="3886167"/>
                <a:ext cx="3607590" cy="784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2400" y="1972510"/>
                <a:ext cx="89916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/>
                  <a:t>1. Markov Chain: </a:t>
                </a:r>
              </a:p>
              <a:p>
                <a:endParaRPr lang="en-US" sz="600" b="1" dirty="0" smtClean="0"/>
              </a:p>
              <a:p>
                <a:r>
                  <a:rPr lang="en-US" dirty="0" smtClean="0"/>
                  <a:t>A Markov chain is defined on either discrete or continuous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and the following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conditional independence </a:t>
                </a:r>
                <a:r>
                  <a:rPr lang="en-US" dirty="0" smtClean="0"/>
                  <a:t>assumption holds: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972510"/>
                <a:ext cx="8991600" cy="1015663"/>
              </a:xfrm>
              <a:prstGeom prst="rect">
                <a:avLst/>
              </a:prstGeom>
              <a:blipFill>
                <a:blip r:embed="rId5"/>
                <a:stretch>
                  <a:fillRect l="-542" t="-3614" b="-9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126242" y="5840532"/>
            <a:ext cx="4369558" cy="855539"/>
            <a:chOff x="609600" y="5638800"/>
            <a:chExt cx="5092557" cy="997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609600" y="5638800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" y="5638800"/>
                  <a:ext cx="533400" cy="5334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1676400" y="5638800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638800"/>
                  <a:ext cx="533400" cy="5334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2767590" y="5638800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7590" y="5638800"/>
                  <a:ext cx="533400" cy="5334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3865224" y="5638800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224" y="5638800"/>
                  <a:ext cx="533400" cy="5334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4953000" y="5638800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5638800"/>
                  <a:ext cx="533400" cy="5334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3393794" y="5720834"/>
                  <a:ext cx="4347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3794" y="5720834"/>
                  <a:ext cx="43473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484853" y="5720834"/>
                  <a:ext cx="4347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4853" y="5720834"/>
                  <a:ext cx="43473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endCxn id="8" idx="2"/>
            </p:cNvCxnSpPr>
            <p:nvPr/>
          </p:nvCxnSpPr>
          <p:spPr>
            <a:xfrm>
              <a:off x="1143000" y="5905500"/>
              <a:ext cx="533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209800" y="5905500"/>
              <a:ext cx="533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206357" y="6205457"/>
              <a:ext cx="4495800" cy="430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First Order Markov Chain 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868221" y="1433411"/>
            <a:ext cx="2057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FF0000"/>
                </a:solidFill>
              </a:rPr>
              <a:t>Cascade decomposition</a:t>
            </a:r>
            <a:endParaRPr lang="en-US" sz="15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781285" y="3062404"/>
                <a:ext cx="35814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5" y="3062404"/>
                <a:ext cx="3581429" cy="338554"/>
              </a:xfrm>
              <a:prstGeom prst="rect">
                <a:avLst/>
              </a:prstGeom>
              <a:blipFill>
                <a:blip r:embed="rId1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52400" y="3516835"/>
                <a:ext cx="8532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/>
                  <a:t> is the order of the Markov chain. First order Markov chain can be represented 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516835"/>
                <a:ext cx="8532144" cy="369332"/>
              </a:xfrm>
              <a:prstGeom prst="rect">
                <a:avLst/>
              </a:prstGeom>
              <a:blipFill>
                <a:blip r:embed="rId14"/>
                <a:stretch>
                  <a:fillRect l="-571" t="-10000" r="-14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4648200" y="5840532"/>
            <a:ext cx="4369558" cy="855539"/>
            <a:chOff x="609600" y="5638800"/>
            <a:chExt cx="5092557" cy="997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609600" y="5638800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" y="5638800"/>
                  <a:ext cx="533400" cy="5334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/>
                <p:cNvSpPr/>
                <p:nvPr/>
              </p:nvSpPr>
              <p:spPr>
                <a:xfrm>
                  <a:off x="1676400" y="5638800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638800"/>
                  <a:ext cx="533400" cy="5334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/>
                <p:cNvSpPr/>
                <p:nvPr/>
              </p:nvSpPr>
              <p:spPr>
                <a:xfrm>
                  <a:off x="2767590" y="5638800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Oval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7590" y="5638800"/>
                  <a:ext cx="533400" cy="5334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/>
                <p:cNvSpPr/>
                <p:nvPr/>
              </p:nvSpPr>
              <p:spPr>
                <a:xfrm>
                  <a:off x="3865224" y="5638800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Oval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224" y="5638800"/>
                  <a:ext cx="533400" cy="5334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/>
                <p:cNvSpPr/>
                <p:nvPr/>
              </p:nvSpPr>
              <p:spPr>
                <a:xfrm>
                  <a:off x="4953000" y="5638800"/>
                  <a:ext cx="533400" cy="5334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5638800"/>
                  <a:ext cx="533400" cy="5334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3393794" y="5720834"/>
                  <a:ext cx="4347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3794" y="5720834"/>
                  <a:ext cx="434734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484853" y="5720834"/>
                  <a:ext cx="4347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4853" y="5720834"/>
                  <a:ext cx="434734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>
              <a:endCxn id="39" idx="2"/>
            </p:cNvCxnSpPr>
            <p:nvPr/>
          </p:nvCxnSpPr>
          <p:spPr>
            <a:xfrm>
              <a:off x="1143000" y="5905500"/>
              <a:ext cx="533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209800" y="5905500"/>
              <a:ext cx="533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206357" y="6205457"/>
              <a:ext cx="4495800" cy="430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Second Order Markov Chain </a:t>
              </a:r>
              <a:endParaRPr lang="en-US" dirty="0"/>
            </a:p>
          </p:txBody>
        </p:sp>
      </p:grpSp>
      <p:sp>
        <p:nvSpPr>
          <p:cNvPr id="20" name="Arc 19"/>
          <p:cNvSpPr/>
          <p:nvPr/>
        </p:nvSpPr>
        <p:spPr>
          <a:xfrm>
            <a:off x="4875049" y="5657326"/>
            <a:ext cx="1773075" cy="504953"/>
          </a:xfrm>
          <a:prstGeom prst="arc">
            <a:avLst>
              <a:gd name="adj1" fmla="val 11034137"/>
              <a:gd name="adj2" fmla="val 21446902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>
            <a:off x="5791020" y="5645877"/>
            <a:ext cx="1773075" cy="504953"/>
          </a:xfrm>
          <a:prstGeom prst="arc">
            <a:avLst>
              <a:gd name="adj1" fmla="val 11034137"/>
              <a:gd name="adj2" fmla="val 21452983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/>
          <p:cNvSpPr/>
          <p:nvPr/>
        </p:nvSpPr>
        <p:spPr>
          <a:xfrm>
            <a:off x="6752098" y="5638800"/>
            <a:ext cx="1773075" cy="504953"/>
          </a:xfrm>
          <a:prstGeom prst="arc">
            <a:avLst>
              <a:gd name="adj1" fmla="val 11034137"/>
              <a:gd name="adj2" fmla="val 21450006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4688947"/>
            <a:ext cx="789929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solidFill>
                  <a:srgbClr val="FF0000"/>
                </a:solidFill>
              </a:rPr>
              <a:t>the future is conditionally independent of the pas given the present: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587474" y="4671858"/>
                <a:ext cx="1861022" cy="357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5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15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⊥</m:t>
                          </m:r>
                          <m:sSup>
                            <m:sSupPr>
                              <m:ctrlP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5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:</m:t>
                                  </m:r>
                                  <m:r>
                                    <a:rPr lang="en-US" sz="15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5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5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474" y="4671858"/>
                <a:ext cx="1861022" cy="357342"/>
              </a:xfrm>
              <a:prstGeom prst="rect">
                <a:avLst/>
              </a:prstGeom>
              <a:blipFill>
                <a:blip r:embed="rId22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Discrete-State Markov models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92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" y="783663"/>
                <a:ext cx="8382000" cy="1154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Consider a distribution over trajectories sampled over a prefix of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=1,…,</m:t>
                    </m:r>
                    <m:r>
                      <a:rPr lang="en-US" i="1" dirty="0" smtClean="0">
                        <a:latin typeface="Cambria Math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endParaRPr lang="en-US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𝑃</m:t>
                      </m:r>
                      <m:r>
                        <a:rPr lang="en-US" sz="16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783663"/>
                <a:ext cx="8382000" cy="1154034"/>
              </a:xfrm>
              <a:prstGeom prst="rect">
                <a:avLst/>
              </a:prstGeom>
              <a:blipFill>
                <a:blip r:embed="rId3"/>
                <a:stretch>
                  <a:fillRect l="-582" t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768204" y="3886167"/>
                <a:ext cx="3607590" cy="784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𝑃</m:t>
                      </m:r>
                      <m:r>
                        <a:rPr lang="en-US" sz="16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/>
                            </a:rPr>
                            <m:t>𝑡</m:t>
                          </m:r>
                          <m:r>
                            <a:rPr lang="en-US" sz="1600" i="1">
                              <a:latin typeface="Cambria Math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US" sz="1600" i="1">
                              <a:latin typeface="Cambria Math"/>
                            </a:rPr>
                            <m:t>𝑃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204" y="3886167"/>
                <a:ext cx="3607590" cy="784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868221" y="1433411"/>
            <a:ext cx="2057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FF0000"/>
                </a:solidFill>
              </a:rPr>
              <a:t>Cascade decomposition</a:t>
            </a:r>
            <a:endParaRPr lang="en-US" sz="15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781285" y="3062404"/>
                <a:ext cx="35814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5" y="3062404"/>
                <a:ext cx="3581429" cy="338554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52400" y="3516835"/>
                <a:ext cx="8532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/>
                  <a:t> is the order of the Markov chain. First order Markov chain can be represented 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516835"/>
                <a:ext cx="8532144" cy="369332"/>
              </a:xfrm>
              <a:prstGeom prst="rect">
                <a:avLst/>
              </a:prstGeom>
              <a:blipFill>
                <a:blip r:embed="rId7"/>
                <a:stretch>
                  <a:fillRect l="-571" t="-10000" r="-14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232881" y="5022616"/>
                <a:ext cx="8534400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/>
                  <a:t>2. Stationary assumption</a:t>
                </a:r>
              </a:p>
              <a:p>
                <a:endParaRPr lang="en-US" sz="600" dirty="0"/>
              </a:p>
              <a:p>
                <a:r>
                  <a:rPr lang="en-US" dirty="0" smtClean="0"/>
                  <a:t>The state transition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is the same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81" y="5022616"/>
                <a:ext cx="8534400" cy="738664"/>
              </a:xfrm>
              <a:prstGeom prst="rect">
                <a:avLst/>
              </a:prstGeom>
              <a:blipFill>
                <a:blip r:embed="rId8"/>
                <a:stretch>
                  <a:fillRect l="-571" t="-4959" b="-1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209800" y="5884881"/>
                <a:ext cx="49439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884881"/>
                <a:ext cx="494398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Discrete-State Markov models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64008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rgbClr val="FF0000"/>
                </a:solidFill>
              </a:rPr>
              <a:t>The number of parameters are reduced substantially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52400" y="1972510"/>
                <a:ext cx="89916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/>
                  <a:t>1. Markov Chain: </a:t>
                </a:r>
              </a:p>
              <a:p>
                <a:endParaRPr lang="en-US" sz="600" b="1" dirty="0" smtClean="0"/>
              </a:p>
              <a:p>
                <a:r>
                  <a:rPr lang="en-US" dirty="0" smtClean="0"/>
                  <a:t>A Markov chain is defined on either discrete or continuous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and the following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conditional independence </a:t>
                </a:r>
                <a:r>
                  <a:rPr lang="en-US" dirty="0" smtClean="0"/>
                  <a:t>assumption holds: 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972510"/>
                <a:ext cx="8991600" cy="1015663"/>
              </a:xfrm>
              <a:prstGeom prst="rect">
                <a:avLst/>
              </a:prstGeom>
              <a:blipFill>
                <a:blip r:embed="rId10"/>
                <a:stretch>
                  <a:fillRect l="-542" t="-3614" b="-9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69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Equilibrium and stationary distribution of a Markov chain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1708" y="838200"/>
                <a:ext cx="8534400" cy="974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marginal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evolves through time. For discrete time,</a:t>
                </a:r>
              </a:p>
              <a:p>
                <a:endParaRPr lang="en-US" dirty="0"/>
              </a:p>
              <a:p>
                <a:pPr algn="ctr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08" y="838200"/>
                <a:ext cx="8534400" cy="974690"/>
              </a:xfrm>
              <a:prstGeom prst="rect">
                <a:avLst/>
              </a:prstGeom>
              <a:blipFill>
                <a:blip r:embed="rId3"/>
                <a:stretch>
                  <a:fillRect l="-500" t="-3774" b="-65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10308" y="1903380"/>
                <a:ext cx="86106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 smtClean="0"/>
                  <a:t>: the frequency that we visit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, given we started with a sample </a:t>
                </a:r>
              </a:p>
              <a:p>
                <a:r>
                  <a:rPr lang="en-US" dirty="0" smtClean="0"/>
                  <a:t>    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and subsequently repeatedly drew samples from the transition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08" y="1903380"/>
                <a:ext cx="8610600" cy="646331"/>
              </a:xfrm>
              <a:prstGeom prst="rect">
                <a:avLst/>
              </a:prstGeom>
              <a:blipFill>
                <a:blip r:embed="rId4"/>
                <a:stretch>
                  <a:fillRect l="-42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81708" y="4800600"/>
                <a:ext cx="8382000" cy="800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Denoting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𝐩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</a:p>
              <a:p>
                <a:endParaRPr lang="en-US" sz="1000" dirty="0"/>
              </a:p>
              <a:p>
                <a:pPr algn="ctr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b="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08" y="4800600"/>
                <a:ext cx="8382000" cy="800219"/>
              </a:xfrm>
              <a:prstGeom prst="rect">
                <a:avLst/>
              </a:prstGeom>
              <a:blipFill>
                <a:blip r:embed="rId5"/>
                <a:stretch>
                  <a:fillRect l="-509" t="-4580" b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52400" y="5666074"/>
                <a:ext cx="8382000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If,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is independent of the initial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 smtClean="0"/>
                  <a:t> is called the equilibrium distribution of the chain, that is   </a:t>
                </a:r>
              </a:p>
              <a:p>
                <a:endParaRPr lang="en-US" sz="1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666074"/>
                <a:ext cx="8382000" cy="1077218"/>
              </a:xfrm>
              <a:prstGeom prst="rect">
                <a:avLst/>
              </a:prstGeom>
              <a:blipFill>
                <a:blip r:embed="rId6"/>
                <a:stretch>
                  <a:fillRect l="-436" t="-2825"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200400" y="3399971"/>
                <a:ext cx="431800" cy="4318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399971"/>
                <a:ext cx="431800" cy="431800"/>
              </a:xfrm>
              <a:prstGeom prst="ellipse">
                <a:avLst/>
              </a:prstGeom>
              <a:blipFill>
                <a:blip r:embed="rId7"/>
                <a:stretch>
                  <a:fillRect l="-8219" r="-137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6197600" y="3399971"/>
                <a:ext cx="431800" cy="4318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00" y="3399971"/>
                <a:ext cx="431800" cy="4318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16" idx="6"/>
            <a:endCxn id="10" idx="2"/>
          </p:cNvCxnSpPr>
          <p:nvPr/>
        </p:nvCxnSpPr>
        <p:spPr>
          <a:xfrm>
            <a:off x="3632200" y="2870227"/>
            <a:ext cx="2565400" cy="745644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200400" y="4140200"/>
                <a:ext cx="431800" cy="4318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140200"/>
                <a:ext cx="431800" cy="431800"/>
              </a:xfrm>
              <a:prstGeom prst="ellipse">
                <a:avLst/>
              </a:prstGeom>
              <a:blipFill>
                <a:blip r:embed="rId9"/>
                <a:stretch>
                  <a:fillRect l="-8219" r="-137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3200400" y="2654327"/>
                <a:ext cx="431800" cy="4318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654327"/>
                <a:ext cx="431800" cy="431800"/>
              </a:xfrm>
              <a:prstGeom prst="ellipse">
                <a:avLst/>
              </a:prstGeom>
              <a:blipFill>
                <a:blip r:embed="rId10"/>
                <a:stretch>
                  <a:fillRect l="-8219" r="-137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9" idx="6"/>
            <a:endCxn id="10" idx="2"/>
          </p:cNvCxnSpPr>
          <p:nvPr/>
        </p:nvCxnSpPr>
        <p:spPr>
          <a:xfrm>
            <a:off x="3632200" y="3615871"/>
            <a:ext cx="2565400" cy="0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6"/>
            <a:endCxn id="10" idx="2"/>
          </p:cNvCxnSpPr>
          <p:nvPr/>
        </p:nvCxnSpPr>
        <p:spPr>
          <a:xfrm flipV="1">
            <a:off x="3632200" y="3615871"/>
            <a:ext cx="2565400" cy="740229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581400" y="3313122"/>
                <a:ext cx="183620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313122"/>
                <a:ext cx="1836207" cy="338554"/>
              </a:xfrm>
              <a:prstGeom prst="rect">
                <a:avLst/>
              </a:prstGeom>
              <a:blipFill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859760" y="3431205"/>
                <a:ext cx="13860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760" y="3431205"/>
                <a:ext cx="1386020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20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Fitting Markov Models</a:t>
            </a:r>
            <a:endParaRPr lang="en-US" b="1" dirty="0">
              <a:solidFill>
                <a:srgbClr val="3333FF"/>
              </a:solidFill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2019300" y="989892"/>
            <a:ext cx="4184432" cy="457672"/>
            <a:chOff x="609600" y="5638800"/>
            <a:chExt cx="4876800" cy="533400"/>
          </a:xfrm>
          <a:solidFill>
            <a:schemeClr val="accent3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/>
                <p:cNvSpPr/>
                <p:nvPr/>
              </p:nvSpPr>
              <p:spPr>
                <a:xfrm>
                  <a:off x="609600" y="5638800"/>
                  <a:ext cx="533400" cy="533400"/>
                </a:xfrm>
                <a:prstGeom prst="ellipse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" y="5638800"/>
                  <a:ext cx="533400" cy="5334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1676400" y="5638800"/>
                  <a:ext cx="533400" cy="533400"/>
                </a:xfrm>
                <a:prstGeom prst="ellipse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638800"/>
                  <a:ext cx="533400" cy="5334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2767590" y="5638800"/>
                  <a:ext cx="533400" cy="533400"/>
                </a:xfrm>
                <a:prstGeom prst="ellipse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7590" y="5638800"/>
                  <a:ext cx="533400" cy="5334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3865224" y="5638800"/>
                  <a:ext cx="533400" cy="533400"/>
                </a:xfrm>
                <a:prstGeom prst="ellipse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224" y="5638800"/>
                  <a:ext cx="533400" cy="5334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4953000" y="5638800"/>
                  <a:ext cx="533400" cy="533400"/>
                </a:xfrm>
                <a:prstGeom prst="ellipse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5638800"/>
                  <a:ext cx="533400" cy="5334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393794" y="5720834"/>
                  <a:ext cx="434734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3794" y="5720834"/>
                  <a:ext cx="43473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484853" y="5720834"/>
                  <a:ext cx="434734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4853" y="5720834"/>
                  <a:ext cx="43473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endCxn id="5" idx="2"/>
            </p:cNvCxnSpPr>
            <p:nvPr/>
          </p:nvCxnSpPr>
          <p:spPr>
            <a:xfrm>
              <a:off x="1143000" y="5905500"/>
              <a:ext cx="533400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209800" y="5905500"/>
              <a:ext cx="533400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" y="1676400"/>
                <a:ext cx="8915400" cy="394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Given a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how to construct the transition matrix?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676400"/>
                <a:ext cx="8915400" cy="394980"/>
              </a:xfrm>
              <a:prstGeom prst="rect">
                <a:avLst/>
              </a:prstGeom>
              <a:blipFill>
                <a:blip r:embed="rId10"/>
                <a:stretch>
                  <a:fillRect l="-547"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04800" y="5775508"/>
                <a:ext cx="67214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ea typeface="Cambria Math" panose="02040503050406030204" pitchFamily="18" charset="0"/>
                  </a:rPr>
                  <a:t>If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3, 2, 4, 1, 4, 3, 5, 1, 3, 4, 2, 1, 4, 4, 2, 4, 5, 1, 3,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775508"/>
                <a:ext cx="6721455" cy="369332"/>
              </a:xfrm>
              <a:prstGeom prst="rect">
                <a:avLst/>
              </a:prstGeom>
              <a:blipFill>
                <a:blip r:embed="rId11"/>
                <a:stretch>
                  <a:fillRect l="-72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642264" y="5559404"/>
                <a:ext cx="1046889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3|1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264" y="5559404"/>
                <a:ext cx="1046889" cy="6127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2004646" y="5840123"/>
            <a:ext cx="381000" cy="249914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80181" y="5844217"/>
            <a:ext cx="381000" cy="249914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869790" y="5813746"/>
            <a:ext cx="381000" cy="249914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057400" y="5514522"/>
            <a:ext cx="0" cy="260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921977" y="5517453"/>
            <a:ext cx="0" cy="260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786554" y="5537968"/>
            <a:ext cx="0" cy="260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633546" y="5523314"/>
            <a:ext cx="0" cy="260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907252" y="5532972"/>
            <a:ext cx="0" cy="260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286000" y="3483026"/>
                <a:ext cx="2504981" cy="15987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|1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  <m:eqArr>
                            <m:eqArrPr>
                              <m:ctrlPr>
                                <a:rPr lang="en-US" sz="15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2|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  <m:eqArr>
                            <m:eqArrPr>
                              <m:ctrlPr>
                                <a:rPr lang="en-US" sz="15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3|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  <m:eqArr>
                            <m:eqArrPr>
                              <m:ctrlPr>
                                <a:rPr lang="en-US" sz="15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  <m:eqArr>
                            <m:eqArrPr>
                              <m:ctrlPr>
                                <a:rPr lang="en-US" sz="15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5|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1500" b="1" dirty="0" smtClean="0"/>
              </a:p>
              <a:p>
                <a:endParaRPr lang="en-US" sz="1500" b="1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483026"/>
                <a:ext cx="2504981" cy="159870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ight Arrow 27"/>
          <p:cNvSpPr/>
          <p:nvPr/>
        </p:nvSpPr>
        <p:spPr>
          <a:xfrm>
            <a:off x="7127720" y="5815955"/>
            <a:ext cx="441345" cy="18631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147944" y="2387965"/>
                <a:ext cx="5075236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)∝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944" y="2387965"/>
                <a:ext cx="5075236" cy="87120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5006544" y="3526880"/>
            <a:ext cx="281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 transition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485820" y="3942267"/>
                <a:ext cx="1345176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820" y="3942267"/>
                <a:ext cx="1345176" cy="7645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925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Definition of Hidden Markov Models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8894" y="746837"/>
                <a:ext cx="8865105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The Hidden Markov Model (HMM) defines a Markov chain on hidden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600" dirty="0" smtClean="0"/>
              </a:p>
              <a:p>
                <a:endParaRPr lang="en-US" sz="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The observed variables are dependent on the hidden variables through an emission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94" y="746837"/>
                <a:ext cx="8865105" cy="677108"/>
              </a:xfrm>
              <a:prstGeom prst="rect">
                <a:avLst/>
              </a:prstGeom>
              <a:blipFill>
                <a:blip r:embed="rId3"/>
                <a:stretch>
                  <a:fillRect l="-275" t="-2703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2033010" y="1643753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010" y="1643753"/>
                <a:ext cx="533400" cy="533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3099810" y="1643753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810" y="1643753"/>
                <a:ext cx="533400" cy="533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4191000" y="1643753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643753"/>
                <a:ext cx="533400" cy="533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288634" y="1643753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634" y="1643753"/>
                <a:ext cx="533400" cy="5334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6376410" y="1643753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410" y="1643753"/>
                <a:ext cx="533400" cy="5334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817204" y="1725787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204" y="1725787"/>
                <a:ext cx="4347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908263" y="1725787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263" y="1725787"/>
                <a:ext cx="4347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endCxn id="5" idx="2"/>
          </p:cNvCxnSpPr>
          <p:nvPr/>
        </p:nvCxnSpPr>
        <p:spPr>
          <a:xfrm>
            <a:off x="2566410" y="1910453"/>
            <a:ext cx="533400" cy="0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33210" y="1910453"/>
            <a:ext cx="533400" cy="0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2033010" y="2558153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010" y="2558153"/>
                <a:ext cx="533400" cy="5334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3099810" y="2558153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810" y="2558153"/>
                <a:ext cx="533400" cy="5334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4191000" y="2558153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558153"/>
                <a:ext cx="533400" cy="5334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5288634" y="2558153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634" y="2558153"/>
                <a:ext cx="533400" cy="5334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6376410" y="2558153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410" y="2558153"/>
                <a:ext cx="533400" cy="5334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817204" y="2640187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204" y="2640187"/>
                <a:ext cx="4347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908263" y="2640187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263" y="2640187"/>
                <a:ext cx="4347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2286000" y="2177153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381921" y="2192992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457700" y="2177153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555334" y="2192992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643110" y="2192992"/>
            <a:ext cx="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78895" y="3408127"/>
                <a:ext cx="8586210" cy="11232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The joint distribution on the hidden variables and observations are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/>
                            </a:rPr>
                            <m:t>𝑡</m:t>
                          </m:r>
                          <m:r>
                            <a:rPr lang="en-US" sz="1600" i="1">
                              <a:latin typeface="Cambria Math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95" y="3408127"/>
                <a:ext cx="8586210" cy="1123256"/>
              </a:xfrm>
              <a:prstGeom prst="rect">
                <a:avLst/>
              </a:prstGeom>
              <a:blipFill>
                <a:blip r:embed="rId16"/>
                <a:stretch>
                  <a:fillRect l="-28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78895" y="4589226"/>
                <a:ext cx="8077200" cy="2040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rgbClr val="FF0000"/>
                    </a:solidFill>
                  </a:rPr>
                  <a:t>Transition distribution</a:t>
                </a:r>
                <a:r>
                  <a:rPr lang="en-US" sz="1600" dirty="0" smtClean="0"/>
                  <a:t>: For a stationary HMM the transition distribution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 smtClean="0"/>
                  <a:t> is defined as the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600" dirty="0" smtClean="0"/>
                  <a:t> matrix</a:t>
                </a:r>
              </a:p>
              <a:p>
                <a:endParaRPr lang="en-US" sz="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1600" dirty="0" smtClean="0"/>
              </a:p>
              <a:p>
                <a:pPr algn="ctr"/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rgbClr val="FF0000"/>
                    </a:solidFill>
                  </a:rPr>
                  <a:t>Emission distribution: </a:t>
                </a:r>
                <a:r>
                  <a:rPr lang="en-US" sz="1600" dirty="0" smtClean="0"/>
                  <a:t>For a stationary HMM and emission distribution with discrete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{1,…,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600" dirty="0" smtClean="0"/>
                  <a:t>, we define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matrix</a:t>
                </a:r>
              </a:p>
              <a:p>
                <a:endParaRPr lang="en-US" sz="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16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95" y="4589226"/>
                <a:ext cx="8077200" cy="2040174"/>
              </a:xfrm>
              <a:prstGeom prst="rect">
                <a:avLst/>
              </a:prstGeom>
              <a:blipFill>
                <a:blip r:embed="rId17"/>
                <a:stretch>
                  <a:fillRect l="-302" t="-896" b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0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    </a:t>
            </a:r>
            <a:r>
              <a:rPr lang="en-US" b="1" dirty="0" smtClean="0">
                <a:solidFill>
                  <a:srgbClr val="3333FF"/>
                </a:solidFill>
              </a:rPr>
              <a:t>Hidden Markov Model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81000" y="762000"/>
                <a:ext cx="30875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The state variable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is discrete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762000"/>
                <a:ext cx="3087512" cy="369332"/>
              </a:xfrm>
              <a:prstGeom prst="rect">
                <a:avLst/>
              </a:prstGeom>
              <a:blipFill>
                <a:blip r:embed="rId3"/>
                <a:stretch>
                  <a:fillRect l="-1779" t="-8197" r="-21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81000" y="1459468"/>
                <a:ext cx="8229600" cy="669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state transition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usually sparse, </a:t>
                </a: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                                               </a:t>
                </a:r>
                <a:r>
                  <a:rPr lang="en-US" dirty="0" smtClean="0"/>
                  <a:t>can be represented as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 directed graph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459468"/>
                <a:ext cx="8229600" cy="669286"/>
              </a:xfrm>
              <a:prstGeom prst="rect">
                <a:avLst/>
              </a:prstGeom>
              <a:blipFill>
                <a:blip r:embed="rId4"/>
                <a:stretch>
                  <a:fillRect l="-519" t="-454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26766" y="2450068"/>
                <a:ext cx="3488712" cy="3476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500" b="0" i="1" smtClean="0">
                            <a:latin typeface="Cambria Math"/>
                          </a:rPr>
                          <m:t>=(</m:t>
                        </m:r>
                        <m:sSub>
                          <m:sSub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5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5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15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  <m:sub>
                        <m:r>
                          <a:rPr lang="en-US" sz="1500" i="1">
                            <a:latin typeface="Cambria Math"/>
                          </a:rPr>
                          <m:t> </m:t>
                        </m:r>
                      </m:sub>
                      <m:sup>
                        <m:r>
                          <a:rPr lang="en-US" sz="1500" b="0" i="1" smtClean="0">
                            <a:latin typeface="Cambria Math"/>
                          </a:rPr>
                          <m:t> </m:t>
                        </m:r>
                      </m:sup>
                    </m:sSubSup>
                    <m:r>
                      <a:rPr lang="en-US" sz="15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500" dirty="0" smtClean="0"/>
                  <a:t> : 4 discretized states</a:t>
                </a:r>
                <a:endParaRPr lang="en-US" sz="15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766" y="2450068"/>
                <a:ext cx="3488712" cy="347659"/>
              </a:xfrm>
              <a:prstGeom prst="rect">
                <a:avLst/>
              </a:prstGeom>
              <a:blipFill>
                <a:blip r:embed="rId5"/>
                <a:stretch>
                  <a:fillRect t="-1754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/>
              <p:cNvSpPr/>
              <p:nvPr/>
            </p:nvSpPr>
            <p:spPr>
              <a:xfrm>
                <a:off x="2514600" y="3393478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1 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sup>
                          </m:sSubSup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Oval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393478"/>
                <a:ext cx="533400" cy="533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/>
              <p:nvPr/>
            </p:nvSpPr>
            <p:spPr>
              <a:xfrm>
                <a:off x="3582812" y="3393478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2 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sup>
                          </m:sSubSup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812" y="3393478"/>
                <a:ext cx="533400" cy="5334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/>
              <p:cNvSpPr/>
              <p:nvPr/>
            </p:nvSpPr>
            <p:spPr>
              <a:xfrm>
                <a:off x="4648200" y="3393478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3 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sup>
                          </m:sSubSup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393478"/>
                <a:ext cx="533400" cy="5334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/>
              <p:cNvSpPr/>
              <p:nvPr/>
            </p:nvSpPr>
            <p:spPr>
              <a:xfrm>
                <a:off x="5715000" y="3393478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4 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sup>
                          </m:sSubSup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393478"/>
                <a:ext cx="533400" cy="5334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37" idx="6"/>
            <a:endCxn id="38" idx="2"/>
          </p:cNvCxnSpPr>
          <p:nvPr/>
        </p:nvCxnSpPr>
        <p:spPr>
          <a:xfrm>
            <a:off x="3048000" y="3660178"/>
            <a:ext cx="534812" cy="0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116212" y="3664887"/>
            <a:ext cx="531988" cy="0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6"/>
          </p:cNvCxnSpPr>
          <p:nvPr/>
        </p:nvCxnSpPr>
        <p:spPr>
          <a:xfrm>
            <a:off x="5181600" y="3660178"/>
            <a:ext cx="533400" cy="4709"/>
          </a:xfrm>
          <a:prstGeom prst="straightConnector1">
            <a:avLst/>
          </a:prstGeom>
          <a:ln w="1905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24906" y="3409607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0.7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257800" y="3418666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0.5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191706" y="341631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0.4</a:t>
            </a:r>
            <a:endParaRPr lang="en-US" sz="1200" dirty="0"/>
          </a:p>
        </p:txBody>
      </p:sp>
      <p:sp>
        <p:nvSpPr>
          <p:cNvPr id="12" name="Arc 11"/>
          <p:cNvSpPr/>
          <p:nvPr/>
        </p:nvSpPr>
        <p:spPr>
          <a:xfrm>
            <a:off x="2286000" y="3283887"/>
            <a:ext cx="381000" cy="381000"/>
          </a:xfrm>
          <a:prstGeom prst="arc">
            <a:avLst>
              <a:gd name="adj1" fmla="val 4406831"/>
              <a:gd name="adj2" fmla="val 20467027"/>
            </a:avLst>
          </a:prstGeom>
          <a:ln w="19050">
            <a:solidFill>
              <a:srgbClr val="0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286000" y="3088678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0.3</a:t>
            </a:r>
            <a:endParaRPr lang="en-US" sz="1200" dirty="0"/>
          </a:p>
        </p:txBody>
      </p:sp>
      <p:sp>
        <p:nvSpPr>
          <p:cNvPr id="53" name="Arc 52"/>
          <p:cNvSpPr/>
          <p:nvPr/>
        </p:nvSpPr>
        <p:spPr>
          <a:xfrm>
            <a:off x="2781300" y="3026250"/>
            <a:ext cx="2019300" cy="784832"/>
          </a:xfrm>
          <a:prstGeom prst="arc">
            <a:avLst>
              <a:gd name="adj1" fmla="val 10834368"/>
              <a:gd name="adj2" fmla="val 21516320"/>
            </a:avLst>
          </a:prstGeom>
          <a:ln w="19050">
            <a:solidFill>
              <a:srgbClr val="0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640943" y="2780029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0.5</a:t>
            </a:r>
            <a:endParaRPr lang="en-US" sz="1200" dirty="0"/>
          </a:p>
        </p:txBody>
      </p:sp>
      <p:sp>
        <p:nvSpPr>
          <p:cNvPr id="55" name="Arc 54"/>
          <p:cNvSpPr/>
          <p:nvPr/>
        </p:nvSpPr>
        <p:spPr>
          <a:xfrm rot="5701278">
            <a:off x="5997539" y="3172231"/>
            <a:ext cx="381000" cy="381000"/>
          </a:xfrm>
          <a:prstGeom prst="arc">
            <a:avLst>
              <a:gd name="adj1" fmla="val 4406831"/>
              <a:gd name="adj2" fmla="val 20467027"/>
            </a:avLst>
          </a:prstGeom>
          <a:ln w="19050">
            <a:solidFill>
              <a:srgbClr val="0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324600" y="3104523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0.1</a:t>
            </a:r>
            <a:endParaRPr lang="en-US" sz="1200" dirty="0"/>
          </a:p>
        </p:txBody>
      </p:sp>
      <p:sp>
        <p:nvSpPr>
          <p:cNvPr id="57" name="Arc 56"/>
          <p:cNvSpPr/>
          <p:nvPr/>
        </p:nvSpPr>
        <p:spPr>
          <a:xfrm rot="10800000">
            <a:off x="3905250" y="3511313"/>
            <a:ext cx="2019300" cy="784832"/>
          </a:xfrm>
          <a:prstGeom prst="arc">
            <a:avLst>
              <a:gd name="adj1" fmla="val 10834368"/>
              <a:gd name="adj2" fmla="val 21516320"/>
            </a:avLst>
          </a:prstGeom>
          <a:ln w="1905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/>
          <p:cNvSpPr/>
          <p:nvPr/>
        </p:nvSpPr>
        <p:spPr>
          <a:xfrm rot="10800000">
            <a:off x="3975322" y="3511312"/>
            <a:ext cx="1892078" cy="720365"/>
          </a:xfrm>
          <a:prstGeom prst="arc">
            <a:avLst>
              <a:gd name="adj1" fmla="val 10910147"/>
              <a:gd name="adj2" fmla="val 21516320"/>
            </a:avLst>
          </a:prstGeom>
          <a:ln w="19050">
            <a:solidFill>
              <a:srgbClr val="0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730860" y="4296146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0.9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4724399" y="3985457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0.6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858000" y="3312354"/>
                <a:ext cx="1732397" cy="369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</m:sup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)=1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312354"/>
                <a:ext cx="1732397" cy="369653"/>
              </a:xfrm>
              <a:prstGeom prst="rect">
                <a:avLst/>
              </a:prstGeom>
              <a:blipFill>
                <a:blip r:embed="rId10"/>
                <a:stretch>
                  <a:fillRect l="-19366"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72477" y="4888468"/>
                <a:ext cx="66077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observation model 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can be deterministic or random </a:t>
                </a:r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77" y="4888468"/>
                <a:ext cx="6607706" cy="369332"/>
              </a:xfrm>
              <a:prstGeom prst="rect">
                <a:avLst/>
              </a:prstGeom>
              <a:blipFill>
                <a:blip r:embed="rId11"/>
                <a:stretch>
                  <a:fillRect l="-646" t="-9836" r="-9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7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3018</TotalTime>
  <Words>1295</Words>
  <Application>Microsoft Office PowerPoint</Application>
  <PresentationFormat>On-screen Show (4:3)</PresentationFormat>
  <Paragraphs>554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Jinkyoo Park</dc:creator>
  <cp:lastModifiedBy>Microsoft</cp:lastModifiedBy>
  <cp:revision>66</cp:revision>
  <dcterms:created xsi:type="dcterms:W3CDTF">2016-06-10T06:49:19Z</dcterms:created>
  <dcterms:modified xsi:type="dcterms:W3CDTF">2016-10-30T17:08:05Z</dcterms:modified>
</cp:coreProperties>
</file>