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51" r:id="rId3"/>
    <p:sldId id="350" r:id="rId4"/>
    <p:sldId id="349" r:id="rId5"/>
    <p:sldId id="352" r:id="rId6"/>
    <p:sldId id="354" r:id="rId7"/>
    <p:sldId id="355" r:id="rId8"/>
    <p:sldId id="356" r:id="rId9"/>
    <p:sldId id="357" r:id="rId10"/>
    <p:sldId id="358" r:id="rId11"/>
    <p:sldId id="359" r:id="rId12"/>
    <p:sldId id="361" r:id="rId13"/>
    <p:sldId id="367" r:id="rId14"/>
    <p:sldId id="371" r:id="rId15"/>
    <p:sldId id="372" r:id="rId16"/>
    <p:sldId id="373" r:id="rId17"/>
    <p:sldId id="362" r:id="rId18"/>
    <p:sldId id="364" r:id="rId19"/>
    <p:sldId id="365" r:id="rId20"/>
    <p:sldId id="36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53" autoAdjust="0"/>
    <p:restoredTop sz="94502" autoAdjust="0"/>
  </p:normalViewPr>
  <p:slideViewPr>
    <p:cSldViewPr>
      <p:cViewPr varScale="1">
        <p:scale>
          <a:sx n="109" d="100"/>
          <a:sy n="109" d="100"/>
        </p:scale>
        <p:origin x="109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2E506-8BB5-48FA-A1AA-2106DB369FE6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27C5D-FA26-4DBC-9605-00ECC117D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00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6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0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7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8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1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4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9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9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4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C2238-61B8-4A7B-BB0A-FA02EE5FBFC7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9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0.png"/><Relationship Id="rId7" Type="http://schemas.openxmlformats.org/officeDocument/2006/relationships/image" Target="../media/image5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1.png"/><Relationship Id="rId7" Type="http://schemas.openxmlformats.org/officeDocument/2006/relationships/image" Target="../media/image62.png"/><Relationship Id="rId12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64.png"/><Relationship Id="rId4" Type="http://schemas.openxmlformats.org/officeDocument/2006/relationships/image" Target="../media/image72.png"/><Relationship Id="rId9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77.png"/><Relationship Id="rId3" Type="http://schemas.openxmlformats.org/officeDocument/2006/relationships/image" Target="../media/image71.png"/><Relationship Id="rId7" Type="http://schemas.openxmlformats.org/officeDocument/2006/relationships/image" Target="../media/image62.png"/><Relationship Id="rId12" Type="http://schemas.openxmlformats.org/officeDocument/2006/relationships/image" Target="../media/image75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74.png"/><Relationship Id="rId5" Type="http://schemas.openxmlformats.org/officeDocument/2006/relationships/image" Target="../media/image73.png"/><Relationship Id="rId10" Type="http://schemas.openxmlformats.org/officeDocument/2006/relationships/image" Target="../media/image70.png"/><Relationship Id="rId4" Type="http://schemas.openxmlformats.org/officeDocument/2006/relationships/image" Target="../media/image72.png"/><Relationship Id="rId9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84.jpe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83.jpeg"/><Relationship Id="rId5" Type="http://schemas.openxmlformats.org/officeDocument/2006/relationships/image" Target="../media/image86.png"/><Relationship Id="rId10" Type="http://schemas.openxmlformats.org/officeDocument/2006/relationships/image" Target="../media/image82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2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92.png"/><Relationship Id="rId2" Type="http://schemas.openxmlformats.org/officeDocument/2006/relationships/image" Target="../media/image83.png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1.png"/><Relationship Id="rId5" Type="http://schemas.openxmlformats.org/officeDocument/2006/relationships/image" Target="../media/image86.png"/><Relationship Id="rId15" Type="http://schemas.openxmlformats.org/officeDocument/2006/relationships/image" Target="../media/image84.jpeg"/><Relationship Id="rId10" Type="http://schemas.openxmlformats.org/officeDocument/2006/relationships/image" Target="../media/image89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83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5.png"/><Relationship Id="rId3" Type="http://schemas.openxmlformats.org/officeDocument/2006/relationships/image" Target="../media/image84.png"/><Relationship Id="rId7" Type="http://schemas.openxmlformats.org/officeDocument/2006/relationships/image" Target="../media/image97.png"/><Relationship Id="rId12" Type="http://schemas.openxmlformats.org/officeDocument/2006/relationships/image" Target="../media/image94.png"/><Relationship Id="rId2" Type="http://schemas.openxmlformats.org/officeDocument/2006/relationships/image" Target="../media/image83.png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84.jpeg"/><Relationship Id="rId5" Type="http://schemas.openxmlformats.org/officeDocument/2006/relationships/image" Target="../media/image86.png"/><Relationship Id="rId15" Type="http://schemas.openxmlformats.org/officeDocument/2006/relationships/image" Target="../media/image98.png"/><Relationship Id="rId10" Type="http://schemas.openxmlformats.org/officeDocument/2006/relationships/image" Target="../media/image83.jpeg"/><Relationship Id="rId4" Type="http://schemas.openxmlformats.org/officeDocument/2006/relationships/image" Target="../media/image85.png"/><Relationship Id="rId9" Type="http://schemas.openxmlformats.org/officeDocument/2006/relationships/image" Target="../media/image99.png"/><Relationship Id="rId14" Type="http://schemas.openxmlformats.org/officeDocument/2006/relationships/image" Target="../media/image9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5.png"/><Relationship Id="rId3" Type="http://schemas.openxmlformats.org/officeDocument/2006/relationships/image" Target="../media/image84.png"/><Relationship Id="rId7" Type="http://schemas.openxmlformats.org/officeDocument/2006/relationships/image" Target="../media/image97.png"/><Relationship Id="rId12" Type="http://schemas.openxmlformats.org/officeDocument/2006/relationships/image" Target="../media/image94.png"/><Relationship Id="rId17" Type="http://schemas.openxmlformats.org/officeDocument/2006/relationships/image" Target="../media/image100.png"/><Relationship Id="rId2" Type="http://schemas.openxmlformats.org/officeDocument/2006/relationships/image" Target="../media/image83.png"/><Relationship Id="rId16" Type="http://schemas.openxmlformats.org/officeDocument/2006/relationships/image" Target="../media/image9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84.jpeg"/><Relationship Id="rId5" Type="http://schemas.openxmlformats.org/officeDocument/2006/relationships/image" Target="../media/image86.png"/><Relationship Id="rId15" Type="http://schemas.openxmlformats.org/officeDocument/2006/relationships/image" Target="../media/image106.png"/><Relationship Id="rId10" Type="http://schemas.openxmlformats.org/officeDocument/2006/relationships/image" Target="../media/image83.jpeg"/><Relationship Id="rId4" Type="http://schemas.openxmlformats.org/officeDocument/2006/relationships/image" Target="../media/image85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0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19200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rgbClr val="3333FF"/>
                </a:solidFill>
              </a:rPr>
              <a:t>L11. Influential Diagram</a:t>
            </a:r>
          </a:p>
        </p:txBody>
      </p:sp>
    </p:spTree>
    <p:extLst>
      <p:ext uri="{BB962C8B-B14F-4D97-AF65-F5344CB8AC3E}">
        <p14:creationId xmlns:p14="http://schemas.microsoft.com/office/powerpoint/2010/main" val="21447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Decision Network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Bayesian Network </a:t>
            </a:r>
            <a:r>
              <a:rPr lang="en-US" dirty="0" smtClean="0"/>
              <a:t>+ </a:t>
            </a:r>
            <a:r>
              <a:rPr lang="en-US" b="1" dirty="0" smtClean="0">
                <a:solidFill>
                  <a:srgbClr val="3333FF"/>
                </a:solidFill>
              </a:rPr>
              <a:t>Decision node </a:t>
            </a:r>
            <a:r>
              <a:rPr lang="en-US" dirty="0" smtClean="0"/>
              <a:t>+ </a:t>
            </a:r>
            <a:r>
              <a:rPr lang="en-US" b="1" dirty="0" smtClean="0">
                <a:solidFill>
                  <a:srgbClr val="FF0000"/>
                </a:solidFill>
              </a:rPr>
              <a:t>Utility node </a:t>
            </a:r>
            <a:r>
              <a:rPr lang="en-US" dirty="0" smtClean="0"/>
              <a:t>= </a:t>
            </a:r>
            <a:r>
              <a:rPr lang="en-US" b="1" dirty="0" smtClean="0"/>
              <a:t>Decision network (Influential Diagram)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/>
              <p:cNvSpPr/>
              <p:nvPr/>
            </p:nvSpPr>
            <p:spPr>
              <a:xfrm>
                <a:off x="1447800" y="3733800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Oval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733800"/>
                <a:ext cx="533400" cy="5334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/>
              <p:cNvSpPr/>
              <p:nvPr/>
            </p:nvSpPr>
            <p:spPr>
              <a:xfrm>
                <a:off x="2362200" y="3733800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Oval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733800"/>
                <a:ext cx="533400" cy="533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58"/>
              <p:cNvSpPr/>
              <p:nvPr/>
            </p:nvSpPr>
            <p:spPr>
              <a:xfrm>
                <a:off x="3276600" y="3733800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Oval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733800"/>
                <a:ext cx="533400" cy="5334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/>
              <p:cNvSpPr/>
              <p:nvPr/>
            </p:nvSpPr>
            <p:spPr>
              <a:xfrm>
                <a:off x="2362200" y="2743200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Oval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743200"/>
                <a:ext cx="533400" cy="5334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60" idx="4"/>
            <a:endCxn id="58" idx="0"/>
          </p:cNvCxnSpPr>
          <p:nvPr/>
        </p:nvCxnSpPr>
        <p:spPr>
          <a:xfrm>
            <a:off x="2628900" y="3276600"/>
            <a:ext cx="0" cy="45720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0" idx="4"/>
            <a:endCxn id="57" idx="7"/>
          </p:cNvCxnSpPr>
          <p:nvPr/>
        </p:nvCxnSpPr>
        <p:spPr>
          <a:xfrm flipH="1">
            <a:off x="1903085" y="3276600"/>
            <a:ext cx="725815" cy="53531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0" idx="4"/>
            <a:endCxn id="59" idx="1"/>
          </p:cNvCxnSpPr>
          <p:nvPr/>
        </p:nvCxnSpPr>
        <p:spPr>
          <a:xfrm>
            <a:off x="2628900" y="3276600"/>
            <a:ext cx="725815" cy="53531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0" idx="6"/>
          </p:cNvCxnSpPr>
          <p:nvPr/>
        </p:nvCxnSpPr>
        <p:spPr>
          <a:xfrm>
            <a:off x="2895600" y="3009900"/>
            <a:ext cx="5334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 rot="2795678">
            <a:off x="3531067" y="2767621"/>
            <a:ext cx="472757" cy="4845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3568782" y="2830482"/>
                <a:ext cx="4007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782" y="2830482"/>
                <a:ext cx="40075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2371618" y="1905000"/>
            <a:ext cx="531485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421467" y="1987034"/>
                <a:ext cx="4317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467" y="1987034"/>
                <a:ext cx="431785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/>
          <p:cNvCxnSpPr>
            <a:endCxn id="68" idx="1"/>
          </p:cNvCxnSpPr>
          <p:nvPr/>
        </p:nvCxnSpPr>
        <p:spPr>
          <a:xfrm>
            <a:off x="2895600" y="2438400"/>
            <a:ext cx="709416" cy="39976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58613" y="1580145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Treat ?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1371600" y="2840623"/>
            <a:ext cx="107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Disease ?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1295400" y="4285361"/>
            <a:ext cx="2674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Results from diagnostic tests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6" name="Table 8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7416132"/>
                  </p:ext>
                </p:extLst>
              </p:nvPr>
            </p:nvGraphicFramePr>
            <p:xfrm>
              <a:off x="5410200" y="1828800"/>
              <a:ext cx="1981201" cy="167640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5151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51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5090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188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𝑈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𝐷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88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88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88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88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6" name="Table 8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7416132"/>
                  </p:ext>
                </p:extLst>
              </p:nvPr>
            </p:nvGraphicFramePr>
            <p:xfrm>
              <a:off x="5410200" y="1828800"/>
              <a:ext cx="1981201" cy="167640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5151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51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5090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176" t="-1818" r="-285882" b="-4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1176" t="-1818" r="-185882" b="-4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9615" t="-1818" r="-1282" b="-4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176" t="-101818" r="-285882" b="-3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1176" t="-101818" r="-185882" b="-3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9615" t="-101818" r="-1282" b="-3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176" t="-201818" r="-285882" b="-2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1176" t="-201818" r="-185882" b="-2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9615" t="-201818" r="-1282" b="-2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176" t="-301818" r="-285882" b="-1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1176" t="-301818" r="-185882" b="-1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9615" t="-301818" r="-1282" b="-1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176" t="-401818" r="-285882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1176" t="-401818" r="-185882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9615" t="-401818" r="-1282" b="-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TextBox 21"/>
          <p:cNvSpPr txBox="1"/>
          <p:nvPr/>
        </p:nvSpPr>
        <p:spPr>
          <a:xfrm>
            <a:off x="342593" y="4953000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B050"/>
                </a:solidFill>
              </a:rPr>
              <a:t>A chance node </a:t>
            </a:r>
            <a:r>
              <a:rPr lang="en-US" dirty="0" smtClean="0"/>
              <a:t>corresponds to a random variable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3333FF"/>
                </a:solidFill>
              </a:rPr>
              <a:t>A decision node </a:t>
            </a:r>
            <a:r>
              <a:rPr lang="en-US" dirty="0" smtClean="0"/>
              <a:t>corresponds to each decision to be made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A utility node </a:t>
            </a:r>
            <a:r>
              <a:rPr lang="en-US" dirty="0" smtClean="0"/>
              <a:t>corresponds to an additive utility component 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342592" y="5539264"/>
            <a:ext cx="282539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/>
              <p:cNvSpPr/>
              <p:nvPr/>
            </p:nvSpPr>
            <p:spPr>
              <a:xfrm>
                <a:off x="342592" y="4966699"/>
                <a:ext cx="282539" cy="3048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Oval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92" y="4966699"/>
                <a:ext cx="282539" cy="304800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ctangle 90"/>
          <p:cNvSpPr/>
          <p:nvPr/>
        </p:nvSpPr>
        <p:spPr>
          <a:xfrm rot="2683116">
            <a:off x="357914" y="6123831"/>
            <a:ext cx="251896" cy="2551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5029200" y="3689866"/>
            <a:ext cx="4572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029200" y="3981213"/>
            <a:ext cx="4572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95818" y="379035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Functional edge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486400" y="3505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Conditional edge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8" name="Arc 27"/>
          <p:cNvSpPr/>
          <p:nvPr/>
        </p:nvSpPr>
        <p:spPr>
          <a:xfrm>
            <a:off x="1216630" y="2171700"/>
            <a:ext cx="2440969" cy="1883777"/>
          </a:xfrm>
          <a:prstGeom prst="arc">
            <a:avLst>
              <a:gd name="adj1" fmla="val 8594478"/>
              <a:gd name="adj2" fmla="val 15911755"/>
            </a:avLst>
          </a:prstGeom>
          <a:ln w="19050">
            <a:solidFill>
              <a:srgbClr val="3333FF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5029200" y="4247551"/>
            <a:ext cx="457200" cy="0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495818" y="4062885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Information edge (often omitted) </a:t>
            </a:r>
            <a:endParaRPr 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83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Decision Network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28600" y="762000"/>
                <a:ext cx="883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Assume we only have a single observation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𝑂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=1(=</m:t>
                        </m:r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from test 1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762000"/>
                <a:ext cx="8839200" cy="369332"/>
              </a:xfrm>
              <a:prstGeom prst="rect">
                <a:avLst/>
              </a:prstGeom>
              <a:blipFill>
                <a:blip r:embed="rId2"/>
                <a:stretch>
                  <a:fillRect l="-621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/>
              <p:cNvSpPr/>
              <p:nvPr/>
            </p:nvSpPr>
            <p:spPr>
              <a:xfrm>
                <a:off x="3048000" y="3372855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Oval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372855"/>
                <a:ext cx="533400" cy="533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/>
              <p:cNvSpPr/>
              <p:nvPr/>
            </p:nvSpPr>
            <p:spPr>
              <a:xfrm>
                <a:off x="3962400" y="3372855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Oval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372855"/>
                <a:ext cx="533400" cy="5334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58"/>
              <p:cNvSpPr/>
              <p:nvPr/>
            </p:nvSpPr>
            <p:spPr>
              <a:xfrm>
                <a:off x="4876800" y="3372855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Oval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372855"/>
                <a:ext cx="533400" cy="5334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/>
              <p:cNvSpPr/>
              <p:nvPr/>
            </p:nvSpPr>
            <p:spPr>
              <a:xfrm>
                <a:off x="3962400" y="2382255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Oval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382255"/>
                <a:ext cx="533400" cy="5334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60" idx="4"/>
            <a:endCxn id="58" idx="0"/>
          </p:cNvCxnSpPr>
          <p:nvPr/>
        </p:nvCxnSpPr>
        <p:spPr>
          <a:xfrm>
            <a:off x="4229100" y="2915655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0" idx="4"/>
            <a:endCxn id="57" idx="7"/>
          </p:cNvCxnSpPr>
          <p:nvPr/>
        </p:nvCxnSpPr>
        <p:spPr>
          <a:xfrm flipH="1">
            <a:off x="3503285" y="2915655"/>
            <a:ext cx="725815" cy="5353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0" idx="4"/>
            <a:endCxn id="59" idx="1"/>
          </p:cNvCxnSpPr>
          <p:nvPr/>
        </p:nvCxnSpPr>
        <p:spPr>
          <a:xfrm>
            <a:off x="4229100" y="2915655"/>
            <a:ext cx="725815" cy="5353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0" idx="6"/>
          </p:cNvCxnSpPr>
          <p:nvPr/>
        </p:nvCxnSpPr>
        <p:spPr>
          <a:xfrm>
            <a:off x="4495800" y="2648955"/>
            <a:ext cx="533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 rot="2795678">
            <a:off x="5131267" y="2406676"/>
            <a:ext cx="472757" cy="48455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5168982" y="2469537"/>
                <a:ext cx="4007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982" y="2469537"/>
                <a:ext cx="40075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3971818" y="1544055"/>
            <a:ext cx="531485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021667" y="1626089"/>
                <a:ext cx="4317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67" y="1626089"/>
                <a:ext cx="43178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/>
          <p:cNvCxnSpPr>
            <a:endCxn id="68" idx="1"/>
          </p:cNvCxnSpPr>
          <p:nvPr/>
        </p:nvCxnSpPr>
        <p:spPr>
          <a:xfrm>
            <a:off x="4495800" y="2077455"/>
            <a:ext cx="709416" cy="399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58813" y="12192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Treat ?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2971800" y="2479678"/>
            <a:ext cx="107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Disease ?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2895600" y="3924416"/>
            <a:ext cx="2674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Results from diagnostic tests</a:t>
            </a:r>
            <a:endParaRPr lang="en-US" sz="1600" dirty="0"/>
          </a:p>
        </p:txBody>
      </p:sp>
      <p:sp>
        <p:nvSpPr>
          <p:cNvPr id="28" name="Arc 27"/>
          <p:cNvSpPr/>
          <p:nvPr/>
        </p:nvSpPr>
        <p:spPr>
          <a:xfrm>
            <a:off x="2816830" y="1810755"/>
            <a:ext cx="2440969" cy="1883777"/>
          </a:xfrm>
          <a:prstGeom prst="arc">
            <a:avLst>
              <a:gd name="adj1" fmla="val 8594478"/>
              <a:gd name="adj2" fmla="val 15911755"/>
            </a:avLst>
          </a:prstGeom>
          <a:ln w="19050">
            <a:solidFill>
              <a:srgbClr val="3333FF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51796" y="4363455"/>
                <a:ext cx="5533502" cy="13176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𝐸𝑈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e>
                        <m:e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600" b="0" i="1" smtClean="0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6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600" b="0" i="1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  <m:sup/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, </m:t>
                                  </m:r>
                                  <m:sSubSup>
                                    <m:sSub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1600" b="0" i="1" smtClean="0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𝑈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sz="1600" b="0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6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         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i="1">
                              <a:latin typeface="Cambria Math"/>
                            </a:rPr>
                            <m:t>𝑑</m:t>
                          </m:r>
                        </m:sub>
                        <m:sup/>
                        <m:e>
                          <m:r>
                            <a:rPr lang="en-US" sz="1600" i="1">
                              <a:latin typeface="Cambria Math"/>
                            </a:rPr>
                            <m:t>𝑃</m:t>
                          </m:r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/>
                            </a:rPr>
                            <m:t>𝑑</m:t>
                          </m:r>
                          <m:r>
                            <a:rPr lang="en-US" sz="1600" i="1">
                              <a:latin typeface="Cambria Math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600" i="1">
                              <a:latin typeface="Cambria Math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</m:e>
                      </m:nary>
                      <m:r>
                        <a:rPr lang="en-US" sz="1600" i="1">
                          <a:latin typeface="Cambria Math"/>
                        </a:rPr>
                        <m:t>)</m:t>
                      </m:r>
                      <m:r>
                        <a:rPr lang="en-US" sz="1600" i="1">
                          <a:latin typeface="Cambria Math"/>
                        </a:rPr>
                        <m:t>𝑈</m:t>
                      </m:r>
                      <m:r>
                        <a:rPr lang="en-US" sz="16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sz="1600" i="1">
                          <a:latin typeface="Cambria Math"/>
                        </a:rPr>
                        <m:t>,</m:t>
                      </m:r>
                      <m:r>
                        <a:rPr lang="en-US" sz="1600" i="1">
                          <a:latin typeface="Cambria Math"/>
                        </a:rPr>
                        <m:t>𝑑</m:t>
                      </m:r>
                      <m:r>
                        <a:rPr lang="en-US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796" y="4363455"/>
                <a:ext cx="5533502" cy="131760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3048000" y="5506455"/>
            <a:ext cx="762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03285" y="5506455"/>
            <a:ext cx="230515" cy="228600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98168" y="5699896"/>
            <a:ext cx="4114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rgbClr val="00B050"/>
                </a:solidFill>
              </a:rPr>
              <a:t>Can be computed using many inference methods</a:t>
            </a:r>
            <a:endParaRPr lang="en-US" sz="15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0" y="6290770"/>
                <a:ext cx="9144000" cy="37029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/>
                  <a:t>Compare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𝐸𝑈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0</m:t>
                            </m:r>
                          </m:sup>
                        </m:sSup>
                      </m:e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6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𝐸𝑈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e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600" dirty="0" smtClean="0"/>
                  <a:t> and chose the treatment that lead maximum EU  </a:t>
                </a:r>
                <a:endParaRPr lang="en-US" sz="1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290770"/>
                <a:ext cx="9144000" cy="370294"/>
              </a:xfrm>
              <a:prstGeom prst="rect">
                <a:avLst/>
              </a:prstGeom>
              <a:blipFill rotWithShape="1">
                <a:blip r:embed="rId10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98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Value of Information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0668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may be beneficial to administer additional diagnostic tests to reduce the uncertainty about the </a:t>
            </a:r>
            <a:r>
              <a:rPr lang="en-US" dirty="0" smtClean="0"/>
              <a:t>decease. </a:t>
            </a:r>
            <a:r>
              <a:rPr lang="en-US" dirty="0" smtClean="0"/>
              <a:t>Then, how to choose a test type to be conducted?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200400" y="2590800"/>
                <a:ext cx="2877519" cy="5033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𝑜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𝐸𝑈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𝑜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590800"/>
                <a:ext cx="2877519" cy="5033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52400" y="2125038"/>
                <a:ext cx="5592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Expected utility of optimal action given observation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𝑜</m:t>
                    </m:r>
                  </m:oMath>
                </a14:m>
                <a:r>
                  <a:rPr lang="en-US" i="1" dirty="0" smtClean="0"/>
                  <a:t> :</a:t>
                </a:r>
                <a:endParaRPr lang="en-US" i="1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125038"/>
                <a:ext cx="559274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54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28600" y="3276600"/>
                <a:ext cx="87630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value of information (VPI) about new variable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𝑛𝑒𝑤</m:t>
                        </m:r>
                      </m:sup>
                    </m:sSup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(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unobserved</a:t>
                </a:r>
                <a:r>
                  <a:rPr lang="en-US" dirty="0" smtClean="0"/>
                  <a:t>) given the current observation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𝑜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(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observed</a:t>
                </a:r>
                <a:r>
                  <a:rPr lang="en-US" dirty="0" smtClean="0"/>
                  <a:t>)</a:t>
                </a:r>
                <a:r>
                  <a:rPr lang="en-US" i="1" dirty="0" smtClean="0"/>
                  <a:t>:</a:t>
                </a:r>
                <a:endParaRPr lang="en-US" i="1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276600"/>
                <a:ext cx="8763000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487" t="-4717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1640697" y="4038600"/>
                <a:ext cx="5938805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/>
                        </a:rPr>
                        <m:t>V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OI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𝑛𝑒𝑤</m:t>
                              </m:r>
                            </m:sup>
                          </m:sSup>
                          <m:r>
                            <a:rPr lang="en-US" b="0" i="0" smtClean="0"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𝑜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𝑛𝑒𝑤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𝑛𝑒𝑤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𝑜</m:t>
                              </m:r>
                            </m:e>
                          </m:nary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𝑛𝑒𝑤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𝑜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697" y="4038600"/>
                <a:ext cx="5938805" cy="9840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57537" y="5334000"/>
            <a:ext cx="8839200" cy="12926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The value of information about a variable is the increase in expected utility with the observation of that variable</a:t>
            </a:r>
          </a:p>
          <a:p>
            <a:endParaRPr lang="en-US" sz="6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VPI can only captures the increase in expected utility need to consider the cost associated with observing the new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Sequential Decision Making : Partial Ordering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76200" y="727038"/>
                <a:ext cx="88392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The sequential decision making problems can be solved by exploiting structure in the problem based on Bayesian Network and the corresponding inference routines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The sequential decision making problem will be extended later to problems in </a:t>
                </a:r>
                <a:r>
                  <a:rPr lang="en-US" sz="1600" b="1" dirty="0" smtClean="0">
                    <a:solidFill>
                      <a:srgbClr val="FF0000"/>
                    </a:solidFill>
                  </a:rPr>
                  <a:t>control theory</a:t>
                </a:r>
                <a:r>
                  <a:rPr lang="en-US" sz="1600" dirty="0" smtClean="0"/>
                  <a:t> and </a:t>
                </a:r>
                <a:r>
                  <a:rPr lang="en-US" sz="1600" b="1" dirty="0" smtClean="0">
                    <a:solidFill>
                      <a:srgbClr val="FF0000"/>
                    </a:solidFill>
                  </a:rPr>
                  <a:t>reinforcement learning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Influential Diagram defines a partial ordering of the nodes:</a:t>
                </a:r>
              </a:p>
              <a:p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𝒳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𝒳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𝒳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𝒳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  <a:p>
                <a:r>
                  <a:rPr lang="en-US" sz="1600" dirty="0" smtClean="0"/>
                  <a:t>   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 smtClean="0"/>
                  <a:t> being the variables revealed between decision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160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727038"/>
                <a:ext cx="8839200" cy="3139321"/>
              </a:xfrm>
              <a:prstGeom prst="rect">
                <a:avLst/>
              </a:prstGeom>
              <a:blipFill>
                <a:blip r:embed="rId2"/>
                <a:stretch>
                  <a:fillRect l="-276" t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04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Sequential Decision Making : Partial Ordering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132989" y="2736956"/>
                <a:ext cx="8839200" cy="4103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Transition probability 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 smtClean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Utility is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The probability of the sequence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16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sz="16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 smtClean="0"/>
              </a:p>
              <a:p>
                <a:pPr algn="ctr"/>
                <a:endParaRPr lang="en-US" sz="2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At time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600" dirty="0" smtClean="0"/>
                  <a:t>, we want to made the decision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/>
                  <a:t> that will lead to maximized expected total utility</a:t>
                </a:r>
              </a:p>
              <a:p>
                <a:endParaRPr lang="en-US" sz="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sz="16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sSub>
                                            <m:sSubPr>
                                              <m:ctrlPr>
                                                <a:rPr lang="en-US" sz="160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sz="1600" i="1" smtClean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rgbClr val="33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33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33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2:</m:t>
                                              </m:r>
                                              <m:r>
                                                <a:rPr lang="en-US" sz="1600" b="0" i="1" smtClean="0">
                                                  <a:solidFill>
                                                    <a:srgbClr val="33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i="1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rgbClr val="33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33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33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i="1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rgbClr val="33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33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33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1:</m:t>
                                              </m:r>
                                              <m:r>
                                                <a:rPr lang="en-US" sz="1600" b="0" i="1" smtClean="0">
                                                  <a:solidFill>
                                                    <a:srgbClr val="33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16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sz="16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:</m:t>
                                              </m:r>
                                              <m:r>
                                                <a:rPr lang="en-US" sz="16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sz="16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lim>
                                      </m:limLow>
                                    </m:fName>
                                    <m:e>
                                      <m:nary>
                                        <m:naryPr>
                                          <m:chr m:val="∏"/>
                                          <m:ctrlPr>
                                            <a:rPr lang="en-US" sz="1600" i="1" smtClean="0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1600" i="1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solidFill>
                                                    <a:srgbClr val="33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600" i="1">
                                                      <a:solidFill>
                                                        <a:srgbClr val="3333F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3333F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3333F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3333F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600" i="1">
                                                      <a:solidFill>
                                                        <a:srgbClr val="3333F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3333F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3333F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600" i="1">
                                                  <a:solidFill>
                                                    <a:srgbClr val="33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600" i="1">
                                                      <a:solidFill>
                                                        <a:srgbClr val="3333F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3333F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i="1">
                                                      <a:solidFill>
                                                        <a:srgbClr val="3333F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nary>
                                    </m:e>
                                  </m:func>
                                </m:e>
                              </m:nary>
                            </m:e>
                          </m:func>
                        </m:e>
                      </m:nary>
                      <m:nary>
                        <m:naryPr>
                          <m:chr m:val="∑"/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89" y="2736956"/>
                <a:ext cx="8839200" cy="4103367"/>
              </a:xfrm>
              <a:prstGeom prst="rect">
                <a:avLst/>
              </a:prstGeom>
              <a:blipFill>
                <a:blip r:embed="rId2"/>
                <a:stretch>
                  <a:fillRect l="-276" t="-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2514601" y="685800"/>
            <a:ext cx="3505200" cy="2109358"/>
            <a:chOff x="2514600" y="671340"/>
            <a:chExt cx="3822761" cy="230046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5147932" y="1882558"/>
              <a:ext cx="717013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081464" y="1882558"/>
              <a:ext cx="717013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>
              <a:grpSpLocks noChangeAspect="1"/>
            </p:cNvGrpSpPr>
            <p:nvPr/>
          </p:nvGrpSpPr>
          <p:grpSpPr>
            <a:xfrm>
              <a:off x="2514600" y="671340"/>
              <a:ext cx="3822761" cy="2300460"/>
              <a:chOff x="2044639" y="861181"/>
              <a:chExt cx="4477690" cy="2694583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066509" y="861181"/>
                <a:ext cx="531485" cy="533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>
                <a:stCxn id="6" idx="2"/>
                <a:endCxn id="27" idx="1"/>
              </p:cNvCxnSpPr>
              <p:nvPr/>
            </p:nvCxnSpPr>
            <p:spPr>
              <a:xfrm>
                <a:off x="2332252" y="1394581"/>
                <a:ext cx="1164701" cy="696743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2044639" y="943215"/>
                    <a:ext cx="57522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4639" y="943215"/>
                    <a:ext cx="575221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Oval 12"/>
                  <p:cNvSpPr/>
                  <p:nvPr/>
                </p:nvSpPr>
                <p:spPr>
                  <a:xfrm>
                    <a:off x="2045584" y="2013209"/>
                    <a:ext cx="533400" cy="533400"/>
                  </a:xfrm>
                  <a:prstGeom prst="ellipse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Oval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5584" y="2013209"/>
                    <a:ext cx="533400" cy="5334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Rectangle 23"/>
              <p:cNvSpPr/>
              <p:nvPr/>
            </p:nvSpPr>
            <p:spPr>
              <a:xfrm>
                <a:off x="3439763" y="861181"/>
                <a:ext cx="531485" cy="533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2"/>
                <a:endCxn id="34" idx="1"/>
              </p:cNvCxnSpPr>
              <p:nvPr/>
            </p:nvCxnSpPr>
            <p:spPr>
              <a:xfrm>
                <a:off x="3705506" y="1394581"/>
                <a:ext cx="1092407" cy="704643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/>
                  <p:cNvSpPr/>
                  <p:nvPr/>
                </p:nvSpPr>
                <p:spPr>
                  <a:xfrm>
                    <a:off x="3440881" y="943215"/>
                    <a:ext cx="5292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Rectangle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0881" y="943215"/>
                    <a:ext cx="52924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Oval 26"/>
                  <p:cNvSpPr/>
                  <p:nvPr/>
                </p:nvSpPr>
                <p:spPr>
                  <a:xfrm>
                    <a:off x="3418838" y="2013209"/>
                    <a:ext cx="533400" cy="5334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7" name="Oval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838" y="2013209"/>
                    <a:ext cx="533400" cy="53340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Rectangle 27"/>
              <p:cNvSpPr/>
              <p:nvPr/>
            </p:nvSpPr>
            <p:spPr>
              <a:xfrm rot="2795678">
                <a:off x="3449160" y="3061307"/>
                <a:ext cx="472757" cy="48455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3401991" y="3080239"/>
                    <a:ext cx="47795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9" name="Rectangle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1991" y="3080239"/>
                    <a:ext cx="47795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639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Arrow Connector 29"/>
              <p:cNvCxnSpPr/>
              <p:nvPr/>
            </p:nvCxnSpPr>
            <p:spPr>
              <a:xfrm>
                <a:off x="3685538" y="2546609"/>
                <a:ext cx="0" cy="41876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4740723" y="869081"/>
                <a:ext cx="531485" cy="533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/>
              <p:cNvCxnSpPr>
                <a:stCxn id="31" idx="2"/>
                <a:endCxn id="41" idx="1"/>
              </p:cNvCxnSpPr>
              <p:nvPr/>
            </p:nvCxnSpPr>
            <p:spPr>
              <a:xfrm>
                <a:off x="5006466" y="1402481"/>
                <a:ext cx="1019701" cy="704643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32"/>
                  <p:cNvSpPr/>
                  <p:nvPr/>
                </p:nvSpPr>
                <p:spPr>
                  <a:xfrm>
                    <a:off x="4741841" y="951115"/>
                    <a:ext cx="5292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Rectangle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1841" y="951115"/>
                    <a:ext cx="52924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Oval 33"/>
                  <p:cNvSpPr/>
                  <p:nvPr/>
                </p:nvSpPr>
                <p:spPr>
                  <a:xfrm>
                    <a:off x="4719798" y="2021109"/>
                    <a:ext cx="533400" cy="5334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4" name="Oval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9798" y="2021109"/>
                    <a:ext cx="533400" cy="53340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Rectangle 34"/>
              <p:cNvSpPr/>
              <p:nvPr/>
            </p:nvSpPr>
            <p:spPr>
              <a:xfrm rot="2795678">
                <a:off x="4750120" y="3069207"/>
                <a:ext cx="472757" cy="48455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4747521" y="3080239"/>
                    <a:ext cx="47795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6" name="Rectangle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7521" y="3080239"/>
                    <a:ext cx="477952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639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>
                <a:off x="4986498" y="2554509"/>
                <a:ext cx="0" cy="41876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/>
              <p:cNvSpPr/>
              <p:nvPr/>
            </p:nvSpPr>
            <p:spPr>
              <a:xfrm>
                <a:off x="5968977" y="876981"/>
                <a:ext cx="531485" cy="533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5947107" y="959015"/>
                    <a:ext cx="57522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7107" y="959015"/>
                    <a:ext cx="575222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Oval 40"/>
                  <p:cNvSpPr/>
                  <p:nvPr/>
                </p:nvSpPr>
                <p:spPr>
                  <a:xfrm>
                    <a:off x="5948052" y="2029009"/>
                    <a:ext cx="533400" cy="5334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1" name="Oval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8052" y="2029009"/>
                    <a:ext cx="533400" cy="533400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Rectangle 41"/>
              <p:cNvSpPr/>
              <p:nvPr/>
            </p:nvSpPr>
            <p:spPr>
              <a:xfrm rot="2795678">
                <a:off x="5978374" y="3077107"/>
                <a:ext cx="472757" cy="48455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/>
                  <p:cNvSpPr/>
                  <p:nvPr/>
                </p:nvSpPr>
                <p:spPr>
                  <a:xfrm>
                    <a:off x="5971853" y="3080239"/>
                    <a:ext cx="47795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Rectangle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71853" y="3080239"/>
                    <a:ext cx="477952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Straight Arrow Connector 43"/>
              <p:cNvCxnSpPr/>
              <p:nvPr/>
            </p:nvCxnSpPr>
            <p:spPr>
              <a:xfrm>
                <a:off x="6214752" y="2562409"/>
                <a:ext cx="0" cy="41876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2312284" y="1403609"/>
                <a:ext cx="0" cy="609600"/>
              </a:xfrm>
              <a:prstGeom prst="straightConnector1">
                <a:avLst/>
              </a:prstGeom>
              <a:ln w="28575">
                <a:solidFill>
                  <a:srgbClr val="3333FF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/>
            <p:cNvCxnSpPr>
              <a:stCxn id="13" idx="6"/>
              <a:endCxn id="27" idx="2"/>
            </p:cNvCxnSpPr>
            <p:nvPr/>
          </p:nvCxnSpPr>
          <p:spPr>
            <a:xfrm>
              <a:off x="2970789" y="1882558"/>
              <a:ext cx="717013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182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Sequential Decision Making : Partial Ordering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132989" y="2736956"/>
                <a:ext cx="8839200" cy="4103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Transition probability 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 smtClean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Utility is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The probability of the sequence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16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sz="16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6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 smtClean="0"/>
              </a:p>
              <a:p>
                <a:pPr algn="ctr"/>
                <a:endParaRPr lang="en-US" sz="2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At time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600" dirty="0" smtClean="0"/>
                  <a:t>, we want to made the decision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/>
                  <a:t> that will lead to maximized expected total utility</a:t>
                </a:r>
              </a:p>
              <a:p>
                <a:endParaRPr lang="en-US" sz="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unc>
                            <m:func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lim>
                                      </m:limLow>
                                    </m:fName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p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limLow>
                                                <m:limLowPr>
                                                  <m:ctrlPr>
                                                    <a:rPr lang="en-US" sz="16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limLow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6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max</m:t>
                                                  </m:r>
                                                </m:e>
                                                <m:lim>
                                                  <m:sSub>
                                                    <m:sSubPr>
                                                      <m:ctrlPr>
                                                        <a:rPr lang="en-US" sz="16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b>
                                                  </m:sSub>
                                                </m:lim>
                                              </m:limLow>
                                            </m:fName>
                                            <m:e>
                                              <m:nary>
                                                <m:naryPr>
                                                  <m:chr m:val="∑"/>
                                                  <m:ctrlPr>
                                                    <a:rPr lang="en-US" sz="16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sz="16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  <m:sup>
                                                  <m:r>
                                                    <a:rPr lang="en-US" sz="16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</m:sup>
                                                <m:e>
                                                  <m:r>
                                                    <a:rPr lang="en-US" sz="1600" i="1" smtClean="0">
                                                      <a:solidFill>
                                                        <a:srgbClr val="3333F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sz="1600" i="1">
                                                          <a:solidFill>
                                                            <a:srgbClr val="3333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600" i="1">
                                                              <a:solidFill>
                                                                <a:srgbClr val="3333FF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600" i="1">
                                                              <a:solidFill>
                                                                <a:srgbClr val="3333FF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600" i="1">
                                                              <a:solidFill>
                                                                <a:srgbClr val="3333FF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2:</m:t>
                                                          </m:r>
                                                          <m:r>
                                                            <a:rPr lang="en-US" sz="1600" i="1">
                                                              <a:solidFill>
                                                                <a:srgbClr val="3333FF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𝑇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3333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|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600" i="1">
                                                              <a:solidFill>
                                                                <a:srgbClr val="3333FF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600" i="1">
                                                              <a:solidFill>
                                                                <a:srgbClr val="3333FF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600" i="1">
                                                              <a:solidFill>
                                                                <a:srgbClr val="3333FF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3333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, 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600" i="1">
                                                              <a:solidFill>
                                                                <a:srgbClr val="3333FF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600" i="1">
                                                              <a:solidFill>
                                                                <a:srgbClr val="3333FF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𝑑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600" i="1">
                                                              <a:solidFill>
                                                                <a:srgbClr val="3333FF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1:</m:t>
                                                          </m:r>
                                                          <m:r>
                                                            <a:rPr lang="en-US" sz="1600" i="1">
                                                              <a:solidFill>
                                                                <a:srgbClr val="3333FF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𝑇</m:t>
                                                          </m:r>
                                                          <m:r>
                                                            <a:rPr lang="en-US" sz="1600" i="1">
                                                              <a:solidFill>
                                                                <a:srgbClr val="3333FF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−1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  <m:r>
                                                    <a:rPr lang="en-US" sz="160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𝑈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sz="1600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600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600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600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  <m:r>
                                                            <a:rPr lang="en-US" sz="1600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:</m:t>
                                                          </m:r>
                                                          <m:r>
                                                            <a:rPr lang="en-US" sz="1600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𝑇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nary>
                                            </m:e>
                                          </m:func>
                                        </m:e>
                                      </m:nary>
                                    </m:e>
                                  </m:func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unc>
                            <m:func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lim>
                                      </m:limLow>
                                    </m:fName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p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limLow>
                                                <m:limLowPr>
                                                  <m:ctrlPr>
                                                    <a:rPr lang="en-US" sz="16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limLow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6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max</m:t>
                                                  </m:r>
                                                </m:e>
                                                <m:lim>
                                                  <m:sSub>
                                                    <m:sSubPr>
                                                      <m:ctrlPr>
                                                        <a:rPr lang="en-US" sz="16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b>
                                                  </m:sSub>
                                                </m:lim>
                                              </m:limLow>
                                            </m:fName>
                                            <m:e>
                                              <m:nary>
                                                <m:naryPr>
                                                  <m:chr m:val="∑"/>
                                                  <m:ctrlPr>
                                                    <a:rPr lang="en-US" sz="16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sz="16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  <m:sup>
                                                  <m:r>
                                                    <a:rPr lang="en-US" sz="16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</m:sup>
                                                <m:e>
                                                  <m:nary>
                                                    <m:naryPr>
                                                      <m:chr m:val="∏"/>
                                                      <m:ctrlPr>
                                                        <a:rPr lang="en-US" sz="1600" i="1" smtClean="0">
                                                          <a:solidFill>
                                                            <a:srgbClr val="3333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naryPr>
                                                    <m:sub>
                                                      <m:r>
                                                        <m:rPr>
                                                          <m:brk m:alnAt="23"/>
                                                        </m:rPr>
                                                        <a:rPr lang="en-US" sz="1600" i="1">
                                                          <a:solidFill>
                                                            <a:srgbClr val="3333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3333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=1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3333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3333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p>
                                                    <m:e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3333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𝑝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en-US" sz="1600" i="1">
                                                              <a:solidFill>
                                                                <a:srgbClr val="3333FF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sz="1600" i="1">
                                                                  <a:solidFill>
                                                                    <a:srgbClr val="3333FF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sz="1600" i="1">
                                                                  <a:solidFill>
                                                                    <a:srgbClr val="3333FF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𝑥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sz="1600" i="1">
                                                                  <a:solidFill>
                                                                    <a:srgbClr val="3333FF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𝑡</m:t>
                                                              </m:r>
                                                              <m:r>
                                                                <a:rPr lang="en-US" sz="1600" i="1">
                                                                  <a:solidFill>
                                                                    <a:srgbClr val="3333FF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+1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sz="1600" i="1">
                                                                  <a:solidFill>
                                                                    <a:srgbClr val="3333FF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sz="1600" i="1">
                                                                  <a:solidFill>
                                                                    <a:srgbClr val="3333FF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𝑥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sz="1600" i="1">
                                                                  <a:solidFill>
                                                                    <a:srgbClr val="3333FF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𝑡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en-US" sz="1600" i="1">
                                                              <a:solidFill>
                                                                <a:srgbClr val="3333FF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,</m:t>
                                                          </m:r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sz="1600" i="1">
                                                                  <a:solidFill>
                                                                    <a:srgbClr val="3333FF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sz="1600" i="1">
                                                                  <a:solidFill>
                                                                    <a:srgbClr val="3333FF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𝑑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sz="1600" i="1">
                                                                  <a:solidFill>
                                                                    <a:srgbClr val="3333FF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𝑡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d>
                                                    </m:e>
                                                  </m:nary>
                                                  <m:nary>
                                                    <m:naryPr>
                                                      <m:chr m:val="∑"/>
                                                      <m:ctrlPr>
                                                        <a:rPr lang="en-US" sz="160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naryPr>
                                                    <m:sub>
                                                      <m:r>
                                                        <m:rPr>
                                                          <m:brk m:alnAt="23"/>
                                                        </m:rPr>
                                                        <a:rPr lang="en-US" sz="1600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=2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sup>
                                                    <m:e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𝑢</m:t>
                                                      </m:r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(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600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600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600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𝑡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sz="1600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)</m:t>
                                                      </m:r>
                                                    </m:e>
                                                  </m:nary>
                                                </m:e>
                                              </m:nary>
                                            </m:e>
                                          </m:func>
                                        </m:e>
                                      </m:nary>
                                    </m:e>
                                  </m:func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89" y="2736956"/>
                <a:ext cx="8839200" cy="4103367"/>
              </a:xfrm>
              <a:prstGeom prst="rect">
                <a:avLst/>
              </a:prstGeom>
              <a:blipFill>
                <a:blip r:embed="rId2"/>
                <a:stretch>
                  <a:fillRect l="-276" t="-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>
            <a:off x="3951304" y="1796401"/>
            <a:ext cx="65745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>
            <a:grpSpLocks noChangeAspect="1"/>
          </p:cNvGrpSpPr>
          <p:nvPr/>
        </p:nvGrpSpPr>
        <p:grpSpPr>
          <a:xfrm>
            <a:off x="2514601" y="685800"/>
            <a:ext cx="3580168" cy="2109358"/>
            <a:chOff x="2044639" y="861181"/>
            <a:chExt cx="4573458" cy="2694583"/>
          </a:xfrm>
        </p:grpSpPr>
        <p:sp>
          <p:nvSpPr>
            <p:cNvPr id="6" name="Rectangle 5"/>
            <p:cNvSpPr/>
            <p:nvPr/>
          </p:nvSpPr>
          <p:spPr>
            <a:xfrm>
              <a:off x="2066509" y="861181"/>
              <a:ext cx="531485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2"/>
              <a:endCxn id="27" idx="1"/>
            </p:cNvCxnSpPr>
            <p:nvPr/>
          </p:nvCxnSpPr>
          <p:spPr>
            <a:xfrm>
              <a:off x="2332252" y="1394581"/>
              <a:ext cx="1164701" cy="69674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2044639" y="943215"/>
                  <a:ext cx="5752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4639" y="943215"/>
                  <a:ext cx="575221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2045584" y="2013209"/>
                  <a:ext cx="533400" cy="533400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5584" y="2013209"/>
                  <a:ext cx="533400" cy="5334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23"/>
            <p:cNvSpPr/>
            <p:nvPr/>
          </p:nvSpPr>
          <p:spPr>
            <a:xfrm>
              <a:off x="3439763" y="861181"/>
              <a:ext cx="531485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4" idx="2"/>
              <a:endCxn id="34" idx="1"/>
            </p:cNvCxnSpPr>
            <p:nvPr/>
          </p:nvCxnSpPr>
          <p:spPr>
            <a:xfrm>
              <a:off x="3705506" y="1394581"/>
              <a:ext cx="1092407" cy="70464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3440881" y="943215"/>
                  <a:ext cx="52924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0881" y="943215"/>
                  <a:ext cx="52924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Oval 26"/>
                <p:cNvSpPr/>
                <p:nvPr/>
              </p:nvSpPr>
              <p:spPr>
                <a:xfrm>
                  <a:off x="3418838" y="2013209"/>
                  <a:ext cx="533400" cy="5334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8838" y="2013209"/>
                  <a:ext cx="533400" cy="5334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/>
            <p:cNvSpPr/>
            <p:nvPr/>
          </p:nvSpPr>
          <p:spPr>
            <a:xfrm rot="2795678">
              <a:off x="3449160" y="3061307"/>
              <a:ext cx="472757" cy="48455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Rectangle 28"/>
                <p:cNvSpPr/>
                <p:nvPr/>
              </p:nvSpPr>
              <p:spPr>
                <a:xfrm>
                  <a:off x="3401991" y="3080239"/>
                  <a:ext cx="4779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991" y="3080239"/>
                  <a:ext cx="477952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63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/>
            <p:cNvCxnSpPr/>
            <p:nvPr/>
          </p:nvCxnSpPr>
          <p:spPr>
            <a:xfrm>
              <a:off x="3685538" y="2546609"/>
              <a:ext cx="0" cy="4187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4740723" y="869081"/>
              <a:ext cx="531485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4741841" y="951115"/>
                  <a:ext cx="52924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1841" y="951115"/>
                  <a:ext cx="529247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Oval 33"/>
                <p:cNvSpPr/>
                <p:nvPr/>
              </p:nvSpPr>
              <p:spPr>
                <a:xfrm>
                  <a:off x="4719798" y="2021109"/>
                  <a:ext cx="533400" cy="5334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9798" y="2021109"/>
                  <a:ext cx="533400" cy="5334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ectangle 34"/>
            <p:cNvSpPr/>
            <p:nvPr/>
          </p:nvSpPr>
          <p:spPr>
            <a:xfrm rot="2795678">
              <a:off x="4750120" y="3069207"/>
              <a:ext cx="472757" cy="48455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/>
                <p:cNvSpPr/>
                <p:nvPr/>
              </p:nvSpPr>
              <p:spPr>
                <a:xfrm>
                  <a:off x="4747521" y="3080239"/>
                  <a:ext cx="4779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521" y="3080239"/>
                  <a:ext cx="477952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163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>
              <a:off x="4986498" y="2554509"/>
              <a:ext cx="0" cy="4187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5968977" y="876981"/>
              <a:ext cx="531485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Rectangle 39"/>
                <p:cNvSpPr/>
                <p:nvPr/>
              </p:nvSpPr>
              <p:spPr>
                <a:xfrm>
                  <a:off x="5851340" y="959015"/>
                  <a:ext cx="766757" cy="4718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1340" y="959015"/>
                  <a:ext cx="766757" cy="4718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Oval 40"/>
                <p:cNvSpPr/>
                <p:nvPr/>
              </p:nvSpPr>
              <p:spPr>
                <a:xfrm>
                  <a:off x="5948052" y="2029009"/>
                  <a:ext cx="533400" cy="5334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1" name="Oval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052" y="2029009"/>
                  <a:ext cx="533400" cy="5334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ctangle 41"/>
            <p:cNvSpPr/>
            <p:nvPr/>
          </p:nvSpPr>
          <p:spPr>
            <a:xfrm rot="2795678">
              <a:off x="5978374" y="3077107"/>
              <a:ext cx="472757" cy="48455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Rectangle 42"/>
                <p:cNvSpPr/>
                <p:nvPr/>
              </p:nvSpPr>
              <p:spPr>
                <a:xfrm>
                  <a:off x="5971853" y="3080239"/>
                  <a:ext cx="635701" cy="4718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1853" y="3080239"/>
                  <a:ext cx="635701" cy="4718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6214752" y="2562409"/>
              <a:ext cx="0" cy="4187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2312284" y="1403609"/>
              <a:ext cx="0" cy="609600"/>
            </a:xfrm>
            <a:prstGeom prst="straightConnector1">
              <a:avLst/>
            </a:prstGeom>
            <a:ln w="28575">
              <a:solidFill>
                <a:srgbClr val="3333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>
            <a:stCxn id="13" idx="6"/>
            <a:endCxn id="27" idx="2"/>
          </p:cNvCxnSpPr>
          <p:nvPr/>
        </p:nvCxnSpPr>
        <p:spPr>
          <a:xfrm>
            <a:off x="2932894" y="1796401"/>
            <a:ext cx="65745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105881" y="617198"/>
            <a:ext cx="416054" cy="417553"/>
          </a:xfrm>
          <a:prstGeom prst="rect">
            <a:avLst/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073031" y="1540323"/>
            <a:ext cx="416054" cy="417553"/>
          </a:xfrm>
          <a:prstGeom prst="rect">
            <a:avLst/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105881" y="2352038"/>
            <a:ext cx="416054" cy="417553"/>
          </a:xfrm>
          <a:prstGeom prst="rect">
            <a:avLst/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75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Sequential Decision Making : Partial Ordering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76200" y="727038"/>
                <a:ext cx="8839200" cy="6119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The sequential decision making problems can be solved by exploiting structure in the problem based on Bayesian Network and the corresponding inference routines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The sequential decision making problem will be extended later to problems in </a:t>
                </a:r>
                <a:r>
                  <a:rPr lang="en-US" sz="1600" b="1" dirty="0" smtClean="0">
                    <a:solidFill>
                      <a:srgbClr val="FF0000"/>
                    </a:solidFill>
                  </a:rPr>
                  <a:t>control theory</a:t>
                </a:r>
                <a:r>
                  <a:rPr lang="en-US" sz="1600" dirty="0" smtClean="0"/>
                  <a:t> and </a:t>
                </a:r>
                <a:r>
                  <a:rPr lang="en-US" sz="1600" b="1" dirty="0" smtClean="0">
                    <a:solidFill>
                      <a:srgbClr val="FF0000"/>
                    </a:solidFill>
                  </a:rPr>
                  <a:t>reinforcement learning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Influential Diagram defines a partial ordering of the nodes:</a:t>
                </a:r>
              </a:p>
              <a:p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𝒳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𝒳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𝒳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𝒳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  <a:p>
                <a:r>
                  <a:rPr lang="en-US" sz="1600" dirty="0" smtClean="0"/>
                  <a:t>   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 smtClean="0"/>
                  <a:t> being the variables revealed between decision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1600" dirty="0" smtClean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The optimal first decision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 smtClean="0"/>
                  <a:t>is determined by computing</a:t>
                </a:r>
                <a:endParaRPr lang="en-US" sz="1600" dirty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</m:func>
                        </m:e>
                      </m:nary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𝒳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nary>
                                    <m:naryPr>
                                      <m:chr m:val="∏"/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ℒ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pa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func>
                        </m:e>
                      </m:nary>
                      <m:nary>
                        <m:naryPr>
                          <m:chr m:val="∑"/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pa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   </a:t>
                </a:r>
              </a:p>
              <a:p>
                <a:r>
                  <a:rPr lang="en-US" sz="1600" dirty="0" smtClean="0"/>
                  <a:t>     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sz="1600" dirty="0" smtClean="0"/>
                  <a:t> is a set of random variables 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lang="en-US" sz="1600" dirty="0" smtClean="0"/>
                  <a:t> is a set of utility variables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The optimal first decision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600" dirty="0"/>
                  <a:t> is determined </a:t>
                </a:r>
                <a:r>
                  <a:rPr lang="en-US" sz="1600" dirty="0" smtClean="0"/>
                  <a:t>as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727038"/>
                <a:ext cx="8839200" cy="6119239"/>
              </a:xfrm>
              <a:prstGeom prst="rect">
                <a:avLst/>
              </a:prstGeom>
              <a:blipFill>
                <a:blip r:embed="rId2"/>
                <a:stretch>
                  <a:fillRect l="-276" t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58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/>
          <p:cNvCxnSpPr/>
          <p:nvPr/>
        </p:nvCxnSpPr>
        <p:spPr>
          <a:xfrm>
            <a:off x="643247" y="1093837"/>
            <a:ext cx="1183" cy="105494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78690" y="857461"/>
            <a:ext cx="531485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Example: Should I do a PhD?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1660919" y="862499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919" y="862499"/>
                <a:ext cx="533400" cy="533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18" idx="3"/>
            <a:endCxn id="28" idx="1"/>
          </p:cNvCxnSpPr>
          <p:nvPr/>
        </p:nvCxnSpPr>
        <p:spPr>
          <a:xfrm>
            <a:off x="910175" y="1124161"/>
            <a:ext cx="828859" cy="116375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rot="2795678">
            <a:off x="406869" y="2234222"/>
            <a:ext cx="472757" cy="4845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44584" y="2297083"/>
                <a:ext cx="5016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84" y="2297083"/>
                <a:ext cx="50167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97697" y="939495"/>
                <a:ext cx="4934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97" y="939495"/>
                <a:ext cx="4934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V="1">
            <a:off x="898919" y="1132952"/>
            <a:ext cx="762000" cy="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/>
              <p:cNvSpPr/>
              <p:nvPr/>
            </p:nvSpPr>
            <p:spPr>
              <a:xfrm>
                <a:off x="1660919" y="2209800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919" y="2209800"/>
                <a:ext cx="533400" cy="533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 rot="2795678">
            <a:off x="1691239" y="3596112"/>
            <a:ext cx="472757" cy="4845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728954" y="3658973"/>
                <a:ext cx="510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954" y="3658973"/>
                <a:ext cx="51001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11" idx="4"/>
            <a:endCxn id="28" idx="0"/>
          </p:cNvCxnSpPr>
          <p:nvPr/>
        </p:nvCxnSpPr>
        <p:spPr>
          <a:xfrm>
            <a:off x="1927619" y="1395899"/>
            <a:ext cx="0" cy="81390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927619" y="2743200"/>
            <a:ext cx="0" cy="7569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520462" y="2381388"/>
                <a:ext cx="3505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dom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PhD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PhD</m:t>
                        </m:r>
                      </m:e>
                    </m:d>
                  </m:oMath>
                </a14:m>
                <a:endParaRPr lang="en-US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dom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160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prize</m:t>
                        </m:r>
                        <m:r>
                          <a:rPr lang="en-US" sz="1600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dom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low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average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high</m:t>
                        </m:r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462" y="2381388"/>
                <a:ext cx="3505200" cy="830997"/>
              </a:xfrm>
              <a:prstGeom prst="rect">
                <a:avLst/>
              </a:prstGeom>
              <a:blipFill>
                <a:blip r:embed="rId7"/>
                <a:stretch>
                  <a:fillRect l="-696" t="-220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2514600" y="3530025"/>
                <a:ext cx="648145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PhD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=−50000, 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PhD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low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100000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average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200000,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high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500000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530025"/>
                <a:ext cx="6481451" cy="584775"/>
              </a:xfrm>
              <a:prstGeom prst="rect">
                <a:avLst/>
              </a:prstGeom>
              <a:blipFill>
                <a:blip r:embed="rId8"/>
                <a:stretch>
                  <a:fillRect l="-376" t="-1042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2586346" y="3238683"/>
            <a:ext cx="151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Utilities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20462" y="2091882"/>
            <a:ext cx="151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Domains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486847" y="1390861"/>
                <a:ext cx="3352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ordering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847" y="1390861"/>
                <a:ext cx="3352800" cy="369332"/>
              </a:xfrm>
              <a:prstGeom prst="rect">
                <a:avLst/>
              </a:prstGeom>
              <a:blipFill>
                <a:blip r:embed="rId9"/>
                <a:stretch>
                  <a:fillRect l="-163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2586346" y="822687"/>
            <a:ext cx="581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 PhD to wind a Novel Prize?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/>
              <p:cNvSpPr/>
              <p:nvPr/>
            </p:nvSpPr>
            <p:spPr>
              <a:xfrm>
                <a:off x="228600" y="4393049"/>
                <a:ext cx="812921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win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Novel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PhD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000000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win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Novel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PhD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=0.001 </m:t>
                    </m:r>
                  </m:oMath>
                </a14:m>
                <a:endParaRPr lang="en-US" sz="1400" i="1" dirty="0" smtClean="0">
                  <a:latin typeface="Cambria Math" panose="02040503050406030204" pitchFamily="18" charset="0"/>
                </a:endParaRPr>
              </a:p>
              <a:p>
                <a:endParaRPr lang="en-US" sz="14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low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PhD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sz="1400" dirty="0" smtClean="0"/>
                  <a:t>,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average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PhD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400" dirty="0" smtClean="0"/>
                  <a:t>,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hight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PhD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0.4</m:t>
                    </m:r>
                  </m:oMath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low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PhD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 smtClean="0"/>
                  <a:t>,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average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PhD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1400" dirty="0" smtClean="0"/>
                  <a:t>,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high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PhD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0.2</m:t>
                    </m:r>
                  </m:oMath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low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PhD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 sz="1400" dirty="0"/>
                  <a:t>,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average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PhD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=0.0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400" dirty="0" smtClean="0"/>
                  <a:t>,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hight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PhD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95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low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PhD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 sz="1400" dirty="0"/>
                  <a:t>,</a:t>
                </a:r>
                <a:r>
                  <a:rPr lang="en-US" sz="1400" dirty="0" smtClean="0"/>
                  <a:t> 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average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PhD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=0.0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400" dirty="0" smtClean="0"/>
                  <a:t>,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high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PhD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95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393049"/>
                <a:ext cx="8129213" cy="1384995"/>
              </a:xfrm>
              <a:prstGeom prst="rect">
                <a:avLst/>
              </a:prstGeom>
              <a:blipFill>
                <a:blip r:embed="rId10"/>
                <a:stretch>
                  <a:fillRect l="-150" t="-441" b="-3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651086" y="4080400"/>
            <a:ext cx="151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Probabilities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8" name="Picture 2" descr="https://www.timeshighereducation.com/sites/default/files/styles/the_breaking_news_image_style/public/Pictures/web/s/q/w/red-sneakered-feet-walking-towards-phd.jpg?itok=P7o6LfJ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097" y="2530052"/>
            <a:ext cx="1202436" cy="80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" descr="http://static1.businessinsider.com/image/524314c969bedd905a6cd2e1-1200-1200/francis-h.-c.-crick-nobel-prize-medal-1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447" y="1457646"/>
            <a:ext cx="923742" cy="92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71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/>
          <p:cNvCxnSpPr/>
          <p:nvPr/>
        </p:nvCxnSpPr>
        <p:spPr>
          <a:xfrm>
            <a:off x="643247" y="1093837"/>
            <a:ext cx="1183" cy="105494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78690" y="857461"/>
            <a:ext cx="531485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Example: Should I do a PhD?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1660919" y="862499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919" y="862499"/>
                <a:ext cx="533400" cy="533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18" idx="3"/>
            <a:endCxn id="28" idx="1"/>
          </p:cNvCxnSpPr>
          <p:nvPr/>
        </p:nvCxnSpPr>
        <p:spPr>
          <a:xfrm>
            <a:off x="910175" y="1124161"/>
            <a:ext cx="828859" cy="116375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rot="2795678">
            <a:off x="406869" y="2234222"/>
            <a:ext cx="472757" cy="4845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44584" y="2297083"/>
                <a:ext cx="5016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84" y="2297083"/>
                <a:ext cx="50167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97697" y="939495"/>
                <a:ext cx="4934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97" y="939495"/>
                <a:ext cx="4934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V="1">
            <a:off x="898919" y="1132952"/>
            <a:ext cx="762000" cy="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/>
              <p:cNvSpPr/>
              <p:nvPr/>
            </p:nvSpPr>
            <p:spPr>
              <a:xfrm>
                <a:off x="1660919" y="2209800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919" y="2209800"/>
                <a:ext cx="533400" cy="533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 rot="2795678">
            <a:off x="1691239" y="3596112"/>
            <a:ext cx="472757" cy="4845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728954" y="3658973"/>
                <a:ext cx="510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954" y="3658973"/>
                <a:ext cx="51001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11" idx="4"/>
            <a:endCxn id="28" idx="0"/>
          </p:cNvCxnSpPr>
          <p:nvPr/>
        </p:nvCxnSpPr>
        <p:spPr>
          <a:xfrm>
            <a:off x="1927619" y="1395899"/>
            <a:ext cx="0" cy="81390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927619" y="2743200"/>
            <a:ext cx="0" cy="7569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520462" y="2381388"/>
                <a:ext cx="3505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dom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PhD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PhD</m:t>
                        </m:r>
                      </m:e>
                    </m:d>
                  </m:oMath>
                </a14:m>
                <a:endParaRPr lang="en-US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dom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160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prize</m:t>
                        </m:r>
                        <m:r>
                          <a:rPr lang="en-US" sz="1600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dom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low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average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high</m:t>
                        </m:r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462" y="2381388"/>
                <a:ext cx="3505200" cy="830997"/>
              </a:xfrm>
              <a:prstGeom prst="rect">
                <a:avLst/>
              </a:prstGeom>
              <a:blipFill>
                <a:blip r:embed="rId7"/>
                <a:stretch>
                  <a:fillRect l="-696" t="-220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2586346" y="3238683"/>
            <a:ext cx="151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Utilities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20462" y="2091882"/>
            <a:ext cx="151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Domains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486847" y="1390861"/>
                <a:ext cx="3352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ordering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847" y="1390861"/>
                <a:ext cx="3352800" cy="369332"/>
              </a:xfrm>
              <a:prstGeom prst="rect">
                <a:avLst/>
              </a:prstGeom>
              <a:blipFill>
                <a:blip r:embed="rId9"/>
                <a:stretch>
                  <a:fillRect l="-163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2586346" y="822687"/>
            <a:ext cx="581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 PhD to wind a Novel Prize?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228600" y="5812113"/>
                <a:ext cx="8534400" cy="954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3333FF"/>
                    </a:solidFill>
                  </a:rPr>
                  <a:t>The expected utility of Education is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812113"/>
                <a:ext cx="8534400" cy="954877"/>
              </a:xfrm>
              <a:prstGeom prst="rect">
                <a:avLst/>
              </a:prstGeom>
              <a:blipFill>
                <a:blip r:embed="rId10"/>
                <a:stretch>
                  <a:fillRect l="-429" t="-1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172200" y="6140136"/>
                <a:ext cx="2132122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do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PhD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=260174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6140136"/>
                <a:ext cx="2132122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/>
              <p:cNvSpPr/>
              <p:nvPr/>
            </p:nvSpPr>
            <p:spPr>
              <a:xfrm>
                <a:off x="6172200" y="6443246"/>
                <a:ext cx="213212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PhD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=240000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6443246"/>
                <a:ext cx="2132122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228600" y="4393049"/>
                <a:ext cx="812921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win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Novel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PhD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000000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win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Novel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PhD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=0.001 </m:t>
                    </m:r>
                  </m:oMath>
                </a14:m>
                <a:endParaRPr lang="en-US" sz="1400" i="1" dirty="0" smtClean="0">
                  <a:latin typeface="Cambria Math" panose="02040503050406030204" pitchFamily="18" charset="0"/>
                </a:endParaRPr>
              </a:p>
              <a:p>
                <a:endParaRPr lang="en-US" sz="14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low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PhD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sz="1400" dirty="0" smtClean="0"/>
                  <a:t>,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average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PhD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400" dirty="0" smtClean="0"/>
                  <a:t>,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hight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PhD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0.4</m:t>
                    </m:r>
                  </m:oMath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low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PhD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 smtClean="0"/>
                  <a:t>,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average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PhD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1400" dirty="0" smtClean="0"/>
                  <a:t>,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high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PhD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0.2</m:t>
                    </m:r>
                  </m:oMath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low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PhD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 sz="1400" dirty="0"/>
                  <a:t>,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average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PhD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=0.0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400" dirty="0" smtClean="0"/>
                  <a:t>,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hight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PhD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95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low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PhD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 sz="1400" dirty="0"/>
                  <a:t>,</a:t>
                </a:r>
                <a:r>
                  <a:rPr lang="en-US" sz="1400" dirty="0" smtClean="0"/>
                  <a:t> 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average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PhD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=0.0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400" dirty="0" smtClean="0"/>
                  <a:t>,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high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PhD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95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393049"/>
                <a:ext cx="8129213" cy="1384995"/>
              </a:xfrm>
              <a:prstGeom prst="rect">
                <a:avLst/>
              </a:prstGeom>
              <a:blipFill>
                <a:blip r:embed="rId13"/>
                <a:stretch>
                  <a:fillRect l="-150" t="-441" b="-3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651086" y="4080400"/>
            <a:ext cx="151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Probabilities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2" name="Picture 2" descr="https://www.timeshighereducation.com/sites/default/files/styles/the_breaking_news_image_style/public/Pictures/web/s/q/w/red-sneakered-feet-walking-towards-phd.jpg?itok=P7o6LfJ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097" y="2530052"/>
            <a:ext cx="1202436" cy="80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http://static1.businessinsider.com/image/524314c969bedd905a6cd2e1-1200-1200/francis-h.-c.-crick-nobel-prize-medal-1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447" y="1457646"/>
            <a:ext cx="923742" cy="92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514600" y="3530025"/>
                <a:ext cx="648145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PhD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=−50000, 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PhD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low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100000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average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200000,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high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500000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530025"/>
                <a:ext cx="6481451" cy="584775"/>
              </a:xfrm>
              <a:prstGeom prst="rect">
                <a:avLst/>
              </a:prstGeom>
              <a:blipFill>
                <a:blip r:embed="rId16"/>
                <a:stretch>
                  <a:fillRect l="-376" t="-1042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5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/>
          <p:cNvCxnSpPr/>
          <p:nvPr/>
        </p:nvCxnSpPr>
        <p:spPr>
          <a:xfrm>
            <a:off x="643247" y="1093837"/>
            <a:ext cx="1183" cy="105494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78690" y="857461"/>
            <a:ext cx="531485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Example: PhD and start-up companies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1660919" y="862499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919" y="862499"/>
                <a:ext cx="533400" cy="533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18" idx="3"/>
            <a:endCxn id="28" idx="1"/>
          </p:cNvCxnSpPr>
          <p:nvPr/>
        </p:nvCxnSpPr>
        <p:spPr>
          <a:xfrm>
            <a:off x="910175" y="1124161"/>
            <a:ext cx="828859" cy="116375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rot="2795678">
            <a:off x="406869" y="2234222"/>
            <a:ext cx="472757" cy="4845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44584" y="2297083"/>
                <a:ext cx="5016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84" y="2297083"/>
                <a:ext cx="50167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97697" y="939495"/>
                <a:ext cx="4934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97" y="939495"/>
                <a:ext cx="4934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V="1">
            <a:off x="898919" y="1132952"/>
            <a:ext cx="762000" cy="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/>
              <p:cNvSpPr/>
              <p:nvPr/>
            </p:nvSpPr>
            <p:spPr>
              <a:xfrm>
                <a:off x="1660919" y="2209800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919" y="2209800"/>
                <a:ext cx="533400" cy="533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 rot="2795678">
            <a:off x="1691239" y="3596112"/>
            <a:ext cx="472757" cy="4845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728954" y="3658973"/>
                <a:ext cx="510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954" y="3658973"/>
                <a:ext cx="51001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11" idx="4"/>
            <a:endCxn id="28" idx="0"/>
          </p:cNvCxnSpPr>
          <p:nvPr/>
        </p:nvCxnSpPr>
        <p:spPr>
          <a:xfrm>
            <a:off x="1927619" y="1395899"/>
            <a:ext cx="0" cy="81390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927619" y="2743200"/>
            <a:ext cx="0" cy="7569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577032" y="1991443"/>
                <a:ext cx="35052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dom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PhD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PhD</m:t>
                        </m:r>
                      </m:e>
                    </m:d>
                  </m:oMath>
                </a14:m>
                <a:endParaRPr lang="en-US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dom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140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prize</m:t>
                        </m:r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400" i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dom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sz="1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low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average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high</m:t>
                        </m:r>
                      </m:e>
                    </m:d>
                  </m:oMath>
                </a14:m>
                <a:endParaRPr lang="en-US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dom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yes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032" y="1991443"/>
                <a:ext cx="3505200" cy="954107"/>
              </a:xfrm>
              <a:prstGeom prst="rect">
                <a:avLst/>
              </a:prstGeom>
              <a:blipFill>
                <a:blip r:embed="rId7"/>
                <a:stretch>
                  <a:fillRect l="-348" t="-1282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3576949" y="3360003"/>
                <a:ext cx="556705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PhD</m:t>
                        </m:r>
                      </m:e>
                    </m:d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=−50000, 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PhD</m:t>
                        </m:r>
                      </m:e>
                    </m:d>
                    <m:r>
                      <a:rPr lang="en-US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low</m:t>
                        </m:r>
                      </m:e>
                    </m:d>
                    <m:r>
                      <a:rPr lang="en-US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100000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average</m:t>
                        </m:r>
                      </m:e>
                    </m:d>
                    <m:r>
                      <a:rPr lang="en-US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200000,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high</m:t>
                        </m:r>
                      </m:e>
                    </m:d>
                    <m:r>
                      <a:rPr lang="en-US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500000</m:t>
                    </m:r>
                  </m:oMath>
                </a14:m>
                <a:endParaRPr lang="en-US" sz="14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start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up</m:t>
                        </m:r>
                      </m:e>
                    </m:d>
                    <m:r>
                      <a:rPr lang="en-US" sz="1400" i="1" dirty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200000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start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up</m:t>
                        </m:r>
                      </m:e>
                    </m:d>
                    <m:r>
                      <a:rPr lang="en-US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949" y="3360003"/>
                <a:ext cx="5567051" cy="738664"/>
              </a:xfrm>
              <a:prstGeom prst="rect">
                <a:avLst/>
              </a:prstGeom>
              <a:blipFill>
                <a:blip r:embed="rId8"/>
                <a:stretch>
                  <a:fillRect l="-219" b="-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3648695" y="3068661"/>
            <a:ext cx="1510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Utilities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77032" y="1701937"/>
            <a:ext cx="1510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Domains</a:t>
            </a:r>
            <a:endParaRPr lang="en-US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653232" y="1228780"/>
                <a:ext cx="3352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The ordering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232" y="1228780"/>
                <a:ext cx="3352800" cy="338554"/>
              </a:xfrm>
              <a:prstGeom prst="rect">
                <a:avLst/>
              </a:prstGeom>
              <a:blipFill>
                <a:blip r:embed="rId9"/>
                <a:stretch>
                  <a:fillRect l="-909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3650536" y="873836"/>
            <a:ext cx="3828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Do PhD to wind a Novel Prize and start-up?</a:t>
            </a:r>
            <a:endParaRPr lang="en-US" sz="1400" b="1" dirty="0"/>
          </a:p>
        </p:txBody>
      </p:sp>
      <p:pic>
        <p:nvPicPr>
          <p:cNvPr id="1026" name="Picture 2" descr="https://www.timeshighereducation.com/sites/default/files/styles/the_breaking_news_image_style/public/Pictures/web/s/q/w/red-sneakered-feet-walking-towards-phd.jpg?itok=P7o6LfJ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846" y="2530052"/>
            <a:ext cx="1202436" cy="80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tatic1.businessinsider.com/image/524314c969bedd905a6cd2e1-1200-1200/francis-h.-c.-crick-nobel-prize-medal-1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196" y="1457646"/>
            <a:ext cx="923742" cy="92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cholar.google.com/intl/en/scholar/images/1x/googlelogo_color_270x104dp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130" y="876243"/>
            <a:ext cx="1315875" cy="50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0" y="4393049"/>
                <a:ext cx="812921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win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Novel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PhD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000000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win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Novel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PhD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=0.001 </m:t>
                    </m:r>
                  </m:oMath>
                </a14:m>
                <a:endParaRPr lang="en-US" sz="14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low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PhD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sz="1400" dirty="0" smtClean="0"/>
                  <a:t>,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average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PhD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400" dirty="0" smtClean="0"/>
                  <a:t>,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hight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PhD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0.4</m:t>
                    </m:r>
                  </m:oMath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low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PhD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 smtClean="0"/>
                  <a:t>,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average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PhD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1400" dirty="0" smtClean="0"/>
                  <a:t>,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high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PhD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0.2</m:t>
                    </m:r>
                  </m:oMath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low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PhD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 sz="1400" dirty="0"/>
                  <a:t>,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average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PhD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=0.0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400" dirty="0" smtClean="0"/>
                  <a:t>,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hight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PhD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95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low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PhD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 sz="1400" dirty="0"/>
                  <a:t>,</a:t>
                </a:r>
                <a:r>
                  <a:rPr lang="en-US" sz="1400" dirty="0" smtClean="0"/>
                  <a:t> 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average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PhD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=0.0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400" dirty="0" smtClean="0"/>
                  <a:t>,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high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PhD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95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93049"/>
                <a:ext cx="8129213" cy="1384995"/>
              </a:xfrm>
              <a:prstGeom prst="rect">
                <a:avLst/>
              </a:prstGeom>
              <a:blipFill>
                <a:blip r:embed="rId13"/>
                <a:stretch>
                  <a:fillRect l="-75" t="-441" b="-3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81000" y="4080400"/>
            <a:ext cx="1510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Probabilities</a:t>
            </a:r>
            <a:endParaRPr lang="en-US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0" y="5483062"/>
                <a:ext cx="907979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low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start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up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sz="1400" dirty="0" smtClean="0"/>
                  <a:t>,    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average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start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up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400" dirty="0" smtClean="0"/>
                  <a:t>,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hight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start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up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0.4</m:t>
                    </m:r>
                  </m:oMath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low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start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up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 smtClean="0"/>
                  <a:t>,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average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start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up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1400" dirty="0" smtClean="0"/>
                  <a:t>,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high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start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up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prizeze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0.2</m:t>
                    </m:r>
                  </m:oMath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low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start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up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=0.0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05</m:t>
                    </m:r>
                  </m:oMath>
                </a14:m>
                <a:r>
                  <a:rPr lang="en-US" sz="1400" dirty="0"/>
                  <a:t>,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average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start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up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=0.0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05</m:t>
                    </m:r>
                  </m:oMath>
                </a14:m>
                <a:r>
                  <a:rPr lang="en-US" sz="1400" dirty="0" smtClean="0"/>
                  <a:t>,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hight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start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up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99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low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start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up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=0.0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400" dirty="0"/>
                  <a:t>,</a:t>
                </a:r>
                <a:r>
                  <a:rPr lang="en-US" sz="1400" dirty="0" smtClean="0"/>
                  <a:t> 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average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start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up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US" sz="1400" dirty="0" smtClean="0"/>
                  <a:t>,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high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start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up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83062"/>
                <a:ext cx="9079793" cy="1384995"/>
              </a:xfrm>
              <a:prstGeom prst="rect">
                <a:avLst/>
              </a:prstGeom>
              <a:blipFill>
                <a:blip r:embed="rId14"/>
                <a:stretch>
                  <a:fillRect l="-67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2971800" y="857461"/>
            <a:ext cx="531485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3004304" y="939495"/>
                <a:ext cx="4664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04" y="939495"/>
                <a:ext cx="4664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>
            <a:off x="3233943" y="1390188"/>
            <a:ext cx="0" cy="8139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 rot="2795678">
            <a:off x="2989118" y="2311461"/>
            <a:ext cx="472757" cy="4845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026833" y="2374322"/>
                <a:ext cx="4814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833" y="2374322"/>
                <a:ext cx="48141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flipV="1">
            <a:off x="2184055" y="1124160"/>
            <a:ext cx="762000" cy="1"/>
          </a:xfrm>
          <a:prstGeom prst="straightConnector1">
            <a:avLst/>
          </a:prstGeom>
          <a:ln w="28575">
            <a:solidFill>
              <a:srgbClr val="3333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2"/>
            <a:endCxn id="28" idx="7"/>
          </p:cNvCxnSpPr>
          <p:nvPr/>
        </p:nvCxnSpPr>
        <p:spPr>
          <a:xfrm flipH="1">
            <a:off x="2116204" y="1390861"/>
            <a:ext cx="1121339" cy="89705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55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Introduction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492" y="7620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Bayesian Network </a:t>
            </a:r>
            <a:r>
              <a:rPr lang="en-US" dirty="0" smtClean="0"/>
              <a:t>+ </a:t>
            </a:r>
            <a:r>
              <a:rPr lang="en-US" b="1" dirty="0" smtClean="0">
                <a:solidFill>
                  <a:srgbClr val="3333FF"/>
                </a:solidFill>
              </a:rPr>
              <a:t>Decision node </a:t>
            </a:r>
            <a:r>
              <a:rPr lang="en-US" dirty="0" smtClean="0"/>
              <a:t>+ </a:t>
            </a:r>
            <a:r>
              <a:rPr lang="en-US" b="1" dirty="0" smtClean="0">
                <a:solidFill>
                  <a:srgbClr val="FF0000"/>
                </a:solidFill>
              </a:rPr>
              <a:t>Utility node </a:t>
            </a:r>
            <a:r>
              <a:rPr lang="en-US" dirty="0" smtClean="0"/>
              <a:t>= </a:t>
            </a:r>
            <a:r>
              <a:rPr lang="en-US" b="1" dirty="0" smtClean="0"/>
              <a:t>Decision network (Influential Diagram)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200400" y="4052900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052900"/>
                <a:ext cx="533400" cy="533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4114800" y="4052900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052900"/>
                <a:ext cx="533400" cy="533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5029200" y="4052900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052900"/>
                <a:ext cx="533400" cy="533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4114800" y="3062300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062300"/>
                <a:ext cx="533400" cy="533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9" idx="4"/>
            <a:endCxn id="7" idx="0"/>
          </p:cNvCxnSpPr>
          <p:nvPr/>
        </p:nvCxnSpPr>
        <p:spPr>
          <a:xfrm>
            <a:off x="4381500" y="3595700"/>
            <a:ext cx="0" cy="45720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4"/>
            <a:endCxn id="6" idx="7"/>
          </p:cNvCxnSpPr>
          <p:nvPr/>
        </p:nvCxnSpPr>
        <p:spPr>
          <a:xfrm flipH="1">
            <a:off x="3655685" y="3595700"/>
            <a:ext cx="725815" cy="53531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4"/>
            <a:endCxn id="8" idx="1"/>
          </p:cNvCxnSpPr>
          <p:nvPr/>
        </p:nvCxnSpPr>
        <p:spPr>
          <a:xfrm>
            <a:off x="4381500" y="3595700"/>
            <a:ext cx="725815" cy="53531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6"/>
          </p:cNvCxnSpPr>
          <p:nvPr/>
        </p:nvCxnSpPr>
        <p:spPr>
          <a:xfrm>
            <a:off x="4648200" y="3329000"/>
            <a:ext cx="5334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 rot="2795678">
            <a:off x="5283667" y="3086721"/>
            <a:ext cx="472757" cy="4845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321382" y="3149582"/>
                <a:ext cx="4007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382" y="3149582"/>
                <a:ext cx="4007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4124218" y="2224100"/>
            <a:ext cx="531485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174067" y="2306134"/>
                <a:ext cx="4317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067" y="2306134"/>
                <a:ext cx="43178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4648200" y="2757500"/>
            <a:ext cx="709416" cy="399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11213" y="1899245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Treat ?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124200" y="3159723"/>
            <a:ext cx="107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Disease ?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0" y="4604461"/>
            <a:ext cx="2674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Results from diagnostic tests</a:t>
            </a:r>
            <a:endParaRPr lang="en-US" sz="1600" dirty="0"/>
          </a:p>
        </p:txBody>
      </p:sp>
      <p:sp>
        <p:nvSpPr>
          <p:cNvPr id="22" name="Arc 21"/>
          <p:cNvSpPr/>
          <p:nvPr/>
        </p:nvSpPr>
        <p:spPr>
          <a:xfrm>
            <a:off x="2969230" y="2490800"/>
            <a:ext cx="2440969" cy="1883777"/>
          </a:xfrm>
          <a:prstGeom prst="arc">
            <a:avLst>
              <a:gd name="adj1" fmla="val 8594478"/>
              <a:gd name="adj2" fmla="val 15911755"/>
            </a:avLst>
          </a:prstGeom>
          <a:ln w="19050">
            <a:solidFill>
              <a:srgbClr val="3333FF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70632" y="1314293"/>
            <a:ext cx="7787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rational decisions based on a probabilistic model and utility function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1272" y="5211763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B050"/>
                </a:solidFill>
              </a:rPr>
              <a:t>A chance node </a:t>
            </a:r>
            <a:r>
              <a:rPr lang="en-US" dirty="0" smtClean="0"/>
              <a:t>corresponds to a random variable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3333FF"/>
                </a:solidFill>
              </a:rPr>
              <a:t>A decision node </a:t>
            </a:r>
            <a:r>
              <a:rPr lang="en-US" dirty="0" smtClean="0"/>
              <a:t>corresponds to each decision to be made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A utility node </a:t>
            </a:r>
            <a:r>
              <a:rPr lang="en-US" dirty="0" smtClean="0"/>
              <a:t>corresponds to an additive utility component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1271" y="5798027"/>
            <a:ext cx="282539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/>
              <p:cNvSpPr/>
              <p:nvPr/>
            </p:nvSpPr>
            <p:spPr>
              <a:xfrm>
                <a:off x="301271" y="5225462"/>
                <a:ext cx="282539" cy="3048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71" y="5225462"/>
                <a:ext cx="282539" cy="3048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 rot="2683116">
            <a:off x="316593" y="6382594"/>
            <a:ext cx="251896" cy="2551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8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/>
          <p:cNvCxnSpPr/>
          <p:nvPr/>
        </p:nvCxnSpPr>
        <p:spPr>
          <a:xfrm>
            <a:off x="643247" y="1093837"/>
            <a:ext cx="1183" cy="105494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78690" y="857461"/>
            <a:ext cx="531485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Example: PhD and start-up companies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1660919" y="862499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919" y="862499"/>
                <a:ext cx="533400" cy="533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18" idx="3"/>
            <a:endCxn id="28" idx="1"/>
          </p:cNvCxnSpPr>
          <p:nvPr/>
        </p:nvCxnSpPr>
        <p:spPr>
          <a:xfrm>
            <a:off x="910175" y="1124161"/>
            <a:ext cx="828859" cy="116375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rot="2795678">
            <a:off x="406869" y="2234222"/>
            <a:ext cx="472757" cy="4845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44584" y="2297083"/>
                <a:ext cx="5016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84" y="2297083"/>
                <a:ext cx="50167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97697" y="939495"/>
                <a:ext cx="4934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97" y="939495"/>
                <a:ext cx="4934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V="1">
            <a:off x="898919" y="1132952"/>
            <a:ext cx="762000" cy="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/>
              <p:cNvSpPr/>
              <p:nvPr/>
            </p:nvSpPr>
            <p:spPr>
              <a:xfrm>
                <a:off x="1660919" y="2209800"/>
                <a:ext cx="533400" cy="5334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919" y="2209800"/>
                <a:ext cx="533400" cy="533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 rot="2795678">
            <a:off x="1691239" y="3596112"/>
            <a:ext cx="472757" cy="4845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728954" y="3658973"/>
                <a:ext cx="510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954" y="3658973"/>
                <a:ext cx="51001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11" idx="4"/>
            <a:endCxn id="28" idx="0"/>
          </p:cNvCxnSpPr>
          <p:nvPr/>
        </p:nvCxnSpPr>
        <p:spPr>
          <a:xfrm>
            <a:off x="1927619" y="1395899"/>
            <a:ext cx="0" cy="81390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927619" y="2743200"/>
            <a:ext cx="0" cy="7569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577032" y="1991443"/>
                <a:ext cx="35052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dom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PhD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PhD</m:t>
                        </m:r>
                      </m:e>
                    </m:d>
                  </m:oMath>
                </a14:m>
                <a:endParaRPr lang="en-US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dom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140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prize</m:t>
                        </m:r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400" i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prize</m:t>
                        </m:r>
                      </m:e>
                    </m:d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dom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sz="1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low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average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high</m:t>
                        </m:r>
                      </m:e>
                    </m:d>
                  </m:oMath>
                </a14:m>
                <a:endParaRPr lang="en-US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dom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yes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032" y="1991443"/>
                <a:ext cx="3505200" cy="954107"/>
              </a:xfrm>
              <a:prstGeom prst="rect">
                <a:avLst/>
              </a:prstGeom>
              <a:blipFill>
                <a:blip r:embed="rId7"/>
                <a:stretch>
                  <a:fillRect l="-348" t="-1282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3648695" y="3068661"/>
            <a:ext cx="1510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Utilities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77032" y="1701937"/>
            <a:ext cx="1510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Domains</a:t>
            </a:r>
            <a:endParaRPr lang="en-US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653232" y="1228780"/>
                <a:ext cx="3352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The ordering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232" y="1228780"/>
                <a:ext cx="3352800" cy="338554"/>
              </a:xfrm>
              <a:prstGeom prst="rect">
                <a:avLst/>
              </a:prstGeom>
              <a:blipFill>
                <a:blip r:embed="rId9"/>
                <a:stretch>
                  <a:fillRect l="-909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3650536" y="873836"/>
            <a:ext cx="3828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Do PhD to wind a Novel Prize and start-up?</a:t>
            </a:r>
            <a:endParaRPr lang="en-US" sz="1400" b="1" dirty="0"/>
          </a:p>
        </p:txBody>
      </p:sp>
      <p:pic>
        <p:nvPicPr>
          <p:cNvPr id="1026" name="Picture 2" descr="https://www.timeshighereducation.com/sites/default/files/styles/the_breaking_news_image_style/public/Pictures/web/s/q/w/red-sneakered-feet-walking-towards-phd.jpg?itok=P7o6LfJ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846" y="2530052"/>
            <a:ext cx="1202436" cy="80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tatic1.businessinsider.com/image/524314c969bedd905a6cd2e1-1200-1200/francis-h.-c.-crick-nobel-prize-medal-1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196" y="1457646"/>
            <a:ext cx="923742" cy="92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cholar.google.com/intl/en/scholar/images/1x/googlelogo_color_270x104dp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130" y="876243"/>
            <a:ext cx="1315875" cy="50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2971800" y="857461"/>
            <a:ext cx="531485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3004304" y="939495"/>
                <a:ext cx="4664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04" y="939495"/>
                <a:ext cx="46647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>
            <a:off x="3233943" y="1390188"/>
            <a:ext cx="0" cy="8139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 rot="2795678">
            <a:off x="2989118" y="2311461"/>
            <a:ext cx="472757" cy="4845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026833" y="2374322"/>
                <a:ext cx="4814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833" y="2374322"/>
                <a:ext cx="48141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flipV="1">
            <a:off x="2184055" y="1124160"/>
            <a:ext cx="762000" cy="1"/>
          </a:xfrm>
          <a:prstGeom prst="straightConnector1">
            <a:avLst/>
          </a:prstGeom>
          <a:ln w="28575">
            <a:solidFill>
              <a:srgbClr val="3333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2"/>
            <a:endCxn id="28" idx="7"/>
          </p:cNvCxnSpPr>
          <p:nvPr/>
        </p:nvCxnSpPr>
        <p:spPr>
          <a:xfrm flipH="1">
            <a:off x="2116204" y="1390861"/>
            <a:ext cx="1121339" cy="89705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2400" y="4267200"/>
            <a:ext cx="8736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Our interest is to advise whether or not it is desirable to take a PhD, bearing mind that later one may or may not win the Novel Prize, and may or may not form a start-up company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2400" y="4953000"/>
                <a:ext cx="8736538" cy="13656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3333FF"/>
                    </a:solidFill>
                  </a:rPr>
                  <a:t>The expected optimal utility for any state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>
                    <a:solidFill>
                      <a:srgbClr val="3333FF"/>
                    </a:solidFill>
                  </a:rPr>
                  <a:t> is</a:t>
                </a:r>
              </a:p>
              <a:p>
                <a:endParaRPr lang="en-US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d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</m:d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</m:d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en-US" sz="1600" dirty="0"/>
              </a:p>
              <a:p>
                <a:r>
                  <a:rPr lang="en-US" sz="1600" dirty="0" smtClean="0">
                    <a:solidFill>
                      <a:srgbClr val="FF0000"/>
                    </a:solidFill>
                  </a:rPr>
                  <a:t>       (where we assume that the optimal decisions are taken in the future)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953000"/>
                <a:ext cx="8736538" cy="1365630"/>
              </a:xfrm>
              <a:prstGeom prst="rect">
                <a:avLst/>
              </a:prstGeom>
              <a:blipFill>
                <a:blip r:embed="rId15"/>
                <a:stretch>
                  <a:fillRect l="-419" t="-2679" b="-2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6413222" y="6107780"/>
                <a:ext cx="2132122" cy="338554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do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PhD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=190195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222" y="6107780"/>
                <a:ext cx="2132122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6413222" y="6410669"/>
                <a:ext cx="2132122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PhD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=240002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222" y="6410669"/>
                <a:ext cx="2132122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3576949" y="3360003"/>
                <a:ext cx="556705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PhD</m:t>
                        </m:r>
                      </m:e>
                    </m:d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=−50000, 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PhD</m:t>
                        </m:r>
                      </m:e>
                    </m:d>
                    <m:r>
                      <a:rPr lang="en-US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low</m:t>
                        </m:r>
                      </m:e>
                    </m:d>
                    <m:r>
                      <a:rPr lang="en-US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100000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average</m:t>
                        </m:r>
                      </m:e>
                    </m:d>
                    <m:r>
                      <a:rPr lang="en-US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200000,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high</m:t>
                        </m:r>
                      </m:e>
                    </m:d>
                    <m:r>
                      <a:rPr lang="en-US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500000</m:t>
                    </m:r>
                  </m:oMath>
                </a14:m>
                <a:endParaRPr lang="en-US" sz="14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start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up</m:t>
                        </m:r>
                      </m:e>
                    </m:d>
                    <m:r>
                      <a:rPr lang="en-US" sz="1400" i="1" dirty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200000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start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up</m:t>
                        </m:r>
                      </m:e>
                    </m:d>
                    <m:r>
                      <a:rPr lang="en-US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949" y="3360003"/>
                <a:ext cx="5567051" cy="738664"/>
              </a:xfrm>
              <a:prstGeom prst="rect">
                <a:avLst/>
              </a:prstGeom>
              <a:blipFill>
                <a:blip r:embed="rId16"/>
                <a:stretch>
                  <a:fillRect l="-219" b="-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05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Utility theory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7620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compare the plausibility of different statements?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500027" y="1219200"/>
                <a:ext cx="601980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: “we </a:t>
                </a:r>
                <a:r>
                  <a:rPr lang="en-US" dirty="0"/>
                  <a:t>can be a </a:t>
                </a:r>
                <a:r>
                  <a:rPr lang="en-US" dirty="0" smtClean="0"/>
                  <a:t>millinery </a:t>
                </a:r>
                <a:r>
                  <a:rPr lang="en-US" dirty="0"/>
                  <a:t>if we go to graduate school” </a:t>
                </a:r>
              </a:p>
              <a:p>
                <a:pPr algn="ctr"/>
                <a:r>
                  <a:rPr lang="en-US" dirty="0"/>
                  <a:t>vs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: “we </a:t>
                </a:r>
                <a:r>
                  <a:rPr lang="en-US" dirty="0"/>
                  <a:t>can be a </a:t>
                </a:r>
                <a:r>
                  <a:rPr lang="en-US" dirty="0" smtClean="0"/>
                  <a:t>millenary </a:t>
                </a:r>
                <a:r>
                  <a:rPr lang="en-US" dirty="0"/>
                  <a:t>if we go to Samsung”</a:t>
                </a: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027" y="1219200"/>
                <a:ext cx="6019800" cy="923330"/>
              </a:xfrm>
              <a:prstGeom prst="rect">
                <a:avLst/>
              </a:prstGeom>
              <a:blipFill>
                <a:blip r:embed="rId2"/>
                <a:stretch>
                  <a:fillRect t="-331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52400" y="2362200"/>
                <a:ext cx="88392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If you believe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more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, you can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≻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endParaRPr lang="en-US" i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you believe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more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you can write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≺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If you have the same belief, you can write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362200"/>
                <a:ext cx="8839200" cy="923330"/>
              </a:xfrm>
              <a:prstGeom prst="rect">
                <a:avLst/>
              </a:prstGeom>
              <a:blipFill>
                <a:blip r:embed="rId3"/>
                <a:stretch>
                  <a:fillRect l="-414" t="-3974" b="-9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486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Constraints on Rational Preference 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1524000"/>
                <a:ext cx="914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Assumptions about relationships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≻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~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369332"/>
              </a:xfrm>
              <a:prstGeom prst="rect">
                <a:avLst/>
              </a:prstGeom>
              <a:blipFill>
                <a:blip r:embed="rId2"/>
                <a:stretch>
                  <a:fillRect l="-53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6200" y="1928435"/>
                <a:ext cx="90678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Completeness (comparability) : either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≻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≺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Transitivity :  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A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≻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and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≻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≻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Continuity </a:t>
                </a:r>
                <a:r>
                  <a:rPr lang="en-US" dirty="0"/>
                  <a:t>: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≻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≻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smtClean="0"/>
                  <a:t>there </a:t>
                </a:r>
                <a:r>
                  <a:rPr lang="en-US" dirty="0" smtClean="0"/>
                  <a:t>exists a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: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𝐶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:1−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𝐵</m:t>
                    </m:r>
                  </m:oMath>
                </a14:m>
                <a:endParaRPr lang="en-US" i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Monotonicity: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A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≻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, then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 and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: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;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𝐶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:1−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≻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: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;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𝐶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:1−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d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928435"/>
                <a:ext cx="9067800" cy="1200329"/>
              </a:xfrm>
              <a:prstGeom prst="rect">
                <a:avLst/>
              </a:prstGeom>
              <a:blipFill>
                <a:blip r:embed="rId3"/>
                <a:stretch>
                  <a:fillRect l="-471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336883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smtClean="0"/>
              <a:t>degree of belief can be represented by a real-valued function: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52400" y="3773269"/>
                <a:ext cx="838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 smtClean="0"/>
                  <a:t> if and only if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𝐴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𝐵</m:t>
                    </m:r>
                  </m:oMath>
                </a14:m>
                <a:r>
                  <a:rPr lang="en-US" i="1" dirty="0"/>
                  <a:t> 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if and only </a:t>
                </a:r>
                <a:r>
                  <a:rPr lang="en-US" dirty="0" smtClean="0"/>
                  <a:t>if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𝐵</m:t>
                    </m:r>
                  </m:oMath>
                </a14:m>
                <a:r>
                  <a:rPr lang="en-US" i="1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773269"/>
                <a:ext cx="8382000" cy="646331"/>
              </a:xfrm>
              <a:prstGeom prst="rect">
                <a:avLst/>
              </a:prstGeom>
              <a:blipFill>
                <a:blip r:embed="rId4"/>
                <a:stretch>
                  <a:fillRect l="-436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69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Utility functions 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" y="3657600"/>
            <a:ext cx="3699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/>
                <a:ea typeface="Cambria Math"/>
              </a:rPr>
              <a:t>The utility of a lottery is given by</a:t>
            </a:r>
            <a:endParaRPr lang="en-US" b="0" dirty="0" smtClean="0">
              <a:latin typeface="Cambria Math"/>
              <a:ea typeface="Cambria Math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2131066" y="4114800"/>
                <a:ext cx="4354461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;…;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066" y="4114800"/>
                <a:ext cx="4354461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0" y="1524000"/>
                <a:ext cx="87630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FF0000"/>
                    </a:solidFill>
                  </a:rPr>
                  <a:t>Just as beliefs can be subjective, so can preferences.</a:t>
                </a:r>
              </a:p>
              <a:p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Preference operators can be used to compare preferences over uncertain outcomes. That is, a lottery is a set of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1: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associated with a set of outcomes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1: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;…;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8763000" cy="1754326"/>
              </a:xfrm>
              <a:prstGeom prst="rect">
                <a:avLst/>
              </a:prstGeom>
              <a:blipFill>
                <a:blip r:embed="rId3"/>
                <a:stretch>
                  <a:fillRect l="-417" t="-1736" r="-974" b="-2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63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Maximum Expected Utility Principle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10668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Reach rational decisions with imperfect knowledge of the state of the world.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06527" y="2831068"/>
                <a:ext cx="1188146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r>
                        <a:rPr lang="en-US" b="0" i="1" smtClean="0">
                          <a:latin typeface="Cambria Math"/>
                        </a:rPr>
                        <m:t>𝑜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527" y="2831068"/>
                <a:ext cx="1188146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10040" y="2814247"/>
                <a:ext cx="780342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𝑈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040" y="2814247"/>
                <a:ext cx="78034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811321" y="2444915"/>
            <a:ext cx="197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Probabilistic model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06564" y="2428094"/>
            <a:ext cx="1587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Utility function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800600" y="3200400"/>
            <a:ext cx="0" cy="818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</p:cNvCxnSpPr>
          <p:nvPr/>
        </p:nvCxnSpPr>
        <p:spPr>
          <a:xfrm flipH="1">
            <a:off x="5709254" y="3183579"/>
            <a:ext cx="990957" cy="931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751201" y="3886200"/>
                <a:ext cx="3184398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EU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𝑜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𝑜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201" y="3886200"/>
                <a:ext cx="3184398" cy="7645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439168" y="5582156"/>
                <a:ext cx="2350708" cy="5033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EU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𝑜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168" y="5582156"/>
                <a:ext cx="2350708" cy="5033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6700" y="1905000"/>
                <a:ext cx="861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Expected utility of taking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given that we observe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𝑜</m:t>
                    </m:r>
                  </m:oMath>
                </a14:m>
                <a:r>
                  <a:rPr lang="en-US" dirty="0" smtClean="0"/>
                  <a:t> and take action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1905000"/>
                <a:ext cx="861060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496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52400" y="47244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principle of maximum expected utility : a rational agent should choose the action that maximizes expected utility: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6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Utility of Money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8382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Monetary values are often used to infer utility function. </a:t>
            </a:r>
          </a:p>
          <a:p>
            <a:r>
              <a:rPr lang="en-US" dirty="0"/>
              <a:t> </a:t>
            </a:r>
            <a:r>
              <a:rPr lang="en-US" dirty="0" smtClean="0"/>
              <a:t>     For example, cost of property and human loss damage caused by natural disasters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6700" y="16764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is well known that the relationship between utility and money is not linear as shown below  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447800" y="2590800"/>
            <a:ext cx="0" cy="1981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90600" y="4114800"/>
            <a:ext cx="3048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96119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Money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71500" y="26670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Utility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95300" y="48006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</a:t>
            </a:r>
            <a:r>
              <a:rPr lang="en-US" b="1" dirty="0" smtClean="0">
                <a:solidFill>
                  <a:srgbClr val="3333FF"/>
                </a:solidFill>
              </a:rPr>
              <a:t>A</a:t>
            </a:r>
            <a:r>
              <a:rPr lang="en-US" dirty="0" smtClean="0">
                <a:solidFill>
                  <a:srgbClr val="3333FF"/>
                </a:solidFill>
              </a:rPr>
              <a:t>: Wining 1$ with a probability 1  </a:t>
            </a:r>
            <a:r>
              <a:rPr lang="en-US" dirty="0" smtClean="0"/>
              <a:t>vs 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Wining </a:t>
            </a:r>
            <a:r>
              <a:rPr lang="en-US" dirty="0" smtClean="0">
                <a:solidFill>
                  <a:srgbClr val="FF0000"/>
                </a:solidFill>
              </a:rPr>
              <a:t>100$ </a:t>
            </a:r>
            <a:r>
              <a:rPr lang="en-US" dirty="0" smtClean="0">
                <a:solidFill>
                  <a:srgbClr val="FF0000"/>
                </a:solidFill>
              </a:rPr>
              <a:t>with a probability 0.01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4800" y="5625957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FF"/>
                </a:solidFill>
              </a:rPr>
              <a:t>Risk averse   </a:t>
            </a:r>
            <a:r>
              <a:rPr lang="en-US" dirty="0"/>
              <a:t>:    Preference for </a:t>
            </a:r>
            <a:r>
              <a:rPr lang="en-US" dirty="0" smtClean="0"/>
              <a:t>A </a:t>
            </a:r>
            <a:r>
              <a:rPr lang="en-US" dirty="0"/>
              <a:t>(Utility function is concave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Risk neutral  </a:t>
            </a:r>
            <a:r>
              <a:rPr lang="en-US" dirty="0" smtClean="0"/>
              <a:t>:   There is no difference between A and B (Utility function is a linear)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Risk seeking </a:t>
            </a:r>
            <a:r>
              <a:rPr lang="en-US" dirty="0" smtClean="0"/>
              <a:t>:    Preference for </a:t>
            </a:r>
            <a:r>
              <a:rPr lang="en-US" dirty="0" smtClean="0"/>
              <a:t>B </a:t>
            </a:r>
            <a:r>
              <a:rPr lang="en-US" dirty="0" smtClean="0"/>
              <a:t>(Utility function is convex)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181600" y="2551331"/>
            <a:ext cx="0" cy="1981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24400" y="4075331"/>
            <a:ext cx="3048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29919" y="4075331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Money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61808" y="2627531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Utility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4749954" y="2664069"/>
            <a:ext cx="2567353" cy="1893964"/>
          </a:xfrm>
          <a:custGeom>
            <a:avLst/>
            <a:gdLst>
              <a:gd name="connsiteX0" fmla="*/ 0 w 2567353"/>
              <a:gd name="connsiteY0" fmla="*/ 1890346 h 1893964"/>
              <a:gd name="connsiteX1" fmla="*/ 26376 w 2567353"/>
              <a:gd name="connsiteY1" fmla="*/ 1846385 h 1893964"/>
              <a:gd name="connsiteX2" fmla="*/ 158261 w 2567353"/>
              <a:gd name="connsiteY2" fmla="*/ 1556239 h 1893964"/>
              <a:gd name="connsiteX3" fmla="*/ 448407 w 2567353"/>
              <a:gd name="connsiteY3" fmla="*/ 1406769 h 1893964"/>
              <a:gd name="connsiteX4" fmla="*/ 1820007 w 2567353"/>
              <a:gd name="connsiteY4" fmla="*/ 1063869 h 1893964"/>
              <a:gd name="connsiteX5" fmla="*/ 2567353 w 2567353"/>
              <a:gd name="connsiteY5" fmla="*/ 0 h 189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67353" h="1893964">
                <a:moveTo>
                  <a:pt x="0" y="1890346"/>
                </a:moveTo>
                <a:cubicBezTo>
                  <a:pt x="-1" y="1896208"/>
                  <a:pt x="-1" y="1902070"/>
                  <a:pt x="26376" y="1846385"/>
                </a:cubicBezTo>
                <a:cubicBezTo>
                  <a:pt x="52753" y="1790700"/>
                  <a:pt x="87923" y="1629508"/>
                  <a:pt x="158261" y="1556239"/>
                </a:cubicBezTo>
                <a:cubicBezTo>
                  <a:pt x="228600" y="1482970"/>
                  <a:pt x="171449" y="1488831"/>
                  <a:pt x="448407" y="1406769"/>
                </a:cubicBezTo>
                <a:cubicBezTo>
                  <a:pt x="725365" y="1324707"/>
                  <a:pt x="1466849" y="1298330"/>
                  <a:pt x="1820007" y="1063869"/>
                </a:cubicBezTo>
                <a:cubicBezTo>
                  <a:pt x="2173165" y="829408"/>
                  <a:pt x="2370259" y="414704"/>
                  <a:pt x="2567353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782515" y="2716823"/>
            <a:ext cx="3103685" cy="1855177"/>
          </a:xfrm>
          <a:custGeom>
            <a:avLst/>
            <a:gdLst>
              <a:gd name="connsiteX0" fmla="*/ 0 w 3103685"/>
              <a:gd name="connsiteY0" fmla="*/ 1855177 h 1855177"/>
              <a:gd name="connsiteX1" fmla="*/ 465993 w 3103685"/>
              <a:gd name="connsiteY1" fmla="*/ 1696915 h 1855177"/>
              <a:gd name="connsiteX2" fmla="*/ 703385 w 3103685"/>
              <a:gd name="connsiteY2" fmla="*/ 1354015 h 1855177"/>
              <a:gd name="connsiteX3" fmla="*/ 1327639 w 3103685"/>
              <a:gd name="connsiteY3" fmla="*/ 263769 h 1855177"/>
              <a:gd name="connsiteX4" fmla="*/ 3103685 w 3103685"/>
              <a:gd name="connsiteY4" fmla="*/ 0 h 185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3685" h="1855177">
                <a:moveTo>
                  <a:pt x="0" y="1855177"/>
                </a:moveTo>
                <a:cubicBezTo>
                  <a:pt x="174381" y="1817809"/>
                  <a:pt x="348762" y="1780442"/>
                  <a:pt x="465993" y="1696915"/>
                </a:cubicBezTo>
                <a:cubicBezTo>
                  <a:pt x="583224" y="1613388"/>
                  <a:pt x="559777" y="1592873"/>
                  <a:pt x="703385" y="1354015"/>
                </a:cubicBezTo>
                <a:cubicBezTo>
                  <a:pt x="846993" y="1115157"/>
                  <a:pt x="927589" y="489438"/>
                  <a:pt x="1327639" y="263769"/>
                </a:cubicBezTo>
                <a:cubicBezTo>
                  <a:pt x="1727689" y="38100"/>
                  <a:pt x="2415687" y="19050"/>
                  <a:pt x="3103685" y="0"/>
                </a:cubicBezTo>
              </a:path>
            </a:pathLst>
          </a:cu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0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Multiple Variable Utility Function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5788460" y="1750003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460" y="1750003"/>
                <a:ext cx="533400" cy="5334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8160322" y="1724500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322" y="1724500"/>
                <a:ext cx="533400" cy="533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391895" y="1812392"/>
                <a:ext cx="434734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895" y="1812392"/>
                <a:ext cx="43473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 rot="2795678">
            <a:off x="5817069" y="2800297"/>
            <a:ext cx="472757" cy="48455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799884" y="2863158"/>
                <a:ext cx="5071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884" y="2863158"/>
                <a:ext cx="5071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 rot="2795678">
            <a:off x="8188174" y="2768759"/>
            <a:ext cx="472757" cy="48455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170989" y="2831620"/>
                <a:ext cx="5261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989" y="2831620"/>
                <a:ext cx="52617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6055160" y="2289437"/>
            <a:ext cx="0" cy="4149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436542" y="2257900"/>
            <a:ext cx="0" cy="4149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161407" y="3603316"/>
                <a:ext cx="2019079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407" y="3603316"/>
                <a:ext cx="2019079" cy="76450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7704491" y="1832037"/>
                <a:ext cx="434734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491" y="1832037"/>
                <a:ext cx="43473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7048500" y="1750003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0" y="1750003"/>
                <a:ext cx="533400" cy="533400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 rot="2795678">
            <a:off x="7077109" y="2800297"/>
            <a:ext cx="472757" cy="48455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7059924" y="2863158"/>
                <a:ext cx="479362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924" y="2863158"/>
                <a:ext cx="479362" cy="37824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>
            <a:off x="7315200" y="2289437"/>
            <a:ext cx="0" cy="4149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304800" y="1750003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750003"/>
                <a:ext cx="533400" cy="533400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/>
              <p:nvPr/>
            </p:nvSpPr>
            <p:spPr>
              <a:xfrm>
                <a:off x="2676662" y="1724500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662" y="1724500"/>
                <a:ext cx="533400" cy="533400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908235" y="1812392"/>
                <a:ext cx="434734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35" y="1812392"/>
                <a:ext cx="434734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/>
          <p:nvPr/>
        </p:nvCxnSpPr>
        <p:spPr>
          <a:xfrm>
            <a:off x="571500" y="2289437"/>
            <a:ext cx="1183840" cy="4149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907740" y="2257900"/>
            <a:ext cx="1045142" cy="4464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2220831" y="1832037"/>
                <a:ext cx="434734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831" y="1832037"/>
                <a:ext cx="434734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/>
              <p:cNvSpPr/>
              <p:nvPr/>
            </p:nvSpPr>
            <p:spPr>
              <a:xfrm>
                <a:off x="1564840" y="1750003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Oval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840" y="1750003"/>
                <a:ext cx="533400" cy="533400"/>
              </a:xfrm>
              <a:prstGeom prst="ellipse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/>
          <p:cNvSpPr/>
          <p:nvPr/>
        </p:nvSpPr>
        <p:spPr>
          <a:xfrm rot="2795678">
            <a:off x="1593449" y="2800297"/>
            <a:ext cx="472757" cy="48455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1631164" y="2863158"/>
                <a:ext cx="4007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164" y="2863158"/>
                <a:ext cx="400751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/>
          <p:nvPr/>
        </p:nvCxnSpPr>
        <p:spPr>
          <a:xfrm>
            <a:off x="1831540" y="2289437"/>
            <a:ext cx="0" cy="4149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1323277" y="3693470"/>
                <a:ext cx="10116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277" y="3693470"/>
                <a:ext cx="1011623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28599" y="4696300"/>
                <a:ext cx="4229099" cy="561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sz="1500" i="1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500" dirty="0" smtClean="0"/>
                  <a:t> is a binary variable, </a:t>
                </a:r>
              </a:p>
              <a:p>
                <a:r>
                  <a:rPr lang="en-US" sz="1500" b="0" dirty="0" smtClean="0"/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15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500" dirty="0" smtClean="0"/>
                  <a:t> parameters are required to specify</a:t>
                </a:r>
                <a:r>
                  <a:rPr lang="en-US" sz="1500" dirty="0"/>
                  <a:t>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sz="1500" i="1">
                                <a:latin typeface="Cambria Math"/>
                              </a:rPr>
                              <m:t>1:</m:t>
                            </m:r>
                            <m:r>
                              <a:rPr lang="en-US" sz="15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sz="15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9" y="4696300"/>
                <a:ext cx="4229099" cy="561500"/>
              </a:xfrm>
              <a:prstGeom prst="rect">
                <a:avLst/>
              </a:prstGeom>
              <a:blipFill rotWithShape="1">
                <a:blip r:embed="rId18"/>
                <a:stretch>
                  <a:fillRect l="-288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3319409" y="2180040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Assumption:</a:t>
            </a:r>
          </a:p>
          <a:p>
            <a:pPr algn="ctr"/>
            <a:r>
              <a:rPr lang="en-US" sz="1600" dirty="0" smtClean="0"/>
              <a:t>Sum of single-variable utility </a:t>
            </a:r>
            <a:r>
              <a:rPr lang="en-US" sz="1600" dirty="0" smtClean="0">
                <a:solidFill>
                  <a:srgbClr val="FF0000"/>
                </a:solidFill>
              </a:rPr>
              <a:t>function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4" name="Right Arrow 63"/>
          <p:cNvSpPr/>
          <p:nvPr/>
        </p:nvSpPr>
        <p:spPr>
          <a:xfrm>
            <a:off x="3733799" y="1957869"/>
            <a:ext cx="1447801" cy="1483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953000" y="4696300"/>
                <a:ext cx="4191000" cy="561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sz="1500" i="1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500" dirty="0" smtClean="0"/>
                  <a:t> is a binary variable, </a:t>
                </a:r>
              </a:p>
              <a:p>
                <a:r>
                  <a:rPr lang="en-US" sz="1500" b="0" dirty="0" smtClean="0"/>
                  <a:t>    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/>
                      </a:rPr>
                      <m:t>2</m:t>
                    </m:r>
                    <m:r>
                      <a:rPr lang="en-US" sz="15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1500" dirty="0" smtClean="0"/>
                  <a:t> parameters are required to specify</a:t>
                </a:r>
                <a:r>
                  <a:rPr lang="en-US" sz="1500" dirty="0"/>
                  <a:t>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sz="1500" i="1">
                                <a:latin typeface="Cambria Math"/>
                              </a:rPr>
                              <m:t>1:</m:t>
                            </m:r>
                            <m:r>
                              <a:rPr lang="en-US" sz="15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sz="15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696300"/>
                <a:ext cx="4191000" cy="561500"/>
              </a:xfrm>
              <a:prstGeom prst="rect">
                <a:avLst/>
              </a:prstGeom>
              <a:blipFill rotWithShape="1">
                <a:blip r:embed="rId19"/>
                <a:stretch>
                  <a:fillRect l="-437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228599" y="5650468"/>
            <a:ext cx="853440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Different additive decomposition can be explicitly imposed on the network structure!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7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Multiple Variable Utility Function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762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 :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75024" y="80052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Collison avoidance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/>
              <p:cNvSpPr/>
              <p:nvPr/>
            </p:nvSpPr>
            <p:spPr>
              <a:xfrm>
                <a:off x="1306530" y="1981200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Oval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530" y="1981200"/>
                <a:ext cx="533400" cy="5334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/>
              <p:cNvSpPr/>
              <p:nvPr/>
            </p:nvSpPr>
            <p:spPr>
              <a:xfrm>
                <a:off x="2566570" y="1981200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570" y="1981200"/>
                <a:ext cx="533400" cy="533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448577"/>
                  </p:ext>
                </p:extLst>
              </p:nvPr>
            </p:nvGraphicFramePr>
            <p:xfrm>
              <a:off x="990600" y="3657600"/>
              <a:ext cx="2696110" cy="182880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010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010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40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514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𝑈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𝑈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𝑈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𝑈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𝑈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448577"/>
                  </p:ext>
                </p:extLst>
              </p:nvPr>
            </p:nvGraphicFramePr>
            <p:xfrm>
              <a:off x="990600" y="3657600"/>
              <a:ext cx="2696110" cy="182880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01040"/>
                    <a:gridCol w="701040"/>
                    <a:gridCol w="129403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870" r="-284348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870" r="-184348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8962" b="-400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870" t="-100000" r="-28434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870" t="-100000" r="-18434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8962" t="-100000" b="-300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870" t="-200000" r="-28434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870" t="-200000" r="-18434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8962" t="-200000" b="-200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870" t="-300000" r="-28434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870" t="-300000" r="-18434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8962" t="-300000" b="-100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870" t="-400000" r="-28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870" t="-400000" r="-18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8962" t="-40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1" name="Rectangle 40"/>
          <p:cNvSpPr/>
          <p:nvPr/>
        </p:nvSpPr>
        <p:spPr>
          <a:xfrm rot="2795678">
            <a:off x="2021194" y="2915336"/>
            <a:ext cx="472757" cy="48455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2058909" y="2978197"/>
                <a:ext cx="4007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09" y="2978197"/>
                <a:ext cx="40075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36" idx="5"/>
          </p:cNvCxnSpPr>
          <p:nvPr/>
        </p:nvCxnSpPr>
        <p:spPr>
          <a:xfrm>
            <a:off x="1761815" y="2436485"/>
            <a:ext cx="497470" cy="382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8" idx="4"/>
          </p:cNvCxnSpPr>
          <p:nvPr/>
        </p:nvCxnSpPr>
        <p:spPr>
          <a:xfrm flipH="1">
            <a:off x="2259285" y="2514600"/>
            <a:ext cx="573985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157554" y="1617709"/>
            <a:ext cx="7118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Alarm</a:t>
            </a:r>
            <a:endParaRPr lang="en-US" sz="1500" dirty="0"/>
          </a:p>
        </p:txBody>
      </p:sp>
      <p:sp>
        <p:nvSpPr>
          <p:cNvPr id="66" name="TextBox 65"/>
          <p:cNvSpPr txBox="1"/>
          <p:nvPr/>
        </p:nvSpPr>
        <p:spPr>
          <a:xfrm>
            <a:off x="2494147" y="1631408"/>
            <a:ext cx="7935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Collison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/>
              <p:cNvSpPr/>
              <p:nvPr/>
            </p:nvSpPr>
            <p:spPr>
              <a:xfrm>
                <a:off x="5354341" y="1981200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Oval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341" y="1981200"/>
                <a:ext cx="533400" cy="5334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Oval 68"/>
              <p:cNvSpPr/>
              <p:nvPr/>
            </p:nvSpPr>
            <p:spPr>
              <a:xfrm>
                <a:off x="6614381" y="1981200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Oval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381" y="1981200"/>
                <a:ext cx="533400" cy="5334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/>
          <p:cNvSpPr/>
          <p:nvPr/>
        </p:nvSpPr>
        <p:spPr>
          <a:xfrm rot="2795678">
            <a:off x="6069005" y="2915336"/>
            <a:ext cx="472757" cy="48455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6065654" y="2978197"/>
                <a:ext cx="5071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654" y="2978197"/>
                <a:ext cx="5071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>
            <a:stCxn id="67" idx="5"/>
          </p:cNvCxnSpPr>
          <p:nvPr/>
        </p:nvCxnSpPr>
        <p:spPr>
          <a:xfrm>
            <a:off x="5809626" y="2436485"/>
            <a:ext cx="497470" cy="382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9" idx="4"/>
          </p:cNvCxnSpPr>
          <p:nvPr/>
        </p:nvCxnSpPr>
        <p:spPr>
          <a:xfrm flipH="1">
            <a:off x="6307096" y="2514600"/>
            <a:ext cx="573985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953001" y="1427202"/>
            <a:ext cx="12165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Close horizontally </a:t>
            </a:r>
            <a:endParaRPr lang="en-US" sz="1500" dirty="0"/>
          </a:p>
        </p:txBody>
      </p:sp>
      <p:sp>
        <p:nvSpPr>
          <p:cNvPr id="76" name="TextBox 75"/>
          <p:cNvSpPr txBox="1"/>
          <p:nvPr/>
        </p:nvSpPr>
        <p:spPr>
          <a:xfrm>
            <a:off x="6289116" y="1427202"/>
            <a:ext cx="12165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Close </a:t>
            </a:r>
          </a:p>
          <a:p>
            <a:pPr algn="ctr"/>
            <a:r>
              <a:rPr lang="en-US" sz="1500" dirty="0" smtClean="0"/>
              <a:t>Vertically</a:t>
            </a:r>
            <a:endParaRPr 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Oval 76"/>
              <p:cNvSpPr/>
              <p:nvPr/>
            </p:nvSpPr>
            <p:spPr>
              <a:xfrm>
                <a:off x="7741529" y="1954573"/>
                <a:ext cx="533400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7" name="Oval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529" y="1954573"/>
                <a:ext cx="533400" cy="5334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77"/>
          <p:cNvSpPr/>
          <p:nvPr/>
        </p:nvSpPr>
        <p:spPr>
          <a:xfrm rot="2795678">
            <a:off x="7755549" y="2883070"/>
            <a:ext cx="472757" cy="48455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7752198" y="2945931"/>
                <a:ext cx="5120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198" y="2945931"/>
                <a:ext cx="5120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/>
          <p:cNvCxnSpPr/>
          <p:nvPr/>
        </p:nvCxnSpPr>
        <p:spPr>
          <a:xfrm>
            <a:off x="8008229" y="2482334"/>
            <a:ext cx="0" cy="3032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416264" y="1400575"/>
            <a:ext cx="12165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Alarm</a:t>
            </a:r>
            <a:endParaRPr 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5257800" y="36576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Additive decomposition of utility function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715000" y="4572000"/>
                <a:ext cx="31528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4572000"/>
                <a:ext cx="3152851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11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18699</TotalTime>
  <Words>1093</Words>
  <Application>Microsoft Office PowerPoint</Application>
  <PresentationFormat>On-screen Show (4:3)</PresentationFormat>
  <Paragraphs>370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Jinkyoo Park</dc:creator>
  <cp:lastModifiedBy>Microsoft</cp:lastModifiedBy>
  <cp:revision>195</cp:revision>
  <dcterms:created xsi:type="dcterms:W3CDTF">2016-04-29T12:35:56Z</dcterms:created>
  <dcterms:modified xsi:type="dcterms:W3CDTF">2016-10-30T15:21:52Z</dcterms:modified>
</cp:coreProperties>
</file>