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1" r:id="rId3"/>
    <p:sldId id="386" r:id="rId4"/>
    <p:sldId id="358" r:id="rId5"/>
    <p:sldId id="352" r:id="rId6"/>
    <p:sldId id="355" r:id="rId7"/>
    <p:sldId id="379" r:id="rId8"/>
    <p:sldId id="360" r:id="rId9"/>
    <p:sldId id="388" r:id="rId10"/>
    <p:sldId id="361" r:id="rId11"/>
    <p:sldId id="382" r:id="rId12"/>
    <p:sldId id="356" r:id="rId13"/>
    <p:sldId id="380" r:id="rId14"/>
    <p:sldId id="389" r:id="rId15"/>
    <p:sldId id="357" r:id="rId16"/>
    <p:sldId id="364" r:id="rId17"/>
    <p:sldId id="365" r:id="rId18"/>
    <p:sldId id="390" r:id="rId19"/>
    <p:sldId id="366" r:id="rId20"/>
    <p:sldId id="367" r:id="rId21"/>
    <p:sldId id="368" r:id="rId22"/>
    <p:sldId id="391" r:id="rId23"/>
    <p:sldId id="375" r:id="rId24"/>
    <p:sldId id="383" r:id="rId25"/>
    <p:sldId id="393" r:id="rId26"/>
    <p:sldId id="385" r:id="rId27"/>
    <p:sldId id="371" r:id="rId28"/>
    <p:sldId id="362" r:id="rId29"/>
    <p:sldId id="3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94502" autoAdjust="0"/>
  </p:normalViewPr>
  <p:slideViewPr>
    <p:cSldViewPr>
      <p:cViewPr varScale="1">
        <p:scale>
          <a:sx n="102" d="100"/>
          <a:sy n="102" d="100"/>
        </p:scale>
        <p:origin x="236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2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3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1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29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48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5" Type="http://schemas.openxmlformats.org/officeDocument/2006/relationships/image" Target="../media/image53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5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.png"/><Relationship Id="rId5" Type="http://schemas.openxmlformats.org/officeDocument/2006/relationships/image" Target="../media/image551.png"/><Relationship Id="rId4" Type="http://schemas.openxmlformats.org/officeDocument/2006/relationships/image" Target="../media/image5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51.jpe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png"/><Relationship Id="rId13" Type="http://schemas.openxmlformats.org/officeDocument/2006/relationships/image" Target="../media/image660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0.png"/><Relationship Id="rId2" Type="http://schemas.openxmlformats.org/officeDocument/2006/relationships/image" Target="../media/image550.png"/><Relationship Id="rId16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5" Type="http://schemas.openxmlformats.org/officeDocument/2006/relationships/image" Target="../media/image580.png"/><Relationship Id="rId15" Type="http://schemas.openxmlformats.org/officeDocument/2006/relationships/image" Target="../media/image680.png"/><Relationship Id="rId10" Type="http://schemas.openxmlformats.org/officeDocument/2006/relationships/image" Target="../media/image630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4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L12. Bandit Problem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066800"/>
                <a:ext cx="8686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Effectiveness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method depends on the task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the reward variance is large, it would take more exploration to find the optimal 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the reward variance is 0 (deterministic),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 smtClean="0"/>
                  <a:t> method would know the true value of each action after tying it once. After finding the true reward, it is best to seek to exploit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the bandit task is non-stationary, exploration </a:t>
                </a:r>
                <a:r>
                  <a:rPr lang="en-US" dirty="0"/>
                  <a:t>need to </a:t>
                </a:r>
                <a:r>
                  <a:rPr lang="en-US" dirty="0" smtClean="0"/>
                  <a:t>continue </a:t>
                </a:r>
                <a:r>
                  <a:rPr lang="en-US" dirty="0"/>
                  <a:t>(even in the deterministic case) to find a better action than the current best action chosen greedily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6800"/>
                <a:ext cx="8686800" cy="3139321"/>
              </a:xfrm>
              <a:prstGeom prst="rect">
                <a:avLst/>
              </a:prstGeom>
              <a:blipFill>
                <a:blip r:embed="rId2"/>
                <a:stretch>
                  <a:fillRect l="-561" t="-971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1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Softmax Action Selection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Disadvantage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b="1" dirty="0"/>
                  <a:t> action </a:t>
                </a:r>
                <a:r>
                  <a:rPr lang="en-US" b="1" dirty="0" smtClean="0"/>
                  <a:t>selection: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it explores it chooses equally among all actions. That is it is as likely to chose the worst-appearing action as it is to choose the next-to best action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blipFill>
                <a:blip r:embed="rId2"/>
                <a:stretch>
                  <a:fillRect l="-571" t="-3614" r="-786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828800"/>
            <a:ext cx="8534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Vary the action probabilities as a graded function of estimated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 greedy action is still given the highest selection probability, but all the others are ranked and weighted according to their values estimates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3640" y="4589447"/>
            <a:ext cx="2286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2130" y="5427647"/>
            <a:ext cx="2286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30620" y="5568324"/>
            <a:ext cx="228600" cy="316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39110" y="5656247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7600" y="5732447"/>
            <a:ext cx="2286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18886" y="3959249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886" y="3959249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381000" y="4360847"/>
            <a:ext cx="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000" y="5884847"/>
            <a:ext cx="335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16827" y="5876082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27" y="5876082"/>
                <a:ext cx="473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0013" y="5876082"/>
                <a:ext cx="478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3" y="5876082"/>
                <a:ext cx="4787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610387" y="5876082"/>
                <a:ext cx="478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87" y="5876082"/>
                <a:ext cx="478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108884" y="5876082"/>
                <a:ext cx="4763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84" y="5876082"/>
                <a:ext cx="4763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623738" y="5879068"/>
                <a:ext cx="4763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38" y="5879068"/>
                <a:ext cx="4763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78798" y="3938599"/>
                <a:ext cx="3189463" cy="45768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98" y="3938599"/>
                <a:ext cx="3189463" cy="457689"/>
              </a:xfrm>
              <a:prstGeom prst="rect">
                <a:avLst/>
              </a:prstGeom>
              <a:blipFill>
                <a:blip r:embed="rId9"/>
                <a:stretch>
                  <a:fillRect t="-129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24" idx="1"/>
            <a:endCxn id="12" idx="0"/>
          </p:cNvCxnSpPr>
          <p:nvPr/>
        </p:nvCxnSpPr>
        <p:spPr>
          <a:xfrm flipH="1">
            <a:off x="827940" y="4167444"/>
            <a:ext cx="250858" cy="422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1305195" y="4965898"/>
            <a:ext cx="1770500" cy="461748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2"/>
            <a:endCxn id="14" idx="0"/>
          </p:cNvCxnSpPr>
          <p:nvPr/>
        </p:nvCxnSpPr>
        <p:spPr>
          <a:xfrm flipH="1">
            <a:off x="1844920" y="4965898"/>
            <a:ext cx="1230775" cy="602426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6" idx="2"/>
            <a:endCxn id="15" idx="0"/>
          </p:cNvCxnSpPr>
          <p:nvPr/>
        </p:nvCxnSpPr>
        <p:spPr>
          <a:xfrm flipH="1">
            <a:off x="2353410" y="4965898"/>
            <a:ext cx="722285" cy="690349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6" idx="2"/>
            <a:endCxn id="16" idx="0"/>
          </p:cNvCxnSpPr>
          <p:nvPr/>
        </p:nvCxnSpPr>
        <p:spPr>
          <a:xfrm flipH="1">
            <a:off x="2861900" y="4965898"/>
            <a:ext cx="213795" cy="766549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05329" y="4627344"/>
                <a:ext cx="3140732" cy="338554"/>
              </a:xfrm>
              <a:prstGeom prst="rect">
                <a:avLst/>
              </a:prstGeom>
              <a:ln>
                <a:solidFill>
                  <a:srgbClr val="3333FF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/>
                  <a:t>Select randomly </a:t>
                </a:r>
                <a:r>
                  <a:rPr lang="en-US" sz="16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/|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9" y="4627344"/>
                <a:ext cx="3140732" cy="338554"/>
              </a:xfrm>
              <a:prstGeom prst="rect">
                <a:avLst/>
              </a:prstGeom>
              <a:blipFill>
                <a:blip r:embed="rId10"/>
                <a:stretch>
                  <a:fillRect l="-967" t="-3448" b="-18966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5367976" y="4649564"/>
            <a:ext cx="2286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76466" y="5487764"/>
            <a:ext cx="2286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84956" y="5628441"/>
            <a:ext cx="228600" cy="316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93446" y="5716364"/>
            <a:ext cx="2286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01936" y="5792564"/>
            <a:ext cx="2286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635450" y="4019366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450" y="4019366"/>
                <a:ext cx="79977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5035336" y="4420964"/>
            <a:ext cx="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35336" y="5944964"/>
            <a:ext cx="335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771163" y="5936199"/>
                <a:ext cx="473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63" y="5936199"/>
                <a:ext cx="4738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254349" y="5936199"/>
                <a:ext cx="478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9" y="5936199"/>
                <a:ext cx="47878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6264723" y="5936199"/>
                <a:ext cx="478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723" y="5936199"/>
                <a:ext cx="4787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763220" y="5936199"/>
                <a:ext cx="4763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20" y="5936199"/>
                <a:ext cx="4763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78074" y="5939185"/>
                <a:ext cx="4763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74" y="5939185"/>
                <a:ext cx="4763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>
            <a:stCxn id="75" idx="2"/>
            <a:endCxn id="52" idx="0"/>
          </p:cNvCxnSpPr>
          <p:nvPr/>
        </p:nvCxnSpPr>
        <p:spPr>
          <a:xfrm flipH="1">
            <a:off x="5990766" y="4360847"/>
            <a:ext cx="1386238" cy="112691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5" idx="2"/>
            <a:endCxn id="53" idx="0"/>
          </p:cNvCxnSpPr>
          <p:nvPr/>
        </p:nvCxnSpPr>
        <p:spPr>
          <a:xfrm flipH="1">
            <a:off x="6499256" y="4360847"/>
            <a:ext cx="877748" cy="1267594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5" idx="2"/>
            <a:endCxn id="54" idx="0"/>
          </p:cNvCxnSpPr>
          <p:nvPr/>
        </p:nvCxnSpPr>
        <p:spPr>
          <a:xfrm flipH="1">
            <a:off x="7007746" y="4360847"/>
            <a:ext cx="369258" cy="135551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5" idx="2"/>
            <a:endCxn id="55" idx="0"/>
          </p:cNvCxnSpPr>
          <p:nvPr/>
        </p:nvCxnSpPr>
        <p:spPr>
          <a:xfrm>
            <a:off x="7377004" y="4360847"/>
            <a:ext cx="139232" cy="143171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714047" y="3744332"/>
                <a:ext cx="3325914" cy="616515"/>
              </a:xfrm>
              <a:prstGeom prst="rect">
                <a:avLst/>
              </a:prstGeom>
              <a:ln>
                <a:solidFill>
                  <a:srgbClr val="3333FF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/>
                  <a:t>Select each action randomly </a:t>
                </a:r>
                <a:r>
                  <a:rPr lang="en-US" sz="1600" dirty="0" smtClean="0"/>
                  <a:t>with a probability proportional to 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047" y="3744332"/>
                <a:ext cx="3325914" cy="616515"/>
              </a:xfrm>
              <a:prstGeom prst="rect">
                <a:avLst/>
              </a:prstGeom>
              <a:blipFill>
                <a:blip r:embed="rId17"/>
                <a:stretch>
                  <a:fillRect l="-730" t="-1942" b="-9709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75" idx="2"/>
            <a:endCxn id="51" idx="0"/>
          </p:cNvCxnSpPr>
          <p:nvPr/>
        </p:nvCxnSpPr>
        <p:spPr>
          <a:xfrm flipH="1">
            <a:off x="5482276" y="4360847"/>
            <a:ext cx="1894728" cy="28871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2"/>
          </p:cNvCxnSpPr>
          <p:nvPr/>
        </p:nvCxnSpPr>
        <p:spPr>
          <a:xfrm flipH="1">
            <a:off x="942240" y="4965898"/>
            <a:ext cx="2133455" cy="139502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25753" y="6287114"/>
                <a:ext cx="2166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method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53" y="6287114"/>
                <a:ext cx="2166427" cy="369332"/>
              </a:xfrm>
              <a:prstGeom prst="rect">
                <a:avLst/>
              </a:prstGeom>
              <a:blipFill>
                <a:blip r:embed="rId18"/>
                <a:stretch>
                  <a:fillRect t="-8197" r="-14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5714047" y="6287114"/>
            <a:ext cx="2286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Soft max method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34396" y="5169709"/>
            <a:ext cx="12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Equal prob.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01935" y="5105400"/>
            <a:ext cx="172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different prob.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Softmax Action Selection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Disadvantage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b="1" dirty="0"/>
                  <a:t> action </a:t>
                </a:r>
                <a:r>
                  <a:rPr lang="en-US" b="1" dirty="0" smtClean="0"/>
                  <a:t>selection: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When it explores it chooses equally among all actions. That is it is as likely to chose the worst-appearing action as it is to choose the next-to best action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85800"/>
                <a:ext cx="8534400" cy="1015663"/>
              </a:xfrm>
              <a:prstGeom prst="rect">
                <a:avLst/>
              </a:prstGeom>
              <a:blipFill>
                <a:blip r:embed="rId2"/>
                <a:stretch>
                  <a:fillRect l="-571" t="-3614" r="-786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1828800"/>
            <a:ext cx="8534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Solution: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Vary the action probabilities as a graded function of estimated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 greedy action is still given the highest selection probability, but all the others are ranked and weighted according to their values 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23" y="3477399"/>
                <a:ext cx="8763000" cy="2451056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/>
                  <a:t>It chooses action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play with probability </a:t>
                </a:r>
              </a:p>
              <a:p>
                <a:endParaRPr lang="en-US" sz="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600" dirty="0" smtClean="0"/>
                  <a:t> is a positive parameter called the temperature: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high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 smtClean="0"/>
                  <a:t> all actions are equiprobable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low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greater difference in selection probability for action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1600" dirty="0" smtClean="0"/>
                  <a:t> softmax  selection rule become greedy one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" y="3477399"/>
                <a:ext cx="8763000" cy="2451056"/>
              </a:xfrm>
              <a:prstGeom prst="rect">
                <a:avLst/>
              </a:prstGeom>
              <a:blipFill>
                <a:blip r:embed="rId3"/>
                <a:stretch>
                  <a:fillRect l="-486" b="-1975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3292733"/>
            <a:ext cx="29621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/>
              <a:t>Softmax </a:t>
            </a:r>
            <a:r>
              <a:rPr lang="en-US" b="1" dirty="0" smtClean="0"/>
              <a:t>action </a:t>
            </a:r>
            <a:r>
              <a:rPr lang="en-US" b="1" dirty="0"/>
              <a:t>selection rule</a:t>
            </a:r>
            <a:endParaRPr lang="en-US" sz="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2223" y="6054042"/>
                <a:ext cx="876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Whether softmax action selection or greedy action selection rule is better is unclear and may depend on the task and on human factors (i.e., setting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3" y="6054042"/>
                <a:ext cx="8763000" cy="646331"/>
              </a:xfrm>
              <a:prstGeom prst="rect">
                <a:avLst/>
              </a:prstGeom>
              <a:blipFill>
                <a:blip r:embed="rId4"/>
                <a:stretch>
                  <a:fillRect l="-55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</a:t>
            </a:r>
            <a:r>
              <a:rPr lang="en-US" b="1" dirty="0">
                <a:solidFill>
                  <a:srgbClr val="3333FF"/>
                </a:solidFill>
              </a:rPr>
              <a:t>Softmax Action </a:t>
            </a:r>
            <a:r>
              <a:rPr lang="en-US" b="1" dirty="0" smtClean="0">
                <a:solidFill>
                  <a:srgbClr val="3333FF"/>
                </a:solidFill>
              </a:rPr>
              <a:t>Selection Example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7785"/>
            <a:ext cx="4572000" cy="3094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8701"/>
            <a:ext cx="4572000" cy="3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Evaluative vs. Instructive feedback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26" name="Picture 2" descr="Image result for armed b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rmed b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rmed b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8331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armed b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armed b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762" y="1295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2971800"/>
            <a:ext cx="8229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 pulled No. 3,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Evaluative feedback </a:t>
            </a:r>
            <a:r>
              <a:rPr lang="en-US" dirty="0" smtClean="0"/>
              <a:t>say “you earn 1$”</a:t>
            </a:r>
          </a:p>
          <a:p>
            <a:endParaRPr lang="en-US" sz="9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Correctness is a </a:t>
            </a:r>
            <a:r>
              <a:rPr lang="en-US" dirty="0" smtClean="0">
                <a:solidFill>
                  <a:srgbClr val="FF0000"/>
                </a:solidFill>
              </a:rPr>
              <a:t>relative property </a:t>
            </a:r>
            <a:r>
              <a:rPr lang="en-US" dirty="0" smtClean="0"/>
              <a:t>of actions that can be determined only by trying them all and comparing their rewards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FF"/>
                </a:solidFill>
              </a:rPr>
              <a:t>Instructive feedback </a:t>
            </a:r>
            <a:r>
              <a:rPr lang="en-US" dirty="0" smtClean="0"/>
              <a:t>say “The best machine is No.2”</a:t>
            </a:r>
          </a:p>
          <a:p>
            <a:endParaRPr lang="en-US" sz="800" dirty="0" smtClean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need to try variety of actions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Condensed information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Regardless of the action chosen</a:t>
            </a:r>
            <a:endParaRPr lang="en-US" dirty="0"/>
          </a:p>
          <a:p>
            <a:endParaRPr lang="en-US" dirty="0"/>
          </a:p>
        </p:txBody>
      </p:sp>
      <p:sp>
        <p:nvSpPr>
          <p:cNvPr id="14" name="5-Point Star 13"/>
          <p:cNvSpPr/>
          <p:nvPr/>
        </p:nvSpPr>
        <p:spPr>
          <a:xfrm>
            <a:off x="3162300" y="990600"/>
            <a:ext cx="304800" cy="3048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Incremental Implementation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93069" y="1336815"/>
                <a:ext cx="2220351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69" y="1336815"/>
                <a:ext cx="2220351" cy="528991"/>
              </a:xfrm>
              <a:prstGeom prst="rect">
                <a:avLst/>
              </a:prstGeom>
              <a:blipFill>
                <a:blip r:embed="rId2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685800"/>
                <a:ext cx="8534400" cy="67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play,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has been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times prior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yielding rewards,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the estimated action value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defied as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8534400" cy="671530"/>
              </a:xfrm>
              <a:prstGeom prst="rect">
                <a:avLst/>
              </a:prstGeom>
              <a:blipFill>
                <a:blip r:embed="rId3"/>
                <a:stretch>
                  <a:fillRect l="-643" t="-4545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905000"/>
                <a:ext cx="7815666" cy="10408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Issues in estimating the action value:</a:t>
                </a:r>
              </a:p>
              <a:p>
                <a:endParaRPr lang="en-US" sz="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needs to store the reward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all different actions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Memory and computational requirements grow over time without bound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7815666" cy="1040862"/>
              </a:xfrm>
              <a:prstGeom prst="rect">
                <a:avLst/>
              </a:prstGeom>
              <a:blipFill>
                <a:blip r:embed="rId4"/>
                <a:stretch>
                  <a:fillRect l="-624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72562" y="3124200"/>
            <a:ext cx="2977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Incremental Update formula</a:t>
            </a:r>
          </a:p>
          <a:p>
            <a:endParaRPr lang="en-US" sz="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302024" y="3412031"/>
            <a:ext cx="3174976" cy="2621039"/>
            <a:chOff x="2976293" y="3766039"/>
            <a:chExt cx="3174976" cy="2621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976293" y="3937421"/>
                  <a:ext cx="60061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293" y="3937421"/>
                  <a:ext cx="60061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411416" y="3766039"/>
                  <a:ext cx="2739853" cy="2621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4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 smtClean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416" y="3766039"/>
                  <a:ext cx="2739853" cy="26210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0" y="6314573"/>
                <a:ext cx="9144000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This implementation requires memory only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and only the small computation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14573"/>
                <a:ext cx="9144000" cy="369332"/>
              </a:xfrm>
              <a:prstGeom prst="rect">
                <a:avLst/>
              </a:prstGeom>
              <a:blipFill>
                <a:blip r:embed="rId7"/>
                <a:stretch>
                  <a:fillRect l="-4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860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Step-size parameter and non-stationary 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34561" y="990600"/>
                <a:ext cx="326345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61" y="990600"/>
                <a:ext cx="3263457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4895" y="1718412"/>
                <a:ext cx="6902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𝑁𝑒𝑤𝐸𝑠𝑡𝑖𝑚𝑎𝑡𝑒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𝑂𝑙𝑑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𝐸𝑠𝑡𝑖𝑚𝑎𝑡𝑒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𝑆𝑡𝑒𝑝𝑆𝑖𝑧𝑒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𝑂𝑙𝑑𝐸𝑠𝑡𝑖𝑚𝑎𝑡𝑒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895" y="1718412"/>
                <a:ext cx="690278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46183" y="2405686"/>
            <a:ext cx="874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distribution of the reward is non-stationary, it is natural to weight recent rewards more heavily than long-past ones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the most popular ways of doing this is to use </a:t>
            </a:r>
            <a:r>
              <a:rPr lang="en-US" dirty="0" smtClean="0">
                <a:solidFill>
                  <a:srgbClr val="FF0000"/>
                </a:solidFill>
              </a:rPr>
              <a:t>a constant step-size parameter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88705" y="3488065"/>
                <a:ext cx="40906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05" y="3488065"/>
                <a:ext cx="409064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90600" y="3929857"/>
                <a:ext cx="44877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29857"/>
                <a:ext cx="448777" cy="323165"/>
              </a:xfrm>
              <a:prstGeom prst="rect">
                <a:avLst/>
              </a:prstGeom>
              <a:blipFill>
                <a:blip r:embed="rId6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15439" y="3943412"/>
                <a:ext cx="6387967" cy="1923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5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5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5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5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50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39" y="3943412"/>
                <a:ext cx="6387967" cy="1923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1192" y="5878024"/>
                <a:ext cx="8915399" cy="3306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dirty="0" smtClean="0"/>
                  <a:t>Reward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500" dirty="0" smtClean="0"/>
                  <a:t> given to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500" dirty="0" err="1" smtClean="0"/>
                  <a:t>th</a:t>
                </a:r>
                <a:r>
                  <a:rPr lang="en-US" sz="1500" dirty="0" smtClean="0"/>
                  <a:t>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dirty="0" smtClean="0"/>
                  <a:t> is smaller when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500" dirty="0" smtClean="0"/>
                  <a:t> is larger (i.e., older reward is weighted less)</a:t>
                </a:r>
                <a:endParaRPr lang="en-US" sz="15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2" y="5878024"/>
                <a:ext cx="8915399" cy="330668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4925" y="6329268"/>
                <a:ext cx="8440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The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3333FF"/>
                    </a:solidFill>
                  </a:rPr>
                  <a:t> varies more in response to the most recently receive rewards!</a:t>
                </a:r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25" y="6329268"/>
                <a:ext cx="8440616" cy="369332"/>
              </a:xfrm>
              <a:prstGeom prst="rect">
                <a:avLst/>
              </a:prstGeom>
              <a:blipFill>
                <a:blip r:embed="rId9"/>
                <a:stretch>
                  <a:fillRect l="-6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8600" y="914399"/>
            <a:ext cx="8716941" cy="142457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727277"/>
            <a:ext cx="44376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Incremental Update formula for action value</a:t>
            </a:r>
          </a:p>
          <a:p>
            <a:endParaRPr lang="en-US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876800" y="1931941"/>
                <a:ext cx="4925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931941"/>
                <a:ext cx="4925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Optimistic Initial Values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838200"/>
                <a:ext cx="83058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Estimating the action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the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should be specified by user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used as </a:t>
                </a:r>
                <a:r>
                  <a:rPr lang="en-US" dirty="0">
                    <a:solidFill>
                      <a:srgbClr val="FF0000"/>
                    </a:solidFill>
                  </a:rPr>
                  <a:t>prior knowledge </a:t>
                </a:r>
                <a:r>
                  <a:rPr lang="en-US" dirty="0"/>
                  <a:t>about what level of rewards can be </a:t>
                </a:r>
                <a:r>
                  <a:rPr lang="en-US" dirty="0" smtClean="0"/>
                  <a:t>expected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Optimistic initial value encourages exploration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When the reward corresponding the current action is lower than the initial, the method will explore (change another action) to find a better reward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8305800" cy="2862322"/>
              </a:xfrm>
              <a:prstGeom prst="rect">
                <a:avLst/>
              </a:prstGeom>
              <a:blipFill>
                <a:blip r:embed="rId3"/>
                <a:stretch>
                  <a:fillRect l="-514" t="-1279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03127" y="4267200"/>
                <a:ext cx="3937745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27" y="4267200"/>
                <a:ext cx="3937745" cy="876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2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>
                <a:solidFill>
                  <a:srgbClr val="3333FF"/>
                </a:solidFill>
              </a:rPr>
              <a:t>Reinforcement </a:t>
            </a:r>
            <a:r>
              <a:rPr lang="en-US" b="1" dirty="0" smtClean="0">
                <a:solidFill>
                  <a:srgbClr val="3333FF"/>
                </a:solidFill>
              </a:rPr>
              <a:t>Comparison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990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Actions followed by large rewards should be made more likely to recur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ctions followed by small rewards should be made less likely to recur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438400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a learned to know what constitutes a large or small reward?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an action is taken and the environment returns a reward of 5, Is it good or bad?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To make such a judgment one must compare the reward with some standard or reference level, called the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reference reward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7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>
                <a:solidFill>
                  <a:srgbClr val="3333FF"/>
                </a:solidFill>
              </a:rPr>
              <a:t>Reinforcement </a:t>
            </a:r>
            <a:r>
              <a:rPr lang="en-US" b="1" dirty="0" smtClean="0">
                <a:solidFill>
                  <a:srgbClr val="3333FF"/>
                </a:solidFill>
              </a:rPr>
              <a:t>Comparison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4608" y="1151819"/>
                <a:ext cx="80019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</a:t>
                </a:r>
                <a:r>
                  <a:rPr lang="en-US" dirty="0"/>
                  <a:t> </a:t>
                </a:r>
                <a:r>
                  <a:rPr lang="en-US" b="0" dirty="0" smtClean="0"/>
                  <a:t>The preference for each action at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(not an actual action value)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8" y="1151819"/>
                <a:ext cx="8001940" cy="276999"/>
              </a:xfrm>
              <a:prstGeom prst="rect">
                <a:avLst/>
              </a:prstGeom>
              <a:blipFill>
                <a:blip r:embed="rId3"/>
                <a:stretch>
                  <a:fillRect l="-15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1684107"/>
                <a:ext cx="6934200" cy="1203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Action determination rule (soft max) :</a:t>
                </a:r>
              </a:p>
              <a:p>
                <a:endParaRPr lang="en-US" sz="6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sz="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4107"/>
                <a:ext cx="6934200" cy="1203406"/>
              </a:xfrm>
              <a:prstGeom prst="rect">
                <a:avLst/>
              </a:prstGeom>
              <a:blipFill>
                <a:blip r:embed="rId4"/>
                <a:stretch>
                  <a:fillRect l="-527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2911270"/>
                <a:ext cx="8305799" cy="295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After selecting action and observing reward, the preference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updated 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algn="ctr"/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High rewards should increase the probability of reselecting the action taken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a positive step-size </a:t>
                </a:r>
                <a:r>
                  <a:rPr lang="en-US" dirty="0" smtClean="0"/>
                  <a:t>parameter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reference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(i.e., average </a:t>
                </a:r>
                <a:r>
                  <a:rPr lang="en-US" dirty="0" smtClean="0"/>
                  <a:t>reward) is updated using all recently  received rewards whichever actions were taken:</a:t>
                </a:r>
              </a:p>
              <a:p>
                <a:pPr lvl="1"/>
                <a:endParaRPr lang="en-US" sz="600" dirty="0" smtClean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11270"/>
                <a:ext cx="8305799" cy="2954655"/>
              </a:xfrm>
              <a:prstGeom prst="rect">
                <a:avLst/>
              </a:prstGeom>
              <a:blipFill>
                <a:blip r:embed="rId5"/>
                <a:stretch>
                  <a:fillRect l="-441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9540" y="870466"/>
            <a:ext cx="8228660" cy="48445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685800"/>
            <a:ext cx="377411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/>
              <a:t>Reinforcement </a:t>
            </a:r>
            <a:r>
              <a:rPr lang="en-US" b="1" dirty="0" smtClean="0"/>
              <a:t>Comparison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968425"/>
                <a:ext cx="9144000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Reinforcement comparison method can be very effective sometimes outperforming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sz="1600" dirty="0" smtClean="0"/>
                  <a:t> method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8425"/>
                <a:ext cx="9144000" cy="338554"/>
              </a:xfrm>
              <a:prstGeom prst="rect">
                <a:avLst/>
              </a:prstGeom>
              <a:blipFill>
                <a:blip r:embed="rId6"/>
                <a:stretch>
                  <a:fillRect l="-33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0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Introduction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3050094"/>
            <a:ext cx="8153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types of feedbacks can be used to infer environment (system)</a:t>
            </a:r>
          </a:p>
          <a:p>
            <a:endParaRPr lang="en-US" sz="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Evaluative feedback </a:t>
            </a:r>
            <a:r>
              <a:rPr lang="en-US" dirty="0" smtClean="0"/>
              <a:t>– how good the action taken is</a:t>
            </a:r>
          </a:p>
          <a:p>
            <a:endParaRPr lang="en-US" sz="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Basis of reinforcement learning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Require extensive search among the alternative actions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Instructive feedback</a:t>
            </a:r>
            <a:r>
              <a:rPr lang="en-US" dirty="0" smtClean="0"/>
              <a:t> – indicates the correct action to taken</a:t>
            </a:r>
          </a:p>
          <a:p>
            <a:endParaRPr lang="en-US" sz="600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Basis of supervised learning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Independent of the action taken, whatever action taken, it will be revealed the right one should have been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Search over a parameter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601940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discussing Reinforcement learning, we first study the evaluative aspect of reinforcement learning in a simplified setting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1805464"/>
            <a:ext cx="1524000" cy="937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1805464"/>
            <a:ext cx="1524000" cy="937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(system)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2198132"/>
            <a:ext cx="12954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86200" y="2371019"/>
            <a:ext cx="12954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38600" y="1802368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02368"/>
                <a:ext cx="1066800" cy="369332"/>
              </a:xfrm>
              <a:prstGeom prst="rect">
                <a:avLst/>
              </a:prstGeom>
              <a:blipFill>
                <a:blip r:embed="rId2"/>
                <a:stretch>
                  <a:fillRect l="-514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76700" y="23622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700" y="2362200"/>
                <a:ext cx="1066800" cy="369332"/>
              </a:xfrm>
              <a:prstGeom prst="rect">
                <a:avLst/>
              </a:prstGeom>
              <a:blipFill>
                <a:blip r:embed="rId3"/>
                <a:stretch>
                  <a:fillRect l="-5143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0500" y="690265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Learning by taking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action, observe reward, infer environment(system) behavior and take a better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>
                <a:solidFill>
                  <a:srgbClr val="3333FF"/>
                </a:solidFill>
              </a:rPr>
              <a:t>Reinforcement </a:t>
            </a:r>
            <a:r>
              <a:rPr lang="en-US" b="1" dirty="0" smtClean="0">
                <a:solidFill>
                  <a:srgbClr val="3333FF"/>
                </a:solidFill>
              </a:rPr>
              <a:t>Comparison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572000" cy="3071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5999"/>
            <a:ext cx="4572000" cy="30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2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Pursuit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905000"/>
                <a:ext cx="8458200" cy="465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estimation of the action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used to select the greedy 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Action preferences continually pursuit the action that is greedy</a:t>
                </a:r>
                <a:r>
                  <a:rPr lang="en-US" dirty="0" smtClean="0"/>
                  <a:t>. After each play, the probabilities are incremented toward 1  so as to make the greedy action more likely to be selected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Probability of selecting other actions are decremented toward zero: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next action is selected according to the policy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8458200" cy="4658327"/>
              </a:xfrm>
              <a:prstGeom prst="rect">
                <a:avLst/>
              </a:prstGeom>
              <a:blipFill>
                <a:blip r:embed="rId3"/>
                <a:stretch>
                  <a:fillRect l="-432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838200"/>
                <a:ext cx="8458200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Pursuit method maintain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action–value </a:t>
                </a:r>
                <a:r>
                  <a:rPr lang="en-US" dirty="0"/>
                  <a:t>estimate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: </a:t>
                </a:r>
                <a:r>
                  <a:rPr lang="en-US" dirty="0"/>
                  <a:t>action </a:t>
                </a:r>
                <a:r>
                  <a:rPr lang="en-US" dirty="0" smtClean="0"/>
                  <a:t>preferences, the probability of selecting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38200"/>
                <a:ext cx="8458200" cy="923330"/>
              </a:xfrm>
              <a:prstGeom prst="rect">
                <a:avLst/>
              </a:prstGeom>
              <a:blipFill>
                <a:blip r:embed="rId4"/>
                <a:stretch>
                  <a:fillRect l="-504" t="-3268" b="-84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99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Pursuit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1905000"/>
                <a:ext cx="8458200" cy="4258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estimation of the action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used to select the greedy action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endParaRPr lang="en-US" sz="9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Action preferences continually pursuit the action that is greedy</a:t>
                </a:r>
                <a:r>
                  <a:rPr lang="en-US" dirty="0" smtClean="0"/>
                  <a:t>. After each play, the probabilities are incremented toward 1  so as to make the greedy action more likely to be selected </a:t>
                </a:r>
              </a:p>
              <a:p>
                <a:endParaRPr lang="en-US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Probability of selecting other actions are decremented toward zero: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next action is selected according to the policy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8458200" cy="4258217"/>
              </a:xfrm>
              <a:prstGeom prst="rect">
                <a:avLst/>
              </a:prstGeom>
              <a:blipFill>
                <a:blip r:embed="rId3"/>
                <a:stretch>
                  <a:fillRect l="-432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838200"/>
                <a:ext cx="8458200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Pursuit method maintain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action–value </a:t>
                </a:r>
                <a:r>
                  <a:rPr lang="en-US" dirty="0"/>
                  <a:t>estimate 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: </a:t>
                </a:r>
                <a:r>
                  <a:rPr lang="en-US" dirty="0"/>
                  <a:t>action </a:t>
                </a:r>
                <a:r>
                  <a:rPr lang="en-US" dirty="0" smtClean="0"/>
                  <a:t>preferences, the probability of selecting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38200"/>
                <a:ext cx="8458200" cy="923330"/>
              </a:xfrm>
              <a:prstGeom prst="rect">
                <a:avLst/>
              </a:prstGeom>
              <a:blipFill>
                <a:blip r:embed="rId4"/>
                <a:stretch>
                  <a:fillRect l="-504" t="-3268" b="-84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0" y="6306687"/>
                <a:ext cx="41992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306687"/>
                <a:ext cx="419929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70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Upper Confidence Bound (UBC method)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8279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confidence intervals, or some other measure of uncertainty, to encourage exploration of particular actions is sound and appealing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752600"/>
            <a:ext cx="859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Upper Confidence Bound (</a:t>
            </a:r>
            <a:r>
              <a:rPr lang="en-US" b="1" dirty="0" err="1" smtClean="0"/>
              <a:t>Cesa</a:t>
            </a:r>
            <a:r>
              <a:rPr lang="en-US" b="1" dirty="0" smtClean="0"/>
              <a:t>-Bianchi and Fisher, 2002)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000" y="2206565"/>
                <a:ext cx="291502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arg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lim>
                      </m:limLow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ln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06565"/>
                <a:ext cx="2915029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32194" y="2706469"/>
                <a:ext cx="30669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/>
                  </a:rPr>
                  <a:t>:  the total counts </a:t>
                </a:r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number of pulling for arm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194" y="2706469"/>
                <a:ext cx="3066993" cy="646331"/>
              </a:xfrm>
              <a:prstGeom prst="rect">
                <a:avLst/>
              </a:prstGeom>
              <a:blipFill>
                <a:blip r:embed="rId3"/>
                <a:stretch>
                  <a:fillRect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4800" y="1676400"/>
            <a:ext cx="8594387" cy="1676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65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Upper Confidence Bound (UBC method)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09800"/>
            <a:ext cx="4572000" cy="30710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4572000" cy="30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9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Bayesian View on Bandit Problem (MDP formulation)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1012151"/>
                <a:ext cx="701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012151"/>
                <a:ext cx="7010400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08434" y="186644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mean probability of success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427634" y="2235777"/>
                <a:ext cx="5846793" cy="991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634" y="2235777"/>
                <a:ext cx="5846793" cy="991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28600" y="838200"/>
                <a:ext cx="891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posterior of the success probability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winnings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loss : </a:t>
                </a:r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8915400" cy="369332"/>
              </a:xfrm>
              <a:prstGeom prst="rect">
                <a:avLst/>
              </a:prstGeom>
              <a:blipFill>
                <a:blip r:embed="rId4"/>
                <a:stretch>
                  <a:fillRect l="-616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Image result for armed ban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07222"/>
            <a:ext cx="1251438" cy="12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mage result for armed band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10200"/>
            <a:ext cx="1251438" cy="125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295400" y="4287880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287880"/>
                <a:ext cx="414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295400" y="5840265"/>
                <a:ext cx="1369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840265"/>
                <a:ext cx="13698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667000" y="4252305"/>
                <a:ext cx="80374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252305"/>
                <a:ext cx="80374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2699238" y="5609649"/>
                <a:ext cx="803745" cy="61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238" y="5609649"/>
                <a:ext cx="803745" cy="611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810000" y="4380031"/>
                <a:ext cx="1984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380031"/>
                <a:ext cx="19843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886200" y="5730451"/>
                <a:ext cx="1984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730451"/>
                <a:ext cx="198438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16002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13888" y="36540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05300" y="365401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Bayesian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6477000" y="3962400"/>
            <a:ext cx="0" cy="2137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94585" y="6099783"/>
            <a:ext cx="24375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494585" y="4252305"/>
            <a:ext cx="2192215" cy="1847478"/>
          </a:xfrm>
          <a:prstGeom prst="line">
            <a:avLst/>
          </a:prstGeom>
          <a:ln w="19050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6488723" y="3830541"/>
            <a:ext cx="2303585" cy="2271321"/>
          </a:xfrm>
          <a:custGeom>
            <a:avLst/>
            <a:gdLst>
              <a:gd name="connsiteX0" fmla="*/ 0 w 2303585"/>
              <a:gd name="connsiteY0" fmla="*/ 2271321 h 2271321"/>
              <a:gd name="connsiteX1" fmla="*/ 905608 w 2303585"/>
              <a:gd name="connsiteY1" fmla="*/ 1805328 h 2271321"/>
              <a:gd name="connsiteX2" fmla="*/ 1521069 w 2303585"/>
              <a:gd name="connsiteY2" fmla="*/ 2905 h 2271321"/>
              <a:gd name="connsiteX3" fmla="*/ 2303585 w 2303585"/>
              <a:gd name="connsiteY3" fmla="*/ 2271321 h 22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3585" h="2271321">
                <a:moveTo>
                  <a:pt x="0" y="2271321"/>
                </a:moveTo>
                <a:cubicBezTo>
                  <a:pt x="326048" y="2227359"/>
                  <a:pt x="652097" y="2183397"/>
                  <a:pt x="905608" y="1805328"/>
                </a:cubicBezTo>
                <a:cubicBezTo>
                  <a:pt x="1159120" y="1427259"/>
                  <a:pt x="1288073" y="-74760"/>
                  <a:pt x="1521069" y="2905"/>
                </a:cubicBezTo>
                <a:cubicBezTo>
                  <a:pt x="1754065" y="80570"/>
                  <a:pt x="2028825" y="1175945"/>
                  <a:pt x="2303585" y="227132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626860" y="6152215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60" y="6152215"/>
                <a:ext cx="3741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558040" y="6050046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040" y="6050046"/>
                <a:ext cx="3741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6301653" y="6097116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53" y="6097116"/>
                <a:ext cx="3741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134081" y="3607909"/>
                <a:ext cx="697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081" y="3607909"/>
                <a:ext cx="697563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Bayesian View on Bandit Problem (MDP formulation)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MDP over belief state and finding optimal policy using Dynamic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0445" y="134955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1536" y="1431584"/>
                <a:ext cx="471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36" y="1431584"/>
                <a:ext cx="4712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 rot="2785270">
            <a:off x="2480445" y="2458395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1536" y="2540429"/>
                <a:ext cx="471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36" y="2540429"/>
                <a:ext cx="471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2404245" y="363555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1536" y="3793784"/>
                <a:ext cx="443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36" y="3793784"/>
                <a:ext cx="4430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2747145" y="1882950"/>
            <a:ext cx="0" cy="465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30057" y="3092101"/>
            <a:ext cx="0" cy="5654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995043" y="1583173"/>
            <a:ext cx="1049606" cy="2375818"/>
          </a:xfrm>
          <a:prstGeom prst="arc">
            <a:avLst>
              <a:gd name="adj1" fmla="val 5788583"/>
              <a:gd name="adj2" fmla="val 16076102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581400" y="1143000"/>
                <a:ext cx="3677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,…,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143000"/>
                <a:ext cx="3677097" cy="369332"/>
              </a:xfrm>
              <a:prstGeom prst="rect">
                <a:avLst/>
              </a:prstGeom>
              <a:blipFill>
                <a:blip r:embed="rId5"/>
                <a:stretch>
                  <a:fillRect l="-1161" t="-5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81400" y="2167485"/>
                <a:ext cx="5616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Belief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: probability dist. on para.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167485"/>
                <a:ext cx="5616474" cy="369332"/>
              </a:xfrm>
              <a:prstGeom prst="rect">
                <a:avLst/>
              </a:prstGeom>
              <a:blipFill>
                <a:blip r:embed="rId6"/>
                <a:stretch>
                  <a:fillRect l="-7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81400" y="1678413"/>
                <a:ext cx="4976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: Unknown machine parameters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78413"/>
                <a:ext cx="4976362" cy="369332"/>
              </a:xfrm>
              <a:prstGeom prst="rect">
                <a:avLst/>
              </a:prstGeom>
              <a:blipFill>
                <a:blip r:embed="rId7"/>
                <a:stretch>
                  <a:fillRect l="-858" t="-8197" r="-2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81400" y="2703211"/>
                <a:ext cx="5410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Updating </a:t>
                </a:r>
                <a:r>
                  <a:rPr lang="en-US" b="1" dirty="0" smtClean="0">
                    <a:solidFill>
                      <a:srgbClr val="2706EC"/>
                    </a:solidFill>
                  </a:rPr>
                  <a:t>belief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b="1" dirty="0" smtClean="0">
                    <a:solidFill>
                      <a:srgbClr val="2706EC"/>
                    </a:solidFill>
                  </a:rPr>
                  <a:t>  </a:t>
                </a:r>
                <a:r>
                  <a:rPr lang="en-US" dirty="0" smtClean="0"/>
                  <a:t>for Binary bandit </a:t>
                </a:r>
              </a:p>
              <a:p>
                <a:r>
                  <a:rPr lang="en-US" dirty="0" smtClean="0"/>
                  <a:t>      with </a:t>
                </a:r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Beta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Deterministic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03211"/>
                <a:ext cx="5410200" cy="923330"/>
              </a:xfrm>
              <a:prstGeom prst="rect">
                <a:avLst/>
              </a:prstGeom>
              <a:blipFill>
                <a:blip r:embed="rId8"/>
                <a:stretch>
                  <a:fillRect l="-789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5181600"/>
                <a:ext cx="3156570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156570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52046" y="4764628"/>
            <a:ext cx="81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706EC"/>
                </a:solidFill>
              </a:rPr>
              <a:t>Dynamic programming on the value function</a:t>
            </a:r>
            <a:endParaRPr lang="en-US" dirty="0">
              <a:solidFill>
                <a:srgbClr val="2706E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75133" y="5943600"/>
                <a:ext cx="4809586" cy="6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]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dirty="0"/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33" y="5943600"/>
                <a:ext cx="4809586" cy="6386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05100" y="6026068"/>
                <a:ext cx="2538900" cy="527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130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300" b="0" i="1" smtClean="0">
                          <a:latin typeface="Cambria Math"/>
                        </a:rPr>
                        <m:t>𝑟</m:t>
                      </m:r>
                      <m:r>
                        <a:rPr lang="en-US" sz="1300" i="1">
                          <a:latin typeface="Cambria Math"/>
                        </a:rPr>
                        <m:t>|</m:t>
                      </m:r>
                      <m:r>
                        <a:rPr lang="en-US" sz="1300" b="0" i="1" smtClean="0">
                          <a:latin typeface="Cambria Math"/>
                        </a:rPr>
                        <m:t>𝑎</m:t>
                      </m:r>
                      <m:r>
                        <a:rPr lang="en-US" sz="1300">
                          <a:latin typeface="Cambria Math"/>
                        </a:rPr>
                        <m:t>,</m:t>
                      </m:r>
                      <m:r>
                        <a:rPr lang="en-US" sz="1300" b="0" i="1" smtClean="0">
                          <a:latin typeface="Cambria Math"/>
                        </a:rPr>
                        <m:t>𝑏</m:t>
                      </m:r>
                      <m:r>
                        <a:rPr lang="en-US" sz="1300" i="1">
                          <a:latin typeface="Cambria Math"/>
                        </a:rPr>
                        <m:t>)</m:t>
                      </m:r>
                      <m:r>
                        <a:rPr lang="en-US" sz="13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3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b>
                        <m:sup>
                          <m:r>
                            <a:rPr lang="en-US" sz="13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a:rPr lang="en-US" sz="130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3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sz="1300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3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13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1300" b="0" i="1" smtClean="0">
                          <a:latin typeface="Cambria Math"/>
                          <a:ea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1300" i="1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00" y="6026068"/>
                <a:ext cx="2538900" cy="527132"/>
              </a:xfrm>
              <a:prstGeom prst="rect">
                <a:avLst/>
              </a:prstGeom>
              <a:blipFill>
                <a:blip r:embed="rId11"/>
                <a:stretch>
                  <a:fillRect t="-155814" b="-2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293365" y="3847328"/>
                <a:ext cx="462203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Accumulated wins with arm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up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65" y="3847328"/>
                <a:ext cx="4622035" cy="381515"/>
              </a:xfrm>
              <a:prstGeom prst="rect">
                <a:avLst/>
              </a:prstGeom>
              <a:blipFill>
                <a:blip r:embed="rId1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308323" y="4190485"/>
                <a:ext cx="452264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Accumulated loses with arm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up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323" y="4190485"/>
                <a:ext cx="4522648" cy="381515"/>
              </a:xfrm>
              <a:prstGeom prst="rect">
                <a:avLst/>
              </a:prstGeom>
              <a:blipFill>
                <a:blip r:embed="rId13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94510" y="3370745"/>
                <a:ext cx="49557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10" y="3370745"/>
                <a:ext cx="4955780" cy="404983"/>
              </a:xfrm>
              <a:prstGeom prst="rect">
                <a:avLst/>
              </a:prstGeom>
              <a:blipFill>
                <a:blip r:embed="rId1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1596849" y="399142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96416" y="1882950"/>
            <a:ext cx="935390" cy="185303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6849" y="2897656"/>
            <a:ext cx="914508" cy="954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11049" y="3657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7426" y="3815834"/>
                <a:ext cx="662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26" y="3815834"/>
                <a:ext cx="6626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990383" y="137257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17426" y="1454604"/>
                <a:ext cx="690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26" y="1454604"/>
                <a:ext cx="6908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 rot="2785270">
            <a:off x="990383" y="2481415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7426" y="2563449"/>
                <a:ext cx="688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26" y="2563449"/>
                <a:ext cx="6884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0" idx="2"/>
          </p:cNvCxnSpPr>
          <p:nvPr/>
        </p:nvCxnSpPr>
        <p:spPr>
          <a:xfrm>
            <a:off x="1257083" y="1905970"/>
            <a:ext cx="0" cy="4650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239995" y="3115121"/>
            <a:ext cx="0" cy="5654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6209" y="1597759"/>
            <a:ext cx="1049606" cy="2375818"/>
          </a:xfrm>
          <a:prstGeom prst="arc">
            <a:avLst>
              <a:gd name="adj1" fmla="val 5788583"/>
              <a:gd name="adj2" fmla="val 16076102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From Bandit to Reinforcement Learning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972" y="1648541"/>
            <a:ext cx="2884714" cy="1097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 state dynamic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0686" y="1648541"/>
            <a:ext cx="2884714" cy="1097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dynamic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(action affect state transition and future reward)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972" y="2746539"/>
            <a:ext cx="1524000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state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(non-associative)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5972" y="2746539"/>
            <a:ext cx="2884714" cy="74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Bandit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0686" y="2746539"/>
            <a:ext cx="2884714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1972" y="3491395"/>
            <a:ext cx="1524000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state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(associative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972" y="3491395"/>
            <a:ext cx="2884714" cy="744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 Bandit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0686" y="3491395"/>
            <a:ext cx="2884714" cy="744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2746539"/>
            <a:ext cx="1240972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491395"/>
            <a:ext cx="1240972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policy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5972" y="1295400"/>
            <a:ext cx="5769428" cy="35314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unknown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4624562"/>
                <a:ext cx="854277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Associative task involves both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trail-and-error learning in the form of search for the best actions</a:t>
                </a:r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solidFill>
                      <a:srgbClr val="3333FF"/>
                    </a:solidFill>
                  </a:rPr>
                  <a:t>association of these Actions with the situations in which they are best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Contextual Bandit (associative search task) is intermediate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-armed bandit problem and full reinforcement learning problem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24562"/>
                <a:ext cx="8542770" cy="1477328"/>
              </a:xfrm>
              <a:prstGeom prst="rect">
                <a:avLst/>
              </a:prstGeom>
              <a:blipFill>
                <a:blip r:embed="rId2"/>
                <a:stretch>
                  <a:fillRect l="-42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38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Relationship with model based </a:t>
            </a:r>
            <a:r>
              <a:rPr lang="en-US" b="1" dirty="0" err="1" smtClean="0">
                <a:solidFill>
                  <a:srgbClr val="3333FF"/>
                </a:solidFill>
              </a:rPr>
              <a:t>appraoch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7772" y="2271947"/>
            <a:ext cx="1524000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1772" y="2271947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known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4486" y="2271947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unknown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7772" y="3200400"/>
            <a:ext cx="1524000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1772" y="3200400"/>
            <a:ext cx="2122714" cy="92845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4486" y="3200400"/>
            <a:ext cx="2122714" cy="928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Bandit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7772" y="4128852"/>
            <a:ext cx="1524000" cy="112894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4486" y="4128852"/>
            <a:ext cx="2122714" cy="1128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54486" y="1286470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Exploration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vs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Exploitation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31772" y="1286470"/>
            <a:ext cx="212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Only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Exploitation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3772" y="3383997"/>
            <a:ext cx="1524000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3772" y="4128853"/>
            <a:ext cx="1524000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policy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51555" y="3907890"/>
            <a:ext cx="2125645" cy="4419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 Bandit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614" y="5663299"/>
            <a:ext cx="8767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going to learn Dynamic Programming approach first, and move to Reinforcement learning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1772" y="4128852"/>
            <a:ext cx="2122714" cy="1128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Programing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1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Next Lecture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67000" y="609655"/>
                <a:ext cx="4027000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∞−</m:t>
                    </m:r>
                  </m:oMath>
                </a14:m>
                <a:r>
                  <a:rPr lang="en-US" sz="2800" dirty="0" smtClean="0"/>
                  <a:t> armed Bandit Problem</a:t>
                </a:r>
              </a:p>
              <a:p>
                <a:pPr algn="ctr"/>
                <a:endParaRPr lang="en-US" sz="900" dirty="0"/>
              </a:p>
              <a:p>
                <a:pPr algn="ctr"/>
                <a:r>
                  <a:rPr lang="en-US" sz="2800" dirty="0" smtClean="0"/>
                  <a:t>How to solve?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609655"/>
                <a:ext cx="4027000" cy="1000274"/>
              </a:xfrm>
              <a:prstGeom prst="rect">
                <a:avLst/>
              </a:prstGeom>
              <a:blipFill>
                <a:blip r:embed="rId2"/>
                <a:stretch>
                  <a:fillRect t="-10366" r="-4697" b="-2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746800" y="2133600"/>
            <a:ext cx="260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Learn target function</a:t>
            </a:r>
          </a:p>
          <a:p>
            <a:pPr algn="ctr"/>
            <a:r>
              <a:rPr lang="en-US" b="1" dirty="0" smtClean="0"/>
              <a:t>(exploration)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116001" y="2133600"/>
            <a:ext cx="258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Improve target value</a:t>
            </a:r>
          </a:p>
          <a:p>
            <a:pPr algn="ctr"/>
            <a:r>
              <a:rPr lang="en-US" b="1" dirty="0" smtClean="0"/>
              <a:t>(exploitation)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101930" y="2800464"/>
            <a:ext cx="6928539" cy="2598068"/>
            <a:chOff x="1107730" y="2114664"/>
            <a:chExt cx="6928539" cy="2598068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4" b="50952"/>
            <a:stretch/>
          </p:blipFill>
          <p:spPr>
            <a:xfrm>
              <a:off x="1107730" y="2114664"/>
              <a:ext cx="6928539" cy="2598068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5590843" y="2264388"/>
              <a:ext cx="366164" cy="193062"/>
              <a:chOff x="5590843" y="2264388"/>
              <a:chExt cx="366164" cy="19306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590843" y="2264388"/>
                <a:ext cx="366164" cy="1930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631050" y="2305050"/>
                <a:ext cx="304800" cy="152400"/>
              </a:xfrm>
              <a:prstGeom prst="rect">
                <a:avLst/>
              </a:prstGeom>
              <a:solidFill>
                <a:srgbClr val="FF0000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365800" y="3865694"/>
                <a:ext cx="517868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00" y="3865694"/>
                <a:ext cx="517868" cy="446276"/>
              </a:xfrm>
              <a:prstGeom prst="rect">
                <a:avLst/>
              </a:prstGeom>
              <a:blipFill>
                <a:blip r:embed="rId4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 44"/>
          <p:cNvSpPr/>
          <p:nvPr/>
        </p:nvSpPr>
        <p:spPr>
          <a:xfrm rot="5400000">
            <a:off x="5388267" y="3986158"/>
            <a:ext cx="2165866" cy="457200"/>
          </a:xfrm>
          <a:custGeom>
            <a:avLst/>
            <a:gdLst>
              <a:gd name="connsiteX0" fmla="*/ 0 w 2290763"/>
              <a:gd name="connsiteY0" fmla="*/ 1304927 h 1304927"/>
              <a:gd name="connsiteX1" fmla="*/ 685800 w 2290763"/>
              <a:gd name="connsiteY1" fmla="*/ 919165 h 1304927"/>
              <a:gd name="connsiteX2" fmla="*/ 1147763 w 2290763"/>
              <a:gd name="connsiteY2" fmla="*/ 2 h 1304927"/>
              <a:gd name="connsiteX3" fmla="*/ 1604963 w 2290763"/>
              <a:gd name="connsiteY3" fmla="*/ 928690 h 1304927"/>
              <a:gd name="connsiteX4" fmla="*/ 2290763 w 2290763"/>
              <a:gd name="connsiteY4" fmla="*/ 1295402 h 130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63" h="1304927">
                <a:moveTo>
                  <a:pt x="0" y="1304927"/>
                </a:moveTo>
                <a:cubicBezTo>
                  <a:pt x="247253" y="1220789"/>
                  <a:pt x="494506" y="1136652"/>
                  <a:pt x="685800" y="919165"/>
                </a:cubicBezTo>
                <a:cubicBezTo>
                  <a:pt x="877094" y="701677"/>
                  <a:pt x="994569" y="-1585"/>
                  <a:pt x="1147763" y="2"/>
                </a:cubicBezTo>
                <a:cubicBezTo>
                  <a:pt x="1300957" y="1589"/>
                  <a:pt x="1414463" y="712790"/>
                  <a:pt x="1604963" y="928690"/>
                </a:cubicBezTo>
                <a:cubicBezTo>
                  <a:pt x="1795463" y="1144590"/>
                  <a:pt x="2043113" y="1219996"/>
                  <a:pt x="2290763" y="1295402"/>
                </a:cubicBezTo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5400000">
            <a:off x="1994620" y="4339057"/>
            <a:ext cx="2933361" cy="228602"/>
          </a:xfrm>
          <a:custGeom>
            <a:avLst/>
            <a:gdLst>
              <a:gd name="connsiteX0" fmla="*/ 0 w 2290763"/>
              <a:gd name="connsiteY0" fmla="*/ 1304927 h 1304927"/>
              <a:gd name="connsiteX1" fmla="*/ 685800 w 2290763"/>
              <a:gd name="connsiteY1" fmla="*/ 919165 h 1304927"/>
              <a:gd name="connsiteX2" fmla="*/ 1147763 w 2290763"/>
              <a:gd name="connsiteY2" fmla="*/ 2 h 1304927"/>
              <a:gd name="connsiteX3" fmla="*/ 1604963 w 2290763"/>
              <a:gd name="connsiteY3" fmla="*/ 928690 h 1304927"/>
              <a:gd name="connsiteX4" fmla="*/ 2290763 w 2290763"/>
              <a:gd name="connsiteY4" fmla="*/ 1295402 h 130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63" h="1304927">
                <a:moveTo>
                  <a:pt x="0" y="1304927"/>
                </a:moveTo>
                <a:cubicBezTo>
                  <a:pt x="247253" y="1220789"/>
                  <a:pt x="494506" y="1136652"/>
                  <a:pt x="685800" y="919165"/>
                </a:cubicBezTo>
                <a:cubicBezTo>
                  <a:pt x="877094" y="701677"/>
                  <a:pt x="994569" y="-1585"/>
                  <a:pt x="1147763" y="2"/>
                </a:cubicBezTo>
                <a:cubicBezTo>
                  <a:pt x="1300957" y="1589"/>
                  <a:pt x="1414463" y="712790"/>
                  <a:pt x="1604963" y="928690"/>
                </a:cubicBezTo>
                <a:cubicBezTo>
                  <a:pt x="1795463" y="1144590"/>
                  <a:pt x="2043113" y="1219996"/>
                  <a:pt x="2290763" y="1295402"/>
                </a:cubicBezTo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5400000">
            <a:off x="5984236" y="3443539"/>
            <a:ext cx="413039" cy="1211426"/>
          </a:xfrm>
          <a:custGeom>
            <a:avLst/>
            <a:gdLst>
              <a:gd name="connsiteX0" fmla="*/ 0 w 2290763"/>
              <a:gd name="connsiteY0" fmla="*/ 1304927 h 1304927"/>
              <a:gd name="connsiteX1" fmla="*/ 685800 w 2290763"/>
              <a:gd name="connsiteY1" fmla="*/ 919165 h 1304927"/>
              <a:gd name="connsiteX2" fmla="*/ 1147763 w 2290763"/>
              <a:gd name="connsiteY2" fmla="*/ 2 h 1304927"/>
              <a:gd name="connsiteX3" fmla="*/ 1604963 w 2290763"/>
              <a:gd name="connsiteY3" fmla="*/ 928690 h 1304927"/>
              <a:gd name="connsiteX4" fmla="*/ 2290763 w 2290763"/>
              <a:gd name="connsiteY4" fmla="*/ 1295402 h 130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63" h="1304927">
                <a:moveTo>
                  <a:pt x="0" y="1304927"/>
                </a:moveTo>
                <a:cubicBezTo>
                  <a:pt x="247253" y="1220789"/>
                  <a:pt x="494506" y="1136652"/>
                  <a:pt x="685800" y="919165"/>
                </a:cubicBezTo>
                <a:cubicBezTo>
                  <a:pt x="877094" y="701677"/>
                  <a:pt x="994569" y="-1585"/>
                  <a:pt x="1147763" y="2"/>
                </a:cubicBezTo>
                <a:cubicBezTo>
                  <a:pt x="1300957" y="1589"/>
                  <a:pt x="1414463" y="712790"/>
                  <a:pt x="1604963" y="928690"/>
                </a:cubicBezTo>
                <a:cubicBezTo>
                  <a:pt x="1795463" y="1144590"/>
                  <a:pt x="2043113" y="1219996"/>
                  <a:pt x="2290763" y="1295402"/>
                </a:cubicBezTo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968" y="54864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0" r="7880"/>
          <a:stretch/>
        </p:blipFill>
        <p:spPr bwMode="auto">
          <a:xfrm>
            <a:off x="5442590" y="5486400"/>
            <a:ext cx="44988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0" r="7880"/>
          <a:stretch/>
        </p:blipFill>
        <p:spPr bwMode="auto">
          <a:xfrm>
            <a:off x="6097518" y="5486400"/>
            <a:ext cx="44988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1823000" y="6324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Which machine should be selected?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From Bandit to Reinforcement Learning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5972" y="1983069"/>
            <a:ext cx="2884714" cy="1097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 state dynamic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0686" y="1983069"/>
            <a:ext cx="2884714" cy="109799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 dynamic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(action affect state transition and future reward)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972" y="3081067"/>
            <a:ext cx="1524000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Single state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(non-associative)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5972" y="3081067"/>
            <a:ext cx="2884714" cy="744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Bandit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0686" y="3081067"/>
            <a:ext cx="2884714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21972" y="3825923"/>
            <a:ext cx="1524000" cy="74485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Multiple state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(associative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5972" y="3825923"/>
            <a:ext cx="2884714" cy="7448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Contextual Bandit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0686" y="3825923"/>
            <a:ext cx="2884714" cy="744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Reinforcement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3081067"/>
            <a:ext cx="1240972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 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action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1000" y="3825923"/>
            <a:ext cx="1240972" cy="744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FF"/>
                </a:solidFill>
              </a:rPr>
              <a:t>Optimum</a:t>
            </a:r>
          </a:p>
          <a:p>
            <a:pPr algn="ctr"/>
            <a:r>
              <a:rPr lang="en-US" dirty="0" smtClean="0">
                <a:solidFill>
                  <a:srgbClr val="3333FF"/>
                </a:solidFill>
              </a:rPr>
              <a:t>policy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45972" y="1629928"/>
            <a:ext cx="5769428" cy="35314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is unknown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4415" y="4992469"/>
                <a:ext cx="85427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Contextual Bandit (associative search task) is intermediate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-armed bandit problem and full reinforcement learning problem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15" y="4992469"/>
                <a:ext cx="8542770" cy="646331"/>
              </a:xfrm>
              <a:prstGeom prst="rect">
                <a:avLst/>
              </a:prstGeom>
              <a:blipFill>
                <a:blip r:embed="rId2"/>
                <a:stretch>
                  <a:fillRect l="-5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8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54646" y="838200"/>
            <a:ext cx="6036953" cy="23241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2176433" cy="18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71800" y="839010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machine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returns a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unknown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83901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7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71800" y="1524811"/>
                <a:ext cx="4907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{1,…,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: the choice of machine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811"/>
                <a:ext cx="49078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61110" y="3505200"/>
                <a:ext cx="5940793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that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10" y="3505200"/>
                <a:ext cx="5940793" cy="374077"/>
              </a:xfrm>
              <a:prstGeom prst="rect">
                <a:avLst/>
              </a:prstGeom>
              <a:blipFill>
                <a:blip r:embed="rId5"/>
                <a:stretch>
                  <a:fillRect l="-924"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84770" y="2332519"/>
                <a:ext cx="4503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maps all the history to new action: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70" y="2332519"/>
                <a:ext cx="4503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49" t="-8333" r="-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10000" y="2755679"/>
                <a:ext cx="4311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: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,…,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55679"/>
                <a:ext cx="4311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71800" y="1915060"/>
                <a:ext cx="2753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: the reward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15060"/>
                <a:ext cx="275338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962400" y="4379138"/>
            <a:ext cx="1168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trade-off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4127461"/>
            <a:ext cx="3352787" cy="8980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 new information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81606" y="4114800"/>
            <a:ext cx="3352787" cy="898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capitalizing on the information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 so far </a:t>
            </a:r>
          </a:p>
          <a:p>
            <a:pPr algn="ctr"/>
            <a:r>
              <a:rPr lang="en-US" b="1" dirty="0">
                <a:solidFill>
                  <a:srgbClr val="2706EC"/>
                </a:solidFill>
              </a:rPr>
              <a:t>(</a:t>
            </a:r>
            <a:r>
              <a:rPr lang="en-US" b="1" i="1" dirty="0">
                <a:solidFill>
                  <a:srgbClr val="2706EC"/>
                </a:solidFill>
              </a:rPr>
              <a:t>exploitation</a:t>
            </a:r>
            <a:r>
              <a:rPr lang="en-US" b="1" dirty="0">
                <a:solidFill>
                  <a:srgbClr val="2706EC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" y="5229761"/>
            <a:ext cx="8763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Internet add</a:t>
            </a:r>
            <a:r>
              <a:rPr lang="en-US" sz="1600" dirty="0" smtClean="0"/>
              <a:t> : Advertising showing strategy for users</a:t>
            </a:r>
          </a:p>
          <a:p>
            <a:r>
              <a:rPr lang="en-US" sz="1600" b="1" dirty="0" smtClean="0"/>
              <a:t>Finance </a:t>
            </a:r>
            <a:r>
              <a:rPr lang="en-US" sz="1600" dirty="0" smtClean="0"/>
              <a:t>        : Portfolio optimization under unknown return profiles (risk vs mean profit)</a:t>
            </a:r>
          </a:p>
          <a:p>
            <a:r>
              <a:rPr lang="en-US" sz="1600" b="1" dirty="0" smtClean="0"/>
              <a:t>Health care</a:t>
            </a:r>
            <a:r>
              <a:rPr lang="en-US" sz="1600" dirty="0" smtClean="0"/>
              <a:t>  : Choosing the best treatment among alternatives</a:t>
            </a:r>
          </a:p>
          <a:p>
            <a:r>
              <a:rPr lang="en-US" sz="1600" b="1" dirty="0" smtClean="0"/>
              <a:t>Internet shopping : </a:t>
            </a:r>
            <a:r>
              <a:rPr lang="en-US" sz="1600" dirty="0" smtClean="0"/>
              <a:t>Choosing the optimum price (sales </a:t>
            </a:r>
            <a:r>
              <a:rPr lang="en-US" sz="1600" dirty="0" err="1" smtClean="0"/>
              <a:t>v.s</a:t>
            </a:r>
            <a:r>
              <a:rPr lang="en-US" sz="1600" dirty="0" smtClean="0"/>
              <a:t>. profits)</a:t>
            </a:r>
            <a:endParaRPr lang="en-US" sz="1600" b="1" dirty="0" smtClean="0"/>
          </a:p>
          <a:p>
            <a:r>
              <a:rPr lang="en-US" sz="1600" b="1" dirty="0" smtClean="0"/>
              <a:t>Experiment design </a:t>
            </a:r>
            <a:r>
              <a:rPr lang="en-US" sz="1600" dirty="0" smtClean="0"/>
              <a:t>: Sequential experimental design (or sequential simulation parameter)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   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3333FF"/>
                    </a:solidFill>
                  </a:rPr>
                  <a:t>-Armed Bandit Problem</a:t>
                </a:r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blipFill>
                <a:blip r:embed="rId9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6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990600"/>
            <a:ext cx="7772400" cy="9468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0981" y="805934"/>
                <a:ext cx="308379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value of the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81" y="805934"/>
                <a:ext cx="3083793" cy="369332"/>
              </a:xfrm>
              <a:prstGeom prst="rect">
                <a:avLst/>
              </a:prstGeom>
              <a:blipFill>
                <a:blip r:embed="rId2"/>
                <a:stretch>
                  <a:fillRect l="-1581" t="-8197" r="-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1075545"/>
                <a:ext cx="7467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true value of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defined as the mean reward received when that action is selected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75545"/>
                <a:ext cx="7467600" cy="646331"/>
              </a:xfrm>
              <a:prstGeom prst="rect">
                <a:avLst/>
              </a:prstGeom>
              <a:blipFill>
                <a:blip r:embed="rId3"/>
                <a:stretch>
                  <a:fillRect l="-73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15990" y="2035098"/>
            <a:ext cx="8523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any time there will be at least one action whose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value of the action </a:t>
            </a:r>
            <a:r>
              <a:rPr lang="en-US" dirty="0" smtClean="0"/>
              <a:t>is the largest</a:t>
            </a:r>
          </a:p>
          <a:p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Select greedy action (Exploiting)</a:t>
            </a:r>
            <a:r>
              <a:rPr lang="en-US" dirty="0" smtClean="0"/>
              <a:t>: the action with the largest value of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Select non-greedy action (Exploring)</a:t>
            </a:r>
            <a:r>
              <a:rPr lang="en-US" dirty="0" smtClean="0"/>
              <a:t>: the action enabling you to improve your estimate of the non-greedy actions’ value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5491" y="3921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a company to make money </a:t>
            </a:r>
          </a:p>
          <a:p>
            <a:pPr algn="ctr"/>
            <a:r>
              <a:rPr lang="en-US" sz="1600" dirty="0" smtClean="0"/>
              <a:t>right after undergraduate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9522" y="3931153"/>
            <a:ext cx="355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Go to a graduate school to explore my intellectual capability?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6328743"/>
            <a:ext cx="914399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How to balance between exploitation and exploration ?</a:t>
            </a:r>
            <a:endParaRPr lang="en-US" b="1" dirty="0"/>
          </a:p>
        </p:txBody>
      </p:sp>
      <p:pic>
        <p:nvPicPr>
          <p:cNvPr id="1028" name="Picture 4" descr="http://cfile22.uf.tistory.com/original/133D0C3850BD3CAD32127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510" y="4715388"/>
            <a:ext cx="1825625" cy="121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kldp.org/files/kldp_overn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515928"/>
            <a:ext cx="1978025" cy="142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23722" y="3804845"/>
            <a:ext cx="3581400" cy="22342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5400" y="3814143"/>
            <a:ext cx="3581400" cy="223420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3125" y="3581400"/>
            <a:ext cx="1106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Exploiting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342903" y="3629477"/>
            <a:ext cx="105670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Exploring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33FF"/>
                    </a:solidFill>
                  </a:rPr>
                  <a:t>     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rgbClr val="3333FF"/>
                    </a:solidFill>
                  </a:rPr>
                  <a:t>-Armed Bandit Problem</a:t>
                </a:r>
                <a:endParaRPr lang="en-US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369332"/>
              </a:xfrm>
              <a:prstGeom prst="rect">
                <a:avLst/>
              </a:prstGeom>
              <a:blipFill>
                <a:blip r:embed="rId6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98550" y="1550530"/>
                <a:ext cx="1546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550" y="1550530"/>
                <a:ext cx="1546898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17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914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Action-value method estimates the value of an action and use this to select the action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363506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 way to estimate </a:t>
            </a:r>
            <a:r>
              <a:rPr lang="en-US" dirty="0"/>
              <a:t>the </a:t>
            </a:r>
            <a:r>
              <a:rPr lang="en-US" i="1" dirty="0" smtClean="0"/>
              <a:t>action-value</a:t>
            </a:r>
            <a:r>
              <a:rPr lang="en-US" dirty="0" smtClean="0"/>
              <a:t> is by averaging the rewards actually received wen the action was selected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2133600"/>
                <a:ext cx="8534400" cy="67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has been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times prior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yielding rewards,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the estimated action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defied as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33600"/>
                <a:ext cx="8534400" cy="671530"/>
              </a:xfrm>
              <a:prstGeom prst="rect">
                <a:avLst/>
              </a:prstGeom>
              <a:blipFill>
                <a:blip r:embed="rId2"/>
                <a:stretch>
                  <a:fillRect l="-5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43600" y="3191792"/>
                <a:ext cx="2163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91792"/>
                <a:ext cx="2163926" cy="523220"/>
              </a:xfrm>
              <a:prstGeom prst="rect">
                <a:avLst/>
              </a:prstGeom>
              <a:blipFill>
                <a:blip r:embed="rId3"/>
                <a:stretch>
                  <a:fillRect l="-845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4101674"/>
                <a:ext cx="8305800" cy="2165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Greedy action selection rule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Always exploits current knowledge to maximize immediate reward, that is it spends no time at all sampling apparently inferior actions to see if they might really be better 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01674"/>
                <a:ext cx="8305800" cy="2165336"/>
              </a:xfrm>
              <a:prstGeom prst="rect">
                <a:avLst/>
              </a:prstGeom>
              <a:blipFill>
                <a:blip r:embed="rId4"/>
                <a:stretch>
                  <a:fillRect l="-440" t="-1690" b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200" y="3173005"/>
                <a:ext cx="2599494" cy="560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73005"/>
                <a:ext cx="2599494" cy="5607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914400"/>
                <a:ext cx="8534400" cy="671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play,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has been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times prior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, yielding rewards,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the estimated action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defied as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4400"/>
                <a:ext cx="8534400" cy="671530"/>
              </a:xfrm>
              <a:prstGeom prst="rect">
                <a:avLst/>
              </a:prstGeom>
              <a:blipFill>
                <a:blip r:embed="rId3"/>
                <a:stretch>
                  <a:fillRect l="-500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94274" y="1828800"/>
                <a:ext cx="21639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274" y="1828800"/>
                <a:ext cx="2163926" cy="523220"/>
              </a:xfrm>
              <a:prstGeom prst="rect">
                <a:avLst/>
              </a:prstGeom>
              <a:blipFill>
                <a:blip r:embed="rId4"/>
                <a:stretch>
                  <a:fillRect l="-845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500" y="2629628"/>
                <a:ext cx="8763000" cy="1365117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Always exploits current knowledge to maximize immediate reward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spends no time at all sampling apparently inferior actions to see if they might really be better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629628"/>
                <a:ext cx="8763000" cy="1365117"/>
              </a:xfrm>
              <a:prstGeom prst="rect">
                <a:avLst/>
              </a:prstGeom>
              <a:blipFill>
                <a:blip r:embed="rId5"/>
                <a:stretch>
                  <a:fillRect b="-4425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3077" y="2444962"/>
                <a:ext cx="28848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 action selection rule</a:t>
                </a:r>
                <a:endParaRPr lang="en-US" sz="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2444962"/>
                <a:ext cx="2884892" cy="369332"/>
              </a:xfrm>
              <a:prstGeom prst="rect">
                <a:avLst/>
              </a:prstGeom>
              <a:blipFill>
                <a:blip r:embed="rId6"/>
                <a:stretch>
                  <a:fillRect l="-634" t="-8197" r="-12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0500" y="4319587"/>
                <a:ext cx="8763000" cy="2462213"/>
              </a:xfrm>
              <a:prstGeom prst="rect">
                <a:avLst/>
              </a:prstGeom>
              <a:noFill/>
              <a:ln>
                <a:solidFill>
                  <a:srgbClr val="3333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 lvl="1"/>
                <a:endParaRPr lang="en-US" sz="600" dirty="0" smtClean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 smtClean="0"/>
              </a:p>
              <a:p>
                <a:pPr lvl="1"/>
                <a:endParaRPr lang="en-US" sz="1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In the limit as the number of plays increases, every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 smtClean="0"/>
                  <a:t> will be sampled an infinite number of times, guaranteeing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 smtClean="0"/>
                  <a:t>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sz="1600" dirty="0" smtClean="0"/>
                  <a:t>The probability of selecting the optimum action converges to greater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319587"/>
                <a:ext cx="8763000" cy="2462213"/>
              </a:xfrm>
              <a:prstGeom prst="rect">
                <a:avLst/>
              </a:prstGeom>
              <a:blipFill>
                <a:blip r:embed="rId7"/>
                <a:stretch>
                  <a:fillRect b="-1970"/>
                </a:stretch>
              </a:blipFill>
              <a:ln>
                <a:solidFill>
                  <a:srgbClr val="3333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077" y="4134921"/>
                <a:ext cx="327532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US" dirty="0"/>
                  <a:t> action selection rule</a:t>
                </a:r>
                <a:endParaRPr lang="en-US" sz="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4134921"/>
                <a:ext cx="3275320" cy="369332"/>
              </a:xfrm>
              <a:prstGeom prst="rect">
                <a:avLst/>
              </a:prstGeom>
              <a:blipFill>
                <a:blip r:embed="rId8"/>
                <a:stretch>
                  <a:fillRect t="-8197" r="-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795662" y="4517894"/>
            <a:ext cx="4290938" cy="659320"/>
            <a:chOff x="2133600" y="2209800"/>
            <a:chExt cx="4290938" cy="659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133600" y="2209800"/>
                  <a:ext cx="2457852" cy="641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/|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209800"/>
                  <a:ext cx="2457852" cy="6415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075111" y="2221523"/>
                  <a:ext cx="1349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221523"/>
                  <a:ext cx="1349427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2252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075111" y="2530566"/>
                  <a:ext cx="1349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111" y="2530566"/>
                  <a:ext cx="1349427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2252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95600" y="1784237"/>
                <a:ext cx="2599494" cy="560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784237"/>
                <a:ext cx="2599494" cy="56079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14600" y="5271994"/>
                <a:ext cx="4340096" cy="55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71994"/>
                <a:ext cx="4340096" cy="5573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0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0"/>
            <a:ext cx="4572000" cy="3128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572000" cy="312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2900" y="16880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Average reward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88068"/>
                <a:ext cx="38862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16880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% of selecting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688068"/>
                <a:ext cx="388620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7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Action-Value Methods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16308" y="1860242"/>
                <a:ext cx="6819496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Simulation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08" y="1860242"/>
                <a:ext cx="6819496" cy="438325"/>
              </a:xfrm>
              <a:prstGeom prst="rect">
                <a:avLst/>
              </a:prstGeom>
              <a:blipFill>
                <a:blip r:embed="rId2"/>
                <a:stretch>
                  <a:fillRect l="-804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743200" y="1657882"/>
            <a:ext cx="3429000" cy="0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2628" y="1276882"/>
            <a:ext cx="30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Iteration (time horizon) </a:t>
            </a:r>
            <a:endParaRPr lang="en-US" dirty="0">
              <a:solidFill>
                <a:srgbClr val="3333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60231" y="1734082"/>
            <a:ext cx="0" cy="2819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210" y="2959116"/>
            <a:ext cx="11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Simulation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 rot="5400000">
                <a:off x="3352257" y="3674866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52257" y="3674866"/>
                <a:ext cx="4844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5193241" y="1813063"/>
            <a:ext cx="679394" cy="2835137"/>
          </a:xfrm>
          <a:prstGeom prst="rect">
            <a:avLst/>
          </a:prstGeom>
          <a:solidFill>
            <a:srgbClr val="3333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499172" y="4853154"/>
                <a:ext cx="1778372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3333FF"/>
                          </a:solidFill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72" y="4853154"/>
                <a:ext cx="1778372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316307" y="2351580"/>
                <a:ext cx="6819496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Simulation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07" y="2351580"/>
                <a:ext cx="6819496" cy="438325"/>
              </a:xfrm>
              <a:prstGeom prst="rect">
                <a:avLst/>
              </a:prstGeom>
              <a:blipFill>
                <a:blip r:embed="rId5"/>
                <a:stretch>
                  <a:fillRect l="-804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316307" y="3171406"/>
                <a:ext cx="6786794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Simulation 4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07" y="3171406"/>
                <a:ext cx="6786794" cy="438325"/>
              </a:xfrm>
              <a:prstGeom prst="rect">
                <a:avLst/>
              </a:prstGeom>
              <a:blipFill>
                <a:blip r:embed="rId6"/>
                <a:stretch>
                  <a:fillRect l="-809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268952" y="4076248"/>
                <a:ext cx="6909199" cy="438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Simulation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…,  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52" y="4076248"/>
                <a:ext cx="6909199" cy="438325"/>
              </a:xfrm>
              <a:prstGeom prst="rect">
                <a:avLst/>
              </a:prstGeom>
              <a:blipFill>
                <a:blip r:embed="rId7"/>
                <a:stretch>
                  <a:fillRect l="-705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28600" y="71816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Obtaining the performance curve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303595" y="5618961"/>
                <a:ext cx="2458686" cy="597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595" y="5618961"/>
                <a:ext cx="2458686" cy="597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 rot="5400000">
                <a:off x="3352257" y="2798128"/>
                <a:ext cx="484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352257" y="2798128"/>
                <a:ext cx="48442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27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17961</TotalTime>
  <Words>1552</Words>
  <Application>Microsoft Office PowerPoint</Application>
  <PresentationFormat>On-screen Show (4:3)</PresentationFormat>
  <Paragraphs>411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249</cp:revision>
  <dcterms:created xsi:type="dcterms:W3CDTF">2016-04-29T12:35:56Z</dcterms:created>
  <dcterms:modified xsi:type="dcterms:W3CDTF">2016-12-13T15:58:37Z</dcterms:modified>
</cp:coreProperties>
</file>