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720" r:id="rId2"/>
    <p:sldId id="721" r:id="rId3"/>
    <p:sldId id="722" r:id="rId4"/>
    <p:sldId id="718" r:id="rId5"/>
    <p:sldId id="726" r:id="rId6"/>
    <p:sldId id="704" r:id="rId7"/>
    <p:sldId id="703" r:id="rId8"/>
    <p:sldId id="723" r:id="rId9"/>
    <p:sldId id="702" r:id="rId10"/>
    <p:sldId id="701" r:id="rId11"/>
    <p:sldId id="700" r:id="rId12"/>
    <p:sldId id="724" r:id="rId13"/>
    <p:sldId id="711" r:id="rId14"/>
    <p:sldId id="713" r:id="rId15"/>
    <p:sldId id="709" r:id="rId16"/>
    <p:sldId id="714" r:id="rId17"/>
    <p:sldId id="707" r:id="rId18"/>
    <p:sldId id="585" r:id="rId19"/>
    <p:sldId id="586" r:id="rId20"/>
    <p:sldId id="587" r:id="rId21"/>
    <p:sldId id="588" r:id="rId22"/>
    <p:sldId id="589" r:id="rId23"/>
    <p:sldId id="590" r:id="rId24"/>
    <p:sldId id="591" r:id="rId25"/>
    <p:sldId id="592" r:id="rId26"/>
    <p:sldId id="593" r:id="rId27"/>
    <p:sldId id="594" r:id="rId28"/>
    <p:sldId id="715" r:id="rId29"/>
    <p:sldId id="719" r:id="rId30"/>
    <p:sldId id="71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0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7" autoAdjust="0"/>
    <p:restoredTop sz="73452" autoAdjust="0"/>
  </p:normalViewPr>
  <p:slideViewPr>
    <p:cSldViewPr>
      <p:cViewPr varScale="1">
        <p:scale>
          <a:sx n="85" d="100"/>
          <a:sy n="85" d="100"/>
        </p:scale>
        <p:origin x="229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5E6BF-C833-4582-B78E-B44F4A01A9A0}" type="datetimeFigureOut">
              <a:rPr lang="en-US" smtClean="0"/>
              <a:t>11/14/2016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9206F5-6765-4CC2-8F45-29B873A26B81}" type="slidenum">
              <a:rPr lang="en-US" smtClean="0"/>
              <a:t>‹#›</a:t>
            </a:fld>
            <a:endParaRPr lang="en-US"/>
          </a:p>
        </p:txBody>
      </p:sp>
    </p:spTree>
    <p:extLst>
      <p:ext uri="{BB962C8B-B14F-4D97-AF65-F5344CB8AC3E}">
        <p14:creationId xmlns:p14="http://schemas.microsoft.com/office/powerpoint/2010/main" val="73445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i="1">
                            <a:latin typeface="Cambria Math"/>
                            <a:ea typeface="Cambria Math"/>
                          </a:rPr>
                          <m:t>𝑓</m:t>
                        </m:r>
                      </m:e>
                      <m:sup>
                        <m:r>
                          <a:rPr lang="en-US" altLang="ko-KR" sz="1200" i="1">
                            <a:latin typeface="Cambria Math"/>
                            <a:ea typeface="Cambria Math"/>
                          </a:rPr>
                          <m:t>∗</m:t>
                        </m:r>
                      </m:sup>
                    </m:sSup>
                  </m:oMath>
                </a14:m>
                <a:r>
                  <a:rPr lang="en-US" dirty="0" smtClean="0"/>
                  <a:t> and the observed response values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b="1" i="1" smtClean="0">
                            <a:latin typeface="Cambria Math"/>
                            <a:ea typeface="Cambria Math"/>
                          </a:rPr>
                          <m:t>𝒚</m:t>
                        </m:r>
                      </m:e>
                      <m:sup>
                        <m:r>
                          <a:rPr lang="en-GB" altLang="ko-KR" sz="1200" i="1">
                            <a:latin typeface="Cambria Math"/>
                            <a:ea typeface="SimSun"/>
                            <a:cs typeface="Times New Roman"/>
                          </a:rPr>
                          <m:t>1:</m:t>
                        </m:r>
                        <m:r>
                          <a:rPr lang="en-GB" altLang="ko-KR" sz="1200" i="1">
                            <a:latin typeface="Cambria Math"/>
                            <a:ea typeface="SimSun"/>
                            <a:cs typeface="Times New Roman"/>
                          </a:rPr>
                          <m:t>𝑛</m:t>
                        </m:r>
                      </m:sup>
                    </m:sSup>
                  </m:oMath>
                </a14:m>
                <a:r>
                  <a:rPr lang="en-US" dirty="0" smtClean="0"/>
                  <a:t> are constructed</a:t>
                </a:r>
                <a:r>
                  <a:rPr lang="en-US" baseline="0" dirty="0" smtClean="0"/>
                  <a:t> by combining the prior and the likelihood. </a:t>
                </a:r>
              </a:p>
              <a:p>
                <a:pPr marL="228600" indent="-228600">
                  <a:buAutoNum type="arabicPeriod"/>
                </a:pP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r>
                  <a:rPr lang="en-US" altLang="ko-KR" sz="1200" i="0">
                    <a:latin typeface="Cambria Math"/>
                    <a:ea typeface="Cambria Math"/>
                  </a:rPr>
                  <a:t>𝑓</a:t>
                </a:r>
                <a:r>
                  <a:rPr lang="ko-KR" altLang="ko-KR" sz="1200" i="0" smtClean="0">
                    <a:latin typeface="Cambria Math"/>
                    <a:ea typeface="Cambria Math"/>
                  </a:rPr>
                  <a:t>^</a:t>
                </a:r>
                <a:r>
                  <a:rPr lang="en-US" altLang="ko-KR" sz="1200" i="0">
                    <a:latin typeface="Cambria Math"/>
                    <a:ea typeface="Cambria Math"/>
                  </a:rPr>
                  <a:t>∗</a:t>
                </a:r>
                <a:r>
                  <a:rPr lang="en-US" dirty="0" smtClean="0"/>
                  <a:t> and the observed response values </a:t>
                </a:r>
                <a:r>
                  <a:rPr lang="en-US" altLang="ko-KR" sz="1200" b="1" i="0" smtClean="0">
                    <a:latin typeface="Cambria Math"/>
                    <a:ea typeface="Cambria Math"/>
                  </a:rPr>
                  <a:t>𝒚</a:t>
                </a:r>
                <a:r>
                  <a:rPr lang="ko-KR" altLang="ko-KR" sz="1200" b="1" i="0" smtClean="0">
                    <a:latin typeface="Cambria Math"/>
                    <a:ea typeface="Cambria Math"/>
                  </a:rPr>
                  <a:t>^(</a:t>
                </a:r>
                <a:r>
                  <a:rPr lang="en-GB" altLang="ko-KR" sz="1200" i="0">
                    <a:latin typeface="Cambria Math"/>
                    <a:ea typeface="SimSun"/>
                    <a:cs typeface="Times New Roman"/>
                  </a:rPr>
                  <a:t>1:𝑛</a:t>
                </a:r>
                <a:r>
                  <a:rPr lang="ko-KR" altLang="ko-KR" sz="1200" i="0" smtClean="0">
                    <a:latin typeface="Cambria Math"/>
                    <a:ea typeface="SimSun"/>
                    <a:cs typeface="Times New Roman"/>
                  </a:rPr>
                  <a:t>)</a:t>
                </a:r>
                <a:r>
                  <a:rPr lang="en-US" dirty="0" smtClean="0"/>
                  <a:t> are constructed</a:t>
                </a:r>
                <a:r>
                  <a:rPr lang="en-US" baseline="0" dirty="0" smtClean="0"/>
                  <a:t> by combining the prior and the likelihood. </a:t>
                </a:r>
              </a:p>
              <a:p>
                <a:pPr marL="228600" indent="-228600">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C98B0F6D-7E35-4717-B734-491EA34D6C8D}" type="slidenum">
              <a:rPr lang="en-US" smtClean="0"/>
              <a:t>6</a:t>
            </a:fld>
            <a:endParaRPr lang="en-US"/>
          </a:p>
        </p:txBody>
      </p:sp>
    </p:spTree>
    <p:extLst>
      <p:ext uri="{BB962C8B-B14F-4D97-AF65-F5344CB8AC3E}">
        <p14:creationId xmlns:p14="http://schemas.microsoft.com/office/powerpoint/2010/main" val="23643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r>
              <a:rPr lang="en-US" dirty="0" smtClean="0"/>
              <a:t>This</a:t>
            </a:r>
            <a:r>
              <a:rPr lang="en-US" baseline="0" dirty="0" smtClean="0"/>
              <a:t> slide show the example of GP regression using only two data points. The target function is shown as black line and the mean function is shown as red line and the standard deviation is represented as band. </a:t>
            </a:r>
          </a:p>
          <a:p>
            <a:pPr marL="232395" indent="-232395">
              <a:buAutoNum type="arabicPeriod"/>
            </a:pPr>
            <a:endParaRPr lang="en-US" baseline="0" dirty="0" smtClean="0"/>
          </a:p>
          <a:p>
            <a:pPr marL="232395" indent="-232395">
              <a:buAutoNum type="arabicPeriod"/>
            </a:pPr>
            <a:r>
              <a:rPr lang="en-US" baseline="0" dirty="0" smtClean="0"/>
              <a:t>At any </a:t>
            </a:r>
            <a:r>
              <a:rPr lang="en-US" baseline="0" dirty="0" err="1" smtClean="0"/>
              <a:t>x_start</a:t>
            </a:r>
            <a:r>
              <a:rPr lang="en-US" baseline="0" dirty="0" smtClean="0"/>
              <a:t>, there is Gaussian distribution. Where data points exist, the uncertainty is very small, whereas the region with no data points has a large level of uncertainty. </a:t>
            </a:r>
          </a:p>
          <a:p>
            <a:endParaRPr lang="en-US" baseline="0" dirty="0" smtClean="0"/>
          </a:p>
        </p:txBody>
      </p:sp>
      <p:sp>
        <p:nvSpPr>
          <p:cNvPr id="4" name="Slide Number Placeholder 3"/>
          <p:cNvSpPr>
            <a:spLocks noGrp="1"/>
          </p:cNvSpPr>
          <p:nvPr>
            <p:ph type="sldNum" sz="quarter" idx="10"/>
          </p:nvPr>
        </p:nvSpPr>
        <p:spPr/>
        <p:txBody>
          <a:bodyPr/>
          <a:lstStyle/>
          <a:p>
            <a:fld id="{C98B0F6D-7E35-4717-B734-491EA34D6C8D}" type="slidenum">
              <a:rPr lang="en-US" smtClean="0"/>
              <a:t>15</a:t>
            </a:fld>
            <a:endParaRPr lang="en-US"/>
          </a:p>
        </p:txBody>
      </p:sp>
    </p:spTree>
    <p:extLst>
      <p:ext uri="{BB962C8B-B14F-4D97-AF65-F5344CB8AC3E}">
        <p14:creationId xmlns:p14="http://schemas.microsoft.com/office/powerpoint/2010/main" val="4289724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r>
              <a:rPr lang="en-US" dirty="0" smtClean="0"/>
              <a:t>This</a:t>
            </a:r>
            <a:r>
              <a:rPr lang="en-US" baseline="0" dirty="0" smtClean="0"/>
              <a:t> slide show the example of GP regression using only two data points. The target function is shown as black line and the mean function is shown as red line and the standard deviation is represented as band. </a:t>
            </a:r>
          </a:p>
          <a:p>
            <a:pPr marL="232395" indent="-232395">
              <a:buAutoNum type="arabicPeriod"/>
            </a:pPr>
            <a:endParaRPr lang="en-US" baseline="0" dirty="0" smtClean="0"/>
          </a:p>
          <a:p>
            <a:pPr marL="232395" indent="-232395">
              <a:buAutoNum type="arabicPeriod"/>
            </a:pPr>
            <a:r>
              <a:rPr lang="en-US" baseline="0" dirty="0" smtClean="0"/>
              <a:t>At any </a:t>
            </a:r>
            <a:r>
              <a:rPr lang="en-US" baseline="0" dirty="0" err="1" smtClean="0"/>
              <a:t>x_start</a:t>
            </a:r>
            <a:r>
              <a:rPr lang="en-US" baseline="0" dirty="0" smtClean="0"/>
              <a:t>, there is Gaussian distribution. Where data points exist, the uncertainty is very small, whereas the region with no data points has a large level of uncertainty. </a:t>
            </a:r>
          </a:p>
          <a:p>
            <a:endParaRPr lang="en-US" baseline="0" dirty="0" smtClean="0"/>
          </a:p>
        </p:txBody>
      </p:sp>
      <p:sp>
        <p:nvSpPr>
          <p:cNvPr id="4" name="Slide Number Placeholder 3"/>
          <p:cNvSpPr>
            <a:spLocks noGrp="1"/>
          </p:cNvSpPr>
          <p:nvPr>
            <p:ph type="sldNum" sz="quarter" idx="10"/>
          </p:nvPr>
        </p:nvSpPr>
        <p:spPr/>
        <p:txBody>
          <a:bodyPr/>
          <a:lstStyle/>
          <a:p>
            <a:fld id="{C98B0F6D-7E35-4717-B734-491EA34D6C8D}" type="slidenum">
              <a:rPr lang="en-US" smtClean="0"/>
              <a:t>16</a:t>
            </a:fld>
            <a:endParaRPr lang="en-US"/>
          </a:p>
        </p:txBody>
      </p:sp>
    </p:spTree>
    <p:extLst>
      <p:ext uri="{BB962C8B-B14F-4D97-AF65-F5344CB8AC3E}">
        <p14:creationId xmlns:p14="http://schemas.microsoft.com/office/powerpoint/2010/main" val="4289724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r>
              <a:rPr lang="en-US" dirty="0" smtClean="0"/>
              <a:t>This</a:t>
            </a:r>
            <a:r>
              <a:rPr lang="en-US" baseline="0" dirty="0" smtClean="0"/>
              <a:t> slide show the example of GP regression using only two data points. The target function is shown as black line and the mean function is shown as red line and the standard deviation is represented as band. </a:t>
            </a:r>
          </a:p>
          <a:p>
            <a:pPr marL="232395" indent="-232395">
              <a:buAutoNum type="arabicPeriod"/>
            </a:pPr>
            <a:endParaRPr lang="en-US" baseline="0" dirty="0" smtClean="0"/>
          </a:p>
          <a:p>
            <a:pPr marL="232395" indent="-232395">
              <a:buAutoNum type="arabicPeriod"/>
            </a:pPr>
            <a:r>
              <a:rPr lang="en-US" baseline="0" dirty="0" smtClean="0"/>
              <a:t>At any </a:t>
            </a:r>
            <a:r>
              <a:rPr lang="en-US" baseline="0" dirty="0" err="1" smtClean="0"/>
              <a:t>x_start</a:t>
            </a:r>
            <a:r>
              <a:rPr lang="en-US" baseline="0" dirty="0" smtClean="0"/>
              <a:t>, there is Gaussian distribution. Where data points exist, the uncertainty is very small, whereas the region with no data points has a large level of uncertainty. </a:t>
            </a:r>
          </a:p>
          <a:p>
            <a:endParaRPr lang="en-US" baseline="0" dirty="0" smtClean="0"/>
          </a:p>
        </p:txBody>
      </p:sp>
      <p:sp>
        <p:nvSpPr>
          <p:cNvPr id="4" name="Slide Number Placeholder 3"/>
          <p:cNvSpPr>
            <a:spLocks noGrp="1"/>
          </p:cNvSpPr>
          <p:nvPr>
            <p:ph type="sldNum" sz="quarter" idx="10"/>
          </p:nvPr>
        </p:nvSpPr>
        <p:spPr/>
        <p:txBody>
          <a:bodyPr/>
          <a:lstStyle/>
          <a:p>
            <a:fld id="{C98B0F6D-7E35-4717-B734-491EA34D6C8D}" type="slidenum">
              <a:rPr lang="en-US" smtClean="0"/>
              <a:t>17</a:t>
            </a:fld>
            <a:endParaRPr lang="en-US"/>
          </a:p>
        </p:txBody>
      </p:sp>
    </p:spTree>
    <p:extLst>
      <p:ext uri="{BB962C8B-B14F-4D97-AF65-F5344CB8AC3E}">
        <p14:creationId xmlns:p14="http://schemas.microsoft.com/office/powerpoint/2010/main" val="428972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i="1">
                            <a:latin typeface="Cambria Math"/>
                            <a:ea typeface="Cambria Math"/>
                          </a:rPr>
                          <m:t>𝑓</m:t>
                        </m:r>
                      </m:e>
                      <m:sup>
                        <m:r>
                          <a:rPr lang="en-US" altLang="ko-KR" sz="1200" i="1">
                            <a:latin typeface="Cambria Math"/>
                            <a:ea typeface="Cambria Math"/>
                          </a:rPr>
                          <m:t>∗</m:t>
                        </m:r>
                      </m:sup>
                    </m:sSup>
                  </m:oMath>
                </a14:m>
                <a:r>
                  <a:rPr lang="en-US" dirty="0" smtClean="0"/>
                  <a:t> and the observed response values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b="1" i="1" smtClean="0">
                            <a:latin typeface="Cambria Math"/>
                            <a:ea typeface="Cambria Math"/>
                          </a:rPr>
                          <m:t>𝒚</m:t>
                        </m:r>
                      </m:e>
                      <m:sup>
                        <m:r>
                          <a:rPr lang="en-GB" altLang="ko-KR" sz="1200" i="1">
                            <a:latin typeface="Cambria Math"/>
                            <a:ea typeface="SimSun"/>
                            <a:cs typeface="Times New Roman"/>
                          </a:rPr>
                          <m:t>1:</m:t>
                        </m:r>
                        <m:r>
                          <a:rPr lang="en-GB" altLang="ko-KR" sz="1200" i="1">
                            <a:latin typeface="Cambria Math"/>
                            <a:ea typeface="SimSun"/>
                            <a:cs typeface="Times New Roman"/>
                          </a:rPr>
                          <m:t>𝑛</m:t>
                        </m:r>
                      </m:sup>
                    </m:sSup>
                  </m:oMath>
                </a14:m>
                <a:r>
                  <a:rPr lang="en-US" dirty="0" smtClean="0"/>
                  <a:t> are constructed</a:t>
                </a:r>
                <a:r>
                  <a:rPr lang="en-US" baseline="0" dirty="0" smtClean="0"/>
                  <a:t> by combining the prior and the likelihood. </a:t>
                </a:r>
              </a:p>
              <a:p>
                <a:pPr marL="228600" indent="-228600">
                  <a:buAutoNum type="arabicPeriod"/>
                </a:pP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r>
                  <a:rPr lang="en-US" altLang="ko-KR" sz="1200" i="0">
                    <a:latin typeface="Cambria Math"/>
                    <a:ea typeface="Cambria Math"/>
                  </a:rPr>
                  <a:t>𝑓</a:t>
                </a:r>
                <a:r>
                  <a:rPr lang="ko-KR" altLang="ko-KR" sz="1200" i="0" smtClean="0">
                    <a:latin typeface="Cambria Math"/>
                    <a:ea typeface="Cambria Math"/>
                  </a:rPr>
                  <a:t>^</a:t>
                </a:r>
                <a:r>
                  <a:rPr lang="en-US" altLang="ko-KR" sz="1200" i="0">
                    <a:latin typeface="Cambria Math"/>
                    <a:ea typeface="Cambria Math"/>
                  </a:rPr>
                  <a:t>∗</a:t>
                </a:r>
                <a:r>
                  <a:rPr lang="en-US" dirty="0" smtClean="0"/>
                  <a:t> and the observed response values </a:t>
                </a:r>
                <a:r>
                  <a:rPr lang="en-US" altLang="ko-KR" sz="1200" b="1" i="0" smtClean="0">
                    <a:latin typeface="Cambria Math"/>
                    <a:ea typeface="Cambria Math"/>
                  </a:rPr>
                  <a:t>𝒚</a:t>
                </a:r>
                <a:r>
                  <a:rPr lang="ko-KR" altLang="ko-KR" sz="1200" b="1" i="0" smtClean="0">
                    <a:latin typeface="Cambria Math"/>
                    <a:ea typeface="Cambria Math"/>
                  </a:rPr>
                  <a:t>^(</a:t>
                </a:r>
                <a:r>
                  <a:rPr lang="en-GB" altLang="ko-KR" sz="1200" i="0">
                    <a:latin typeface="Cambria Math"/>
                    <a:ea typeface="SimSun"/>
                    <a:cs typeface="Times New Roman"/>
                  </a:rPr>
                  <a:t>1:𝑛</a:t>
                </a:r>
                <a:r>
                  <a:rPr lang="ko-KR" altLang="ko-KR" sz="1200" i="0" smtClean="0">
                    <a:latin typeface="Cambria Math"/>
                    <a:ea typeface="SimSun"/>
                    <a:cs typeface="Times New Roman"/>
                  </a:rPr>
                  <a:t>)</a:t>
                </a:r>
                <a:r>
                  <a:rPr lang="en-US" dirty="0" smtClean="0"/>
                  <a:t> are constructed</a:t>
                </a:r>
                <a:r>
                  <a:rPr lang="en-US" baseline="0" dirty="0" smtClean="0"/>
                  <a:t> by combining the prior and the likelihood. </a:t>
                </a:r>
              </a:p>
              <a:p>
                <a:pPr marL="228600" indent="-228600">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C98B0F6D-7E35-4717-B734-491EA34D6C8D}" type="slidenum">
              <a:rPr lang="en-US" smtClean="0"/>
              <a:t>7</a:t>
            </a:fld>
            <a:endParaRPr lang="en-US"/>
          </a:p>
        </p:txBody>
      </p:sp>
    </p:spTree>
    <p:extLst>
      <p:ext uri="{BB962C8B-B14F-4D97-AF65-F5344CB8AC3E}">
        <p14:creationId xmlns:p14="http://schemas.microsoft.com/office/powerpoint/2010/main" val="236436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i="1">
                            <a:latin typeface="Cambria Math"/>
                            <a:ea typeface="Cambria Math"/>
                          </a:rPr>
                          <m:t>𝑓</m:t>
                        </m:r>
                      </m:e>
                      <m:sup>
                        <m:r>
                          <a:rPr lang="en-US" altLang="ko-KR" sz="1200" i="1">
                            <a:latin typeface="Cambria Math"/>
                            <a:ea typeface="Cambria Math"/>
                          </a:rPr>
                          <m:t>∗</m:t>
                        </m:r>
                      </m:sup>
                    </m:sSup>
                  </m:oMath>
                </a14:m>
                <a:r>
                  <a:rPr lang="en-US" dirty="0" smtClean="0"/>
                  <a:t> and the observed response values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b="1" i="1" smtClean="0">
                            <a:latin typeface="Cambria Math"/>
                            <a:ea typeface="Cambria Math"/>
                          </a:rPr>
                          <m:t>𝒚</m:t>
                        </m:r>
                      </m:e>
                      <m:sup>
                        <m:r>
                          <a:rPr lang="en-GB" altLang="ko-KR" sz="1200" i="1">
                            <a:latin typeface="Cambria Math"/>
                            <a:ea typeface="SimSun"/>
                            <a:cs typeface="Times New Roman"/>
                          </a:rPr>
                          <m:t>1:</m:t>
                        </m:r>
                        <m:r>
                          <a:rPr lang="en-GB" altLang="ko-KR" sz="1200" i="1">
                            <a:latin typeface="Cambria Math"/>
                            <a:ea typeface="SimSun"/>
                            <a:cs typeface="Times New Roman"/>
                          </a:rPr>
                          <m:t>𝑛</m:t>
                        </m:r>
                      </m:sup>
                    </m:sSup>
                  </m:oMath>
                </a14:m>
                <a:r>
                  <a:rPr lang="en-US" dirty="0" smtClean="0"/>
                  <a:t> are constructed</a:t>
                </a:r>
                <a:r>
                  <a:rPr lang="en-US" baseline="0" dirty="0" smtClean="0"/>
                  <a:t> by combining the prior and the likelihood. </a:t>
                </a:r>
              </a:p>
              <a:p>
                <a:pPr marL="228600" indent="-228600">
                  <a:buAutoNum type="arabicPeriod"/>
                </a:pP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r>
                  <a:rPr lang="en-US" altLang="ko-KR" sz="1200" i="0">
                    <a:latin typeface="Cambria Math"/>
                    <a:ea typeface="Cambria Math"/>
                  </a:rPr>
                  <a:t>𝑓</a:t>
                </a:r>
                <a:r>
                  <a:rPr lang="ko-KR" altLang="ko-KR" sz="1200" i="0" smtClean="0">
                    <a:latin typeface="Cambria Math"/>
                    <a:ea typeface="Cambria Math"/>
                  </a:rPr>
                  <a:t>^</a:t>
                </a:r>
                <a:r>
                  <a:rPr lang="en-US" altLang="ko-KR" sz="1200" i="0">
                    <a:latin typeface="Cambria Math"/>
                    <a:ea typeface="Cambria Math"/>
                  </a:rPr>
                  <a:t>∗</a:t>
                </a:r>
                <a:r>
                  <a:rPr lang="en-US" dirty="0" smtClean="0"/>
                  <a:t> and the observed response values </a:t>
                </a:r>
                <a:r>
                  <a:rPr lang="en-US" altLang="ko-KR" sz="1200" b="1" i="0" smtClean="0">
                    <a:latin typeface="Cambria Math"/>
                    <a:ea typeface="Cambria Math"/>
                  </a:rPr>
                  <a:t>𝒚</a:t>
                </a:r>
                <a:r>
                  <a:rPr lang="ko-KR" altLang="ko-KR" sz="1200" b="1" i="0" smtClean="0">
                    <a:latin typeface="Cambria Math"/>
                    <a:ea typeface="Cambria Math"/>
                  </a:rPr>
                  <a:t>^(</a:t>
                </a:r>
                <a:r>
                  <a:rPr lang="en-GB" altLang="ko-KR" sz="1200" i="0">
                    <a:latin typeface="Cambria Math"/>
                    <a:ea typeface="SimSun"/>
                    <a:cs typeface="Times New Roman"/>
                  </a:rPr>
                  <a:t>1:𝑛</a:t>
                </a:r>
                <a:r>
                  <a:rPr lang="ko-KR" altLang="ko-KR" sz="1200" i="0" smtClean="0">
                    <a:latin typeface="Cambria Math"/>
                    <a:ea typeface="SimSun"/>
                    <a:cs typeface="Times New Roman"/>
                  </a:rPr>
                  <a:t>)</a:t>
                </a:r>
                <a:r>
                  <a:rPr lang="en-US" dirty="0" smtClean="0"/>
                  <a:t> are constructed</a:t>
                </a:r>
                <a:r>
                  <a:rPr lang="en-US" baseline="0" dirty="0" smtClean="0"/>
                  <a:t> by combining the prior and the likelihood. </a:t>
                </a:r>
              </a:p>
              <a:p>
                <a:pPr marL="228600" indent="-228600">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C98B0F6D-7E35-4717-B734-491EA34D6C8D}" type="slidenum">
              <a:rPr lang="en-US" smtClean="0"/>
              <a:t>8</a:t>
            </a:fld>
            <a:endParaRPr lang="en-US"/>
          </a:p>
        </p:txBody>
      </p:sp>
    </p:spTree>
    <p:extLst>
      <p:ext uri="{BB962C8B-B14F-4D97-AF65-F5344CB8AC3E}">
        <p14:creationId xmlns:p14="http://schemas.microsoft.com/office/powerpoint/2010/main" val="1485250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i="1">
                            <a:latin typeface="Cambria Math"/>
                            <a:ea typeface="Cambria Math"/>
                          </a:rPr>
                          <m:t>𝑓</m:t>
                        </m:r>
                      </m:e>
                      <m:sup>
                        <m:r>
                          <a:rPr lang="en-US" altLang="ko-KR" sz="1200" i="1">
                            <a:latin typeface="Cambria Math"/>
                            <a:ea typeface="Cambria Math"/>
                          </a:rPr>
                          <m:t>∗</m:t>
                        </m:r>
                      </m:sup>
                    </m:sSup>
                  </m:oMath>
                </a14:m>
                <a:r>
                  <a:rPr lang="en-US" dirty="0" smtClean="0"/>
                  <a:t> and the observed response values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b="1" i="1" smtClean="0">
                            <a:latin typeface="Cambria Math"/>
                            <a:ea typeface="Cambria Math"/>
                          </a:rPr>
                          <m:t>𝒚</m:t>
                        </m:r>
                      </m:e>
                      <m:sup>
                        <m:r>
                          <a:rPr lang="en-GB" altLang="ko-KR" sz="1200" i="1">
                            <a:latin typeface="Cambria Math"/>
                            <a:ea typeface="SimSun"/>
                            <a:cs typeface="Times New Roman"/>
                          </a:rPr>
                          <m:t>1:</m:t>
                        </m:r>
                        <m:r>
                          <a:rPr lang="en-GB" altLang="ko-KR" sz="1200" i="1">
                            <a:latin typeface="Cambria Math"/>
                            <a:ea typeface="SimSun"/>
                            <a:cs typeface="Times New Roman"/>
                          </a:rPr>
                          <m:t>𝑛</m:t>
                        </m:r>
                      </m:sup>
                    </m:sSup>
                  </m:oMath>
                </a14:m>
                <a:r>
                  <a:rPr lang="en-US" dirty="0" smtClean="0"/>
                  <a:t> are constructed</a:t>
                </a:r>
                <a:r>
                  <a:rPr lang="en-US" baseline="0" dirty="0" smtClean="0"/>
                  <a:t> by combining the prior and the likelihood. </a:t>
                </a:r>
              </a:p>
              <a:p>
                <a:pPr marL="228600" indent="-228600">
                  <a:buAutoNum type="arabicPeriod"/>
                </a:pP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r>
                  <a:rPr lang="en-US" altLang="ko-KR" sz="1200" i="0">
                    <a:latin typeface="Cambria Math"/>
                    <a:ea typeface="Cambria Math"/>
                  </a:rPr>
                  <a:t>𝑓</a:t>
                </a:r>
                <a:r>
                  <a:rPr lang="ko-KR" altLang="ko-KR" sz="1200" i="0" smtClean="0">
                    <a:latin typeface="Cambria Math"/>
                    <a:ea typeface="Cambria Math"/>
                  </a:rPr>
                  <a:t>^</a:t>
                </a:r>
                <a:r>
                  <a:rPr lang="en-US" altLang="ko-KR" sz="1200" i="0">
                    <a:latin typeface="Cambria Math"/>
                    <a:ea typeface="Cambria Math"/>
                  </a:rPr>
                  <a:t>∗</a:t>
                </a:r>
                <a:r>
                  <a:rPr lang="en-US" dirty="0" smtClean="0"/>
                  <a:t> and the observed response values </a:t>
                </a:r>
                <a:r>
                  <a:rPr lang="en-US" altLang="ko-KR" sz="1200" b="1" i="0" smtClean="0">
                    <a:latin typeface="Cambria Math"/>
                    <a:ea typeface="Cambria Math"/>
                  </a:rPr>
                  <a:t>𝒚</a:t>
                </a:r>
                <a:r>
                  <a:rPr lang="ko-KR" altLang="ko-KR" sz="1200" b="1" i="0" smtClean="0">
                    <a:latin typeface="Cambria Math"/>
                    <a:ea typeface="Cambria Math"/>
                  </a:rPr>
                  <a:t>^(</a:t>
                </a:r>
                <a:r>
                  <a:rPr lang="en-GB" altLang="ko-KR" sz="1200" i="0">
                    <a:latin typeface="Cambria Math"/>
                    <a:ea typeface="SimSun"/>
                    <a:cs typeface="Times New Roman"/>
                  </a:rPr>
                  <a:t>1:𝑛</a:t>
                </a:r>
                <a:r>
                  <a:rPr lang="ko-KR" altLang="ko-KR" sz="1200" i="0" smtClean="0">
                    <a:latin typeface="Cambria Math"/>
                    <a:ea typeface="SimSun"/>
                    <a:cs typeface="Times New Roman"/>
                  </a:rPr>
                  <a:t>)</a:t>
                </a:r>
                <a:r>
                  <a:rPr lang="en-US" dirty="0" smtClean="0"/>
                  <a:t> are constructed</a:t>
                </a:r>
                <a:r>
                  <a:rPr lang="en-US" baseline="0" dirty="0" smtClean="0"/>
                  <a:t> by combining the prior and the likelihood. </a:t>
                </a:r>
              </a:p>
              <a:p>
                <a:pPr marL="228600" indent="-228600">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C98B0F6D-7E35-4717-B734-491EA34D6C8D}" type="slidenum">
              <a:rPr lang="en-US" smtClean="0"/>
              <a:t>9</a:t>
            </a:fld>
            <a:endParaRPr lang="en-US"/>
          </a:p>
        </p:txBody>
      </p:sp>
    </p:spTree>
    <p:extLst>
      <p:ext uri="{BB962C8B-B14F-4D97-AF65-F5344CB8AC3E}">
        <p14:creationId xmlns:p14="http://schemas.microsoft.com/office/powerpoint/2010/main" val="23643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i="1">
                            <a:latin typeface="Cambria Math"/>
                            <a:ea typeface="Cambria Math"/>
                          </a:rPr>
                          <m:t>𝑓</m:t>
                        </m:r>
                      </m:e>
                      <m:sup>
                        <m:r>
                          <a:rPr lang="en-US" altLang="ko-KR" sz="1200" i="1">
                            <a:latin typeface="Cambria Math"/>
                            <a:ea typeface="Cambria Math"/>
                          </a:rPr>
                          <m:t>∗</m:t>
                        </m:r>
                      </m:sup>
                    </m:sSup>
                  </m:oMath>
                </a14:m>
                <a:r>
                  <a:rPr lang="en-US" dirty="0" smtClean="0"/>
                  <a:t> and the observed response values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b="1" i="1" smtClean="0">
                            <a:latin typeface="Cambria Math"/>
                            <a:ea typeface="Cambria Math"/>
                          </a:rPr>
                          <m:t>𝒚</m:t>
                        </m:r>
                      </m:e>
                      <m:sup>
                        <m:r>
                          <a:rPr lang="en-GB" altLang="ko-KR" sz="1200" i="1">
                            <a:latin typeface="Cambria Math"/>
                            <a:ea typeface="SimSun"/>
                            <a:cs typeface="Times New Roman"/>
                          </a:rPr>
                          <m:t>1:</m:t>
                        </m:r>
                        <m:r>
                          <a:rPr lang="en-GB" altLang="ko-KR" sz="1200" i="1">
                            <a:latin typeface="Cambria Math"/>
                            <a:ea typeface="SimSun"/>
                            <a:cs typeface="Times New Roman"/>
                          </a:rPr>
                          <m:t>𝑛</m:t>
                        </m:r>
                      </m:sup>
                    </m:sSup>
                  </m:oMath>
                </a14:m>
                <a:r>
                  <a:rPr lang="en-US" dirty="0" smtClean="0"/>
                  <a:t> are constructed</a:t>
                </a:r>
                <a:r>
                  <a:rPr lang="en-US" baseline="0" dirty="0" smtClean="0"/>
                  <a:t> by combining the prior and the likelihood. </a:t>
                </a:r>
              </a:p>
              <a:p>
                <a:pPr marL="228600" indent="-228600">
                  <a:buAutoNum type="arabicPeriod"/>
                </a:pP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r>
                  <a:rPr lang="en-US" altLang="ko-KR" sz="1200" i="0">
                    <a:latin typeface="Cambria Math"/>
                    <a:ea typeface="Cambria Math"/>
                  </a:rPr>
                  <a:t>𝑓</a:t>
                </a:r>
                <a:r>
                  <a:rPr lang="ko-KR" altLang="ko-KR" sz="1200" i="0" smtClean="0">
                    <a:latin typeface="Cambria Math"/>
                    <a:ea typeface="Cambria Math"/>
                  </a:rPr>
                  <a:t>^</a:t>
                </a:r>
                <a:r>
                  <a:rPr lang="en-US" altLang="ko-KR" sz="1200" i="0">
                    <a:latin typeface="Cambria Math"/>
                    <a:ea typeface="Cambria Math"/>
                  </a:rPr>
                  <a:t>∗</a:t>
                </a:r>
                <a:r>
                  <a:rPr lang="en-US" dirty="0" smtClean="0"/>
                  <a:t> and the observed response values </a:t>
                </a:r>
                <a:r>
                  <a:rPr lang="en-US" altLang="ko-KR" sz="1200" b="1" i="0" smtClean="0">
                    <a:latin typeface="Cambria Math"/>
                    <a:ea typeface="Cambria Math"/>
                  </a:rPr>
                  <a:t>𝒚</a:t>
                </a:r>
                <a:r>
                  <a:rPr lang="ko-KR" altLang="ko-KR" sz="1200" b="1" i="0" smtClean="0">
                    <a:latin typeface="Cambria Math"/>
                    <a:ea typeface="Cambria Math"/>
                  </a:rPr>
                  <a:t>^(</a:t>
                </a:r>
                <a:r>
                  <a:rPr lang="en-GB" altLang="ko-KR" sz="1200" i="0">
                    <a:latin typeface="Cambria Math"/>
                    <a:ea typeface="SimSun"/>
                    <a:cs typeface="Times New Roman"/>
                  </a:rPr>
                  <a:t>1:𝑛</a:t>
                </a:r>
                <a:r>
                  <a:rPr lang="ko-KR" altLang="ko-KR" sz="1200" i="0" smtClean="0">
                    <a:latin typeface="Cambria Math"/>
                    <a:ea typeface="SimSun"/>
                    <a:cs typeface="Times New Roman"/>
                  </a:rPr>
                  <a:t>)</a:t>
                </a:r>
                <a:r>
                  <a:rPr lang="en-US" dirty="0" smtClean="0"/>
                  <a:t> are constructed</a:t>
                </a:r>
                <a:r>
                  <a:rPr lang="en-US" baseline="0" dirty="0" smtClean="0"/>
                  <a:t> by combining the prior and the likelihood. </a:t>
                </a:r>
              </a:p>
              <a:p>
                <a:pPr marL="228600" indent="-228600">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C98B0F6D-7E35-4717-B734-491EA34D6C8D}" type="slidenum">
              <a:rPr lang="en-US" smtClean="0"/>
              <a:t>10</a:t>
            </a:fld>
            <a:endParaRPr lang="en-US"/>
          </a:p>
        </p:txBody>
      </p:sp>
    </p:spTree>
    <p:extLst>
      <p:ext uri="{BB962C8B-B14F-4D97-AF65-F5344CB8AC3E}">
        <p14:creationId xmlns:p14="http://schemas.microsoft.com/office/powerpoint/2010/main" val="236436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i="1">
                            <a:latin typeface="Cambria Math"/>
                            <a:ea typeface="Cambria Math"/>
                          </a:rPr>
                          <m:t>𝑓</m:t>
                        </m:r>
                      </m:e>
                      <m:sup>
                        <m:r>
                          <a:rPr lang="en-US" altLang="ko-KR" sz="1200" i="1">
                            <a:latin typeface="Cambria Math"/>
                            <a:ea typeface="Cambria Math"/>
                          </a:rPr>
                          <m:t>∗</m:t>
                        </m:r>
                      </m:sup>
                    </m:sSup>
                  </m:oMath>
                </a14:m>
                <a:r>
                  <a:rPr lang="en-US" dirty="0" smtClean="0"/>
                  <a:t> and the observed response values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b="1" i="1" smtClean="0">
                            <a:latin typeface="Cambria Math"/>
                            <a:ea typeface="Cambria Math"/>
                          </a:rPr>
                          <m:t>𝒚</m:t>
                        </m:r>
                      </m:e>
                      <m:sup>
                        <m:r>
                          <a:rPr lang="en-GB" altLang="ko-KR" sz="1200" i="1">
                            <a:latin typeface="Cambria Math"/>
                            <a:ea typeface="SimSun"/>
                            <a:cs typeface="Times New Roman"/>
                          </a:rPr>
                          <m:t>1:</m:t>
                        </m:r>
                        <m:r>
                          <a:rPr lang="en-GB" altLang="ko-KR" sz="1200" i="1">
                            <a:latin typeface="Cambria Math"/>
                            <a:ea typeface="SimSun"/>
                            <a:cs typeface="Times New Roman"/>
                          </a:rPr>
                          <m:t>𝑛</m:t>
                        </m:r>
                      </m:sup>
                    </m:sSup>
                  </m:oMath>
                </a14:m>
                <a:r>
                  <a:rPr lang="en-US" dirty="0" smtClean="0"/>
                  <a:t> are constructed</a:t>
                </a:r>
                <a:r>
                  <a:rPr lang="en-US" baseline="0" dirty="0" smtClean="0"/>
                  <a:t> by combining the prior and the likelihood. </a:t>
                </a:r>
              </a:p>
              <a:p>
                <a:pPr marL="228600" indent="-228600">
                  <a:buAutoNum type="arabicPeriod"/>
                </a:pP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r>
                  <a:rPr lang="en-US" altLang="ko-KR" sz="1200" i="0">
                    <a:latin typeface="Cambria Math"/>
                    <a:ea typeface="Cambria Math"/>
                  </a:rPr>
                  <a:t>𝑓</a:t>
                </a:r>
                <a:r>
                  <a:rPr lang="ko-KR" altLang="ko-KR" sz="1200" i="0" smtClean="0">
                    <a:latin typeface="Cambria Math"/>
                    <a:ea typeface="Cambria Math"/>
                  </a:rPr>
                  <a:t>^</a:t>
                </a:r>
                <a:r>
                  <a:rPr lang="en-US" altLang="ko-KR" sz="1200" i="0">
                    <a:latin typeface="Cambria Math"/>
                    <a:ea typeface="Cambria Math"/>
                  </a:rPr>
                  <a:t>∗</a:t>
                </a:r>
                <a:r>
                  <a:rPr lang="en-US" dirty="0" smtClean="0"/>
                  <a:t> and the observed response values </a:t>
                </a:r>
                <a:r>
                  <a:rPr lang="en-US" altLang="ko-KR" sz="1200" b="1" i="0" smtClean="0">
                    <a:latin typeface="Cambria Math"/>
                    <a:ea typeface="Cambria Math"/>
                  </a:rPr>
                  <a:t>𝒚</a:t>
                </a:r>
                <a:r>
                  <a:rPr lang="ko-KR" altLang="ko-KR" sz="1200" b="1" i="0" smtClean="0">
                    <a:latin typeface="Cambria Math"/>
                    <a:ea typeface="Cambria Math"/>
                  </a:rPr>
                  <a:t>^(</a:t>
                </a:r>
                <a:r>
                  <a:rPr lang="en-GB" altLang="ko-KR" sz="1200" i="0">
                    <a:latin typeface="Cambria Math"/>
                    <a:ea typeface="SimSun"/>
                    <a:cs typeface="Times New Roman"/>
                  </a:rPr>
                  <a:t>1:𝑛</a:t>
                </a:r>
                <a:r>
                  <a:rPr lang="ko-KR" altLang="ko-KR" sz="1200" i="0" smtClean="0">
                    <a:latin typeface="Cambria Math"/>
                    <a:ea typeface="SimSun"/>
                    <a:cs typeface="Times New Roman"/>
                  </a:rPr>
                  <a:t>)</a:t>
                </a:r>
                <a:r>
                  <a:rPr lang="en-US" dirty="0" smtClean="0"/>
                  <a:t> are constructed</a:t>
                </a:r>
                <a:r>
                  <a:rPr lang="en-US" baseline="0" dirty="0" smtClean="0"/>
                  <a:t> by combining the prior and the likelihood. </a:t>
                </a:r>
              </a:p>
              <a:p>
                <a:pPr marL="228600" indent="-228600">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C98B0F6D-7E35-4717-B734-491EA34D6C8D}" type="slidenum">
              <a:rPr lang="en-US" smtClean="0"/>
              <a:t>11</a:t>
            </a:fld>
            <a:endParaRPr lang="en-US"/>
          </a:p>
        </p:txBody>
      </p:sp>
    </p:spTree>
    <p:extLst>
      <p:ext uri="{BB962C8B-B14F-4D97-AF65-F5344CB8AC3E}">
        <p14:creationId xmlns:p14="http://schemas.microsoft.com/office/powerpoint/2010/main" val="23643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i="1">
                            <a:latin typeface="Cambria Math"/>
                            <a:ea typeface="Cambria Math"/>
                          </a:rPr>
                          <m:t>𝑓</m:t>
                        </m:r>
                      </m:e>
                      <m:sup>
                        <m:r>
                          <a:rPr lang="en-US" altLang="ko-KR" sz="1200" i="1">
                            <a:latin typeface="Cambria Math"/>
                            <a:ea typeface="Cambria Math"/>
                          </a:rPr>
                          <m:t>∗</m:t>
                        </m:r>
                      </m:sup>
                    </m:sSup>
                  </m:oMath>
                </a14:m>
                <a:r>
                  <a:rPr lang="en-US" dirty="0" smtClean="0"/>
                  <a:t> and the observed response values </a:t>
                </a:r>
                <a14:m>
                  <m:oMath xmlns:m="http://schemas.openxmlformats.org/officeDocument/2006/math">
                    <m:sSup>
                      <m:sSupPr>
                        <m:ctrlPr>
                          <a:rPr lang="ko-KR" altLang="ko-KR" sz="1200" i="1" smtClean="0">
                            <a:latin typeface="Cambria Math" panose="02040503050406030204" pitchFamily="18" charset="0"/>
                            <a:ea typeface="Cambria Math"/>
                          </a:rPr>
                        </m:ctrlPr>
                      </m:sSupPr>
                      <m:e>
                        <m:r>
                          <a:rPr lang="en-US" altLang="ko-KR" sz="1200" b="1" i="1" smtClean="0">
                            <a:latin typeface="Cambria Math"/>
                            <a:ea typeface="Cambria Math"/>
                          </a:rPr>
                          <m:t>𝒚</m:t>
                        </m:r>
                      </m:e>
                      <m:sup>
                        <m:r>
                          <a:rPr lang="en-GB" altLang="ko-KR" sz="1200" i="1">
                            <a:latin typeface="Cambria Math"/>
                            <a:ea typeface="SimSun"/>
                            <a:cs typeface="Times New Roman"/>
                          </a:rPr>
                          <m:t>1:</m:t>
                        </m:r>
                        <m:r>
                          <a:rPr lang="en-GB" altLang="ko-KR" sz="1200" i="1">
                            <a:latin typeface="Cambria Math"/>
                            <a:ea typeface="SimSun"/>
                            <a:cs typeface="Times New Roman"/>
                          </a:rPr>
                          <m:t>𝑛</m:t>
                        </m:r>
                      </m:sup>
                    </m:sSup>
                  </m:oMath>
                </a14:m>
                <a:r>
                  <a:rPr lang="en-US" dirty="0" smtClean="0"/>
                  <a:t> are constructed</a:t>
                </a:r>
                <a:r>
                  <a:rPr lang="en-US" baseline="0" dirty="0" smtClean="0"/>
                  <a:t> by combining the prior and the likelihood. </a:t>
                </a:r>
              </a:p>
              <a:p>
                <a:pPr marL="228600" indent="-228600">
                  <a:buAutoNum type="arabicPeriod"/>
                </a:pP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dirty="0" smtClean="0"/>
                  <a:t>Not the joint distribution between the target</a:t>
                </a:r>
                <a:r>
                  <a:rPr lang="en-US" baseline="0" dirty="0" smtClean="0"/>
                  <a:t> function value </a:t>
                </a:r>
                <a:r>
                  <a:rPr lang="en-US" altLang="ko-KR" sz="1200" i="0">
                    <a:latin typeface="Cambria Math"/>
                    <a:ea typeface="Cambria Math"/>
                  </a:rPr>
                  <a:t>𝑓</a:t>
                </a:r>
                <a:r>
                  <a:rPr lang="ko-KR" altLang="ko-KR" sz="1200" i="0" smtClean="0">
                    <a:latin typeface="Cambria Math"/>
                    <a:ea typeface="Cambria Math"/>
                  </a:rPr>
                  <a:t>^</a:t>
                </a:r>
                <a:r>
                  <a:rPr lang="en-US" altLang="ko-KR" sz="1200" i="0">
                    <a:latin typeface="Cambria Math"/>
                    <a:ea typeface="Cambria Math"/>
                  </a:rPr>
                  <a:t>∗</a:t>
                </a:r>
                <a:r>
                  <a:rPr lang="en-US" dirty="0" smtClean="0"/>
                  <a:t> and the observed response values </a:t>
                </a:r>
                <a:r>
                  <a:rPr lang="en-US" altLang="ko-KR" sz="1200" b="1" i="0" smtClean="0">
                    <a:latin typeface="Cambria Math"/>
                    <a:ea typeface="Cambria Math"/>
                  </a:rPr>
                  <a:t>𝒚</a:t>
                </a:r>
                <a:r>
                  <a:rPr lang="ko-KR" altLang="ko-KR" sz="1200" b="1" i="0" smtClean="0">
                    <a:latin typeface="Cambria Math"/>
                    <a:ea typeface="Cambria Math"/>
                  </a:rPr>
                  <a:t>^(</a:t>
                </a:r>
                <a:r>
                  <a:rPr lang="en-GB" altLang="ko-KR" sz="1200" i="0">
                    <a:latin typeface="Cambria Math"/>
                    <a:ea typeface="SimSun"/>
                    <a:cs typeface="Times New Roman"/>
                  </a:rPr>
                  <a:t>1:𝑛</a:t>
                </a:r>
                <a:r>
                  <a:rPr lang="ko-KR" altLang="ko-KR" sz="1200" i="0" smtClean="0">
                    <a:latin typeface="Cambria Math"/>
                    <a:ea typeface="SimSun"/>
                    <a:cs typeface="Times New Roman"/>
                  </a:rPr>
                  <a:t>)</a:t>
                </a:r>
                <a:r>
                  <a:rPr lang="en-US" dirty="0" smtClean="0"/>
                  <a:t> are constructed</a:t>
                </a:r>
                <a:r>
                  <a:rPr lang="en-US" baseline="0" dirty="0" smtClean="0"/>
                  <a:t> by combining the prior and the likelihood. </a:t>
                </a:r>
              </a:p>
              <a:p>
                <a:pPr marL="228600" indent="-228600">
                  <a:buAutoNum type="arabicPeriod"/>
                </a:pPr>
                <a:endParaRPr lang="en-US" dirty="0"/>
              </a:p>
            </p:txBody>
          </p:sp>
        </mc:Fallback>
      </mc:AlternateContent>
      <p:sp>
        <p:nvSpPr>
          <p:cNvPr id="4" name="Slide Number Placeholder 3"/>
          <p:cNvSpPr>
            <a:spLocks noGrp="1"/>
          </p:cNvSpPr>
          <p:nvPr>
            <p:ph type="sldNum" sz="quarter" idx="10"/>
          </p:nvPr>
        </p:nvSpPr>
        <p:spPr/>
        <p:txBody>
          <a:bodyPr/>
          <a:lstStyle/>
          <a:p>
            <a:fld id="{C98B0F6D-7E35-4717-B734-491EA34D6C8D}" type="slidenum">
              <a:rPr lang="en-US" smtClean="0"/>
              <a:t>12</a:t>
            </a:fld>
            <a:endParaRPr lang="en-US"/>
          </a:p>
        </p:txBody>
      </p:sp>
    </p:spTree>
    <p:extLst>
      <p:ext uri="{BB962C8B-B14F-4D97-AF65-F5344CB8AC3E}">
        <p14:creationId xmlns:p14="http://schemas.microsoft.com/office/powerpoint/2010/main" val="66435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r>
              <a:rPr lang="en-US" dirty="0" smtClean="0"/>
              <a:t>This</a:t>
            </a:r>
            <a:r>
              <a:rPr lang="en-US" baseline="0" dirty="0" smtClean="0"/>
              <a:t> slide show the example of GP regression using only two data points. The target function is shown as black line and the mean function is shown as red line and the standard deviation is represented as band. </a:t>
            </a:r>
          </a:p>
          <a:p>
            <a:pPr marL="232395" indent="-232395">
              <a:buAutoNum type="arabicPeriod"/>
            </a:pPr>
            <a:endParaRPr lang="en-US" baseline="0" dirty="0" smtClean="0"/>
          </a:p>
          <a:p>
            <a:pPr marL="232395" indent="-232395">
              <a:buAutoNum type="arabicPeriod"/>
            </a:pPr>
            <a:r>
              <a:rPr lang="en-US" baseline="0" dirty="0" smtClean="0"/>
              <a:t>At any </a:t>
            </a:r>
            <a:r>
              <a:rPr lang="en-US" baseline="0" dirty="0" err="1" smtClean="0"/>
              <a:t>x_start</a:t>
            </a:r>
            <a:r>
              <a:rPr lang="en-US" baseline="0" dirty="0" smtClean="0"/>
              <a:t>, there is Gaussian distribution. Where data points exist, the uncertainty is very small, whereas the region with no data points has a large level of uncertainty. </a:t>
            </a:r>
          </a:p>
          <a:p>
            <a:endParaRPr lang="en-US" baseline="0" dirty="0" smtClean="0"/>
          </a:p>
        </p:txBody>
      </p:sp>
      <p:sp>
        <p:nvSpPr>
          <p:cNvPr id="4" name="Slide Number Placeholder 3"/>
          <p:cNvSpPr>
            <a:spLocks noGrp="1"/>
          </p:cNvSpPr>
          <p:nvPr>
            <p:ph type="sldNum" sz="quarter" idx="10"/>
          </p:nvPr>
        </p:nvSpPr>
        <p:spPr/>
        <p:txBody>
          <a:bodyPr/>
          <a:lstStyle/>
          <a:p>
            <a:fld id="{C98B0F6D-7E35-4717-B734-491EA34D6C8D}" type="slidenum">
              <a:rPr lang="en-US" smtClean="0"/>
              <a:t>13</a:t>
            </a:fld>
            <a:endParaRPr lang="en-US"/>
          </a:p>
        </p:txBody>
      </p:sp>
    </p:spTree>
    <p:extLst>
      <p:ext uri="{BB962C8B-B14F-4D97-AF65-F5344CB8AC3E}">
        <p14:creationId xmlns:p14="http://schemas.microsoft.com/office/powerpoint/2010/main" val="4289724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r>
              <a:rPr lang="en-US" dirty="0" smtClean="0"/>
              <a:t>This</a:t>
            </a:r>
            <a:r>
              <a:rPr lang="en-US" baseline="0" dirty="0" smtClean="0"/>
              <a:t> slide show the example of GP regression using only two data points. The target function is shown as black line and the mean function is shown as red line and the standard deviation is represented as band. </a:t>
            </a:r>
          </a:p>
          <a:p>
            <a:pPr marL="232395" indent="-232395">
              <a:buAutoNum type="arabicPeriod"/>
            </a:pPr>
            <a:endParaRPr lang="en-US" baseline="0" dirty="0" smtClean="0"/>
          </a:p>
          <a:p>
            <a:pPr marL="232395" indent="-232395">
              <a:buAutoNum type="arabicPeriod"/>
            </a:pPr>
            <a:r>
              <a:rPr lang="en-US" baseline="0" dirty="0" smtClean="0"/>
              <a:t>At any </a:t>
            </a:r>
            <a:r>
              <a:rPr lang="en-US" baseline="0" dirty="0" err="1" smtClean="0"/>
              <a:t>x_start</a:t>
            </a:r>
            <a:r>
              <a:rPr lang="en-US" baseline="0" dirty="0" smtClean="0"/>
              <a:t>, there is Gaussian distribution. Where data points exist, the uncertainty is very small, whereas the region with no data points has a large level of uncertainty. </a:t>
            </a:r>
          </a:p>
          <a:p>
            <a:endParaRPr lang="en-US" baseline="0" dirty="0" smtClean="0"/>
          </a:p>
        </p:txBody>
      </p:sp>
      <p:sp>
        <p:nvSpPr>
          <p:cNvPr id="4" name="Slide Number Placeholder 3"/>
          <p:cNvSpPr>
            <a:spLocks noGrp="1"/>
          </p:cNvSpPr>
          <p:nvPr>
            <p:ph type="sldNum" sz="quarter" idx="10"/>
          </p:nvPr>
        </p:nvSpPr>
        <p:spPr/>
        <p:txBody>
          <a:bodyPr/>
          <a:lstStyle/>
          <a:p>
            <a:fld id="{C98B0F6D-7E35-4717-B734-491EA34D6C8D}" type="slidenum">
              <a:rPr lang="en-US" smtClean="0"/>
              <a:t>14</a:t>
            </a:fld>
            <a:endParaRPr lang="en-US"/>
          </a:p>
        </p:txBody>
      </p:sp>
    </p:spTree>
    <p:extLst>
      <p:ext uri="{BB962C8B-B14F-4D97-AF65-F5344CB8AC3E}">
        <p14:creationId xmlns:p14="http://schemas.microsoft.com/office/powerpoint/2010/main" val="428972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C4EDB6-40EB-436C-B48E-10BEE9BF72D5}"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1113104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4EDB6-40EB-436C-B48E-10BEE9BF72D5}"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227715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4EDB6-40EB-436C-B48E-10BEE9BF72D5}"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312211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C4EDB6-40EB-436C-B48E-10BEE9BF72D5}"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142922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C4EDB6-40EB-436C-B48E-10BEE9BF72D5}"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15043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C4EDB6-40EB-436C-B48E-10BEE9BF72D5}"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303543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C4EDB6-40EB-436C-B48E-10BEE9BF72D5}" type="datetimeFigureOut">
              <a:rPr lang="en-US" smtClean="0"/>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38242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C4EDB6-40EB-436C-B48E-10BEE9BF72D5}" type="datetimeFigureOut">
              <a:rPr lang="en-US" smtClean="0"/>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165449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C4EDB6-40EB-436C-B48E-10BEE9BF72D5}" type="datetimeFigureOut">
              <a:rPr lang="en-US" smtClean="0"/>
              <a:t>11/14/2016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324864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4EDB6-40EB-436C-B48E-10BEE9BF72D5}"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424226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C4EDB6-40EB-436C-B48E-10BEE9BF72D5}"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56DE2-0F5E-4650-943F-96DF37F27274}" type="slidenum">
              <a:rPr lang="en-US" smtClean="0"/>
              <a:t>‹#›</a:t>
            </a:fld>
            <a:endParaRPr lang="en-US"/>
          </a:p>
        </p:txBody>
      </p:sp>
    </p:spTree>
    <p:extLst>
      <p:ext uri="{BB962C8B-B14F-4D97-AF65-F5344CB8AC3E}">
        <p14:creationId xmlns:p14="http://schemas.microsoft.com/office/powerpoint/2010/main" val="12935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4EDB6-40EB-436C-B48E-10BEE9BF72D5}" type="datetimeFigureOut">
              <a:rPr lang="en-US" smtClean="0"/>
              <a:t>11/14/2016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56DE2-0F5E-4650-943F-96DF37F27274}" type="slidenum">
              <a:rPr lang="en-US" smtClean="0"/>
              <a:t>‹#›</a:t>
            </a:fld>
            <a:endParaRPr lang="en-US"/>
          </a:p>
        </p:txBody>
      </p:sp>
    </p:spTree>
    <p:extLst>
      <p:ext uri="{BB962C8B-B14F-4D97-AF65-F5344CB8AC3E}">
        <p14:creationId xmlns:p14="http://schemas.microsoft.com/office/powerpoint/2010/main" val="726827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6.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1.jpeg"/><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image" Target="../media/image67.png"/><Relationship Id="rId9" Type="http://schemas.openxmlformats.org/officeDocument/2006/relationships/image" Target="../media/image71.png"/><Relationship Id="rId14" Type="http://schemas.openxmlformats.org/officeDocument/2006/relationships/image" Target="../media/image76.png"/></Relationships>
</file>

<file path=ppt/slides/_rels/slide10.xml.rels><?xml version="1.0" encoding="UTF-8" standalone="yes"?>
<Relationships xmlns="http://schemas.openxmlformats.org/package/2006/relationships"><Relationship Id="rId8" Type="http://schemas.openxmlformats.org/officeDocument/2006/relationships/image" Target="../media/image6800.png"/><Relationship Id="rId13" Type="http://schemas.openxmlformats.org/officeDocument/2006/relationships/image" Target="../media/image810.png"/><Relationship Id="rId18" Type="http://schemas.openxmlformats.org/officeDocument/2006/relationships/image" Target="../media/image701.png"/><Relationship Id="rId7" Type="http://schemas.openxmlformats.org/officeDocument/2006/relationships/image" Target="../media/image671.png"/><Relationship Id="rId12" Type="http://schemas.openxmlformats.org/officeDocument/2006/relationships/image" Target="../media/image64.png"/><Relationship Id="rId17" Type="http://schemas.openxmlformats.org/officeDocument/2006/relationships/image" Target="../media/image651.png"/><Relationship Id="rId2" Type="http://schemas.openxmlformats.org/officeDocument/2006/relationships/notesSlide" Target="../notesSlides/notesSlide5.xml"/><Relationship Id="rId16" Type="http://schemas.openxmlformats.org/officeDocument/2006/relationships/image" Target="../media/image780.png"/><Relationship Id="rId20" Type="http://schemas.openxmlformats.org/officeDocument/2006/relationships/image" Target="../media/image771.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691.png"/><Relationship Id="rId5" Type="http://schemas.openxmlformats.org/officeDocument/2006/relationships/image" Target="../media/image191.png"/><Relationship Id="rId15" Type="http://schemas.openxmlformats.org/officeDocument/2006/relationships/image" Target="../media/image82.png"/><Relationship Id="rId10" Type="http://schemas.openxmlformats.org/officeDocument/2006/relationships/image" Target="../media/image62.png"/><Relationship Id="rId19" Type="http://schemas.openxmlformats.org/officeDocument/2006/relationships/image" Target="../media/image711.png"/><Relationship Id="rId4" Type="http://schemas.openxmlformats.org/officeDocument/2006/relationships/image" Target="../media/image662.png"/><Relationship Id="rId9" Type="http://schemas.openxmlformats.org/officeDocument/2006/relationships/image" Target="../media/image61.png"/></Relationships>
</file>

<file path=ppt/slides/_rels/slide11.xml.rels><?xml version="1.0" encoding="UTF-8" standalone="yes"?>
<Relationships xmlns="http://schemas.openxmlformats.org/package/2006/relationships"><Relationship Id="rId18" Type="http://schemas.openxmlformats.org/officeDocument/2006/relationships/image" Target="../media/image86.png"/><Relationship Id="rId34" Type="http://schemas.openxmlformats.org/officeDocument/2006/relationships/image" Target="../media/image810.png"/><Relationship Id="rId17" Type="http://schemas.openxmlformats.org/officeDocument/2006/relationships/image" Target="../media/image85.png"/><Relationship Id="rId38" Type="http://schemas.openxmlformats.org/officeDocument/2006/relationships/image" Target="../media/image31.png"/><Relationship Id="rId2" Type="http://schemas.openxmlformats.org/officeDocument/2006/relationships/notesSlide" Target="../notesSlides/notesSlide6.xml"/><Relationship Id="rId20" Type="http://schemas.openxmlformats.org/officeDocument/2006/relationships/image" Target="../media/image88.png"/><Relationship Id="rId1" Type="http://schemas.openxmlformats.org/officeDocument/2006/relationships/slideLayout" Target="../slideLayouts/slideLayout2.xml"/><Relationship Id="rId32" Type="http://schemas.openxmlformats.org/officeDocument/2006/relationships/image" Target="../media/image82.png"/><Relationship Id="rId37" Type="http://schemas.openxmlformats.org/officeDocument/2006/relationships/image" Target="../media/image30.png"/><Relationship Id="rId36" Type="http://schemas.openxmlformats.org/officeDocument/2006/relationships/image" Target="../media/image29.png"/><Relationship Id="rId19" Type="http://schemas.openxmlformats.org/officeDocument/2006/relationships/image" Target="../media/image87.png"/><Relationship Id="rId35" Type="http://schemas.openxmlformats.org/officeDocument/2006/relationships/image" Target="../media/image771.png"/></Relationships>
</file>

<file path=ppt/slides/_rels/slide12.xml.rels><?xml version="1.0" encoding="UTF-8" standalone="yes"?>
<Relationships xmlns="http://schemas.openxmlformats.org/package/2006/relationships"><Relationship Id="rId8" Type="http://schemas.openxmlformats.org/officeDocument/2006/relationships/image" Target="../media/image6800.png"/><Relationship Id="rId18" Type="http://schemas.openxmlformats.org/officeDocument/2006/relationships/image" Target="../media/image86.png"/><Relationship Id="rId34" Type="http://schemas.openxmlformats.org/officeDocument/2006/relationships/image" Target="../media/image810.png"/><Relationship Id="rId7" Type="http://schemas.openxmlformats.org/officeDocument/2006/relationships/image" Target="../media/image671.png"/><Relationship Id="rId12" Type="http://schemas.openxmlformats.org/officeDocument/2006/relationships/image" Target="../media/image64.png"/><Relationship Id="rId17" Type="http://schemas.openxmlformats.org/officeDocument/2006/relationships/image" Target="../media/image85.png"/><Relationship Id="rId2" Type="http://schemas.openxmlformats.org/officeDocument/2006/relationships/notesSlide" Target="../notesSlides/notesSlide7.xml"/><Relationship Id="rId16" Type="http://schemas.openxmlformats.org/officeDocument/2006/relationships/image" Target="../media/image780.png"/><Relationship Id="rId20" Type="http://schemas.openxmlformats.org/officeDocument/2006/relationships/image" Target="../media/image88.png"/><Relationship Id="rId29" Type="http://schemas.openxmlformats.org/officeDocument/2006/relationships/image" Target="../media/image651.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691.png"/><Relationship Id="rId32" Type="http://schemas.openxmlformats.org/officeDocument/2006/relationships/image" Target="../media/image82.png"/><Relationship Id="rId5" Type="http://schemas.openxmlformats.org/officeDocument/2006/relationships/image" Target="../media/image191.png"/><Relationship Id="rId10" Type="http://schemas.openxmlformats.org/officeDocument/2006/relationships/image" Target="../media/image62.png"/><Relationship Id="rId19" Type="http://schemas.openxmlformats.org/officeDocument/2006/relationships/image" Target="../media/image87.png"/><Relationship Id="rId31" Type="http://schemas.openxmlformats.org/officeDocument/2006/relationships/image" Target="../media/image711.png"/><Relationship Id="rId4" Type="http://schemas.openxmlformats.org/officeDocument/2006/relationships/image" Target="../media/image662.png"/><Relationship Id="rId9" Type="http://schemas.openxmlformats.org/officeDocument/2006/relationships/image" Target="../media/image61.png"/><Relationship Id="rId30" Type="http://schemas.openxmlformats.org/officeDocument/2006/relationships/image" Target="../media/image701.png"/><Relationship Id="rId35" Type="http://schemas.openxmlformats.org/officeDocument/2006/relationships/image" Target="../media/image77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7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7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0.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2.jpeg"/><Relationship Id="rId7" Type="http://schemas.openxmlformats.org/officeDocument/2006/relationships/image" Target="../media/image9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0.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0.png"/><Relationship Id="rId9" Type="http://schemas.openxmlformats.org/officeDocument/2006/relationships/image" Target="../media/image132.png"/></Relationships>
</file>

<file path=ppt/slides/_rels/slide18.xml.rels><?xml version="1.0" encoding="UTF-8" standalone="yes"?>
<Relationships xmlns="http://schemas.openxmlformats.org/package/2006/relationships"><Relationship Id="rId13" Type="http://schemas.openxmlformats.org/officeDocument/2006/relationships/image" Target="../media/image144.png"/><Relationship Id="rId18" Type="http://schemas.openxmlformats.org/officeDocument/2006/relationships/image" Target="../media/image148.png"/><Relationship Id="rId3" Type="http://schemas.openxmlformats.org/officeDocument/2006/relationships/image" Target="../media/image2410.png"/><Relationship Id="rId21" Type="http://schemas.openxmlformats.org/officeDocument/2006/relationships/image" Target="../media/image152.png"/><Relationship Id="rId7" Type="http://schemas.openxmlformats.org/officeDocument/2006/relationships/image" Target="../media/image143.png"/><Relationship Id="rId12" Type="http://schemas.openxmlformats.org/officeDocument/2006/relationships/image" Target="../media/image1110.png"/><Relationship Id="rId17" Type="http://schemas.openxmlformats.org/officeDocument/2006/relationships/image" Target="../media/image147.png"/><Relationship Id="rId2" Type="http://schemas.openxmlformats.org/officeDocument/2006/relationships/image" Target="../media/image33.jpeg"/><Relationship Id="rId20" Type="http://schemas.openxmlformats.org/officeDocument/2006/relationships/image" Target="../media/image151.png"/><Relationship Id="rId1" Type="http://schemas.openxmlformats.org/officeDocument/2006/relationships/slideLayout" Target="../slideLayouts/slideLayout1.xml"/><Relationship Id="rId6" Type="http://schemas.openxmlformats.org/officeDocument/2006/relationships/image" Target="../media/image142.png"/><Relationship Id="rId5" Type="http://schemas.openxmlformats.org/officeDocument/2006/relationships/image" Target="../media/image141.png"/><Relationship Id="rId15" Type="http://schemas.openxmlformats.org/officeDocument/2006/relationships/image" Target="../media/image98.png"/><Relationship Id="rId23" Type="http://schemas.openxmlformats.org/officeDocument/2006/relationships/image" Target="../media/image154.png"/><Relationship Id="rId19" Type="http://schemas.openxmlformats.org/officeDocument/2006/relationships/image" Target="../media/image149.png"/><Relationship Id="rId4" Type="http://schemas.openxmlformats.org/officeDocument/2006/relationships/image" Target="../media/image140.png"/><Relationship Id="rId14" Type="http://schemas.openxmlformats.org/officeDocument/2006/relationships/image" Target="../media/image145.png"/><Relationship Id="rId22" Type="http://schemas.openxmlformats.org/officeDocument/2006/relationships/image" Target="../media/image153.png"/></Relationships>
</file>

<file path=ppt/slides/_rels/slide19.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2011.png"/><Relationship Id="rId3" Type="http://schemas.openxmlformats.org/officeDocument/2006/relationships/image" Target="../media/image2410.png"/><Relationship Id="rId21" Type="http://schemas.openxmlformats.org/officeDocument/2006/relationships/image" Target="../media/image149.png"/><Relationship Id="rId7" Type="http://schemas.openxmlformats.org/officeDocument/2006/relationships/image" Target="../media/image142.png"/><Relationship Id="rId17" Type="http://schemas.openxmlformats.org/officeDocument/2006/relationships/image" Target="../media/image159.png"/><Relationship Id="rId25" Type="http://schemas.openxmlformats.org/officeDocument/2006/relationships/image" Target="../media/image154.png"/><Relationship Id="rId2" Type="http://schemas.openxmlformats.org/officeDocument/2006/relationships/image" Target="../media/image34.jpeg"/><Relationship Id="rId16" Type="http://schemas.openxmlformats.org/officeDocument/2006/relationships/image" Target="../media/image158.png"/><Relationship Id="rId20" Type="http://schemas.openxmlformats.org/officeDocument/2006/relationships/image" Target="../media/image148.png"/><Relationship Id="rId1" Type="http://schemas.openxmlformats.org/officeDocument/2006/relationships/slideLayout" Target="../slideLayouts/slideLayout1.xml"/><Relationship Id="rId6" Type="http://schemas.openxmlformats.org/officeDocument/2006/relationships/image" Target="../media/image141.png"/><Relationship Id="rId24" Type="http://schemas.openxmlformats.org/officeDocument/2006/relationships/image" Target="../media/image153.png"/><Relationship Id="rId5" Type="http://schemas.openxmlformats.org/officeDocument/2006/relationships/image" Target="../media/image140.png"/><Relationship Id="rId15" Type="http://schemas.openxmlformats.org/officeDocument/2006/relationships/image" Target="../media/image157.png"/><Relationship Id="rId23" Type="http://schemas.openxmlformats.org/officeDocument/2006/relationships/image" Target="../media/image152.png"/><Relationship Id="rId19" Type="http://schemas.openxmlformats.org/officeDocument/2006/relationships/image" Target="../media/image147.png"/><Relationship Id="rId4" Type="http://schemas.openxmlformats.org/officeDocument/2006/relationships/image" Target="../media/image179.png"/><Relationship Id="rId14" Type="http://schemas.openxmlformats.org/officeDocument/2006/relationships/image" Target="../media/image156.png"/><Relationship Id="rId22" Type="http://schemas.openxmlformats.org/officeDocument/2006/relationships/image" Target="../media/image151.png"/></Relationships>
</file>

<file path=ppt/slides/_rels/slide2.xml.rels><?xml version="1.0" encoding="UTF-8" standalone="yes"?>
<Relationships xmlns="http://schemas.openxmlformats.org/package/2006/relationships"><Relationship Id="rId8" Type="http://schemas.openxmlformats.org/officeDocument/2006/relationships/image" Target="../media/image661.png"/><Relationship Id="rId13" Type="http://schemas.openxmlformats.org/officeDocument/2006/relationships/image" Target="../media/image660.png"/><Relationship Id="rId3" Type="http://schemas.openxmlformats.org/officeDocument/2006/relationships/image" Target="../media/image560.png"/><Relationship Id="rId7" Type="http://schemas.openxmlformats.org/officeDocument/2006/relationships/image" Target="../media/image600.png"/><Relationship Id="rId12" Type="http://schemas.openxmlformats.org/officeDocument/2006/relationships/image" Target="../media/image650.png"/><Relationship Id="rId17" Type="http://schemas.openxmlformats.org/officeDocument/2006/relationships/image" Target="../media/image700.png"/><Relationship Id="rId2" Type="http://schemas.openxmlformats.org/officeDocument/2006/relationships/image" Target="../media/image550.png"/><Relationship Id="rId16" Type="http://schemas.openxmlformats.org/officeDocument/2006/relationships/image" Target="../media/image690.png"/><Relationship Id="rId1" Type="http://schemas.openxmlformats.org/officeDocument/2006/relationships/slideLayout" Target="../slideLayouts/slideLayout2.xml"/><Relationship Id="rId6" Type="http://schemas.openxmlformats.org/officeDocument/2006/relationships/image" Target="../media/image590.png"/><Relationship Id="rId11" Type="http://schemas.openxmlformats.org/officeDocument/2006/relationships/image" Target="../media/image640.png"/><Relationship Id="rId5" Type="http://schemas.openxmlformats.org/officeDocument/2006/relationships/image" Target="../media/image580.png"/><Relationship Id="rId15" Type="http://schemas.openxmlformats.org/officeDocument/2006/relationships/image" Target="../media/image680.png"/><Relationship Id="rId10" Type="http://schemas.openxmlformats.org/officeDocument/2006/relationships/image" Target="../media/image630.png"/><Relationship Id="rId4" Type="http://schemas.openxmlformats.org/officeDocument/2006/relationships/image" Target="../media/image570.png"/><Relationship Id="rId9" Type="http://schemas.openxmlformats.org/officeDocument/2006/relationships/image" Target="../media/image620.png"/><Relationship Id="rId14" Type="http://schemas.openxmlformats.org/officeDocument/2006/relationships/image" Target="../media/image670.png"/></Relationships>
</file>

<file path=ppt/slides/_rels/slide20.xml.rels><?xml version="1.0" encoding="UTF-8" standalone="yes"?>
<Relationships xmlns="http://schemas.openxmlformats.org/package/2006/relationships"><Relationship Id="rId8" Type="http://schemas.openxmlformats.org/officeDocument/2006/relationships/image" Target="../media/image104.png"/><Relationship Id="rId18" Type="http://schemas.openxmlformats.org/officeDocument/2006/relationships/image" Target="../media/image167.png"/><Relationship Id="rId26" Type="http://schemas.openxmlformats.org/officeDocument/2006/relationships/image" Target="../media/image154.png"/><Relationship Id="rId3" Type="http://schemas.openxmlformats.org/officeDocument/2006/relationships/image" Target="../media/image2410.png"/><Relationship Id="rId21" Type="http://schemas.openxmlformats.org/officeDocument/2006/relationships/image" Target="../media/image148.png"/><Relationship Id="rId7" Type="http://schemas.openxmlformats.org/officeDocument/2006/relationships/image" Target="../media/image103.png"/><Relationship Id="rId17" Type="http://schemas.openxmlformats.org/officeDocument/2006/relationships/image" Target="../media/image109.png"/><Relationship Id="rId25" Type="http://schemas.openxmlformats.org/officeDocument/2006/relationships/image" Target="../media/image153.png"/><Relationship Id="rId2" Type="http://schemas.openxmlformats.org/officeDocument/2006/relationships/image" Target="../media/image35.jpeg"/><Relationship Id="rId16" Type="http://schemas.openxmlformats.org/officeDocument/2006/relationships/image" Target="../media/image165.png"/><Relationship Id="rId20" Type="http://schemas.openxmlformats.org/officeDocument/2006/relationships/image" Target="../media/image147.png"/><Relationship Id="rId1" Type="http://schemas.openxmlformats.org/officeDocument/2006/relationships/slideLayout" Target="../slideLayouts/slideLayout1.xml"/><Relationship Id="rId6" Type="http://schemas.openxmlformats.org/officeDocument/2006/relationships/image" Target="../media/image102.png"/><Relationship Id="rId24" Type="http://schemas.openxmlformats.org/officeDocument/2006/relationships/image" Target="../media/image152.png"/><Relationship Id="rId5" Type="http://schemas.openxmlformats.org/officeDocument/2006/relationships/image" Target="../media/image264.png"/><Relationship Id="rId15" Type="http://schemas.openxmlformats.org/officeDocument/2006/relationships/image" Target="../media/image107.png"/><Relationship Id="rId23" Type="http://schemas.openxmlformats.org/officeDocument/2006/relationships/image" Target="../media/image151.png"/><Relationship Id="rId4" Type="http://schemas.openxmlformats.org/officeDocument/2006/relationships/image" Target="../media/image179.png"/><Relationship Id="rId9" Type="http://schemas.openxmlformats.org/officeDocument/2006/relationships/image" Target="../media/image105.png"/><Relationship Id="rId14" Type="http://schemas.openxmlformats.org/officeDocument/2006/relationships/image" Target="../media/image290.png"/><Relationship Id="rId22" Type="http://schemas.openxmlformats.org/officeDocument/2006/relationships/image" Target="../media/image149.png"/></Relationships>
</file>

<file path=ppt/slides/_rels/slide21.xml.rels><?xml version="1.0" encoding="UTF-8" standalone="yes"?>
<Relationships xmlns="http://schemas.openxmlformats.org/package/2006/relationships"><Relationship Id="rId18" Type="http://schemas.openxmlformats.org/officeDocument/2006/relationships/image" Target="../media/image113.png"/><Relationship Id="rId26" Type="http://schemas.openxmlformats.org/officeDocument/2006/relationships/image" Target="../media/image153.png"/><Relationship Id="rId3" Type="http://schemas.openxmlformats.org/officeDocument/2006/relationships/image" Target="../media/image2410.png"/><Relationship Id="rId21" Type="http://schemas.openxmlformats.org/officeDocument/2006/relationships/image" Target="../media/image147.png"/><Relationship Id="rId17" Type="http://schemas.openxmlformats.org/officeDocument/2006/relationships/image" Target="../media/image171.png"/><Relationship Id="rId25" Type="http://schemas.openxmlformats.org/officeDocument/2006/relationships/image" Target="../media/image152.png"/><Relationship Id="rId2" Type="http://schemas.openxmlformats.org/officeDocument/2006/relationships/image" Target="../media/image36.jpeg"/><Relationship Id="rId16" Type="http://schemas.openxmlformats.org/officeDocument/2006/relationships/image" Target="../media/image112.png"/><Relationship Id="rId29"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357.png"/><Relationship Id="rId11" Type="http://schemas.openxmlformats.org/officeDocument/2006/relationships/image" Target="../media/image111.png"/><Relationship Id="rId24" Type="http://schemas.openxmlformats.org/officeDocument/2006/relationships/image" Target="../media/image151.png"/><Relationship Id="rId5" Type="http://schemas.openxmlformats.org/officeDocument/2006/relationships/image" Target="../media/image264.png"/><Relationship Id="rId15" Type="http://schemas.openxmlformats.org/officeDocument/2006/relationships/image" Target="../media/image389.png"/><Relationship Id="rId23" Type="http://schemas.openxmlformats.org/officeDocument/2006/relationships/image" Target="../media/image149.png"/><Relationship Id="rId10" Type="http://schemas.openxmlformats.org/officeDocument/2006/relationships/image" Target="../media/image169.png"/><Relationship Id="rId19" Type="http://schemas.openxmlformats.org/officeDocument/2006/relationships/image" Target="../media/image173.png"/><Relationship Id="rId31" Type="http://schemas.openxmlformats.org/officeDocument/2006/relationships/image" Target="../media/image104.png"/><Relationship Id="rId4" Type="http://schemas.openxmlformats.org/officeDocument/2006/relationships/image" Target="../media/image179.png"/><Relationship Id="rId22" Type="http://schemas.openxmlformats.org/officeDocument/2006/relationships/image" Target="../media/image148.png"/><Relationship Id="rId27" Type="http://schemas.openxmlformats.org/officeDocument/2006/relationships/image" Target="../media/image114.png"/><Relationship Id="rId30" Type="http://schemas.openxmlformats.org/officeDocument/2006/relationships/image" Target="../media/image103.png"/></Relationships>
</file>

<file path=ppt/slides/_rels/slide22.xml.rels><?xml version="1.0" encoding="UTF-8" standalone="yes"?>
<Relationships xmlns="http://schemas.openxmlformats.org/package/2006/relationships"><Relationship Id="rId8" Type="http://schemas.openxmlformats.org/officeDocument/2006/relationships/image" Target="../media/image116.png"/><Relationship Id="rId18" Type="http://schemas.openxmlformats.org/officeDocument/2006/relationships/image" Target="../media/image176.png"/><Relationship Id="rId26" Type="http://schemas.openxmlformats.org/officeDocument/2006/relationships/image" Target="../media/image152.png"/><Relationship Id="rId3" Type="http://schemas.openxmlformats.org/officeDocument/2006/relationships/image" Target="../media/image2410.png"/><Relationship Id="rId7" Type="http://schemas.openxmlformats.org/officeDocument/2006/relationships/image" Target="../media/image440.png"/><Relationship Id="rId17" Type="http://schemas.openxmlformats.org/officeDocument/2006/relationships/image" Target="../media/image117.png"/><Relationship Id="rId25" Type="http://schemas.openxmlformats.org/officeDocument/2006/relationships/image" Target="../media/image151.png"/><Relationship Id="rId2" Type="http://schemas.openxmlformats.org/officeDocument/2006/relationships/image" Target="../media/image37.jpeg"/><Relationship Id="rId16" Type="http://schemas.openxmlformats.org/officeDocument/2006/relationships/image" Target="../media/image470.png"/><Relationship Id="rId20" Type="http://schemas.openxmlformats.org/officeDocument/2006/relationships/image" Target="../media/image178.png"/><Relationship Id="rId1" Type="http://schemas.openxmlformats.org/officeDocument/2006/relationships/slideLayout" Target="../slideLayouts/slideLayout1.xml"/><Relationship Id="rId6" Type="http://schemas.openxmlformats.org/officeDocument/2006/relationships/image" Target="../media/image357.png"/><Relationship Id="rId24" Type="http://schemas.openxmlformats.org/officeDocument/2006/relationships/image" Target="../media/image149.png"/><Relationship Id="rId32" Type="http://schemas.openxmlformats.org/officeDocument/2006/relationships/image" Target="../media/image104.png"/><Relationship Id="rId5" Type="http://schemas.openxmlformats.org/officeDocument/2006/relationships/image" Target="../media/image264.png"/><Relationship Id="rId23" Type="http://schemas.openxmlformats.org/officeDocument/2006/relationships/image" Target="../media/image148.png"/><Relationship Id="rId28" Type="http://schemas.openxmlformats.org/officeDocument/2006/relationships/image" Target="../media/image114.png"/><Relationship Id="rId19" Type="http://schemas.openxmlformats.org/officeDocument/2006/relationships/image" Target="../media/image118.png"/><Relationship Id="rId31" Type="http://schemas.openxmlformats.org/officeDocument/2006/relationships/image" Target="../media/image103.png"/><Relationship Id="rId4" Type="http://schemas.openxmlformats.org/officeDocument/2006/relationships/image" Target="../media/image179.png"/><Relationship Id="rId22" Type="http://schemas.openxmlformats.org/officeDocument/2006/relationships/image" Target="../media/image147.png"/><Relationship Id="rId27" Type="http://schemas.openxmlformats.org/officeDocument/2006/relationships/image" Target="../media/image153.png"/><Relationship Id="rId30" Type="http://schemas.openxmlformats.org/officeDocument/2006/relationships/image" Target="../media/image102.png"/></Relationships>
</file>

<file path=ppt/slides/_rels/slide23.xml.rels><?xml version="1.0" encoding="UTF-8" standalone="yes"?>
<Relationships xmlns="http://schemas.openxmlformats.org/package/2006/relationships"><Relationship Id="rId8" Type="http://schemas.openxmlformats.org/officeDocument/2006/relationships/image" Target="../media/image530.png"/><Relationship Id="rId18" Type="http://schemas.openxmlformats.org/officeDocument/2006/relationships/image" Target="../media/image121.png"/><Relationship Id="rId26" Type="http://schemas.openxmlformats.org/officeDocument/2006/relationships/image" Target="../media/image151.png"/><Relationship Id="rId3" Type="http://schemas.openxmlformats.org/officeDocument/2006/relationships/image" Target="../media/image2410.png"/><Relationship Id="rId21" Type="http://schemas.openxmlformats.org/officeDocument/2006/relationships/image" Target="../media/image183.png"/><Relationship Id="rId7" Type="http://schemas.openxmlformats.org/officeDocument/2006/relationships/image" Target="../media/image440.png"/><Relationship Id="rId17" Type="http://schemas.openxmlformats.org/officeDocument/2006/relationships/image" Target="../media/image5600.png"/><Relationship Id="rId25" Type="http://schemas.openxmlformats.org/officeDocument/2006/relationships/image" Target="../media/image149.png"/><Relationship Id="rId33" Type="http://schemas.openxmlformats.org/officeDocument/2006/relationships/image" Target="../media/image104.png"/><Relationship Id="rId2" Type="http://schemas.openxmlformats.org/officeDocument/2006/relationships/image" Target="../media/image38.jpeg"/><Relationship Id="rId20" Type="http://schemas.openxmlformats.org/officeDocument/2006/relationships/image" Target="../media/image122.png"/><Relationship Id="rId29" Type="http://schemas.openxmlformats.org/officeDocument/2006/relationships/image" Target="../media/image154.png"/><Relationship Id="rId1" Type="http://schemas.openxmlformats.org/officeDocument/2006/relationships/slideLayout" Target="../slideLayouts/slideLayout1.xml"/><Relationship Id="rId6" Type="http://schemas.openxmlformats.org/officeDocument/2006/relationships/image" Target="../media/image357.png"/><Relationship Id="rId24" Type="http://schemas.openxmlformats.org/officeDocument/2006/relationships/image" Target="../media/image148.png"/><Relationship Id="rId32" Type="http://schemas.openxmlformats.org/officeDocument/2006/relationships/image" Target="../media/image103.png"/><Relationship Id="rId5" Type="http://schemas.openxmlformats.org/officeDocument/2006/relationships/image" Target="../media/image264.png"/><Relationship Id="rId23" Type="http://schemas.openxmlformats.org/officeDocument/2006/relationships/image" Target="../media/image147.png"/><Relationship Id="rId28" Type="http://schemas.openxmlformats.org/officeDocument/2006/relationships/image" Target="../media/image153.png"/><Relationship Id="rId19" Type="http://schemas.openxmlformats.org/officeDocument/2006/relationships/image" Target="../media/image181.png"/><Relationship Id="rId31" Type="http://schemas.openxmlformats.org/officeDocument/2006/relationships/image" Target="../media/image102.png"/><Relationship Id="rId4" Type="http://schemas.openxmlformats.org/officeDocument/2006/relationships/image" Target="../media/image179.png"/><Relationship Id="rId9" Type="http://schemas.openxmlformats.org/officeDocument/2006/relationships/image" Target="../media/image120.png"/><Relationship Id="rId27" Type="http://schemas.openxmlformats.org/officeDocument/2006/relationships/image" Target="../media/image152.png"/></Relationships>
</file>

<file path=ppt/slides/_rels/slide24.xml.rels><?xml version="1.0" encoding="UTF-8" standalone="yes"?>
<Relationships xmlns="http://schemas.openxmlformats.org/package/2006/relationships"><Relationship Id="rId8" Type="http://schemas.openxmlformats.org/officeDocument/2006/relationships/image" Target="../media/image530.png"/><Relationship Id="rId18" Type="http://schemas.openxmlformats.org/officeDocument/2006/relationships/image" Target="../media/image6500.png"/><Relationship Id="rId26" Type="http://schemas.openxmlformats.org/officeDocument/2006/relationships/image" Target="../media/image149.png"/><Relationship Id="rId3" Type="http://schemas.openxmlformats.org/officeDocument/2006/relationships/image" Target="../media/image2410.png"/><Relationship Id="rId21" Type="http://schemas.openxmlformats.org/officeDocument/2006/relationships/image" Target="../media/image126.png"/><Relationship Id="rId34" Type="http://schemas.openxmlformats.org/officeDocument/2006/relationships/image" Target="../media/image104.png"/><Relationship Id="rId7" Type="http://schemas.openxmlformats.org/officeDocument/2006/relationships/image" Target="../media/image440.png"/><Relationship Id="rId25" Type="http://schemas.openxmlformats.org/officeDocument/2006/relationships/image" Target="../media/image148.png"/><Relationship Id="rId33" Type="http://schemas.openxmlformats.org/officeDocument/2006/relationships/image" Target="../media/image103.png"/><Relationship Id="rId2" Type="http://schemas.openxmlformats.org/officeDocument/2006/relationships/image" Target="../media/image39.jpeg"/><Relationship Id="rId20" Type="http://schemas.openxmlformats.org/officeDocument/2006/relationships/image" Target="../media/image186.png"/><Relationship Id="rId29" Type="http://schemas.openxmlformats.org/officeDocument/2006/relationships/image" Target="../media/image153.png"/><Relationship Id="rId1" Type="http://schemas.openxmlformats.org/officeDocument/2006/relationships/slideLayout" Target="../slideLayouts/slideLayout1.xml"/><Relationship Id="rId6" Type="http://schemas.openxmlformats.org/officeDocument/2006/relationships/image" Target="../media/image357.png"/><Relationship Id="rId24" Type="http://schemas.openxmlformats.org/officeDocument/2006/relationships/image" Target="../media/image147.png"/><Relationship Id="rId32" Type="http://schemas.openxmlformats.org/officeDocument/2006/relationships/image" Target="../media/image102.png"/><Relationship Id="rId5" Type="http://schemas.openxmlformats.org/officeDocument/2006/relationships/image" Target="../media/image264.png"/><Relationship Id="rId28" Type="http://schemas.openxmlformats.org/officeDocument/2006/relationships/image" Target="../media/image152.png"/><Relationship Id="rId10" Type="http://schemas.openxmlformats.org/officeDocument/2006/relationships/image" Target="../media/image124.png"/><Relationship Id="rId19" Type="http://schemas.openxmlformats.org/officeDocument/2006/relationships/image" Target="../media/image125.png"/><Relationship Id="rId4" Type="http://schemas.openxmlformats.org/officeDocument/2006/relationships/image" Target="../media/image179.png"/><Relationship Id="rId9" Type="http://schemas.openxmlformats.org/officeDocument/2006/relationships/image" Target="../media/image6200.png"/><Relationship Id="rId22" Type="http://schemas.openxmlformats.org/officeDocument/2006/relationships/image" Target="../media/image188.png"/><Relationship Id="rId27" Type="http://schemas.openxmlformats.org/officeDocument/2006/relationships/image" Target="../media/image151.png"/><Relationship Id="rId30" Type="http://schemas.openxmlformats.org/officeDocument/2006/relationships/image" Target="../media/image154.png"/></Relationships>
</file>

<file path=ppt/slides/_rels/slide25.xml.rels><?xml version="1.0" encoding="UTF-8" standalone="yes"?>
<Relationships xmlns="http://schemas.openxmlformats.org/package/2006/relationships"><Relationship Id="rId8" Type="http://schemas.openxmlformats.org/officeDocument/2006/relationships/image" Target="../media/image530.png"/><Relationship Id="rId26" Type="http://schemas.openxmlformats.org/officeDocument/2006/relationships/image" Target="../media/image148.png"/><Relationship Id="rId3" Type="http://schemas.openxmlformats.org/officeDocument/2006/relationships/image" Target="../media/image2410.png"/><Relationship Id="rId21" Type="http://schemas.openxmlformats.org/officeDocument/2006/relationships/image" Target="../media/image192.png"/><Relationship Id="rId34" Type="http://schemas.openxmlformats.org/officeDocument/2006/relationships/image" Target="../media/image103.png"/><Relationship Id="rId7" Type="http://schemas.openxmlformats.org/officeDocument/2006/relationships/image" Target="../media/image440.png"/><Relationship Id="rId25" Type="http://schemas.openxmlformats.org/officeDocument/2006/relationships/image" Target="../media/image147.png"/><Relationship Id="rId33" Type="http://schemas.openxmlformats.org/officeDocument/2006/relationships/image" Target="../media/image102.png"/><Relationship Id="rId2" Type="http://schemas.openxmlformats.org/officeDocument/2006/relationships/image" Target="../media/image40.jpeg"/><Relationship Id="rId20" Type="http://schemas.openxmlformats.org/officeDocument/2006/relationships/image" Target="../media/image129.png"/><Relationship Id="rId29" Type="http://schemas.openxmlformats.org/officeDocument/2006/relationships/image" Target="../media/image152.png"/><Relationship Id="rId1" Type="http://schemas.openxmlformats.org/officeDocument/2006/relationships/slideLayout" Target="../slideLayouts/slideLayout1.xml"/><Relationship Id="rId6" Type="http://schemas.openxmlformats.org/officeDocument/2006/relationships/image" Target="../media/image357.png"/><Relationship Id="rId11" Type="http://schemas.openxmlformats.org/officeDocument/2006/relationships/image" Target="../media/image128.png"/><Relationship Id="rId5" Type="http://schemas.openxmlformats.org/officeDocument/2006/relationships/image" Target="../media/image264.png"/><Relationship Id="rId23" Type="http://schemas.openxmlformats.org/officeDocument/2006/relationships/image" Target="../media/image194.png"/><Relationship Id="rId28" Type="http://schemas.openxmlformats.org/officeDocument/2006/relationships/image" Target="../media/image151.png"/><Relationship Id="rId10" Type="http://schemas.openxmlformats.org/officeDocument/2006/relationships/image" Target="../media/image6200.png"/><Relationship Id="rId19" Type="http://schemas.openxmlformats.org/officeDocument/2006/relationships/image" Target="../media/image740.png"/><Relationship Id="rId31" Type="http://schemas.openxmlformats.org/officeDocument/2006/relationships/image" Target="../media/image154.png"/><Relationship Id="rId4" Type="http://schemas.openxmlformats.org/officeDocument/2006/relationships/image" Target="../media/image179.png"/><Relationship Id="rId9" Type="http://schemas.openxmlformats.org/officeDocument/2006/relationships/image" Target="../media/image710.png"/><Relationship Id="rId22" Type="http://schemas.openxmlformats.org/officeDocument/2006/relationships/image" Target="../media/image130.png"/><Relationship Id="rId27" Type="http://schemas.openxmlformats.org/officeDocument/2006/relationships/image" Target="../media/image149.png"/><Relationship Id="rId30" Type="http://schemas.openxmlformats.org/officeDocument/2006/relationships/image" Target="../media/image153.png"/><Relationship Id="rId35" Type="http://schemas.openxmlformats.org/officeDocument/2006/relationships/image" Target="../media/image104.png"/></Relationships>
</file>

<file path=ppt/slides/_rels/slide26.xml.rels><?xml version="1.0" encoding="UTF-8" standalone="yes"?>
<Relationships xmlns="http://schemas.openxmlformats.org/package/2006/relationships"><Relationship Id="rId8" Type="http://schemas.openxmlformats.org/officeDocument/2006/relationships/image" Target="../media/image530.png"/><Relationship Id="rId26" Type="http://schemas.openxmlformats.org/officeDocument/2006/relationships/image" Target="../media/image147.png"/><Relationship Id="rId3" Type="http://schemas.openxmlformats.org/officeDocument/2006/relationships/image" Target="../media/image2410.png"/><Relationship Id="rId21" Type="http://schemas.openxmlformats.org/officeDocument/2006/relationships/image" Target="../media/image134.png"/><Relationship Id="rId34" Type="http://schemas.openxmlformats.org/officeDocument/2006/relationships/image" Target="../media/image102.png"/><Relationship Id="rId7" Type="http://schemas.openxmlformats.org/officeDocument/2006/relationships/image" Target="../media/image440.png"/><Relationship Id="rId12" Type="http://schemas.openxmlformats.org/officeDocument/2006/relationships/image" Target="../media/image133.png"/><Relationship Id="rId2" Type="http://schemas.openxmlformats.org/officeDocument/2006/relationships/image" Target="../media/image41.jpeg"/><Relationship Id="rId20" Type="http://schemas.openxmlformats.org/officeDocument/2006/relationships/image" Target="../media/image830.png"/><Relationship Id="rId29" Type="http://schemas.openxmlformats.org/officeDocument/2006/relationships/image" Target="../media/image151.png"/><Relationship Id="rId1" Type="http://schemas.openxmlformats.org/officeDocument/2006/relationships/slideLayout" Target="../slideLayouts/slideLayout1.xml"/><Relationship Id="rId6" Type="http://schemas.openxmlformats.org/officeDocument/2006/relationships/image" Target="../media/image357.png"/><Relationship Id="rId11" Type="http://schemas.openxmlformats.org/officeDocument/2006/relationships/image" Target="../media/image6200.png"/><Relationship Id="rId24" Type="http://schemas.openxmlformats.org/officeDocument/2006/relationships/image" Target="../media/image199.png"/><Relationship Id="rId32" Type="http://schemas.openxmlformats.org/officeDocument/2006/relationships/image" Target="../media/image154.png"/><Relationship Id="rId5" Type="http://schemas.openxmlformats.org/officeDocument/2006/relationships/image" Target="../media/image264.png"/><Relationship Id="rId23" Type="http://schemas.openxmlformats.org/officeDocument/2006/relationships/image" Target="../media/image135.png"/><Relationship Id="rId28" Type="http://schemas.openxmlformats.org/officeDocument/2006/relationships/image" Target="../media/image149.png"/><Relationship Id="rId36" Type="http://schemas.openxmlformats.org/officeDocument/2006/relationships/image" Target="../media/image104.png"/><Relationship Id="rId10" Type="http://schemas.openxmlformats.org/officeDocument/2006/relationships/image" Target="../media/image710.png"/><Relationship Id="rId31" Type="http://schemas.openxmlformats.org/officeDocument/2006/relationships/image" Target="../media/image153.png"/><Relationship Id="rId4" Type="http://schemas.openxmlformats.org/officeDocument/2006/relationships/image" Target="../media/image179.png"/><Relationship Id="rId9" Type="http://schemas.openxmlformats.org/officeDocument/2006/relationships/image" Target="../media/image800.png"/><Relationship Id="rId22" Type="http://schemas.openxmlformats.org/officeDocument/2006/relationships/image" Target="../media/image197.png"/><Relationship Id="rId27" Type="http://schemas.openxmlformats.org/officeDocument/2006/relationships/image" Target="../media/image148.png"/><Relationship Id="rId30" Type="http://schemas.openxmlformats.org/officeDocument/2006/relationships/image" Target="../media/image152.png"/><Relationship Id="rId35" Type="http://schemas.openxmlformats.org/officeDocument/2006/relationships/image" Target="../media/image103.png"/></Relationships>
</file>

<file path=ppt/slides/_rels/slide27.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image" Target="../media/image137.png"/><Relationship Id="rId18" Type="http://schemas.openxmlformats.org/officeDocument/2006/relationships/image" Target="../media/image138.png"/><Relationship Id="rId26" Type="http://schemas.openxmlformats.org/officeDocument/2006/relationships/image" Target="../media/image151.png"/><Relationship Id="rId3" Type="http://schemas.openxmlformats.org/officeDocument/2006/relationships/image" Target="../media/image2410.png"/><Relationship Id="rId21" Type="http://schemas.openxmlformats.org/officeDocument/2006/relationships/image" Target="../media/image146.png"/><Relationship Id="rId7" Type="http://schemas.openxmlformats.org/officeDocument/2006/relationships/image" Target="../media/image440.png"/><Relationship Id="rId12" Type="http://schemas.openxmlformats.org/officeDocument/2006/relationships/image" Target="../media/image6200.png"/><Relationship Id="rId17" Type="http://schemas.openxmlformats.org/officeDocument/2006/relationships/image" Target="../media/image205.png"/><Relationship Id="rId25" Type="http://schemas.openxmlformats.org/officeDocument/2006/relationships/image" Target="../media/image149.png"/><Relationship Id="rId33" Type="http://schemas.openxmlformats.org/officeDocument/2006/relationships/image" Target="../media/image104.png"/><Relationship Id="rId2" Type="http://schemas.openxmlformats.org/officeDocument/2006/relationships/image" Target="../media/image42.jpeg"/><Relationship Id="rId20" Type="http://schemas.openxmlformats.org/officeDocument/2006/relationships/image" Target="../media/image139.png"/><Relationship Id="rId29" Type="http://schemas.openxmlformats.org/officeDocument/2006/relationships/image" Target="../media/image154.png"/><Relationship Id="rId1" Type="http://schemas.openxmlformats.org/officeDocument/2006/relationships/slideLayout" Target="../slideLayouts/slideLayout1.xml"/><Relationship Id="rId6" Type="http://schemas.openxmlformats.org/officeDocument/2006/relationships/image" Target="../media/image357.png"/><Relationship Id="rId11" Type="http://schemas.openxmlformats.org/officeDocument/2006/relationships/image" Target="../media/image710.png"/><Relationship Id="rId24" Type="http://schemas.openxmlformats.org/officeDocument/2006/relationships/image" Target="../media/image148.png"/><Relationship Id="rId32" Type="http://schemas.openxmlformats.org/officeDocument/2006/relationships/image" Target="../media/image103.png"/><Relationship Id="rId5" Type="http://schemas.openxmlformats.org/officeDocument/2006/relationships/image" Target="../media/image264.png"/><Relationship Id="rId23" Type="http://schemas.openxmlformats.org/officeDocument/2006/relationships/image" Target="../media/image147.png"/><Relationship Id="rId28" Type="http://schemas.openxmlformats.org/officeDocument/2006/relationships/image" Target="../media/image153.png"/><Relationship Id="rId10" Type="http://schemas.openxmlformats.org/officeDocument/2006/relationships/image" Target="../media/image800.png"/><Relationship Id="rId19" Type="http://schemas.openxmlformats.org/officeDocument/2006/relationships/image" Target="../media/image208.png"/><Relationship Id="rId31" Type="http://schemas.openxmlformats.org/officeDocument/2006/relationships/image" Target="../media/image102.png"/><Relationship Id="rId4" Type="http://schemas.openxmlformats.org/officeDocument/2006/relationships/image" Target="../media/image179.png"/><Relationship Id="rId9" Type="http://schemas.openxmlformats.org/officeDocument/2006/relationships/image" Target="../media/image890.png"/><Relationship Id="rId27" Type="http://schemas.openxmlformats.org/officeDocument/2006/relationships/image" Target="../media/image15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png"/><Relationship Id="rId4" Type="http://schemas.openxmlformats.org/officeDocument/2006/relationships/image" Target="../media/image45.jpeg"/></Relationships>
</file>

<file path=ppt/slides/_rels/slide29.xml.rels><?xml version="1.0" encoding="UTF-8" standalone="yes"?>
<Relationships xmlns="http://schemas.openxmlformats.org/package/2006/relationships"><Relationship Id="rId8" Type="http://schemas.openxmlformats.org/officeDocument/2006/relationships/image" Target="../media/image239.png"/><Relationship Id="rId13" Type="http://schemas.openxmlformats.org/officeDocument/2006/relationships/image" Target="../media/image244.png"/><Relationship Id="rId18" Type="http://schemas.openxmlformats.org/officeDocument/2006/relationships/image" Target="../media/image249.png"/><Relationship Id="rId3" Type="http://schemas.openxmlformats.org/officeDocument/2006/relationships/image" Target="../media/image234.png"/><Relationship Id="rId21" Type="http://schemas.openxmlformats.org/officeDocument/2006/relationships/image" Target="../media/image252.png"/><Relationship Id="rId7" Type="http://schemas.openxmlformats.org/officeDocument/2006/relationships/image" Target="../media/image238.png"/><Relationship Id="rId12" Type="http://schemas.openxmlformats.org/officeDocument/2006/relationships/image" Target="../media/image243.png"/><Relationship Id="rId17" Type="http://schemas.openxmlformats.org/officeDocument/2006/relationships/image" Target="../media/image248.png"/><Relationship Id="rId2" Type="http://schemas.openxmlformats.org/officeDocument/2006/relationships/image" Target="../media/image233.png"/><Relationship Id="rId16" Type="http://schemas.openxmlformats.org/officeDocument/2006/relationships/image" Target="../media/image247.png"/><Relationship Id="rId20"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37.png"/><Relationship Id="rId11" Type="http://schemas.openxmlformats.org/officeDocument/2006/relationships/image" Target="../media/image242.png"/><Relationship Id="rId5" Type="http://schemas.openxmlformats.org/officeDocument/2006/relationships/image" Target="../media/image236.png"/><Relationship Id="rId15" Type="http://schemas.openxmlformats.org/officeDocument/2006/relationships/image" Target="../media/image246.png"/><Relationship Id="rId10" Type="http://schemas.openxmlformats.org/officeDocument/2006/relationships/image" Target="../media/image241.png"/><Relationship Id="rId19" Type="http://schemas.openxmlformats.org/officeDocument/2006/relationships/image" Target="../media/image250.png"/><Relationship Id="rId4" Type="http://schemas.openxmlformats.org/officeDocument/2006/relationships/image" Target="../media/image235.png"/><Relationship Id="rId9" Type="http://schemas.openxmlformats.org/officeDocument/2006/relationships/image" Target="../media/image240.png"/><Relationship Id="rId14" Type="http://schemas.openxmlformats.org/officeDocument/2006/relationships/image" Target="../media/image245.png"/></Relationships>
</file>

<file path=ppt/slides/_rels/slide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1.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1.png"/><Relationship Id="rId18" Type="http://schemas.openxmlformats.org/officeDocument/2006/relationships/image" Target="../media/image1160.png"/><Relationship Id="rId3" Type="http://schemas.openxmlformats.org/officeDocument/2006/relationships/image" Target="../media/image101.png"/><Relationship Id="rId7" Type="http://schemas.openxmlformats.org/officeDocument/2006/relationships/image" Target="../media/image1050.png"/><Relationship Id="rId12" Type="http://schemas.openxmlformats.org/officeDocument/2006/relationships/image" Target="../media/image110.png"/><Relationship Id="rId17" Type="http://schemas.openxmlformats.org/officeDocument/2006/relationships/image" Target="../media/image115.png"/><Relationship Id="rId2" Type="http://schemas.openxmlformats.org/officeDocument/2006/relationships/image" Target="../media/image1000.png"/><Relationship Id="rId16" Type="http://schemas.openxmlformats.org/officeDocument/2006/relationships/image" Target="../media/image1140.png"/><Relationship Id="rId1" Type="http://schemas.openxmlformats.org/officeDocument/2006/relationships/slideLayout" Target="../slideLayouts/slideLayout2.xml"/><Relationship Id="rId6" Type="http://schemas.openxmlformats.org/officeDocument/2006/relationships/image" Target="../media/image1040.png"/><Relationship Id="rId11" Type="http://schemas.openxmlformats.org/officeDocument/2006/relationships/image" Target="../media/image1090.png"/><Relationship Id="rId5" Type="http://schemas.openxmlformats.org/officeDocument/2006/relationships/image" Target="../media/image1030.png"/><Relationship Id="rId15" Type="http://schemas.openxmlformats.org/officeDocument/2006/relationships/image" Target="../media/image1130.png"/><Relationship Id="rId10" Type="http://schemas.openxmlformats.org/officeDocument/2006/relationships/image" Target="../media/image108.png"/><Relationship Id="rId4" Type="http://schemas.openxmlformats.org/officeDocument/2006/relationships/image" Target="../media/image1020.png"/><Relationship Id="rId9" Type="http://schemas.openxmlformats.org/officeDocument/2006/relationships/image" Target="../media/image1070.png"/><Relationship Id="rId14" Type="http://schemas.openxmlformats.org/officeDocument/2006/relationships/image" Target="../media/image1120.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7" Type="http://schemas.openxmlformats.org/officeDocument/2006/relationships/image" Target="../media/image6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0.png"/><Relationship Id="rId4" Type="http://schemas.openxmlformats.org/officeDocument/2006/relationships/image" Target="../media/image61.png"/><Relationship Id="rId9" Type="http://schemas.openxmlformats.org/officeDocument/2006/relationships/image" Target="../media/image651.png"/></Relationships>
</file>

<file path=ppt/slides/_rels/slide7.xml.rels><?xml version="1.0" encoding="UTF-8" standalone="yes"?>
<Relationships xmlns="http://schemas.openxmlformats.org/package/2006/relationships"><Relationship Id="rId8" Type="http://schemas.openxmlformats.org/officeDocument/2006/relationships/image" Target="../media/image681.png"/><Relationship Id="rId18" Type="http://schemas.openxmlformats.org/officeDocument/2006/relationships/image" Target="../media/image750.png"/><Relationship Id="rId7" Type="http://schemas.openxmlformats.org/officeDocument/2006/relationships/image" Target="../media/image671.png"/><Relationship Id="rId12" Type="http://schemas.openxmlformats.org/officeDocument/2006/relationships/image" Target="../media/image64.png"/><Relationship Id="rId17" Type="http://schemas.openxmlformats.org/officeDocument/2006/relationships/image" Target="../media/image730.png"/><Relationship Id="rId2" Type="http://schemas.openxmlformats.org/officeDocument/2006/relationships/notesSlide" Target="../notesSlides/notesSlide2.xml"/><Relationship Id="rId16" Type="http://schemas.openxmlformats.org/officeDocument/2006/relationships/image" Target="../media/image711.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691.png"/><Relationship Id="rId5" Type="http://schemas.openxmlformats.org/officeDocument/2006/relationships/image" Target="../media/image191.png"/><Relationship Id="rId15" Type="http://schemas.openxmlformats.org/officeDocument/2006/relationships/image" Target="../media/image701.png"/><Relationship Id="rId10" Type="http://schemas.openxmlformats.org/officeDocument/2006/relationships/image" Target="../media/image62.png"/><Relationship Id="rId19" Type="http://schemas.openxmlformats.org/officeDocument/2006/relationships/image" Target="../media/image771.png"/><Relationship Id="rId4" Type="http://schemas.openxmlformats.org/officeDocument/2006/relationships/image" Target="../media/image662.png"/><Relationship Id="rId9" Type="http://schemas.openxmlformats.org/officeDocument/2006/relationships/image" Target="../media/image61.png"/><Relationship Id="rId14" Type="http://schemas.openxmlformats.org/officeDocument/2006/relationships/image" Target="../media/image651.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8.png"/><Relationship Id="rId18" Type="http://schemas.openxmlformats.org/officeDocument/2006/relationships/image" Target="../media/image790.png"/><Relationship Id="rId7" Type="http://schemas.openxmlformats.org/officeDocument/2006/relationships/image" Target="../media/image671.png"/><Relationship Id="rId12" Type="http://schemas.openxmlformats.org/officeDocument/2006/relationships/image" Target="../media/image64.png"/><Relationship Id="rId17" Type="http://schemas.openxmlformats.org/officeDocument/2006/relationships/image" Target="../media/image711.png"/><Relationship Id="rId2" Type="http://schemas.openxmlformats.org/officeDocument/2006/relationships/notesSlide" Target="../notesSlides/notesSlide4.xml"/><Relationship Id="rId16" Type="http://schemas.openxmlformats.org/officeDocument/2006/relationships/image" Target="../media/image701.png"/><Relationship Id="rId20" Type="http://schemas.openxmlformats.org/officeDocument/2006/relationships/image" Target="../media/image77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691.png"/><Relationship Id="rId5" Type="http://schemas.openxmlformats.org/officeDocument/2006/relationships/image" Target="../media/image191.png"/><Relationship Id="rId15" Type="http://schemas.openxmlformats.org/officeDocument/2006/relationships/image" Target="../media/image651.png"/><Relationship Id="rId10" Type="http://schemas.openxmlformats.org/officeDocument/2006/relationships/image" Target="../media/image62.png"/><Relationship Id="rId19" Type="http://schemas.openxmlformats.org/officeDocument/2006/relationships/image" Target="../media/image80.png"/><Relationship Id="rId4" Type="http://schemas.openxmlformats.org/officeDocument/2006/relationships/image" Target="../media/image662.png"/><Relationship Id="rId9" Type="http://schemas.openxmlformats.org/officeDocument/2006/relationships/image" Target="../media/image61.png"/><Relationship Id="rId14" Type="http://schemas.openxmlformats.org/officeDocument/2006/relationships/image" Target="../media/image7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View on Bandit Problem (MDP formulation)</a:t>
            </a:r>
            <a:endParaRPr lang="en-US" b="1" dirty="0">
              <a:solidFill>
                <a:srgbClr val="3333FF"/>
              </a:solidFill>
            </a:endParaRPr>
          </a:p>
        </p:txBody>
      </p:sp>
      <mc:AlternateContent xmlns:mc="http://schemas.openxmlformats.org/markup-compatibility/2006" xmlns:a14="http://schemas.microsoft.com/office/drawing/2010/main">
        <mc:Choice Requires="a14">
          <p:sp>
            <p:nvSpPr>
              <p:cNvPr id="2" name="TextBox 1"/>
              <p:cNvSpPr txBox="1"/>
              <p:nvPr/>
            </p:nvSpPr>
            <p:spPr>
              <a:xfrm>
                <a:off x="990600" y="1012151"/>
                <a:ext cx="7010400" cy="646331"/>
              </a:xfrm>
              <a:prstGeom prst="rect">
                <a:avLst/>
              </a:prstGeom>
              <a:noFill/>
            </p:spPr>
            <p:txBody>
              <a:bodyPr wrap="square" rtlCol="0">
                <a:spAutoFit/>
              </a:bodyPr>
              <a:lstStyle/>
              <a:p>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Beta</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990600" y="1012151"/>
                <a:ext cx="7010400" cy="646331"/>
              </a:xfrm>
              <a:prstGeom prst="rect">
                <a:avLst/>
              </a:prstGeom>
              <a:blipFill>
                <a:blip r:embed="rId2"/>
                <a:stretch>
                  <a:fillRect b="-7547"/>
                </a:stretch>
              </a:blipFill>
            </p:spPr>
            <p:txBody>
              <a:bodyPr/>
              <a:lstStyle/>
              <a:p>
                <a:r>
                  <a:rPr lang="en-US">
                    <a:noFill/>
                  </a:rPr>
                  <a:t> </a:t>
                </a:r>
              </a:p>
            </p:txBody>
          </p:sp>
        </mc:Fallback>
      </mc:AlternateContent>
      <p:sp>
        <p:nvSpPr>
          <p:cNvPr id="37" name="TextBox 36"/>
          <p:cNvSpPr txBox="1"/>
          <p:nvPr/>
        </p:nvSpPr>
        <p:spPr>
          <a:xfrm>
            <a:off x="208434" y="1866445"/>
            <a:ext cx="6019800" cy="369332"/>
          </a:xfrm>
          <a:prstGeom prst="rect">
            <a:avLst/>
          </a:prstGeom>
          <a:noFill/>
        </p:spPr>
        <p:txBody>
          <a:bodyPr wrap="square" rtlCol="0">
            <a:spAutoFit/>
          </a:bodyPr>
          <a:lstStyle/>
          <a:p>
            <a:r>
              <a:rPr lang="en-US" dirty="0" smtClean="0"/>
              <a:t>The mean probability of success :</a:t>
            </a:r>
            <a:endParaRPr lang="en-US" dirty="0"/>
          </a:p>
        </p:txBody>
      </p:sp>
      <mc:AlternateContent xmlns:mc="http://schemas.openxmlformats.org/markup-compatibility/2006" xmlns:a14="http://schemas.microsoft.com/office/drawing/2010/main">
        <mc:Choice Requires="a14">
          <p:sp>
            <p:nvSpPr>
              <p:cNvPr id="38" name="Rectangle 37"/>
              <p:cNvSpPr/>
              <p:nvPr/>
            </p:nvSpPr>
            <p:spPr>
              <a:xfrm>
                <a:off x="1427634" y="2235777"/>
                <a:ext cx="5846793" cy="991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𝑖</m:t>
                          </m:r>
                        </m:sub>
                      </m:sSub>
                      <m:r>
                        <a:rPr lang="en-US" i="1">
                          <a:latin typeface="Cambria Math" panose="02040503050406030204" pitchFamily="18" charset="0"/>
                        </a:rPr>
                        <m:t>=</m:t>
                      </m:r>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1</m:t>
                          </m:r>
                        </m:sup>
                        <m:e>
                          <m:r>
                            <a:rPr lang="en-US" i="1">
                              <a:latin typeface="Cambria Math" panose="02040503050406030204" pitchFamily="18" charset="0"/>
                            </a:rPr>
                            <m:t>𝜃</m:t>
                          </m:r>
                        </m:e>
                      </m:nary>
                      <m:r>
                        <m:rPr>
                          <m:sty m:val="p"/>
                        </m:rPr>
                        <a:rPr lang="en-US">
                          <a:latin typeface="Cambria Math" panose="02040503050406030204" pitchFamily="18" charset="0"/>
                        </a:rPr>
                        <m:t>Beta</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𝛼</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𝛽</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e>
                      </m:d>
                      <m:r>
                        <a:rPr lang="en-US" b="0" i="1" smtClean="0">
                          <a:latin typeface="Cambria Math" panose="02040503050406030204" pitchFamily="18" charset="0"/>
                        </a:rPr>
                        <m:t>𝑑</m:t>
                      </m:r>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𝑖</m:t>
                              </m:r>
                            </m:sub>
                          </m:sSub>
                          <m:r>
                            <a:rPr lang="en-US" b="0" i="1" smtClean="0">
                              <a:latin typeface="Cambria Math" panose="02040503050406030204" pitchFamily="18" charset="0"/>
                            </a:rPr>
                            <m:t>+2</m:t>
                          </m:r>
                        </m:den>
                      </m:f>
                    </m:oMath>
                  </m:oMathPara>
                </a14:m>
                <a:endParaRPr lang="en-US" dirty="0"/>
              </a:p>
              <a:p>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1427634" y="2235777"/>
                <a:ext cx="5846793" cy="9915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228600" y="838200"/>
                <a:ext cx="8915400" cy="369332"/>
              </a:xfrm>
              <a:prstGeom prst="rect">
                <a:avLst/>
              </a:prstGeom>
              <a:noFill/>
            </p:spPr>
            <p:txBody>
              <a:bodyPr wrap="square" rtlCol="0">
                <a:spAutoFit/>
              </a:bodyPr>
              <a:lstStyle/>
              <a:p>
                <a:r>
                  <a:rPr lang="en-US" dirty="0" smtClean="0"/>
                  <a:t>The posterior of the success probability given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𝑡</m:t>
                        </m:r>
                      </m:sub>
                    </m:sSub>
                  </m:oMath>
                </a14:m>
                <a:r>
                  <a:rPr lang="en-US" dirty="0" smtClean="0"/>
                  <a:t> winnings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sub>
                    </m:sSub>
                  </m:oMath>
                </a14:m>
                <a:r>
                  <a:rPr lang="en-US" dirty="0" smtClean="0"/>
                  <a:t> loss : </a:t>
                </a:r>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228600" y="838200"/>
                <a:ext cx="8915400" cy="369332"/>
              </a:xfrm>
              <a:prstGeom prst="rect">
                <a:avLst/>
              </a:prstGeom>
              <a:blipFill>
                <a:blip r:embed="rId4"/>
                <a:stretch>
                  <a:fillRect l="-616" t="-10000" b="-25000"/>
                </a:stretch>
              </a:blipFill>
            </p:spPr>
            <p:txBody>
              <a:bodyPr/>
              <a:lstStyle/>
              <a:p>
                <a:r>
                  <a:rPr lang="en-US">
                    <a:noFill/>
                  </a:rPr>
                  <a:t> </a:t>
                </a:r>
              </a:p>
            </p:txBody>
          </p:sp>
        </mc:Fallback>
      </mc:AlternateContent>
      <p:pic>
        <p:nvPicPr>
          <p:cNvPr id="40" name="Picture 2" descr="Image result for armed band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3807222"/>
            <a:ext cx="1251438" cy="125143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age result for armed band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5410200"/>
            <a:ext cx="1251438" cy="12514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2" name="Rectangle 41"/>
              <p:cNvSpPr/>
              <p:nvPr/>
            </p:nvSpPr>
            <p:spPr>
              <a:xfrm>
                <a:off x="1295400" y="4287880"/>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1295400" y="4287880"/>
                <a:ext cx="41421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1295400" y="5840265"/>
                <a:ext cx="13698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𝑤</m:t>
                      </m:r>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1295400" y="5840265"/>
                <a:ext cx="136986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2667000" y="4252305"/>
                <a:ext cx="80374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den>
                      </m:f>
                    </m:oMath>
                  </m:oMathPara>
                </a14:m>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a:xfrm>
                <a:off x="2667000" y="4252305"/>
                <a:ext cx="803746" cy="6109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699238" y="5609649"/>
                <a:ext cx="803745" cy="611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oMath>
                  </m:oMathPara>
                </a14:m>
                <a:endParaRPr lang="en-US" dirty="0"/>
              </a:p>
            </p:txBody>
          </p:sp>
        </mc:Choice>
        <mc:Fallback xmlns="">
          <p:sp>
            <p:nvSpPr>
              <p:cNvPr id="45" name="Rectangle 44"/>
              <p:cNvSpPr>
                <a:spLocks noRot="1" noChangeAspect="1" noMove="1" noResize="1" noEditPoints="1" noAdjustHandles="1" noChangeArrowheads="1" noChangeShapeType="1" noTextEdit="1"/>
              </p:cNvSpPr>
              <p:nvPr/>
            </p:nvSpPr>
            <p:spPr>
              <a:xfrm>
                <a:off x="2699238" y="5609649"/>
                <a:ext cx="803745" cy="61177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3810000" y="4380031"/>
                <a:ext cx="19843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𝜃</m:t>
                      </m:r>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data</m:t>
                      </m:r>
                      <m:r>
                        <a:rPr lang="en-US" b="0" i="1" smtClean="0">
                          <a:solidFill>
                            <a:schemeClr val="tx1"/>
                          </a:solidFill>
                          <a:latin typeface="Cambria Math" panose="02040503050406030204" pitchFamily="18" charset="0"/>
                        </a:rPr>
                        <m:t>~</m:t>
                      </m:r>
                      <m:r>
                        <m:rPr>
                          <m:sty m:val="p"/>
                        </m:rPr>
                        <a:rPr lang="en-US" smtClean="0">
                          <a:solidFill>
                            <a:srgbClr val="3333FF"/>
                          </a:solidFill>
                          <a:latin typeface="Cambria Math" panose="02040503050406030204" pitchFamily="18" charset="0"/>
                        </a:rPr>
                        <m:t>Beta</m:t>
                      </m:r>
                      <m:d>
                        <m:dPr>
                          <m:ctrlPr>
                            <a:rPr lang="en-US" b="0" i="1" smtClean="0">
                              <a:solidFill>
                                <a:srgbClr val="3333FF"/>
                              </a:solidFill>
                              <a:latin typeface="Cambria Math" panose="02040503050406030204" pitchFamily="18" charset="0"/>
                            </a:rPr>
                          </m:ctrlPr>
                        </m:dPr>
                        <m:e>
                          <m:r>
                            <a:rPr lang="en-US" b="0" i="1" smtClean="0">
                              <a:solidFill>
                                <a:srgbClr val="3333FF"/>
                              </a:solidFill>
                              <a:latin typeface="Cambria Math" panose="02040503050406030204" pitchFamily="18" charset="0"/>
                            </a:rPr>
                            <m:t>2,1</m:t>
                          </m:r>
                        </m:e>
                      </m:d>
                    </m:oMath>
                  </m:oMathPara>
                </a14:m>
                <a:endParaRPr lang="en-US" dirty="0">
                  <a:solidFill>
                    <a:srgbClr val="3333FF"/>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3810000" y="4380031"/>
                <a:ext cx="1984389"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3886200" y="5730451"/>
                <a:ext cx="19843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r>
                        <a:rPr lang="en-US" b="0" i="1" smtClean="0">
                          <a:latin typeface="Cambria Math" panose="02040503050406030204" pitchFamily="18" charset="0"/>
                        </a:rPr>
                        <m:t>|</m:t>
                      </m:r>
                      <m:r>
                        <m:rPr>
                          <m:sty m:val="p"/>
                        </m:rPr>
                        <a:rPr lang="en-US" b="0" i="0" smtClean="0">
                          <a:latin typeface="Cambria Math" panose="02040503050406030204" pitchFamily="18" charset="0"/>
                        </a:rPr>
                        <m:t>data</m:t>
                      </m:r>
                      <m:r>
                        <a:rPr lang="en-US" b="0" i="1" smtClean="0">
                          <a:latin typeface="Cambria Math" panose="02040503050406030204" pitchFamily="18" charset="0"/>
                        </a:rPr>
                        <m:t>~</m:t>
                      </m:r>
                      <m:r>
                        <m:rPr>
                          <m:sty m:val="p"/>
                        </m:rPr>
                        <a:rPr lang="en-US" smtClean="0">
                          <a:solidFill>
                            <a:srgbClr val="FF0000"/>
                          </a:solidFill>
                          <a:latin typeface="Cambria Math" panose="02040503050406030204" pitchFamily="18" charset="0"/>
                        </a:rPr>
                        <m:t>Beta</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5,2</m:t>
                          </m:r>
                        </m:e>
                      </m:d>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3886200" y="5730451"/>
                <a:ext cx="1984389" cy="369332"/>
              </a:xfrm>
              <a:prstGeom prst="rect">
                <a:avLst/>
              </a:prstGeom>
              <a:blipFill>
                <a:blip r:embed="rId11"/>
                <a:stretch>
                  <a:fillRect b="-13115"/>
                </a:stretch>
              </a:blipFill>
            </p:spPr>
            <p:txBody>
              <a:bodyPr/>
              <a:lstStyle/>
              <a:p>
                <a:r>
                  <a:rPr lang="en-US">
                    <a:noFill/>
                  </a:rPr>
                  <a:t> </a:t>
                </a:r>
              </a:p>
            </p:txBody>
          </p:sp>
        </mc:Fallback>
      </mc:AlternateContent>
      <p:sp>
        <p:nvSpPr>
          <p:cNvPr id="48" name="TextBox 47"/>
          <p:cNvSpPr txBox="1"/>
          <p:nvPr/>
        </p:nvSpPr>
        <p:spPr>
          <a:xfrm>
            <a:off x="1600200" y="3657600"/>
            <a:ext cx="762000" cy="369332"/>
          </a:xfrm>
          <a:prstGeom prst="rect">
            <a:avLst/>
          </a:prstGeom>
          <a:noFill/>
        </p:spPr>
        <p:txBody>
          <a:bodyPr wrap="square" rtlCol="0">
            <a:spAutoFit/>
          </a:bodyPr>
          <a:lstStyle/>
          <a:p>
            <a:r>
              <a:rPr lang="en-US" dirty="0" smtClean="0">
                <a:solidFill>
                  <a:srgbClr val="00B050"/>
                </a:solidFill>
              </a:rPr>
              <a:t>data</a:t>
            </a:r>
            <a:endParaRPr lang="en-US" dirty="0">
              <a:solidFill>
                <a:srgbClr val="00B050"/>
              </a:solidFill>
            </a:endParaRPr>
          </a:p>
        </p:txBody>
      </p:sp>
      <p:sp>
        <p:nvSpPr>
          <p:cNvPr id="49" name="TextBox 48"/>
          <p:cNvSpPr txBox="1"/>
          <p:nvPr/>
        </p:nvSpPr>
        <p:spPr>
          <a:xfrm>
            <a:off x="2813888" y="3654018"/>
            <a:ext cx="762000" cy="369332"/>
          </a:xfrm>
          <a:prstGeom prst="rect">
            <a:avLst/>
          </a:prstGeom>
          <a:noFill/>
        </p:spPr>
        <p:txBody>
          <a:bodyPr wrap="square" rtlCol="0">
            <a:spAutoFit/>
          </a:bodyPr>
          <a:lstStyle/>
          <a:p>
            <a:r>
              <a:rPr lang="en-US" dirty="0" smtClean="0">
                <a:solidFill>
                  <a:srgbClr val="00B050"/>
                </a:solidFill>
              </a:rPr>
              <a:t>MLE</a:t>
            </a:r>
            <a:endParaRPr lang="en-US" dirty="0">
              <a:solidFill>
                <a:srgbClr val="00B050"/>
              </a:solidFill>
            </a:endParaRPr>
          </a:p>
        </p:txBody>
      </p:sp>
      <p:sp>
        <p:nvSpPr>
          <p:cNvPr id="50" name="TextBox 49"/>
          <p:cNvSpPr txBox="1"/>
          <p:nvPr/>
        </p:nvSpPr>
        <p:spPr>
          <a:xfrm>
            <a:off x="4305300" y="3654018"/>
            <a:ext cx="1028700" cy="369332"/>
          </a:xfrm>
          <a:prstGeom prst="rect">
            <a:avLst/>
          </a:prstGeom>
          <a:noFill/>
        </p:spPr>
        <p:txBody>
          <a:bodyPr wrap="square" rtlCol="0">
            <a:spAutoFit/>
          </a:bodyPr>
          <a:lstStyle/>
          <a:p>
            <a:r>
              <a:rPr lang="en-US" dirty="0" smtClean="0">
                <a:solidFill>
                  <a:srgbClr val="00B050"/>
                </a:solidFill>
              </a:rPr>
              <a:t>Bayesian</a:t>
            </a:r>
            <a:endParaRPr lang="en-US" dirty="0">
              <a:solidFill>
                <a:srgbClr val="00B050"/>
              </a:solidFill>
            </a:endParaRPr>
          </a:p>
        </p:txBody>
      </p:sp>
      <p:cxnSp>
        <p:nvCxnSpPr>
          <p:cNvPr id="52" name="Straight Arrow Connector 51"/>
          <p:cNvCxnSpPr/>
          <p:nvPr/>
        </p:nvCxnSpPr>
        <p:spPr>
          <a:xfrm flipV="1">
            <a:off x="6477000" y="3962400"/>
            <a:ext cx="0" cy="2137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94585" y="6099783"/>
            <a:ext cx="24375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494585" y="4252305"/>
            <a:ext cx="2192215" cy="1847478"/>
          </a:xfrm>
          <a:prstGeom prst="line">
            <a:avLst/>
          </a:prstGeom>
          <a:ln w="19050">
            <a:solidFill>
              <a:srgbClr val="3333FF"/>
            </a:solidFill>
            <a:prstDash val="dash"/>
          </a:ln>
        </p:spPr>
        <p:style>
          <a:lnRef idx="1">
            <a:schemeClr val="accent1"/>
          </a:lnRef>
          <a:fillRef idx="0">
            <a:schemeClr val="accent1"/>
          </a:fillRef>
          <a:effectRef idx="0">
            <a:schemeClr val="accent1"/>
          </a:effectRef>
          <a:fontRef idx="minor">
            <a:schemeClr val="tx1"/>
          </a:fontRef>
        </p:style>
      </p:cxnSp>
      <p:sp>
        <p:nvSpPr>
          <p:cNvPr id="62" name="Freeform 61"/>
          <p:cNvSpPr/>
          <p:nvPr/>
        </p:nvSpPr>
        <p:spPr>
          <a:xfrm>
            <a:off x="6488723" y="3830541"/>
            <a:ext cx="2303585" cy="2271321"/>
          </a:xfrm>
          <a:custGeom>
            <a:avLst/>
            <a:gdLst>
              <a:gd name="connsiteX0" fmla="*/ 0 w 2303585"/>
              <a:gd name="connsiteY0" fmla="*/ 2271321 h 2271321"/>
              <a:gd name="connsiteX1" fmla="*/ 905608 w 2303585"/>
              <a:gd name="connsiteY1" fmla="*/ 1805328 h 2271321"/>
              <a:gd name="connsiteX2" fmla="*/ 1521069 w 2303585"/>
              <a:gd name="connsiteY2" fmla="*/ 2905 h 2271321"/>
              <a:gd name="connsiteX3" fmla="*/ 2303585 w 2303585"/>
              <a:gd name="connsiteY3" fmla="*/ 2271321 h 2271321"/>
            </a:gdLst>
            <a:ahLst/>
            <a:cxnLst>
              <a:cxn ang="0">
                <a:pos x="connsiteX0" y="connsiteY0"/>
              </a:cxn>
              <a:cxn ang="0">
                <a:pos x="connsiteX1" y="connsiteY1"/>
              </a:cxn>
              <a:cxn ang="0">
                <a:pos x="connsiteX2" y="connsiteY2"/>
              </a:cxn>
              <a:cxn ang="0">
                <a:pos x="connsiteX3" y="connsiteY3"/>
              </a:cxn>
            </a:cxnLst>
            <a:rect l="l" t="t" r="r" b="b"/>
            <a:pathLst>
              <a:path w="2303585" h="2271321">
                <a:moveTo>
                  <a:pt x="0" y="2271321"/>
                </a:moveTo>
                <a:cubicBezTo>
                  <a:pt x="326048" y="2227359"/>
                  <a:pt x="652097" y="2183397"/>
                  <a:pt x="905608" y="1805328"/>
                </a:cubicBezTo>
                <a:cubicBezTo>
                  <a:pt x="1159120" y="1427259"/>
                  <a:pt x="1288073" y="-74760"/>
                  <a:pt x="1521069" y="2905"/>
                </a:cubicBezTo>
                <a:cubicBezTo>
                  <a:pt x="1754065" y="80570"/>
                  <a:pt x="2028825" y="1175945"/>
                  <a:pt x="2303585" y="227132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3" name="Rectangle 62"/>
              <p:cNvSpPr/>
              <p:nvPr/>
            </p:nvSpPr>
            <p:spPr>
              <a:xfrm>
                <a:off x="7626860" y="6152215"/>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US" dirty="0"/>
              </a:p>
            </p:txBody>
          </p:sp>
        </mc:Choice>
        <mc:Fallback xmlns="">
          <p:sp>
            <p:nvSpPr>
              <p:cNvPr id="63" name="Rectangle 62"/>
              <p:cNvSpPr>
                <a:spLocks noRot="1" noChangeAspect="1" noMove="1" noResize="1" noEditPoints="1" noAdjustHandles="1" noChangeArrowheads="1" noChangeShapeType="1" noTextEdit="1"/>
              </p:cNvSpPr>
              <p:nvPr/>
            </p:nvSpPr>
            <p:spPr>
              <a:xfrm>
                <a:off x="7626860" y="6152215"/>
                <a:ext cx="37414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8558040" y="6050046"/>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64" name="Rectangle 63"/>
              <p:cNvSpPr>
                <a:spLocks noRot="1" noChangeAspect="1" noMove="1" noResize="1" noEditPoints="1" noAdjustHandles="1" noChangeArrowheads="1" noChangeShapeType="1" noTextEdit="1"/>
              </p:cNvSpPr>
              <p:nvPr/>
            </p:nvSpPr>
            <p:spPr>
              <a:xfrm>
                <a:off x="8558040" y="6050046"/>
                <a:ext cx="37414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6301653" y="6097116"/>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65" name="Rectangle 64"/>
              <p:cNvSpPr>
                <a:spLocks noRot="1" noChangeAspect="1" noMove="1" noResize="1" noEditPoints="1" noAdjustHandles="1" noChangeArrowheads="1" noChangeShapeType="1" noTextEdit="1"/>
              </p:cNvSpPr>
              <p:nvPr/>
            </p:nvSpPr>
            <p:spPr>
              <a:xfrm>
                <a:off x="6301653" y="6097116"/>
                <a:ext cx="374140"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6134081" y="3607909"/>
                <a:ext cx="69756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oMath>
                  </m:oMathPara>
                </a14:m>
                <a:endParaRPr lang="en-US" dirty="0"/>
              </a:p>
            </p:txBody>
          </p:sp>
        </mc:Choice>
        <mc:Fallback xmlns="">
          <p:sp>
            <p:nvSpPr>
              <p:cNvPr id="66" name="Rectangle 65"/>
              <p:cNvSpPr>
                <a:spLocks noRot="1" noChangeAspect="1" noMove="1" noResize="1" noEditPoints="1" noAdjustHandles="1" noChangeArrowheads="1" noChangeShapeType="1" noTextEdit="1"/>
              </p:cNvSpPr>
              <p:nvPr/>
            </p:nvSpPr>
            <p:spPr>
              <a:xfrm>
                <a:off x="6134081" y="3607909"/>
                <a:ext cx="697563" cy="369332"/>
              </a:xfrm>
              <a:prstGeom prst="rect">
                <a:avLst/>
              </a:prstGeom>
              <a:blipFill>
                <a:blip r:embed="rId15"/>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924074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 name="Rectangle 39"/>
              <p:cNvSpPr/>
              <p:nvPr/>
            </p:nvSpPr>
            <p:spPr>
              <a:xfrm>
                <a:off x="2716141" y="2822178"/>
                <a:ext cx="3647986" cy="835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500" i="1" smtClean="0">
                              <a:latin typeface="Cambria Math" panose="02040503050406030204" pitchFamily="18" charset="0"/>
                            </a:rPr>
                          </m:ctrlPr>
                        </m:dPr>
                        <m:e>
                          <m:eqArr>
                            <m:eqArrPr>
                              <m:ctrlPr>
                                <a:rPr lang="ko-KR" altLang="ko-KR" sz="1500" i="1">
                                  <a:latin typeface="Cambria Math" panose="02040503050406030204" pitchFamily="18" charset="0"/>
                                </a:rPr>
                              </m:ctrlPr>
                            </m:eqArrPr>
                            <m:e>
                              <m:sSup>
                                <m:sSupPr>
                                  <m:ctrlPr>
                                    <a:rPr lang="ko-KR" altLang="ko-KR" sz="1500" i="1">
                                      <a:latin typeface="Cambria Math" panose="02040503050406030204" pitchFamily="18" charset="0"/>
                                      <a:ea typeface="Cambria Math"/>
                                    </a:rPr>
                                  </m:ctrlPr>
                                </m:sSupPr>
                                <m:e>
                                  <m:r>
                                    <a:rPr lang="en-US" altLang="ko-KR" sz="1500" b="0" i="1" smtClean="0">
                                      <a:latin typeface="Cambria Math"/>
                                      <a:ea typeface="SimSun"/>
                                      <a:cs typeface="Times New Roman"/>
                                    </a:rPr>
                                    <m:t>𝑓</m:t>
                                  </m:r>
                                </m:e>
                                <m:sup>
                                  <m:r>
                                    <a:rPr lang="en-GB" altLang="ko-KR" sz="1500" i="1">
                                      <a:latin typeface="Cambria Math"/>
                                      <a:ea typeface="SimSun"/>
                                      <a:cs typeface="Times New Roman"/>
                                    </a:rPr>
                                    <m:t>1</m:t>
                                  </m:r>
                                </m:sup>
                              </m:sSup>
                            </m:e>
                            <m:e>
                              <m:r>
                                <a:rPr lang="en-US" altLang="ko-KR" sz="1500" i="1" smtClean="0">
                                  <a:latin typeface="Cambria Math"/>
                                  <a:ea typeface="Cambria Math"/>
                                </a:rPr>
                                <m:t>⋮</m:t>
                              </m:r>
                            </m:e>
                            <m:e>
                              <m:sSup>
                                <m:sSupPr>
                                  <m:ctrlPr>
                                    <a:rPr lang="ko-KR" altLang="ko-KR" sz="1500" i="1">
                                      <a:latin typeface="Cambria Math" panose="02040503050406030204" pitchFamily="18" charset="0"/>
                                      <a:ea typeface="Cambria Math"/>
                                    </a:rPr>
                                  </m:ctrlPr>
                                </m:sSupPr>
                                <m:e>
                                  <m:r>
                                    <a:rPr lang="en-US" altLang="ko-KR" sz="1500" b="0" i="1" smtClean="0">
                                      <a:latin typeface="Cambria Math"/>
                                      <a:ea typeface="Cambria Math"/>
                                    </a:rPr>
                                    <m:t>𝑓</m:t>
                                  </m:r>
                                </m:e>
                                <m:sup>
                                  <m:r>
                                    <a:rPr lang="en-US" altLang="ko-KR" sz="1500" b="0" i="1" smtClean="0">
                                      <a:latin typeface="Cambria Math"/>
                                      <a:ea typeface="SimSun"/>
                                      <a:cs typeface="Times New Roman"/>
                                    </a:rPr>
                                    <m:t>𝑛</m:t>
                                  </m:r>
                                </m:sup>
                              </m:sSup>
                            </m:e>
                          </m:eqArr>
                        </m:e>
                      </m:d>
                      <m:r>
                        <a:rPr lang="en-GB" altLang="ko-KR" sz="1500" i="1">
                          <a:latin typeface="Cambria Math"/>
                        </a:rPr>
                        <m:t>~</m:t>
                      </m:r>
                      <m:r>
                        <a:rPr lang="en-GB" altLang="ko-KR" sz="1500" i="1">
                          <a:latin typeface="Cambria Math"/>
                        </a:rPr>
                        <m:t>𝑁</m:t>
                      </m:r>
                      <m:d>
                        <m:dPr>
                          <m:ctrlPr>
                            <a:rPr lang="ko-KR" altLang="ko-KR" sz="1500" i="1">
                              <a:latin typeface="Cambria Math" panose="02040503050406030204" pitchFamily="18" charset="0"/>
                            </a:rPr>
                          </m:ctrlPr>
                        </m:dPr>
                        <m:e>
                          <m:eqArr>
                            <m:eqArrPr>
                              <m:ctrlPr>
                                <a:rPr lang="ko-KR" altLang="ko-KR" sz="1500" i="1" smtClean="0">
                                  <a:latin typeface="Cambria Math" panose="02040503050406030204" pitchFamily="18" charset="0"/>
                                </a:rPr>
                              </m:ctrlPr>
                            </m:eqArrPr>
                            <m:e>
                              <m:r>
                                <a:rPr lang="en-US" altLang="ko-KR" sz="1500" b="0" i="1" smtClean="0">
                                  <a:latin typeface="Cambria Math"/>
                                </a:rPr>
                                <m:t>𝑚</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e>
                              </m:d>
                            </m:e>
                            <m:e>
                              <m:r>
                                <a:rPr lang="en-US" altLang="ko-KR" sz="1500" i="1">
                                  <a:latin typeface="Cambria Math"/>
                                  <a:ea typeface="Cambria Math"/>
                                </a:rPr>
                                <m:t>⋮</m:t>
                              </m:r>
                            </m:e>
                            <m:e>
                              <m:r>
                                <a:rPr lang="en-US" altLang="ko-KR" sz="1500" b="0" i="1" smtClean="0">
                                  <a:latin typeface="Cambria Math"/>
                                </a:rPr>
                                <m:t>𝑚</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e>
                              </m:d>
                            </m:e>
                          </m:eqArr>
                          <m:r>
                            <a:rPr lang="en-GB" altLang="ko-KR" sz="1500" i="1">
                              <a:latin typeface="Cambria Math"/>
                            </a:rPr>
                            <m:t>,</m:t>
                          </m:r>
                          <m:d>
                            <m:dPr>
                              <m:begChr m:val="["/>
                              <m:endChr m:val="]"/>
                              <m:ctrlPr>
                                <a:rPr lang="ko-KR" altLang="ko-KR" sz="1500" i="1">
                                  <a:latin typeface="Cambria Math" panose="02040503050406030204" pitchFamily="18" charset="0"/>
                                </a:rPr>
                              </m:ctrlPr>
                            </m:dPr>
                            <m:e>
                              <m:eqArr>
                                <m:eqArrPr>
                                  <m:ctrlPr>
                                    <a:rPr lang="ko-KR" altLang="ko-KR" sz="1500" i="1">
                                      <a:latin typeface="Cambria Math" panose="02040503050406030204" pitchFamily="18" charset="0"/>
                                    </a:rPr>
                                  </m:ctrlPr>
                                </m:eqArrPr>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r>
                                        <a:rPr lang="en-US" altLang="ko-KR" sz="1500" b="0" i="1" smtClean="0">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e>
                                  </m:d>
                                </m:e>
                                <m:e>
                                  <m:r>
                                    <a:rPr lang="en-US" altLang="ko-KR" sz="1500" i="1">
                                      <a:latin typeface="Cambria Math"/>
                                      <a:ea typeface="Cambria Math"/>
                                    </a:rPr>
                                    <m:t>⋮</m:t>
                                  </m:r>
                                </m:e>
                                <m:e>
                                  <m:r>
                                    <a:rPr lang="en-US" altLang="ko-KR" sz="1500" i="1">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r>
                                        <a:rPr lang="en-US" altLang="ko-KR" sz="1500" i="1">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1</m:t>
                                          </m:r>
                                        </m:sup>
                                      </m:sSup>
                                    </m:e>
                                  </m:d>
                                </m:e>
                              </m:eqArr>
                              <m:eqArr>
                                <m:eqArrPr>
                                  <m:ctrlPr>
                                    <a:rPr lang="ko-KR" altLang="ko-KR" sz="1500" i="1">
                                      <a:latin typeface="Cambria Math" panose="02040503050406030204" pitchFamily="18" charset="0"/>
                                    </a:rPr>
                                  </m:ctrlPr>
                                </m:eqArrPr>
                                <m:e>
                                  <m:r>
                                    <a:rPr lang="en-US" altLang="ko-KR" sz="1500" i="1" smtClean="0">
                                      <a:latin typeface="Cambria Math"/>
                                      <a:ea typeface="Cambria Math"/>
                                    </a:rPr>
                                    <m:t>⋯</m:t>
                                  </m:r>
                                </m:e>
                                <m:e>
                                  <m:r>
                                    <a:rPr lang="en-US" altLang="ko-KR" sz="1500" i="1" smtClean="0">
                                      <a:latin typeface="Cambria Math"/>
                                      <a:ea typeface="Cambria Math"/>
                                    </a:rPr>
                                    <m:t>⋱</m:t>
                                  </m:r>
                                </m:e>
                                <m:e>
                                  <m:r>
                                    <a:rPr lang="en-US" altLang="ko-KR" sz="1500" i="1" smtClean="0">
                                      <a:latin typeface="Cambria Math"/>
                                      <a:ea typeface="Cambria Math"/>
                                    </a:rPr>
                                    <m:t>⋯</m:t>
                                  </m:r>
                                </m:e>
                              </m:eqArr>
                              <m:eqArr>
                                <m:eqArrPr>
                                  <m:ctrlPr>
                                    <a:rPr lang="ko-KR" altLang="ko-KR" sz="1500" i="1">
                                      <a:latin typeface="Cambria Math" panose="02040503050406030204" pitchFamily="18" charset="0"/>
                                    </a:rPr>
                                  </m:ctrlPr>
                                </m:eqArrPr>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r>
                                        <a:rPr lang="en-US" altLang="ko-KR" sz="1500" b="0" i="1" smtClean="0">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e>
                                  </m:d>
                                </m:e>
                                <m:e>
                                  <m:r>
                                    <a:rPr lang="en-US" altLang="ko-KR" sz="1500" i="1">
                                      <a:latin typeface="Cambria Math"/>
                                      <a:ea typeface="Cambria Math"/>
                                    </a:rPr>
                                    <m:t>⋮</m:t>
                                  </m:r>
                                </m:e>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r>
                                        <a:rPr lang="en-US" altLang="ko-KR" sz="1500" i="1">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𝑛</m:t>
                                          </m:r>
                                        </m:sup>
                                      </m:sSup>
                                    </m:e>
                                  </m:d>
                                </m:e>
                              </m:eqArr>
                            </m:e>
                          </m:d>
                        </m:e>
                      </m:d>
                    </m:oMath>
                  </m:oMathPara>
                </a14:m>
                <a:endParaRPr lang="ko-KR" altLang="en-US" sz="1500" dirty="0">
                  <a:latin typeface="Calibri" panose="020F0502020204030204"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2716141" y="2822178"/>
                <a:ext cx="3647986" cy="835422"/>
              </a:xfrm>
              <a:prstGeom prst="rect">
                <a:avLst/>
              </a:prstGeom>
              <a:blipFill rotWithShape="1">
                <a:blip r:embed="rId4"/>
                <a:stretch>
                  <a:fillRect/>
                </a:stretch>
              </a:blipFill>
            </p:spPr>
            <p:txBody>
              <a:bodyPr/>
              <a:lstStyle/>
              <a:p>
                <a:r>
                  <a:rPr lang="en-US">
                    <a:noFill/>
                  </a:rPr>
                  <a:t> </a:t>
                </a:r>
              </a:p>
            </p:txBody>
          </p:sp>
        </mc:Fallback>
      </mc:AlternateContent>
      <p:grpSp>
        <p:nvGrpSpPr>
          <p:cNvPr id="41" name="Group 40"/>
          <p:cNvGrpSpPr/>
          <p:nvPr/>
        </p:nvGrpSpPr>
        <p:grpSpPr>
          <a:xfrm>
            <a:off x="6434390" y="2898378"/>
            <a:ext cx="1871410" cy="618711"/>
            <a:chOff x="5836766" y="6029295"/>
            <a:chExt cx="1871410" cy="618711"/>
          </a:xfrm>
        </p:grpSpPr>
        <mc:AlternateContent xmlns:mc="http://schemas.openxmlformats.org/markup-compatibility/2006" xmlns:a14="http://schemas.microsoft.com/office/drawing/2010/main">
          <mc:Choice Requires="a14">
            <p:sp>
              <p:nvSpPr>
                <p:cNvPr id="45" name="Rectangle 44"/>
                <p:cNvSpPr/>
                <p:nvPr/>
              </p:nvSpPr>
              <p:spPr>
                <a:xfrm>
                  <a:off x="5842718" y="6029295"/>
                  <a:ext cx="1835182" cy="323165"/>
                </a:xfrm>
                <a:prstGeom prst="rect">
                  <a:avLst/>
                </a:prstGeom>
              </p:spPr>
              <p:txBody>
                <a:bodyPr wrap="none">
                  <a:spAutoFit/>
                </a:bodyPr>
                <a:lstStyle/>
                <a:p>
                  <a14:m>
                    <m:oMath xmlns:m="http://schemas.openxmlformats.org/officeDocument/2006/math">
                      <m:r>
                        <a:rPr lang="en-US" altLang="ko-KR" sz="1500" i="1">
                          <a:latin typeface="Cambria Math"/>
                        </a:rPr>
                        <m:t>𝑚</m:t>
                      </m:r>
                      <m:d>
                        <m:dPr>
                          <m:ctrlPr>
                            <a:rPr lang="en-US" altLang="ko-KR" sz="1500" i="1">
                              <a:latin typeface="Cambria Math" panose="02040503050406030204" pitchFamily="18" charset="0"/>
                            </a:rPr>
                          </m:ctrlPr>
                        </m:dPr>
                        <m:e>
                          <m:r>
                            <a:rPr lang="en-US" altLang="ko-KR" sz="1500" i="1">
                              <a:latin typeface="Cambria Math"/>
                              <a:ea typeface="Cambria Math"/>
                            </a:rPr>
                            <m:t>∙</m:t>
                          </m:r>
                        </m:e>
                      </m:d>
                    </m:oMath>
                  </a14:m>
                  <a:r>
                    <a:rPr lang="ko-KR" altLang="en-US" sz="1500" dirty="0" smtClean="0">
                      <a:latin typeface="Calibri" panose="020F0502020204030204" pitchFamily="34" charset="0"/>
                    </a:rPr>
                    <a:t> </a:t>
                  </a:r>
                  <a:r>
                    <a:rPr lang="en-US" altLang="ko-KR" sz="1500" dirty="0" smtClean="0">
                      <a:latin typeface="Calibri" panose="020F0502020204030204" pitchFamily="34" charset="0"/>
                    </a:rPr>
                    <a:t>: mean function</a:t>
                  </a:r>
                  <a:endParaRPr lang="ko-KR" altLang="en-US" sz="1500" dirty="0">
                    <a:latin typeface="Calibri" panose="020F0502020204030204" pitchFamily="34"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5842718" y="6029295"/>
                  <a:ext cx="1942263" cy="338554"/>
                </a:xfrm>
                <a:prstGeom prst="rect">
                  <a:avLst/>
                </a:prstGeom>
                <a:blipFill rotWithShape="1">
                  <a:blip r:embed="rId5"/>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836766" y="6324841"/>
                  <a:ext cx="1871410" cy="323165"/>
                </a:xfrm>
                <a:prstGeom prst="rect">
                  <a:avLst/>
                </a:prstGeom>
              </p:spPr>
              <p:txBody>
                <a:bodyPr wrap="none">
                  <a:spAutoFit/>
                </a:bodyPr>
                <a:lstStyle/>
                <a:p>
                  <a14:m>
                    <m:oMath xmlns:m="http://schemas.openxmlformats.org/officeDocument/2006/math">
                      <m:r>
                        <a:rPr lang="en-US" altLang="ko-KR" sz="1500" i="1">
                          <a:latin typeface="Cambria Math"/>
                        </a:rPr>
                        <m:t>𝑘</m:t>
                      </m:r>
                      <m:d>
                        <m:dPr>
                          <m:ctrlPr>
                            <a:rPr lang="en-US" altLang="ko-KR" sz="1500" i="1">
                              <a:latin typeface="Cambria Math" panose="02040503050406030204" pitchFamily="18" charset="0"/>
                            </a:rPr>
                          </m:ctrlPr>
                        </m:dPr>
                        <m:e>
                          <m:r>
                            <a:rPr lang="en-US" altLang="ko-KR" sz="1500" i="1">
                              <a:latin typeface="Cambria Math"/>
                              <a:ea typeface="Cambria Math"/>
                            </a:rPr>
                            <m:t>∙,∙</m:t>
                          </m:r>
                        </m:e>
                      </m:d>
                    </m:oMath>
                  </a14:m>
                  <a:r>
                    <a:rPr lang="en-US" altLang="ko-KR" sz="1500" dirty="0" smtClean="0">
                      <a:latin typeface="Calibri" panose="020F0502020204030204" pitchFamily="34" charset="0"/>
                    </a:rPr>
                    <a:t>: kernel function</a:t>
                  </a:r>
                  <a:endParaRPr lang="ko-KR" altLang="en-US" sz="1500" dirty="0">
                    <a:latin typeface="Calibri" panose="020F0502020204030204"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a:xfrm>
                  <a:off x="5836766" y="6324841"/>
                  <a:ext cx="1979837" cy="338554"/>
                </a:xfrm>
                <a:prstGeom prst="rect">
                  <a:avLst/>
                </a:prstGeom>
                <a:blipFill rotWithShape="1">
                  <a:blip r:embed="rId6"/>
                  <a:stretch>
                    <a:fillRect t="-5357" b="-2142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Rectangle 46"/>
              <p:cNvSpPr/>
              <p:nvPr/>
            </p:nvSpPr>
            <p:spPr>
              <a:xfrm>
                <a:off x="263152" y="3046064"/>
                <a:ext cx="2395464" cy="352854"/>
              </a:xfrm>
              <a:prstGeom prst="rect">
                <a:avLst/>
              </a:prstGeom>
            </p:spPr>
            <p:txBody>
              <a:bodyPr wrap="none">
                <a:spAutoFit/>
              </a:bodyPr>
              <a:lstStyle/>
              <a:p>
                <a14:m>
                  <m:oMath xmlns:m="http://schemas.openxmlformats.org/officeDocument/2006/math">
                    <m:r>
                      <a:rPr lang="en-US" altLang="ko-KR" sz="1500" b="0" i="1" smtClean="0">
                        <a:latin typeface="Cambria Math"/>
                      </a:rPr>
                      <m:t>𝑝</m:t>
                    </m:r>
                    <m:d>
                      <m:dPr>
                        <m:ctrlPr>
                          <a:rPr lang="en-US" altLang="ko-KR" sz="1500" b="0" i="1" smtClean="0">
                            <a:latin typeface="Cambria Math" panose="02040503050406030204" pitchFamily="18" charset="0"/>
                          </a:rPr>
                        </m:ctrlPr>
                      </m:dPr>
                      <m:e>
                        <m:sSup>
                          <m:sSupPr>
                            <m:ctrlPr>
                              <a:rPr lang="ko-KR" altLang="ko-KR" sz="1500" i="1">
                                <a:latin typeface="Cambria Math" panose="02040503050406030204" pitchFamily="18" charset="0"/>
                                <a:ea typeface="Cambria Math"/>
                              </a:rPr>
                            </m:ctrlPr>
                          </m:sSupPr>
                          <m:e>
                            <m:r>
                              <a:rPr lang="en-US" altLang="ko-KR" sz="1500" b="1" i="1">
                                <a:latin typeface="Cambria Math"/>
                                <a:ea typeface="SimSun"/>
                                <a:cs typeface="Times New Roman"/>
                              </a:rPr>
                              <m:t>𝒇</m:t>
                            </m:r>
                          </m:e>
                          <m:sup>
                            <m:r>
                              <a:rPr lang="en-GB" altLang="ko-KR" sz="1500" i="1">
                                <a:latin typeface="Cambria Math"/>
                                <a:ea typeface="SimSun"/>
                                <a:cs typeface="Times New Roman"/>
                              </a:rPr>
                              <m:t>1:</m:t>
                            </m:r>
                            <m:r>
                              <a:rPr lang="en-GB" altLang="ko-KR" sz="1500" i="1">
                                <a:latin typeface="Cambria Math"/>
                                <a:ea typeface="SimSun"/>
                                <a:cs typeface="Times New Roman"/>
                              </a:rPr>
                              <m:t>𝑛</m:t>
                            </m:r>
                          </m:sup>
                        </m:sSup>
                      </m:e>
                    </m:d>
                    <m:r>
                      <a:rPr lang="en-US" altLang="ko-KR" sz="1500" b="0" i="0" smtClean="0">
                        <a:latin typeface="Cambria Math"/>
                      </a:rPr>
                      <m:t>=</m:t>
                    </m:r>
                    <m:r>
                      <a:rPr lang="en-US" altLang="ko-KR" sz="1500" i="1">
                        <a:latin typeface="Cambria Math"/>
                      </a:rPr>
                      <m:t>𝐺𝑃</m:t>
                    </m:r>
                    <m:d>
                      <m:dPr>
                        <m:ctrlPr>
                          <a:rPr lang="en-US" altLang="ko-KR" sz="1500" i="1">
                            <a:latin typeface="Cambria Math" panose="02040503050406030204" pitchFamily="18" charset="0"/>
                          </a:rPr>
                        </m:ctrlPr>
                      </m:dPr>
                      <m:e>
                        <m:r>
                          <a:rPr lang="en-US" altLang="ko-KR" sz="1500" i="1">
                            <a:latin typeface="Cambria Math"/>
                          </a:rPr>
                          <m:t>𝑚</m:t>
                        </m:r>
                        <m:d>
                          <m:dPr>
                            <m:ctrlPr>
                              <a:rPr lang="en-US" altLang="ko-KR" sz="1500" i="1">
                                <a:latin typeface="Cambria Math" panose="02040503050406030204" pitchFamily="18" charset="0"/>
                              </a:rPr>
                            </m:ctrlPr>
                          </m:dPr>
                          <m:e>
                            <m:r>
                              <a:rPr lang="en-US" altLang="ko-KR" sz="1500" i="1">
                                <a:latin typeface="Cambria Math"/>
                                <a:ea typeface="Cambria Math"/>
                              </a:rPr>
                              <m:t>∙</m:t>
                            </m:r>
                          </m:e>
                        </m:d>
                        <m:r>
                          <a:rPr lang="en-US" altLang="ko-KR" sz="1500" i="1">
                            <a:latin typeface="Cambria Math"/>
                          </a:rPr>
                          <m:t>,</m:t>
                        </m:r>
                        <m:r>
                          <a:rPr lang="en-US" altLang="ko-KR" sz="1500" i="1">
                            <a:latin typeface="Cambria Math"/>
                          </a:rPr>
                          <m:t>𝑘</m:t>
                        </m:r>
                        <m:d>
                          <m:dPr>
                            <m:ctrlPr>
                              <a:rPr lang="en-US" altLang="ko-KR" sz="1500" i="1">
                                <a:latin typeface="Cambria Math" panose="02040503050406030204" pitchFamily="18" charset="0"/>
                              </a:rPr>
                            </m:ctrlPr>
                          </m:dPr>
                          <m:e>
                            <m:r>
                              <a:rPr lang="en-US" altLang="ko-KR" sz="1500" i="1">
                                <a:latin typeface="Cambria Math"/>
                                <a:ea typeface="Cambria Math"/>
                              </a:rPr>
                              <m:t>∙,∙</m:t>
                            </m:r>
                          </m:e>
                        </m:d>
                      </m:e>
                    </m:d>
                  </m:oMath>
                </a14:m>
                <a:r>
                  <a:rPr lang="ko-KR" altLang="en-US" sz="1500" dirty="0" smtClean="0">
                    <a:latin typeface="Calibri" panose="020F0502020204030204" pitchFamily="34" charset="0"/>
                  </a:rPr>
                  <a:t> </a:t>
                </a:r>
                <a:r>
                  <a:rPr lang="en-US" altLang="ko-KR" sz="1500" dirty="0" smtClean="0">
                    <a:latin typeface="Calibri" panose="020F0502020204030204" pitchFamily="34" charset="0"/>
                  </a:rPr>
                  <a:t>:</a:t>
                </a:r>
                <a:endParaRPr lang="ko-KR" altLang="en-US" sz="1500" dirty="0">
                  <a:latin typeface="Calibri" panose="020F0502020204030204"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a:xfrm>
                <a:off x="263152" y="3046064"/>
                <a:ext cx="2395464" cy="352854"/>
              </a:xfrm>
              <a:prstGeom prst="rect">
                <a:avLst/>
              </a:prstGeom>
              <a:blipFill rotWithShape="1">
                <a:blip r:embed="rId7"/>
                <a:stretch>
                  <a:fillRect r="-254"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325" y="2438401"/>
                <a:ext cx="6138796" cy="323165"/>
              </a:xfrm>
              <a:prstGeom prst="rect">
                <a:avLst/>
              </a:prstGeom>
            </p:spPr>
            <p:txBody>
              <a:bodyPr wrap="none">
                <a:spAutoFit/>
              </a:bodyPr>
              <a:lstStyle/>
              <a:p>
                <a:r>
                  <a:rPr lang="en-US" altLang="ko-KR" sz="1500" b="1" dirty="0" smtClean="0">
                    <a:latin typeface="Calibri" panose="020F0502020204030204" pitchFamily="34" charset="0"/>
                  </a:rPr>
                  <a:t>2. Prior on the function values </a:t>
                </a:r>
                <a14:m>
                  <m:oMath xmlns:m="http://schemas.openxmlformats.org/officeDocument/2006/math">
                    <m:sSup>
                      <m:sSupPr>
                        <m:ctrlPr>
                          <a:rPr lang="ko-KR" altLang="ko-KR" sz="1500" i="1">
                            <a:latin typeface="Cambria Math" panose="02040503050406030204" pitchFamily="18" charset="0"/>
                            <a:ea typeface="Cambria Math"/>
                          </a:rPr>
                        </m:ctrlPr>
                      </m:sSupPr>
                      <m:e>
                        <m:r>
                          <a:rPr lang="en-US" altLang="ko-KR" sz="1500" b="1" i="1">
                            <a:latin typeface="Cambria Math"/>
                            <a:ea typeface="SimSun"/>
                            <a:cs typeface="Times New Roman"/>
                          </a:rPr>
                          <m:t>𝒇</m:t>
                        </m:r>
                      </m:e>
                      <m:sup>
                        <m:r>
                          <a:rPr lang="en-GB" altLang="ko-KR" sz="1500" i="1">
                            <a:latin typeface="Cambria Math"/>
                            <a:ea typeface="SimSun"/>
                            <a:cs typeface="Times New Roman"/>
                          </a:rPr>
                          <m:t>1:</m:t>
                        </m:r>
                        <m:r>
                          <a:rPr lang="en-GB" altLang="ko-KR" sz="1500" i="1">
                            <a:latin typeface="Cambria Math"/>
                            <a:ea typeface="SimSun"/>
                            <a:cs typeface="Times New Roman"/>
                          </a:rPr>
                          <m:t>𝑛</m:t>
                        </m:r>
                      </m:sup>
                    </m:sSup>
                  </m:oMath>
                </a14:m>
                <a:r>
                  <a:rPr lang="en-US" altLang="ko-KR" sz="1500" b="1" dirty="0" smtClean="0">
                    <a:latin typeface="Calibri" panose="020F0502020204030204" pitchFamily="34" charset="0"/>
                  </a:rPr>
                  <a:t> is represented as Gaussian Process (GP)</a:t>
                </a:r>
                <a:endParaRPr lang="en-US" sz="1500" dirty="0"/>
              </a:p>
            </p:txBody>
          </p:sp>
        </mc:Choice>
        <mc:Fallback xmlns="">
          <p:sp>
            <p:nvSpPr>
              <p:cNvPr id="3" name="Rectangle 2"/>
              <p:cNvSpPr>
                <a:spLocks noRot="1" noChangeAspect="1" noMove="1" noResize="1" noEditPoints="1" noAdjustHandles="1" noChangeArrowheads="1" noChangeShapeType="1" noTextEdit="1"/>
              </p:cNvSpPr>
              <p:nvPr/>
            </p:nvSpPr>
            <p:spPr>
              <a:xfrm>
                <a:off x="2325" y="2438401"/>
                <a:ext cx="6138796" cy="323165"/>
              </a:xfrm>
              <a:prstGeom prst="rect">
                <a:avLst/>
              </a:prstGeom>
              <a:blipFill rotWithShape="1">
                <a:blip r:embed="rId8"/>
                <a:stretch>
                  <a:fillRect l="-298" t="-3774" b="-18868"/>
                </a:stretch>
              </a:blipFill>
            </p:spPr>
            <p:txBody>
              <a:bodyPr/>
              <a:lstStyle/>
              <a:p>
                <a:r>
                  <a:rPr lang="en-US">
                    <a:noFill/>
                  </a:rPr>
                  <a:t> </a:t>
                </a:r>
              </a:p>
            </p:txBody>
          </p:sp>
        </mc:Fallback>
      </mc:AlternateContent>
      <p:sp>
        <p:nvSpPr>
          <p:cNvPr id="49" name="Rectangle 48"/>
          <p:cNvSpPr/>
          <p:nvPr/>
        </p:nvSpPr>
        <p:spPr>
          <a:xfrm>
            <a:off x="7986" y="4701012"/>
            <a:ext cx="3504486" cy="323165"/>
          </a:xfrm>
          <a:prstGeom prst="rect">
            <a:avLst/>
          </a:prstGeom>
        </p:spPr>
        <p:txBody>
          <a:bodyPr wrap="none">
            <a:spAutoFit/>
          </a:bodyPr>
          <a:lstStyle/>
          <a:p>
            <a:r>
              <a:rPr lang="en-US" altLang="ko-KR" sz="1500" b="1" dirty="0" smtClean="0">
                <a:solidFill>
                  <a:srgbClr val="2706EC"/>
                </a:solidFill>
                <a:latin typeface="Calibri" panose="020F0502020204030204" pitchFamily="34" charset="0"/>
              </a:rPr>
              <a:t>4. Joint distribution based on Bayes' rule :</a:t>
            </a:r>
            <a:endParaRPr lang="en-US" sz="1500" dirty="0">
              <a:solidFill>
                <a:srgbClr val="2706EC"/>
              </a:solidFill>
            </a:endParaRPr>
          </a:p>
        </p:txBody>
      </p:sp>
      <mc:AlternateContent xmlns:mc="http://schemas.openxmlformats.org/markup-compatibility/2006" xmlns:a14="http://schemas.microsoft.com/office/drawing/2010/main">
        <mc:Choice Requires="a14">
          <p:sp>
            <p:nvSpPr>
              <p:cNvPr id="2" name="Rectangle 1"/>
              <p:cNvSpPr/>
              <p:nvPr/>
            </p:nvSpPr>
            <p:spPr>
              <a:xfrm>
                <a:off x="615328" y="2057080"/>
                <a:ext cx="2310697" cy="346890"/>
              </a:xfrm>
              <a:prstGeom prst="rect">
                <a:avLst/>
              </a:prstGeom>
            </p:spPr>
            <p:txBody>
              <a:bodyPr wrap="none">
                <a:spAutoFit/>
              </a:bodyPr>
              <a:lstStyle/>
              <a:p>
                <a14:m>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a14:m>
                <a:r>
                  <a:rPr lang="en-GB" altLang="ko-KR" sz="1600" dirty="0">
                    <a:latin typeface="Calibri" panose="020F0502020204030204" pitchFamily="34" charset="0"/>
                  </a:rPr>
                  <a:t> </a:t>
                </a:r>
                <a:endParaRPr lang="en-US" sz="1600" dirty="0"/>
              </a:p>
            </p:txBody>
          </p:sp>
        </mc:Choice>
        <mc:Fallback xmlns="">
          <p:sp>
            <p:nvSpPr>
              <p:cNvPr id="2" name="Rectangle 1"/>
              <p:cNvSpPr>
                <a:spLocks noRot="1" noChangeAspect="1" noMove="1" noResize="1" noEditPoints="1" noAdjustHandles="1" noChangeArrowheads="1" noChangeShapeType="1" noTextEdit="1"/>
              </p:cNvSpPr>
              <p:nvPr/>
            </p:nvSpPr>
            <p:spPr>
              <a:xfrm>
                <a:off x="615328" y="2057080"/>
                <a:ext cx="2310697" cy="346890"/>
              </a:xfrm>
              <a:prstGeom prst="rect">
                <a:avLst/>
              </a:prstGeom>
              <a:blipFill rotWithShape="1">
                <a:blip r:embed="rId9"/>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577556" y="2052675"/>
                <a:ext cx="233608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𝒚</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5577556" y="2052675"/>
                <a:ext cx="2336088" cy="346890"/>
              </a:xfrm>
              <a:prstGeom prst="rect">
                <a:avLst/>
              </a:prstGeom>
              <a:blipFill rotWithShape="1">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325" y="1505635"/>
                <a:ext cx="2812373" cy="323165"/>
              </a:xfrm>
              <a:prstGeom prst="rect">
                <a:avLst/>
              </a:prstGeom>
            </p:spPr>
            <p:txBody>
              <a:bodyPr wrap="none">
                <a:spAutoFit/>
              </a:bodyPr>
              <a:lstStyle/>
              <a:p>
                <a:r>
                  <a:rPr lang="en-US" altLang="ko-KR" sz="1500" b="1" dirty="0" smtClean="0">
                    <a:solidFill>
                      <a:schemeClr val="tx1"/>
                    </a:solidFill>
                    <a:latin typeface="Calibri" panose="020F0502020204030204" pitchFamily="34" charset="0"/>
                  </a:rPr>
                  <a:t>1. Given the data at </a:t>
                </a:r>
                <a14:m>
                  <m:oMath xmlns:m="http://schemas.openxmlformats.org/officeDocument/2006/math">
                    <m:r>
                      <a:rPr lang="en-US" altLang="ko-KR" sz="1500" b="1" i="1" dirty="0" smtClean="0">
                        <a:solidFill>
                          <a:schemeClr val="tx1"/>
                        </a:solidFill>
                        <a:latin typeface="Cambria Math"/>
                      </a:rPr>
                      <m:t>𝒏</m:t>
                    </m:r>
                  </m:oMath>
                </a14:m>
                <a:r>
                  <a:rPr lang="en-US" altLang="ko-KR" sz="1500" b="1" dirty="0" smtClean="0">
                    <a:solidFill>
                      <a:schemeClr val="tx1"/>
                    </a:solidFill>
                    <a:latin typeface="Calibri" panose="020F0502020204030204" pitchFamily="34" charset="0"/>
                  </a:rPr>
                  <a:t>th iteration</a:t>
                </a:r>
                <a:endParaRPr lang="en-US" sz="1500" dirty="0">
                  <a:solidFill>
                    <a:schemeClr val="tx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2325" y="1505635"/>
                <a:ext cx="2812373" cy="323165"/>
              </a:xfrm>
              <a:prstGeom prst="rect">
                <a:avLst/>
              </a:prstGeom>
              <a:blipFill rotWithShape="1">
                <a:blip r:embed="rId11"/>
                <a:stretch>
                  <a:fillRect l="-649" t="-3774" r="-216"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149994" y="2052675"/>
                <a:ext cx="232595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latin typeface="Cambria Math" panose="02040503050406030204" pitchFamily="18" charset="0"/>
                              <a:ea typeface="Cambria Math"/>
                            </a:rPr>
                          </m:ctrlPr>
                        </m:sSupPr>
                        <m:e>
                          <m:r>
                            <a:rPr lang="en-US" altLang="ko-KR" sz="1600" b="1" i="1" smtClean="0">
                              <a:latin typeface="Cambria Math"/>
                              <a:ea typeface="SimSun"/>
                              <a:cs typeface="Times New Roman"/>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28" name="Rectangle 27"/>
              <p:cNvSpPr>
                <a:spLocks noRot="1" noChangeAspect="1" noMove="1" noResize="1" noEditPoints="1" noAdjustHandles="1" noChangeArrowheads="1" noChangeShapeType="1" noTextEdit="1"/>
              </p:cNvSpPr>
              <p:nvPr/>
            </p:nvSpPr>
            <p:spPr>
              <a:xfrm>
                <a:off x="3149994" y="2052675"/>
                <a:ext cx="2325958" cy="346890"/>
              </a:xfrm>
              <a:prstGeom prst="rect">
                <a:avLst/>
              </a:prstGeom>
              <a:blipFill rotWithShape="1">
                <a:blip r:embed="rId12"/>
                <a:stretch>
                  <a:fillRect b="-10526"/>
                </a:stretch>
              </a:blipFill>
            </p:spPr>
            <p:txBody>
              <a:bodyPr/>
              <a:lstStyle/>
              <a:p>
                <a:r>
                  <a:rPr lang="en-US">
                    <a:noFill/>
                  </a:rPr>
                  <a:t> </a:t>
                </a:r>
              </a:p>
            </p:txBody>
          </p:sp>
        </mc:Fallback>
      </mc:AlternateContent>
      <p:sp>
        <p:nvSpPr>
          <p:cNvPr id="12" name="Rectangle 11"/>
          <p:cNvSpPr/>
          <p:nvPr/>
        </p:nvSpPr>
        <p:spPr>
          <a:xfrm>
            <a:off x="1295400" y="1794370"/>
            <a:ext cx="787395" cy="369332"/>
          </a:xfrm>
          <a:prstGeom prst="rect">
            <a:avLst/>
          </a:prstGeom>
        </p:spPr>
        <p:txBody>
          <a:bodyPr wrap="none">
            <a:spAutoFit/>
          </a:bodyPr>
          <a:lstStyle/>
          <a:p>
            <a:r>
              <a:rPr lang="en-US" b="1" dirty="0" smtClean="0">
                <a:solidFill>
                  <a:srgbClr val="FF0000"/>
                </a:solidFill>
              </a:rPr>
              <a:t>Inputs</a:t>
            </a:r>
            <a:endParaRPr lang="en-US" dirty="0">
              <a:solidFill>
                <a:srgbClr val="FF0000"/>
              </a:solidFill>
            </a:endParaRPr>
          </a:p>
        </p:txBody>
      </p:sp>
      <p:sp>
        <p:nvSpPr>
          <p:cNvPr id="38" name="Rectangle 37"/>
          <p:cNvSpPr/>
          <p:nvPr/>
        </p:nvSpPr>
        <p:spPr>
          <a:xfrm>
            <a:off x="6248400" y="1794370"/>
            <a:ext cx="1444819" cy="369332"/>
          </a:xfrm>
          <a:prstGeom prst="rect">
            <a:avLst/>
          </a:prstGeom>
        </p:spPr>
        <p:txBody>
          <a:bodyPr wrap="none">
            <a:spAutoFit/>
          </a:bodyPr>
          <a:lstStyle/>
          <a:p>
            <a:r>
              <a:rPr lang="en-US" b="1" dirty="0">
                <a:solidFill>
                  <a:srgbClr val="FF0000"/>
                </a:solidFill>
              </a:rPr>
              <a:t>O</a:t>
            </a:r>
            <a:r>
              <a:rPr lang="en-US" b="1" dirty="0" smtClean="0">
                <a:solidFill>
                  <a:srgbClr val="FF0000"/>
                </a:solidFill>
              </a:rPr>
              <a:t>bservations</a:t>
            </a:r>
            <a:endParaRPr lang="en-US" dirty="0">
              <a:solidFill>
                <a:srgbClr val="FF0000"/>
              </a:solidFill>
            </a:endParaRPr>
          </a:p>
        </p:txBody>
      </p:sp>
      <p:sp>
        <p:nvSpPr>
          <p:cNvPr id="39" name="Rectangle 38"/>
          <p:cNvSpPr/>
          <p:nvPr/>
        </p:nvSpPr>
        <p:spPr>
          <a:xfrm>
            <a:off x="3200400" y="1794370"/>
            <a:ext cx="2352695" cy="369332"/>
          </a:xfrm>
          <a:prstGeom prst="rect">
            <a:avLst/>
          </a:prstGeom>
        </p:spPr>
        <p:txBody>
          <a:bodyPr wrap="none">
            <a:spAutoFit/>
          </a:bodyPr>
          <a:lstStyle/>
          <a:p>
            <a:r>
              <a:rPr lang="en-US" b="1" dirty="0" smtClean="0">
                <a:solidFill>
                  <a:srgbClr val="FF0000"/>
                </a:solidFill>
                <a:sym typeface="Wingdings" panose="05000000000000000000" pitchFamily="2" charset="2"/>
              </a:rPr>
              <a:t>Latent function values </a:t>
            </a:r>
            <a:endParaRPr lang="en-US" dirty="0">
              <a:solidFill>
                <a:srgbClr val="FF0000"/>
              </a:solidFill>
            </a:endParaRPr>
          </a:p>
        </p:txBody>
      </p:sp>
      <mc:AlternateContent xmlns:mc="http://schemas.openxmlformats.org/markup-compatibility/2006" xmlns:a14="http://schemas.microsoft.com/office/drawing/2010/main">
        <mc:Choice Requires="a14">
          <p:sp>
            <p:nvSpPr>
              <p:cNvPr id="13" name="Rectangle 12"/>
              <p:cNvSpPr/>
              <p:nvPr/>
            </p:nvSpPr>
            <p:spPr>
              <a:xfrm>
                <a:off x="576512" y="5060204"/>
                <a:ext cx="3799438" cy="71263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b="0" i="1" smtClean="0">
                              <a:latin typeface="Cambria Math"/>
                              <a:ea typeface="Cambria Math"/>
                            </a:rPr>
                            <m:t>,</m:t>
                          </m:r>
                          <m:sSup>
                            <m:sSupPr>
                              <m:ctrlPr>
                                <a:rPr lang="ko-KR" altLang="ko-KR" sz="1400" i="1">
                                  <a:latin typeface="Cambria Math" panose="02040503050406030204" pitchFamily="18" charset="0"/>
                                  <a:ea typeface="Cambria Math"/>
                                </a:rPr>
                              </m:ctrlPr>
                            </m:sSupPr>
                            <m:e>
                              <m:r>
                                <a:rPr lang="en-US" altLang="ko-KR" sz="1400" b="1" i="1" smtClean="0">
                                  <a:latin typeface="Cambria Math"/>
                                  <a:ea typeface="Cambria Math"/>
                                </a:rPr>
                                <m:t>𝒚</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SimSun"/>
                          <a:cs typeface="Times New Roman"/>
                        </a:rPr>
                        <m:t>=</m:t>
                      </m:r>
                      <m:nary>
                        <m:naryPr>
                          <m:limLoc m:val="undOvr"/>
                          <m:subHide m:val="on"/>
                          <m:supHide m:val="on"/>
                          <m:ctrlPr>
                            <a:rPr lang="en-US" altLang="ko-KR" sz="1600" i="1">
                              <a:latin typeface="Cambria Math" panose="02040503050406030204" pitchFamily="18" charset="0"/>
                            </a:rPr>
                          </m:ctrlPr>
                        </m:naryPr>
                        <m:sub/>
                        <m:sup/>
                        <m:e>
                          <m:r>
                            <a:rPr lang="en-US" altLang="ko-KR" sz="1600" i="1">
                              <a:latin typeface="Cambria Math"/>
                            </a:rPr>
                            <m:t>𝑝</m:t>
                          </m:r>
                          <m:d>
                            <m:dPr>
                              <m:ctrlPr>
                                <a:rPr lang="en-US" altLang="ko-KR" sz="1600" i="1">
                                  <a:latin typeface="Cambria Math" panose="02040503050406030204" pitchFamily="18" charset="0"/>
                                </a:rPr>
                              </m:ctrlPr>
                            </m:dPr>
                            <m:e>
                              <m:r>
                                <a:rPr lang="en-US" altLang="ko-KR" sz="1600" b="0" i="1" smtClean="0">
                                  <a:latin typeface="Cambria Math"/>
                                  <a:ea typeface="Cambria Math"/>
                                </a:rPr>
                                <m:t>𝑓</m:t>
                              </m:r>
                              <m:r>
                                <a:rPr lang="en-US" altLang="ko-KR" sz="1600" i="1">
                                  <a:latin typeface="Cambria Math"/>
                                  <a:ea typeface="Cambria Math"/>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Cambria Math"/>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e>
                          </m:d>
                          <m:r>
                            <a:rPr lang="en-US" altLang="ko-KR" sz="1600" i="1">
                              <a:latin typeface="Cambria Math"/>
                            </a:rPr>
                            <m:t>𝑝</m:t>
                          </m:r>
                          <m:d>
                            <m:dPr>
                              <m:ctrlPr>
                                <a:rPr lang="en-US" altLang="ko-KR" sz="1600" i="1">
                                  <a:latin typeface="Cambria Math" panose="02040503050406030204" pitchFamily="18" charset="0"/>
                                </a:rPr>
                              </m:ctrlPr>
                            </m:dPr>
                            <m:e>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𝒚</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US" altLang="ko-KR" sz="1600" i="1">
                                  <a:latin typeface="Cambria Math"/>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e>
                          </m:d>
                        </m:e>
                      </m:nary>
                      <m:sSup>
                        <m:sSupPr>
                          <m:ctrlPr>
                            <a:rPr lang="ko-KR" altLang="ko-KR" sz="1600" i="1">
                              <a:latin typeface="Cambria Math" panose="02040503050406030204" pitchFamily="18" charset="0"/>
                              <a:ea typeface="Cambria Math"/>
                            </a:rPr>
                          </m:ctrlPr>
                        </m:sSupPr>
                        <m:e>
                          <m:r>
                            <a:rPr lang="en-US" altLang="ko-KR" sz="1600" i="1">
                              <a:latin typeface="Cambria Math"/>
                              <a:ea typeface="Cambria Math"/>
                            </a:rPr>
                            <m:t>𝑑</m:t>
                          </m:r>
                          <m:r>
                            <a:rPr lang="en-US" altLang="ko-KR" sz="1600" b="1" i="1">
                              <a:latin typeface="Cambria Math"/>
                              <a:ea typeface="Cambria Math"/>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oMath>
                  </m:oMathPara>
                </a14:m>
                <a:endParaRPr lang="en-US" sz="1500" dirty="0"/>
              </a:p>
            </p:txBody>
          </p:sp>
        </mc:Choice>
        <mc:Fallback xmlns="">
          <p:sp>
            <p:nvSpPr>
              <p:cNvPr id="13" name="Rectangle 12"/>
              <p:cNvSpPr>
                <a:spLocks noRot="1" noChangeAspect="1" noMove="1" noResize="1" noEditPoints="1" noAdjustHandles="1" noChangeArrowheads="1" noChangeShapeType="1" noTextEdit="1"/>
              </p:cNvSpPr>
              <p:nvPr/>
            </p:nvSpPr>
            <p:spPr>
              <a:xfrm>
                <a:off x="576512" y="5060204"/>
                <a:ext cx="3799438" cy="712631"/>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5574867" y="5082209"/>
                <a:ext cx="2891881" cy="5763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400" i="1" smtClean="0">
                              <a:latin typeface="Cambria Math" panose="02040503050406030204" pitchFamily="18" charset="0"/>
                            </a:rPr>
                          </m:ctrlPr>
                        </m:dPr>
                        <m:e>
                          <m:eqArr>
                            <m:eqArrPr>
                              <m:ctrlPr>
                                <a:rPr lang="ko-KR" altLang="ko-KR" sz="1400" i="1">
                                  <a:latin typeface="Cambria Math" panose="02040503050406030204" pitchFamily="18" charset="0"/>
                                </a:rPr>
                              </m:ctrlPr>
                            </m:eqArrPr>
                            <m:e>
                              <m:sSup>
                                <m:sSupPr>
                                  <m:ctrlPr>
                                    <a:rPr lang="ko-KR" altLang="ko-KR" sz="1400" i="1">
                                      <a:latin typeface="Cambria Math" panose="02040503050406030204" pitchFamily="18" charset="0"/>
                                    </a:rPr>
                                  </m:ctrlPr>
                                </m:sSupPr>
                                <m:e>
                                  <m:r>
                                    <a:rPr lang="en-US" altLang="ko-KR" sz="1400" b="1" i="1" smtClean="0">
                                      <a:latin typeface="Cambria Math"/>
                                    </a:rPr>
                                    <m:t>𝒚</m:t>
                                  </m:r>
                                </m:e>
                                <m:sup>
                                  <m:r>
                                    <a:rPr lang="en-GB" altLang="ko-KR" sz="1400" i="1">
                                      <a:latin typeface="Cambria Math"/>
                                    </a:rPr>
                                    <m:t>1:</m:t>
                                  </m:r>
                                  <m:r>
                                    <a:rPr lang="en-GB" altLang="ko-KR" sz="1400" i="1">
                                      <a:latin typeface="Cambria Math"/>
                                    </a:rPr>
                                    <m:t>𝑛</m:t>
                                  </m:r>
                                </m:sup>
                              </m:sSup>
                            </m:e>
                            <m:e>
                              <m:r>
                                <a:rPr lang="en-US" altLang="ko-KR" sz="1400" i="1" smtClean="0">
                                  <a:latin typeface="Cambria Math"/>
                                  <a:ea typeface="Cambria Math"/>
                                </a:rPr>
                                <m:t>𝑓</m:t>
                              </m:r>
                            </m:e>
                          </m:eqArr>
                        </m:e>
                      </m:d>
                      <m:r>
                        <a:rPr lang="en-GB" altLang="ko-KR" sz="1400" i="1">
                          <a:latin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b="1" i="1">
                              <a:latin typeface="Cambria Math"/>
                            </a:rPr>
                            <m:t>𝟎</m:t>
                          </m:r>
                          <m:r>
                            <a:rPr lang="en-GB" altLang="ko-KR" sz="1400" i="1">
                              <a:latin typeface="Cambria Math"/>
                            </a:rPr>
                            <m:t>,</m:t>
                          </m:r>
                          <m:d>
                            <m:dPr>
                              <m:begChr m:val="["/>
                              <m:endChr m:val="]"/>
                              <m:ctrlPr>
                                <a:rPr lang="ko-KR" altLang="ko-KR" sz="1400" i="1">
                                  <a:latin typeface="Cambria Math" panose="02040503050406030204" pitchFamily="18" charset="0"/>
                                </a:rPr>
                              </m:ctrlPr>
                            </m:dPr>
                            <m:e>
                              <m:m>
                                <m:mPr>
                                  <m:mcs>
                                    <m:mc>
                                      <m:mcPr>
                                        <m:count m:val="2"/>
                                        <m:mcJc m:val="center"/>
                                      </m:mcPr>
                                    </m:mc>
                                  </m:mcs>
                                  <m:ctrlPr>
                                    <a:rPr lang="ko-KR" altLang="ko-KR" sz="1400" i="1">
                                      <a:latin typeface="Cambria Math" panose="02040503050406030204" pitchFamily="18" charset="0"/>
                                    </a:rPr>
                                  </m:ctrlPr>
                                </m:mPr>
                                <m:mr>
                                  <m:e>
                                    <m:r>
                                      <a:rPr lang="en-GB" altLang="ko-KR" sz="1400" b="1" i="1" smtClean="0">
                                        <a:solidFill>
                                          <a:schemeClr val="tx1"/>
                                        </a:solidFill>
                                        <a:latin typeface="Cambria Math"/>
                                      </a:rPr>
                                      <m:t>𝐊</m:t>
                                    </m:r>
                                    <m:r>
                                      <a:rPr lang="en-GB" altLang="ko-KR" sz="1400" b="1">
                                        <a:solidFill>
                                          <a:schemeClr val="tx1"/>
                                        </a:solidFill>
                                        <a:latin typeface="Cambria Math"/>
                                      </a:rPr>
                                      <m:t>+</m:t>
                                    </m:r>
                                    <m:sSubSup>
                                      <m:sSubSupPr>
                                        <m:ctrlPr>
                                          <a:rPr lang="ko-KR" altLang="ko-KR" sz="1400" i="1">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latin typeface="Cambria Math"/>
                                      </a:rPr>
                                      <m:t>𝐈</m:t>
                                    </m:r>
                                  </m:e>
                                  <m:e>
                                    <m:r>
                                      <a:rPr lang="en-GB" altLang="ko-KR" sz="1400" b="1" i="1">
                                        <a:latin typeface="Cambria Math"/>
                                      </a:rPr>
                                      <m:t>𝒌</m:t>
                                    </m:r>
                                  </m:e>
                                </m:mr>
                                <m:mr>
                                  <m:e>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e>
                                  <m:e>
                                    <m:r>
                                      <a:rPr lang="en-GB" altLang="ko-KR" sz="1400" i="1">
                                        <a:latin typeface="Cambria Math"/>
                                      </a:rPr>
                                      <m:t>𝑘</m:t>
                                    </m:r>
                                    <m:r>
                                      <a:rPr lang="en-GB" altLang="ko-KR" sz="1400" i="1">
                                        <a:latin typeface="Cambria Math"/>
                                      </a:rPr>
                                      <m:t>(</m:t>
                                    </m:r>
                                    <m:r>
                                      <a:rPr lang="en-US" altLang="ko-KR" sz="1400" b="1" i="1" smtClean="0">
                                        <a:latin typeface="Cambria Math"/>
                                      </a:rPr>
                                      <m:t>𝒙</m:t>
                                    </m:r>
                                    <m:r>
                                      <a:rPr lang="en-GB" altLang="ko-KR" sz="1400" b="0" i="1">
                                        <a:latin typeface="Cambria Math"/>
                                      </a:rPr>
                                      <m:t>,</m:t>
                                    </m:r>
                                    <m:r>
                                      <a:rPr lang="en-US" altLang="ko-KR" sz="1400" b="1" i="1" smtClean="0">
                                        <a:latin typeface="Cambria Math"/>
                                      </a:rPr>
                                      <m:t>𝒙</m:t>
                                    </m:r>
                                    <m:r>
                                      <a:rPr lang="en-GB" altLang="ko-KR" sz="1400" i="1">
                                        <a:latin typeface="Cambria Math"/>
                                      </a:rPr>
                                      <m:t>)</m:t>
                                    </m:r>
                                  </m:e>
                                </m:mr>
                              </m:m>
                            </m:e>
                          </m:d>
                        </m:e>
                      </m:d>
                    </m:oMath>
                  </m:oMathPara>
                </a14:m>
                <a:endParaRPr lang="ko-KR" altLang="en-US" sz="1500" dirty="0">
                  <a:latin typeface="Calibri" panose="020F0502020204030204" pitchFamily="34" charset="0"/>
                </a:endParaRPr>
              </a:p>
            </p:txBody>
          </p:sp>
        </mc:Choice>
        <mc:Fallback xmlns="">
          <p:sp>
            <p:nvSpPr>
              <p:cNvPr id="31" name="Rectangle 30"/>
              <p:cNvSpPr>
                <a:spLocks noRot="1" noChangeAspect="1" noMove="1" noResize="1" noEditPoints="1" noAdjustHandles="1" noChangeArrowheads="1" noChangeShapeType="1" noTextEdit="1"/>
              </p:cNvSpPr>
              <p:nvPr/>
            </p:nvSpPr>
            <p:spPr>
              <a:xfrm>
                <a:off x="5574867" y="5082209"/>
                <a:ext cx="2891881" cy="576376"/>
              </a:xfrm>
              <a:prstGeom prst="rect">
                <a:avLst/>
              </a:prstGeom>
              <a:blipFill rotWithShape="1">
                <a:blip r:embed="rId15"/>
                <a:stretch>
                  <a:fillRect b="-3191"/>
                </a:stretch>
              </a:blipFill>
            </p:spPr>
            <p:txBody>
              <a:bodyPr/>
              <a:lstStyle/>
              <a:p>
                <a:r>
                  <a:rPr lang="en-US">
                    <a:noFill/>
                  </a:rPr>
                  <a:t> </a:t>
                </a:r>
              </a:p>
            </p:txBody>
          </p:sp>
        </mc:Fallback>
      </mc:AlternateContent>
      <p:sp>
        <p:nvSpPr>
          <p:cNvPr id="7" name="Right Arrow 6"/>
          <p:cNvSpPr/>
          <p:nvPr/>
        </p:nvSpPr>
        <p:spPr>
          <a:xfrm>
            <a:off x="4776877" y="5305988"/>
            <a:ext cx="176123" cy="1288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25" y="4038600"/>
            <a:ext cx="7146187" cy="323165"/>
          </a:xfrm>
          <a:prstGeom prst="rect">
            <a:avLst/>
          </a:prstGeom>
        </p:spPr>
        <p:txBody>
          <a:bodyPr wrap="none">
            <a:spAutoFit/>
          </a:bodyPr>
          <a:lstStyle/>
          <a:p>
            <a:r>
              <a:rPr lang="en-US" altLang="ko-KR" sz="1500" b="1" dirty="0" smtClean="0">
                <a:latin typeface="Calibri" panose="020F0502020204030204" pitchFamily="34" charset="0"/>
              </a:rPr>
              <a:t>3. Likelihood is constructed base the assumption on the noise, i.e., </a:t>
            </a:r>
            <a:r>
              <a:rPr lang="en-US" altLang="ko-KR" sz="1500" b="1" dirty="0" err="1" smtClean="0">
                <a:latin typeface="Calibri" panose="020F0502020204030204" pitchFamily="34" charset="0"/>
              </a:rPr>
              <a:t>i.i.d</a:t>
            </a:r>
            <a:r>
              <a:rPr lang="en-US" altLang="ko-KR" sz="1500" b="1" dirty="0" smtClean="0">
                <a:latin typeface="Calibri" panose="020F0502020204030204" pitchFamily="34" charset="0"/>
              </a:rPr>
              <a:t>. Gaussian noise</a:t>
            </a:r>
            <a:endParaRPr lang="en-US" sz="1500" dirty="0"/>
          </a:p>
        </p:txBody>
      </p:sp>
      <mc:AlternateContent xmlns:mc="http://schemas.openxmlformats.org/markup-compatibility/2006" xmlns:a14="http://schemas.microsoft.com/office/drawing/2010/main">
        <mc:Choice Requires="a14">
          <p:sp>
            <p:nvSpPr>
              <p:cNvPr id="27" name="Rectangle 26"/>
              <p:cNvSpPr/>
              <p:nvPr/>
            </p:nvSpPr>
            <p:spPr>
              <a:xfrm>
                <a:off x="3392377" y="4343400"/>
                <a:ext cx="2322623" cy="33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sSup>
                            <m:sSupPr>
                              <m:ctrlPr>
                                <a:rPr lang="ko-KR" altLang="ko-KR" sz="1400" i="1">
                                  <a:latin typeface="Cambria Math" panose="02040503050406030204" pitchFamily="18" charset="0"/>
                                  <a:ea typeface="Cambria Math"/>
                                </a:rPr>
                              </m:ctrlPr>
                            </m:sSupPr>
                            <m:e>
                              <m:r>
                                <a:rPr lang="en-US" altLang="ko-KR" sz="1400" b="1" i="1">
                                  <a:latin typeface="Cambria Math"/>
                                  <a:ea typeface="SimSun"/>
                                  <a:cs typeface="Times New Roman"/>
                                </a:rPr>
                                <m:t>𝒚</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US" altLang="ko-KR" sz="1400" b="1" i="1">
                                  <a:latin typeface="Cambria Math"/>
                                  <a:ea typeface="SimSun"/>
                                  <a:cs typeface="Times New Roman"/>
                                </a:rPr>
                                <m:t>𝒇</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e>
                      </m:d>
                      <m:r>
                        <a:rPr lang="en-US" altLang="ko-KR" sz="1400" b="0" i="0" smtClean="0">
                          <a:latin typeface="Cambria Math"/>
                        </a:rPr>
                        <m:t>=</m:t>
                      </m:r>
                      <m:r>
                        <a:rPr lang="en-GB" altLang="ko-KR" sz="1400" i="1">
                          <a:latin typeface="Cambria Math"/>
                        </a:rPr>
                        <m:t>𝑁</m:t>
                      </m:r>
                      <m:d>
                        <m:dPr>
                          <m:ctrlPr>
                            <a:rPr lang="ko-KR" altLang="ko-KR" sz="1400" i="1">
                              <a:latin typeface="Cambria Math" panose="02040503050406030204" pitchFamily="18" charset="0"/>
                            </a:rPr>
                          </m:ctrlPr>
                        </m:dPr>
                        <m:e>
                          <m:sSup>
                            <m:sSupPr>
                              <m:ctrlPr>
                                <a:rPr lang="ko-KR" altLang="ko-KR" sz="1400" i="1">
                                  <a:latin typeface="Cambria Math" panose="02040503050406030204" pitchFamily="18" charset="0"/>
                                  <a:ea typeface="Cambria Math"/>
                                </a:rPr>
                              </m:ctrlPr>
                            </m:sSupPr>
                            <m:e>
                              <m:r>
                                <a:rPr lang="en-US" altLang="ko-KR" sz="1400" b="1" i="1">
                                  <a:latin typeface="Cambria Math"/>
                                  <a:ea typeface="SimSun"/>
                                  <a:cs typeface="Times New Roman"/>
                                </a:rPr>
                                <m:t>𝒇</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r>
                            <a:rPr lang="en-GB" altLang="ko-KR" sz="1400" i="1">
                              <a:latin typeface="Cambria Math"/>
                            </a:rPr>
                            <m:t>,</m:t>
                          </m:r>
                          <m:sSubSup>
                            <m:sSubSupPr>
                              <m:ctrlPr>
                                <a:rPr lang="ko-KR" altLang="ko-KR" sz="1400" i="1">
                                  <a:latin typeface="Cambria Math" panose="02040503050406030204" pitchFamily="18" charset="0"/>
                                </a:rPr>
                              </m:ctrlPr>
                            </m:sSubSupPr>
                            <m:e>
                              <m:r>
                                <a:rPr lang="en-GB" altLang="ko-KR" sz="1400" i="1">
                                  <a:latin typeface="Cambria Math"/>
                                </a:rPr>
                                <m:t>𝜎</m:t>
                              </m:r>
                            </m:e>
                            <m:sub>
                              <m:r>
                                <a:rPr lang="ko-KR" altLang="en-US" sz="1400" i="1">
                                  <a:latin typeface="Cambria Math"/>
                                </a:rPr>
                                <m:t>𝜖</m:t>
                              </m:r>
                            </m:sub>
                            <m:sup>
                              <m:r>
                                <a:rPr lang="en-GB" altLang="ko-KR" sz="1400" i="1">
                                  <a:latin typeface="Cambria Math"/>
                                </a:rPr>
                                <m:t>2</m:t>
                              </m:r>
                            </m:sup>
                          </m:sSubSup>
                          <m:r>
                            <a:rPr lang="en-US" altLang="ko-KR" sz="1400" b="1" i="0" smtClean="0">
                              <a:latin typeface="Cambria Math"/>
                            </a:rPr>
                            <m:t>𝐈</m:t>
                          </m:r>
                        </m:e>
                      </m:d>
                    </m:oMath>
                  </m:oMathPara>
                </a14:m>
                <a:endParaRPr lang="en-US" sz="1500" dirty="0"/>
              </a:p>
            </p:txBody>
          </p:sp>
        </mc:Choice>
        <mc:Fallback xmlns="">
          <p:sp>
            <p:nvSpPr>
              <p:cNvPr id="27" name="Rectangle 26"/>
              <p:cNvSpPr>
                <a:spLocks noRot="1" noChangeAspect="1" noMove="1" noResize="1" noEditPoints="1" noAdjustHandles="1" noChangeArrowheads="1" noChangeShapeType="1" noTextEdit="1"/>
              </p:cNvSpPr>
              <p:nvPr/>
            </p:nvSpPr>
            <p:spPr>
              <a:xfrm>
                <a:off x="3392377" y="4343400"/>
                <a:ext cx="2322623" cy="335476"/>
              </a:xfrm>
              <a:prstGeom prst="rect">
                <a:avLst/>
              </a:prstGeom>
              <a:blipFill rotWithShape="1">
                <a:blip r:embed="rId16"/>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248400" y="1600200"/>
                <a:ext cx="1302793" cy="346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solidFill>
                                <a:srgbClr val="FF0000"/>
                              </a:solidFill>
                              <a:latin typeface="Cambria Math" panose="02040503050406030204" pitchFamily="18" charset="0"/>
                            </a:rPr>
                          </m:ctrlPr>
                        </m:sSupPr>
                        <m:e>
                          <m:r>
                            <a:rPr lang="en-US" altLang="ko-KR" sz="1600" i="1">
                              <a:solidFill>
                                <a:srgbClr val="FF0000"/>
                              </a:solidFill>
                              <a:latin typeface="Cambria Math"/>
                            </a:rPr>
                            <m:t>𝑦</m:t>
                          </m:r>
                        </m:e>
                        <m:sup>
                          <m:r>
                            <a:rPr lang="en-US" altLang="ko-KR" sz="1600" i="1">
                              <a:solidFill>
                                <a:srgbClr val="FF0000"/>
                              </a:solidFill>
                              <a:latin typeface="Cambria Math"/>
                            </a:rPr>
                            <m:t>𝑖</m:t>
                          </m:r>
                        </m:sup>
                      </m:sSup>
                      <m:r>
                        <a:rPr lang="en-US" altLang="ko-KR" sz="1600" b="0" i="1" smtClean="0">
                          <a:solidFill>
                            <a:srgbClr val="FF0000"/>
                          </a:solidFill>
                          <a:latin typeface="Cambria Math"/>
                        </a:rPr>
                        <m:t>=</m:t>
                      </m:r>
                      <m:sSup>
                        <m:sSupPr>
                          <m:ctrlPr>
                            <a:rPr lang="ko-KR" altLang="ko-KR" sz="1600" i="1">
                              <a:solidFill>
                                <a:srgbClr val="FF0000"/>
                              </a:solidFill>
                              <a:latin typeface="Cambria Math" panose="02040503050406030204" pitchFamily="18" charset="0"/>
                              <a:ea typeface="Cambria Math"/>
                            </a:rPr>
                          </m:ctrlPr>
                        </m:sSupPr>
                        <m:e>
                          <m:r>
                            <a:rPr lang="en-US" altLang="ko-KR" sz="1600" i="1">
                              <a:solidFill>
                                <a:srgbClr val="FF0000"/>
                              </a:solidFill>
                              <a:latin typeface="Cambria Math"/>
                              <a:ea typeface="SimSun"/>
                              <a:cs typeface="Times New Roman"/>
                            </a:rPr>
                            <m:t>𝑓</m:t>
                          </m:r>
                        </m:e>
                        <m:sup>
                          <m:r>
                            <a:rPr lang="en-GB" altLang="ko-KR" sz="1600" i="1">
                              <a:solidFill>
                                <a:srgbClr val="FF0000"/>
                              </a:solidFill>
                              <a:latin typeface="Cambria Math"/>
                              <a:ea typeface="SimSun"/>
                              <a:cs typeface="Times New Roman"/>
                            </a:rPr>
                            <m:t>𝑖</m:t>
                          </m:r>
                        </m:sup>
                      </m:sSup>
                      <m:r>
                        <a:rPr lang="en-US" altLang="ko-KR" sz="1600" b="0" i="1" smtClean="0">
                          <a:solidFill>
                            <a:srgbClr val="FF0000"/>
                          </a:solidFill>
                          <a:latin typeface="Cambria Math"/>
                          <a:ea typeface="SimSun"/>
                          <a:cs typeface="Times New Roman"/>
                        </a:rPr>
                        <m:t>+</m:t>
                      </m:r>
                      <m:sSup>
                        <m:sSupPr>
                          <m:ctrlPr>
                            <a:rPr lang="ko-KR" altLang="ko-KR" sz="1600" i="1">
                              <a:solidFill>
                                <a:srgbClr val="FF0000"/>
                              </a:solidFill>
                              <a:latin typeface="Cambria Math" panose="02040503050406030204" pitchFamily="18" charset="0"/>
                            </a:rPr>
                          </m:ctrlPr>
                        </m:sSupPr>
                        <m:e>
                          <m:r>
                            <a:rPr lang="ko-KR" altLang="en-US" sz="1600" i="1">
                              <a:solidFill>
                                <a:srgbClr val="FF0000"/>
                              </a:solidFill>
                              <a:latin typeface="Cambria Math"/>
                            </a:rPr>
                            <m:t>𝜖</m:t>
                          </m:r>
                        </m:e>
                        <m:sup>
                          <m:r>
                            <a:rPr lang="en-US" altLang="ko-KR" sz="1600" i="1">
                              <a:solidFill>
                                <a:srgbClr val="FF0000"/>
                              </a:solidFill>
                              <a:latin typeface="Cambria Math"/>
                            </a:rPr>
                            <m:t>𝑖</m:t>
                          </m:r>
                        </m:sup>
                      </m:sSup>
                    </m:oMath>
                  </m:oMathPara>
                </a14:m>
                <a:endParaRPr lang="en-US" sz="1600"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6248400" y="1600200"/>
                <a:ext cx="1302793" cy="346570"/>
              </a:xfrm>
              <a:prstGeom prst="rect">
                <a:avLst/>
              </a:prstGeom>
              <a:blipFill rotWithShape="1">
                <a:blip r:embed="rId17"/>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953000" y="3531282"/>
                <a:ext cx="4114800" cy="5073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200" i="1">
                          <a:latin typeface="Cambria Math"/>
                        </a:rPr>
                        <m:t>𝑘</m:t>
                      </m:r>
                      <m:d>
                        <m:dPr>
                          <m:ctrlPr>
                            <a:rPr lang="en-US" sz="1200" i="1">
                              <a:latin typeface="Cambria Math" panose="02040503050406030204" pitchFamily="18" charset="0"/>
                            </a:rPr>
                          </m:ctrlPr>
                        </m:dPr>
                        <m:e>
                          <m:r>
                            <a:rPr lang="en-US" sz="1200" b="1" i="1">
                              <a:latin typeface="Cambria Math"/>
                            </a:rPr>
                            <m:t>𝒙</m:t>
                          </m:r>
                          <m:r>
                            <a:rPr lang="en-US"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r>
                        <a:rPr lang="en-GB" sz="1200" i="1">
                          <a:latin typeface="Cambria Math"/>
                        </a:rPr>
                        <m:t>=</m:t>
                      </m:r>
                      <m:r>
                        <a:rPr lang="en-GB" sz="1200" i="1">
                          <a:latin typeface="Cambria Math"/>
                        </a:rPr>
                        <m:t>𝛾</m:t>
                      </m:r>
                      <m:r>
                        <m:rPr>
                          <m:sty m:val="p"/>
                        </m:rPr>
                        <a:rPr lang="en-GB" sz="1200">
                          <a:latin typeface="Cambria Math"/>
                        </a:rPr>
                        <m:t>exp</m:t>
                      </m:r>
                      <m:d>
                        <m:dPr>
                          <m:ctrlPr>
                            <a:rPr lang="en-US" sz="1200" i="1">
                              <a:latin typeface="Cambria Math" panose="02040503050406030204" pitchFamily="18" charset="0"/>
                            </a:rPr>
                          </m:ctrlPr>
                        </m:dPr>
                        <m:e>
                          <m:r>
                            <a:rPr lang="en-GB" sz="1200" i="1">
                              <a:latin typeface="Cambria Math"/>
                            </a:rPr>
                            <m:t>−</m:t>
                          </m:r>
                          <m:f>
                            <m:fPr>
                              <m:ctrlPr>
                                <a:rPr lang="en-US" sz="1200" i="1">
                                  <a:latin typeface="Cambria Math" panose="02040503050406030204" pitchFamily="18" charset="0"/>
                                </a:rPr>
                              </m:ctrlPr>
                            </m:fPr>
                            <m:num>
                              <m:r>
                                <a:rPr lang="en-GB" sz="1200" i="1">
                                  <a:latin typeface="Cambria Math"/>
                                </a:rPr>
                                <m:t>1</m:t>
                              </m:r>
                            </m:num>
                            <m:den>
                              <m:r>
                                <a:rPr lang="en-GB" sz="1200" i="1">
                                  <a:latin typeface="Cambria Math"/>
                                </a:rPr>
                                <m:t>2</m:t>
                              </m:r>
                            </m:den>
                          </m:f>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b="1" i="1">
                                      <a:latin typeface="Cambria Math"/>
                                    </a:rPr>
                                    <m:t>𝒙</m:t>
                                  </m:r>
                                  <m:r>
                                    <a:rPr lang="en-GB"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e>
                            <m:sup>
                              <m:r>
                                <a:rPr lang="en-GB" sz="1200" i="1">
                                  <a:latin typeface="Cambria Math"/>
                                </a:rPr>
                                <m:t>𝑇</m:t>
                              </m:r>
                            </m:sup>
                          </m:sSup>
                          <m:sSup>
                            <m:sSupPr>
                              <m:ctrlPr>
                                <a:rPr lang="en-US" sz="1200" i="1">
                                  <a:latin typeface="Cambria Math" panose="02040503050406030204" pitchFamily="18" charset="0"/>
                                </a:rPr>
                              </m:ctrlPr>
                            </m:sSupPr>
                            <m:e>
                              <m:r>
                                <m:rPr>
                                  <m:sty m:val="p"/>
                                </m:rPr>
                                <a:rPr lang="en-GB" sz="1200">
                                  <a:latin typeface="Cambria Math"/>
                                </a:rPr>
                                <m:t>diag</m:t>
                              </m:r>
                              <m:d>
                                <m:dPr>
                                  <m:ctrlPr>
                                    <a:rPr lang="en-US" sz="1200" i="1">
                                      <a:latin typeface="Cambria Math" panose="02040503050406030204" pitchFamily="18" charset="0"/>
                                    </a:rPr>
                                  </m:ctrlPr>
                                </m:dPr>
                                <m:e>
                                  <m:r>
                                    <a:rPr lang="en-GB" sz="1200" b="1" i="1">
                                      <a:latin typeface="Cambria Math"/>
                                    </a:rPr>
                                    <m:t>𝝀</m:t>
                                  </m:r>
                                </m:e>
                              </m:d>
                            </m:e>
                            <m:sup>
                              <m:r>
                                <a:rPr lang="en-GB" sz="1200" i="1">
                                  <a:latin typeface="Cambria Math"/>
                                </a:rPr>
                                <m:t>−2</m:t>
                              </m:r>
                            </m:sup>
                          </m:sSup>
                          <m:d>
                            <m:dPr>
                              <m:ctrlPr>
                                <a:rPr lang="en-US" sz="1200" i="1">
                                  <a:latin typeface="Cambria Math" panose="02040503050406030204" pitchFamily="18" charset="0"/>
                                </a:rPr>
                              </m:ctrlPr>
                            </m:dPr>
                            <m:e>
                              <m:r>
                                <a:rPr lang="en-US" sz="1200" b="1" i="1">
                                  <a:latin typeface="Cambria Math"/>
                                </a:rPr>
                                <m:t>𝒙</m:t>
                              </m:r>
                              <m:r>
                                <a:rPr lang="en-GB"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e>
                      </m:d>
                    </m:oMath>
                  </m:oMathPara>
                </a14:m>
                <a:endParaRPr lang="en-US" sz="1200" dirty="0"/>
              </a:p>
            </p:txBody>
          </p:sp>
        </mc:Choice>
        <mc:Fallback xmlns="">
          <p:sp>
            <p:nvSpPr>
              <p:cNvPr id="48" name="Rectangle 47"/>
              <p:cNvSpPr>
                <a:spLocks noRot="1" noChangeAspect="1" noMove="1" noResize="1" noEditPoints="1" noAdjustHandles="1" noChangeArrowheads="1" noChangeShapeType="1" noTextEdit="1"/>
              </p:cNvSpPr>
              <p:nvPr/>
            </p:nvSpPr>
            <p:spPr>
              <a:xfrm>
                <a:off x="4953000" y="3531282"/>
                <a:ext cx="4114800" cy="507318"/>
              </a:xfrm>
              <a:prstGeom prst="rect">
                <a:avLst/>
              </a:prstGeom>
              <a:blipFill rotWithShape="1">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290109" y="3631052"/>
                <a:ext cx="97353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𝑚</m:t>
                      </m:r>
                      <m:d>
                        <m:dPr>
                          <m:ctrlPr>
                            <a:rPr lang="en-US" altLang="ko-KR" sz="1400" i="1">
                              <a:latin typeface="Cambria Math" panose="02040503050406030204" pitchFamily="18" charset="0"/>
                            </a:rPr>
                          </m:ctrlPr>
                        </m:dPr>
                        <m:e>
                          <m:r>
                            <a:rPr lang="en-US" altLang="ko-KR" sz="1400" b="1" i="1">
                              <a:latin typeface="Cambria Math"/>
                            </a:rPr>
                            <m:t>𝒙</m:t>
                          </m:r>
                        </m:e>
                      </m:d>
                      <m:r>
                        <a:rPr lang="en-US" altLang="ko-KR" sz="1400" b="0" i="1" smtClean="0">
                          <a:latin typeface="Cambria Math"/>
                          <a:ea typeface="Cambria Math"/>
                        </a:rPr>
                        <m:t>=</m:t>
                      </m:r>
                      <m:r>
                        <a:rPr lang="en-US" altLang="ko-KR" sz="1400" b="1" i="1" smtClean="0">
                          <a:latin typeface="Cambria Math"/>
                          <a:ea typeface="Cambria Math"/>
                        </a:rPr>
                        <m:t>𝟎</m:t>
                      </m:r>
                    </m:oMath>
                  </m:oMathPara>
                </a14:m>
                <a:endParaRPr lang="en-US" sz="1400" b="1" dirty="0"/>
              </a:p>
            </p:txBody>
          </p:sp>
        </mc:Choice>
        <mc:Fallback xmlns="">
          <p:sp>
            <p:nvSpPr>
              <p:cNvPr id="5" name="Rectangle 4"/>
              <p:cNvSpPr>
                <a:spLocks noRot="1" noChangeAspect="1" noMove="1" noResize="1" noEditPoints="1" noAdjustHandles="1" noChangeArrowheads="1" noChangeShapeType="1" noTextEdit="1"/>
              </p:cNvSpPr>
              <p:nvPr/>
            </p:nvSpPr>
            <p:spPr>
              <a:xfrm>
                <a:off x="4290109" y="3631052"/>
                <a:ext cx="973536" cy="307777"/>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Learning phase : Gaussian Process (GP) regression</a:t>
                </a:r>
              </a:p>
              <a:p>
                <a:pPr algn="ctr"/>
                <a:r>
                  <a:rPr lang="en-US" sz="2000" dirty="0"/>
                  <a:t>Construct the distribution on unknown target value </a:t>
                </a:r>
                <a14:m>
                  <m:oMath xmlns:m="http://schemas.openxmlformats.org/officeDocument/2006/math">
                    <m:r>
                      <a:rPr lang="en-US" altLang="ko-KR" sz="2000" b="0" i="1" smtClean="0">
                        <a:latin typeface="Cambria Math"/>
                      </a:rPr>
                      <m:t>𝑓</m:t>
                    </m:r>
                    <m:r>
                      <a:rPr lang="en-US" altLang="ko-KR" sz="2000" i="1">
                        <a:latin typeface="Cambria Math"/>
                      </a:rPr>
                      <m:t>=</m:t>
                    </m:r>
                    <m:r>
                      <a:rPr lang="en-GB" altLang="ko-KR" sz="2000" i="1">
                        <a:latin typeface="Cambria Math"/>
                      </a:rPr>
                      <m:t>𝑓</m:t>
                    </m:r>
                    <m:d>
                      <m:dPr>
                        <m:ctrlPr>
                          <a:rPr lang="en-GB" altLang="ko-KR" sz="2000" i="1">
                            <a:latin typeface="Cambria Math" panose="02040503050406030204" pitchFamily="18" charset="0"/>
                          </a:rPr>
                        </m:ctrlPr>
                      </m:dPr>
                      <m:e>
                        <m:r>
                          <a:rPr lang="en-US" altLang="ko-KR" sz="2000" b="1" i="1">
                            <a:latin typeface="Cambria Math"/>
                            <a:ea typeface="SimSun"/>
                            <a:cs typeface="Times New Roman"/>
                          </a:rPr>
                          <m:t>𝒙</m:t>
                        </m:r>
                      </m:e>
                    </m:d>
                  </m:oMath>
                </a14:m>
                <a:r>
                  <a:rPr lang="en-US" sz="2000" dirty="0"/>
                  <a:t> corresponding</a:t>
                </a:r>
                <a:r>
                  <a:rPr lang="en-US" sz="2000" dirty="0" smtClean="0"/>
                  <a:t> </a:t>
                </a:r>
                <a14:m>
                  <m:oMath xmlns:m="http://schemas.openxmlformats.org/officeDocument/2006/math">
                    <m:r>
                      <a:rPr lang="en-US" altLang="ko-KR" sz="2000" b="1" i="1">
                        <a:latin typeface="Cambria Math"/>
                        <a:ea typeface="SimSun"/>
                        <a:cs typeface="Times New Roman"/>
                      </a:rPr>
                      <m:t>𝒙</m:t>
                    </m:r>
                  </m:oMath>
                </a14:m>
                <a:endParaRPr lang="en-US" sz="2000" dirty="0"/>
              </a:p>
            </p:txBody>
          </p:sp>
        </mc:Choice>
        <mc:Fallback xmlns="">
          <p:sp>
            <p:nvSpPr>
              <p:cNvPr id="30" name="TextBox 29"/>
              <p:cNvSpPr txBox="1">
                <a:spLocks noRot="1" noChangeAspect="1" noMove="1" noResize="1" noEditPoints="1" noAdjustHandles="1" noChangeArrowheads="1" noChangeShapeType="1" noTextEdit="1"/>
              </p:cNvSpPr>
              <p:nvPr/>
            </p:nvSpPr>
            <p:spPr>
              <a:xfrm>
                <a:off x="0" y="685800"/>
                <a:ext cx="9144000" cy="738664"/>
              </a:xfrm>
              <a:prstGeom prst="rect">
                <a:avLst/>
              </a:prstGeom>
              <a:blipFill rotWithShape="1">
                <a:blip r:embed="rId20"/>
                <a:stretch>
                  <a:fillRect t="-4959" b="-13223"/>
                </a:stretch>
              </a:blipFill>
            </p:spPr>
            <p:txBody>
              <a:bodyPr/>
              <a:lstStyle/>
              <a:p>
                <a:r>
                  <a:rPr lang="en-US">
                    <a:noFill/>
                  </a:rPr>
                  <a:t> </a:t>
                </a:r>
              </a:p>
            </p:txBody>
          </p:sp>
        </mc:Fallback>
      </mc:AlternateContent>
      <p:sp>
        <p:nvSpPr>
          <p:cNvPr id="29" name="TextBox 28"/>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3641527637"/>
      </p:ext>
    </p:extLst>
  </p:cSld>
  <p:clrMapOvr>
    <a:masterClrMapping/>
  </p:clrMapOvr>
  <mc:AlternateContent xmlns:mc="http://schemas.openxmlformats.org/markup-compatibility/2006" xmlns:p14="http://schemas.microsoft.com/office/powerpoint/2010/main">
    <mc:Choice Requires="p14">
      <p:transition spd="slow" p14:dur="2000" advTm="2932"/>
    </mc:Choice>
    <mc:Fallback xmlns="">
      <p:transition spd="slow" advTm="293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7986" y="4701012"/>
            <a:ext cx="3504486" cy="323165"/>
          </a:xfrm>
          <a:prstGeom prst="rect">
            <a:avLst/>
          </a:prstGeom>
        </p:spPr>
        <p:txBody>
          <a:bodyPr wrap="none">
            <a:spAutoFit/>
          </a:bodyPr>
          <a:lstStyle/>
          <a:p>
            <a:r>
              <a:rPr lang="en-US" altLang="ko-KR" sz="1500" b="1" dirty="0" smtClean="0">
                <a:solidFill>
                  <a:schemeClr val="tx1"/>
                </a:solidFill>
                <a:latin typeface="Calibri" panose="020F0502020204030204" pitchFamily="34" charset="0"/>
              </a:rPr>
              <a:t>4. Joint distribution</a:t>
            </a:r>
            <a:r>
              <a:rPr lang="en-US" altLang="ko-KR" sz="1500" b="1" dirty="0" smtClean="0">
                <a:latin typeface="Calibri" panose="020F0502020204030204" pitchFamily="34" charset="0"/>
              </a:rPr>
              <a:t> based</a:t>
            </a:r>
            <a:r>
              <a:rPr lang="en-US" altLang="ko-KR" sz="1500" b="1" dirty="0" smtClean="0">
                <a:solidFill>
                  <a:schemeClr val="tx1"/>
                </a:solidFill>
                <a:latin typeface="Calibri" panose="020F0502020204030204" pitchFamily="34" charset="0"/>
              </a:rPr>
              <a:t> on Bayes' rule :</a:t>
            </a:r>
            <a:endParaRPr lang="en-US" sz="1500" dirty="0">
              <a:solidFill>
                <a:schemeClr val="tx1"/>
              </a:solidFill>
            </a:endParaRPr>
          </a:p>
        </p:txBody>
      </p:sp>
      <p:sp>
        <p:nvSpPr>
          <p:cNvPr id="7" name="Right Arrow 6"/>
          <p:cNvSpPr/>
          <p:nvPr/>
        </p:nvSpPr>
        <p:spPr>
          <a:xfrm>
            <a:off x="4776877" y="5305988"/>
            <a:ext cx="176123" cy="1288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p:cNvSpPr/>
              <p:nvPr/>
            </p:nvSpPr>
            <p:spPr>
              <a:xfrm>
                <a:off x="762000" y="6242229"/>
                <a:ext cx="3657600" cy="3702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600" i="1" smtClean="0">
                          <a:latin typeface="Cambria Math"/>
                        </a:rPr>
                        <m:t>𝑝</m:t>
                      </m:r>
                      <m:d>
                        <m:dPr>
                          <m:ctrlPr>
                            <a:rPr lang="en-US" altLang="ko-KR" sz="1600" i="1">
                              <a:latin typeface="Cambria Math" panose="02040503050406030204" pitchFamily="18" charset="0"/>
                            </a:rPr>
                          </m:ctrlPr>
                        </m:dPr>
                        <m:e>
                          <m:r>
                            <a:rPr lang="en-US" altLang="ko-KR" sz="1600" b="0" i="1" smtClean="0">
                              <a:latin typeface="Cambria Math"/>
                              <a:ea typeface="Cambria Math"/>
                            </a:rPr>
                            <m:t>𝑓</m:t>
                          </m:r>
                          <m:r>
                            <a:rPr lang="en-US" altLang="ko-KR" sz="1600" i="1">
                              <a:latin typeface="Cambria Math"/>
                            </a:rPr>
                            <m:t>|</m:t>
                          </m:r>
                          <m:sSup>
                            <m:sSupPr>
                              <m:ctrlPr>
                                <a:rPr lang="ko-KR" altLang="ko-KR" sz="1600" i="1" smtClean="0">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r>
                        <a:rPr lang="en-US" altLang="ko-KR" sz="1600" b="0" i="1" smtClean="0">
                          <a:latin typeface="Cambria Math"/>
                          <a:ea typeface="Cambria Math"/>
                        </a:rPr>
                        <m:t>=</m:t>
                      </m:r>
                      <m:r>
                        <a:rPr lang="en-GB" altLang="ko-KR" sz="1600" i="1">
                          <a:latin typeface="Cambria Math"/>
                        </a:rPr>
                        <m:t>𝑁</m:t>
                      </m:r>
                      <m:d>
                        <m:dPr>
                          <m:ctrlPr>
                            <a:rPr lang="ko-KR" altLang="ko-KR" sz="1600" i="1">
                              <a:latin typeface="Cambria Math" panose="02040503050406030204" pitchFamily="18" charset="0"/>
                            </a:rPr>
                          </m:ctrlPr>
                        </m:dPr>
                        <m:e>
                          <m:r>
                            <a:rPr lang="en-GB" altLang="ko-KR" sz="1600" i="1">
                              <a:latin typeface="Cambria Math"/>
                            </a:rPr>
                            <m:t>𝜇</m:t>
                          </m:r>
                          <m:d>
                            <m:dPr>
                              <m:ctrlPr>
                                <a:rPr lang="ko-KR" altLang="ko-KR" sz="1600" i="1">
                                  <a:latin typeface="Cambria Math" panose="02040503050406030204" pitchFamily="18" charset="0"/>
                                </a:rPr>
                              </m:ctrlPr>
                            </m:dPr>
                            <m:e>
                              <m:r>
                                <a:rPr lang="en-US" altLang="ko-KR" sz="1600" b="1" i="1" smtClean="0">
                                  <a:latin typeface="Cambria Math"/>
                                </a:rPr>
                                <m:t>𝒙</m:t>
                              </m:r>
                              <m:r>
                                <a:rPr lang="en-US" altLang="ko-KR" sz="1600" b="0" i="1" smtClean="0">
                                  <a:latin typeface="Cambria Math"/>
                                </a:rPr>
                                <m:t>|</m:t>
                              </m:r>
                              <m:sSup>
                                <m:sSupPr>
                                  <m:ctrlPr>
                                    <a:rPr lang="ko-KR" altLang="ko-KR" sz="1600" i="1">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r>
                            <a:rPr lang="en-GB" altLang="ko-KR" sz="1600" i="1">
                              <a:latin typeface="Cambria Math"/>
                            </a:rPr>
                            <m:t>, </m:t>
                          </m:r>
                          <m:sSubSup>
                            <m:sSubSupPr>
                              <m:ctrlPr>
                                <a:rPr lang="ko-KR" altLang="ko-KR" sz="1600" i="1">
                                  <a:latin typeface="Cambria Math" panose="02040503050406030204" pitchFamily="18" charset="0"/>
                                </a:rPr>
                              </m:ctrlPr>
                            </m:sSubSupPr>
                            <m:e>
                              <m:r>
                                <a:rPr lang="en-GB" altLang="ko-KR" sz="1600" i="1">
                                  <a:latin typeface="Cambria Math"/>
                                </a:rPr>
                                <m:t>𝜎</m:t>
                              </m:r>
                            </m:e>
                            <m:sub>
                              <m:r>
                                <a:rPr lang="en-GB" altLang="ko-KR" sz="1600" i="1">
                                  <a:latin typeface="Cambria Math"/>
                                </a:rPr>
                                <m:t> </m:t>
                              </m:r>
                            </m:sub>
                            <m:sup>
                              <m:r>
                                <a:rPr lang="en-GB" altLang="ko-KR" sz="1600" i="1">
                                  <a:latin typeface="Cambria Math"/>
                                </a:rPr>
                                <m:t>2</m:t>
                              </m:r>
                            </m:sup>
                          </m:sSubSup>
                          <m:d>
                            <m:dPr>
                              <m:ctrlPr>
                                <a:rPr lang="ko-KR" altLang="ko-KR" sz="1600" i="1">
                                  <a:latin typeface="Cambria Math" panose="02040503050406030204" pitchFamily="18" charset="0"/>
                                </a:rPr>
                              </m:ctrlPr>
                            </m:dPr>
                            <m:e>
                              <m:r>
                                <a:rPr lang="en-US" altLang="ko-KR" sz="1600" b="1" i="1">
                                  <a:latin typeface="Cambria Math"/>
                                </a:rPr>
                                <m:t>𝒙</m:t>
                              </m:r>
                              <m:r>
                                <a:rPr lang="en-US" altLang="ko-KR" sz="1600" b="0" i="1" smtClean="0">
                                  <a:latin typeface="Cambria Math"/>
                                </a:rPr>
                                <m:t>|</m:t>
                              </m:r>
                              <m:sSup>
                                <m:sSupPr>
                                  <m:ctrlPr>
                                    <a:rPr lang="ko-KR" altLang="ko-KR" sz="1600" i="1">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e>
                      </m:d>
                    </m:oMath>
                  </m:oMathPara>
                </a14:m>
                <a:endParaRPr lang="ko-KR" altLang="en-US" sz="1600" dirty="0">
                  <a:latin typeface="Calibri" panose="020F0502020204030204" pitchFamily="34" charset="0"/>
                </a:endParaRPr>
              </a:p>
            </p:txBody>
          </p:sp>
        </mc:Choice>
        <mc:Fallback xmlns="">
          <p:sp>
            <p:nvSpPr>
              <p:cNvPr id="29" name="Rectangle 28"/>
              <p:cNvSpPr>
                <a:spLocks noRot="1" noChangeAspect="1" noMove="1" noResize="1" noEditPoints="1" noAdjustHandles="1" noChangeArrowheads="1" noChangeShapeType="1" noTextEdit="1"/>
              </p:cNvSpPr>
              <p:nvPr/>
            </p:nvSpPr>
            <p:spPr>
              <a:xfrm>
                <a:off x="762000" y="6242229"/>
                <a:ext cx="3657600" cy="370294"/>
              </a:xfrm>
              <a:prstGeom prst="rect">
                <a:avLst/>
              </a:prstGeom>
              <a:blipFill rotWithShape="1">
                <a:blip r:embed="rId17"/>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724400" y="6104692"/>
                <a:ext cx="4312880" cy="338554"/>
              </a:xfrm>
              <a:prstGeom prst="rect">
                <a:avLst/>
              </a:prstGeom>
            </p:spPr>
            <p:txBody>
              <a:bodyPr wrap="square">
                <a:spAutoFit/>
              </a:bodyPr>
              <a:lstStyle/>
              <a:p>
                <a:r>
                  <a:rPr lang="en-GB" altLang="ko-KR" sz="1600" b="1" dirty="0" smtClean="0">
                    <a:solidFill>
                      <a:srgbClr val="FF0000"/>
                    </a:solidFill>
                  </a:rPr>
                  <a:t>Mean</a:t>
                </a:r>
                <a:r>
                  <a:rPr lang="en-GB" altLang="ko-KR" sz="1600" dirty="0" smtClean="0"/>
                  <a:t> : </a:t>
                </a:r>
                <a14:m>
                  <m:oMath xmlns:m="http://schemas.openxmlformats.org/officeDocument/2006/math">
                    <m:r>
                      <a:rPr lang="en-GB" altLang="ko-KR" sz="1600" i="1" smtClean="0">
                        <a:latin typeface="Cambria Math"/>
                      </a:rPr>
                      <m:t>𝜇</m:t>
                    </m:r>
                    <m:d>
                      <m:dPr>
                        <m:ctrlPr>
                          <a:rPr lang="ko-KR" altLang="ko-KR" sz="1600" i="1">
                            <a:latin typeface="Cambria Math" panose="02040503050406030204" pitchFamily="18" charset="0"/>
                          </a:rPr>
                        </m:ctrlPr>
                      </m:dPr>
                      <m:e>
                        <m:r>
                          <a:rPr lang="en-US" altLang="ko-KR" sz="1600" b="1" i="1">
                            <a:latin typeface="Cambria Math"/>
                          </a:rPr>
                          <m:t>𝒙</m:t>
                        </m:r>
                        <m:r>
                          <a:rPr lang="en-US" altLang="ko-KR" sz="1600" b="0" i="1" smtClean="0">
                            <a:latin typeface="Cambria Math"/>
                          </a:rPr>
                          <m:t>|</m:t>
                        </m:r>
                        <m:sSup>
                          <m:sSupPr>
                            <m:ctrlPr>
                              <a:rPr lang="ko-KR" altLang="ko-KR" sz="1600" i="1">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r>
                      <a:rPr lang="en-GB" altLang="ko-KR" sz="1600" i="1">
                        <a:latin typeface="Cambria Math"/>
                      </a:rPr>
                      <m:t>=</m:t>
                    </m:r>
                    <m:sSup>
                      <m:sSupPr>
                        <m:ctrlPr>
                          <a:rPr lang="ko-KR" altLang="ko-KR" sz="1600" i="1">
                            <a:latin typeface="Cambria Math" panose="02040503050406030204" pitchFamily="18" charset="0"/>
                          </a:rPr>
                        </m:ctrlPr>
                      </m:sSupPr>
                      <m:e>
                        <m:r>
                          <a:rPr lang="en-GB" altLang="ko-KR" sz="1600" b="1" i="1">
                            <a:latin typeface="Cambria Math"/>
                          </a:rPr>
                          <m:t>𝒌</m:t>
                        </m:r>
                      </m:e>
                      <m:sup>
                        <m:r>
                          <a:rPr lang="en-GB" altLang="ko-KR" sz="1600" i="1">
                            <a:latin typeface="Cambria Math"/>
                          </a:rPr>
                          <m:t>𝑇</m:t>
                        </m:r>
                      </m:sup>
                    </m:sSup>
                    <m:sSup>
                      <m:sSupPr>
                        <m:ctrlPr>
                          <a:rPr lang="ko-KR" altLang="ko-KR" sz="1600" i="1" smtClean="0">
                            <a:solidFill>
                              <a:schemeClr val="tx1"/>
                            </a:solidFill>
                            <a:latin typeface="Cambria Math" panose="02040503050406030204" pitchFamily="18" charset="0"/>
                          </a:rPr>
                        </m:ctrlPr>
                      </m:sSupPr>
                      <m:e>
                        <m:r>
                          <a:rPr lang="en-GB" altLang="ko-KR" sz="1600" i="1">
                            <a:solidFill>
                              <a:schemeClr val="tx1"/>
                            </a:solidFill>
                            <a:latin typeface="Cambria Math"/>
                          </a:rPr>
                          <m:t>(</m:t>
                        </m:r>
                        <m:r>
                          <a:rPr lang="en-GB" altLang="ko-KR" sz="1600" b="1" i="1">
                            <a:solidFill>
                              <a:schemeClr val="tx1"/>
                            </a:solidFill>
                            <a:latin typeface="Cambria Math"/>
                          </a:rPr>
                          <m:t>𝐊</m:t>
                        </m:r>
                        <m:r>
                          <a:rPr lang="en-GB" altLang="ko-KR" sz="1600" b="1">
                            <a:solidFill>
                              <a:schemeClr val="tx1"/>
                            </a:solidFill>
                            <a:latin typeface="Cambria Math"/>
                          </a:rPr>
                          <m:t>+</m:t>
                        </m:r>
                        <m:sSubSup>
                          <m:sSubSupPr>
                            <m:ctrlPr>
                              <a:rPr lang="ko-KR" altLang="ko-KR" sz="1600" i="1" smtClean="0">
                                <a:solidFill>
                                  <a:schemeClr val="tx1"/>
                                </a:solidFill>
                                <a:latin typeface="Cambria Math" panose="02040503050406030204" pitchFamily="18" charset="0"/>
                              </a:rPr>
                            </m:ctrlPr>
                          </m:sSubSupPr>
                          <m:e>
                            <m:r>
                              <a:rPr lang="en-GB" altLang="ko-KR" sz="1600" i="1">
                                <a:solidFill>
                                  <a:schemeClr val="tx1"/>
                                </a:solidFill>
                                <a:latin typeface="Cambria Math"/>
                              </a:rPr>
                              <m:t>𝜎</m:t>
                            </m:r>
                          </m:e>
                          <m:sub>
                            <m:r>
                              <a:rPr lang="ko-KR" altLang="en-US" sz="1600" i="1">
                                <a:latin typeface="Cambria Math"/>
                              </a:rPr>
                              <m:t>𝜖</m:t>
                            </m:r>
                          </m:sub>
                          <m:sup>
                            <m:r>
                              <a:rPr lang="en-GB" altLang="ko-KR" sz="1600" i="1">
                                <a:solidFill>
                                  <a:schemeClr val="tx1"/>
                                </a:solidFill>
                                <a:latin typeface="Cambria Math"/>
                              </a:rPr>
                              <m:t>2</m:t>
                            </m:r>
                          </m:sup>
                        </m:sSubSup>
                        <m:r>
                          <a:rPr lang="en-GB" altLang="ko-KR" sz="1600" b="1" i="1">
                            <a:solidFill>
                              <a:schemeClr val="tx1"/>
                            </a:solidFill>
                            <a:latin typeface="Cambria Math"/>
                          </a:rPr>
                          <m:t>𝐈</m:t>
                        </m:r>
                        <m:r>
                          <a:rPr lang="en-GB" altLang="ko-KR" sz="1600" b="1">
                            <a:solidFill>
                              <a:schemeClr val="tx1"/>
                            </a:solidFill>
                            <a:latin typeface="Cambria Math"/>
                          </a:rPr>
                          <m:t>)</m:t>
                        </m:r>
                      </m:e>
                      <m:sup>
                        <m:r>
                          <a:rPr lang="en-GB" altLang="ko-KR" sz="1600" i="1">
                            <a:solidFill>
                              <a:schemeClr val="tx1"/>
                            </a:solidFill>
                            <a:latin typeface="Cambria Math"/>
                          </a:rPr>
                          <m:t>−1</m:t>
                        </m:r>
                      </m:sup>
                    </m:sSup>
                    <m:sSup>
                      <m:sSupPr>
                        <m:ctrlPr>
                          <a:rPr lang="ko-KR" altLang="ko-KR" sz="1600" i="1">
                            <a:solidFill>
                              <a:schemeClr val="tx1"/>
                            </a:solidFill>
                            <a:latin typeface="Cambria Math" panose="02040503050406030204" pitchFamily="18" charset="0"/>
                          </a:rPr>
                        </m:ctrlPr>
                      </m:sSupPr>
                      <m:e>
                        <m:r>
                          <a:rPr lang="en-US" altLang="ko-KR" sz="1600" b="1" i="1" smtClean="0">
                            <a:solidFill>
                              <a:schemeClr val="tx1"/>
                            </a:solidFill>
                            <a:latin typeface="Cambria Math"/>
                          </a:rPr>
                          <m:t>𝒚</m:t>
                        </m:r>
                      </m:e>
                      <m:sup>
                        <m:r>
                          <a:rPr lang="en-GB" altLang="ko-KR" sz="1600" i="1">
                            <a:solidFill>
                              <a:schemeClr val="tx1"/>
                            </a:solidFill>
                            <a:latin typeface="Cambria Math"/>
                          </a:rPr>
                          <m:t>1:</m:t>
                        </m:r>
                        <m:r>
                          <a:rPr lang="en-GB" altLang="ko-KR" sz="1600" i="1">
                            <a:solidFill>
                              <a:schemeClr val="tx1"/>
                            </a:solidFill>
                            <a:latin typeface="Cambria Math"/>
                          </a:rPr>
                          <m:t>𝑛</m:t>
                        </m:r>
                      </m:sup>
                    </m:sSup>
                  </m:oMath>
                </a14:m>
                <a:endParaRPr lang="ko-KR" altLang="en-US" sz="1600" dirty="0">
                  <a:solidFill>
                    <a:schemeClr val="tx1"/>
                  </a:solidFill>
                  <a:latin typeface="Calibri" panose="020F0502020204030204" pitchFamily="34" charset="0"/>
                </a:endParaRPr>
              </a:p>
            </p:txBody>
          </p:sp>
        </mc:Choice>
        <mc:Fallback xmlns="">
          <p:sp>
            <p:nvSpPr>
              <p:cNvPr id="30" name="Rectangle 29"/>
              <p:cNvSpPr>
                <a:spLocks noRot="1" noChangeAspect="1" noMove="1" noResize="1" noEditPoints="1" noAdjustHandles="1" noChangeArrowheads="1" noChangeShapeType="1" noTextEdit="1"/>
              </p:cNvSpPr>
              <p:nvPr/>
            </p:nvSpPr>
            <p:spPr>
              <a:xfrm>
                <a:off x="4724400" y="6104692"/>
                <a:ext cx="4312880" cy="338554"/>
              </a:xfrm>
              <a:prstGeom prst="rect">
                <a:avLst/>
              </a:prstGeom>
              <a:blipFill rotWithShape="1">
                <a:blip r:embed="rId18"/>
                <a:stretch>
                  <a:fillRect l="-707"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495800" y="6443246"/>
                <a:ext cx="4648200" cy="338554"/>
              </a:xfrm>
              <a:prstGeom prst="rect">
                <a:avLst/>
              </a:prstGeom>
            </p:spPr>
            <p:txBody>
              <a:bodyPr wrap="square">
                <a:spAutoFit/>
              </a:bodyPr>
              <a:lstStyle/>
              <a:p>
                <a:r>
                  <a:rPr lang="en-US" altLang="ko-KR" sz="1600" b="1" dirty="0" smtClean="0">
                    <a:solidFill>
                      <a:srgbClr val="FF0000"/>
                    </a:solidFill>
                  </a:rPr>
                  <a:t>Variance</a:t>
                </a:r>
                <a:r>
                  <a:rPr lang="en-US" altLang="ko-KR" sz="1600" dirty="0" smtClean="0"/>
                  <a:t> : </a:t>
                </a:r>
                <a14:m>
                  <m:oMath xmlns:m="http://schemas.openxmlformats.org/officeDocument/2006/math">
                    <m:sSubSup>
                      <m:sSubSupPr>
                        <m:ctrlPr>
                          <a:rPr lang="ko-KR" altLang="ko-KR" sz="1600" i="1" smtClean="0">
                            <a:latin typeface="Cambria Math" panose="02040503050406030204" pitchFamily="18" charset="0"/>
                          </a:rPr>
                        </m:ctrlPr>
                      </m:sSubSupPr>
                      <m:e>
                        <m:r>
                          <a:rPr lang="en-GB" altLang="ko-KR" sz="1600" i="1">
                            <a:latin typeface="Cambria Math"/>
                          </a:rPr>
                          <m:t>𝜎</m:t>
                        </m:r>
                      </m:e>
                      <m:sub>
                        <m:r>
                          <a:rPr lang="en-GB" altLang="ko-KR" sz="1600" i="1">
                            <a:latin typeface="Cambria Math"/>
                          </a:rPr>
                          <m:t> </m:t>
                        </m:r>
                      </m:sub>
                      <m:sup>
                        <m:r>
                          <a:rPr lang="en-GB" altLang="ko-KR" sz="1600" i="1">
                            <a:latin typeface="Cambria Math"/>
                          </a:rPr>
                          <m:t>2</m:t>
                        </m:r>
                      </m:sup>
                    </m:sSubSup>
                    <m:d>
                      <m:dPr>
                        <m:ctrlPr>
                          <a:rPr lang="ko-KR" altLang="ko-KR" sz="1600" i="1">
                            <a:latin typeface="Cambria Math" panose="02040503050406030204" pitchFamily="18" charset="0"/>
                          </a:rPr>
                        </m:ctrlPr>
                      </m:dPr>
                      <m:e>
                        <m:r>
                          <a:rPr lang="en-US" altLang="ko-KR" sz="1600" b="1" i="1">
                            <a:latin typeface="Cambria Math"/>
                          </a:rPr>
                          <m:t>𝒙</m:t>
                        </m:r>
                        <m:r>
                          <a:rPr lang="en-US" altLang="ko-KR" sz="1600" b="0" i="1" smtClean="0">
                            <a:latin typeface="Cambria Math"/>
                          </a:rPr>
                          <m:t>|</m:t>
                        </m:r>
                        <m:sSup>
                          <m:sSupPr>
                            <m:ctrlPr>
                              <a:rPr lang="ko-KR" altLang="ko-KR" sz="1600" i="1">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r>
                      <a:rPr lang="en-GB" altLang="ko-KR" sz="1600" i="1">
                        <a:latin typeface="Cambria Math"/>
                      </a:rPr>
                      <m:t>=</m:t>
                    </m:r>
                    <m:r>
                      <a:rPr lang="en-GB" altLang="ko-KR" sz="1600" i="1">
                        <a:latin typeface="Cambria Math"/>
                      </a:rPr>
                      <m:t>𝑘</m:t>
                    </m:r>
                    <m:d>
                      <m:dPr>
                        <m:ctrlPr>
                          <a:rPr lang="ko-KR" altLang="ko-KR" sz="1600" i="1">
                            <a:latin typeface="Cambria Math" panose="02040503050406030204" pitchFamily="18" charset="0"/>
                          </a:rPr>
                        </m:ctrlPr>
                      </m:dPr>
                      <m:e>
                        <m:r>
                          <a:rPr lang="en-US" altLang="ko-KR" sz="1600" b="1" i="1">
                            <a:latin typeface="Cambria Math"/>
                          </a:rPr>
                          <m:t>𝒙</m:t>
                        </m:r>
                        <m:r>
                          <a:rPr lang="en-GB" altLang="ko-KR" sz="1600" b="0" i="1">
                            <a:latin typeface="Cambria Math"/>
                          </a:rPr>
                          <m:t>,</m:t>
                        </m:r>
                        <m:r>
                          <a:rPr lang="en-US" altLang="ko-KR" sz="1600" b="1" i="1">
                            <a:latin typeface="Cambria Math"/>
                          </a:rPr>
                          <m:t>𝒙</m:t>
                        </m:r>
                      </m:e>
                    </m:d>
                    <m:r>
                      <a:rPr lang="en-GB" altLang="ko-KR" sz="1600" i="1">
                        <a:latin typeface="Cambria Math"/>
                      </a:rPr>
                      <m:t>−</m:t>
                    </m:r>
                    <m:sSup>
                      <m:sSupPr>
                        <m:ctrlPr>
                          <a:rPr lang="ko-KR" altLang="ko-KR" sz="1600" i="1">
                            <a:latin typeface="Cambria Math" panose="02040503050406030204" pitchFamily="18" charset="0"/>
                          </a:rPr>
                        </m:ctrlPr>
                      </m:sSupPr>
                      <m:e>
                        <m:r>
                          <a:rPr lang="en-GB" altLang="ko-KR" sz="1600" b="1" i="1">
                            <a:latin typeface="Cambria Math"/>
                          </a:rPr>
                          <m:t>𝒌</m:t>
                        </m:r>
                      </m:e>
                      <m:sup>
                        <m:r>
                          <a:rPr lang="en-GB" altLang="ko-KR" sz="1600" i="1">
                            <a:latin typeface="Cambria Math"/>
                          </a:rPr>
                          <m:t>𝑇</m:t>
                        </m:r>
                      </m:sup>
                    </m:sSup>
                    <m:sSup>
                      <m:sSupPr>
                        <m:ctrlPr>
                          <a:rPr lang="ko-KR" altLang="ko-KR" sz="1600" i="1">
                            <a:latin typeface="Cambria Math" panose="02040503050406030204" pitchFamily="18" charset="0"/>
                          </a:rPr>
                        </m:ctrlPr>
                      </m:sSupPr>
                      <m:e>
                        <m:r>
                          <a:rPr lang="en-GB" altLang="ko-KR" sz="1600" i="1">
                            <a:latin typeface="Cambria Math"/>
                          </a:rPr>
                          <m:t>(</m:t>
                        </m:r>
                        <m:r>
                          <a:rPr lang="en-GB" altLang="ko-KR" sz="1600" b="1" i="1">
                            <a:latin typeface="Cambria Math"/>
                          </a:rPr>
                          <m:t>𝐊</m:t>
                        </m:r>
                        <m:r>
                          <a:rPr lang="en-GB" altLang="ko-KR" sz="1600" b="1">
                            <a:latin typeface="Cambria Math"/>
                          </a:rPr>
                          <m:t>+</m:t>
                        </m:r>
                        <m:sSubSup>
                          <m:sSubSupPr>
                            <m:ctrlPr>
                              <a:rPr lang="ko-KR" altLang="ko-KR" sz="1600" i="1" smtClean="0">
                                <a:solidFill>
                                  <a:schemeClr val="tx1"/>
                                </a:solidFill>
                                <a:latin typeface="Cambria Math" panose="02040503050406030204" pitchFamily="18" charset="0"/>
                              </a:rPr>
                            </m:ctrlPr>
                          </m:sSubSupPr>
                          <m:e>
                            <m:r>
                              <a:rPr lang="en-GB" altLang="ko-KR" sz="1600" i="1">
                                <a:solidFill>
                                  <a:schemeClr val="tx1"/>
                                </a:solidFill>
                                <a:latin typeface="Cambria Math"/>
                              </a:rPr>
                              <m:t>𝜎</m:t>
                            </m:r>
                          </m:e>
                          <m:sub>
                            <m:r>
                              <a:rPr lang="ko-KR" altLang="en-US" sz="1600" i="1">
                                <a:latin typeface="Cambria Math"/>
                              </a:rPr>
                              <m:t>𝜖</m:t>
                            </m:r>
                          </m:sub>
                          <m:sup>
                            <m:r>
                              <a:rPr lang="en-GB" altLang="ko-KR" sz="1600" i="1">
                                <a:solidFill>
                                  <a:schemeClr val="tx1"/>
                                </a:solidFill>
                                <a:latin typeface="Cambria Math"/>
                              </a:rPr>
                              <m:t>2</m:t>
                            </m:r>
                          </m:sup>
                        </m:sSubSup>
                        <m:r>
                          <a:rPr lang="en-GB" altLang="ko-KR" sz="1600" b="1" i="1">
                            <a:solidFill>
                              <a:schemeClr val="tx1"/>
                            </a:solidFill>
                            <a:latin typeface="Cambria Math"/>
                          </a:rPr>
                          <m:t>𝐈</m:t>
                        </m:r>
                        <m:r>
                          <a:rPr lang="en-GB" altLang="ko-KR" sz="1600" b="1">
                            <a:latin typeface="Cambria Math"/>
                          </a:rPr>
                          <m:t>)</m:t>
                        </m:r>
                      </m:e>
                      <m:sup>
                        <m:r>
                          <a:rPr lang="en-GB" altLang="ko-KR" sz="1600" i="1">
                            <a:latin typeface="Cambria Math"/>
                          </a:rPr>
                          <m:t>−1</m:t>
                        </m:r>
                      </m:sup>
                    </m:sSup>
                    <m:r>
                      <a:rPr lang="en-GB" altLang="ko-KR" sz="1600" b="1" i="1">
                        <a:latin typeface="Cambria Math"/>
                      </a:rPr>
                      <m:t>𝒌</m:t>
                    </m:r>
                  </m:oMath>
                </a14:m>
                <a:endParaRPr lang="ko-KR" altLang="en-US" sz="1600" dirty="0">
                  <a:latin typeface="Calibri" panose="020F0502020204030204" pitchFamily="34"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4495800" y="6443246"/>
                <a:ext cx="4648200" cy="338554"/>
              </a:xfrm>
              <a:prstGeom prst="rect">
                <a:avLst/>
              </a:prstGeom>
              <a:blipFill rotWithShape="1">
                <a:blip r:embed="rId19"/>
                <a:stretch>
                  <a:fillRect l="-787"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7986" y="5696635"/>
                <a:ext cx="8531887" cy="332912"/>
              </a:xfrm>
              <a:prstGeom prst="rect">
                <a:avLst/>
              </a:prstGeom>
            </p:spPr>
            <p:txBody>
              <a:bodyPr wrap="none">
                <a:spAutoFit/>
              </a:bodyPr>
              <a:lstStyle/>
              <a:p>
                <a:r>
                  <a:rPr lang="en-US" altLang="ko-KR" sz="1500" b="1" dirty="0" smtClean="0">
                    <a:solidFill>
                      <a:srgbClr val="2706EC"/>
                    </a:solidFill>
                    <a:latin typeface="Calibri" panose="020F0502020204030204" pitchFamily="34" charset="0"/>
                  </a:rPr>
                  <a:t>5. Conditionalization</a:t>
                </a:r>
                <a:r>
                  <a:rPr lang="en-US" altLang="ko-KR" sz="1500" b="1" dirty="0" smtClean="0">
                    <a:solidFill>
                      <a:srgbClr val="2706EC"/>
                    </a:solidFill>
                    <a:latin typeface="Calibri" panose="020F0502020204030204" pitchFamily="34" charset="0"/>
                    <a:sym typeface="Wingdings" panose="05000000000000000000" pitchFamily="2" charset="2"/>
                  </a:rPr>
                  <a:t></a:t>
                </a:r>
                <a:r>
                  <a:rPr lang="en-US" altLang="ko-KR" sz="1500" b="1" dirty="0">
                    <a:solidFill>
                      <a:srgbClr val="2706EC"/>
                    </a:solidFill>
                    <a:latin typeface="Calibri" panose="020F0502020204030204" pitchFamily="34" charset="0"/>
                  </a:rPr>
                  <a:t> Posterior </a:t>
                </a:r>
                <a:r>
                  <a:rPr lang="en-US" altLang="ko-KR" sz="1500" b="1" dirty="0" smtClean="0">
                    <a:solidFill>
                      <a:srgbClr val="2706EC"/>
                    </a:solidFill>
                    <a:latin typeface="Calibri" panose="020F0502020204030204" pitchFamily="34" charset="0"/>
                  </a:rPr>
                  <a:t>distribution on </a:t>
                </a:r>
                <a:r>
                  <a:rPr lang="en-US" altLang="ko-KR" sz="1500" b="1" dirty="0">
                    <a:solidFill>
                      <a:srgbClr val="2706EC"/>
                    </a:solidFill>
                    <a:latin typeface="Calibri" panose="020F0502020204030204" pitchFamily="34" charset="0"/>
                  </a:rPr>
                  <a:t>the function value </a:t>
                </a:r>
                <a14:m>
                  <m:oMath xmlns:m="http://schemas.openxmlformats.org/officeDocument/2006/math">
                    <m:r>
                      <a:rPr lang="en-US" altLang="ko-KR" sz="1400" b="0" i="1" smtClean="0">
                        <a:solidFill>
                          <a:srgbClr val="2706EC"/>
                        </a:solidFill>
                        <a:latin typeface="Cambria Math"/>
                        <a:ea typeface="Cambria Math"/>
                      </a:rPr>
                      <m:t>𝑓</m:t>
                    </m:r>
                    <m:r>
                      <a:rPr lang="en-US" altLang="ko-KR" sz="1400" i="1">
                        <a:solidFill>
                          <a:srgbClr val="2706EC"/>
                        </a:solidFill>
                        <a:latin typeface="Cambria Math"/>
                        <a:ea typeface="Cambria Math"/>
                      </a:rPr>
                      <m:t>=</m:t>
                    </m:r>
                    <m:r>
                      <a:rPr lang="en-GB" altLang="ko-KR" sz="1400" i="1">
                        <a:solidFill>
                          <a:srgbClr val="2706EC"/>
                        </a:solidFill>
                        <a:latin typeface="Cambria Math"/>
                      </a:rPr>
                      <m:t>𝑓</m:t>
                    </m:r>
                    <m:d>
                      <m:dPr>
                        <m:ctrlPr>
                          <a:rPr lang="en-GB" altLang="ko-KR" sz="1400" i="1">
                            <a:solidFill>
                              <a:srgbClr val="2706EC"/>
                            </a:solidFill>
                            <a:latin typeface="Cambria Math" panose="02040503050406030204" pitchFamily="18" charset="0"/>
                          </a:rPr>
                        </m:ctrlPr>
                      </m:dPr>
                      <m:e>
                        <m:r>
                          <a:rPr lang="en-US" altLang="ko-KR" sz="1400" b="1" i="1">
                            <a:solidFill>
                              <a:srgbClr val="2706EC"/>
                            </a:solidFill>
                            <a:latin typeface="Cambria Math"/>
                          </a:rPr>
                          <m:t>𝒙</m:t>
                        </m:r>
                      </m:e>
                    </m:d>
                  </m:oMath>
                </a14:m>
                <a:r>
                  <a:rPr lang="en-US" altLang="ko-KR" sz="1500" b="1" dirty="0">
                    <a:solidFill>
                      <a:srgbClr val="2706EC"/>
                    </a:solidFill>
                    <a:latin typeface="Calibri" panose="020F0502020204030204" pitchFamily="34" charset="0"/>
                  </a:rPr>
                  <a:t> for</a:t>
                </a:r>
                <a:r>
                  <a:rPr lang="en-US" altLang="ko-KR" sz="1500" b="1" dirty="0" smtClean="0">
                    <a:solidFill>
                      <a:srgbClr val="2706EC"/>
                    </a:solidFill>
                    <a:latin typeface="Calibri" panose="020F0502020204030204" pitchFamily="34" charset="0"/>
                  </a:rPr>
                  <a:t> </a:t>
                </a:r>
                <a14:m>
                  <m:oMath xmlns:m="http://schemas.openxmlformats.org/officeDocument/2006/math">
                    <m:r>
                      <a:rPr lang="en-US" altLang="ko-KR" sz="1400" b="1" i="1">
                        <a:solidFill>
                          <a:srgbClr val="2706EC"/>
                        </a:solidFill>
                        <a:latin typeface="Cambria Math"/>
                      </a:rPr>
                      <m:t>𝒙</m:t>
                    </m:r>
                  </m:oMath>
                </a14:m>
                <a:r>
                  <a:rPr lang="en-US" altLang="ko-KR" sz="1500" b="1" dirty="0" smtClean="0">
                    <a:solidFill>
                      <a:srgbClr val="2706EC"/>
                    </a:solidFill>
                    <a:latin typeface="Calibri" panose="020F0502020204030204" pitchFamily="34" charset="0"/>
                  </a:rPr>
                  <a:t> </a:t>
                </a:r>
                <a:r>
                  <a:rPr lang="en-US" altLang="ko-KR" sz="1500" b="1" dirty="0">
                    <a:solidFill>
                      <a:srgbClr val="2706EC"/>
                    </a:solidFill>
                    <a:latin typeface="Calibri" panose="020F0502020204030204" pitchFamily="34" charset="0"/>
                  </a:rPr>
                  <a:t>given </a:t>
                </a:r>
                <a14:m>
                  <m:oMath xmlns:m="http://schemas.openxmlformats.org/officeDocument/2006/math">
                    <m:sSup>
                      <m:sSupPr>
                        <m:ctrlPr>
                          <a:rPr lang="ko-KR" altLang="ko-KR" sz="1500" i="1">
                            <a:solidFill>
                              <a:srgbClr val="2706EC"/>
                            </a:solidFill>
                            <a:latin typeface="Cambria Math" panose="02040503050406030204" pitchFamily="18" charset="0"/>
                            <a:ea typeface="Cambria Math"/>
                          </a:rPr>
                        </m:ctrlPr>
                      </m:sSupPr>
                      <m:e>
                        <m:r>
                          <a:rPr lang="en-GB" altLang="ko-KR" sz="1500" b="1" i="1">
                            <a:solidFill>
                              <a:srgbClr val="2706EC"/>
                            </a:solidFill>
                            <a:latin typeface="Cambria Math"/>
                            <a:ea typeface="SimSun"/>
                            <a:cs typeface="Times New Roman"/>
                          </a:rPr>
                          <m:t>𝑫</m:t>
                        </m:r>
                      </m:e>
                      <m:sup>
                        <m:r>
                          <a:rPr lang="en-GB" altLang="ko-KR" sz="1500" i="1">
                            <a:solidFill>
                              <a:srgbClr val="2706EC"/>
                            </a:solidFill>
                            <a:latin typeface="Cambria Math"/>
                            <a:ea typeface="SimSun"/>
                            <a:cs typeface="Times New Roman"/>
                          </a:rPr>
                          <m:t>𝑛</m:t>
                        </m:r>
                      </m:sup>
                    </m:sSup>
                    <m:r>
                      <a:rPr lang="en-US" altLang="ko-KR" sz="1500" b="1">
                        <a:solidFill>
                          <a:srgbClr val="2706EC"/>
                        </a:solidFill>
                        <a:latin typeface="Cambria Math"/>
                        <a:ea typeface="SimSun"/>
                        <a:cs typeface="Times New Roman"/>
                      </a:rPr>
                      <m:t>=</m:t>
                    </m:r>
                    <m:d>
                      <m:dPr>
                        <m:begChr m:val="{"/>
                        <m:endChr m:val="}"/>
                        <m:ctrlPr>
                          <a:rPr lang="en-US" altLang="ko-KR" sz="1500" b="1" i="1">
                            <a:solidFill>
                              <a:srgbClr val="2706EC"/>
                            </a:solidFill>
                            <a:latin typeface="Cambria Math" panose="02040503050406030204" pitchFamily="18" charset="0"/>
                            <a:ea typeface="SimSun"/>
                            <a:cs typeface="Times New Roman"/>
                          </a:rPr>
                        </m:ctrlPr>
                      </m:dPr>
                      <m:e>
                        <m:sSup>
                          <m:sSupPr>
                            <m:ctrlPr>
                              <a:rPr lang="ko-KR" altLang="ko-KR" sz="1500" i="1">
                                <a:solidFill>
                                  <a:srgbClr val="2706EC"/>
                                </a:solidFill>
                                <a:latin typeface="Cambria Math" panose="02040503050406030204" pitchFamily="18" charset="0"/>
                                <a:ea typeface="Cambria Math"/>
                              </a:rPr>
                            </m:ctrlPr>
                          </m:sSupPr>
                          <m:e>
                            <m:r>
                              <a:rPr lang="en-US" altLang="ko-KR" sz="1500" b="1" i="1">
                                <a:solidFill>
                                  <a:srgbClr val="2706EC"/>
                                </a:solidFill>
                                <a:latin typeface="Cambria Math"/>
                                <a:ea typeface="SimSun"/>
                                <a:cs typeface="Times New Roman"/>
                              </a:rPr>
                              <m:t>𝒙</m:t>
                            </m:r>
                          </m:e>
                          <m:sup>
                            <m:r>
                              <a:rPr lang="en-GB" altLang="ko-KR" sz="1500" i="1">
                                <a:solidFill>
                                  <a:srgbClr val="2706EC"/>
                                </a:solidFill>
                                <a:latin typeface="Cambria Math"/>
                                <a:ea typeface="SimSun"/>
                                <a:cs typeface="Times New Roman"/>
                              </a:rPr>
                              <m:t>1:</m:t>
                            </m:r>
                            <m:r>
                              <a:rPr lang="en-GB" altLang="ko-KR" sz="1500" i="1">
                                <a:solidFill>
                                  <a:srgbClr val="2706EC"/>
                                </a:solidFill>
                                <a:latin typeface="Cambria Math"/>
                                <a:ea typeface="SimSun"/>
                                <a:cs typeface="Times New Roman"/>
                              </a:rPr>
                              <m:t>𝑛</m:t>
                            </m:r>
                          </m:sup>
                        </m:sSup>
                        <m:r>
                          <a:rPr lang="en-US" altLang="ko-KR" sz="1500" i="1">
                            <a:solidFill>
                              <a:srgbClr val="2706EC"/>
                            </a:solidFill>
                            <a:latin typeface="Cambria Math"/>
                            <a:ea typeface="SimSun"/>
                            <a:cs typeface="Times New Roman"/>
                          </a:rPr>
                          <m:t>,</m:t>
                        </m:r>
                        <m:sSup>
                          <m:sSupPr>
                            <m:ctrlPr>
                              <a:rPr lang="ko-KR" altLang="ko-KR" sz="1500" i="1">
                                <a:solidFill>
                                  <a:srgbClr val="2706EC"/>
                                </a:solidFill>
                                <a:latin typeface="Cambria Math" panose="02040503050406030204" pitchFamily="18" charset="0"/>
                              </a:rPr>
                            </m:ctrlPr>
                          </m:sSupPr>
                          <m:e>
                            <m:r>
                              <a:rPr lang="en-US" altLang="ko-KR" sz="1500" b="1" i="1">
                                <a:solidFill>
                                  <a:srgbClr val="2706EC"/>
                                </a:solidFill>
                                <a:latin typeface="Cambria Math"/>
                              </a:rPr>
                              <m:t>𝒚</m:t>
                            </m:r>
                          </m:e>
                          <m:sup>
                            <m:r>
                              <a:rPr lang="en-GB" altLang="ko-KR" sz="1500" i="1">
                                <a:solidFill>
                                  <a:srgbClr val="2706EC"/>
                                </a:solidFill>
                                <a:latin typeface="Cambria Math"/>
                              </a:rPr>
                              <m:t>1:</m:t>
                            </m:r>
                            <m:r>
                              <a:rPr lang="en-GB" altLang="ko-KR" sz="1500" i="1">
                                <a:solidFill>
                                  <a:srgbClr val="2706EC"/>
                                </a:solidFill>
                                <a:latin typeface="Cambria Math"/>
                              </a:rPr>
                              <m:t>𝑛</m:t>
                            </m:r>
                          </m:sup>
                        </m:sSup>
                      </m:e>
                    </m:d>
                  </m:oMath>
                </a14:m>
                <a:r>
                  <a:rPr lang="en-US" altLang="ko-KR" sz="1500" b="1" dirty="0">
                    <a:solidFill>
                      <a:srgbClr val="2706EC"/>
                    </a:solidFill>
                    <a:latin typeface="Calibri" panose="020F0502020204030204" pitchFamily="34" charset="0"/>
                  </a:rPr>
                  <a:t> </a:t>
                </a:r>
                <a:endParaRPr lang="en-US" sz="1500" dirty="0">
                  <a:solidFill>
                    <a:srgbClr val="2706EC"/>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7986" y="5696635"/>
                <a:ext cx="8531887" cy="332912"/>
              </a:xfrm>
              <a:prstGeom prst="rect">
                <a:avLst/>
              </a:prstGeom>
              <a:blipFill rotWithShape="1">
                <a:blip r:embed="rId20"/>
                <a:stretch>
                  <a:fillRect l="-214" t="-5455" b="-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5574867" y="5082209"/>
                <a:ext cx="2891881" cy="5763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400" i="1" smtClean="0">
                              <a:latin typeface="Cambria Math" panose="02040503050406030204" pitchFamily="18" charset="0"/>
                            </a:rPr>
                          </m:ctrlPr>
                        </m:dPr>
                        <m:e>
                          <m:eqArr>
                            <m:eqArrPr>
                              <m:ctrlPr>
                                <a:rPr lang="ko-KR" altLang="ko-KR" sz="1400" i="1">
                                  <a:latin typeface="Cambria Math" panose="02040503050406030204" pitchFamily="18" charset="0"/>
                                </a:rPr>
                              </m:ctrlPr>
                            </m:eqArrPr>
                            <m:e>
                              <m:sSup>
                                <m:sSupPr>
                                  <m:ctrlPr>
                                    <a:rPr lang="ko-KR" altLang="ko-KR" sz="1400" i="1">
                                      <a:latin typeface="Cambria Math" panose="02040503050406030204" pitchFamily="18" charset="0"/>
                                    </a:rPr>
                                  </m:ctrlPr>
                                </m:sSupPr>
                                <m:e>
                                  <m:r>
                                    <a:rPr lang="en-US" altLang="ko-KR" sz="1400" b="1" i="1" smtClean="0">
                                      <a:latin typeface="Cambria Math"/>
                                    </a:rPr>
                                    <m:t>𝒚</m:t>
                                  </m:r>
                                </m:e>
                                <m:sup>
                                  <m:r>
                                    <a:rPr lang="en-GB" altLang="ko-KR" sz="1400" i="1">
                                      <a:latin typeface="Cambria Math"/>
                                    </a:rPr>
                                    <m:t>1:</m:t>
                                  </m:r>
                                  <m:r>
                                    <a:rPr lang="en-GB" altLang="ko-KR" sz="1400" i="1">
                                      <a:latin typeface="Cambria Math"/>
                                    </a:rPr>
                                    <m:t>𝑛</m:t>
                                  </m:r>
                                </m:sup>
                              </m:sSup>
                            </m:e>
                            <m:e>
                              <m:r>
                                <a:rPr lang="en-US" altLang="ko-KR" sz="1400" i="1" smtClean="0">
                                  <a:latin typeface="Cambria Math"/>
                                  <a:ea typeface="Cambria Math"/>
                                </a:rPr>
                                <m:t>𝑓</m:t>
                              </m:r>
                            </m:e>
                          </m:eqArr>
                        </m:e>
                      </m:d>
                      <m:r>
                        <a:rPr lang="en-GB" altLang="ko-KR" sz="1400" i="1">
                          <a:latin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b="1" i="1">
                              <a:latin typeface="Cambria Math"/>
                            </a:rPr>
                            <m:t>𝟎</m:t>
                          </m:r>
                          <m:r>
                            <a:rPr lang="en-GB" altLang="ko-KR" sz="1400" i="1">
                              <a:latin typeface="Cambria Math"/>
                            </a:rPr>
                            <m:t>,</m:t>
                          </m:r>
                          <m:d>
                            <m:dPr>
                              <m:begChr m:val="["/>
                              <m:endChr m:val="]"/>
                              <m:ctrlPr>
                                <a:rPr lang="ko-KR" altLang="ko-KR" sz="1400" i="1">
                                  <a:latin typeface="Cambria Math" panose="02040503050406030204" pitchFamily="18" charset="0"/>
                                </a:rPr>
                              </m:ctrlPr>
                            </m:dPr>
                            <m:e>
                              <m:m>
                                <m:mPr>
                                  <m:mcs>
                                    <m:mc>
                                      <m:mcPr>
                                        <m:count m:val="2"/>
                                        <m:mcJc m:val="center"/>
                                      </m:mcPr>
                                    </m:mc>
                                  </m:mcs>
                                  <m:ctrlPr>
                                    <a:rPr lang="ko-KR" altLang="ko-KR" sz="1400" i="1">
                                      <a:latin typeface="Cambria Math" panose="02040503050406030204" pitchFamily="18" charset="0"/>
                                    </a:rPr>
                                  </m:ctrlPr>
                                </m:mPr>
                                <m:mr>
                                  <m:e>
                                    <m:r>
                                      <a:rPr lang="en-GB" altLang="ko-KR" sz="1400" b="1" i="1" smtClean="0">
                                        <a:solidFill>
                                          <a:schemeClr val="tx1"/>
                                        </a:solidFill>
                                        <a:latin typeface="Cambria Math"/>
                                      </a:rPr>
                                      <m:t>𝐊</m:t>
                                    </m:r>
                                    <m:r>
                                      <a:rPr lang="en-GB" altLang="ko-KR" sz="1400" b="1">
                                        <a:solidFill>
                                          <a:schemeClr val="tx1"/>
                                        </a:solidFill>
                                        <a:latin typeface="Cambria Math"/>
                                      </a:rPr>
                                      <m:t>+</m:t>
                                    </m:r>
                                    <m:sSubSup>
                                      <m:sSubSupPr>
                                        <m:ctrlPr>
                                          <a:rPr lang="ko-KR" altLang="ko-KR" sz="1400" i="1">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latin typeface="Cambria Math"/>
                                      </a:rPr>
                                      <m:t>𝐈</m:t>
                                    </m:r>
                                  </m:e>
                                  <m:e>
                                    <m:r>
                                      <a:rPr lang="en-GB" altLang="ko-KR" sz="1400" b="1" i="1">
                                        <a:latin typeface="Cambria Math"/>
                                      </a:rPr>
                                      <m:t>𝒌</m:t>
                                    </m:r>
                                  </m:e>
                                </m:mr>
                                <m:mr>
                                  <m:e>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e>
                                  <m:e>
                                    <m:r>
                                      <a:rPr lang="en-GB" altLang="ko-KR" sz="1400" i="1">
                                        <a:latin typeface="Cambria Math"/>
                                      </a:rPr>
                                      <m:t>𝑘</m:t>
                                    </m:r>
                                    <m:r>
                                      <a:rPr lang="en-GB" altLang="ko-KR" sz="1400" i="1">
                                        <a:latin typeface="Cambria Math"/>
                                      </a:rPr>
                                      <m:t>(</m:t>
                                    </m:r>
                                    <m:r>
                                      <a:rPr lang="en-US" altLang="ko-KR" sz="1400" b="1" i="1" smtClean="0">
                                        <a:latin typeface="Cambria Math"/>
                                      </a:rPr>
                                      <m:t>𝒙</m:t>
                                    </m:r>
                                    <m:r>
                                      <a:rPr lang="en-GB" altLang="ko-KR" sz="1400" b="0" i="1">
                                        <a:latin typeface="Cambria Math"/>
                                      </a:rPr>
                                      <m:t>,</m:t>
                                    </m:r>
                                    <m:r>
                                      <a:rPr lang="en-US" altLang="ko-KR" sz="1400" b="1" i="1" smtClean="0">
                                        <a:latin typeface="Cambria Math"/>
                                      </a:rPr>
                                      <m:t>𝒙</m:t>
                                    </m:r>
                                    <m:r>
                                      <a:rPr lang="en-GB" altLang="ko-KR" sz="1400" i="1">
                                        <a:latin typeface="Cambria Math"/>
                                      </a:rPr>
                                      <m:t>)</m:t>
                                    </m:r>
                                  </m:e>
                                </m:mr>
                              </m:m>
                            </m:e>
                          </m:d>
                        </m:e>
                      </m:d>
                    </m:oMath>
                  </m:oMathPara>
                </a14:m>
                <a:endParaRPr lang="ko-KR" altLang="en-US" sz="1500" dirty="0">
                  <a:latin typeface="Calibri" panose="020F0502020204030204" pitchFamily="34" charset="0"/>
                </a:endParaRPr>
              </a:p>
            </p:txBody>
          </p:sp>
        </mc:Choice>
        <mc:Fallback xmlns="">
          <p:sp>
            <p:nvSpPr>
              <p:cNvPr id="50" name="Rectangle 49"/>
              <p:cNvSpPr>
                <a:spLocks noRot="1" noChangeAspect="1" noMove="1" noResize="1" noEditPoints="1" noAdjustHandles="1" noChangeArrowheads="1" noChangeShapeType="1" noTextEdit="1"/>
              </p:cNvSpPr>
              <p:nvPr/>
            </p:nvSpPr>
            <p:spPr>
              <a:xfrm>
                <a:off x="5574867" y="5082209"/>
                <a:ext cx="2891881" cy="576376"/>
              </a:xfrm>
              <a:prstGeom prst="rect">
                <a:avLst/>
              </a:prstGeom>
              <a:blipFill rotWithShape="1">
                <a:blip r:embed="rId32"/>
                <a:stretch>
                  <a:fillRect b="-31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576512" y="5060204"/>
                <a:ext cx="3799438" cy="71263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b="0" i="1" smtClean="0">
                              <a:latin typeface="Cambria Math"/>
                              <a:ea typeface="Cambria Math"/>
                            </a:rPr>
                            <m:t>,</m:t>
                          </m:r>
                          <m:sSup>
                            <m:sSupPr>
                              <m:ctrlPr>
                                <a:rPr lang="ko-KR" altLang="ko-KR" sz="1400" i="1">
                                  <a:latin typeface="Cambria Math" panose="02040503050406030204" pitchFamily="18" charset="0"/>
                                  <a:ea typeface="Cambria Math"/>
                                </a:rPr>
                              </m:ctrlPr>
                            </m:sSupPr>
                            <m:e>
                              <m:r>
                                <a:rPr lang="en-US" altLang="ko-KR" sz="1400" b="1" i="1" smtClean="0">
                                  <a:latin typeface="Cambria Math"/>
                                  <a:ea typeface="Cambria Math"/>
                                </a:rPr>
                                <m:t>𝒚</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SimSun"/>
                          <a:cs typeface="Times New Roman"/>
                        </a:rPr>
                        <m:t>=</m:t>
                      </m:r>
                      <m:nary>
                        <m:naryPr>
                          <m:limLoc m:val="undOvr"/>
                          <m:subHide m:val="on"/>
                          <m:supHide m:val="on"/>
                          <m:ctrlPr>
                            <a:rPr lang="en-US" altLang="ko-KR" sz="1600" i="1">
                              <a:latin typeface="Cambria Math" panose="02040503050406030204" pitchFamily="18" charset="0"/>
                            </a:rPr>
                          </m:ctrlPr>
                        </m:naryPr>
                        <m:sub/>
                        <m:sup/>
                        <m:e>
                          <m:r>
                            <a:rPr lang="en-US" altLang="ko-KR" sz="1600" i="1">
                              <a:latin typeface="Cambria Math"/>
                            </a:rPr>
                            <m:t>𝑝</m:t>
                          </m:r>
                          <m:d>
                            <m:dPr>
                              <m:ctrlPr>
                                <a:rPr lang="en-US" altLang="ko-KR" sz="1600" i="1">
                                  <a:latin typeface="Cambria Math" panose="02040503050406030204" pitchFamily="18" charset="0"/>
                                </a:rPr>
                              </m:ctrlPr>
                            </m:dPr>
                            <m:e>
                              <m:r>
                                <a:rPr lang="en-US" altLang="ko-KR" sz="1600" b="0" i="1" smtClean="0">
                                  <a:latin typeface="Cambria Math"/>
                                  <a:ea typeface="Cambria Math"/>
                                </a:rPr>
                                <m:t>𝑓</m:t>
                              </m:r>
                              <m:r>
                                <a:rPr lang="en-US" altLang="ko-KR" sz="1600" i="1">
                                  <a:latin typeface="Cambria Math"/>
                                  <a:ea typeface="Cambria Math"/>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Cambria Math"/>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e>
                          </m:d>
                          <m:r>
                            <a:rPr lang="en-US" altLang="ko-KR" sz="1600" i="1">
                              <a:latin typeface="Cambria Math"/>
                            </a:rPr>
                            <m:t>𝑝</m:t>
                          </m:r>
                          <m:d>
                            <m:dPr>
                              <m:ctrlPr>
                                <a:rPr lang="en-US" altLang="ko-KR" sz="1600" i="1">
                                  <a:latin typeface="Cambria Math" panose="02040503050406030204" pitchFamily="18" charset="0"/>
                                </a:rPr>
                              </m:ctrlPr>
                            </m:dPr>
                            <m:e>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𝒚</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US" altLang="ko-KR" sz="1600" i="1">
                                  <a:latin typeface="Cambria Math"/>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e>
                          </m:d>
                        </m:e>
                      </m:nary>
                      <m:sSup>
                        <m:sSupPr>
                          <m:ctrlPr>
                            <a:rPr lang="ko-KR" altLang="ko-KR" sz="1600" i="1">
                              <a:latin typeface="Cambria Math" panose="02040503050406030204" pitchFamily="18" charset="0"/>
                              <a:ea typeface="Cambria Math"/>
                            </a:rPr>
                          </m:ctrlPr>
                        </m:sSupPr>
                        <m:e>
                          <m:r>
                            <a:rPr lang="en-US" altLang="ko-KR" sz="1600" i="1">
                              <a:latin typeface="Cambria Math"/>
                              <a:ea typeface="Cambria Math"/>
                            </a:rPr>
                            <m:t>𝑑</m:t>
                          </m:r>
                          <m:r>
                            <a:rPr lang="en-US" altLang="ko-KR" sz="1600" b="1" i="1">
                              <a:latin typeface="Cambria Math"/>
                              <a:ea typeface="Cambria Math"/>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oMath>
                  </m:oMathPara>
                </a14:m>
                <a:endParaRPr lang="en-US" sz="1500" dirty="0"/>
              </a:p>
            </p:txBody>
          </p:sp>
        </mc:Choice>
        <mc:Fallback xmlns="">
          <p:sp>
            <p:nvSpPr>
              <p:cNvPr id="52" name="Rectangle 51"/>
              <p:cNvSpPr>
                <a:spLocks noRot="1" noChangeAspect="1" noMove="1" noResize="1" noEditPoints="1" noAdjustHandles="1" noChangeArrowheads="1" noChangeShapeType="1" noTextEdit="1"/>
              </p:cNvSpPr>
              <p:nvPr/>
            </p:nvSpPr>
            <p:spPr>
              <a:xfrm>
                <a:off x="576512" y="5060204"/>
                <a:ext cx="3799438" cy="712631"/>
              </a:xfrm>
              <a:prstGeom prst="rect">
                <a:avLst/>
              </a:prstGeom>
              <a:blipFill rotWithShape="1">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Learning phase : Gaussian Process (GP) regression</a:t>
                </a:r>
              </a:p>
              <a:p>
                <a:pPr algn="ctr"/>
                <a:r>
                  <a:rPr lang="en-US" sz="2000" dirty="0"/>
                  <a:t>Construct the distribution on unknown target value </a:t>
                </a:r>
                <a14:m>
                  <m:oMath xmlns:m="http://schemas.openxmlformats.org/officeDocument/2006/math">
                    <m:r>
                      <a:rPr lang="en-US" altLang="ko-KR" sz="2000" b="0" i="1" smtClean="0">
                        <a:latin typeface="Cambria Math"/>
                      </a:rPr>
                      <m:t>𝑓</m:t>
                    </m:r>
                    <m:r>
                      <a:rPr lang="en-US" altLang="ko-KR" sz="2000" i="1">
                        <a:latin typeface="Cambria Math"/>
                      </a:rPr>
                      <m:t>=</m:t>
                    </m:r>
                    <m:r>
                      <a:rPr lang="en-GB" altLang="ko-KR" sz="2000" i="1">
                        <a:latin typeface="Cambria Math"/>
                      </a:rPr>
                      <m:t>𝑓</m:t>
                    </m:r>
                    <m:d>
                      <m:dPr>
                        <m:ctrlPr>
                          <a:rPr lang="en-GB" altLang="ko-KR" sz="2000" i="1">
                            <a:latin typeface="Cambria Math" panose="02040503050406030204" pitchFamily="18" charset="0"/>
                          </a:rPr>
                        </m:ctrlPr>
                      </m:dPr>
                      <m:e>
                        <m:r>
                          <a:rPr lang="en-US" altLang="ko-KR" sz="2000" b="1" i="1">
                            <a:latin typeface="Cambria Math"/>
                            <a:ea typeface="SimSun"/>
                            <a:cs typeface="Times New Roman"/>
                          </a:rPr>
                          <m:t>𝒙</m:t>
                        </m:r>
                      </m:e>
                    </m:d>
                  </m:oMath>
                </a14:m>
                <a:r>
                  <a:rPr lang="en-US" sz="2000" dirty="0"/>
                  <a:t> corresponding</a:t>
                </a:r>
                <a:r>
                  <a:rPr lang="en-US" sz="2000" dirty="0" smtClean="0"/>
                  <a:t> </a:t>
                </a:r>
                <a14:m>
                  <m:oMath xmlns:m="http://schemas.openxmlformats.org/officeDocument/2006/math">
                    <m:r>
                      <a:rPr lang="en-US" altLang="ko-KR" sz="2000" b="1" i="1">
                        <a:latin typeface="Cambria Math"/>
                        <a:ea typeface="SimSun"/>
                        <a:cs typeface="Times New Roman"/>
                      </a:rPr>
                      <m:t>𝒙</m:t>
                    </m:r>
                  </m:oMath>
                </a14:m>
                <a:endParaRPr lang="en-US" sz="2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0" y="685800"/>
                <a:ext cx="9144000" cy="738664"/>
              </a:xfrm>
              <a:prstGeom prst="rect">
                <a:avLst/>
              </a:prstGeom>
              <a:blipFill rotWithShape="1">
                <a:blip r:embed="rId35"/>
                <a:stretch>
                  <a:fillRect t="-4959" b="-13223"/>
                </a:stretch>
              </a:blipFill>
            </p:spPr>
            <p:txBody>
              <a:bodyPr/>
              <a:lstStyle/>
              <a:p>
                <a:r>
                  <a:rPr lang="en-US">
                    <a:noFill/>
                  </a:rPr>
                  <a:t> </a:t>
                </a:r>
              </a:p>
            </p:txBody>
          </p:sp>
        </mc:Fallback>
      </mc:AlternateContent>
      <p:sp>
        <p:nvSpPr>
          <p:cNvPr id="51" name="TextBox 50"/>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mc:AlternateContent xmlns:mc="http://schemas.openxmlformats.org/markup-compatibility/2006">
        <mc:Choice xmlns:a14="http://schemas.microsoft.com/office/drawing/2010/main" Requires="a14">
          <p:sp>
            <p:nvSpPr>
              <p:cNvPr id="31" name="TextBox 30"/>
              <p:cNvSpPr txBox="1"/>
              <p:nvPr/>
            </p:nvSpPr>
            <p:spPr>
              <a:xfrm>
                <a:off x="228600" y="1752600"/>
                <a:ext cx="8458200" cy="2662267"/>
              </a:xfrm>
              <a:prstGeom prst="rect">
                <a:avLst/>
              </a:prstGeom>
              <a:solidFill>
                <a:schemeClr val="accent3">
                  <a:lumMod val="20000"/>
                  <a:lumOff val="80000"/>
                </a:schemeClr>
              </a:solidFill>
            </p:spPr>
            <p:txBody>
              <a:bodyPr wrap="square" rtlCol="0">
                <a:spAutoFit/>
              </a:bodyPr>
              <a:lstStyle/>
              <a:p>
                <a:r>
                  <a:rPr lang="en-US" b="1" dirty="0" smtClean="0">
                    <a:solidFill>
                      <a:schemeClr val="tx1"/>
                    </a:solidFill>
                  </a:rPr>
                  <a:t>Property 4 </a:t>
                </a:r>
                <a:r>
                  <a:rPr lang="en-US" dirty="0" smtClean="0">
                    <a:solidFill>
                      <a:schemeClr val="tx1"/>
                    </a:solidFill>
                  </a:rPr>
                  <a:t>: Conditionals of a GRV are Gaussians, more specifically, if </a:t>
                </a:r>
              </a:p>
              <a:p>
                <a:endParaRPr lang="en-US" dirty="0">
                  <a:solidFill>
                    <a:schemeClr val="tx1"/>
                  </a:solidFill>
                </a:endParaRPr>
              </a:p>
              <a:p>
                <a:pPr algn="ctr"/>
                <a:r>
                  <a:rPr lang="en-US" dirty="0" smtClean="0">
                    <a:solidFill>
                      <a:schemeClr val="tx1"/>
                    </a:solidFill>
                  </a:rPr>
                  <a:t> </a:t>
                </a:r>
                <a14:m>
                  <m:oMath xmlns:m="http://schemas.openxmlformats.org/officeDocument/2006/math">
                    <m:r>
                      <a:rPr lang="en-US" b="0" i="1" smtClean="0">
                        <a:solidFill>
                          <a:schemeClr val="tx1"/>
                        </a:solidFill>
                        <a:latin typeface="Cambria Math" panose="02040503050406030204" pitchFamily="18" charset="0"/>
                        <a:ea typeface="Cambria Math"/>
                      </a:rPr>
                      <m:t>𝑍</m:t>
                    </m:r>
                    <m:r>
                      <a:rPr lang="en-US" b="0" i="1" smtClean="0">
                        <a:solidFill>
                          <a:schemeClr val="tx1"/>
                        </a:solidFill>
                        <a:latin typeface="Cambria Math" panose="02040503050406030204" pitchFamily="18" charset="0"/>
                        <a:ea typeface="Cambria Math"/>
                      </a:rPr>
                      <m:t>=</m:t>
                    </m:r>
                    <m:d>
                      <m:dPr>
                        <m:begChr m:val="["/>
                        <m:endChr m:val="]"/>
                        <m:ctrlPr>
                          <a:rPr lang="en-US" b="0" i="1" smtClean="0">
                            <a:solidFill>
                              <a:schemeClr val="tx1"/>
                            </a:solidFill>
                            <a:latin typeface="Cambria Math" panose="02040503050406030204" pitchFamily="18" charset="0"/>
                            <a:ea typeface="Cambria Math"/>
                          </a:rPr>
                        </m:ctrlPr>
                      </m:dPr>
                      <m:e>
                        <m:eqArr>
                          <m:eqArrPr>
                            <m:ctrlPr>
                              <a:rPr lang="en-US" b="0" i="1" smtClean="0">
                                <a:solidFill>
                                  <a:schemeClr val="tx1"/>
                                </a:solidFill>
                                <a:latin typeface="Cambria Math" panose="02040503050406030204" pitchFamily="18" charset="0"/>
                                <a:ea typeface="Cambria Math"/>
                              </a:rPr>
                            </m:ctrlPr>
                          </m:eqArrPr>
                          <m:e>
                            <m:sSub>
                              <m:sSubPr>
                                <m:ctrlPr>
                                  <a:rPr lang="en-US" b="0" i="1" smtClean="0">
                                    <a:solidFill>
                                      <a:schemeClr val="tx1"/>
                                    </a:solidFill>
                                    <a:latin typeface="Cambria Math" panose="02040503050406030204" pitchFamily="18" charset="0"/>
                                    <a:ea typeface="Cambria Math"/>
                                  </a:rPr>
                                </m:ctrlPr>
                              </m:sSubPr>
                              <m:e>
                                <m:r>
                                  <a:rPr lang="en-US" b="0" i="1" smtClean="0">
                                    <a:solidFill>
                                      <a:schemeClr val="tx1"/>
                                    </a:solidFill>
                                    <a:latin typeface="Cambria Math" panose="02040503050406030204" pitchFamily="18" charset="0"/>
                                    <a:ea typeface="Cambria Math"/>
                                  </a:rPr>
                                  <m:t>𝑌</m:t>
                                </m:r>
                              </m:e>
                              <m:sub>
                                <m:r>
                                  <a:rPr lang="en-US" b="0" i="1" smtClean="0">
                                    <a:solidFill>
                                      <a:schemeClr val="tx1"/>
                                    </a:solidFill>
                                    <a:latin typeface="Cambria Math" panose="02040503050406030204" pitchFamily="18" charset="0"/>
                                    <a:ea typeface="Cambria Math"/>
                                  </a:rPr>
                                  <m:t>1</m:t>
                                </m:r>
                              </m:sub>
                            </m:sSub>
                          </m:e>
                          <m:e>
                            <m:r>
                              <a:rPr lang="en-US" b="0" i="1" smtClean="0">
                                <a:solidFill>
                                  <a:schemeClr val="tx1"/>
                                </a:solidFill>
                                <a:latin typeface="Cambria Math" panose="02040503050406030204" pitchFamily="18" charset="0"/>
                                <a:ea typeface="Cambria Math"/>
                              </a:rPr>
                              <m:t>−</m:t>
                            </m:r>
                          </m:e>
                          <m:e>
                            <m:sSub>
                              <m:sSubPr>
                                <m:ctrlPr>
                                  <a:rPr lang="en-US" b="0" i="1" smtClean="0">
                                    <a:solidFill>
                                      <a:schemeClr val="tx1"/>
                                    </a:solidFill>
                                    <a:latin typeface="Cambria Math" panose="02040503050406030204" pitchFamily="18" charset="0"/>
                                    <a:ea typeface="Cambria Math"/>
                                  </a:rPr>
                                </m:ctrlPr>
                              </m:sSubPr>
                              <m:e>
                                <m:r>
                                  <a:rPr lang="en-US" b="0" i="1" smtClean="0">
                                    <a:solidFill>
                                      <a:schemeClr val="tx1"/>
                                    </a:solidFill>
                                    <a:latin typeface="Cambria Math" panose="02040503050406030204" pitchFamily="18" charset="0"/>
                                    <a:ea typeface="Cambria Math"/>
                                  </a:rPr>
                                  <m:t>𝑌</m:t>
                                </m:r>
                              </m:e>
                              <m:sub>
                                <m:r>
                                  <a:rPr lang="en-US" b="0" i="1" smtClean="0">
                                    <a:solidFill>
                                      <a:schemeClr val="tx1"/>
                                    </a:solidFill>
                                    <a:latin typeface="Cambria Math" panose="02040503050406030204" pitchFamily="18" charset="0"/>
                                    <a:ea typeface="Cambria Math"/>
                                  </a:rPr>
                                  <m:t>2</m:t>
                                </m:r>
                              </m:sub>
                            </m:sSub>
                          </m:e>
                        </m:eqArr>
                      </m:e>
                    </m:d>
                    <m:r>
                      <a:rPr lang="en-US" b="0" i="1" smtClean="0">
                        <a:solidFill>
                          <a:schemeClr val="tx1"/>
                        </a:solidFill>
                        <a:latin typeface="Cambria Math" panose="02040503050406030204" pitchFamily="18" charset="0"/>
                        <a:ea typeface="Cambria Math"/>
                      </a:rPr>
                      <m:t>~</m:t>
                    </m:r>
                    <m:r>
                      <a:rPr lang="en-US" b="0" i="1" smtClean="0">
                        <a:solidFill>
                          <a:schemeClr val="tx1"/>
                        </a:solidFill>
                        <a:latin typeface="Cambria Math" panose="02040503050406030204" pitchFamily="18" charset="0"/>
                        <a:ea typeface="Cambria Math"/>
                      </a:rPr>
                      <m:t>𝑁</m:t>
                    </m:r>
                    <m:d>
                      <m:dPr>
                        <m:ctrlPr>
                          <a:rPr lang="en-US" b="0" i="1" smtClean="0">
                            <a:solidFill>
                              <a:schemeClr val="tx1"/>
                            </a:solidFill>
                            <a:latin typeface="Cambria Math" panose="02040503050406030204" pitchFamily="18" charset="0"/>
                            <a:ea typeface="Cambria Math"/>
                          </a:rPr>
                        </m:ctrlPr>
                      </m:dPr>
                      <m:e>
                        <m:d>
                          <m:dPr>
                            <m:begChr m:val="["/>
                            <m:endChr m:val="]"/>
                            <m:ctrlPr>
                              <a:rPr lang="en-US" i="1">
                                <a:latin typeface="Cambria Math" panose="02040503050406030204" pitchFamily="18" charset="0"/>
                                <a:ea typeface="Cambria Math"/>
                              </a:rPr>
                            </m:ctrlPr>
                          </m:dPr>
                          <m:e>
                            <m:eqArr>
                              <m:eqArrPr>
                                <m:ctrlPr>
                                  <a:rPr lang="en-US" i="1">
                                    <a:latin typeface="Cambria Math" panose="02040503050406030204" pitchFamily="18" charset="0"/>
                                    <a:ea typeface="Cambria Math"/>
                                  </a:rPr>
                                </m:ctrlPr>
                              </m:eqArrPr>
                              <m:e>
                                <m:sSub>
                                  <m:sSubPr>
                                    <m:ctrlPr>
                                      <a:rPr lang="en-US" i="1">
                                        <a:latin typeface="Cambria Math" panose="02040503050406030204" pitchFamily="18" charset="0"/>
                                        <a:ea typeface="Cambria Math"/>
                                      </a:rPr>
                                    </m:ctrlPr>
                                  </m:sSubPr>
                                  <m:e>
                                    <m:r>
                                      <a:rPr lang="en-US" i="1">
                                        <a:latin typeface="Cambria Math" panose="02040503050406030204" pitchFamily="18" charset="0"/>
                                        <a:ea typeface="Cambria Math"/>
                                      </a:rPr>
                                      <m:t>𝑌</m:t>
                                    </m:r>
                                  </m:e>
                                  <m:sub>
                                    <m:r>
                                      <a:rPr lang="en-US" i="1">
                                        <a:latin typeface="Cambria Math" panose="02040503050406030204" pitchFamily="18" charset="0"/>
                                        <a:ea typeface="Cambria Math"/>
                                      </a:rPr>
                                      <m:t>1</m:t>
                                    </m:r>
                                  </m:sub>
                                </m:sSub>
                              </m:e>
                              <m:e>
                                <m:r>
                                  <a:rPr lang="en-US" i="1">
                                    <a:latin typeface="Cambria Math" panose="02040503050406030204" pitchFamily="18" charset="0"/>
                                    <a:ea typeface="Cambria Math"/>
                                  </a:rPr>
                                  <m:t>−</m:t>
                                </m:r>
                              </m:e>
                              <m:e>
                                <m:sSub>
                                  <m:sSubPr>
                                    <m:ctrlPr>
                                      <a:rPr lang="en-US" i="1">
                                        <a:latin typeface="Cambria Math" panose="02040503050406030204" pitchFamily="18" charset="0"/>
                                        <a:ea typeface="Cambria Math"/>
                                      </a:rPr>
                                    </m:ctrlPr>
                                  </m:sSubPr>
                                  <m:e>
                                    <m:r>
                                      <a:rPr lang="en-US" i="1">
                                        <a:latin typeface="Cambria Math" panose="02040503050406030204" pitchFamily="18" charset="0"/>
                                        <a:ea typeface="Cambria Math"/>
                                      </a:rPr>
                                      <m:t>𝑌</m:t>
                                    </m:r>
                                  </m:e>
                                  <m:sub>
                                    <m:r>
                                      <a:rPr lang="en-US" i="1">
                                        <a:latin typeface="Cambria Math" panose="02040503050406030204" pitchFamily="18" charset="0"/>
                                        <a:ea typeface="Cambria Math"/>
                                      </a:rPr>
                                      <m:t>2</m:t>
                                    </m:r>
                                  </m:sub>
                                </m:sSub>
                              </m:e>
                            </m:eqArr>
                          </m:e>
                        </m:d>
                        <m:r>
                          <a:rPr lang="en-US" b="0" i="1" smtClean="0">
                            <a:latin typeface="Cambria Math" panose="02040503050406030204" pitchFamily="18" charset="0"/>
                            <a:ea typeface="Cambria Math"/>
                          </a:rPr>
                          <m:t>,</m:t>
                        </m:r>
                        <m:d>
                          <m:dPr>
                            <m:begChr m:val="["/>
                            <m:endChr m:val="]"/>
                            <m:ctrlPr>
                              <a:rPr lang="en-US" i="1">
                                <a:latin typeface="Cambria Math" panose="02040503050406030204" pitchFamily="18" charset="0"/>
                                <a:ea typeface="Cambria Math"/>
                              </a:rPr>
                            </m:ctrlPr>
                          </m:dPr>
                          <m:e>
                            <m:eqArr>
                              <m:eqArrPr>
                                <m:ctrlPr>
                                  <a:rPr lang="en-US" i="1">
                                    <a:latin typeface="Cambria Math" panose="02040503050406030204" pitchFamily="18" charset="0"/>
                                    <a:ea typeface="Cambria Math"/>
                                  </a:rPr>
                                </m:ctrlPr>
                              </m:eqArrPr>
                              <m:e>
                                <m:sSub>
                                  <m:sSubPr>
                                    <m:ctrlPr>
                                      <a:rPr lang="en-US" i="1">
                                        <a:latin typeface="Cambria Math" panose="02040503050406030204" pitchFamily="18" charset="0"/>
                                        <a:ea typeface="Cambria Math"/>
                                      </a:rPr>
                                    </m:ctrlPr>
                                  </m:sSubPr>
                                  <m:e>
                                    <m:r>
                                      <m:rPr>
                                        <m:sty m:val="p"/>
                                      </m:rPr>
                                      <a:rPr lang="en-US" b="0" i="0" smtClean="0">
                                        <a:latin typeface="Cambria Math" panose="02040503050406030204" pitchFamily="18" charset="0"/>
                                        <a:ea typeface="Cambria Math"/>
                                      </a:rPr>
                                      <m:t>Σ</m:t>
                                    </m:r>
                                  </m:e>
                                  <m:sub>
                                    <m:r>
                                      <a:rPr lang="en-US" i="1">
                                        <a:latin typeface="Cambria Math" panose="02040503050406030204" pitchFamily="18" charset="0"/>
                                        <a:ea typeface="Cambria Math"/>
                                      </a:rPr>
                                      <m:t>1</m:t>
                                    </m:r>
                                    <m:r>
                                      <a:rPr lang="en-US" b="0" i="1" smtClean="0">
                                        <a:latin typeface="Cambria Math" panose="02040503050406030204" pitchFamily="18" charset="0"/>
                                        <a:ea typeface="Cambria Math"/>
                                      </a:rPr>
                                      <m:t>1</m:t>
                                    </m:r>
                                  </m:sub>
                                </m:sSub>
                                <m:r>
                                  <a:rPr lang="en-US" b="0" i="1" smtClean="0">
                                    <a:latin typeface="Cambria Math" panose="02040503050406030204" pitchFamily="18" charset="0"/>
                                    <a:ea typeface="Cambria Math"/>
                                  </a:rPr>
                                  <m:t> | </m:t>
                                </m:r>
                              </m:e>
                              <m:e>
                                <m:r>
                                  <a:rPr lang="en-US" b="0" i="1" smtClean="0">
                                    <a:latin typeface="Cambria Math" panose="02040503050406030204" pitchFamily="18" charset="0"/>
                                    <a:ea typeface="Cambria Math"/>
                                  </a:rPr>
                                  <m:t>−− </m:t>
                                </m:r>
                              </m:e>
                              <m:e>
                                <m:sSub>
                                  <m:sSubPr>
                                    <m:ctrlPr>
                                      <a:rPr lang="en-US" i="1">
                                        <a:latin typeface="Cambria Math" panose="02040503050406030204" pitchFamily="18" charset="0"/>
                                        <a:ea typeface="Cambria Math"/>
                                      </a:rPr>
                                    </m:ctrlPr>
                                  </m:sSubPr>
                                  <m:e>
                                    <m:r>
                                      <m:rPr>
                                        <m:sty m:val="p"/>
                                      </m:rPr>
                                      <a:rPr lang="en-US">
                                        <a:latin typeface="Cambria Math" panose="02040503050406030204" pitchFamily="18" charset="0"/>
                                        <a:ea typeface="Cambria Math"/>
                                      </a:rPr>
                                      <m:t>Σ</m:t>
                                    </m:r>
                                  </m:e>
                                  <m:sub>
                                    <m:r>
                                      <a:rPr lang="en-US" b="0" i="1" smtClean="0">
                                        <a:latin typeface="Cambria Math" panose="02040503050406030204" pitchFamily="18" charset="0"/>
                                        <a:ea typeface="Cambria Math"/>
                                      </a:rPr>
                                      <m:t>2</m:t>
                                    </m:r>
                                    <m:r>
                                      <a:rPr lang="en-US" i="1">
                                        <a:latin typeface="Cambria Math" panose="02040503050406030204" pitchFamily="18" charset="0"/>
                                        <a:ea typeface="Cambria Math"/>
                                      </a:rPr>
                                      <m:t>1</m:t>
                                    </m:r>
                                  </m:sub>
                                </m:sSub>
                                <m:r>
                                  <a:rPr lang="en-US" b="0" i="1" smtClean="0">
                                    <a:latin typeface="Cambria Math" panose="02040503050406030204" pitchFamily="18" charset="0"/>
                                    <a:ea typeface="Cambria Math"/>
                                  </a:rPr>
                                  <m:t>|</m:t>
                                </m:r>
                              </m:e>
                            </m:eqArr>
                            <m:eqArr>
                              <m:eqArrPr>
                                <m:ctrlPr>
                                  <a:rPr lang="en-US" i="1">
                                    <a:latin typeface="Cambria Math" panose="02040503050406030204" pitchFamily="18" charset="0"/>
                                    <a:ea typeface="Cambria Math"/>
                                  </a:rPr>
                                </m:ctrlPr>
                              </m:eqArrPr>
                              <m:e>
                                <m:sSub>
                                  <m:sSubPr>
                                    <m:ctrlPr>
                                      <a:rPr lang="en-US" i="1">
                                        <a:latin typeface="Cambria Math" panose="02040503050406030204" pitchFamily="18" charset="0"/>
                                        <a:ea typeface="Cambria Math"/>
                                      </a:rPr>
                                    </m:ctrlPr>
                                  </m:sSubPr>
                                  <m:e>
                                    <m:r>
                                      <m:rPr>
                                        <m:sty m:val="p"/>
                                      </m:rPr>
                                      <a:rPr lang="en-US">
                                        <a:latin typeface="Cambria Math" panose="02040503050406030204" pitchFamily="18" charset="0"/>
                                        <a:ea typeface="Cambria Math"/>
                                      </a:rPr>
                                      <m:t>Σ</m:t>
                                    </m:r>
                                  </m:e>
                                  <m:sub>
                                    <m:r>
                                      <a:rPr lang="en-US" i="1">
                                        <a:latin typeface="Cambria Math" panose="02040503050406030204" pitchFamily="18" charset="0"/>
                                        <a:ea typeface="Cambria Math"/>
                                      </a:rPr>
                                      <m:t>1</m:t>
                                    </m:r>
                                    <m:r>
                                      <a:rPr lang="en-US" b="0" i="1" smtClean="0">
                                        <a:latin typeface="Cambria Math" panose="02040503050406030204" pitchFamily="18" charset="0"/>
                                        <a:ea typeface="Cambria Math"/>
                                      </a:rPr>
                                      <m:t>2</m:t>
                                    </m:r>
                                  </m:sub>
                                </m:sSub>
                              </m:e>
                              <m:e>
                                <m:r>
                                  <a:rPr lang="en-US" b="0" i="1" smtClean="0">
                                    <a:latin typeface="Cambria Math" panose="02040503050406030204" pitchFamily="18" charset="0"/>
                                    <a:ea typeface="Cambria Math"/>
                                  </a:rPr>
                                  <m:t>−</m:t>
                                </m:r>
                                <m:r>
                                  <a:rPr lang="en-US" i="1">
                                    <a:latin typeface="Cambria Math" panose="02040503050406030204" pitchFamily="18" charset="0"/>
                                    <a:ea typeface="Cambria Math"/>
                                  </a:rPr>
                                  <m:t>−</m:t>
                                </m:r>
                              </m:e>
                              <m:e>
                                <m:sSub>
                                  <m:sSubPr>
                                    <m:ctrlPr>
                                      <a:rPr lang="en-US" i="1">
                                        <a:latin typeface="Cambria Math" panose="02040503050406030204" pitchFamily="18" charset="0"/>
                                        <a:ea typeface="Cambria Math"/>
                                      </a:rPr>
                                    </m:ctrlPr>
                                  </m:sSubPr>
                                  <m:e>
                                    <m:r>
                                      <m:rPr>
                                        <m:sty m:val="p"/>
                                      </m:rPr>
                                      <a:rPr lang="en-US">
                                        <a:latin typeface="Cambria Math" panose="02040503050406030204" pitchFamily="18" charset="0"/>
                                        <a:ea typeface="Cambria Math"/>
                                      </a:rPr>
                                      <m:t>Σ</m:t>
                                    </m:r>
                                  </m:e>
                                  <m:sub>
                                    <m:r>
                                      <a:rPr lang="en-US" b="0" i="1" smtClean="0">
                                        <a:latin typeface="Cambria Math" panose="02040503050406030204" pitchFamily="18" charset="0"/>
                                        <a:ea typeface="Cambria Math"/>
                                      </a:rPr>
                                      <m:t>22</m:t>
                                    </m:r>
                                  </m:sub>
                                </m:sSub>
                              </m:e>
                            </m:eqArr>
                          </m:e>
                        </m:d>
                      </m:e>
                    </m:d>
                  </m:oMath>
                </a14:m>
                <a:endParaRPr lang="en-US" sz="800" dirty="0" smtClean="0">
                  <a:solidFill>
                    <a:schemeClr val="tx1"/>
                  </a:solidFill>
                </a:endParaRPr>
              </a:p>
              <a:p>
                <a:pPr algn="ctr"/>
                <a:endParaRPr lang="en-US" sz="800" dirty="0"/>
              </a:p>
              <a:p>
                <a:pPr algn="ctr"/>
                <a:endParaRPr lang="en-US" sz="800" dirty="0" smtClean="0">
                  <a:solidFill>
                    <a:schemeClr val="tx1"/>
                  </a:solidFill>
                </a:endParaRPr>
              </a:p>
              <a:p>
                <a:pPr algn="ctr"/>
                <a:endParaRPr lang="en-US" sz="800" dirty="0"/>
              </a:p>
              <a:p>
                <a:pPr algn="ctr"/>
                <a:endParaRPr lang="en-US" sz="800" dirty="0" smtClean="0">
                  <a:solidFill>
                    <a:schemeClr val="tx1"/>
                  </a:solidFill>
                </a:endParaRPr>
              </a:p>
              <a:p>
                <a:pPr algn="ctr"/>
                <a:endParaRPr lang="en-US" sz="800" dirty="0"/>
              </a:p>
              <a:p>
                <a:pPr algn="ctr"/>
                <a:endParaRPr lang="en-US" sz="800" dirty="0" smtClean="0">
                  <a:solidFill>
                    <a:schemeClr val="tx1"/>
                  </a:solidFill>
                </a:endParaRPr>
              </a:p>
              <a:p>
                <a:pPr algn="ctr"/>
                <a:endParaRPr lang="en-US" sz="800" dirty="0"/>
              </a:p>
              <a:p>
                <a:pPr algn="ctr"/>
                <a:endParaRPr lang="en-US" sz="800" dirty="0" smtClean="0">
                  <a:solidFill>
                    <a:schemeClr val="tx1"/>
                  </a:solidFill>
                </a:endParaRPr>
              </a:p>
              <a:p>
                <a:pPr algn="ctr"/>
                <a:endParaRPr lang="en-US" sz="800" dirty="0"/>
              </a:p>
              <a:p>
                <a:pPr algn="ctr"/>
                <a:endParaRPr lang="en-US" sz="800" dirty="0" smtClean="0">
                  <a:solidFill>
                    <a:schemeClr val="tx1"/>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228600" y="1752600"/>
                <a:ext cx="8458200" cy="2662267"/>
              </a:xfrm>
              <a:prstGeom prst="rect">
                <a:avLst/>
              </a:prstGeom>
              <a:blipFill>
                <a:blip r:embed="rId36"/>
                <a:stretch>
                  <a:fillRect l="-649" t="-13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381000" y="3488203"/>
                <a:ext cx="5943600" cy="369332"/>
              </a:xfrm>
              <a:prstGeom prst="rect">
                <a:avLst/>
              </a:prstGeom>
              <a:noFill/>
            </p:spPr>
            <p:txBody>
              <a:bodyPr wrap="square" rtlCol="0">
                <a:spAutoFit/>
              </a:bodyPr>
              <a:lstStyle/>
              <a:p>
                <a:r>
                  <a:rPr lang="en-US" dirty="0" smtClean="0"/>
                  <a:t>where </a:t>
                </a:r>
                <a14:m>
                  <m:oMath xmlns:m="http://schemas.openxmlformats.org/officeDocument/2006/math">
                    <m:sSub>
                      <m:sSubPr>
                        <m:ctrlPr>
                          <a:rPr lang="en-US" i="1">
                            <a:latin typeface="Cambria Math" panose="02040503050406030204" pitchFamily="18" charset="0"/>
                            <a:ea typeface="Cambria Math"/>
                          </a:rPr>
                        </m:ctrlPr>
                      </m:sSubPr>
                      <m:e>
                        <m:r>
                          <a:rPr lang="en-US" i="1">
                            <a:latin typeface="Cambria Math" panose="02040503050406030204" pitchFamily="18" charset="0"/>
                            <a:ea typeface="Cambria Math"/>
                          </a:rPr>
                          <m:t>𝑌</m:t>
                        </m:r>
                      </m:e>
                      <m:sub>
                        <m:r>
                          <a:rPr lang="en-US" i="1">
                            <a:latin typeface="Cambria Math" panose="02040503050406030204" pitchFamily="18" charset="0"/>
                            <a:ea typeface="Cambria Math"/>
                          </a:rPr>
                          <m:t>1</m:t>
                        </m:r>
                      </m:sub>
                    </m:sSub>
                  </m:oMath>
                </a14:m>
                <a:r>
                  <a:rPr lang="en-US" dirty="0" smtClean="0"/>
                  <a:t> is </a:t>
                </a:r>
                <a14:m>
                  <m:oMath xmlns:m="http://schemas.openxmlformats.org/officeDocument/2006/math">
                    <m:r>
                      <a:rPr lang="en-US" b="0" i="1" smtClean="0">
                        <a:latin typeface="Cambria Math" panose="02040503050406030204" pitchFamily="18" charset="0"/>
                        <a:ea typeface="Cambria Math"/>
                      </a:rPr>
                      <m:t>𝑘</m:t>
                    </m:r>
                  </m:oMath>
                </a14:m>
                <a:r>
                  <a:rPr lang="en-US" dirty="0" smtClean="0"/>
                  <a:t>-dim RV and </a:t>
                </a:r>
                <a14:m>
                  <m:oMath xmlns:m="http://schemas.openxmlformats.org/officeDocument/2006/math">
                    <m:sSub>
                      <m:sSubPr>
                        <m:ctrlPr>
                          <a:rPr lang="en-US" i="1">
                            <a:latin typeface="Cambria Math" panose="02040503050406030204" pitchFamily="18" charset="0"/>
                            <a:ea typeface="Cambria Math"/>
                          </a:rPr>
                        </m:ctrlPr>
                      </m:sSubPr>
                      <m:e>
                        <m:r>
                          <a:rPr lang="en-US" b="0" i="1" smtClean="0">
                            <a:latin typeface="Cambria Math" panose="02040503050406030204" pitchFamily="18" charset="0"/>
                            <a:ea typeface="Cambria Math"/>
                          </a:rPr>
                          <m:t>𝑌</m:t>
                        </m:r>
                      </m:e>
                      <m:sub>
                        <m:r>
                          <a:rPr lang="en-US" b="0" i="1" smtClean="0">
                            <a:latin typeface="Cambria Math" panose="02040503050406030204" pitchFamily="18" charset="0"/>
                            <a:ea typeface="Cambria Math"/>
                          </a:rPr>
                          <m:t>2</m:t>
                        </m:r>
                      </m:sub>
                    </m:sSub>
                  </m:oMath>
                </a14:m>
                <a:r>
                  <a:rPr lang="en-US" dirty="0" smtClean="0"/>
                  <a:t> is an </a:t>
                </a:r>
                <a14:m>
                  <m:oMath xmlns:m="http://schemas.openxmlformats.org/officeDocument/2006/math">
                    <m:r>
                      <a:rPr lang="en-US" b="0" i="1" smtClean="0">
                        <a:latin typeface="Cambria Math" panose="02040503050406030204" pitchFamily="18" charset="0"/>
                        <a:ea typeface="Cambria Math"/>
                      </a:rPr>
                      <m:t>𝑛</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𝑘</m:t>
                    </m:r>
                  </m:oMath>
                </a14:m>
                <a:r>
                  <a:rPr lang="en-US" dirty="0" smtClean="0"/>
                  <a:t> dim RV, then</a:t>
                </a:r>
                <a:endParaRPr lang="en-US" dirty="0"/>
              </a:p>
            </p:txBody>
          </p:sp>
        </mc:Choice>
        <mc:Fallback>
          <p:sp>
            <p:nvSpPr>
              <p:cNvPr id="35" name="TextBox 34"/>
              <p:cNvSpPr txBox="1">
                <a:spLocks noRot="1" noChangeAspect="1" noMove="1" noResize="1" noEditPoints="1" noAdjustHandles="1" noChangeArrowheads="1" noChangeShapeType="1" noTextEdit="1"/>
              </p:cNvSpPr>
              <p:nvPr/>
            </p:nvSpPr>
            <p:spPr>
              <a:xfrm>
                <a:off x="381000" y="3488203"/>
                <a:ext cx="5943600" cy="369332"/>
              </a:xfrm>
              <a:prstGeom prst="rect">
                <a:avLst/>
              </a:prstGeom>
              <a:blipFill>
                <a:blip r:embed="rId37"/>
                <a:stretch>
                  <a:fillRect l="-923"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Rectangle 35"/>
              <p:cNvSpPr/>
              <p:nvPr/>
            </p:nvSpPr>
            <p:spPr>
              <a:xfrm>
                <a:off x="1905000" y="3984780"/>
                <a:ext cx="5623399" cy="371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r>
                            <a:rPr lang="en-US" i="1">
                              <a:latin typeface="Cambria Math" panose="02040503050406030204" pitchFamily="18" charset="0"/>
                              <a:ea typeface="Cambria Math"/>
                            </a:rPr>
                            <m:t>𝑌</m:t>
                          </m:r>
                        </m:e>
                        <m:sub>
                          <m:r>
                            <a:rPr lang="en-US" i="1">
                              <a:latin typeface="Cambria Math" panose="02040503050406030204" pitchFamily="18" charset="0"/>
                              <a:ea typeface="Cambria Math"/>
                            </a:rPr>
                            <m:t>2</m:t>
                          </m:r>
                        </m:sub>
                      </m:sSub>
                      <m:r>
                        <a:rPr lang="en-US" b="0" i="1" smtClean="0">
                          <a:latin typeface="Cambria Math" panose="02040503050406030204" pitchFamily="18" charset="0"/>
                          <a:ea typeface="Cambria Math"/>
                        </a:rPr>
                        <m:t>|</m:t>
                      </m:r>
                      <m:d>
                        <m:dPr>
                          <m:begChr m:val="{"/>
                          <m:endChr m:val="}"/>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panose="02040503050406030204" pitchFamily="18" charset="0"/>
                                  <a:ea typeface="Cambria Math"/>
                                </a:rPr>
                                <m:t>𝑌</m:t>
                              </m:r>
                            </m:e>
                            <m:sub>
                              <m:r>
                                <a:rPr lang="en-US" b="0" i="1" smtClean="0">
                                  <a:latin typeface="Cambria Math" panose="02040503050406030204" pitchFamily="18" charset="0"/>
                                  <a:ea typeface="Cambria Math"/>
                                </a:rPr>
                                <m:t>1</m:t>
                              </m:r>
                            </m:sub>
                          </m:sSub>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𝑦</m:t>
                          </m:r>
                        </m:e>
                      </m:d>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𝑁</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m:rPr>
                                  <m:sty m:val="p"/>
                                </m:rPr>
                                <a:rPr lang="en-US">
                                  <a:latin typeface="Cambria Math" panose="02040503050406030204" pitchFamily="18" charset="0"/>
                                  <a:ea typeface="Cambria Math"/>
                                </a:rPr>
                                <m:t>Σ</m:t>
                              </m:r>
                            </m:e>
                            <m:sub>
                              <m:r>
                                <a:rPr lang="en-US" i="1">
                                  <a:latin typeface="Cambria Math" panose="02040503050406030204" pitchFamily="18" charset="0"/>
                                  <a:ea typeface="Cambria Math"/>
                                </a:rPr>
                                <m:t>21</m:t>
                              </m:r>
                            </m:sub>
                          </m:sSub>
                          <m:sSubSup>
                            <m:sSubSupPr>
                              <m:ctrlPr>
                                <a:rPr lang="en-US" b="0" i="1" smtClean="0">
                                  <a:latin typeface="Cambria Math" panose="02040503050406030204" pitchFamily="18" charset="0"/>
                                  <a:ea typeface="Cambria Math"/>
                                </a:rPr>
                              </m:ctrlPr>
                            </m:sSubSupPr>
                            <m:e>
                              <m:r>
                                <m:rPr>
                                  <m:sty m:val="p"/>
                                </m:rPr>
                                <a:rPr lang="en-US">
                                  <a:latin typeface="Cambria Math" panose="02040503050406030204" pitchFamily="18" charset="0"/>
                                  <a:ea typeface="Cambria Math"/>
                                </a:rPr>
                                <m:t>Σ</m:t>
                              </m:r>
                            </m:e>
                            <m:sub>
                              <m:r>
                                <a:rPr lang="en-US" i="1">
                                  <a:latin typeface="Cambria Math" panose="02040503050406030204" pitchFamily="18" charset="0"/>
                                  <a:ea typeface="Cambria Math"/>
                                </a:rPr>
                                <m:t>11</m:t>
                              </m:r>
                            </m:sub>
                            <m:sup>
                              <m:r>
                                <a:rPr lang="en-US" b="0" i="1" smtClean="0">
                                  <a:latin typeface="Cambria Math" panose="02040503050406030204" pitchFamily="18" charset="0"/>
                                  <a:ea typeface="Cambria Math"/>
                                </a:rPr>
                                <m:t>−1</m:t>
                              </m:r>
                            </m:sup>
                          </m:sSubSup>
                          <m:d>
                            <m:dPr>
                              <m:ctrlPr>
                                <a:rPr lang="en-US" b="0" i="1" smtClean="0">
                                  <a:latin typeface="Cambria Math" panose="02040503050406030204" pitchFamily="18" charset="0"/>
                                  <a:ea typeface="Cambria Math"/>
                                </a:rPr>
                              </m:ctrlPr>
                            </m:dPr>
                            <m:e>
                              <m:r>
                                <a:rPr lang="en-US" b="0" i="1" smtClean="0">
                                  <a:latin typeface="Cambria Math" panose="02040503050406030204" pitchFamily="18" charset="0"/>
                                  <a:ea typeface="Cambria Math"/>
                                </a:rPr>
                                <m:t>𝑦</m:t>
                              </m:r>
                              <m:r>
                                <a:rPr lang="en-US" b="0" i="1" smtClean="0">
                                  <a:latin typeface="Cambria Math" panose="02040503050406030204" pitchFamily="18" charset="0"/>
                                  <a:ea typeface="Cambria Math"/>
                                </a:rPr>
                                <m:t>−</m:t>
                              </m:r>
                              <m:sSub>
                                <m:sSubPr>
                                  <m:ctrlPr>
                                    <a:rPr lang="en-US" b="0" i="1" smtClean="0">
                                      <a:latin typeface="Cambria Math" panose="02040503050406030204" pitchFamily="18" charset="0"/>
                                      <a:ea typeface="Cambria Math"/>
                                    </a:rPr>
                                  </m:ctrlPr>
                                </m:sSubPr>
                                <m:e>
                                  <m:r>
                                    <a:rPr lang="en-US" b="0" i="1" smtClean="0">
                                      <a:latin typeface="Cambria Math" panose="02040503050406030204" pitchFamily="18" charset="0"/>
                                      <a:ea typeface="Cambria Math"/>
                                    </a:rPr>
                                    <m:t>𝜇</m:t>
                                  </m:r>
                                </m:e>
                                <m:sub>
                                  <m:r>
                                    <a:rPr lang="en-US" b="0" i="1" smtClean="0">
                                      <a:latin typeface="Cambria Math" panose="02040503050406030204" pitchFamily="18" charset="0"/>
                                      <a:ea typeface="Cambria Math"/>
                                    </a:rPr>
                                    <m:t>1</m:t>
                                  </m:r>
                                </m:sub>
                              </m:sSub>
                            </m:e>
                          </m:d>
                          <m:r>
                            <a:rPr lang="en-US" b="0" i="1" smtClean="0">
                              <a:latin typeface="Cambria Math" panose="02040503050406030204" pitchFamily="18" charset="0"/>
                              <a:ea typeface="Cambria Math"/>
                            </a:rPr>
                            <m:t>+</m:t>
                          </m:r>
                          <m:sSub>
                            <m:sSubPr>
                              <m:ctrlPr>
                                <a:rPr lang="en-US" b="0" i="1" smtClean="0">
                                  <a:latin typeface="Cambria Math" panose="02040503050406030204" pitchFamily="18" charset="0"/>
                                  <a:ea typeface="Cambria Math"/>
                                </a:rPr>
                              </m:ctrlPr>
                            </m:sSubPr>
                            <m:e>
                              <m:r>
                                <a:rPr lang="en-US" b="0" i="1" smtClean="0">
                                  <a:latin typeface="Cambria Math" panose="02040503050406030204" pitchFamily="18" charset="0"/>
                                  <a:ea typeface="Cambria Math"/>
                                </a:rPr>
                                <m:t>𝜇</m:t>
                              </m:r>
                            </m:e>
                            <m:sub>
                              <m:r>
                                <a:rPr lang="en-US" b="0" i="1" smtClean="0">
                                  <a:latin typeface="Cambria Math" panose="02040503050406030204" pitchFamily="18" charset="0"/>
                                  <a:ea typeface="Cambria Math"/>
                                </a:rPr>
                                <m:t>2</m:t>
                              </m:r>
                            </m:sub>
                          </m:sSub>
                          <m:r>
                            <a:rPr lang="en-US" b="0" i="1" smtClean="0">
                              <a:latin typeface="Cambria Math" panose="02040503050406030204" pitchFamily="18" charset="0"/>
                              <a:ea typeface="Cambria Math"/>
                            </a:rPr>
                            <m:t>,</m:t>
                          </m:r>
                          <m:sSub>
                            <m:sSubPr>
                              <m:ctrlPr>
                                <a:rPr lang="en-US" i="1">
                                  <a:latin typeface="Cambria Math" panose="02040503050406030204" pitchFamily="18" charset="0"/>
                                  <a:ea typeface="Cambria Math"/>
                                </a:rPr>
                              </m:ctrlPr>
                            </m:sSubPr>
                            <m:e>
                              <m:r>
                                <m:rPr>
                                  <m:sty m:val="p"/>
                                </m:rPr>
                                <a:rPr lang="en-US">
                                  <a:latin typeface="Cambria Math" panose="02040503050406030204" pitchFamily="18" charset="0"/>
                                  <a:ea typeface="Cambria Math"/>
                                </a:rPr>
                                <m:t>Σ</m:t>
                              </m:r>
                            </m:e>
                            <m:sub>
                              <m:r>
                                <a:rPr lang="en-US" i="1">
                                  <a:latin typeface="Cambria Math" panose="02040503050406030204" pitchFamily="18" charset="0"/>
                                  <a:ea typeface="Cambria Math"/>
                                </a:rPr>
                                <m:t>2</m:t>
                              </m:r>
                              <m:r>
                                <a:rPr lang="en-US" b="0" i="1" smtClean="0">
                                  <a:latin typeface="Cambria Math" panose="02040503050406030204" pitchFamily="18" charset="0"/>
                                  <a:ea typeface="Cambria Math"/>
                                </a:rPr>
                                <m:t>2</m:t>
                              </m:r>
                            </m:sub>
                          </m:sSub>
                          <m:r>
                            <a:rPr lang="en-US" b="0" i="1" smtClean="0">
                              <a:latin typeface="Cambria Math" panose="02040503050406030204" pitchFamily="18" charset="0"/>
                              <a:ea typeface="Cambria Math"/>
                            </a:rPr>
                            <m:t>−</m:t>
                          </m:r>
                          <m:sSub>
                            <m:sSubPr>
                              <m:ctrlPr>
                                <a:rPr lang="en-US" i="1">
                                  <a:latin typeface="Cambria Math" panose="02040503050406030204" pitchFamily="18" charset="0"/>
                                  <a:ea typeface="Cambria Math"/>
                                </a:rPr>
                              </m:ctrlPr>
                            </m:sSubPr>
                            <m:e>
                              <m:r>
                                <m:rPr>
                                  <m:sty m:val="p"/>
                                </m:rPr>
                                <a:rPr lang="en-US">
                                  <a:latin typeface="Cambria Math" panose="02040503050406030204" pitchFamily="18" charset="0"/>
                                  <a:ea typeface="Cambria Math"/>
                                </a:rPr>
                                <m:t>Σ</m:t>
                              </m:r>
                            </m:e>
                            <m:sub>
                              <m:r>
                                <a:rPr lang="en-US" i="1">
                                  <a:latin typeface="Cambria Math" panose="02040503050406030204" pitchFamily="18" charset="0"/>
                                  <a:ea typeface="Cambria Math"/>
                                </a:rPr>
                                <m:t>21</m:t>
                              </m:r>
                            </m:sub>
                          </m:sSub>
                          <m:sSubSup>
                            <m:sSubSupPr>
                              <m:ctrlPr>
                                <a:rPr lang="en-US" b="0" i="1" smtClean="0">
                                  <a:latin typeface="Cambria Math" panose="02040503050406030204" pitchFamily="18" charset="0"/>
                                  <a:ea typeface="Cambria Math"/>
                                </a:rPr>
                              </m:ctrlPr>
                            </m:sSubSupPr>
                            <m:e>
                              <m:r>
                                <m:rPr>
                                  <m:sty m:val="p"/>
                                </m:rPr>
                                <a:rPr lang="en-US">
                                  <a:latin typeface="Cambria Math" panose="02040503050406030204" pitchFamily="18" charset="0"/>
                                  <a:ea typeface="Cambria Math"/>
                                </a:rPr>
                                <m:t>Σ</m:t>
                              </m:r>
                            </m:e>
                            <m:sub>
                              <m:r>
                                <a:rPr lang="en-US" b="0" i="1" smtClean="0">
                                  <a:latin typeface="Cambria Math" panose="02040503050406030204" pitchFamily="18" charset="0"/>
                                  <a:ea typeface="Cambria Math"/>
                                </a:rPr>
                                <m:t>1</m:t>
                              </m:r>
                              <m:r>
                                <a:rPr lang="en-US" i="1">
                                  <a:latin typeface="Cambria Math" panose="02040503050406030204" pitchFamily="18" charset="0"/>
                                  <a:ea typeface="Cambria Math"/>
                                </a:rPr>
                                <m:t>1</m:t>
                              </m:r>
                            </m:sub>
                            <m:sup>
                              <m:r>
                                <a:rPr lang="en-US" b="0" i="1" smtClean="0">
                                  <a:latin typeface="Cambria Math" panose="02040503050406030204" pitchFamily="18" charset="0"/>
                                  <a:ea typeface="Cambria Math"/>
                                </a:rPr>
                                <m:t>−1</m:t>
                              </m:r>
                            </m:sup>
                          </m:sSubSup>
                          <m:sSub>
                            <m:sSubPr>
                              <m:ctrlPr>
                                <a:rPr lang="en-US" i="1">
                                  <a:latin typeface="Cambria Math" panose="02040503050406030204" pitchFamily="18" charset="0"/>
                                  <a:ea typeface="Cambria Math"/>
                                </a:rPr>
                              </m:ctrlPr>
                            </m:sSubPr>
                            <m:e>
                              <m:r>
                                <m:rPr>
                                  <m:sty m:val="p"/>
                                </m:rPr>
                                <a:rPr lang="en-US">
                                  <a:latin typeface="Cambria Math" panose="02040503050406030204" pitchFamily="18" charset="0"/>
                                  <a:ea typeface="Cambria Math"/>
                                </a:rPr>
                                <m:t>Σ</m:t>
                              </m:r>
                            </m:e>
                            <m:sub>
                              <m:r>
                                <a:rPr lang="en-US" b="0" i="1" smtClean="0">
                                  <a:latin typeface="Cambria Math" panose="02040503050406030204" pitchFamily="18" charset="0"/>
                                  <a:ea typeface="Cambria Math"/>
                                </a:rPr>
                                <m:t>12</m:t>
                              </m:r>
                            </m:sub>
                          </m:sSub>
                        </m:e>
                      </m:d>
                    </m:oMath>
                  </m:oMathPara>
                </a14:m>
                <a:endParaRPr lang="en-US" dirty="0"/>
              </a:p>
            </p:txBody>
          </p:sp>
        </mc:Choice>
        <mc:Fallback>
          <p:sp>
            <p:nvSpPr>
              <p:cNvPr id="36" name="Rectangle 35"/>
              <p:cNvSpPr>
                <a:spLocks noRot="1" noChangeAspect="1" noMove="1" noResize="1" noEditPoints="1" noAdjustHandles="1" noChangeArrowheads="1" noChangeShapeType="1" noTextEdit="1"/>
              </p:cNvSpPr>
              <p:nvPr/>
            </p:nvSpPr>
            <p:spPr>
              <a:xfrm>
                <a:off x="1905000" y="3984780"/>
                <a:ext cx="5623399" cy="371961"/>
              </a:xfrm>
              <a:prstGeom prst="rect">
                <a:avLst/>
              </a:prstGeom>
              <a:blipFill>
                <a:blip r:embed="rId38"/>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880846426"/>
      </p:ext>
    </p:extLst>
  </p:cSld>
  <p:clrMapOvr>
    <a:masterClrMapping/>
  </p:clrMapOvr>
  <mc:AlternateContent xmlns:mc="http://schemas.openxmlformats.org/markup-compatibility/2006" xmlns:p14="http://schemas.microsoft.com/office/powerpoint/2010/main">
    <mc:Choice Requires="p14">
      <p:transition spd="slow" p14:dur="2000" advTm="2932"/>
    </mc:Choice>
    <mc:Fallback xmlns="">
      <p:transition spd="slow" advTm="293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 name="Rectangle 39"/>
              <p:cNvSpPr/>
              <p:nvPr/>
            </p:nvSpPr>
            <p:spPr>
              <a:xfrm>
                <a:off x="2716141" y="2822178"/>
                <a:ext cx="3647986" cy="835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500" i="1" smtClean="0">
                              <a:latin typeface="Cambria Math" panose="02040503050406030204" pitchFamily="18" charset="0"/>
                            </a:rPr>
                          </m:ctrlPr>
                        </m:dPr>
                        <m:e>
                          <m:eqArr>
                            <m:eqArrPr>
                              <m:ctrlPr>
                                <a:rPr lang="ko-KR" altLang="ko-KR" sz="1500" i="1">
                                  <a:latin typeface="Cambria Math" panose="02040503050406030204" pitchFamily="18" charset="0"/>
                                </a:rPr>
                              </m:ctrlPr>
                            </m:eqArrPr>
                            <m:e>
                              <m:sSup>
                                <m:sSupPr>
                                  <m:ctrlPr>
                                    <a:rPr lang="ko-KR" altLang="ko-KR" sz="1500" i="1">
                                      <a:latin typeface="Cambria Math" panose="02040503050406030204" pitchFamily="18" charset="0"/>
                                      <a:ea typeface="Cambria Math"/>
                                    </a:rPr>
                                  </m:ctrlPr>
                                </m:sSupPr>
                                <m:e>
                                  <m:r>
                                    <a:rPr lang="en-US" altLang="ko-KR" sz="1500" b="0" i="1" smtClean="0">
                                      <a:latin typeface="Cambria Math"/>
                                      <a:ea typeface="SimSun"/>
                                      <a:cs typeface="Times New Roman"/>
                                    </a:rPr>
                                    <m:t>𝑓</m:t>
                                  </m:r>
                                </m:e>
                                <m:sup>
                                  <m:r>
                                    <a:rPr lang="en-GB" altLang="ko-KR" sz="1500" i="1">
                                      <a:latin typeface="Cambria Math"/>
                                      <a:ea typeface="SimSun"/>
                                      <a:cs typeface="Times New Roman"/>
                                    </a:rPr>
                                    <m:t>1</m:t>
                                  </m:r>
                                </m:sup>
                              </m:sSup>
                            </m:e>
                            <m:e>
                              <m:r>
                                <a:rPr lang="en-US" altLang="ko-KR" sz="1500" i="1" smtClean="0">
                                  <a:latin typeface="Cambria Math"/>
                                  <a:ea typeface="Cambria Math"/>
                                </a:rPr>
                                <m:t>⋮</m:t>
                              </m:r>
                            </m:e>
                            <m:e>
                              <m:sSup>
                                <m:sSupPr>
                                  <m:ctrlPr>
                                    <a:rPr lang="ko-KR" altLang="ko-KR" sz="1500" i="1">
                                      <a:latin typeface="Cambria Math" panose="02040503050406030204" pitchFamily="18" charset="0"/>
                                      <a:ea typeface="Cambria Math"/>
                                    </a:rPr>
                                  </m:ctrlPr>
                                </m:sSupPr>
                                <m:e>
                                  <m:r>
                                    <a:rPr lang="en-US" altLang="ko-KR" sz="1500" b="0" i="1" smtClean="0">
                                      <a:latin typeface="Cambria Math"/>
                                      <a:ea typeface="Cambria Math"/>
                                    </a:rPr>
                                    <m:t>𝑓</m:t>
                                  </m:r>
                                </m:e>
                                <m:sup>
                                  <m:r>
                                    <a:rPr lang="en-US" altLang="ko-KR" sz="1500" b="0" i="1" smtClean="0">
                                      <a:latin typeface="Cambria Math"/>
                                      <a:ea typeface="SimSun"/>
                                      <a:cs typeface="Times New Roman"/>
                                    </a:rPr>
                                    <m:t>𝑛</m:t>
                                  </m:r>
                                </m:sup>
                              </m:sSup>
                            </m:e>
                          </m:eqArr>
                        </m:e>
                      </m:d>
                      <m:r>
                        <a:rPr lang="en-GB" altLang="ko-KR" sz="1500" i="1">
                          <a:latin typeface="Cambria Math"/>
                        </a:rPr>
                        <m:t>~</m:t>
                      </m:r>
                      <m:r>
                        <a:rPr lang="en-GB" altLang="ko-KR" sz="1500" i="1">
                          <a:latin typeface="Cambria Math"/>
                        </a:rPr>
                        <m:t>𝑁</m:t>
                      </m:r>
                      <m:d>
                        <m:dPr>
                          <m:ctrlPr>
                            <a:rPr lang="ko-KR" altLang="ko-KR" sz="1500" i="1">
                              <a:latin typeface="Cambria Math" panose="02040503050406030204" pitchFamily="18" charset="0"/>
                            </a:rPr>
                          </m:ctrlPr>
                        </m:dPr>
                        <m:e>
                          <m:eqArr>
                            <m:eqArrPr>
                              <m:ctrlPr>
                                <a:rPr lang="ko-KR" altLang="ko-KR" sz="1500" i="1" smtClean="0">
                                  <a:latin typeface="Cambria Math" panose="02040503050406030204" pitchFamily="18" charset="0"/>
                                </a:rPr>
                              </m:ctrlPr>
                            </m:eqArrPr>
                            <m:e>
                              <m:r>
                                <a:rPr lang="en-US" altLang="ko-KR" sz="1500" b="0" i="1" smtClean="0">
                                  <a:latin typeface="Cambria Math"/>
                                </a:rPr>
                                <m:t>𝑚</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e>
                              </m:d>
                            </m:e>
                            <m:e>
                              <m:r>
                                <a:rPr lang="en-US" altLang="ko-KR" sz="1500" i="1">
                                  <a:latin typeface="Cambria Math"/>
                                  <a:ea typeface="Cambria Math"/>
                                </a:rPr>
                                <m:t>⋮</m:t>
                              </m:r>
                            </m:e>
                            <m:e>
                              <m:r>
                                <a:rPr lang="en-US" altLang="ko-KR" sz="1500" b="0" i="1" smtClean="0">
                                  <a:latin typeface="Cambria Math"/>
                                </a:rPr>
                                <m:t>𝑚</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e>
                              </m:d>
                            </m:e>
                          </m:eqArr>
                          <m:r>
                            <a:rPr lang="en-GB" altLang="ko-KR" sz="1500" i="1">
                              <a:latin typeface="Cambria Math"/>
                            </a:rPr>
                            <m:t>,</m:t>
                          </m:r>
                          <m:d>
                            <m:dPr>
                              <m:begChr m:val="["/>
                              <m:endChr m:val="]"/>
                              <m:ctrlPr>
                                <a:rPr lang="ko-KR" altLang="ko-KR" sz="1500" i="1">
                                  <a:latin typeface="Cambria Math" panose="02040503050406030204" pitchFamily="18" charset="0"/>
                                </a:rPr>
                              </m:ctrlPr>
                            </m:dPr>
                            <m:e>
                              <m:eqArr>
                                <m:eqArrPr>
                                  <m:ctrlPr>
                                    <a:rPr lang="ko-KR" altLang="ko-KR" sz="1500" i="1">
                                      <a:latin typeface="Cambria Math" panose="02040503050406030204" pitchFamily="18" charset="0"/>
                                    </a:rPr>
                                  </m:ctrlPr>
                                </m:eqArrPr>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r>
                                        <a:rPr lang="en-US" altLang="ko-KR" sz="1500" b="0" i="1" smtClean="0">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e>
                                  </m:d>
                                </m:e>
                                <m:e>
                                  <m:r>
                                    <a:rPr lang="en-US" altLang="ko-KR" sz="1500" i="1">
                                      <a:latin typeface="Cambria Math"/>
                                      <a:ea typeface="Cambria Math"/>
                                    </a:rPr>
                                    <m:t>⋮</m:t>
                                  </m:r>
                                </m:e>
                                <m:e>
                                  <m:r>
                                    <a:rPr lang="en-US" altLang="ko-KR" sz="1500" i="1">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r>
                                        <a:rPr lang="en-US" altLang="ko-KR" sz="1500" i="1">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1</m:t>
                                          </m:r>
                                        </m:sup>
                                      </m:sSup>
                                    </m:e>
                                  </m:d>
                                </m:e>
                              </m:eqArr>
                              <m:eqArr>
                                <m:eqArrPr>
                                  <m:ctrlPr>
                                    <a:rPr lang="ko-KR" altLang="ko-KR" sz="1500" i="1">
                                      <a:latin typeface="Cambria Math" panose="02040503050406030204" pitchFamily="18" charset="0"/>
                                    </a:rPr>
                                  </m:ctrlPr>
                                </m:eqArrPr>
                                <m:e>
                                  <m:r>
                                    <a:rPr lang="en-US" altLang="ko-KR" sz="1500" i="1" smtClean="0">
                                      <a:latin typeface="Cambria Math"/>
                                      <a:ea typeface="Cambria Math"/>
                                    </a:rPr>
                                    <m:t>⋯</m:t>
                                  </m:r>
                                </m:e>
                                <m:e>
                                  <m:r>
                                    <a:rPr lang="en-US" altLang="ko-KR" sz="1500" i="1" smtClean="0">
                                      <a:latin typeface="Cambria Math"/>
                                      <a:ea typeface="Cambria Math"/>
                                    </a:rPr>
                                    <m:t>⋱</m:t>
                                  </m:r>
                                </m:e>
                                <m:e>
                                  <m:r>
                                    <a:rPr lang="en-US" altLang="ko-KR" sz="1500" i="1" smtClean="0">
                                      <a:latin typeface="Cambria Math"/>
                                      <a:ea typeface="Cambria Math"/>
                                    </a:rPr>
                                    <m:t>⋯</m:t>
                                  </m:r>
                                </m:e>
                              </m:eqArr>
                              <m:eqArr>
                                <m:eqArrPr>
                                  <m:ctrlPr>
                                    <a:rPr lang="ko-KR" altLang="ko-KR" sz="1500" i="1">
                                      <a:latin typeface="Cambria Math" panose="02040503050406030204" pitchFamily="18" charset="0"/>
                                    </a:rPr>
                                  </m:ctrlPr>
                                </m:eqArrPr>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r>
                                        <a:rPr lang="en-US" altLang="ko-KR" sz="1500" b="0" i="1" smtClean="0">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e>
                                  </m:d>
                                </m:e>
                                <m:e>
                                  <m:r>
                                    <a:rPr lang="en-US" altLang="ko-KR" sz="1500" i="1">
                                      <a:latin typeface="Cambria Math"/>
                                      <a:ea typeface="Cambria Math"/>
                                    </a:rPr>
                                    <m:t>⋮</m:t>
                                  </m:r>
                                </m:e>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r>
                                        <a:rPr lang="en-US" altLang="ko-KR" sz="1500" i="1">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𝑛</m:t>
                                          </m:r>
                                        </m:sup>
                                      </m:sSup>
                                    </m:e>
                                  </m:d>
                                </m:e>
                              </m:eqArr>
                            </m:e>
                          </m:d>
                        </m:e>
                      </m:d>
                    </m:oMath>
                  </m:oMathPara>
                </a14:m>
                <a:endParaRPr lang="ko-KR" altLang="en-US" sz="1500" dirty="0">
                  <a:latin typeface="Calibri" panose="020F0502020204030204"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2716141" y="2822178"/>
                <a:ext cx="3647986" cy="835422"/>
              </a:xfrm>
              <a:prstGeom prst="rect">
                <a:avLst/>
              </a:prstGeom>
              <a:blipFill rotWithShape="1">
                <a:blip r:embed="rId4"/>
                <a:stretch>
                  <a:fillRect/>
                </a:stretch>
              </a:blipFill>
            </p:spPr>
            <p:txBody>
              <a:bodyPr/>
              <a:lstStyle/>
              <a:p>
                <a:r>
                  <a:rPr lang="en-US">
                    <a:noFill/>
                  </a:rPr>
                  <a:t> </a:t>
                </a:r>
              </a:p>
            </p:txBody>
          </p:sp>
        </mc:Fallback>
      </mc:AlternateContent>
      <p:grpSp>
        <p:nvGrpSpPr>
          <p:cNvPr id="41" name="Group 40"/>
          <p:cNvGrpSpPr/>
          <p:nvPr/>
        </p:nvGrpSpPr>
        <p:grpSpPr>
          <a:xfrm>
            <a:off x="6434390" y="2898378"/>
            <a:ext cx="1871410" cy="618711"/>
            <a:chOff x="5836766" y="6029295"/>
            <a:chExt cx="1871410" cy="618711"/>
          </a:xfrm>
        </p:grpSpPr>
        <mc:AlternateContent xmlns:mc="http://schemas.openxmlformats.org/markup-compatibility/2006" xmlns:a14="http://schemas.microsoft.com/office/drawing/2010/main">
          <mc:Choice Requires="a14">
            <p:sp>
              <p:nvSpPr>
                <p:cNvPr id="45" name="Rectangle 44"/>
                <p:cNvSpPr/>
                <p:nvPr/>
              </p:nvSpPr>
              <p:spPr>
                <a:xfrm>
                  <a:off x="5842718" y="6029295"/>
                  <a:ext cx="1835182" cy="323165"/>
                </a:xfrm>
                <a:prstGeom prst="rect">
                  <a:avLst/>
                </a:prstGeom>
              </p:spPr>
              <p:txBody>
                <a:bodyPr wrap="none">
                  <a:spAutoFit/>
                </a:bodyPr>
                <a:lstStyle/>
                <a:p>
                  <a14:m>
                    <m:oMath xmlns:m="http://schemas.openxmlformats.org/officeDocument/2006/math">
                      <m:r>
                        <a:rPr lang="en-US" altLang="ko-KR" sz="1500" i="1">
                          <a:latin typeface="Cambria Math"/>
                        </a:rPr>
                        <m:t>𝑚</m:t>
                      </m:r>
                      <m:d>
                        <m:dPr>
                          <m:ctrlPr>
                            <a:rPr lang="en-US" altLang="ko-KR" sz="1500" i="1">
                              <a:latin typeface="Cambria Math" panose="02040503050406030204" pitchFamily="18" charset="0"/>
                            </a:rPr>
                          </m:ctrlPr>
                        </m:dPr>
                        <m:e>
                          <m:r>
                            <a:rPr lang="en-US" altLang="ko-KR" sz="1500" i="1">
                              <a:latin typeface="Cambria Math"/>
                              <a:ea typeface="Cambria Math"/>
                            </a:rPr>
                            <m:t>∙</m:t>
                          </m:r>
                        </m:e>
                      </m:d>
                    </m:oMath>
                  </a14:m>
                  <a:r>
                    <a:rPr lang="ko-KR" altLang="en-US" sz="1500" dirty="0" smtClean="0">
                      <a:latin typeface="Calibri" panose="020F0502020204030204" pitchFamily="34" charset="0"/>
                    </a:rPr>
                    <a:t> </a:t>
                  </a:r>
                  <a:r>
                    <a:rPr lang="en-US" altLang="ko-KR" sz="1500" dirty="0" smtClean="0">
                      <a:latin typeface="Calibri" panose="020F0502020204030204" pitchFamily="34" charset="0"/>
                    </a:rPr>
                    <a:t>: mean function</a:t>
                  </a:r>
                  <a:endParaRPr lang="ko-KR" altLang="en-US" sz="1500" dirty="0">
                    <a:latin typeface="Calibri" panose="020F0502020204030204" pitchFamily="34"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5842718" y="6029295"/>
                  <a:ext cx="1942263" cy="338554"/>
                </a:xfrm>
                <a:prstGeom prst="rect">
                  <a:avLst/>
                </a:prstGeom>
                <a:blipFill rotWithShape="1">
                  <a:blip r:embed="rId5"/>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836766" y="6324841"/>
                  <a:ext cx="1871410" cy="323165"/>
                </a:xfrm>
                <a:prstGeom prst="rect">
                  <a:avLst/>
                </a:prstGeom>
              </p:spPr>
              <p:txBody>
                <a:bodyPr wrap="none">
                  <a:spAutoFit/>
                </a:bodyPr>
                <a:lstStyle/>
                <a:p>
                  <a14:m>
                    <m:oMath xmlns:m="http://schemas.openxmlformats.org/officeDocument/2006/math">
                      <m:r>
                        <a:rPr lang="en-US" altLang="ko-KR" sz="1500" i="1">
                          <a:latin typeface="Cambria Math"/>
                        </a:rPr>
                        <m:t>𝑘</m:t>
                      </m:r>
                      <m:d>
                        <m:dPr>
                          <m:ctrlPr>
                            <a:rPr lang="en-US" altLang="ko-KR" sz="1500" i="1">
                              <a:latin typeface="Cambria Math" panose="02040503050406030204" pitchFamily="18" charset="0"/>
                            </a:rPr>
                          </m:ctrlPr>
                        </m:dPr>
                        <m:e>
                          <m:r>
                            <a:rPr lang="en-US" altLang="ko-KR" sz="1500" i="1">
                              <a:latin typeface="Cambria Math"/>
                              <a:ea typeface="Cambria Math"/>
                            </a:rPr>
                            <m:t>∙,∙</m:t>
                          </m:r>
                        </m:e>
                      </m:d>
                    </m:oMath>
                  </a14:m>
                  <a:r>
                    <a:rPr lang="en-US" altLang="ko-KR" sz="1500" dirty="0" smtClean="0">
                      <a:latin typeface="Calibri" panose="020F0502020204030204" pitchFamily="34" charset="0"/>
                    </a:rPr>
                    <a:t>: kernel function</a:t>
                  </a:r>
                  <a:endParaRPr lang="ko-KR" altLang="en-US" sz="1500" dirty="0">
                    <a:latin typeface="Calibri" panose="020F0502020204030204"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a:xfrm>
                  <a:off x="5836766" y="6324841"/>
                  <a:ext cx="1979837" cy="338554"/>
                </a:xfrm>
                <a:prstGeom prst="rect">
                  <a:avLst/>
                </a:prstGeom>
                <a:blipFill rotWithShape="1">
                  <a:blip r:embed="rId6"/>
                  <a:stretch>
                    <a:fillRect t="-5357" b="-2142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Rectangle 46"/>
              <p:cNvSpPr/>
              <p:nvPr/>
            </p:nvSpPr>
            <p:spPr>
              <a:xfrm>
                <a:off x="263152" y="3046064"/>
                <a:ext cx="2395464" cy="352854"/>
              </a:xfrm>
              <a:prstGeom prst="rect">
                <a:avLst/>
              </a:prstGeom>
            </p:spPr>
            <p:txBody>
              <a:bodyPr wrap="none">
                <a:spAutoFit/>
              </a:bodyPr>
              <a:lstStyle/>
              <a:p>
                <a14:m>
                  <m:oMath xmlns:m="http://schemas.openxmlformats.org/officeDocument/2006/math">
                    <m:r>
                      <a:rPr lang="en-US" altLang="ko-KR" sz="1500" b="0" i="1" smtClean="0">
                        <a:latin typeface="Cambria Math"/>
                      </a:rPr>
                      <m:t>𝑝</m:t>
                    </m:r>
                    <m:d>
                      <m:dPr>
                        <m:ctrlPr>
                          <a:rPr lang="en-US" altLang="ko-KR" sz="1500" b="0" i="1" smtClean="0">
                            <a:latin typeface="Cambria Math" panose="02040503050406030204" pitchFamily="18" charset="0"/>
                          </a:rPr>
                        </m:ctrlPr>
                      </m:dPr>
                      <m:e>
                        <m:sSup>
                          <m:sSupPr>
                            <m:ctrlPr>
                              <a:rPr lang="ko-KR" altLang="ko-KR" sz="1500" i="1">
                                <a:latin typeface="Cambria Math" panose="02040503050406030204" pitchFamily="18" charset="0"/>
                                <a:ea typeface="Cambria Math"/>
                              </a:rPr>
                            </m:ctrlPr>
                          </m:sSupPr>
                          <m:e>
                            <m:r>
                              <a:rPr lang="en-US" altLang="ko-KR" sz="1500" b="1" i="1">
                                <a:latin typeface="Cambria Math"/>
                                <a:ea typeface="SimSun"/>
                                <a:cs typeface="Times New Roman"/>
                              </a:rPr>
                              <m:t>𝒇</m:t>
                            </m:r>
                          </m:e>
                          <m:sup>
                            <m:r>
                              <a:rPr lang="en-GB" altLang="ko-KR" sz="1500" i="1">
                                <a:latin typeface="Cambria Math"/>
                                <a:ea typeface="SimSun"/>
                                <a:cs typeface="Times New Roman"/>
                              </a:rPr>
                              <m:t>1:</m:t>
                            </m:r>
                            <m:r>
                              <a:rPr lang="en-GB" altLang="ko-KR" sz="1500" i="1">
                                <a:latin typeface="Cambria Math"/>
                                <a:ea typeface="SimSun"/>
                                <a:cs typeface="Times New Roman"/>
                              </a:rPr>
                              <m:t>𝑛</m:t>
                            </m:r>
                          </m:sup>
                        </m:sSup>
                      </m:e>
                    </m:d>
                    <m:r>
                      <a:rPr lang="en-US" altLang="ko-KR" sz="1500" b="0" i="0" smtClean="0">
                        <a:latin typeface="Cambria Math"/>
                      </a:rPr>
                      <m:t>=</m:t>
                    </m:r>
                    <m:r>
                      <a:rPr lang="en-US" altLang="ko-KR" sz="1500" i="1">
                        <a:latin typeface="Cambria Math"/>
                      </a:rPr>
                      <m:t>𝐺𝑃</m:t>
                    </m:r>
                    <m:d>
                      <m:dPr>
                        <m:ctrlPr>
                          <a:rPr lang="en-US" altLang="ko-KR" sz="1500" i="1">
                            <a:latin typeface="Cambria Math" panose="02040503050406030204" pitchFamily="18" charset="0"/>
                          </a:rPr>
                        </m:ctrlPr>
                      </m:dPr>
                      <m:e>
                        <m:r>
                          <a:rPr lang="en-US" altLang="ko-KR" sz="1500" i="1">
                            <a:latin typeface="Cambria Math"/>
                          </a:rPr>
                          <m:t>𝑚</m:t>
                        </m:r>
                        <m:d>
                          <m:dPr>
                            <m:ctrlPr>
                              <a:rPr lang="en-US" altLang="ko-KR" sz="1500" i="1">
                                <a:latin typeface="Cambria Math" panose="02040503050406030204" pitchFamily="18" charset="0"/>
                              </a:rPr>
                            </m:ctrlPr>
                          </m:dPr>
                          <m:e>
                            <m:r>
                              <a:rPr lang="en-US" altLang="ko-KR" sz="1500" i="1">
                                <a:latin typeface="Cambria Math"/>
                                <a:ea typeface="Cambria Math"/>
                              </a:rPr>
                              <m:t>∙</m:t>
                            </m:r>
                          </m:e>
                        </m:d>
                        <m:r>
                          <a:rPr lang="en-US" altLang="ko-KR" sz="1500" i="1">
                            <a:latin typeface="Cambria Math"/>
                          </a:rPr>
                          <m:t>,</m:t>
                        </m:r>
                        <m:r>
                          <a:rPr lang="en-US" altLang="ko-KR" sz="1500" i="1">
                            <a:latin typeface="Cambria Math"/>
                          </a:rPr>
                          <m:t>𝑘</m:t>
                        </m:r>
                        <m:d>
                          <m:dPr>
                            <m:ctrlPr>
                              <a:rPr lang="en-US" altLang="ko-KR" sz="1500" i="1">
                                <a:latin typeface="Cambria Math" panose="02040503050406030204" pitchFamily="18" charset="0"/>
                              </a:rPr>
                            </m:ctrlPr>
                          </m:dPr>
                          <m:e>
                            <m:r>
                              <a:rPr lang="en-US" altLang="ko-KR" sz="1500" i="1">
                                <a:latin typeface="Cambria Math"/>
                                <a:ea typeface="Cambria Math"/>
                              </a:rPr>
                              <m:t>∙,∙</m:t>
                            </m:r>
                          </m:e>
                        </m:d>
                      </m:e>
                    </m:d>
                  </m:oMath>
                </a14:m>
                <a:r>
                  <a:rPr lang="ko-KR" altLang="en-US" sz="1500" dirty="0" smtClean="0">
                    <a:latin typeface="Calibri" panose="020F0502020204030204" pitchFamily="34" charset="0"/>
                  </a:rPr>
                  <a:t> </a:t>
                </a:r>
                <a:r>
                  <a:rPr lang="en-US" altLang="ko-KR" sz="1500" dirty="0" smtClean="0">
                    <a:latin typeface="Calibri" panose="020F0502020204030204" pitchFamily="34" charset="0"/>
                  </a:rPr>
                  <a:t>:</a:t>
                </a:r>
                <a:endParaRPr lang="ko-KR" altLang="en-US" sz="1500" dirty="0">
                  <a:latin typeface="Calibri" panose="020F0502020204030204"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a:xfrm>
                <a:off x="263152" y="3046064"/>
                <a:ext cx="2395464" cy="352854"/>
              </a:xfrm>
              <a:prstGeom prst="rect">
                <a:avLst/>
              </a:prstGeom>
              <a:blipFill rotWithShape="1">
                <a:blip r:embed="rId7"/>
                <a:stretch>
                  <a:fillRect r="-254"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325" y="2438401"/>
                <a:ext cx="6138796" cy="323165"/>
              </a:xfrm>
              <a:prstGeom prst="rect">
                <a:avLst/>
              </a:prstGeom>
            </p:spPr>
            <p:txBody>
              <a:bodyPr wrap="none">
                <a:spAutoFit/>
              </a:bodyPr>
              <a:lstStyle/>
              <a:p>
                <a:r>
                  <a:rPr lang="en-US" altLang="ko-KR" sz="1500" b="1" dirty="0" smtClean="0">
                    <a:latin typeface="Calibri" panose="020F0502020204030204" pitchFamily="34" charset="0"/>
                  </a:rPr>
                  <a:t>2. Prior on the function values </a:t>
                </a:r>
                <a14:m>
                  <m:oMath xmlns:m="http://schemas.openxmlformats.org/officeDocument/2006/math">
                    <m:sSup>
                      <m:sSupPr>
                        <m:ctrlPr>
                          <a:rPr lang="ko-KR" altLang="ko-KR" sz="1500" i="1">
                            <a:latin typeface="Cambria Math" panose="02040503050406030204" pitchFamily="18" charset="0"/>
                            <a:ea typeface="Cambria Math"/>
                          </a:rPr>
                        </m:ctrlPr>
                      </m:sSupPr>
                      <m:e>
                        <m:r>
                          <a:rPr lang="en-US" altLang="ko-KR" sz="1500" b="1" i="1">
                            <a:latin typeface="Cambria Math"/>
                            <a:ea typeface="SimSun"/>
                            <a:cs typeface="Times New Roman"/>
                          </a:rPr>
                          <m:t>𝒇</m:t>
                        </m:r>
                      </m:e>
                      <m:sup>
                        <m:r>
                          <a:rPr lang="en-GB" altLang="ko-KR" sz="1500" i="1">
                            <a:latin typeface="Cambria Math"/>
                            <a:ea typeface="SimSun"/>
                            <a:cs typeface="Times New Roman"/>
                          </a:rPr>
                          <m:t>1:</m:t>
                        </m:r>
                        <m:r>
                          <a:rPr lang="en-GB" altLang="ko-KR" sz="1500" i="1">
                            <a:latin typeface="Cambria Math"/>
                            <a:ea typeface="SimSun"/>
                            <a:cs typeface="Times New Roman"/>
                          </a:rPr>
                          <m:t>𝑛</m:t>
                        </m:r>
                      </m:sup>
                    </m:sSup>
                  </m:oMath>
                </a14:m>
                <a:r>
                  <a:rPr lang="en-US" altLang="ko-KR" sz="1500" b="1" dirty="0" smtClean="0">
                    <a:latin typeface="Calibri" panose="020F0502020204030204" pitchFamily="34" charset="0"/>
                  </a:rPr>
                  <a:t> is represented as Gaussian Process (GP)</a:t>
                </a:r>
                <a:endParaRPr lang="en-US" sz="1500" dirty="0"/>
              </a:p>
            </p:txBody>
          </p:sp>
        </mc:Choice>
        <mc:Fallback xmlns="">
          <p:sp>
            <p:nvSpPr>
              <p:cNvPr id="3" name="Rectangle 2"/>
              <p:cNvSpPr>
                <a:spLocks noRot="1" noChangeAspect="1" noMove="1" noResize="1" noEditPoints="1" noAdjustHandles="1" noChangeArrowheads="1" noChangeShapeType="1" noTextEdit="1"/>
              </p:cNvSpPr>
              <p:nvPr/>
            </p:nvSpPr>
            <p:spPr>
              <a:xfrm>
                <a:off x="2325" y="2438401"/>
                <a:ext cx="6138796" cy="323165"/>
              </a:xfrm>
              <a:prstGeom prst="rect">
                <a:avLst/>
              </a:prstGeom>
              <a:blipFill rotWithShape="1">
                <a:blip r:embed="rId8"/>
                <a:stretch>
                  <a:fillRect l="-298" t="-3774" b="-18868"/>
                </a:stretch>
              </a:blipFill>
            </p:spPr>
            <p:txBody>
              <a:bodyPr/>
              <a:lstStyle/>
              <a:p>
                <a:r>
                  <a:rPr lang="en-US">
                    <a:noFill/>
                  </a:rPr>
                  <a:t> </a:t>
                </a:r>
              </a:p>
            </p:txBody>
          </p:sp>
        </mc:Fallback>
      </mc:AlternateContent>
      <p:sp>
        <p:nvSpPr>
          <p:cNvPr id="49" name="Rectangle 48"/>
          <p:cNvSpPr/>
          <p:nvPr/>
        </p:nvSpPr>
        <p:spPr>
          <a:xfrm>
            <a:off x="7986" y="4701012"/>
            <a:ext cx="3504486" cy="323165"/>
          </a:xfrm>
          <a:prstGeom prst="rect">
            <a:avLst/>
          </a:prstGeom>
        </p:spPr>
        <p:txBody>
          <a:bodyPr wrap="none">
            <a:spAutoFit/>
          </a:bodyPr>
          <a:lstStyle/>
          <a:p>
            <a:r>
              <a:rPr lang="en-US" altLang="ko-KR" sz="1500" b="1" dirty="0" smtClean="0">
                <a:solidFill>
                  <a:schemeClr val="tx1"/>
                </a:solidFill>
                <a:latin typeface="Calibri" panose="020F0502020204030204" pitchFamily="34" charset="0"/>
              </a:rPr>
              <a:t>4. Joint distribution</a:t>
            </a:r>
            <a:r>
              <a:rPr lang="en-US" altLang="ko-KR" sz="1500" b="1" dirty="0" smtClean="0">
                <a:latin typeface="Calibri" panose="020F0502020204030204" pitchFamily="34" charset="0"/>
              </a:rPr>
              <a:t> based</a:t>
            </a:r>
            <a:r>
              <a:rPr lang="en-US" altLang="ko-KR" sz="1500" b="1" dirty="0" smtClean="0">
                <a:solidFill>
                  <a:schemeClr val="tx1"/>
                </a:solidFill>
                <a:latin typeface="Calibri" panose="020F0502020204030204" pitchFamily="34" charset="0"/>
              </a:rPr>
              <a:t> on Bayes' rule :</a:t>
            </a:r>
            <a:endParaRPr lang="en-US" sz="1500" dirty="0">
              <a:solidFill>
                <a:schemeClr val="tx1"/>
              </a:solidFill>
            </a:endParaRPr>
          </a:p>
        </p:txBody>
      </p:sp>
      <mc:AlternateContent xmlns:mc="http://schemas.openxmlformats.org/markup-compatibility/2006" xmlns:a14="http://schemas.microsoft.com/office/drawing/2010/main">
        <mc:Choice Requires="a14">
          <p:sp>
            <p:nvSpPr>
              <p:cNvPr id="2" name="Rectangle 1"/>
              <p:cNvSpPr/>
              <p:nvPr/>
            </p:nvSpPr>
            <p:spPr>
              <a:xfrm>
                <a:off x="615328" y="2057080"/>
                <a:ext cx="2310697" cy="346890"/>
              </a:xfrm>
              <a:prstGeom prst="rect">
                <a:avLst/>
              </a:prstGeom>
            </p:spPr>
            <p:txBody>
              <a:bodyPr wrap="none">
                <a:spAutoFit/>
              </a:bodyPr>
              <a:lstStyle/>
              <a:p>
                <a14:m>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a14:m>
                <a:r>
                  <a:rPr lang="en-GB" altLang="ko-KR" sz="1600" dirty="0">
                    <a:latin typeface="Calibri" panose="020F0502020204030204" pitchFamily="34" charset="0"/>
                  </a:rPr>
                  <a:t> </a:t>
                </a:r>
                <a:endParaRPr lang="en-US" sz="1600" dirty="0"/>
              </a:p>
            </p:txBody>
          </p:sp>
        </mc:Choice>
        <mc:Fallback xmlns="">
          <p:sp>
            <p:nvSpPr>
              <p:cNvPr id="2" name="Rectangle 1"/>
              <p:cNvSpPr>
                <a:spLocks noRot="1" noChangeAspect="1" noMove="1" noResize="1" noEditPoints="1" noAdjustHandles="1" noChangeArrowheads="1" noChangeShapeType="1" noTextEdit="1"/>
              </p:cNvSpPr>
              <p:nvPr/>
            </p:nvSpPr>
            <p:spPr>
              <a:xfrm>
                <a:off x="615328" y="2057080"/>
                <a:ext cx="2310697" cy="346890"/>
              </a:xfrm>
              <a:prstGeom prst="rect">
                <a:avLst/>
              </a:prstGeom>
              <a:blipFill rotWithShape="1">
                <a:blip r:embed="rId9"/>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577556" y="2052675"/>
                <a:ext cx="233608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𝒚</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5577556" y="2052675"/>
                <a:ext cx="2336088" cy="346890"/>
              </a:xfrm>
              <a:prstGeom prst="rect">
                <a:avLst/>
              </a:prstGeom>
              <a:blipFill rotWithShape="1">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325" y="1505635"/>
                <a:ext cx="2812373" cy="323165"/>
              </a:xfrm>
              <a:prstGeom prst="rect">
                <a:avLst/>
              </a:prstGeom>
            </p:spPr>
            <p:txBody>
              <a:bodyPr wrap="none">
                <a:spAutoFit/>
              </a:bodyPr>
              <a:lstStyle/>
              <a:p>
                <a:r>
                  <a:rPr lang="en-US" altLang="ko-KR" sz="1500" b="1" dirty="0" smtClean="0">
                    <a:solidFill>
                      <a:schemeClr val="tx1"/>
                    </a:solidFill>
                    <a:latin typeface="Calibri" panose="020F0502020204030204" pitchFamily="34" charset="0"/>
                  </a:rPr>
                  <a:t>1. Given the data at </a:t>
                </a:r>
                <a14:m>
                  <m:oMath xmlns:m="http://schemas.openxmlformats.org/officeDocument/2006/math">
                    <m:r>
                      <a:rPr lang="en-US" altLang="ko-KR" sz="1500" b="1" i="1" dirty="0" smtClean="0">
                        <a:solidFill>
                          <a:schemeClr val="tx1"/>
                        </a:solidFill>
                        <a:latin typeface="Cambria Math"/>
                      </a:rPr>
                      <m:t>𝒏</m:t>
                    </m:r>
                  </m:oMath>
                </a14:m>
                <a:r>
                  <a:rPr lang="en-US" altLang="ko-KR" sz="1500" b="1" dirty="0" smtClean="0">
                    <a:solidFill>
                      <a:schemeClr val="tx1"/>
                    </a:solidFill>
                    <a:latin typeface="Calibri" panose="020F0502020204030204" pitchFamily="34" charset="0"/>
                  </a:rPr>
                  <a:t>th iteration</a:t>
                </a:r>
                <a:endParaRPr lang="en-US" sz="1500" dirty="0">
                  <a:solidFill>
                    <a:schemeClr val="tx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2325" y="1505635"/>
                <a:ext cx="2812373" cy="323165"/>
              </a:xfrm>
              <a:prstGeom prst="rect">
                <a:avLst/>
              </a:prstGeom>
              <a:blipFill rotWithShape="1">
                <a:blip r:embed="rId11"/>
                <a:stretch>
                  <a:fillRect l="-649" t="-3774" r="-216"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149994" y="2052675"/>
                <a:ext cx="232595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latin typeface="Cambria Math" panose="02040503050406030204" pitchFamily="18" charset="0"/>
                              <a:ea typeface="Cambria Math"/>
                            </a:rPr>
                          </m:ctrlPr>
                        </m:sSupPr>
                        <m:e>
                          <m:r>
                            <a:rPr lang="en-US" altLang="ko-KR" sz="1600" b="1" i="1" smtClean="0">
                              <a:latin typeface="Cambria Math"/>
                              <a:ea typeface="SimSun"/>
                              <a:cs typeface="Times New Roman"/>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28" name="Rectangle 27"/>
              <p:cNvSpPr>
                <a:spLocks noRot="1" noChangeAspect="1" noMove="1" noResize="1" noEditPoints="1" noAdjustHandles="1" noChangeArrowheads="1" noChangeShapeType="1" noTextEdit="1"/>
              </p:cNvSpPr>
              <p:nvPr/>
            </p:nvSpPr>
            <p:spPr>
              <a:xfrm>
                <a:off x="3149994" y="2052675"/>
                <a:ext cx="2325958" cy="346890"/>
              </a:xfrm>
              <a:prstGeom prst="rect">
                <a:avLst/>
              </a:prstGeom>
              <a:blipFill rotWithShape="1">
                <a:blip r:embed="rId12"/>
                <a:stretch>
                  <a:fillRect b="-10526"/>
                </a:stretch>
              </a:blipFill>
            </p:spPr>
            <p:txBody>
              <a:bodyPr/>
              <a:lstStyle/>
              <a:p>
                <a:r>
                  <a:rPr lang="en-US">
                    <a:noFill/>
                  </a:rPr>
                  <a:t> </a:t>
                </a:r>
              </a:p>
            </p:txBody>
          </p:sp>
        </mc:Fallback>
      </mc:AlternateContent>
      <p:sp>
        <p:nvSpPr>
          <p:cNvPr id="12" name="Rectangle 11"/>
          <p:cNvSpPr/>
          <p:nvPr/>
        </p:nvSpPr>
        <p:spPr>
          <a:xfrm>
            <a:off x="1295400" y="1794370"/>
            <a:ext cx="787395" cy="369332"/>
          </a:xfrm>
          <a:prstGeom prst="rect">
            <a:avLst/>
          </a:prstGeom>
        </p:spPr>
        <p:txBody>
          <a:bodyPr wrap="none">
            <a:spAutoFit/>
          </a:bodyPr>
          <a:lstStyle/>
          <a:p>
            <a:r>
              <a:rPr lang="en-US" b="1" dirty="0" smtClean="0">
                <a:solidFill>
                  <a:srgbClr val="FF0000"/>
                </a:solidFill>
              </a:rPr>
              <a:t>Inputs</a:t>
            </a:r>
            <a:endParaRPr lang="en-US" dirty="0">
              <a:solidFill>
                <a:srgbClr val="FF0000"/>
              </a:solidFill>
            </a:endParaRPr>
          </a:p>
        </p:txBody>
      </p:sp>
      <p:sp>
        <p:nvSpPr>
          <p:cNvPr id="38" name="Rectangle 37"/>
          <p:cNvSpPr/>
          <p:nvPr/>
        </p:nvSpPr>
        <p:spPr>
          <a:xfrm>
            <a:off x="6248400" y="1794370"/>
            <a:ext cx="1444819" cy="369332"/>
          </a:xfrm>
          <a:prstGeom prst="rect">
            <a:avLst/>
          </a:prstGeom>
        </p:spPr>
        <p:txBody>
          <a:bodyPr wrap="none">
            <a:spAutoFit/>
          </a:bodyPr>
          <a:lstStyle/>
          <a:p>
            <a:r>
              <a:rPr lang="en-US" b="1" dirty="0">
                <a:solidFill>
                  <a:srgbClr val="FF0000"/>
                </a:solidFill>
              </a:rPr>
              <a:t>O</a:t>
            </a:r>
            <a:r>
              <a:rPr lang="en-US" b="1" dirty="0" smtClean="0">
                <a:solidFill>
                  <a:srgbClr val="FF0000"/>
                </a:solidFill>
              </a:rPr>
              <a:t>bservations</a:t>
            </a:r>
            <a:endParaRPr lang="en-US" dirty="0">
              <a:solidFill>
                <a:srgbClr val="FF0000"/>
              </a:solidFill>
            </a:endParaRPr>
          </a:p>
        </p:txBody>
      </p:sp>
      <p:sp>
        <p:nvSpPr>
          <p:cNvPr id="39" name="Rectangle 38"/>
          <p:cNvSpPr/>
          <p:nvPr/>
        </p:nvSpPr>
        <p:spPr>
          <a:xfrm>
            <a:off x="3200400" y="1794370"/>
            <a:ext cx="2352695" cy="369332"/>
          </a:xfrm>
          <a:prstGeom prst="rect">
            <a:avLst/>
          </a:prstGeom>
        </p:spPr>
        <p:txBody>
          <a:bodyPr wrap="none">
            <a:spAutoFit/>
          </a:bodyPr>
          <a:lstStyle/>
          <a:p>
            <a:r>
              <a:rPr lang="en-US" b="1" dirty="0" smtClean="0">
                <a:solidFill>
                  <a:srgbClr val="FF0000"/>
                </a:solidFill>
                <a:sym typeface="Wingdings" panose="05000000000000000000" pitchFamily="2" charset="2"/>
              </a:rPr>
              <a:t>Latent function values </a:t>
            </a:r>
            <a:endParaRPr lang="en-US" dirty="0">
              <a:solidFill>
                <a:srgbClr val="FF0000"/>
              </a:solidFill>
            </a:endParaRPr>
          </a:p>
        </p:txBody>
      </p:sp>
      <p:sp>
        <p:nvSpPr>
          <p:cNvPr id="7" name="Right Arrow 6"/>
          <p:cNvSpPr/>
          <p:nvPr/>
        </p:nvSpPr>
        <p:spPr>
          <a:xfrm>
            <a:off x="4776877" y="5305988"/>
            <a:ext cx="176123" cy="1288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325" y="4038600"/>
            <a:ext cx="7146187" cy="323165"/>
          </a:xfrm>
          <a:prstGeom prst="rect">
            <a:avLst/>
          </a:prstGeom>
        </p:spPr>
        <p:txBody>
          <a:bodyPr wrap="none">
            <a:spAutoFit/>
          </a:bodyPr>
          <a:lstStyle/>
          <a:p>
            <a:r>
              <a:rPr lang="en-US" altLang="ko-KR" sz="1500" b="1" dirty="0" smtClean="0">
                <a:latin typeface="Calibri" panose="020F0502020204030204" pitchFamily="34" charset="0"/>
              </a:rPr>
              <a:t>3. Likelihood is constructed base the assumption on the noise, i.e., </a:t>
            </a:r>
            <a:r>
              <a:rPr lang="en-US" altLang="ko-KR" sz="1500" b="1" dirty="0" err="1" smtClean="0">
                <a:latin typeface="Calibri" panose="020F0502020204030204" pitchFamily="34" charset="0"/>
              </a:rPr>
              <a:t>i.i.d</a:t>
            </a:r>
            <a:r>
              <a:rPr lang="en-US" altLang="ko-KR" sz="1500" b="1" dirty="0" smtClean="0">
                <a:latin typeface="Calibri" panose="020F0502020204030204" pitchFamily="34" charset="0"/>
              </a:rPr>
              <a:t>. Gaussian noise</a:t>
            </a:r>
            <a:endParaRPr lang="en-US" sz="1500" dirty="0"/>
          </a:p>
        </p:txBody>
      </p:sp>
      <mc:AlternateContent xmlns:mc="http://schemas.openxmlformats.org/markup-compatibility/2006" xmlns:a14="http://schemas.microsoft.com/office/drawing/2010/main">
        <mc:Choice Requires="a14">
          <p:sp>
            <p:nvSpPr>
              <p:cNvPr id="27" name="Rectangle 26"/>
              <p:cNvSpPr/>
              <p:nvPr/>
            </p:nvSpPr>
            <p:spPr>
              <a:xfrm>
                <a:off x="3392377" y="4343400"/>
                <a:ext cx="2322623" cy="33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sSup>
                            <m:sSupPr>
                              <m:ctrlPr>
                                <a:rPr lang="ko-KR" altLang="ko-KR" sz="1400" i="1">
                                  <a:latin typeface="Cambria Math" panose="02040503050406030204" pitchFamily="18" charset="0"/>
                                  <a:ea typeface="Cambria Math"/>
                                </a:rPr>
                              </m:ctrlPr>
                            </m:sSupPr>
                            <m:e>
                              <m:r>
                                <a:rPr lang="en-US" altLang="ko-KR" sz="1400" b="1" i="1">
                                  <a:latin typeface="Cambria Math"/>
                                  <a:ea typeface="SimSun"/>
                                  <a:cs typeface="Times New Roman"/>
                                </a:rPr>
                                <m:t>𝒚</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US" altLang="ko-KR" sz="1400" b="1" i="1">
                                  <a:latin typeface="Cambria Math"/>
                                  <a:ea typeface="SimSun"/>
                                  <a:cs typeface="Times New Roman"/>
                                </a:rPr>
                                <m:t>𝒇</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e>
                      </m:d>
                      <m:r>
                        <a:rPr lang="en-US" altLang="ko-KR" sz="1400" b="0" i="0" smtClean="0">
                          <a:latin typeface="Cambria Math"/>
                        </a:rPr>
                        <m:t>=</m:t>
                      </m:r>
                      <m:r>
                        <a:rPr lang="en-GB" altLang="ko-KR" sz="1400" i="1">
                          <a:latin typeface="Cambria Math"/>
                        </a:rPr>
                        <m:t>𝑁</m:t>
                      </m:r>
                      <m:d>
                        <m:dPr>
                          <m:ctrlPr>
                            <a:rPr lang="ko-KR" altLang="ko-KR" sz="1400" i="1">
                              <a:latin typeface="Cambria Math" panose="02040503050406030204" pitchFamily="18" charset="0"/>
                            </a:rPr>
                          </m:ctrlPr>
                        </m:dPr>
                        <m:e>
                          <m:sSup>
                            <m:sSupPr>
                              <m:ctrlPr>
                                <a:rPr lang="ko-KR" altLang="ko-KR" sz="1400" i="1">
                                  <a:latin typeface="Cambria Math" panose="02040503050406030204" pitchFamily="18" charset="0"/>
                                  <a:ea typeface="Cambria Math"/>
                                </a:rPr>
                              </m:ctrlPr>
                            </m:sSupPr>
                            <m:e>
                              <m:r>
                                <a:rPr lang="en-US" altLang="ko-KR" sz="1400" b="1" i="1">
                                  <a:latin typeface="Cambria Math"/>
                                  <a:ea typeface="SimSun"/>
                                  <a:cs typeface="Times New Roman"/>
                                </a:rPr>
                                <m:t>𝒇</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r>
                            <a:rPr lang="en-GB" altLang="ko-KR" sz="1400" i="1">
                              <a:latin typeface="Cambria Math"/>
                            </a:rPr>
                            <m:t>,</m:t>
                          </m:r>
                          <m:sSubSup>
                            <m:sSubSupPr>
                              <m:ctrlPr>
                                <a:rPr lang="ko-KR" altLang="ko-KR" sz="1400" i="1">
                                  <a:latin typeface="Cambria Math" panose="02040503050406030204" pitchFamily="18" charset="0"/>
                                </a:rPr>
                              </m:ctrlPr>
                            </m:sSubSupPr>
                            <m:e>
                              <m:r>
                                <a:rPr lang="en-GB" altLang="ko-KR" sz="1400" i="1">
                                  <a:latin typeface="Cambria Math"/>
                                </a:rPr>
                                <m:t>𝜎</m:t>
                              </m:r>
                            </m:e>
                            <m:sub>
                              <m:r>
                                <a:rPr lang="ko-KR" altLang="en-US" sz="1400" i="1">
                                  <a:latin typeface="Cambria Math"/>
                                </a:rPr>
                                <m:t>𝜖</m:t>
                              </m:r>
                            </m:sub>
                            <m:sup>
                              <m:r>
                                <a:rPr lang="en-GB" altLang="ko-KR" sz="1400" i="1">
                                  <a:latin typeface="Cambria Math"/>
                                </a:rPr>
                                <m:t>2</m:t>
                              </m:r>
                            </m:sup>
                          </m:sSubSup>
                          <m:r>
                            <a:rPr lang="en-US" altLang="ko-KR" sz="1400" b="1" i="0" smtClean="0">
                              <a:latin typeface="Cambria Math"/>
                            </a:rPr>
                            <m:t>𝐈</m:t>
                          </m:r>
                        </m:e>
                      </m:d>
                    </m:oMath>
                  </m:oMathPara>
                </a14:m>
                <a:endParaRPr lang="en-US" sz="1500" dirty="0"/>
              </a:p>
            </p:txBody>
          </p:sp>
        </mc:Choice>
        <mc:Fallback xmlns="">
          <p:sp>
            <p:nvSpPr>
              <p:cNvPr id="27" name="Rectangle 26"/>
              <p:cNvSpPr>
                <a:spLocks noRot="1" noChangeAspect="1" noMove="1" noResize="1" noEditPoints="1" noAdjustHandles="1" noChangeArrowheads="1" noChangeShapeType="1" noTextEdit="1"/>
              </p:cNvSpPr>
              <p:nvPr/>
            </p:nvSpPr>
            <p:spPr>
              <a:xfrm>
                <a:off x="3392377" y="4343400"/>
                <a:ext cx="2322623" cy="335476"/>
              </a:xfrm>
              <a:prstGeom prst="rect">
                <a:avLst/>
              </a:prstGeom>
              <a:blipFill rotWithShape="1">
                <a:blip r:embed="rId16"/>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762000" y="6242229"/>
                <a:ext cx="3657600" cy="3702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600" i="1" smtClean="0">
                          <a:latin typeface="Cambria Math"/>
                        </a:rPr>
                        <m:t>𝑝</m:t>
                      </m:r>
                      <m:d>
                        <m:dPr>
                          <m:ctrlPr>
                            <a:rPr lang="en-US" altLang="ko-KR" sz="1600" i="1">
                              <a:latin typeface="Cambria Math" panose="02040503050406030204" pitchFamily="18" charset="0"/>
                            </a:rPr>
                          </m:ctrlPr>
                        </m:dPr>
                        <m:e>
                          <m:r>
                            <a:rPr lang="en-US" altLang="ko-KR" sz="1600" b="0" i="1" smtClean="0">
                              <a:latin typeface="Cambria Math"/>
                              <a:ea typeface="Cambria Math"/>
                            </a:rPr>
                            <m:t>𝑓</m:t>
                          </m:r>
                          <m:r>
                            <a:rPr lang="en-US" altLang="ko-KR" sz="1600" i="1">
                              <a:latin typeface="Cambria Math"/>
                            </a:rPr>
                            <m:t>|</m:t>
                          </m:r>
                          <m:sSup>
                            <m:sSupPr>
                              <m:ctrlPr>
                                <a:rPr lang="ko-KR" altLang="ko-KR" sz="1600" i="1">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r>
                        <a:rPr lang="en-US" altLang="ko-KR" sz="1600" b="0" i="1" smtClean="0">
                          <a:latin typeface="Cambria Math"/>
                          <a:ea typeface="Cambria Math"/>
                        </a:rPr>
                        <m:t>=</m:t>
                      </m:r>
                      <m:r>
                        <a:rPr lang="en-GB" altLang="ko-KR" sz="1600" i="1">
                          <a:latin typeface="Cambria Math"/>
                        </a:rPr>
                        <m:t>𝑁</m:t>
                      </m:r>
                      <m:d>
                        <m:dPr>
                          <m:ctrlPr>
                            <a:rPr lang="ko-KR" altLang="ko-KR" sz="1600" i="1">
                              <a:latin typeface="Cambria Math" panose="02040503050406030204" pitchFamily="18" charset="0"/>
                            </a:rPr>
                          </m:ctrlPr>
                        </m:dPr>
                        <m:e>
                          <m:r>
                            <a:rPr lang="en-GB" altLang="ko-KR" sz="1600" i="1">
                              <a:latin typeface="Cambria Math"/>
                            </a:rPr>
                            <m:t>𝜇</m:t>
                          </m:r>
                          <m:d>
                            <m:dPr>
                              <m:ctrlPr>
                                <a:rPr lang="ko-KR" altLang="ko-KR" sz="1600" i="1">
                                  <a:latin typeface="Cambria Math" panose="02040503050406030204" pitchFamily="18" charset="0"/>
                                </a:rPr>
                              </m:ctrlPr>
                            </m:dPr>
                            <m:e>
                              <m:r>
                                <a:rPr lang="en-US" altLang="ko-KR" sz="1600" b="1" i="1" smtClean="0">
                                  <a:latin typeface="Cambria Math"/>
                                </a:rPr>
                                <m:t>𝒙</m:t>
                              </m:r>
                              <m:r>
                                <a:rPr lang="en-US" altLang="ko-KR" sz="1600" b="0" i="1" smtClean="0">
                                  <a:latin typeface="Cambria Math"/>
                                </a:rPr>
                                <m:t>|</m:t>
                              </m:r>
                              <m:sSup>
                                <m:sSupPr>
                                  <m:ctrlPr>
                                    <a:rPr lang="ko-KR" altLang="ko-KR" sz="1600" i="1">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r>
                            <a:rPr lang="en-GB" altLang="ko-KR" sz="1600" i="1">
                              <a:latin typeface="Cambria Math"/>
                            </a:rPr>
                            <m:t>, </m:t>
                          </m:r>
                          <m:sSubSup>
                            <m:sSubSupPr>
                              <m:ctrlPr>
                                <a:rPr lang="ko-KR" altLang="ko-KR" sz="1600" i="1">
                                  <a:latin typeface="Cambria Math" panose="02040503050406030204" pitchFamily="18" charset="0"/>
                                </a:rPr>
                              </m:ctrlPr>
                            </m:sSubSupPr>
                            <m:e>
                              <m:r>
                                <a:rPr lang="en-GB" altLang="ko-KR" sz="1600" i="1">
                                  <a:latin typeface="Cambria Math"/>
                                </a:rPr>
                                <m:t>𝜎</m:t>
                              </m:r>
                            </m:e>
                            <m:sub>
                              <m:r>
                                <a:rPr lang="en-GB" altLang="ko-KR" sz="1600" i="1">
                                  <a:latin typeface="Cambria Math"/>
                                </a:rPr>
                                <m:t> </m:t>
                              </m:r>
                            </m:sub>
                            <m:sup>
                              <m:r>
                                <a:rPr lang="en-GB" altLang="ko-KR" sz="1600" i="1">
                                  <a:latin typeface="Cambria Math"/>
                                </a:rPr>
                                <m:t>2</m:t>
                              </m:r>
                            </m:sup>
                          </m:sSubSup>
                          <m:d>
                            <m:dPr>
                              <m:ctrlPr>
                                <a:rPr lang="ko-KR" altLang="ko-KR" sz="1600" i="1">
                                  <a:latin typeface="Cambria Math" panose="02040503050406030204" pitchFamily="18" charset="0"/>
                                </a:rPr>
                              </m:ctrlPr>
                            </m:dPr>
                            <m:e>
                              <m:r>
                                <a:rPr lang="en-US" altLang="ko-KR" sz="1600" b="1" i="1">
                                  <a:latin typeface="Cambria Math"/>
                                </a:rPr>
                                <m:t>𝒙</m:t>
                              </m:r>
                              <m:r>
                                <a:rPr lang="en-US" altLang="ko-KR" sz="1600" b="0" i="1" smtClean="0">
                                  <a:latin typeface="Cambria Math"/>
                                </a:rPr>
                                <m:t>|</m:t>
                              </m:r>
                              <m:sSup>
                                <m:sSupPr>
                                  <m:ctrlPr>
                                    <a:rPr lang="ko-KR" altLang="ko-KR" sz="1600" i="1">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e>
                      </m:d>
                    </m:oMath>
                  </m:oMathPara>
                </a14:m>
                <a:endParaRPr lang="ko-KR" altLang="en-US" sz="1600" dirty="0">
                  <a:latin typeface="Calibri" panose="020F0502020204030204" pitchFamily="34" charset="0"/>
                </a:endParaRPr>
              </a:p>
            </p:txBody>
          </p:sp>
        </mc:Choice>
        <mc:Fallback xmlns="">
          <p:sp>
            <p:nvSpPr>
              <p:cNvPr id="29" name="Rectangle 28"/>
              <p:cNvSpPr>
                <a:spLocks noRot="1" noChangeAspect="1" noMove="1" noResize="1" noEditPoints="1" noAdjustHandles="1" noChangeArrowheads="1" noChangeShapeType="1" noTextEdit="1"/>
              </p:cNvSpPr>
              <p:nvPr/>
            </p:nvSpPr>
            <p:spPr>
              <a:xfrm>
                <a:off x="762000" y="6242229"/>
                <a:ext cx="3657600" cy="370294"/>
              </a:xfrm>
              <a:prstGeom prst="rect">
                <a:avLst/>
              </a:prstGeom>
              <a:blipFill rotWithShape="1">
                <a:blip r:embed="rId17"/>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724400" y="6104692"/>
                <a:ext cx="4312880" cy="338554"/>
              </a:xfrm>
              <a:prstGeom prst="rect">
                <a:avLst/>
              </a:prstGeom>
            </p:spPr>
            <p:txBody>
              <a:bodyPr wrap="square">
                <a:spAutoFit/>
              </a:bodyPr>
              <a:lstStyle/>
              <a:p>
                <a:r>
                  <a:rPr lang="en-GB" altLang="ko-KR" sz="1600" b="1" dirty="0" smtClean="0">
                    <a:solidFill>
                      <a:srgbClr val="FF0000"/>
                    </a:solidFill>
                  </a:rPr>
                  <a:t>Mean</a:t>
                </a:r>
                <a:r>
                  <a:rPr lang="en-GB" altLang="ko-KR" sz="1600" dirty="0" smtClean="0"/>
                  <a:t> : </a:t>
                </a:r>
                <a14:m>
                  <m:oMath xmlns:m="http://schemas.openxmlformats.org/officeDocument/2006/math">
                    <m:r>
                      <a:rPr lang="en-GB" altLang="ko-KR" sz="1600" i="1" smtClean="0">
                        <a:latin typeface="Cambria Math"/>
                      </a:rPr>
                      <m:t>𝜇</m:t>
                    </m:r>
                    <m:d>
                      <m:dPr>
                        <m:ctrlPr>
                          <a:rPr lang="ko-KR" altLang="ko-KR" sz="1600" i="1">
                            <a:latin typeface="Cambria Math" panose="02040503050406030204" pitchFamily="18" charset="0"/>
                          </a:rPr>
                        </m:ctrlPr>
                      </m:dPr>
                      <m:e>
                        <m:r>
                          <a:rPr lang="en-US" altLang="ko-KR" sz="1600" b="1" i="1">
                            <a:latin typeface="Cambria Math"/>
                          </a:rPr>
                          <m:t>𝒙</m:t>
                        </m:r>
                        <m:r>
                          <a:rPr lang="en-US" altLang="ko-KR" sz="1600" b="0" i="1" smtClean="0">
                            <a:latin typeface="Cambria Math"/>
                          </a:rPr>
                          <m:t>|</m:t>
                        </m:r>
                        <m:sSup>
                          <m:sSupPr>
                            <m:ctrlPr>
                              <a:rPr lang="ko-KR" altLang="ko-KR" sz="1600" i="1">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r>
                      <a:rPr lang="en-GB" altLang="ko-KR" sz="1600" i="1">
                        <a:latin typeface="Cambria Math"/>
                      </a:rPr>
                      <m:t>=</m:t>
                    </m:r>
                    <m:sSup>
                      <m:sSupPr>
                        <m:ctrlPr>
                          <a:rPr lang="ko-KR" altLang="ko-KR" sz="1600" i="1">
                            <a:latin typeface="Cambria Math" panose="02040503050406030204" pitchFamily="18" charset="0"/>
                          </a:rPr>
                        </m:ctrlPr>
                      </m:sSupPr>
                      <m:e>
                        <m:r>
                          <a:rPr lang="en-GB" altLang="ko-KR" sz="1600" b="1" i="1">
                            <a:latin typeface="Cambria Math"/>
                          </a:rPr>
                          <m:t>𝒌</m:t>
                        </m:r>
                      </m:e>
                      <m:sup>
                        <m:r>
                          <a:rPr lang="en-GB" altLang="ko-KR" sz="1600" i="1">
                            <a:latin typeface="Cambria Math"/>
                          </a:rPr>
                          <m:t>𝑇</m:t>
                        </m:r>
                      </m:sup>
                    </m:sSup>
                    <m:sSup>
                      <m:sSupPr>
                        <m:ctrlPr>
                          <a:rPr lang="ko-KR" altLang="ko-KR" sz="1600" i="1" smtClean="0">
                            <a:solidFill>
                              <a:schemeClr val="tx1"/>
                            </a:solidFill>
                            <a:latin typeface="Cambria Math" panose="02040503050406030204" pitchFamily="18" charset="0"/>
                          </a:rPr>
                        </m:ctrlPr>
                      </m:sSupPr>
                      <m:e>
                        <m:r>
                          <a:rPr lang="en-GB" altLang="ko-KR" sz="1600" i="1">
                            <a:solidFill>
                              <a:schemeClr val="tx1"/>
                            </a:solidFill>
                            <a:latin typeface="Cambria Math"/>
                          </a:rPr>
                          <m:t>(</m:t>
                        </m:r>
                        <m:r>
                          <a:rPr lang="en-GB" altLang="ko-KR" sz="1600" b="1" i="1">
                            <a:solidFill>
                              <a:schemeClr val="tx1"/>
                            </a:solidFill>
                            <a:latin typeface="Cambria Math"/>
                          </a:rPr>
                          <m:t>𝐊</m:t>
                        </m:r>
                        <m:r>
                          <a:rPr lang="en-GB" altLang="ko-KR" sz="1600" b="1">
                            <a:solidFill>
                              <a:schemeClr val="tx1"/>
                            </a:solidFill>
                            <a:latin typeface="Cambria Math"/>
                          </a:rPr>
                          <m:t>+</m:t>
                        </m:r>
                        <m:sSubSup>
                          <m:sSubSupPr>
                            <m:ctrlPr>
                              <a:rPr lang="ko-KR" altLang="ko-KR" sz="1600" i="1" smtClean="0">
                                <a:solidFill>
                                  <a:schemeClr val="tx1"/>
                                </a:solidFill>
                                <a:latin typeface="Cambria Math" panose="02040503050406030204" pitchFamily="18" charset="0"/>
                              </a:rPr>
                            </m:ctrlPr>
                          </m:sSubSupPr>
                          <m:e>
                            <m:r>
                              <a:rPr lang="en-GB" altLang="ko-KR" sz="1600" i="1">
                                <a:solidFill>
                                  <a:schemeClr val="tx1"/>
                                </a:solidFill>
                                <a:latin typeface="Cambria Math"/>
                              </a:rPr>
                              <m:t>𝜎</m:t>
                            </m:r>
                          </m:e>
                          <m:sub>
                            <m:r>
                              <a:rPr lang="ko-KR" altLang="en-US" sz="1600" i="1">
                                <a:latin typeface="Cambria Math"/>
                              </a:rPr>
                              <m:t>𝜖</m:t>
                            </m:r>
                          </m:sub>
                          <m:sup>
                            <m:r>
                              <a:rPr lang="en-GB" altLang="ko-KR" sz="1600" i="1">
                                <a:solidFill>
                                  <a:schemeClr val="tx1"/>
                                </a:solidFill>
                                <a:latin typeface="Cambria Math"/>
                              </a:rPr>
                              <m:t>2</m:t>
                            </m:r>
                          </m:sup>
                        </m:sSubSup>
                        <m:r>
                          <a:rPr lang="en-GB" altLang="ko-KR" sz="1600" b="1" i="1">
                            <a:solidFill>
                              <a:schemeClr val="tx1"/>
                            </a:solidFill>
                            <a:latin typeface="Cambria Math"/>
                          </a:rPr>
                          <m:t>𝐈</m:t>
                        </m:r>
                        <m:r>
                          <a:rPr lang="en-GB" altLang="ko-KR" sz="1600" b="1">
                            <a:solidFill>
                              <a:schemeClr val="tx1"/>
                            </a:solidFill>
                            <a:latin typeface="Cambria Math"/>
                          </a:rPr>
                          <m:t>)</m:t>
                        </m:r>
                      </m:e>
                      <m:sup>
                        <m:r>
                          <a:rPr lang="en-GB" altLang="ko-KR" sz="1600" i="1">
                            <a:solidFill>
                              <a:schemeClr val="tx1"/>
                            </a:solidFill>
                            <a:latin typeface="Cambria Math"/>
                          </a:rPr>
                          <m:t>−1</m:t>
                        </m:r>
                      </m:sup>
                    </m:sSup>
                    <m:sSup>
                      <m:sSupPr>
                        <m:ctrlPr>
                          <a:rPr lang="ko-KR" altLang="ko-KR" sz="1600" i="1">
                            <a:solidFill>
                              <a:schemeClr val="tx1"/>
                            </a:solidFill>
                            <a:latin typeface="Cambria Math" panose="02040503050406030204" pitchFamily="18" charset="0"/>
                          </a:rPr>
                        </m:ctrlPr>
                      </m:sSupPr>
                      <m:e>
                        <m:r>
                          <a:rPr lang="en-US" altLang="ko-KR" sz="1600" b="1" i="1" smtClean="0">
                            <a:solidFill>
                              <a:schemeClr val="tx1"/>
                            </a:solidFill>
                            <a:latin typeface="Cambria Math"/>
                          </a:rPr>
                          <m:t>𝒚</m:t>
                        </m:r>
                      </m:e>
                      <m:sup>
                        <m:r>
                          <a:rPr lang="en-GB" altLang="ko-KR" sz="1600" i="1">
                            <a:solidFill>
                              <a:schemeClr val="tx1"/>
                            </a:solidFill>
                            <a:latin typeface="Cambria Math"/>
                          </a:rPr>
                          <m:t>1:</m:t>
                        </m:r>
                        <m:r>
                          <a:rPr lang="en-GB" altLang="ko-KR" sz="1600" i="1">
                            <a:solidFill>
                              <a:schemeClr val="tx1"/>
                            </a:solidFill>
                            <a:latin typeface="Cambria Math"/>
                          </a:rPr>
                          <m:t>𝑛</m:t>
                        </m:r>
                      </m:sup>
                    </m:sSup>
                  </m:oMath>
                </a14:m>
                <a:endParaRPr lang="ko-KR" altLang="en-US" sz="1600" dirty="0">
                  <a:solidFill>
                    <a:schemeClr val="tx1"/>
                  </a:solidFill>
                  <a:latin typeface="Calibri" panose="020F0502020204030204" pitchFamily="34" charset="0"/>
                </a:endParaRPr>
              </a:p>
            </p:txBody>
          </p:sp>
        </mc:Choice>
        <mc:Fallback xmlns="">
          <p:sp>
            <p:nvSpPr>
              <p:cNvPr id="30" name="Rectangle 29"/>
              <p:cNvSpPr>
                <a:spLocks noRot="1" noChangeAspect="1" noMove="1" noResize="1" noEditPoints="1" noAdjustHandles="1" noChangeArrowheads="1" noChangeShapeType="1" noTextEdit="1"/>
              </p:cNvSpPr>
              <p:nvPr/>
            </p:nvSpPr>
            <p:spPr>
              <a:xfrm>
                <a:off x="4724400" y="6104692"/>
                <a:ext cx="4312880" cy="338554"/>
              </a:xfrm>
              <a:prstGeom prst="rect">
                <a:avLst/>
              </a:prstGeom>
              <a:blipFill rotWithShape="1">
                <a:blip r:embed="rId18"/>
                <a:stretch>
                  <a:fillRect l="-707"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4495800" y="6443246"/>
                <a:ext cx="4648200" cy="338554"/>
              </a:xfrm>
              <a:prstGeom prst="rect">
                <a:avLst/>
              </a:prstGeom>
            </p:spPr>
            <p:txBody>
              <a:bodyPr wrap="square">
                <a:spAutoFit/>
              </a:bodyPr>
              <a:lstStyle/>
              <a:p>
                <a:r>
                  <a:rPr lang="en-US" altLang="ko-KR" sz="1600" b="1" dirty="0" smtClean="0">
                    <a:solidFill>
                      <a:srgbClr val="FF0000"/>
                    </a:solidFill>
                  </a:rPr>
                  <a:t>Variance</a:t>
                </a:r>
                <a:r>
                  <a:rPr lang="en-US" altLang="ko-KR" sz="1600" dirty="0" smtClean="0"/>
                  <a:t> : </a:t>
                </a:r>
                <a14:m>
                  <m:oMath xmlns:m="http://schemas.openxmlformats.org/officeDocument/2006/math">
                    <m:sSubSup>
                      <m:sSubSupPr>
                        <m:ctrlPr>
                          <a:rPr lang="ko-KR" altLang="ko-KR" sz="1600" i="1" smtClean="0">
                            <a:latin typeface="Cambria Math" panose="02040503050406030204" pitchFamily="18" charset="0"/>
                          </a:rPr>
                        </m:ctrlPr>
                      </m:sSubSupPr>
                      <m:e>
                        <m:r>
                          <a:rPr lang="en-GB" altLang="ko-KR" sz="1600" i="1">
                            <a:latin typeface="Cambria Math"/>
                          </a:rPr>
                          <m:t>𝜎</m:t>
                        </m:r>
                      </m:e>
                      <m:sub>
                        <m:r>
                          <a:rPr lang="en-GB" altLang="ko-KR" sz="1600" i="1">
                            <a:latin typeface="Cambria Math"/>
                          </a:rPr>
                          <m:t> </m:t>
                        </m:r>
                      </m:sub>
                      <m:sup>
                        <m:r>
                          <a:rPr lang="en-GB" altLang="ko-KR" sz="1600" i="1">
                            <a:latin typeface="Cambria Math"/>
                          </a:rPr>
                          <m:t>2</m:t>
                        </m:r>
                      </m:sup>
                    </m:sSubSup>
                    <m:d>
                      <m:dPr>
                        <m:ctrlPr>
                          <a:rPr lang="ko-KR" altLang="ko-KR" sz="1600" i="1">
                            <a:latin typeface="Cambria Math" panose="02040503050406030204" pitchFamily="18" charset="0"/>
                          </a:rPr>
                        </m:ctrlPr>
                      </m:dPr>
                      <m:e>
                        <m:r>
                          <a:rPr lang="en-US" altLang="ko-KR" sz="1600" b="1" i="1">
                            <a:latin typeface="Cambria Math"/>
                          </a:rPr>
                          <m:t>𝒙</m:t>
                        </m:r>
                        <m:r>
                          <a:rPr lang="en-US" altLang="ko-KR" sz="1600" b="0" i="1" smtClean="0">
                            <a:latin typeface="Cambria Math"/>
                          </a:rPr>
                          <m:t>|</m:t>
                        </m:r>
                        <m:sSup>
                          <m:sSupPr>
                            <m:ctrlPr>
                              <a:rPr lang="ko-KR" altLang="ko-KR" sz="1600" i="1">
                                <a:latin typeface="Cambria Math" panose="02040503050406030204" pitchFamily="18" charset="0"/>
                                <a:ea typeface="Cambria Math"/>
                              </a:rPr>
                            </m:ctrlPr>
                          </m:sSupPr>
                          <m:e>
                            <m:r>
                              <a:rPr lang="en-GB" altLang="ko-KR" sz="1600" b="1" i="1">
                                <a:latin typeface="Cambria Math"/>
                                <a:ea typeface="SimSun"/>
                                <a:cs typeface="Times New Roman"/>
                              </a:rPr>
                              <m:t>𝑫</m:t>
                            </m:r>
                          </m:e>
                          <m:sup>
                            <m:r>
                              <a:rPr lang="en-GB" altLang="ko-KR" sz="1600" i="1">
                                <a:latin typeface="Cambria Math"/>
                                <a:ea typeface="SimSun"/>
                                <a:cs typeface="Times New Roman"/>
                              </a:rPr>
                              <m:t>𝑛</m:t>
                            </m:r>
                          </m:sup>
                        </m:sSup>
                      </m:e>
                    </m:d>
                    <m:r>
                      <a:rPr lang="en-GB" altLang="ko-KR" sz="1600" i="1">
                        <a:latin typeface="Cambria Math"/>
                      </a:rPr>
                      <m:t>=</m:t>
                    </m:r>
                    <m:r>
                      <a:rPr lang="en-GB" altLang="ko-KR" sz="1600" i="1">
                        <a:latin typeface="Cambria Math"/>
                      </a:rPr>
                      <m:t>𝑘</m:t>
                    </m:r>
                    <m:d>
                      <m:dPr>
                        <m:ctrlPr>
                          <a:rPr lang="ko-KR" altLang="ko-KR" sz="1600" i="1">
                            <a:latin typeface="Cambria Math" panose="02040503050406030204" pitchFamily="18" charset="0"/>
                          </a:rPr>
                        </m:ctrlPr>
                      </m:dPr>
                      <m:e>
                        <m:r>
                          <a:rPr lang="en-US" altLang="ko-KR" sz="1600" b="1" i="1">
                            <a:latin typeface="Cambria Math"/>
                          </a:rPr>
                          <m:t>𝒙</m:t>
                        </m:r>
                        <m:r>
                          <a:rPr lang="en-GB" altLang="ko-KR" sz="1600" b="0" i="1">
                            <a:latin typeface="Cambria Math"/>
                          </a:rPr>
                          <m:t>,</m:t>
                        </m:r>
                        <m:r>
                          <a:rPr lang="en-US" altLang="ko-KR" sz="1600" b="1" i="1">
                            <a:latin typeface="Cambria Math"/>
                          </a:rPr>
                          <m:t>𝒙</m:t>
                        </m:r>
                      </m:e>
                    </m:d>
                    <m:r>
                      <a:rPr lang="en-GB" altLang="ko-KR" sz="1600" i="1">
                        <a:latin typeface="Cambria Math"/>
                      </a:rPr>
                      <m:t>−</m:t>
                    </m:r>
                    <m:sSup>
                      <m:sSupPr>
                        <m:ctrlPr>
                          <a:rPr lang="ko-KR" altLang="ko-KR" sz="1600" i="1">
                            <a:latin typeface="Cambria Math" panose="02040503050406030204" pitchFamily="18" charset="0"/>
                          </a:rPr>
                        </m:ctrlPr>
                      </m:sSupPr>
                      <m:e>
                        <m:r>
                          <a:rPr lang="en-GB" altLang="ko-KR" sz="1600" b="1" i="1">
                            <a:latin typeface="Cambria Math"/>
                          </a:rPr>
                          <m:t>𝒌</m:t>
                        </m:r>
                      </m:e>
                      <m:sup>
                        <m:r>
                          <a:rPr lang="en-GB" altLang="ko-KR" sz="1600" i="1">
                            <a:latin typeface="Cambria Math"/>
                          </a:rPr>
                          <m:t>𝑇</m:t>
                        </m:r>
                      </m:sup>
                    </m:sSup>
                    <m:sSup>
                      <m:sSupPr>
                        <m:ctrlPr>
                          <a:rPr lang="ko-KR" altLang="ko-KR" sz="1600" i="1">
                            <a:latin typeface="Cambria Math" panose="02040503050406030204" pitchFamily="18" charset="0"/>
                          </a:rPr>
                        </m:ctrlPr>
                      </m:sSupPr>
                      <m:e>
                        <m:r>
                          <a:rPr lang="en-GB" altLang="ko-KR" sz="1600" i="1">
                            <a:latin typeface="Cambria Math"/>
                          </a:rPr>
                          <m:t>(</m:t>
                        </m:r>
                        <m:r>
                          <a:rPr lang="en-GB" altLang="ko-KR" sz="1600" b="1" i="1">
                            <a:latin typeface="Cambria Math"/>
                          </a:rPr>
                          <m:t>𝐊</m:t>
                        </m:r>
                        <m:r>
                          <a:rPr lang="en-GB" altLang="ko-KR" sz="1600" b="1">
                            <a:latin typeface="Cambria Math"/>
                          </a:rPr>
                          <m:t>+</m:t>
                        </m:r>
                        <m:sSubSup>
                          <m:sSubSupPr>
                            <m:ctrlPr>
                              <a:rPr lang="ko-KR" altLang="ko-KR" sz="1600" i="1" smtClean="0">
                                <a:solidFill>
                                  <a:schemeClr val="tx1"/>
                                </a:solidFill>
                                <a:latin typeface="Cambria Math" panose="02040503050406030204" pitchFamily="18" charset="0"/>
                              </a:rPr>
                            </m:ctrlPr>
                          </m:sSubSupPr>
                          <m:e>
                            <m:r>
                              <a:rPr lang="en-GB" altLang="ko-KR" sz="1600" i="1">
                                <a:solidFill>
                                  <a:schemeClr val="tx1"/>
                                </a:solidFill>
                                <a:latin typeface="Cambria Math"/>
                              </a:rPr>
                              <m:t>𝜎</m:t>
                            </m:r>
                          </m:e>
                          <m:sub>
                            <m:r>
                              <a:rPr lang="ko-KR" altLang="en-US" sz="1600" i="1">
                                <a:latin typeface="Cambria Math"/>
                              </a:rPr>
                              <m:t>𝜖</m:t>
                            </m:r>
                          </m:sub>
                          <m:sup>
                            <m:r>
                              <a:rPr lang="en-GB" altLang="ko-KR" sz="1600" i="1">
                                <a:solidFill>
                                  <a:schemeClr val="tx1"/>
                                </a:solidFill>
                                <a:latin typeface="Cambria Math"/>
                              </a:rPr>
                              <m:t>2</m:t>
                            </m:r>
                          </m:sup>
                        </m:sSubSup>
                        <m:r>
                          <a:rPr lang="en-GB" altLang="ko-KR" sz="1600" b="1" i="1">
                            <a:solidFill>
                              <a:schemeClr val="tx1"/>
                            </a:solidFill>
                            <a:latin typeface="Cambria Math"/>
                          </a:rPr>
                          <m:t>𝐈</m:t>
                        </m:r>
                        <m:r>
                          <a:rPr lang="en-GB" altLang="ko-KR" sz="1600" b="1">
                            <a:latin typeface="Cambria Math"/>
                          </a:rPr>
                          <m:t>)</m:t>
                        </m:r>
                      </m:e>
                      <m:sup>
                        <m:r>
                          <a:rPr lang="en-GB" altLang="ko-KR" sz="1600" i="1">
                            <a:latin typeface="Cambria Math"/>
                          </a:rPr>
                          <m:t>−1</m:t>
                        </m:r>
                      </m:sup>
                    </m:sSup>
                    <m:r>
                      <a:rPr lang="en-GB" altLang="ko-KR" sz="1600" b="1" i="1">
                        <a:latin typeface="Cambria Math"/>
                      </a:rPr>
                      <m:t>𝒌</m:t>
                    </m:r>
                  </m:oMath>
                </a14:m>
                <a:endParaRPr lang="ko-KR" altLang="en-US" sz="1600" dirty="0">
                  <a:latin typeface="Calibri" panose="020F0502020204030204" pitchFamily="34"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4495800" y="6443246"/>
                <a:ext cx="4648200" cy="338554"/>
              </a:xfrm>
              <a:prstGeom prst="rect">
                <a:avLst/>
              </a:prstGeom>
              <a:blipFill rotWithShape="1">
                <a:blip r:embed="rId19"/>
                <a:stretch>
                  <a:fillRect l="-787"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7986" y="5696635"/>
                <a:ext cx="8531887" cy="332912"/>
              </a:xfrm>
              <a:prstGeom prst="rect">
                <a:avLst/>
              </a:prstGeom>
            </p:spPr>
            <p:txBody>
              <a:bodyPr wrap="none">
                <a:spAutoFit/>
              </a:bodyPr>
              <a:lstStyle/>
              <a:p>
                <a:r>
                  <a:rPr lang="en-US" altLang="ko-KR" sz="1500" b="1" dirty="0" smtClean="0">
                    <a:solidFill>
                      <a:srgbClr val="2706EC"/>
                    </a:solidFill>
                    <a:latin typeface="Calibri" panose="020F0502020204030204" pitchFamily="34" charset="0"/>
                  </a:rPr>
                  <a:t>5. Conditionalization</a:t>
                </a:r>
                <a:r>
                  <a:rPr lang="en-US" altLang="ko-KR" sz="1500" b="1" dirty="0" smtClean="0">
                    <a:solidFill>
                      <a:srgbClr val="2706EC"/>
                    </a:solidFill>
                    <a:latin typeface="Calibri" panose="020F0502020204030204" pitchFamily="34" charset="0"/>
                    <a:sym typeface="Wingdings" panose="05000000000000000000" pitchFamily="2" charset="2"/>
                  </a:rPr>
                  <a:t></a:t>
                </a:r>
                <a:r>
                  <a:rPr lang="en-US" altLang="ko-KR" sz="1500" b="1" dirty="0">
                    <a:solidFill>
                      <a:srgbClr val="2706EC"/>
                    </a:solidFill>
                    <a:latin typeface="Calibri" panose="020F0502020204030204" pitchFamily="34" charset="0"/>
                  </a:rPr>
                  <a:t> Posterior </a:t>
                </a:r>
                <a:r>
                  <a:rPr lang="en-US" altLang="ko-KR" sz="1500" b="1" dirty="0" smtClean="0">
                    <a:solidFill>
                      <a:srgbClr val="2706EC"/>
                    </a:solidFill>
                    <a:latin typeface="Calibri" panose="020F0502020204030204" pitchFamily="34" charset="0"/>
                  </a:rPr>
                  <a:t>distribution on </a:t>
                </a:r>
                <a:r>
                  <a:rPr lang="en-US" altLang="ko-KR" sz="1500" b="1" dirty="0">
                    <a:solidFill>
                      <a:srgbClr val="2706EC"/>
                    </a:solidFill>
                    <a:latin typeface="Calibri" panose="020F0502020204030204" pitchFamily="34" charset="0"/>
                  </a:rPr>
                  <a:t>the function value </a:t>
                </a:r>
                <a14:m>
                  <m:oMath xmlns:m="http://schemas.openxmlformats.org/officeDocument/2006/math">
                    <m:r>
                      <a:rPr lang="en-US" altLang="ko-KR" sz="1400" b="0" i="1" smtClean="0">
                        <a:solidFill>
                          <a:srgbClr val="2706EC"/>
                        </a:solidFill>
                        <a:latin typeface="Cambria Math"/>
                        <a:ea typeface="Cambria Math"/>
                      </a:rPr>
                      <m:t>𝑓</m:t>
                    </m:r>
                    <m:r>
                      <a:rPr lang="en-US" altLang="ko-KR" sz="1400" i="1">
                        <a:solidFill>
                          <a:srgbClr val="2706EC"/>
                        </a:solidFill>
                        <a:latin typeface="Cambria Math"/>
                        <a:ea typeface="Cambria Math"/>
                      </a:rPr>
                      <m:t>=</m:t>
                    </m:r>
                    <m:r>
                      <a:rPr lang="en-GB" altLang="ko-KR" sz="1400" i="1">
                        <a:solidFill>
                          <a:srgbClr val="2706EC"/>
                        </a:solidFill>
                        <a:latin typeface="Cambria Math"/>
                      </a:rPr>
                      <m:t>𝑓</m:t>
                    </m:r>
                    <m:d>
                      <m:dPr>
                        <m:ctrlPr>
                          <a:rPr lang="en-GB" altLang="ko-KR" sz="1400" i="1">
                            <a:solidFill>
                              <a:srgbClr val="2706EC"/>
                            </a:solidFill>
                            <a:latin typeface="Cambria Math" panose="02040503050406030204" pitchFamily="18" charset="0"/>
                          </a:rPr>
                        </m:ctrlPr>
                      </m:dPr>
                      <m:e>
                        <m:r>
                          <a:rPr lang="en-US" altLang="ko-KR" sz="1400" b="1" i="1">
                            <a:solidFill>
                              <a:srgbClr val="2706EC"/>
                            </a:solidFill>
                            <a:latin typeface="Cambria Math"/>
                          </a:rPr>
                          <m:t>𝒙</m:t>
                        </m:r>
                      </m:e>
                    </m:d>
                  </m:oMath>
                </a14:m>
                <a:r>
                  <a:rPr lang="en-US" altLang="ko-KR" sz="1500" b="1" dirty="0">
                    <a:solidFill>
                      <a:srgbClr val="2706EC"/>
                    </a:solidFill>
                    <a:latin typeface="Calibri" panose="020F0502020204030204" pitchFamily="34" charset="0"/>
                  </a:rPr>
                  <a:t> for</a:t>
                </a:r>
                <a:r>
                  <a:rPr lang="en-US" altLang="ko-KR" sz="1500" b="1" dirty="0" smtClean="0">
                    <a:solidFill>
                      <a:srgbClr val="2706EC"/>
                    </a:solidFill>
                    <a:latin typeface="Calibri" panose="020F0502020204030204" pitchFamily="34" charset="0"/>
                  </a:rPr>
                  <a:t> </a:t>
                </a:r>
                <a14:m>
                  <m:oMath xmlns:m="http://schemas.openxmlformats.org/officeDocument/2006/math">
                    <m:r>
                      <a:rPr lang="en-US" altLang="ko-KR" sz="1400" b="1" i="1">
                        <a:solidFill>
                          <a:srgbClr val="2706EC"/>
                        </a:solidFill>
                        <a:latin typeface="Cambria Math"/>
                      </a:rPr>
                      <m:t>𝒙</m:t>
                    </m:r>
                  </m:oMath>
                </a14:m>
                <a:r>
                  <a:rPr lang="en-US" altLang="ko-KR" sz="1500" b="1" dirty="0" smtClean="0">
                    <a:solidFill>
                      <a:srgbClr val="2706EC"/>
                    </a:solidFill>
                    <a:latin typeface="Calibri" panose="020F0502020204030204" pitchFamily="34" charset="0"/>
                  </a:rPr>
                  <a:t> </a:t>
                </a:r>
                <a:r>
                  <a:rPr lang="en-US" altLang="ko-KR" sz="1500" b="1" dirty="0">
                    <a:solidFill>
                      <a:srgbClr val="2706EC"/>
                    </a:solidFill>
                    <a:latin typeface="Calibri" panose="020F0502020204030204" pitchFamily="34" charset="0"/>
                  </a:rPr>
                  <a:t>given </a:t>
                </a:r>
                <a14:m>
                  <m:oMath xmlns:m="http://schemas.openxmlformats.org/officeDocument/2006/math">
                    <m:sSup>
                      <m:sSupPr>
                        <m:ctrlPr>
                          <a:rPr lang="ko-KR" altLang="ko-KR" sz="1500" i="1">
                            <a:solidFill>
                              <a:srgbClr val="2706EC"/>
                            </a:solidFill>
                            <a:latin typeface="Cambria Math" panose="02040503050406030204" pitchFamily="18" charset="0"/>
                            <a:ea typeface="Cambria Math"/>
                          </a:rPr>
                        </m:ctrlPr>
                      </m:sSupPr>
                      <m:e>
                        <m:r>
                          <a:rPr lang="en-GB" altLang="ko-KR" sz="1500" b="1" i="1">
                            <a:solidFill>
                              <a:srgbClr val="2706EC"/>
                            </a:solidFill>
                            <a:latin typeface="Cambria Math"/>
                            <a:ea typeface="SimSun"/>
                            <a:cs typeface="Times New Roman"/>
                          </a:rPr>
                          <m:t>𝑫</m:t>
                        </m:r>
                      </m:e>
                      <m:sup>
                        <m:r>
                          <a:rPr lang="en-GB" altLang="ko-KR" sz="1500" i="1">
                            <a:solidFill>
                              <a:srgbClr val="2706EC"/>
                            </a:solidFill>
                            <a:latin typeface="Cambria Math"/>
                            <a:ea typeface="SimSun"/>
                            <a:cs typeface="Times New Roman"/>
                          </a:rPr>
                          <m:t>𝑛</m:t>
                        </m:r>
                      </m:sup>
                    </m:sSup>
                    <m:r>
                      <a:rPr lang="en-US" altLang="ko-KR" sz="1500" b="1">
                        <a:solidFill>
                          <a:srgbClr val="2706EC"/>
                        </a:solidFill>
                        <a:latin typeface="Cambria Math"/>
                        <a:ea typeface="SimSun"/>
                        <a:cs typeface="Times New Roman"/>
                      </a:rPr>
                      <m:t>=</m:t>
                    </m:r>
                    <m:d>
                      <m:dPr>
                        <m:begChr m:val="{"/>
                        <m:endChr m:val="}"/>
                        <m:ctrlPr>
                          <a:rPr lang="en-US" altLang="ko-KR" sz="1500" b="1" i="1">
                            <a:solidFill>
                              <a:srgbClr val="2706EC"/>
                            </a:solidFill>
                            <a:latin typeface="Cambria Math" panose="02040503050406030204" pitchFamily="18" charset="0"/>
                            <a:ea typeface="SimSun"/>
                            <a:cs typeface="Times New Roman"/>
                          </a:rPr>
                        </m:ctrlPr>
                      </m:dPr>
                      <m:e>
                        <m:sSup>
                          <m:sSupPr>
                            <m:ctrlPr>
                              <a:rPr lang="ko-KR" altLang="ko-KR" sz="1500" i="1">
                                <a:solidFill>
                                  <a:srgbClr val="2706EC"/>
                                </a:solidFill>
                                <a:latin typeface="Cambria Math" panose="02040503050406030204" pitchFamily="18" charset="0"/>
                                <a:ea typeface="Cambria Math"/>
                              </a:rPr>
                            </m:ctrlPr>
                          </m:sSupPr>
                          <m:e>
                            <m:r>
                              <a:rPr lang="en-US" altLang="ko-KR" sz="1500" b="1" i="1">
                                <a:solidFill>
                                  <a:srgbClr val="2706EC"/>
                                </a:solidFill>
                                <a:latin typeface="Cambria Math"/>
                                <a:ea typeface="SimSun"/>
                                <a:cs typeface="Times New Roman"/>
                              </a:rPr>
                              <m:t>𝒙</m:t>
                            </m:r>
                          </m:e>
                          <m:sup>
                            <m:r>
                              <a:rPr lang="en-GB" altLang="ko-KR" sz="1500" i="1">
                                <a:solidFill>
                                  <a:srgbClr val="2706EC"/>
                                </a:solidFill>
                                <a:latin typeface="Cambria Math"/>
                                <a:ea typeface="SimSun"/>
                                <a:cs typeface="Times New Roman"/>
                              </a:rPr>
                              <m:t>1:</m:t>
                            </m:r>
                            <m:r>
                              <a:rPr lang="en-GB" altLang="ko-KR" sz="1500" i="1">
                                <a:solidFill>
                                  <a:srgbClr val="2706EC"/>
                                </a:solidFill>
                                <a:latin typeface="Cambria Math"/>
                                <a:ea typeface="SimSun"/>
                                <a:cs typeface="Times New Roman"/>
                              </a:rPr>
                              <m:t>𝑛</m:t>
                            </m:r>
                          </m:sup>
                        </m:sSup>
                        <m:r>
                          <a:rPr lang="en-US" altLang="ko-KR" sz="1500" i="1">
                            <a:solidFill>
                              <a:srgbClr val="2706EC"/>
                            </a:solidFill>
                            <a:latin typeface="Cambria Math"/>
                            <a:ea typeface="SimSun"/>
                            <a:cs typeface="Times New Roman"/>
                          </a:rPr>
                          <m:t>,</m:t>
                        </m:r>
                        <m:sSup>
                          <m:sSupPr>
                            <m:ctrlPr>
                              <a:rPr lang="ko-KR" altLang="ko-KR" sz="1500" i="1">
                                <a:solidFill>
                                  <a:srgbClr val="2706EC"/>
                                </a:solidFill>
                                <a:latin typeface="Cambria Math" panose="02040503050406030204" pitchFamily="18" charset="0"/>
                              </a:rPr>
                            </m:ctrlPr>
                          </m:sSupPr>
                          <m:e>
                            <m:r>
                              <a:rPr lang="en-US" altLang="ko-KR" sz="1500" b="1" i="1">
                                <a:solidFill>
                                  <a:srgbClr val="2706EC"/>
                                </a:solidFill>
                                <a:latin typeface="Cambria Math"/>
                              </a:rPr>
                              <m:t>𝒚</m:t>
                            </m:r>
                          </m:e>
                          <m:sup>
                            <m:r>
                              <a:rPr lang="en-GB" altLang="ko-KR" sz="1500" i="1">
                                <a:solidFill>
                                  <a:srgbClr val="2706EC"/>
                                </a:solidFill>
                                <a:latin typeface="Cambria Math"/>
                              </a:rPr>
                              <m:t>1:</m:t>
                            </m:r>
                            <m:r>
                              <a:rPr lang="en-GB" altLang="ko-KR" sz="1500" i="1">
                                <a:solidFill>
                                  <a:srgbClr val="2706EC"/>
                                </a:solidFill>
                                <a:latin typeface="Cambria Math"/>
                              </a:rPr>
                              <m:t>𝑛</m:t>
                            </m:r>
                          </m:sup>
                        </m:sSup>
                      </m:e>
                    </m:d>
                  </m:oMath>
                </a14:m>
                <a:r>
                  <a:rPr lang="en-US" altLang="ko-KR" sz="1500" b="1" dirty="0">
                    <a:solidFill>
                      <a:srgbClr val="2706EC"/>
                    </a:solidFill>
                    <a:latin typeface="Calibri" panose="020F0502020204030204" pitchFamily="34" charset="0"/>
                  </a:rPr>
                  <a:t> </a:t>
                </a:r>
                <a:endParaRPr lang="en-US" sz="1500" dirty="0">
                  <a:solidFill>
                    <a:srgbClr val="2706EC"/>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7986" y="5696635"/>
                <a:ext cx="8531887" cy="332912"/>
              </a:xfrm>
              <a:prstGeom prst="rect">
                <a:avLst/>
              </a:prstGeom>
              <a:blipFill rotWithShape="1">
                <a:blip r:embed="rId20"/>
                <a:stretch>
                  <a:fillRect l="-214" t="-5455" b="-1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248400" y="1600200"/>
                <a:ext cx="1302793" cy="346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solidFill>
                                <a:srgbClr val="FF0000"/>
                              </a:solidFill>
                              <a:latin typeface="Cambria Math" panose="02040503050406030204" pitchFamily="18" charset="0"/>
                            </a:rPr>
                          </m:ctrlPr>
                        </m:sSupPr>
                        <m:e>
                          <m:r>
                            <a:rPr lang="en-US" altLang="ko-KR" sz="1600" i="1">
                              <a:solidFill>
                                <a:srgbClr val="FF0000"/>
                              </a:solidFill>
                              <a:latin typeface="Cambria Math"/>
                            </a:rPr>
                            <m:t>𝑦</m:t>
                          </m:r>
                        </m:e>
                        <m:sup>
                          <m:r>
                            <a:rPr lang="en-US" altLang="ko-KR" sz="1600" i="1">
                              <a:solidFill>
                                <a:srgbClr val="FF0000"/>
                              </a:solidFill>
                              <a:latin typeface="Cambria Math"/>
                            </a:rPr>
                            <m:t>𝑖</m:t>
                          </m:r>
                        </m:sup>
                      </m:sSup>
                      <m:r>
                        <a:rPr lang="en-US" altLang="ko-KR" sz="1600" b="0" i="1" smtClean="0">
                          <a:solidFill>
                            <a:srgbClr val="FF0000"/>
                          </a:solidFill>
                          <a:latin typeface="Cambria Math"/>
                        </a:rPr>
                        <m:t>=</m:t>
                      </m:r>
                      <m:sSup>
                        <m:sSupPr>
                          <m:ctrlPr>
                            <a:rPr lang="ko-KR" altLang="ko-KR" sz="1600" i="1">
                              <a:solidFill>
                                <a:srgbClr val="FF0000"/>
                              </a:solidFill>
                              <a:latin typeface="Cambria Math" panose="02040503050406030204" pitchFamily="18" charset="0"/>
                              <a:ea typeface="Cambria Math"/>
                            </a:rPr>
                          </m:ctrlPr>
                        </m:sSupPr>
                        <m:e>
                          <m:r>
                            <a:rPr lang="en-US" altLang="ko-KR" sz="1600" i="1">
                              <a:solidFill>
                                <a:srgbClr val="FF0000"/>
                              </a:solidFill>
                              <a:latin typeface="Cambria Math"/>
                              <a:ea typeface="SimSun"/>
                              <a:cs typeface="Times New Roman"/>
                            </a:rPr>
                            <m:t>𝑓</m:t>
                          </m:r>
                        </m:e>
                        <m:sup>
                          <m:r>
                            <a:rPr lang="en-GB" altLang="ko-KR" sz="1600" i="1">
                              <a:solidFill>
                                <a:srgbClr val="FF0000"/>
                              </a:solidFill>
                              <a:latin typeface="Cambria Math"/>
                              <a:ea typeface="SimSun"/>
                              <a:cs typeface="Times New Roman"/>
                            </a:rPr>
                            <m:t>𝑖</m:t>
                          </m:r>
                        </m:sup>
                      </m:sSup>
                      <m:r>
                        <a:rPr lang="en-US" altLang="ko-KR" sz="1600" b="0" i="1" smtClean="0">
                          <a:solidFill>
                            <a:srgbClr val="FF0000"/>
                          </a:solidFill>
                          <a:latin typeface="Cambria Math"/>
                          <a:ea typeface="SimSun"/>
                          <a:cs typeface="Times New Roman"/>
                        </a:rPr>
                        <m:t>+</m:t>
                      </m:r>
                      <m:sSup>
                        <m:sSupPr>
                          <m:ctrlPr>
                            <a:rPr lang="ko-KR" altLang="ko-KR" sz="1600" i="1">
                              <a:solidFill>
                                <a:srgbClr val="FF0000"/>
                              </a:solidFill>
                              <a:latin typeface="Cambria Math" panose="02040503050406030204" pitchFamily="18" charset="0"/>
                            </a:rPr>
                          </m:ctrlPr>
                        </m:sSupPr>
                        <m:e>
                          <m:r>
                            <a:rPr lang="ko-KR" altLang="en-US" sz="1600" i="1">
                              <a:solidFill>
                                <a:srgbClr val="FF0000"/>
                              </a:solidFill>
                              <a:latin typeface="Cambria Math"/>
                            </a:rPr>
                            <m:t>𝜖</m:t>
                          </m:r>
                        </m:e>
                        <m:sup>
                          <m:r>
                            <a:rPr lang="en-US" altLang="ko-KR" sz="1600" i="1">
                              <a:solidFill>
                                <a:srgbClr val="FF0000"/>
                              </a:solidFill>
                              <a:latin typeface="Cambria Math"/>
                            </a:rPr>
                            <m:t>𝑖</m:t>
                          </m:r>
                        </m:sup>
                      </m:sSup>
                    </m:oMath>
                  </m:oMathPara>
                </a14:m>
                <a:endParaRPr lang="en-US" sz="1600"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6248400" y="1600200"/>
                <a:ext cx="1302793" cy="346570"/>
              </a:xfrm>
              <a:prstGeom prst="rect">
                <a:avLst/>
              </a:prstGeom>
              <a:blipFill rotWithShape="1">
                <a:blip r:embed="rId29"/>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953000" y="3531282"/>
                <a:ext cx="4114800" cy="5073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200" i="1">
                          <a:latin typeface="Cambria Math"/>
                        </a:rPr>
                        <m:t>𝑘</m:t>
                      </m:r>
                      <m:d>
                        <m:dPr>
                          <m:ctrlPr>
                            <a:rPr lang="en-US" sz="1200" i="1">
                              <a:latin typeface="Cambria Math" panose="02040503050406030204" pitchFamily="18" charset="0"/>
                            </a:rPr>
                          </m:ctrlPr>
                        </m:dPr>
                        <m:e>
                          <m:r>
                            <a:rPr lang="en-US" sz="1200" b="1" i="1">
                              <a:latin typeface="Cambria Math"/>
                            </a:rPr>
                            <m:t>𝒙</m:t>
                          </m:r>
                          <m:r>
                            <a:rPr lang="en-US"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r>
                        <a:rPr lang="en-GB" sz="1200" i="1">
                          <a:latin typeface="Cambria Math"/>
                        </a:rPr>
                        <m:t>=</m:t>
                      </m:r>
                      <m:r>
                        <a:rPr lang="en-GB" sz="1200" i="1">
                          <a:latin typeface="Cambria Math"/>
                        </a:rPr>
                        <m:t>𝛾</m:t>
                      </m:r>
                      <m:r>
                        <m:rPr>
                          <m:sty m:val="p"/>
                        </m:rPr>
                        <a:rPr lang="en-GB" sz="1200">
                          <a:latin typeface="Cambria Math"/>
                        </a:rPr>
                        <m:t>exp</m:t>
                      </m:r>
                      <m:d>
                        <m:dPr>
                          <m:ctrlPr>
                            <a:rPr lang="en-US" sz="1200" i="1">
                              <a:latin typeface="Cambria Math" panose="02040503050406030204" pitchFamily="18" charset="0"/>
                            </a:rPr>
                          </m:ctrlPr>
                        </m:dPr>
                        <m:e>
                          <m:r>
                            <a:rPr lang="en-GB" sz="1200" i="1">
                              <a:latin typeface="Cambria Math"/>
                            </a:rPr>
                            <m:t>−</m:t>
                          </m:r>
                          <m:f>
                            <m:fPr>
                              <m:ctrlPr>
                                <a:rPr lang="en-US" sz="1200" i="1">
                                  <a:latin typeface="Cambria Math" panose="02040503050406030204" pitchFamily="18" charset="0"/>
                                </a:rPr>
                              </m:ctrlPr>
                            </m:fPr>
                            <m:num>
                              <m:r>
                                <a:rPr lang="en-GB" sz="1200" i="1">
                                  <a:latin typeface="Cambria Math"/>
                                </a:rPr>
                                <m:t>1</m:t>
                              </m:r>
                            </m:num>
                            <m:den>
                              <m:r>
                                <a:rPr lang="en-GB" sz="1200" i="1">
                                  <a:latin typeface="Cambria Math"/>
                                </a:rPr>
                                <m:t>2</m:t>
                              </m:r>
                            </m:den>
                          </m:f>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b="1" i="1">
                                      <a:latin typeface="Cambria Math"/>
                                    </a:rPr>
                                    <m:t>𝒙</m:t>
                                  </m:r>
                                  <m:r>
                                    <a:rPr lang="en-GB"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e>
                            <m:sup>
                              <m:r>
                                <a:rPr lang="en-GB" sz="1200" i="1">
                                  <a:latin typeface="Cambria Math"/>
                                </a:rPr>
                                <m:t>𝑇</m:t>
                              </m:r>
                            </m:sup>
                          </m:sSup>
                          <m:sSup>
                            <m:sSupPr>
                              <m:ctrlPr>
                                <a:rPr lang="en-US" sz="1200" i="1">
                                  <a:latin typeface="Cambria Math" panose="02040503050406030204" pitchFamily="18" charset="0"/>
                                </a:rPr>
                              </m:ctrlPr>
                            </m:sSupPr>
                            <m:e>
                              <m:r>
                                <m:rPr>
                                  <m:sty m:val="p"/>
                                </m:rPr>
                                <a:rPr lang="en-GB" sz="1200">
                                  <a:latin typeface="Cambria Math"/>
                                </a:rPr>
                                <m:t>diag</m:t>
                              </m:r>
                              <m:d>
                                <m:dPr>
                                  <m:ctrlPr>
                                    <a:rPr lang="en-US" sz="1200" i="1">
                                      <a:latin typeface="Cambria Math" panose="02040503050406030204" pitchFamily="18" charset="0"/>
                                    </a:rPr>
                                  </m:ctrlPr>
                                </m:dPr>
                                <m:e>
                                  <m:r>
                                    <a:rPr lang="en-GB" sz="1200" b="1" i="1">
                                      <a:latin typeface="Cambria Math"/>
                                    </a:rPr>
                                    <m:t>𝝀</m:t>
                                  </m:r>
                                </m:e>
                              </m:d>
                            </m:e>
                            <m:sup>
                              <m:r>
                                <a:rPr lang="en-GB" sz="1200" i="1">
                                  <a:latin typeface="Cambria Math"/>
                                </a:rPr>
                                <m:t>−2</m:t>
                              </m:r>
                            </m:sup>
                          </m:sSup>
                          <m:d>
                            <m:dPr>
                              <m:ctrlPr>
                                <a:rPr lang="en-US" sz="1200" i="1">
                                  <a:latin typeface="Cambria Math" panose="02040503050406030204" pitchFamily="18" charset="0"/>
                                </a:rPr>
                              </m:ctrlPr>
                            </m:dPr>
                            <m:e>
                              <m:r>
                                <a:rPr lang="en-US" sz="1200" b="1" i="1">
                                  <a:latin typeface="Cambria Math"/>
                                </a:rPr>
                                <m:t>𝒙</m:t>
                              </m:r>
                              <m:r>
                                <a:rPr lang="en-GB"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e>
                      </m:d>
                    </m:oMath>
                  </m:oMathPara>
                </a14:m>
                <a:endParaRPr lang="en-US" sz="1200" dirty="0"/>
              </a:p>
            </p:txBody>
          </p:sp>
        </mc:Choice>
        <mc:Fallback xmlns="">
          <p:sp>
            <p:nvSpPr>
              <p:cNvPr id="48" name="Rectangle 47"/>
              <p:cNvSpPr>
                <a:spLocks noRot="1" noChangeAspect="1" noMove="1" noResize="1" noEditPoints="1" noAdjustHandles="1" noChangeArrowheads="1" noChangeShapeType="1" noTextEdit="1"/>
              </p:cNvSpPr>
              <p:nvPr/>
            </p:nvSpPr>
            <p:spPr>
              <a:xfrm>
                <a:off x="4953000" y="3531282"/>
                <a:ext cx="4114800" cy="507318"/>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290109" y="3631052"/>
                <a:ext cx="97353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𝑚</m:t>
                      </m:r>
                      <m:d>
                        <m:dPr>
                          <m:ctrlPr>
                            <a:rPr lang="en-US" altLang="ko-KR" sz="1400" i="1">
                              <a:latin typeface="Cambria Math" panose="02040503050406030204" pitchFamily="18" charset="0"/>
                            </a:rPr>
                          </m:ctrlPr>
                        </m:dPr>
                        <m:e>
                          <m:r>
                            <a:rPr lang="en-US" altLang="ko-KR" sz="1400" b="1" i="1">
                              <a:latin typeface="Cambria Math"/>
                            </a:rPr>
                            <m:t>𝒙</m:t>
                          </m:r>
                        </m:e>
                      </m:d>
                      <m:r>
                        <a:rPr lang="en-US" altLang="ko-KR" sz="1400" b="0" i="1" smtClean="0">
                          <a:latin typeface="Cambria Math"/>
                          <a:ea typeface="Cambria Math"/>
                        </a:rPr>
                        <m:t>=</m:t>
                      </m:r>
                      <m:r>
                        <a:rPr lang="en-US" altLang="ko-KR" sz="1400" b="1" i="1" smtClean="0">
                          <a:latin typeface="Cambria Math"/>
                          <a:ea typeface="Cambria Math"/>
                        </a:rPr>
                        <m:t>𝟎</m:t>
                      </m:r>
                    </m:oMath>
                  </m:oMathPara>
                </a14:m>
                <a:endParaRPr lang="en-US" sz="1400" b="1" dirty="0"/>
              </a:p>
            </p:txBody>
          </p:sp>
        </mc:Choice>
        <mc:Fallback xmlns="">
          <p:sp>
            <p:nvSpPr>
              <p:cNvPr id="5" name="Rectangle 4"/>
              <p:cNvSpPr>
                <a:spLocks noRot="1" noChangeAspect="1" noMove="1" noResize="1" noEditPoints="1" noAdjustHandles="1" noChangeArrowheads="1" noChangeShapeType="1" noTextEdit="1"/>
              </p:cNvSpPr>
              <p:nvPr/>
            </p:nvSpPr>
            <p:spPr>
              <a:xfrm>
                <a:off x="4290109" y="3631052"/>
                <a:ext cx="973536" cy="307777"/>
              </a:xfrm>
              <a:prstGeom prst="rect">
                <a:avLst/>
              </a:prstGeom>
              <a:blipFill rotWithShape="1">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5574867" y="5082209"/>
                <a:ext cx="2891881" cy="5763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400" i="1" smtClean="0">
                              <a:latin typeface="Cambria Math" panose="02040503050406030204" pitchFamily="18" charset="0"/>
                            </a:rPr>
                          </m:ctrlPr>
                        </m:dPr>
                        <m:e>
                          <m:eqArr>
                            <m:eqArrPr>
                              <m:ctrlPr>
                                <a:rPr lang="ko-KR" altLang="ko-KR" sz="1400" i="1">
                                  <a:latin typeface="Cambria Math" panose="02040503050406030204" pitchFamily="18" charset="0"/>
                                </a:rPr>
                              </m:ctrlPr>
                            </m:eqArrPr>
                            <m:e>
                              <m:sSup>
                                <m:sSupPr>
                                  <m:ctrlPr>
                                    <a:rPr lang="ko-KR" altLang="ko-KR" sz="1400" i="1">
                                      <a:latin typeface="Cambria Math" panose="02040503050406030204" pitchFamily="18" charset="0"/>
                                    </a:rPr>
                                  </m:ctrlPr>
                                </m:sSupPr>
                                <m:e>
                                  <m:r>
                                    <a:rPr lang="en-US" altLang="ko-KR" sz="1400" b="1" i="1" smtClean="0">
                                      <a:latin typeface="Cambria Math"/>
                                    </a:rPr>
                                    <m:t>𝒚</m:t>
                                  </m:r>
                                </m:e>
                                <m:sup>
                                  <m:r>
                                    <a:rPr lang="en-GB" altLang="ko-KR" sz="1400" i="1">
                                      <a:latin typeface="Cambria Math"/>
                                    </a:rPr>
                                    <m:t>1:</m:t>
                                  </m:r>
                                  <m:r>
                                    <a:rPr lang="en-GB" altLang="ko-KR" sz="1400" i="1">
                                      <a:latin typeface="Cambria Math"/>
                                    </a:rPr>
                                    <m:t>𝑛</m:t>
                                  </m:r>
                                </m:sup>
                              </m:sSup>
                            </m:e>
                            <m:e>
                              <m:r>
                                <a:rPr lang="en-US" altLang="ko-KR" sz="1400" i="1" smtClean="0">
                                  <a:latin typeface="Cambria Math"/>
                                  <a:ea typeface="Cambria Math"/>
                                </a:rPr>
                                <m:t>𝑓</m:t>
                              </m:r>
                            </m:e>
                          </m:eqArr>
                        </m:e>
                      </m:d>
                      <m:r>
                        <a:rPr lang="en-GB" altLang="ko-KR" sz="1400" i="1">
                          <a:latin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b="1" i="1">
                              <a:latin typeface="Cambria Math"/>
                            </a:rPr>
                            <m:t>𝟎</m:t>
                          </m:r>
                          <m:r>
                            <a:rPr lang="en-GB" altLang="ko-KR" sz="1400" i="1">
                              <a:latin typeface="Cambria Math"/>
                            </a:rPr>
                            <m:t>,</m:t>
                          </m:r>
                          <m:d>
                            <m:dPr>
                              <m:begChr m:val="["/>
                              <m:endChr m:val="]"/>
                              <m:ctrlPr>
                                <a:rPr lang="ko-KR" altLang="ko-KR" sz="1400" i="1">
                                  <a:latin typeface="Cambria Math" panose="02040503050406030204" pitchFamily="18" charset="0"/>
                                </a:rPr>
                              </m:ctrlPr>
                            </m:dPr>
                            <m:e>
                              <m:m>
                                <m:mPr>
                                  <m:mcs>
                                    <m:mc>
                                      <m:mcPr>
                                        <m:count m:val="2"/>
                                        <m:mcJc m:val="center"/>
                                      </m:mcPr>
                                    </m:mc>
                                  </m:mcs>
                                  <m:ctrlPr>
                                    <a:rPr lang="ko-KR" altLang="ko-KR" sz="1400" i="1">
                                      <a:latin typeface="Cambria Math" panose="02040503050406030204" pitchFamily="18" charset="0"/>
                                    </a:rPr>
                                  </m:ctrlPr>
                                </m:mPr>
                                <m:mr>
                                  <m:e>
                                    <m:r>
                                      <a:rPr lang="en-GB" altLang="ko-KR" sz="1400" b="1" i="1" smtClean="0">
                                        <a:solidFill>
                                          <a:schemeClr val="tx1"/>
                                        </a:solidFill>
                                        <a:latin typeface="Cambria Math"/>
                                      </a:rPr>
                                      <m:t>𝐊</m:t>
                                    </m:r>
                                    <m:r>
                                      <a:rPr lang="en-GB" altLang="ko-KR" sz="1400" b="1">
                                        <a:solidFill>
                                          <a:schemeClr val="tx1"/>
                                        </a:solidFill>
                                        <a:latin typeface="Cambria Math"/>
                                      </a:rPr>
                                      <m:t>+</m:t>
                                    </m:r>
                                    <m:sSubSup>
                                      <m:sSubSupPr>
                                        <m:ctrlPr>
                                          <a:rPr lang="ko-KR" altLang="ko-KR" sz="1400" i="1">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latin typeface="Cambria Math"/>
                                      </a:rPr>
                                      <m:t>𝐈</m:t>
                                    </m:r>
                                  </m:e>
                                  <m:e>
                                    <m:r>
                                      <a:rPr lang="en-GB" altLang="ko-KR" sz="1400" b="1" i="1">
                                        <a:latin typeface="Cambria Math"/>
                                      </a:rPr>
                                      <m:t>𝒌</m:t>
                                    </m:r>
                                  </m:e>
                                </m:mr>
                                <m:mr>
                                  <m:e>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e>
                                  <m:e>
                                    <m:r>
                                      <a:rPr lang="en-GB" altLang="ko-KR" sz="1400" i="1">
                                        <a:latin typeface="Cambria Math"/>
                                      </a:rPr>
                                      <m:t>𝑘</m:t>
                                    </m:r>
                                    <m:r>
                                      <a:rPr lang="en-GB" altLang="ko-KR" sz="1400" i="1">
                                        <a:latin typeface="Cambria Math"/>
                                      </a:rPr>
                                      <m:t>(</m:t>
                                    </m:r>
                                    <m:r>
                                      <a:rPr lang="en-US" altLang="ko-KR" sz="1400" b="1" i="1" smtClean="0">
                                        <a:latin typeface="Cambria Math"/>
                                      </a:rPr>
                                      <m:t>𝒙</m:t>
                                    </m:r>
                                    <m:r>
                                      <a:rPr lang="en-GB" altLang="ko-KR" sz="1400" b="0" i="1">
                                        <a:latin typeface="Cambria Math"/>
                                      </a:rPr>
                                      <m:t>,</m:t>
                                    </m:r>
                                    <m:r>
                                      <a:rPr lang="en-US" altLang="ko-KR" sz="1400" b="1" i="1" smtClean="0">
                                        <a:latin typeface="Cambria Math"/>
                                      </a:rPr>
                                      <m:t>𝒙</m:t>
                                    </m:r>
                                    <m:r>
                                      <a:rPr lang="en-GB" altLang="ko-KR" sz="1400" i="1">
                                        <a:latin typeface="Cambria Math"/>
                                      </a:rPr>
                                      <m:t>)</m:t>
                                    </m:r>
                                  </m:e>
                                </m:mr>
                              </m:m>
                            </m:e>
                          </m:d>
                        </m:e>
                      </m:d>
                    </m:oMath>
                  </m:oMathPara>
                </a14:m>
                <a:endParaRPr lang="ko-KR" altLang="en-US" sz="1500" dirty="0">
                  <a:latin typeface="Calibri" panose="020F0502020204030204" pitchFamily="34" charset="0"/>
                </a:endParaRPr>
              </a:p>
            </p:txBody>
          </p:sp>
        </mc:Choice>
        <mc:Fallback xmlns="">
          <p:sp>
            <p:nvSpPr>
              <p:cNvPr id="50" name="Rectangle 49"/>
              <p:cNvSpPr>
                <a:spLocks noRot="1" noChangeAspect="1" noMove="1" noResize="1" noEditPoints="1" noAdjustHandles="1" noChangeArrowheads="1" noChangeShapeType="1" noTextEdit="1"/>
              </p:cNvSpPr>
              <p:nvPr/>
            </p:nvSpPr>
            <p:spPr>
              <a:xfrm>
                <a:off x="5574867" y="5082209"/>
                <a:ext cx="2891881" cy="576376"/>
              </a:xfrm>
              <a:prstGeom prst="rect">
                <a:avLst/>
              </a:prstGeom>
              <a:blipFill rotWithShape="1">
                <a:blip r:embed="rId32"/>
                <a:stretch>
                  <a:fillRect b="-31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576512" y="5060204"/>
                <a:ext cx="3799438" cy="71263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b="0" i="1" smtClean="0">
                              <a:latin typeface="Cambria Math"/>
                              <a:ea typeface="Cambria Math"/>
                            </a:rPr>
                            <m:t>,</m:t>
                          </m:r>
                          <m:sSup>
                            <m:sSupPr>
                              <m:ctrlPr>
                                <a:rPr lang="ko-KR" altLang="ko-KR" sz="1400" i="1">
                                  <a:latin typeface="Cambria Math" panose="02040503050406030204" pitchFamily="18" charset="0"/>
                                  <a:ea typeface="Cambria Math"/>
                                </a:rPr>
                              </m:ctrlPr>
                            </m:sSupPr>
                            <m:e>
                              <m:r>
                                <a:rPr lang="en-US" altLang="ko-KR" sz="1400" b="1" i="1" smtClean="0">
                                  <a:latin typeface="Cambria Math"/>
                                  <a:ea typeface="Cambria Math"/>
                                </a:rPr>
                                <m:t>𝒚</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SimSun"/>
                          <a:cs typeface="Times New Roman"/>
                        </a:rPr>
                        <m:t>=</m:t>
                      </m:r>
                      <m:nary>
                        <m:naryPr>
                          <m:limLoc m:val="undOvr"/>
                          <m:subHide m:val="on"/>
                          <m:supHide m:val="on"/>
                          <m:ctrlPr>
                            <a:rPr lang="en-US" altLang="ko-KR" sz="1600" i="1">
                              <a:latin typeface="Cambria Math" panose="02040503050406030204" pitchFamily="18" charset="0"/>
                            </a:rPr>
                          </m:ctrlPr>
                        </m:naryPr>
                        <m:sub/>
                        <m:sup/>
                        <m:e>
                          <m:r>
                            <a:rPr lang="en-US" altLang="ko-KR" sz="1600" i="1">
                              <a:latin typeface="Cambria Math"/>
                            </a:rPr>
                            <m:t>𝑝</m:t>
                          </m:r>
                          <m:d>
                            <m:dPr>
                              <m:ctrlPr>
                                <a:rPr lang="en-US" altLang="ko-KR" sz="1600" i="1">
                                  <a:latin typeface="Cambria Math" panose="02040503050406030204" pitchFamily="18" charset="0"/>
                                </a:rPr>
                              </m:ctrlPr>
                            </m:dPr>
                            <m:e>
                              <m:r>
                                <a:rPr lang="en-US" altLang="ko-KR" sz="1600" b="0" i="1" smtClean="0">
                                  <a:latin typeface="Cambria Math"/>
                                  <a:ea typeface="Cambria Math"/>
                                </a:rPr>
                                <m:t>𝑓</m:t>
                              </m:r>
                              <m:r>
                                <a:rPr lang="en-US" altLang="ko-KR" sz="1600" i="1">
                                  <a:latin typeface="Cambria Math"/>
                                  <a:ea typeface="Cambria Math"/>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Cambria Math"/>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e>
                          </m:d>
                          <m:r>
                            <a:rPr lang="en-US" altLang="ko-KR" sz="1600" i="1">
                              <a:latin typeface="Cambria Math"/>
                            </a:rPr>
                            <m:t>𝑝</m:t>
                          </m:r>
                          <m:d>
                            <m:dPr>
                              <m:ctrlPr>
                                <a:rPr lang="en-US" altLang="ko-KR" sz="1600" i="1">
                                  <a:latin typeface="Cambria Math" panose="02040503050406030204" pitchFamily="18" charset="0"/>
                                </a:rPr>
                              </m:ctrlPr>
                            </m:dPr>
                            <m:e>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𝒚</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US" altLang="ko-KR" sz="1600" i="1">
                                  <a:latin typeface="Cambria Math"/>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e>
                          </m:d>
                        </m:e>
                      </m:nary>
                      <m:sSup>
                        <m:sSupPr>
                          <m:ctrlPr>
                            <a:rPr lang="ko-KR" altLang="ko-KR" sz="1600" i="1">
                              <a:latin typeface="Cambria Math" panose="02040503050406030204" pitchFamily="18" charset="0"/>
                              <a:ea typeface="Cambria Math"/>
                            </a:rPr>
                          </m:ctrlPr>
                        </m:sSupPr>
                        <m:e>
                          <m:r>
                            <a:rPr lang="en-US" altLang="ko-KR" sz="1600" i="1">
                              <a:latin typeface="Cambria Math"/>
                              <a:ea typeface="Cambria Math"/>
                            </a:rPr>
                            <m:t>𝑑</m:t>
                          </m:r>
                          <m:r>
                            <a:rPr lang="en-US" altLang="ko-KR" sz="1600" b="1" i="1">
                              <a:latin typeface="Cambria Math"/>
                              <a:ea typeface="Cambria Math"/>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oMath>
                  </m:oMathPara>
                </a14:m>
                <a:endParaRPr lang="en-US" sz="1500" dirty="0"/>
              </a:p>
            </p:txBody>
          </p:sp>
        </mc:Choice>
        <mc:Fallback xmlns="">
          <p:sp>
            <p:nvSpPr>
              <p:cNvPr id="52" name="Rectangle 51"/>
              <p:cNvSpPr>
                <a:spLocks noRot="1" noChangeAspect="1" noMove="1" noResize="1" noEditPoints="1" noAdjustHandles="1" noChangeArrowheads="1" noChangeShapeType="1" noTextEdit="1"/>
              </p:cNvSpPr>
              <p:nvPr/>
            </p:nvSpPr>
            <p:spPr>
              <a:xfrm>
                <a:off x="576512" y="5060204"/>
                <a:ext cx="3799438" cy="712631"/>
              </a:xfrm>
              <a:prstGeom prst="rect">
                <a:avLst/>
              </a:prstGeom>
              <a:blipFill rotWithShape="1">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Learning phase : Gaussian Process (GP) regression</a:t>
                </a:r>
              </a:p>
              <a:p>
                <a:pPr algn="ctr"/>
                <a:r>
                  <a:rPr lang="en-US" sz="2000" dirty="0"/>
                  <a:t>Construct the distribution on unknown target value </a:t>
                </a:r>
                <a14:m>
                  <m:oMath xmlns:m="http://schemas.openxmlformats.org/officeDocument/2006/math">
                    <m:r>
                      <a:rPr lang="en-US" altLang="ko-KR" sz="2000" b="0" i="1" smtClean="0">
                        <a:latin typeface="Cambria Math"/>
                      </a:rPr>
                      <m:t>𝑓</m:t>
                    </m:r>
                    <m:r>
                      <a:rPr lang="en-US" altLang="ko-KR" sz="2000" i="1">
                        <a:latin typeface="Cambria Math"/>
                      </a:rPr>
                      <m:t>=</m:t>
                    </m:r>
                    <m:r>
                      <a:rPr lang="en-GB" altLang="ko-KR" sz="2000" i="1">
                        <a:latin typeface="Cambria Math"/>
                      </a:rPr>
                      <m:t>𝑓</m:t>
                    </m:r>
                    <m:d>
                      <m:dPr>
                        <m:ctrlPr>
                          <a:rPr lang="en-GB" altLang="ko-KR" sz="2000" i="1">
                            <a:latin typeface="Cambria Math" panose="02040503050406030204" pitchFamily="18" charset="0"/>
                          </a:rPr>
                        </m:ctrlPr>
                      </m:dPr>
                      <m:e>
                        <m:r>
                          <a:rPr lang="en-US" altLang="ko-KR" sz="2000" b="1" i="1">
                            <a:latin typeface="Cambria Math"/>
                            <a:ea typeface="SimSun"/>
                            <a:cs typeface="Times New Roman"/>
                          </a:rPr>
                          <m:t>𝒙</m:t>
                        </m:r>
                      </m:e>
                    </m:d>
                  </m:oMath>
                </a14:m>
                <a:r>
                  <a:rPr lang="en-US" sz="2000" dirty="0"/>
                  <a:t> corresponding</a:t>
                </a:r>
                <a:r>
                  <a:rPr lang="en-US" sz="2000" dirty="0" smtClean="0"/>
                  <a:t> </a:t>
                </a:r>
                <a14:m>
                  <m:oMath xmlns:m="http://schemas.openxmlformats.org/officeDocument/2006/math">
                    <m:r>
                      <a:rPr lang="en-US" altLang="ko-KR" sz="2000" b="1" i="1">
                        <a:latin typeface="Cambria Math"/>
                        <a:ea typeface="SimSun"/>
                        <a:cs typeface="Times New Roman"/>
                      </a:rPr>
                      <m:t>𝒙</m:t>
                    </m:r>
                  </m:oMath>
                </a14:m>
                <a:endParaRPr lang="en-US" sz="2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0" y="685800"/>
                <a:ext cx="9144000" cy="738664"/>
              </a:xfrm>
              <a:prstGeom prst="rect">
                <a:avLst/>
              </a:prstGeom>
              <a:blipFill rotWithShape="1">
                <a:blip r:embed="rId35"/>
                <a:stretch>
                  <a:fillRect t="-4959" b="-13223"/>
                </a:stretch>
              </a:blipFill>
            </p:spPr>
            <p:txBody>
              <a:bodyPr/>
              <a:lstStyle/>
              <a:p>
                <a:r>
                  <a:rPr lang="en-US">
                    <a:noFill/>
                  </a:rPr>
                  <a:t> </a:t>
                </a:r>
              </a:p>
            </p:txBody>
          </p:sp>
        </mc:Fallback>
      </mc:AlternateContent>
      <p:sp>
        <p:nvSpPr>
          <p:cNvPr id="51" name="TextBox 50"/>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174985365"/>
      </p:ext>
    </p:extLst>
  </p:cSld>
  <p:clrMapOvr>
    <a:masterClrMapping/>
  </p:clrMapOvr>
  <mc:AlternateContent xmlns:mc="http://schemas.openxmlformats.org/markup-compatibility/2006" xmlns:p14="http://schemas.microsoft.com/office/powerpoint/2010/main">
    <mc:Choice Requires="p14">
      <p:transition spd="slow" p14:dur="2000" advTm="2932"/>
    </mc:Choice>
    <mc:Fallback xmlns="">
      <p:transition spd="slow" advTm="293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7730" y="2114664"/>
            <a:ext cx="6928539" cy="2598068"/>
            <a:chOff x="1107730" y="2114664"/>
            <a:chExt cx="6928539" cy="2598068"/>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t="6244" b="50952"/>
            <a:stretch/>
          </p:blipFill>
          <p:spPr>
            <a:xfrm>
              <a:off x="1107730" y="2114664"/>
              <a:ext cx="6928539" cy="2598068"/>
            </a:xfrm>
            <a:prstGeom prst="rect">
              <a:avLst/>
            </a:prstGeom>
          </p:spPr>
        </p:pic>
        <p:grpSp>
          <p:nvGrpSpPr>
            <p:cNvPr id="29" name="Group 28"/>
            <p:cNvGrpSpPr/>
            <p:nvPr/>
          </p:nvGrpSpPr>
          <p:grpSpPr>
            <a:xfrm>
              <a:off x="5590843" y="2264388"/>
              <a:ext cx="366164" cy="193062"/>
              <a:chOff x="5590843" y="2264388"/>
              <a:chExt cx="366164" cy="193062"/>
            </a:xfrm>
          </p:grpSpPr>
          <p:sp>
            <p:nvSpPr>
              <p:cNvPr id="30" name="Rectangle 29"/>
              <p:cNvSpPr/>
              <p:nvPr/>
            </p:nvSpPr>
            <p:spPr>
              <a:xfrm>
                <a:off x="5590843" y="2264388"/>
                <a:ext cx="366164" cy="193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1" name="Rectangle 30"/>
              <p:cNvSpPr/>
              <p:nvPr/>
            </p:nvSpPr>
            <p:spPr>
              <a:xfrm>
                <a:off x="5631050" y="2305050"/>
                <a:ext cx="304800" cy="152400"/>
              </a:xfrm>
              <a:prstGeom prst="rect">
                <a:avLst/>
              </a:prstGeom>
              <a:solidFill>
                <a:srgbClr val="FF00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14" name="Rectangle 13"/>
              <p:cNvSpPr/>
              <p:nvPr/>
            </p:nvSpPr>
            <p:spPr>
              <a:xfrm>
                <a:off x="1371600" y="3179894"/>
                <a:ext cx="517868" cy="44627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2300" i="1">
                          <a:latin typeface="Cambria Math"/>
                        </a:rPr>
                        <m:t>𝑓</m:t>
                      </m:r>
                    </m:oMath>
                  </m:oMathPara>
                </a14:m>
                <a:endParaRPr lang="en-US" sz="2300"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1371600" y="3179894"/>
                <a:ext cx="517868" cy="446276"/>
              </a:xfrm>
              <a:prstGeom prst="rect">
                <a:avLst/>
              </a:prstGeom>
              <a:blipFill rotWithShape="1">
                <a:blip r:embed="rId5"/>
                <a:stretch>
                  <a:fillRect b="-16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0" y="1457893"/>
                <a:ext cx="9144000" cy="481927"/>
              </a:xfrm>
              <a:prstGeom prst="rect">
                <a:avLst/>
              </a:prstGeom>
              <a:noFill/>
            </p:spPr>
            <p:txBody>
              <a:bodyPr wrap="square" rtlCol="0">
                <a:spAutoFit/>
              </a:bodyPr>
              <a:lstStyle/>
              <a:p>
                <a:endParaRPr lang="en-US" altLang="ko-KR" sz="500" dirty="0" smtClean="0">
                  <a:latin typeface="Calibri" panose="020F0502020204030204" pitchFamily="34" charset="0"/>
                </a:endParaRPr>
              </a:p>
              <a:p>
                <a:pPr algn="ctr"/>
                <a:r>
                  <a:rPr lang="en-US" altLang="ko-KR" dirty="0" smtClean="0">
                    <a:latin typeface="Calibri" panose="020F0502020204030204" pitchFamily="34" charset="0"/>
                  </a:rPr>
                  <a:t> </a:t>
                </a:r>
                <a14:m>
                  <m:oMath xmlns:m="http://schemas.openxmlformats.org/officeDocument/2006/math">
                    <m:r>
                      <a:rPr lang="en-US" altLang="ko-KR" i="1">
                        <a:latin typeface="Cambria Math"/>
                      </a:rPr>
                      <m:t>𝑝</m:t>
                    </m:r>
                    <m:d>
                      <m:dPr>
                        <m:ctrlPr>
                          <a:rPr lang="en-US" altLang="ko-KR" i="1">
                            <a:latin typeface="Cambria Math" panose="02040503050406030204" pitchFamily="18" charset="0"/>
                          </a:rPr>
                        </m:ctrlPr>
                      </m:dPr>
                      <m:e>
                        <m:r>
                          <a:rPr lang="en-US" altLang="ko-KR" b="0" i="1" smtClean="0">
                            <a:latin typeface="Cambria Math"/>
                            <a:ea typeface="Cambria Math"/>
                          </a:rPr>
                          <m:t>𝑓</m:t>
                        </m:r>
                        <m:r>
                          <a:rPr lang="en-US" altLang="ko-KR" i="1">
                            <a:latin typeface="Cambria Math"/>
                          </a:rPr>
                          <m:t>|</m:t>
                        </m:r>
                        <m:sSup>
                          <m:sSupPr>
                            <m:ctrlPr>
                              <a:rPr lang="ko-KR" altLang="ko-KR" i="1">
                                <a:latin typeface="Cambria Math" panose="02040503050406030204" pitchFamily="18" charset="0"/>
                                <a:ea typeface="Cambria Math"/>
                              </a:rPr>
                            </m:ctrlPr>
                          </m:sSupPr>
                          <m:e>
                            <m:r>
                              <a:rPr lang="en-GB" altLang="ko-KR" b="1" i="1">
                                <a:latin typeface="Cambria Math"/>
                                <a:ea typeface="SimSun"/>
                                <a:cs typeface="Times New Roman"/>
                              </a:rPr>
                              <m:t>𝑫</m:t>
                            </m:r>
                          </m:e>
                          <m:sup>
                            <m:r>
                              <a:rPr lang="en-GB" altLang="ko-KR" i="1">
                                <a:latin typeface="Cambria Math"/>
                                <a:ea typeface="SimSun"/>
                                <a:cs typeface="Times New Roman"/>
                              </a:rPr>
                              <m:t>𝑛</m:t>
                            </m:r>
                          </m:sup>
                        </m:sSup>
                      </m:e>
                    </m:d>
                    <m:r>
                      <a:rPr lang="en-US" altLang="ko-KR" i="1">
                        <a:latin typeface="Cambria Math"/>
                        <a:ea typeface="Cambria Math"/>
                      </a:rPr>
                      <m:t>=</m:t>
                    </m:r>
                    <m:r>
                      <a:rPr lang="en-GB" altLang="ko-KR" i="1">
                        <a:latin typeface="Cambria Math"/>
                      </a:rPr>
                      <m:t>𝑁</m:t>
                    </m:r>
                    <m:d>
                      <m:dPr>
                        <m:ctrlPr>
                          <a:rPr lang="ko-KR" altLang="ko-KR" i="1">
                            <a:latin typeface="Cambria Math" panose="02040503050406030204" pitchFamily="18" charset="0"/>
                          </a:rPr>
                        </m:ctrlPr>
                      </m:dPr>
                      <m:e>
                        <m:r>
                          <a:rPr lang="en-GB" altLang="ko-KR" i="1">
                            <a:latin typeface="Cambria Math"/>
                          </a:rPr>
                          <m:t>𝜇</m:t>
                        </m:r>
                        <m:d>
                          <m:dPr>
                            <m:ctrlPr>
                              <a:rPr lang="ko-KR" altLang="ko-KR" i="1">
                                <a:latin typeface="Cambria Math" panose="02040503050406030204" pitchFamily="18" charset="0"/>
                              </a:rPr>
                            </m:ctrlPr>
                          </m:dPr>
                          <m:e>
                            <m:r>
                              <a:rPr lang="en-US" altLang="ko-KR" b="1" i="1">
                                <a:latin typeface="Cambria Math"/>
                              </a:rPr>
                              <m:t>𝒙</m:t>
                            </m:r>
                            <m:r>
                              <a:rPr lang="en-US" altLang="ko-KR" b="0" i="1" smtClean="0">
                                <a:latin typeface="Cambria Math"/>
                              </a:rPr>
                              <m:t>|</m:t>
                            </m:r>
                            <m:sSup>
                              <m:sSupPr>
                                <m:ctrlPr>
                                  <a:rPr lang="ko-KR" altLang="ko-KR" i="1">
                                    <a:latin typeface="Cambria Math" panose="02040503050406030204" pitchFamily="18" charset="0"/>
                                    <a:ea typeface="Cambria Math"/>
                                  </a:rPr>
                                </m:ctrlPr>
                              </m:sSupPr>
                              <m:e>
                                <m:r>
                                  <a:rPr lang="en-GB" altLang="ko-KR" b="1" i="1">
                                    <a:latin typeface="Cambria Math"/>
                                    <a:ea typeface="SimSun"/>
                                    <a:cs typeface="Times New Roman"/>
                                  </a:rPr>
                                  <m:t>𝑫</m:t>
                                </m:r>
                              </m:e>
                              <m:sup>
                                <m:r>
                                  <a:rPr lang="en-GB" altLang="ko-KR" i="1">
                                    <a:latin typeface="Cambria Math"/>
                                    <a:ea typeface="SimSun"/>
                                    <a:cs typeface="Times New Roman"/>
                                  </a:rPr>
                                  <m:t>𝑛</m:t>
                                </m:r>
                              </m:sup>
                            </m:sSup>
                          </m:e>
                        </m:d>
                        <m:r>
                          <a:rPr lang="en-GB" altLang="ko-KR" i="1">
                            <a:latin typeface="Cambria Math"/>
                          </a:rPr>
                          <m:t>, </m:t>
                        </m:r>
                        <m:sSubSup>
                          <m:sSubSupPr>
                            <m:ctrlPr>
                              <a:rPr lang="ko-KR" altLang="ko-KR" i="1">
                                <a:latin typeface="Cambria Math" panose="02040503050406030204" pitchFamily="18" charset="0"/>
                              </a:rPr>
                            </m:ctrlPr>
                          </m:sSubSupPr>
                          <m:e>
                            <m:r>
                              <a:rPr lang="en-GB" altLang="ko-KR" i="1">
                                <a:latin typeface="Cambria Math"/>
                              </a:rPr>
                              <m:t>𝜎</m:t>
                            </m:r>
                          </m:e>
                          <m:sub>
                            <m:r>
                              <a:rPr lang="en-GB" altLang="ko-KR" i="1">
                                <a:latin typeface="Cambria Math"/>
                              </a:rPr>
                              <m:t> </m:t>
                            </m:r>
                          </m:sub>
                          <m:sup>
                            <m:r>
                              <a:rPr lang="en-GB" altLang="ko-KR" i="1">
                                <a:latin typeface="Cambria Math"/>
                              </a:rPr>
                              <m:t>2</m:t>
                            </m:r>
                          </m:sup>
                        </m:sSubSup>
                        <m:d>
                          <m:dPr>
                            <m:ctrlPr>
                              <a:rPr lang="ko-KR" altLang="ko-KR" i="1">
                                <a:latin typeface="Cambria Math" panose="02040503050406030204" pitchFamily="18" charset="0"/>
                              </a:rPr>
                            </m:ctrlPr>
                          </m:dPr>
                          <m:e>
                            <m:r>
                              <a:rPr lang="en-US" altLang="ko-KR" b="1" i="1">
                                <a:latin typeface="Cambria Math"/>
                              </a:rPr>
                              <m:t>𝒙</m:t>
                            </m:r>
                            <m:r>
                              <a:rPr lang="en-US" altLang="ko-KR" b="0" i="1" smtClean="0">
                                <a:latin typeface="Cambria Math"/>
                              </a:rPr>
                              <m:t>|</m:t>
                            </m:r>
                            <m:sSup>
                              <m:sSupPr>
                                <m:ctrlPr>
                                  <a:rPr lang="ko-KR" altLang="ko-KR" i="1">
                                    <a:latin typeface="Cambria Math" panose="02040503050406030204" pitchFamily="18" charset="0"/>
                                    <a:ea typeface="Cambria Math"/>
                                  </a:rPr>
                                </m:ctrlPr>
                              </m:sSupPr>
                              <m:e>
                                <m:r>
                                  <a:rPr lang="en-GB" altLang="ko-KR" b="1" i="1">
                                    <a:latin typeface="Cambria Math"/>
                                    <a:ea typeface="SimSun"/>
                                    <a:cs typeface="Times New Roman"/>
                                  </a:rPr>
                                  <m:t>𝑫</m:t>
                                </m:r>
                              </m:e>
                              <m:sup>
                                <m:r>
                                  <a:rPr lang="en-GB" altLang="ko-KR" i="1">
                                    <a:latin typeface="Cambria Math"/>
                                    <a:ea typeface="SimSun"/>
                                    <a:cs typeface="Times New Roman"/>
                                  </a:rPr>
                                  <m:t>𝑛</m:t>
                                </m:r>
                              </m:sup>
                            </m:sSup>
                          </m:e>
                        </m:d>
                      </m:e>
                    </m:d>
                  </m:oMath>
                </a14:m>
                <a:endParaRPr lang="ko-KR" altLang="en-US" dirty="0">
                  <a:latin typeface="Calibri" panose="020F05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0" y="1457893"/>
                <a:ext cx="9144000" cy="481927"/>
              </a:xfrm>
              <a:prstGeom prst="rect">
                <a:avLst/>
              </a:prstGeom>
              <a:blipFill rotWithShape="1">
                <a:blip r:embed="rId6"/>
                <a:stretch>
                  <a:fillRect b="-63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Learning phase : Gaussian Process (GP) regression</a:t>
                </a:r>
              </a:p>
              <a:p>
                <a:pPr algn="ctr"/>
                <a:r>
                  <a:rPr lang="en-US" sz="2000" dirty="0"/>
                  <a:t>Construct the distribution on unknown target value </a:t>
                </a:r>
                <a14:m>
                  <m:oMath xmlns:m="http://schemas.openxmlformats.org/officeDocument/2006/math">
                    <m:r>
                      <a:rPr lang="en-US" altLang="ko-KR" sz="2000" b="0" i="1" smtClean="0">
                        <a:latin typeface="Cambria Math"/>
                      </a:rPr>
                      <m:t>𝑓</m:t>
                    </m:r>
                    <m:r>
                      <a:rPr lang="en-US" altLang="ko-KR" sz="2000" i="1">
                        <a:latin typeface="Cambria Math"/>
                      </a:rPr>
                      <m:t>=</m:t>
                    </m:r>
                    <m:r>
                      <a:rPr lang="en-GB" altLang="ko-KR" sz="2000" i="1">
                        <a:latin typeface="Cambria Math"/>
                      </a:rPr>
                      <m:t>𝑓</m:t>
                    </m:r>
                    <m:d>
                      <m:dPr>
                        <m:ctrlPr>
                          <a:rPr lang="en-GB" altLang="ko-KR" sz="2000" i="1">
                            <a:latin typeface="Cambria Math" panose="02040503050406030204" pitchFamily="18" charset="0"/>
                          </a:rPr>
                        </m:ctrlPr>
                      </m:dPr>
                      <m:e>
                        <m:r>
                          <a:rPr lang="en-US" altLang="ko-KR" sz="2000" b="1" i="1">
                            <a:latin typeface="Cambria Math"/>
                            <a:ea typeface="SimSun"/>
                            <a:cs typeface="Times New Roman"/>
                          </a:rPr>
                          <m:t>𝒙</m:t>
                        </m:r>
                      </m:e>
                    </m:d>
                  </m:oMath>
                </a14:m>
                <a:r>
                  <a:rPr lang="en-US" sz="2000" dirty="0"/>
                  <a:t> corresponding</a:t>
                </a:r>
                <a:r>
                  <a:rPr lang="en-US" sz="2000" dirty="0" smtClean="0"/>
                  <a:t> </a:t>
                </a:r>
                <a14:m>
                  <m:oMath xmlns:m="http://schemas.openxmlformats.org/officeDocument/2006/math">
                    <m:r>
                      <a:rPr lang="en-US" altLang="ko-KR" sz="2000" b="1" i="1">
                        <a:latin typeface="Cambria Math"/>
                        <a:ea typeface="SimSun"/>
                        <a:cs typeface="Times New Roman"/>
                      </a:rPr>
                      <m:t>𝒙</m:t>
                    </m:r>
                  </m:oMath>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0" y="685800"/>
                <a:ext cx="9144000" cy="738664"/>
              </a:xfrm>
              <a:prstGeom prst="rect">
                <a:avLst/>
              </a:prstGeom>
              <a:blipFill rotWithShape="1">
                <a:blip r:embed="rId7"/>
                <a:stretch>
                  <a:fillRect t="-4959" b="-13223"/>
                </a:stretch>
              </a:blipFill>
            </p:spPr>
            <p:txBody>
              <a:bodyPr/>
              <a:lstStyle/>
              <a:p>
                <a:r>
                  <a:rPr lang="en-US">
                    <a:noFill/>
                  </a:rPr>
                  <a:t> </a:t>
                </a:r>
              </a:p>
            </p:txBody>
          </p:sp>
        </mc:Fallback>
      </mc:AlternateContent>
      <p:sp>
        <p:nvSpPr>
          <p:cNvPr id="15" name="TextBox 14"/>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1572767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7730" y="2114664"/>
            <a:ext cx="6928539" cy="2598068"/>
            <a:chOff x="1107730" y="2114664"/>
            <a:chExt cx="6928539" cy="2598068"/>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t="6244" b="50952"/>
            <a:stretch/>
          </p:blipFill>
          <p:spPr>
            <a:xfrm>
              <a:off x="1107730" y="2114664"/>
              <a:ext cx="6928539" cy="2598068"/>
            </a:xfrm>
            <a:prstGeom prst="rect">
              <a:avLst/>
            </a:prstGeom>
          </p:spPr>
        </p:pic>
        <p:grpSp>
          <p:nvGrpSpPr>
            <p:cNvPr id="29" name="Group 28"/>
            <p:cNvGrpSpPr/>
            <p:nvPr/>
          </p:nvGrpSpPr>
          <p:grpSpPr>
            <a:xfrm>
              <a:off x="5590843" y="2264388"/>
              <a:ext cx="366164" cy="193062"/>
              <a:chOff x="5590843" y="2264388"/>
              <a:chExt cx="366164" cy="193062"/>
            </a:xfrm>
          </p:grpSpPr>
          <p:sp>
            <p:nvSpPr>
              <p:cNvPr id="30" name="Rectangle 29"/>
              <p:cNvSpPr/>
              <p:nvPr/>
            </p:nvSpPr>
            <p:spPr>
              <a:xfrm>
                <a:off x="5590843" y="2264388"/>
                <a:ext cx="366164" cy="193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1" name="Rectangle 30"/>
              <p:cNvSpPr/>
              <p:nvPr/>
            </p:nvSpPr>
            <p:spPr>
              <a:xfrm>
                <a:off x="5631050" y="2305050"/>
                <a:ext cx="304800" cy="152400"/>
              </a:xfrm>
              <a:prstGeom prst="rect">
                <a:avLst/>
              </a:prstGeom>
              <a:solidFill>
                <a:srgbClr val="FF00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14" name="Rectangle 13"/>
              <p:cNvSpPr/>
              <p:nvPr/>
            </p:nvSpPr>
            <p:spPr>
              <a:xfrm>
                <a:off x="1371600" y="3179894"/>
                <a:ext cx="517868" cy="44627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2300" i="1">
                          <a:latin typeface="Cambria Math"/>
                        </a:rPr>
                        <m:t>𝑓</m:t>
                      </m:r>
                    </m:oMath>
                  </m:oMathPara>
                </a14:m>
                <a:endParaRPr lang="en-US" sz="2300"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1371600" y="3179894"/>
                <a:ext cx="517868" cy="446276"/>
              </a:xfrm>
              <a:prstGeom prst="rect">
                <a:avLst/>
              </a:prstGeom>
              <a:blipFill rotWithShape="1">
                <a:blip r:embed="rId5"/>
                <a:stretch>
                  <a:fillRect b="-16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0" y="1457893"/>
                <a:ext cx="9144000" cy="481927"/>
              </a:xfrm>
              <a:prstGeom prst="rect">
                <a:avLst/>
              </a:prstGeom>
              <a:noFill/>
            </p:spPr>
            <p:txBody>
              <a:bodyPr wrap="square" rtlCol="0">
                <a:spAutoFit/>
              </a:bodyPr>
              <a:lstStyle/>
              <a:p>
                <a:endParaRPr lang="en-US" altLang="ko-KR" sz="500" dirty="0" smtClean="0">
                  <a:latin typeface="Calibri" panose="020F0502020204030204" pitchFamily="34" charset="0"/>
                </a:endParaRPr>
              </a:p>
              <a:p>
                <a:pPr algn="ctr"/>
                <a:r>
                  <a:rPr lang="en-US" altLang="ko-KR" dirty="0" smtClean="0">
                    <a:latin typeface="Calibri" panose="020F0502020204030204" pitchFamily="34" charset="0"/>
                  </a:rPr>
                  <a:t> </a:t>
                </a:r>
                <a14:m>
                  <m:oMath xmlns:m="http://schemas.openxmlformats.org/officeDocument/2006/math">
                    <m:r>
                      <a:rPr lang="en-US" altLang="ko-KR" i="1">
                        <a:latin typeface="Cambria Math"/>
                      </a:rPr>
                      <m:t>𝑝</m:t>
                    </m:r>
                    <m:d>
                      <m:dPr>
                        <m:ctrlPr>
                          <a:rPr lang="en-US" altLang="ko-KR" i="1">
                            <a:latin typeface="Cambria Math" panose="02040503050406030204" pitchFamily="18" charset="0"/>
                          </a:rPr>
                        </m:ctrlPr>
                      </m:dPr>
                      <m:e>
                        <m:r>
                          <a:rPr lang="en-US" altLang="ko-KR" b="0" i="1" smtClean="0">
                            <a:latin typeface="Cambria Math"/>
                            <a:ea typeface="Cambria Math"/>
                          </a:rPr>
                          <m:t>𝑓</m:t>
                        </m:r>
                        <m:r>
                          <a:rPr lang="en-US" altLang="ko-KR" i="1">
                            <a:latin typeface="Cambria Math"/>
                          </a:rPr>
                          <m:t>|</m:t>
                        </m:r>
                        <m:sSup>
                          <m:sSupPr>
                            <m:ctrlPr>
                              <a:rPr lang="ko-KR" altLang="ko-KR" i="1">
                                <a:latin typeface="Cambria Math" panose="02040503050406030204" pitchFamily="18" charset="0"/>
                                <a:ea typeface="Cambria Math"/>
                              </a:rPr>
                            </m:ctrlPr>
                          </m:sSupPr>
                          <m:e>
                            <m:r>
                              <a:rPr lang="en-GB" altLang="ko-KR" b="1" i="1">
                                <a:latin typeface="Cambria Math"/>
                                <a:ea typeface="SimSun"/>
                                <a:cs typeface="Times New Roman"/>
                              </a:rPr>
                              <m:t>𝑫</m:t>
                            </m:r>
                          </m:e>
                          <m:sup>
                            <m:r>
                              <a:rPr lang="en-GB" altLang="ko-KR" i="1">
                                <a:latin typeface="Cambria Math"/>
                                <a:ea typeface="SimSun"/>
                                <a:cs typeface="Times New Roman"/>
                              </a:rPr>
                              <m:t>𝑛</m:t>
                            </m:r>
                          </m:sup>
                        </m:sSup>
                      </m:e>
                    </m:d>
                    <m:r>
                      <a:rPr lang="en-US" altLang="ko-KR" i="1">
                        <a:latin typeface="Cambria Math"/>
                        <a:ea typeface="Cambria Math"/>
                      </a:rPr>
                      <m:t>=</m:t>
                    </m:r>
                    <m:r>
                      <a:rPr lang="en-GB" altLang="ko-KR" i="1">
                        <a:latin typeface="Cambria Math"/>
                      </a:rPr>
                      <m:t>𝑁</m:t>
                    </m:r>
                    <m:d>
                      <m:dPr>
                        <m:ctrlPr>
                          <a:rPr lang="ko-KR" altLang="ko-KR" i="1">
                            <a:latin typeface="Cambria Math" panose="02040503050406030204" pitchFamily="18" charset="0"/>
                          </a:rPr>
                        </m:ctrlPr>
                      </m:dPr>
                      <m:e>
                        <m:r>
                          <a:rPr lang="en-GB" altLang="ko-KR" i="1">
                            <a:latin typeface="Cambria Math"/>
                          </a:rPr>
                          <m:t>𝜇</m:t>
                        </m:r>
                        <m:d>
                          <m:dPr>
                            <m:ctrlPr>
                              <a:rPr lang="ko-KR" altLang="ko-KR" i="1">
                                <a:latin typeface="Cambria Math" panose="02040503050406030204" pitchFamily="18" charset="0"/>
                              </a:rPr>
                            </m:ctrlPr>
                          </m:dPr>
                          <m:e>
                            <m:r>
                              <a:rPr lang="en-US" altLang="ko-KR" b="1" i="1">
                                <a:latin typeface="Cambria Math"/>
                              </a:rPr>
                              <m:t>𝒙</m:t>
                            </m:r>
                            <m:r>
                              <a:rPr lang="en-US" altLang="ko-KR" b="0" i="1" smtClean="0">
                                <a:latin typeface="Cambria Math"/>
                              </a:rPr>
                              <m:t>|</m:t>
                            </m:r>
                            <m:sSup>
                              <m:sSupPr>
                                <m:ctrlPr>
                                  <a:rPr lang="ko-KR" altLang="ko-KR" i="1">
                                    <a:latin typeface="Cambria Math" panose="02040503050406030204" pitchFamily="18" charset="0"/>
                                    <a:ea typeface="Cambria Math"/>
                                  </a:rPr>
                                </m:ctrlPr>
                              </m:sSupPr>
                              <m:e>
                                <m:r>
                                  <a:rPr lang="en-GB" altLang="ko-KR" b="1" i="1">
                                    <a:latin typeface="Cambria Math"/>
                                    <a:ea typeface="SimSun"/>
                                    <a:cs typeface="Times New Roman"/>
                                  </a:rPr>
                                  <m:t>𝑫</m:t>
                                </m:r>
                              </m:e>
                              <m:sup>
                                <m:r>
                                  <a:rPr lang="en-GB" altLang="ko-KR" i="1">
                                    <a:latin typeface="Cambria Math"/>
                                    <a:ea typeface="SimSun"/>
                                    <a:cs typeface="Times New Roman"/>
                                  </a:rPr>
                                  <m:t>𝑛</m:t>
                                </m:r>
                              </m:sup>
                            </m:sSup>
                          </m:e>
                        </m:d>
                        <m:r>
                          <a:rPr lang="en-GB" altLang="ko-KR" i="1">
                            <a:latin typeface="Cambria Math"/>
                          </a:rPr>
                          <m:t>, </m:t>
                        </m:r>
                        <m:sSubSup>
                          <m:sSubSupPr>
                            <m:ctrlPr>
                              <a:rPr lang="ko-KR" altLang="ko-KR" i="1">
                                <a:latin typeface="Cambria Math" panose="02040503050406030204" pitchFamily="18" charset="0"/>
                              </a:rPr>
                            </m:ctrlPr>
                          </m:sSubSupPr>
                          <m:e>
                            <m:r>
                              <a:rPr lang="en-GB" altLang="ko-KR" i="1">
                                <a:latin typeface="Cambria Math"/>
                              </a:rPr>
                              <m:t>𝜎</m:t>
                            </m:r>
                          </m:e>
                          <m:sub>
                            <m:r>
                              <a:rPr lang="en-GB" altLang="ko-KR" i="1">
                                <a:latin typeface="Cambria Math"/>
                              </a:rPr>
                              <m:t> </m:t>
                            </m:r>
                          </m:sub>
                          <m:sup>
                            <m:r>
                              <a:rPr lang="en-GB" altLang="ko-KR" i="1">
                                <a:latin typeface="Cambria Math"/>
                              </a:rPr>
                              <m:t>2</m:t>
                            </m:r>
                          </m:sup>
                        </m:sSubSup>
                        <m:d>
                          <m:dPr>
                            <m:ctrlPr>
                              <a:rPr lang="ko-KR" altLang="ko-KR" i="1">
                                <a:latin typeface="Cambria Math" panose="02040503050406030204" pitchFamily="18" charset="0"/>
                              </a:rPr>
                            </m:ctrlPr>
                          </m:dPr>
                          <m:e>
                            <m:r>
                              <a:rPr lang="en-US" altLang="ko-KR" b="1" i="1">
                                <a:latin typeface="Cambria Math"/>
                              </a:rPr>
                              <m:t>𝒙</m:t>
                            </m:r>
                            <m:r>
                              <a:rPr lang="en-US" altLang="ko-KR" b="0" i="1" smtClean="0">
                                <a:latin typeface="Cambria Math"/>
                              </a:rPr>
                              <m:t>|</m:t>
                            </m:r>
                            <m:sSup>
                              <m:sSupPr>
                                <m:ctrlPr>
                                  <a:rPr lang="ko-KR" altLang="ko-KR" i="1">
                                    <a:latin typeface="Cambria Math" panose="02040503050406030204" pitchFamily="18" charset="0"/>
                                    <a:ea typeface="Cambria Math"/>
                                  </a:rPr>
                                </m:ctrlPr>
                              </m:sSupPr>
                              <m:e>
                                <m:r>
                                  <a:rPr lang="en-GB" altLang="ko-KR" b="1" i="1">
                                    <a:latin typeface="Cambria Math"/>
                                    <a:ea typeface="SimSun"/>
                                    <a:cs typeface="Times New Roman"/>
                                  </a:rPr>
                                  <m:t>𝑫</m:t>
                                </m:r>
                              </m:e>
                              <m:sup>
                                <m:r>
                                  <a:rPr lang="en-GB" altLang="ko-KR" i="1">
                                    <a:latin typeface="Cambria Math"/>
                                    <a:ea typeface="SimSun"/>
                                    <a:cs typeface="Times New Roman"/>
                                  </a:rPr>
                                  <m:t>𝑛</m:t>
                                </m:r>
                              </m:sup>
                            </m:sSup>
                          </m:e>
                        </m:d>
                      </m:e>
                    </m:d>
                  </m:oMath>
                </a14:m>
                <a:endParaRPr lang="ko-KR" altLang="en-US" dirty="0">
                  <a:latin typeface="Calibri" panose="020F05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0" y="1457893"/>
                <a:ext cx="9144000" cy="481927"/>
              </a:xfrm>
              <a:prstGeom prst="rect">
                <a:avLst/>
              </a:prstGeom>
              <a:blipFill rotWithShape="1">
                <a:blip r:embed="rId6"/>
                <a:stretch>
                  <a:fillRect b="-6329"/>
                </a:stretch>
              </a:blipFill>
            </p:spPr>
            <p:txBody>
              <a:bodyPr/>
              <a:lstStyle/>
              <a:p>
                <a:r>
                  <a:rPr lang="en-US">
                    <a:noFill/>
                  </a:rPr>
                  <a:t> </a:t>
                </a:r>
              </a:p>
            </p:txBody>
          </p:sp>
        </mc:Fallback>
      </mc:AlternateContent>
      <p:sp>
        <p:nvSpPr>
          <p:cNvPr id="16" name="Freeform 15"/>
          <p:cNvSpPr/>
          <p:nvPr/>
        </p:nvSpPr>
        <p:spPr>
          <a:xfrm rot="5400000">
            <a:off x="5394067" y="3300358"/>
            <a:ext cx="2165866" cy="457200"/>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a:off x="2000420" y="3653257"/>
            <a:ext cx="2933361" cy="228602"/>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5400000">
            <a:off x="4674167" y="3014505"/>
            <a:ext cx="413039" cy="1211426"/>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Learning phase : Gaussian Process (GP) regression</a:t>
                </a:r>
              </a:p>
              <a:p>
                <a:pPr algn="ctr"/>
                <a:r>
                  <a:rPr lang="en-US" sz="2000" dirty="0"/>
                  <a:t>Construct the distribution on unknown target value </a:t>
                </a:r>
                <a14:m>
                  <m:oMath xmlns:m="http://schemas.openxmlformats.org/officeDocument/2006/math">
                    <m:r>
                      <a:rPr lang="en-US" altLang="ko-KR" sz="2000" b="0" i="1" smtClean="0">
                        <a:latin typeface="Cambria Math"/>
                      </a:rPr>
                      <m:t>𝑓</m:t>
                    </m:r>
                    <m:r>
                      <a:rPr lang="en-US" altLang="ko-KR" sz="2000" i="1">
                        <a:latin typeface="Cambria Math"/>
                      </a:rPr>
                      <m:t>=</m:t>
                    </m:r>
                    <m:r>
                      <a:rPr lang="en-GB" altLang="ko-KR" sz="2000" i="1">
                        <a:latin typeface="Cambria Math"/>
                      </a:rPr>
                      <m:t>𝑓</m:t>
                    </m:r>
                    <m:d>
                      <m:dPr>
                        <m:ctrlPr>
                          <a:rPr lang="en-GB" altLang="ko-KR" sz="2000" i="1">
                            <a:latin typeface="Cambria Math" panose="02040503050406030204" pitchFamily="18" charset="0"/>
                          </a:rPr>
                        </m:ctrlPr>
                      </m:dPr>
                      <m:e>
                        <m:r>
                          <a:rPr lang="en-US" altLang="ko-KR" sz="2000" b="1" i="1">
                            <a:latin typeface="Cambria Math"/>
                            <a:ea typeface="SimSun"/>
                            <a:cs typeface="Times New Roman"/>
                          </a:rPr>
                          <m:t>𝒙</m:t>
                        </m:r>
                      </m:e>
                    </m:d>
                  </m:oMath>
                </a14:m>
                <a:r>
                  <a:rPr lang="en-US" sz="2000" dirty="0"/>
                  <a:t> corresponding</a:t>
                </a:r>
                <a:r>
                  <a:rPr lang="en-US" sz="2000" dirty="0" smtClean="0"/>
                  <a:t> </a:t>
                </a:r>
                <a14:m>
                  <m:oMath xmlns:m="http://schemas.openxmlformats.org/officeDocument/2006/math">
                    <m:r>
                      <a:rPr lang="en-US" altLang="ko-KR" sz="2000" b="1" i="1">
                        <a:latin typeface="Cambria Math"/>
                        <a:ea typeface="SimSun"/>
                        <a:cs typeface="Times New Roman"/>
                      </a:rPr>
                      <m:t>𝒙</m:t>
                    </m:r>
                  </m:oMath>
                </a14:m>
                <a:endParaRPr 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0" y="685800"/>
                <a:ext cx="9144000" cy="738664"/>
              </a:xfrm>
              <a:prstGeom prst="rect">
                <a:avLst/>
              </a:prstGeom>
              <a:blipFill rotWithShape="1">
                <a:blip r:embed="rId7"/>
                <a:stretch>
                  <a:fillRect t="-4959" b="-13223"/>
                </a:stretch>
              </a:blipFill>
            </p:spPr>
            <p:txBody>
              <a:bodyPr/>
              <a:lstStyle/>
              <a:p>
                <a:r>
                  <a:rPr lang="en-US">
                    <a:noFill/>
                  </a:rPr>
                  <a:t> </a:t>
                </a:r>
              </a:p>
            </p:txBody>
          </p:sp>
        </mc:Fallback>
      </mc:AlternateContent>
      <p:sp>
        <p:nvSpPr>
          <p:cNvPr id="20" name="TextBox 19"/>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2631829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Optimization (Sampling) phase</a:t>
            </a:r>
          </a:p>
          <a:p>
            <a:pPr algn="ctr"/>
            <a:r>
              <a:rPr lang="en-US" altLang="ko-KR" sz="2000" b="1" dirty="0">
                <a:solidFill>
                  <a:srgbClr val="FF0000"/>
                </a:solidFill>
                <a:latin typeface="Calibri" panose="020F0502020204030204" pitchFamily="34" charset="0"/>
              </a:rPr>
              <a:t>How to select the next input </a:t>
            </a:r>
            <a:r>
              <a:rPr lang="en-US" altLang="ko-KR" sz="2000" b="1" dirty="0" smtClean="0">
                <a:solidFill>
                  <a:srgbClr val="FF0000"/>
                </a:solidFill>
                <a:latin typeface="Calibri" panose="020F0502020204030204" pitchFamily="34" charset="0"/>
              </a:rPr>
              <a:t>?</a:t>
            </a:r>
            <a:endParaRPr lang="ko-KR" altLang="en-US" sz="2000" dirty="0">
              <a:solidFill>
                <a:srgbClr val="FF0000"/>
              </a:solidFill>
              <a:latin typeface="Calibri" panose="020F0502020204030204" pitchFamily="34" charset="0"/>
            </a:endParaRPr>
          </a:p>
        </p:txBody>
      </p:sp>
      <p:sp>
        <p:nvSpPr>
          <p:cNvPr id="27" name="TextBox 26"/>
          <p:cNvSpPr txBox="1"/>
          <p:nvPr/>
        </p:nvSpPr>
        <p:spPr>
          <a:xfrm>
            <a:off x="1752600" y="1447800"/>
            <a:ext cx="260050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Learn target function</a:t>
            </a:r>
          </a:p>
          <a:p>
            <a:pPr algn="ctr"/>
            <a:r>
              <a:rPr lang="en-US" b="1" dirty="0" smtClean="0"/>
              <a:t>(exploration)</a:t>
            </a:r>
            <a:endParaRPr lang="en-US" b="1" dirty="0"/>
          </a:p>
        </p:txBody>
      </p:sp>
      <p:sp>
        <p:nvSpPr>
          <p:cNvPr id="28" name="TextBox 27"/>
          <p:cNvSpPr txBox="1"/>
          <p:nvPr/>
        </p:nvSpPr>
        <p:spPr>
          <a:xfrm>
            <a:off x="5121801" y="1447800"/>
            <a:ext cx="258708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Improve target value</a:t>
            </a:r>
          </a:p>
          <a:p>
            <a:pPr algn="ctr"/>
            <a:r>
              <a:rPr lang="en-US" b="1" dirty="0" smtClean="0"/>
              <a:t>(exploitation)</a:t>
            </a:r>
            <a:endParaRPr lang="en-US" b="1" dirty="0"/>
          </a:p>
        </p:txBody>
      </p:sp>
      <p:pic>
        <p:nvPicPr>
          <p:cNvPr id="35" name="Picture 34"/>
          <p:cNvPicPr>
            <a:picLocks noChangeAspect="1"/>
          </p:cNvPicPr>
          <p:nvPr/>
        </p:nvPicPr>
        <p:blipFill>
          <a:blip r:embed="rId3"/>
          <a:stretch>
            <a:fillRect/>
          </a:stretch>
        </p:blipFill>
        <p:spPr>
          <a:xfrm>
            <a:off x="3908656" y="4726587"/>
            <a:ext cx="1605453" cy="1855690"/>
          </a:xfrm>
          <a:prstGeom prst="rect">
            <a:avLst/>
          </a:prstGeom>
        </p:spPr>
      </p:pic>
      <p:grpSp>
        <p:nvGrpSpPr>
          <p:cNvPr id="21" name="Group 20"/>
          <p:cNvGrpSpPr/>
          <p:nvPr/>
        </p:nvGrpSpPr>
        <p:grpSpPr>
          <a:xfrm>
            <a:off x="1107730" y="2114664"/>
            <a:ext cx="6928539" cy="2598068"/>
            <a:chOff x="1107730" y="2114664"/>
            <a:chExt cx="6928539" cy="2598068"/>
          </a:xfrm>
        </p:grpSpPr>
        <p:pic>
          <p:nvPicPr>
            <p:cNvPr id="22" name="Picture 21"/>
            <p:cNvPicPr>
              <a:picLocks noChangeAspect="1"/>
            </p:cNvPicPr>
            <p:nvPr/>
          </p:nvPicPr>
          <p:blipFill rotWithShape="1">
            <a:blip r:embed="rId4" cstate="print">
              <a:extLst>
                <a:ext uri="{28A0092B-C50C-407E-A947-70E740481C1C}">
                  <a14:useLocalDpi xmlns:a14="http://schemas.microsoft.com/office/drawing/2010/main" val="0"/>
                </a:ext>
              </a:extLst>
            </a:blip>
            <a:srcRect t="6244" b="50952"/>
            <a:stretch/>
          </p:blipFill>
          <p:spPr>
            <a:xfrm>
              <a:off x="1107730" y="2114664"/>
              <a:ext cx="6928539" cy="2598068"/>
            </a:xfrm>
            <a:prstGeom prst="rect">
              <a:avLst/>
            </a:prstGeom>
          </p:spPr>
        </p:pic>
        <p:grpSp>
          <p:nvGrpSpPr>
            <p:cNvPr id="26" name="Group 25"/>
            <p:cNvGrpSpPr/>
            <p:nvPr/>
          </p:nvGrpSpPr>
          <p:grpSpPr>
            <a:xfrm>
              <a:off x="5590843" y="2264388"/>
              <a:ext cx="366164" cy="193062"/>
              <a:chOff x="5590843" y="2264388"/>
              <a:chExt cx="366164" cy="193062"/>
            </a:xfrm>
          </p:grpSpPr>
          <p:sp>
            <p:nvSpPr>
              <p:cNvPr id="33" name="Rectangle 32"/>
              <p:cNvSpPr/>
              <p:nvPr/>
            </p:nvSpPr>
            <p:spPr>
              <a:xfrm>
                <a:off x="5590843" y="2264388"/>
                <a:ext cx="366164" cy="193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4" name="Rectangle 33"/>
              <p:cNvSpPr/>
              <p:nvPr/>
            </p:nvSpPr>
            <p:spPr>
              <a:xfrm>
                <a:off x="5631050" y="2305050"/>
                <a:ext cx="304800" cy="152400"/>
              </a:xfrm>
              <a:prstGeom prst="rect">
                <a:avLst/>
              </a:prstGeom>
              <a:solidFill>
                <a:srgbClr val="FF00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36" name="Rectangle 35"/>
              <p:cNvSpPr/>
              <p:nvPr/>
            </p:nvSpPr>
            <p:spPr>
              <a:xfrm>
                <a:off x="1371600" y="3179894"/>
                <a:ext cx="517868" cy="44627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2300" i="1">
                          <a:latin typeface="Cambria Math"/>
                        </a:rPr>
                        <m:t>𝑓</m:t>
                      </m:r>
                    </m:oMath>
                  </m:oMathPara>
                </a14:m>
                <a:endParaRPr lang="en-US" sz="2300" dirty="0">
                  <a:solidFill>
                    <a:schemeClr val="tx1"/>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1371600" y="3179894"/>
                <a:ext cx="517868" cy="446276"/>
              </a:xfrm>
              <a:prstGeom prst="rect">
                <a:avLst/>
              </a:prstGeom>
              <a:blipFill rotWithShape="1">
                <a:blip r:embed="rId6"/>
                <a:stretch>
                  <a:fillRect b="-16438"/>
                </a:stretch>
              </a:blipFill>
            </p:spPr>
            <p:txBody>
              <a:bodyPr/>
              <a:lstStyle/>
              <a:p>
                <a:r>
                  <a:rPr lang="en-US">
                    <a:noFill/>
                  </a:rPr>
                  <a:t> </a:t>
                </a:r>
              </a:p>
            </p:txBody>
          </p:sp>
        </mc:Fallback>
      </mc:AlternateContent>
      <p:sp>
        <p:nvSpPr>
          <p:cNvPr id="37" name="Freeform 36"/>
          <p:cNvSpPr/>
          <p:nvPr/>
        </p:nvSpPr>
        <p:spPr>
          <a:xfrm rot="5400000">
            <a:off x="5394067" y="3300358"/>
            <a:ext cx="2165866" cy="457200"/>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rot="5400000">
            <a:off x="2000420" y="3653257"/>
            <a:ext cx="2933361" cy="228602"/>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rot="5400000">
            <a:off x="4674167" y="3014505"/>
            <a:ext cx="413039" cy="1211426"/>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590843" y="5234239"/>
            <a:ext cx="3476957" cy="369332"/>
          </a:xfrm>
          <a:prstGeom prst="rect">
            <a:avLst/>
          </a:prstGeom>
          <a:noFill/>
        </p:spPr>
        <p:txBody>
          <a:bodyPr wrap="square" rtlCol="0">
            <a:spAutoFit/>
          </a:bodyPr>
          <a:lstStyle/>
          <a:p>
            <a:r>
              <a:rPr lang="en-US" b="1" dirty="0" smtClean="0"/>
              <a:t>Go to a company to make money?</a:t>
            </a:r>
            <a:endParaRPr lang="en-US" b="1" dirty="0"/>
          </a:p>
        </p:txBody>
      </p:sp>
      <p:sp>
        <p:nvSpPr>
          <p:cNvPr id="20" name="TextBox 19"/>
          <p:cNvSpPr txBox="1"/>
          <p:nvPr/>
        </p:nvSpPr>
        <p:spPr>
          <a:xfrm>
            <a:off x="335212" y="5234239"/>
            <a:ext cx="3476957" cy="646331"/>
          </a:xfrm>
          <a:prstGeom prst="rect">
            <a:avLst/>
          </a:prstGeom>
          <a:noFill/>
        </p:spPr>
        <p:txBody>
          <a:bodyPr wrap="square" rtlCol="0">
            <a:spAutoFit/>
          </a:bodyPr>
          <a:lstStyle/>
          <a:p>
            <a:pPr algn="ctr"/>
            <a:r>
              <a:rPr lang="en-US" b="1" dirty="0" smtClean="0"/>
              <a:t>Go to a graduate school to explore my intellectual capability?</a:t>
            </a:r>
            <a:endParaRPr lang="en-US" b="1" dirty="0"/>
          </a:p>
        </p:txBody>
      </p:sp>
      <p:sp>
        <p:nvSpPr>
          <p:cNvPr id="29" name="TextBox 28"/>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4284026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107730" y="2114664"/>
            <a:ext cx="6928539" cy="2598068"/>
            <a:chOff x="1107730" y="2114664"/>
            <a:chExt cx="6928539" cy="2598068"/>
          </a:xfrm>
        </p:grpSpPr>
        <p:pic>
          <p:nvPicPr>
            <p:cNvPr id="22" name="Picture 21"/>
            <p:cNvPicPr>
              <a:picLocks noChangeAspect="1"/>
            </p:cNvPicPr>
            <p:nvPr/>
          </p:nvPicPr>
          <p:blipFill rotWithShape="1">
            <a:blip r:embed="rId3" cstate="print">
              <a:extLst>
                <a:ext uri="{28A0092B-C50C-407E-A947-70E740481C1C}">
                  <a14:useLocalDpi xmlns:a14="http://schemas.microsoft.com/office/drawing/2010/main" val="0"/>
                </a:ext>
              </a:extLst>
            </a:blip>
            <a:srcRect t="6244" b="50952"/>
            <a:stretch/>
          </p:blipFill>
          <p:spPr>
            <a:xfrm>
              <a:off x="1107730" y="2114664"/>
              <a:ext cx="6928539" cy="2598068"/>
            </a:xfrm>
            <a:prstGeom prst="rect">
              <a:avLst/>
            </a:prstGeom>
          </p:spPr>
        </p:pic>
        <p:grpSp>
          <p:nvGrpSpPr>
            <p:cNvPr id="26" name="Group 25"/>
            <p:cNvGrpSpPr/>
            <p:nvPr/>
          </p:nvGrpSpPr>
          <p:grpSpPr>
            <a:xfrm>
              <a:off x="5590843" y="2264388"/>
              <a:ext cx="366164" cy="193062"/>
              <a:chOff x="5590843" y="2264388"/>
              <a:chExt cx="366164" cy="193062"/>
            </a:xfrm>
          </p:grpSpPr>
          <p:sp>
            <p:nvSpPr>
              <p:cNvPr id="33" name="Rectangle 32"/>
              <p:cNvSpPr/>
              <p:nvPr/>
            </p:nvSpPr>
            <p:spPr>
              <a:xfrm>
                <a:off x="5590843" y="2264388"/>
                <a:ext cx="366164" cy="193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4" name="Rectangle 33"/>
              <p:cNvSpPr/>
              <p:nvPr/>
            </p:nvSpPr>
            <p:spPr>
              <a:xfrm>
                <a:off x="5631050" y="2305050"/>
                <a:ext cx="304800" cy="152400"/>
              </a:xfrm>
              <a:prstGeom prst="rect">
                <a:avLst/>
              </a:prstGeom>
              <a:solidFill>
                <a:srgbClr val="FF00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36" name="Rectangle 35"/>
              <p:cNvSpPr/>
              <p:nvPr/>
            </p:nvSpPr>
            <p:spPr>
              <a:xfrm>
                <a:off x="1371600" y="3179894"/>
                <a:ext cx="517868" cy="44627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2300" i="1">
                          <a:latin typeface="Cambria Math"/>
                        </a:rPr>
                        <m:t>𝑓</m:t>
                      </m:r>
                    </m:oMath>
                  </m:oMathPara>
                </a14:m>
                <a:endParaRPr lang="en-US" sz="2300" dirty="0">
                  <a:solidFill>
                    <a:schemeClr val="tx1"/>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1371600" y="3179894"/>
                <a:ext cx="517868" cy="446276"/>
              </a:xfrm>
              <a:prstGeom prst="rect">
                <a:avLst/>
              </a:prstGeom>
              <a:blipFill rotWithShape="1">
                <a:blip r:embed="rId5"/>
                <a:stretch>
                  <a:fillRect b="-16438"/>
                </a:stretch>
              </a:blipFill>
            </p:spPr>
            <p:txBody>
              <a:bodyPr/>
              <a:lstStyle/>
              <a:p>
                <a:r>
                  <a:rPr lang="en-US">
                    <a:noFill/>
                  </a:rPr>
                  <a:t> </a:t>
                </a:r>
              </a:p>
            </p:txBody>
          </p:sp>
        </mc:Fallback>
      </mc:AlternateContent>
      <p:sp>
        <p:nvSpPr>
          <p:cNvPr id="37" name="Freeform 36"/>
          <p:cNvSpPr/>
          <p:nvPr/>
        </p:nvSpPr>
        <p:spPr>
          <a:xfrm rot="5400000">
            <a:off x="5394067" y="3300358"/>
            <a:ext cx="2165866" cy="457200"/>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rot="5400000">
            <a:off x="2000420" y="3653257"/>
            <a:ext cx="2933361" cy="228602"/>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rot="5400000">
            <a:off x="4674167" y="3014505"/>
            <a:ext cx="413039" cy="1211426"/>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103312" y="5198869"/>
                <a:ext cx="8964488" cy="369332"/>
              </a:xfrm>
              <a:prstGeom prst="rect">
                <a:avLst/>
              </a:prstGeom>
              <a:noFill/>
            </p:spPr>
            <p:txBody>
              <a:bodyPr wrap="square" rtlCol="0">
                <a:spAutoFit/>
              </a:bodyPr>
              <a:lstStyle/>
              <a:p>
                <a:r>
                  <a:rPr lang="en-US" altLang="ko-KR" dirty="0" smtClean="0">
                    <a:latin typeface="Calibri" panose="020F0502020204030204" pitchFamily="34" charset="0"/>
                  </a:rPr>
                  <a:t>Next sampling point </a:t>
                </a:r>
                <a14:m>
                  <m:oMath xmlns:m="http://schemas.openxmlformats.org/officeDocument/2006/math">
                    <m:sSup>
                      <m:sSupPr>
                        <m:ctrlPr>
                          <a:rPr lang="ko-KR" altLang="ko-KR" i="1" smtClean="0">
                            <a:latin typeface="Cambria Math" panose="02040503050406030204" pitchFamily="18" charset="0"/>
                          </a:rPr>
                        </m:ctrlPr>
                      </m:sSupPr>
                      <m:e>
                        <m:r>
                          <a:rPr lang="en-US" altLang="ko-KR" b="1" i="1" smtClean="0">
                            <a:latin typeface="Cambria Math"/>
                          </a:rPr>
                          <m:t>𝒙</m:t>
                        </m:r>
                      </m:e>
                      <m:sup>
                        <m:r>
                          <a:rPr lang="en-GB" altLang="ko-KR" i="1">
                            <a:latin typeface="Cambria Math"/>
                          </a:rPr>
                          <m:t>𝑛</m:t>
                        </m:r>
                        <m:r>
                          <a:rPr lang="en-GB" altLang="ko-KR" i="1">
                            <a:latin typeface="Cambria Math"/>
                          </a:rPr>
                          <m:t>+1</m:t>
                        </m:r>
                      </m:sup>
                    </m:sSup>
                  </m:oMath>
                </a14:m>
                <a:r>
                  <a:rPr lang="ko-KR" altLang="en-US" dirty="0" smtClean="0">
                    <a:latin typeface="Calibri" panose="020F0502020204030204" pitchFamily="34" charset="0"/>
                  </a:rPr>
                  <a:t> </a:t>
                </a:r>
                <a:r>
                  <a:rPr lang="en-US" altLang="ko-KR" dirty="0" smtClean="0">
                    <a:latin typeface="Calibri" panose="020F0502020204030204" pitchFamily="34" charset="0"/>
                  </a:rPr>
                  <a:t>is determined by </a:t>
                </a:r>
                <a:r>
                  <a:rPr lang="en-US" altLang="ko-KR" dirty="0">
                    <a:latin typeface="Calibri" panose="020F0502020204030204" pitchFamily="34" charset="0"/>
                  </a:rPr>
                  <a:t>solving </a:t>
                </a:r>
                <a:r>
                  <a:rPr lang="en-US" altLang="ko-KR" sz="1500" dirty="0">
                    <a:solidFill>
                      <a:srgbClr val="FF0000"/>
                    </a:solidFill>
                    <a:latin typeface="Calibri" panose="020F0502020204030204" pitchFamily="34" charset="0"/>
                  </a:rPr>
                  <a:t>(</a:t>
                </a:r>
                <a:r>
                  <a:rPr lang="en-GB" altLang="ko-KR" sz="1500" dirty="0" err="1">
                    <a:solidFill>
                      <a:srgbClr val="FF0000"/>
                    </a:solidFill>
                    <a:latin typeface="Calibri" panose="020F0502020204030204" pitchFamily="34" charset="0"/>
                  </a:rPr>
                  <a:t>Mockus</a:t>
                </a:r>
                <a:r>
                  <a:rPr lang="en-GB" altLang="ko-KR" sz="1500" dirty="0">
                    <a:solidFill>
                      <a:srgbClr val="FF0000"/>
                    </a:solidFill>
                    <a:latin typeface="Calibri" panose="020F0502020204030204" pitchFamily="34" charset="0"/>
                  </a:rPr>
                  <a:t> </a:t>
                </a:r>
                <a:r>
                  <a:rPr lang="en-GB" altLang="ko-KR" sz="1500" i="1" dirty="0">
                    <a:solidFill>
                      <a:srgbClr val="FF0000"/>
                    </a:solidFill>
                    <a:latin typeface="Calibri" panose="020F0502020204030204" pitchFamily="34" charset="0"/>
                  </a:rPr>
                  <a:t>et al</a:t>
                </a:r>
                <a:r>
                  <a:rPr lang="en-GB" altLang="ko-KR" sz="1500" dirty="0">
                    <a:solidFill>
                      <a:srgbClr val="FF0000"/>
                    </a:solidFill>
                    <a:latin typeface="Calibri" panose="020F0502020204030204" pitchFamily="34" charset="0"/>
                  </a:rPr>
                  <a:t>, 1978</a:t>
                </a:r>
                <a:r>
                  <a:rPr lang="en-GB" altLang="ko-KR" sz="1500" dirty="0" smtClean="0">
                    <a:solidFill>
                      <a:srgbClr val="FF0000"/>
                    </a:solidFill>
                    <a:latin typeface="Calibri" panose="020F0502020204030204" pitchFamily="34" charset="0"/>
                  </a:rPr>
                  <a:t>)</a:t>
                </a:r>
                <a:endParaRPr lang="ko-KR" altLang="en-US" sz="1500" dirty="0">
                  <a:solidFill>
                    <a:srgbClr val="FF0000"/>
                  </a:solidFill>
                  <a:latin typeface="Calibri" panose="020F0502020204030204"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103312" y="5198869"/>
                <a:ext cx="8964488" cy="369332"/>
              </a:xfrm>
              <a:prstGeom prst="rect">
                <a:avLst/>
              </a:prstGeom>
              <a:blipFill rotWithShape="1">
                <a:blip r:embed="rId6"/>
                <a:stretch>
                  <a:fillRect l="-612" t="-8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1837470" y="5625380"/>
                <a:ext cx="5488471" cy="4762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ko-KR" altLang="ko-KR" i="1" smtClean="0">
                              <a:latin typeface="Cambria Math" panose="02040503050406030204" pitchFamily="18" charset="0"/>
                            </a:rPr>
                          </m:ctrlPr>
                        </m:sSupPr>
                        <m:e>
                          <m:r>
                            <a:rPr lang="en-US" altLang="ko-KR" b="1" i="1" smtClean="0">
                              <a:latin typeface="Cambria Math"/>
                            </a:rPr>
                            <m:t>𝒙</m:t>
                          </m:r>
                        </m:e>
                        <m:sup>
                          <m:r>
                            <a:rPr lang="en-GB" altLang="ko-KR" i="1">
                              <a:latin typeface="Cambria Math"/>
                            </a:rPr>
                            <m:t>𝑛</m:t>
                          </m:r>
                          <m:r>
                            <a:rPr lang="en-GB" altLang="ko-KR" i="1">
                              <a:latin typeface="Cambria Math"/>
                            </a:rPr>
                            <m:t>+1</m:t>
                          </m:r>
                        </m:sup>
                      </m:sSup>
                      <m:r>
                        <a:rPr lang="en-GB" altLang="ko-KR" i="1">
                          <a:latin typeface="Cambria Math"/>
                        </a:rPr>
                        <m:t> = </m:t>
                      </m:r>
                      <m:r>
                        <m:rPr>
                          <m:sty m:val="p"/>
                        </m:rPr>
                        <a:rPr lang="en-GB" altLang="ko-KR">
                          <a:latin typeface="Cambria Math"/>
                        </a:rPr>
                        <m:t>arg</m:t>
                      </m:r>
                      <m:func>
                        <m:funcPr>
                          <m:ctrlPr>
                            <a:rPr lang="ko-KR" altLang="ko-KR" i="1">
                              <a:latin typeface="Cambria Math" panose="02040503050406030204" pitchFamily="18" charset="0"/>
                            </a:rPr>
                          </m:ctrlPr>
                        </m:funcPr>
                        <m:fName>
                          <m:limLow>
                            <m:limLowPr>
                              <m:ctrlPr>
                                <a:rPr lang="ko-KR" altLang="ko-KR" i="1">
                                  <a:latin typeface="Cambria Math" panose="02040503050406030204" pitchFamily="18" charset="0"/>
                                </a:rPr>
                              </m:ctrlPr>
                            </m:limLowPr>
                            <m:e>
                              <m:r>
                                <m:rPr>
                                  <m:sty m:val="p"/>
                                </m:rPr>
                                <a:rPr lang="en-GB" altLang="ko-KR">
                                  <a:latin typeface="Cambria Math"/>
                                </a:rPr>
                                <m:t>max</m:t>
                              </m:r>
                            </m:e>
                            <m:lim>
                              <m:r>
                                <a:rPr lang="en-US" altLang="ko-KR" b="1" i="1" smtClean="0">
                                  <a:latin typeface="Cambria Math"/>
                                </a:rPr>
                                <m:t>𝒙</m:t>
                              </m:r>
                            </m:lim>
                          </m:limLow>
                        </m:fName>
                        <m:e>
                          <m:r>
                            <a:rPr lang="en-US" altLang="ko-KR" b="0" i="1" smtClean="0">
                              <a:latin typeface="Cambria Math"/>
                            </a:rPr>
                            <m:t> </m:t>
                          </m:r>
                          <m:r>
                            <m:rPr>
                              <m:sty m:val="p"/>
                            </m:rPr>
                            <a:rPr lang="en-US" altLang="ko-KR" b="0" i="0" smtClean="0">
                              <a:latin typeface="Cambria Math"/>
                            </a:rPr>
                            <m:t>EI</m:t>
                          </m:r>
                          <m:r>
                            <a:rPr lang="en-US" altLang="ko-KR" b="0" i="1" smtClean="0">
                              <a:latin typeface="Cambria Math"/>
                            </a:rPr>
                            <m:t>(</m:t>
                          </m:r>
                          <m:r>
                            <a:rPr lang="en-US" altLang="ko-KR" b="1" i="1">
                              <a:latin typeface="Cambria Math"/>
                            </a:rPr>
                            <m:t>𝒙</m:t>
                          </m:r>
                          <m:r>
                            <a:rPr lang="en-US" altLang="ko-KR" b="0" i="1" smtClean="0">
                              <a:latin typeface="Cambria Math"/>
                            </a:rPr>
                            <m:t>)≜</m:t>
                          </m:r>
                          <m:r>
                            <m:rPr>
                              <m:sty m:val="p"/>
                            </m:rPr>
                            <a:rPr lang="en-GB" altLang="ko-KR" i="0">
                              <a:latin typeface="Cambria Math"/>
                            </a:rPr>
                            <m:t>E</m:t>
                          </m:r>
                          <m:r>
                            <a:rPr lang="en-GB" altLang="ko-KR" i="1">
                              <a:latin typeface="Cambria Math"/>
                            </a:rPr>
                            <m:t>[</m:t>
                          </m:r>
                          <m:func>
                            <m:funcPr>
                              <m:ctrlPr>
                                <a:rPr lang="ko-KR" altLang="ko-KR" i="1">
                                  <a:latin typeface="Cambria Math" panose="02040503050406030204" pitchFamily="18" charset="0"/>
                                </a:rPr>
                              </m:ctrlPr>
                            </m:funcPr>
                            <m:fName>
                              <m:r>
                                <m:rPr>
                                  <m:sty m:val="p"/>
                                </m:rPr>
                                <a:rPr lang="en-GB" altLang="ko-KR">
                                  <a:latin typeface="Cambria Math"/>
                                </a:rPr>
                                <m:t>max</m:t>
                              </m:r>
                            </m:fName>
                            <m:e>
                              <m:d>
                                <m:dPr>
                                  <m:begChr m:val="{"/>
                                  <m:endChr m:val="}"/>
                                  <m:ctrlPr>
                                    <a:rPr lang="ko-KR" altLang="ko-KR" i="1">
                                      <a:latin typeface="Cambria Math" panose="02040503050406030204" pitchFamily="18" charset="0"/>
                                    </a:rPr>
                                  </m:ctrlPr>
                                </m:dPr>
                                <m:e>
                                  <m:r>
                                    <a:rPr lang="en-GB" altLang="ko-KR" i="1">
                                      <a:latin typeface="Cambria Math"/>
                                    </a:rPr>
                                    <m:t>0, </m:t>
                                  </m:r>
                                  <m:r>
                                    <a:rPr lang="en-US" altLang="ko-KR" i="1" smtClean="0">
                                      <a:latin typeface="Cambria Math"/>
                                    </a:rPr>
                                    <m:t>𝑓</m:t>
                                  </m:r>
                                  <m:r>
                                    <a:rPr lang="en-US" altLang="ko-KR" b="0" i="1" smtClean="0">
                                      <a:latin typeface="Cambria Math"/>
                                    </a:rPr>
                                    <m:t>−</m:t>
                                  </m:r>
                                  <m:sSup>
                                    <m:sSupPr>
                                      <m:ctrlPr>
                                        <a:rPr lang="ko-KR" altLang="ko-KR" i="1">
                                          <a:latin typeface="Cambria Math" panose="02040503050406030204" pitchFamily="18" charset="0"/>
                                        </a:rPr>
                                      </m:ctrlPr>
                                    </m:sSupPr>
                                    <m:e>
                                      <m:r>
                                        <a:rPr lang="en-GB" altLang="ko-KR" i="1">
                                          <a:latin typeface="Cambria Math"/>
                                        </a:rPr>
                                        <m:t>𝑓</m:t>
                                      </m:r>
                                    </m:e>
                                    <m:sup>
                                      <m:r>
                                        <a:rPr lang="en-GB" altLang="ko-KR" i="1">
                                          <a:latin typeface="Cambria Math"/>
                                        </a:rPr>
                                        <m:t>𝑚𝑎𝑥</m:t>
                                      </m:r>
                                    </m:sup>
                                  </m:sSup>
                                </m:e>
                              </m:d>
                            </m:e>
                          </m:func>
                          <m:r>
                            <a:rPr lang="en-GB" altLang="ko-KR">
                              <a:latin typeface="Cambria Math"/>
                            </a:rPr>
                            <m:t>|</m:t>
                          </m:r>
                          <m:sSup>
                            <m:sSupPr>
                              <m:ctrlPr>
                                <a:rPr lang="ko-KR" altLang="ko-KR" i="1">
                                  <a:latin typeface="Cambria Math" panose="02040503050406030204" pitchFamily="18" charset="0"/>
                                </a:rPr>
                              </m:ctrlPr>
                            </m:sSupPr>
                            <m:e>
                              <m:r>
                                <a:rPr lang="en-GB" altLang="ko-KR" b="1" i="1">
                                  <a:latin typeface="Cambria Math"/>
                                </a:rPr>
                                <m:t>𝑫</m:t>
                              </m:r>
                            </m:e>
                            <m:sup>
                              <m:r>
                                <a:rPr lang="en-GB" altLang="ko-KR" i="1">
                                  <a:latin typeface="Cambria Math"/>
                                </a:rPr>
                                <m:t>𝑛</m:t>
                              </m:r>
                            </m:sup>
                          </m:sSup>
                          <m:r>
                            <a:rPr lang="en-GB" altLang="ko-KR" i="1">
                              <a:latin typeface="Cambria Math"/>
                            </a:rPr>
                            <m:t>]</m:t>
                          </m:r>
                        </m:e>
                      </m:func>
                    </m:oMath>
                  </m:oMathPara>
                </a14:m>
                <a:endParaRPr lang="ko-KR" alt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1837470" y="5625380"/>
                <a:ext cx="5488471" cy="476221"/>
              </a:xfrm>
              <a:prstGeom prst="rect">
                <a:avLst/>
              </a:prstGeom>
              <a:blipFill rotWithShape="1">
                <a:blip r:embed="rId7"/>
                <a:stretch>
                  <a:fillRect/>
                </a:stretch>
              </a:blipFill>
            </p:spPr>
            <p:txBody>
              <a:bodyPr/>
              <a:lstStyle/>
              <a:p>
                <a:r>
                  <a:rPr lang="en-US">
                    <a:noFill/>
                  </a:rPr>
                  <a:t> </a:t>
                </a:r>
              </a:p>
            </p:txBody>
          </p:sp>
        </mc:Fallback>
      </mc:AlternateContent>
      <p:sp>
        <p:nvSpPr>
          <p:cNvPr id="30" name="TextBox 29"/>
          <p:cNvSpPr txBox="1"/>
          <p:nvPr/>
        </p:nvSpPr>
        <p:spPr>
          <a:xfrm>
            <a:off x="2857499" y="6108412"/>
            <a:ext cx="6172201" cy="292388"/>
          </a:xfrm>
          <a:prstGeom prst="rect">
            <a:avLst/>
          </a:prstGeom>
          <a:noFill/>
        </p:spPr>
        <p:txBody>
          <a:bodyPr wrap="square" rtlCol="0">
            <a:spAutoFit/>
          </a:bodyPr>
          <a:lstStyle/>
          <a:p>
            <a:r>
              <a:rPr lang="en-US" altLang="ko-KR" sz="1300" i="1" dirty="0" smtClean="0">
                <a:solidFill>
                  <a:srgbClr val="FF0000"/>
                </a:solidFill>
                <a:latin typeface="Calibri" panose="020F0502020204030204" pitchFamily="34" charset="0"/>
              </a:rPr>
              <a:t>DIRECT </a:t>
            </a:r>
            <a:r>
              <a:rPr lang="en-US" altLang="ko-KR" sz="1300" dirty="0" smtClean="0">
                <a:solidFill>
                  <a:srgbClr val="FF0000"/>
                </a:solidFill>
                <a:latin typeface="Calibri" panose="020F0502020204030204" pitchFamily="34" charset="0"/>
              </a:rPr>
              <a:t>(</a:t>
            </a:r>
            <a:r>
              <a:rPr lang="en-US" altLang="ko-KR" sz="1300" dirty="0" err="1" smtClean="0">
                <a:solidFill>
                  <a:srgbClr val="FF0000"/>
                </a:solidFill>
                <a:latin typeface="Calibri" panose="020F0502020204030204" pitchFamily="34" charset="0"/>
              </a:rPr>
              <a:t>Finkel</a:t>
            </a:r>
            <a:r>
              <a:rPr lang="en-US" altLang="ko-KR" sz="1300" dirty="0" smtClean="0">
                <a:solidFill>
                  <a:srgbClr val="FF0000"/>
                </a:solidFill>
                <a:latin typeface="Calibri" panose="020F0502020204030204" pitchFamily="34" charset="0"/>
              </a:rPr>
              <a:t>, 2003), a gradient free optimization code, is used to solve this problem</a:t>
            </a:r>
            <a:endParaRPr lang="ko-KR" altLang="en-US" sz="1300" dirty="0">
              <a:solidFill>
                <a:srgbClr val="FF0000"/>
              </a:solidFill>
              <a:latin typeface="Calibri" panose="020F0502020204030204" pitchFamily="34" charset="0"/>
            </a:endParaRPr>
          </a:p>
        </p:txBody>
      </p:sp>
      <p:cxnSp>
        <p:nvCxnSpPr>
          <p:cNvPr id="31" name="Straight Connector 30"/>
          <p:cNvCxnSpPr/>
          <p:nvPr/>
        </p:nvCxnSpPr>
        <p:spPr>
          <a:xfrm>
            <a:off x="2057399" y="3354750"/>
            <a:ext cx="5344741" cy="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p:cNvSpPr/>
              <p:nvPr/>
            </p:nvSpPr>
            <p:spPr>
              <a:xfrm>
                <a:off x="7467600" y="3116223"/>
                <a:ext cx="975652" cy="477054"/>
              </a:xfrm>
              <a:prstGeom prst="rect">
                <a:avLst/>
              </a:prstGeom>
              <a:ln w="38100">
                <a:no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2500" i="1" smtClean="0">
                              <a:solidFill>
                                <a:srgbClr val="00B050"/>
                              </a:solidFill>
                              <a:latin typeface="Cambria Math" panose="02040503050406030204" pitchFamily="18" charset="0"/>
                            </a:rPr>
                          </m:ctrlPr>
                        </m:sSupPr>
                        <m:e>
                          <m:r>
                            <a:rPr lang="en-GB" altLang="ko-KR" sz="2500" i="1">
                              <a:solidFill>
                                <a:srgbClr val="00B050"/>
                              </a:solidFill>
                              <a:latin typeface="Cambria Math"/>
                            </a:rPr>
                            <m:t>𝑓</m:t>
                          </m:r>
                        </m:e>
                        <m:sup>
                          <m:r>
                            <a:rPr lang="en-GB" altLang="ko-KR" sz="2500" i="1">
                              <a:solidFill>
                                <a:srgbClr val="00B050"/>
                              </a:solidFill>
                              <a:latin typeface="Cambria Math"/>
                            </a:rPr>
                            <m:t>𝑚𝑎𝑥</m:t>
                          </m:r>
                        </m:sup>
                      </m:sSup>
                    </m:oMath>
                  </m:oMathPara>
                </a14:m>
                <a:endParaRPr lang="en-US" sz="2500" dirty="0">
                  <a:solidFill>
                    <a:srgbClr val="00B050"/>
                  </a:solidFill>
                </a:endParaRPr>
              </a:p>
            </p:txBody>
          </p:sp>
        </mc:Choice>
        <mc:Fallback xmlns="">
          <p:sp>
            <p:nvSpPr>
              <p:cNvPr id="40" name="Rectangle 39"/>
              <p:cNvSpPr>
                <a:spLocks noRot="1" noChangeAspect="1" noMove="1" noResize="1" noEditPoints="1" noAdjustHandles="1" noChangeArrowheads="1" noChangeShapeType="1" noTextEdit="1"/>
              </p:cNvSpPr>
              <p:nvPr/>
            </p:nvSpPr>
            <p:spPr>
              <a:xfrm>
                <a:off x="7467600" y="3116223"/>
                <a:ext cx="975652" cy="477054"/>
              </a:xfrm>
              <a:prstGeom prst="rect">
                <a:avLst/>
              </a:prstGeom>
              <a:blipFill rotWithShape="1">
                <a:blip r:embed="rId8"/>
                <a:stretch>
                  <a:fillRect l="-625" b="-16667"/>
                </a:stretch>
              </a:blipFill>
              <a:ln w="38100">
                <a:noFill/>
              </a:ln>
            </p:spPr>
            <p:txBody>
              <a:bodyPr/>
              <a:lstStyle/>
              <a:p>
                <a:r>
                  <a:rPr lang="en-US">
                    <a:noFill/>
                  </a:rPr>
                  <a:t> </a:t>
                </a:r>
              </a:p>
            </p:txBody>
          </p:sp>
        </mc:Fallback>
      </mc:AlternateContent>
      <p:sp>
        <p:nvSpPr>
          <p:cNvPr id="41" name="TextBox 40"/>
          <p:cNvSpPr txBox="1"/>
          <p:nvPr/>
        </p:nvSpPr>
        <p:spPr>
          <a:xfrm>
            <a:off x="1752600" y="1447800"/>
            <a:ext cx="260050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Learn target function</a:t>
            </a:r>
          </a:p>
          <a:p>
            <a:pPr algn="ctr"/>
            <a:r>
              <a:rPr lang="en-US" b="1" dirty="0" smtClean="0"/>
              <a:t>(exploration)</a:t>
            </a:r>
            <a:endParaRPr lang="en-US" b="1" dirty="0"/>
          </a:p>
        </p:txBody>
      </p:sp>
      <p:sp>
        <p:nvSpPr>
          <p:cNvPr id="42" name="TextBox 41"/>
          <p:cNvSpPr txBox="1"/>
          <p:nvPr/>
        </p:nvSpPr>
        <p:spPr>
          <a:xfrm>
            <a:off x="5121801" y="1447800"/>
            <a:ext cx="258708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Improve target value</a:t>
            </a:r>
          </a:p>
          <a:p>
            <a:pPr algn="ctr"/>
            <a:r>
              <a:rPr lang="en-US" b="1" dirty="0" smtClean="0"/>
              <a:t>(exploitation)</a:t>
            </a:r>
            <a:endParaRPr lang="en-US" b="1" dirty="0"/>
          </a:p>
        </p:txBody>
      </p:sp>
      <p:sp>
        <p:nvSpPr>
          <p:cNvPr id="27" name="TextBox 26"/>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Optimization (Sampling) phase</a:t>
            </a:r>
          </a:p>
          <a:p>
            <a:pPr algn="ctr"/>
            <a:r>
              <a:rPr lang="en-US" altLang="ko-KR" sz="2000" b="1" dirty="0">
                <a:solidFill>
                  <a:srgbClr val="FF0000"/>
                </a:solidFill>
                <a:latin typeface="Calibri" panose="020F0502020204030204" pitchFamily="34" charset="0"/>
              </a:rPr>
              <a:t>How to select the next input </a:t>
            </a:r>
            <a:r>
              <a:rPr lang="en-US" altLang="ko-KR" sz="2000" b="1" dirty="0" smtClean="0">
                <a:solidFill>
                  <a:srgbClr val="FF0000"/>
                </a:solidFill>
                <a:latin typeface="Calibri" panose="020F0502020204030204" pitchFamily="34" charset="0"/>
              </a:rPr>
              <a:t>?</a:t>
            </a:r>
            <a:endParaRPr lang="ko-KR" altLang="en-US" sz="2000" dirty="0">
              <a:solidFill>
                <a:srgbClr val="FF0000"/>
              </a:solidFill>
              <a:latin typeface="Calibri" panose="020F0502020204030204" pitchFamily="34" charset="0"/>
            </a:endParaRPr>
          </a:p>
        </p:txBody>
      </p:sp>
      <p:sp>
        <p:nvSpPr>
          <p:cNvPr id="28" name="TextBox 27"/>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4207038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7730" y="2114664"/>
            <a:ext cx="6928539" cy="2598068"/>
            <a:chOff x="1107730" y="2114664"/>
            <a:chExt cx="6928539" cy="2598068"/>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t="6244" b="50952"/>
            <a:stretch/>
          </p:blipFill>
          <p:spPr>
            <a:xfrm>
              <a:off x="1107730" y="2114664"/>
              <a:ext cx="6928539" cy="2598068"/>
            </a:xfrm>
            <a:prstGeom prst="rect">
              <a:avLst/>
            </a:prstGeom>
          </p:spPr>
        </p:pic>
        <p:grpSp>
          <p:nvGrpSpPr>
            <p:cNvPr id="29" name="Group 28"/>
            <p:cNvGrpSpPr/>
            <p:nvPr/>
          </p:nvGrpSpPr>
          <p:grpSpPr>
            <a:xfrm>
              <a:off x="5590843" y="2264388"/>
              <a:ext cx="366164" cy="193062"/>
              <a:chOff x="5590843" y="2264388"/>
              <a:chExt cx="366164" cy="193062"/>
            </a:xfrm>
          </p:grpSpPr>
          <p:sp>
            <p:nvSpPr>
              <p:cNvPr id="30" name="Rectangle 29"/>
              <p:cNvSpPr/>
              <p:nvPr/>
            </p:nvSpPr>
            <p:spPr>
              <a:xfrm>
                <a:off x="5590843" y="2264388"/>
                <a:ext cx="366164" cy="193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31" name="Rectangle 30"/>
              <p:cNvSpPr/>
              <p:nvPr/>
            </p:nvSpPr>
            <p:spPr>
              <a:xfrm>
                <a:off x="5631050" y="2305050"/>
                <a:ext cx="304800" cy="152400"/>
              </a:xfrm>
              <a:prstGeom prst="rect">
                <a:avLst/>
              </a:prstGeom>
              <a:solidFill>
                <a:srgbClr val="FF00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t="60993" b="4014"/>
          <a:stretch/>
        </p:blipFill>
        <p:spPr>
          <a:xfrm>
            <a:off x="1086687" y="4712732"/>
            <a:ext cx="6970624" cy="2136864"/>
          </a:xfrm>
          <a:prstGeom prst="rect">
            <a:avLst/>
          </a:prstGeom>
        </p:spPr>
      </p:pic>
      <p:sp>
        <p:nvSpPr>
          <p:cNvPr id="2" name="TextBox 1"/>
          <p:cNvSpPr txBox="1"/>
          <p:nvPr/>
        </p:nvSpPr>
        <p:spPr>
          <a:xfrm>
            <a:off x="4739081" y="4864906"/>
            <a:ext cx="1371600"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14" name="Rectangle 13"/>
              <p:cNvSpPr/>
              <p:nvPr/>
            </p:nvSpPr>
            <p:spPr>
              <a:xfrm>
                <a:off x="1371600" y="3179894"/>
                <a:ext cx="517868" cy="44627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2300" i="1" smtClean="0">
                          <a:latin typeface="Cambria Math"/>
                        </a:rPr>
                        <m:t>𝑓</m:t>
                      </m:r>
                    </m:oMath>
                  </m:oMathPara>
                </a14:m>
                <a:endParaRPr lang="en-US" sz="2300" dirty="0">
                  <a:solidFill>
                    <a:schemeClr val="tx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1371600" y="3179894"/>
                <a:ext cx="517868" cy="446276"/>
              </a:xfrm>
              <a:prstGeom prst="rect">
                <a:avLst/>
              </a:prstGeom>
              <a:blipFill rotWithShape="1">
                <a:blip r:embed="rId5"/>
                <a:stretch>
                  <a:fillRect b="-16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rot="16200000">
                <a:off x="1127413" y="5294836"/>
                <a:ext cx="768737"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ko-KR" i="0" smtClean="0">
                          <a:latin typeface="Cambria Math"/>
                        </a:rPr>
                        <m:t>E</m:t>
                      </m:r>
                      <m:r>
                        <m:rPr>
                          <m:sty m:val="p"/>
                        </m:rPr>
                        <a:rPr lang="en-US" altLang="ko-KR" b="0" i="0" smtClean="0">
                          <a:latin typeface="Cambria Math"/>
                        </a:rPr>
                        <m:t>I</m:t>
                      </m:r>
                      <m:r>
                        <a:rPr lang="en-US" altLang="ko-KR" b="0" i="1" smtClean="0">
                          <a:latin typeface="Cambria Math"/>
                        </a:rPr>
                        <m:t>(</m:t>
                      </m:r>
                      <m:r>
                        <a:rPr lang="en-US" altLang="ko-KR" i="1" smtClean="0">
                          <a:latin typeface="Cambria Math"/>
                        </a:rPr>
                        <m:t>𝑥</m:t>
                      </m:r>
                      <m:r>
                        <a:rPr lang="en-US" altLang="ko-KR" b="0" i="0" smtClean="0">
                          <a:latin typeface="Cambria Math"/>
                        </a:rPr>
                        <m:t>)</m:t>
                      </m:r>
                    </m:oMath>
                  </m:oMathPara>
                </a14:m>
                <a:endParaRPr lang="en-US"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rot="16200000">
                <a:off x="1127413" y="5294836"/>
                <a:ext cx="768737" cy="369332"/>
              </a:xfrm>
              <a:prstGeom prst="rect">
                <a:avLst/>
              </a:prstGeom>
              <a:blipFill rotWithShape="1">
                <a:blip r:embed="rId6"/>
                <a:stretch>
                  <a:fillRect r="-13333"/>
                </a:stretch>
              </a:blipFill>
            </p:spPr>
            <p:txBody>
              <a:bodyPr/>
              <a:lstStyle/>
              <a:p>
                <a:r>
                  <a:rPr lang="en-US">
                    <a:noFill/>
                  </a:rPr>
                  <a:t> </a:t>
                </a:r>
              </a:p>
            </p:txBody>
          </p:sp>
        </mc:Fallback>
      </mc:AlternateContent>
      <p:sp>
        <p:nvSpPr>
          <p:cNvPr id="17" name="Freeform 16"/>
          <p:cNvSpPr/>
          <p:nvPr/>
        </p:nvSpPr>
        <p:spPr>
          <a:xfrm rot="5400000">
            <a:off x="5394067" y="3300358"/>
            <a:ext cx="2165866" cy="457200"/>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5400000">
            <a:off x="2000420" y="3653257"/>
            <a:ext cx="2933361" cy="228602"/>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rot="5400000">
            <a:off x="4674167" y="3014505"/>
            <a:ext cx="413039" cy="1211426"/>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2057399" y="3354750"/>
            <a:ext cx="5344741" cy="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7467600" y="3116223"/>
                <a:ext cx="975652" cy="477054"/>
              </a:xfrm>
              <a:prstGeom prst="rect">
                <a:avLst/>
              </a:prstGeom>
              <a:ln w="38100">
                <a:noFill/>
              </a:ln>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2500" i="1" smtClean="0">
                              <a:solidFill>
                                <a:srgbClr val="00B050"/>
                              </a:solidFill>
                              <a:latin typeface="Cambria Math" panose="02040503050406030204" pitchFamily="18" charset="0"/>
                            </a:rPr>
                          </m:ctrlPr>
                        </m:sSupPr>
                        <m:e>
                          <m:r>
                            <a:rPr lang="en-GB" altLang="ko-KR" sz="2500" i="1">
                              <a:solidFill>
                                <a:srgbClr val="00B050"/>
                              </a:solidFill>
                              <a:latin typeface="Cambria Math"/>
                            </a:rPr>
                            <m:t>𝑓</m:t>
                          </m:r>
                        </m:e>
                        <m:sup>
                          <m:r>
                            <a:rPr lang="en-GB" altLang="ko-KR" sz="2500" i="1">
                              <a:solidFill>
                                <a:srgbClr val="00B050"/>
                              </a:solidFill>
                              <a:latin typeface="Cambria Math"/>
                            </a:rPr>
                            <m:t>𝑚𝑎𝑥</m:t>
                          </m:r>
                        </m:sup>
                      </m:sSup>
                    </m:oMath>
                  </m:oMathPara>
                </a14:m>
                <a:endParaRPr lang="en-US" sz="2500" dirty="0">
                  <a:solidFill>
                    <a:srgbClr val="00B050"/>
                  </a:solidFill>
                </a:endParaRPr>
              </a:p>
            </p:txBody>
          </p:sp>
        </mc:Choice>
        <mc:Fallback xmlns="">
          <p:sp>
            <p:nvSpPr>
              <p:cNvPr id="22" name="Rectangle 21"/>
              <p:cNvSpPr>
                <a:spLocks noRot="1" noChangeAspect="1" noMove="1" noResize="1" noEditPoints="1" noAdjustHandles="1" noChangeArrowheads="1" noChangeShapeType="1" noTextEdit="1"/>
              </p:cNvSpPr>
              <p:nvPr/>
            </p:nvSpPr>
            <p:spPr>
              <a:xfrm>
                <a:off x="7467600" y="3116223"/>
                <a:ext cx="975652" cy="477054"/>
              </a:xfrm>
              <a:prstGeom prst="rect">
                <a:avLst/>
              </a:prstGeom>
              <a:blipFill rotWithShape="1">
                <a:blip r:embed="rId9"/>
                <a:stretch>
                  <a:fillRect l="-625" b="-16667"/>
                </a:stretch>
              </a:blipFill>
              <a:ln w="38100">
                <a:noFill/>
              </a:ln>
            </p:spPr>
            <p:txBody>
              <a:bodyPr/>
              <a:lstStyle/>
              <a:p>
                <a:r>
                  <a:rPr lang="en-US">
                    <a:noFill/>
                  </a:rPr>
                  <a:t> </a:t>
                </a:r>
              </a:p>
            </p:txBody>
          </p:sp>
        </mc:Fallback>
      </mc:AlternateContent>
      <p:sp>
        <p:nvSpPr>
          <p:cNvPr id="34" name="TextBox 33"/>
          <p:cNvSpPr txBox="1"/>
          <p:nvPr/>
        </p:nvSpPr>
        <p:spPr>
          <a:xfrm>
            <a:off x="1752600" y="1447800"/>
            <a:ext cx="260050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Learn target function</a:t>
            </a:r>
          </a:p>
          <a:p>
            <a:pPr algn="ctr"/>
            <a:r>
              <a:rPr lang="en-US" b="1" dirty="0" smtClean="0"/>
              <a:t>(exploration)</a:t>
            </a:r>
            <a:endParaRPr lang="en-US" b="1" dirty="0"/>
          </a:p>
        </p:txBody>
      </p:sp>
      <p:sp>
        <p:nvSpPr>
          <p:cNvPr id="35" name="TextBox 34"/>
          <p:cNvSpPr txBox="1"/>
          <p:nvPr/>
        </p:nvSpPr>
        <p:spPr>
          <a:xfrm>
            <a:off x="5121801" y="1447800"/>
            <a:ext cx="258708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Improve target value</a:t>
            </a:r>
          </a:p>
          <a:p>
            <a:pPr algn="ctr"/>
            <a:r>
              <a:rPr lang="en-US" b="1" dirty="0" smtClean="0"/>
              <a:t>(exploitation)</a:t>
            </a:r>
            <a:endParaRPr lang="en-US" b="1" dirty="0"/>
          </a:p>
        </p:txBody>
      </p:sp>
      <p:sp>
        <p:nvSpPr>
          <p:cNvPr id="26" name="TextBox 25"/>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Optimization (Sampling) phase</a:t>
            </a:r>
          </a:p>
          <a:p>
            <a:pPr algn="ctr"/>
            <a:r>
              <a:rPr lang="en-US" altLang="ko-KR" sz="2000" b="1" dirty="0">
                <a:solidFill>
                  <a:srgbClr val="FF0000"/>
                </a:solidFill>
                <a:latin typeface="Calibri" panose="020F0502020204030204" pitchFamily="34" charset="0"/>
              </a:rPr>
              <a:t>How to select the next input </a:t>
            </a:r>
            <a:r>
              <a:rPr lang="en-US" altLang="ko-KR" sz="2000" b="1" dirty="0" smtClean="0">
                <a:solidFill>
                  <a:srgbClr val="FF0000"/>
                </a:solidFill>
                <a:latin typeface="Calibri" panose="020F0502020204030204" pitchFamily="34" charset="0"/>
              </a:rPr>
              <a:t>?</a:t>
            </a:r>
            <a:endParaRPr lang="ko-KR" altLang="en-US" sz="2000" dirty="0">
              <a:solidFill>
                <a:srgbClr val="FF0000"/>
              </a:solidFill>
              <a:latin typeface="Calibri" panose="020F0502020204030204" pitchFamily="34" charset="0"/>
            </a:endParaRPr>
          </a:p>
        </p:txBody>
      </p:sp>
      <p:sp>
        <p:nvSpPr>
          <p:cNvPr id="27" name="TextBox 26"/>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101099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6458803" y="939351"/>
            <a:ext cx="584325" cy="21437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grpSp>
        <p:nvGrpSpPr>
          <p:cNvPr id="6" name="Group 5"/>
          <p:cNvGrpSpPr/>
          <p:nvPr/>
        </p:nvGrpSpPr>
        <p:grpSpPr>
          <a:xfrm>
            <a:off x="-5918" y="2490247"/>
            <a:ext cx="5029200" cy="4368576"/>
            <a:chOff x="-5918" y="2490247"/>
            <a:chExt cx="5029200" cy="4368576"/>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8" y="2490247"/>
              <a:ext cx="5029200" cy="4368576"/>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650844" y="4038600"/>
              <a:ext cx="2484" cy="1478579"/>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1" name="Rectangle 30"/>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31" name="Rectangle 30"/>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6"/>
                <a:stretch>
                  <a:fillRect b="-3636"/>
                </a:stretch>
              </a:blipFill>
            </p:spPr>
            <p:txBody>
              <a:bodyPr/>
              <a:lstStyle/>
              <a:p>
                <a:r>
                  <a:rPr lang="en-US">
                    <a:noFill/>
                  </a:rPr>
                  <a:t> </a:t>
                </a:r>
              </a:p>
            </p:txBody>
          </p:sp>
        </mc:Fallback>
      </mc:AlternateContent>
      <p:grpSp>
        <p:nvGrpSpPr>
          <p:cNvPr id="56" name="Group 55"/>
          <p:cNvGrpSpPr/>
          <p:nvPr/>
        </p:nvGrpSpPr>
        <p:grpSpPr>
          <a:xfrm>
            <a:off x="5257800" y="893322"/>
            <a:ext cx="2681436" cy="1545078"/>
            <a:chOff x="6741724" y="4265502"/>
            <a:chExt cx="2681436" cy="1545078"/>
          </a:xfrm>
        </p:grpSpPr>
        <mc:AlternateContent xmlns:mc="http://schemas.openxmlformats.org/markup-compatibility/2006" xmlns:a14="http://schemas.microsoft.com/office/drawing/2010/main">
          <mc:Choice Requires="a14">
            <p:sp>
              <p:nvSpPr>
                <p:cNvPr id="61" name="Rectangle 60"/>
                <p:cNvSpPr/>
                <p:nvPr/>
              </p:nvSpPr>
              <p:spPr>
                <a:xfrm>
                  <a:off x="6888492" y="4265502"/>
                  <a:ext cx="2534668"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m:rPr>
                                    <m:nor/>
                                  </m:rPr>
                                  <a:rPr lang="en-US" sz="1200" dirty="0" smtClean="0"/>
                                  <m:t>1.15</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r>
                                        <a:rPr lang="en-GB" altLang="ko-KR" sz="1200" b="1" i="1">
                                          <a:latin typeface="Cambria Math"/>
                                        </a:rPr>
                                        <m:t>𝐊</m:t>
                                      </m:r>
                                      <m:r>
                                        <a:rPr lang="en-GB" altLang="ko-KR" sz="1200" b="1">
                                          <a:latin typeface="Cambria Math"/>
                                        </a:rPr>
                                        <m:t>+</m:t>
                                      </m:r>
                                      <m:sSubSup>
                                        <m:sSubSupPr>
                                          <m:ctrlPr>
                                            <a:rPr lang="ko-KR" altLang="ko-KR" sz="1200" i="1">
                                              <a:latin typeface="Cambria Math" panose="02040503050406030204" pitchFamily="18" charset="0"/>
                                            </a:rPr>
                                          </m:ctrlPr>
                                        </m:sSubSupPr>
                                        <m:e>
                                          <m:r>
                                            <a:rPr lang="en-GB" altLang="ko-KR" sz="1200" i="1">
                                              <a:latin typeface="Cambria Math"/>
                                            </a:rPr>
                                            <m:t>𝜎</m:t>
                                          </m:r>
                                        </m:e>
                                        <m:sub>
                                          <m:r>
                                            <a:rPr lang="ko-KR" altLang="en-US" sz="1200" i="1">
                                              <a:latin typeface="Cambria Math"/>
                                            </a:rPr>
                                            <m:t>𝜖</m:t>
                                          </m:r>
                                        </m:sub>
                                        <m:sup>
                                          <m:r>
                                            <a:rPr lang="en-GB" altLang="ko-KR" sz="1200" i="1">
                                              <a:latin typeface="Cambria Math"/>
                                            </a:rPr>
                                            <m:t>2</m:t>
                                          </m:r>
                                        </m:sup>
                                      </m:sSubSup>
                                      <m:r>
                                        <a:rPr lang="en-GB" altLang="ko-KR" sz="1200" b="1" i="1">
                                          <a:latin typeface="Cambria Math"/>
                                        </a:rPr>
                                        <m:t>𝐈</m:t>
                                      </m:r>
                                      <m:r>
                                        <m:rPr>
                                          <m:nor/>
                                        </m:rPr>
                                        <a:rPr lang="en-US" sz="1200" dirty="0"/>
                                        <m:t> </m:t>
                                      </m:r>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sSup>
                                        <m:sSupPr>
                                          <m:ctrlPr>
                                            <a:rPr lang="ko-KR" altLang="ko-KR" sz="1200" b="1" i="1">
                                              <a:latin typeface="Cambria Math" panose="02040503050406030204" pitchFamily="18" charset="0"/>
                                            </a:rPr>
                                          </m:ctrlPr>
                                        </m:sSupPr>
                                        <m:e>
                                          <m:r>
                                            <a:rPr lang="en-US" altLang="ko-KR" sz="1200" b="1" i="1" smtClean="0">
                                              <a:latin typeface="Cambria Math"/>
                                            </a:rPr>
                                            <m:t>𝒙</m:t>
                                          </m:r>
                                        </m:e>
                                        <m:sup>
                                          <m:r>
                                            <a:rPr lang="en-US" altLang="ko-KR" sz="1200" b="1" i="1" smtClean="0">
                                              <a:latin typeface="Cambria Math"/>
                                            </a:rPr>
                                            <m:t> </m:t>
                                          </m:r>
                                        </m:sup>
                                      </m:sSup>
                                      <m:r>
                                        <a:rPr lang="en-GB" altLang="ko-KR" sz="1200" b="0" i="1">
                                          <a:latin typeface="Cambria Math"/>
                                        </a:rPr>
                                        <m:t>,</m:t>
                                      </m:r>
                                      <m:sSup>
                                        <m:sSupPr>
                                          <m:ctrlPr>
                                            <a:rPr lang="ko-KR" altLang="ko-KR" sz="1200" i="1">
                                              <a:latin typeface="Cambria Math" panose="02040503050406030204" pitchFamily="18" charset="0"/>
                                            </a:rPr>
                                          </m:ctrlPr>
                                        </m:sSupPr>
                                        <m:e>
                                          <m:r>
                                            <a:rPr lang="en-US" altLang="ko-KR" sz="1200" b="1" i="1" smtClean="0">
                                              <a:latin typeface="Cambria Math"/>
                                            </a:rPr>
                                            <m:t>𝒙</m:t>
                                          </m:r>
                                        </m:e>
                                        <m:sup>
                                          <m:r>
                                            <a:rPr lang="en-US" altLang="ko-KR" sz="1200" b="0" i="1" smtClean="0">
                                              <a:latin typeface="Cambria Math"/>
                                            </a:rPr>
                                            <m:t> </m:t>
                                          </m:r>
                                        </m:sup>
                                      </m:sSup>
                                      <m:r>
                                        <a:rPr lang="en-US" altLang="ko-KR" sz="1200" b="0" i="1" smtClean="0">
                                          <a:latin typeface="Cambria Math"/>
                                        </a:rPr>
                                        <m:t>)</m:t>
                                      </m:r>
                                    </m:e>
                                  </m:mr>
                                </m:m>
                              </m:e>
                            </m:d>
                          </m:e>
                        </m:d>
                      </m:oMath>
                    </m:oMathPara>
                  </a14:m>
                  <a:endParaRPr lang="ko-KR" altLang="en-US" sz="1200" dirty="0"/>
                </a:p>
              </p:txBody>
            </p:sp>
          </mc:Choice>
          <mc:Fallback xmlns="">
            <p:sp>
              <p:nvSpPr>
                <p:cNvPr id="61" name="Rectangle 60"/>
                <p:cNvSpPr>
                  <a:spLocks noRot="1" noChangeAspect="1" noMove="1" noResize="1" noEditPoints="1" noAdjustHandles="1" noChangeArrowheads="1" noChangeShapeType="1" noTextEdit="1"/>
                </p:cNvSpPr>
                <p:nvPr/>
              </p:nvSpPr>
              <p:spPr>
                <a:xfrm>
                  <a:off x="6888492" y="4265502"/>
                  <a:ext cx="2534668" cy="507318"/>
                </a:xfrm>
                <a:prstGeom prst="rect">
                  <a:avLst/>
                </a:prstGeom>
                <a:blipFill rotWithShape="1">
                  <a:blip r:embed="rId7"/>
                  <a:stretch>
                    <a:fillRect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6741724" y="4298499"/>
                  <a:ext cx="293536" cy="1512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r>
                                <a:rPr lang="en-US" altLang="ko-KR" sz="1000" i="1" smtClean="0">
                                  <a:solidFill>
                                    <a:srgbClr val="2706EC"/>
                                  </a:solidFill>
                                  <a:latin typeface="Cambria Math"/>
                                </a:rPr>
                                <m:t> </m:t>
                              </m:r>
                            </m:e>
                          </m:mr>
                          <m:mr>
                            <m:e>
                              <m:eqArr>
                                <m:eqArrPr>
                                  <m:ctrlPr>
                                    <a:rPr lang="ko-KR" altLang="ko-KR" sz="1000" i="1">
                                      <a:solidFill>
                                        <a:srgbClr val="2706EC"/>
                                      </a:solidFill>
                                      <a:latin typeface="Cambria Math" panose="02040503050406030204" pitchFamily="18" charset="0"/>
                                    </a:rPr>
                                  </m:ctrlPr>
                                </m:eqArrPr>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b="0" i="1" smtClean="0">
                                      <a:solidFill>
                                        <a:srgbClr val="2706EC"/>
                                      </a:solidFill>
                                      <a:latin typeface="Cambria Math"/>
                                    </a:rPr>
                                    <m:t> </m:t>
                                  </m:r>
                                </m:e>
                              </m:eqArr>
                            </m:e>
                          </m:mr>
                        </m:m>
                      </m:oMath>
                    </m:oMathPara>
                  </a14:m>
                  <a:endParaRPr lang="en-US" sz="1000" dirty="0">
                    <a:solidFill>
                      <a:srgbClr val="2706EC"/>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6741724" y="4298499"/>
                  <a:ext cx="293536" cy="1512081"/>
                </a:xfrm>
                <a:prstGeom prst="rect">
                  <a:avLst/>
                </a:prstGeom>
                <a:blipFill rotWithShape="1">
                  <a:blip r:embed="rId1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4" name="Rectangle 63"/>
              <p:cNvSpPr/>
              <p:nvPr/>
            </p:nvSpPr>
            <p:spPr>
              <a:xfrm>
                <a:off x="4915015" y="6023030"/>
                <a:ext cx="2632772" cy="307777"/>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2</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2</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64" name="Rectangle 63"/>
              <p:cNvSpPr>
                <a:spLocks noRot="1" noChangeAspect="1" noMove="1" noResize="1" noEditPoints="1" noAdjustHandles="1" noChangeArrowheads="1" noChangeShapeType="1" noTextEdit="1"/>
              </p:cNvSpPr>
              <p:nvPr/>
            </p:nvSpPr>
            <p:spPr>
              <a:xfrm>
                <a:off x="4915015" y="6023030"/>
                <a:ext cx="2632772" cy="307777"/>
              </a:xfrm>
              <a:prstGeom prst="rect">
                <a:avLst/>
              </a:prstGeom>
              <a:blipFill rotWithShape="1">
                <a:blip r:embed="rId13"/>
                <a:stretch>
                  <a:fillRect b="-19608"/>
                </a:stretch>
              </a:blipFill>
            </p:spPr>
            <p:txBody>
              <a:bodyPr/>
              <a:lstStyle/>
              <a:p>
                <a:r>
                  <a:rPr lang="en-US">
                    <a:noFill/>
                  </a:rPr>
                  <a:t> </a:t>
                </a:r>
              </a:p>
            </p:txBody>
          </p:sp>
        </mc:Fallback>
      </mc:AlternateContent>
      <p:sp>
        <p:nvSpPr>
          <p:cNvPr id="65" name="TextBox 64"/>
          <p:cNvSpPr txBox="1"/>
          <p:nvPr/>
        </p:nvSpPr>
        <p:spPr>
          <a:xfrm>
            <a:off x="4953000"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66" name="Rectangle 65"/>
              <p:cNvSpPr/>
              <p:nvPr/>
            </p:nvSpPr>
            <p:spPr>
              <a:xfrm>
                <a:off x="4915015" y="6346194"/>
                <a:ext cx="986745"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2</m:t>
                          </m:r>
                        </m:sup>
                      </m:sSup>
                      <m:r>
                        <a:rPr lang="en-US" altLang="ko-KR" sz="1400">
                          <a:latin typeface="Cambria Math"/>
                        </a:rPr>
                        <m:t>=</m:t>
                      </m:r>
                      <m:r>
                        <a:rPr lang="en-US" altLang="ko-KR" sz="1400" b="0" i="0" smtClean="0">
                          <a:latin typeface="Cambria Math"/>
                        </a:rPr>
                        <m:t>0.18</m:t>
                      </m:r>
                    </m:oMath>
                  </m:oMathPara>
                </a14:m>
                <a:endParaRPr lang="ko-KR" altLang="en-US" sz="1400" dirty="0">
                  <a:latin typeface="Calibri" panose="020F0502020204030204" pitchFamily="34" charset="0"/>
                </a:endParaRPr>
              </a:p>
            </p:txBody>
          </p:sp>
        </mc:Choice>
        <mc:Fallback xmlns="">
          <p:sp>
            <p:nvSpPr>
              <p:cNvPr id="66" name="Rectangle 65"/>
              <p:cNvSpPr>
                <a:spLocks noRot="1" noChangeAspect="1" noMove="1" noResize="1" noEditPoints="1" noAdjustHandles="1" noChangeArrowheads="1" noChangeShapeType="1" noTextEdit="1"/>
              </p:cNvSpPr>
              <p:nvPr/>
            </p:nvSpPr>
            <p:spPr>
              <a:xfrm>
                <a:off x="4915015" y="6346194"/>
                <a:ext cx="986745" cy="307777"/>
              </a:xfrm>
              <a:prstGeom prst="rect">
                <a:avLst/>
              </a:prstGeom>
              <a:blipFill rotWithShape="1">
                <a:blip r:embed="rId14"/>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4892092" y="5044394"/>
                <a:ext cx="4230960" cy="59272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2</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𝒙</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2</m:t>
                          </m:r>
                        </m:sup>
                      </m:sSup>
                      <m:r>
                        <a:rPr lang="en-GB" altLang="ko-KR" sz="1400" i="1">
                          <a:latin typeface="Cambria Math"/>
                        </a:rPr>
                        <m:t>=</m:t>
                      </m:r>
                      <m:r>
                        <a:rPr lang="en-US" altLang="ko-KR" sz="1400" i="1">
                          <a:latin typeface="Cambria Math"/>
                        </a:rPr>
                        <m:t>−1.00</m:t>
                      </m:r>
                    </m:oMath>
                  </m:oMathPara>
                </a14:m>
                <a:endParaRPr lang="ko-KR" altLang="en-US" sz="1400" dirty="0"/>
              </a:p>
            </p:txBody>
          </p:sp>
        </mc:Choice>
        <mc:Fallback xmlns="">
          <p:sp>
            <p:nvSpPr>
              <p:cNvPr id="67" name="Rectangle 66"/>
              <p:cNvSpPr>
                <a:spLocks noRot="1" noChangeAspect="1" noMove="1" noResize="1" noEditPoints="1" noAdjustHandles="1" noChangeArrowheads="1" noChangeShapeType="1" noTextEdit="1"/>
              </p:cNvSpPr>
              <p:nvPr/>
            </p:nvSpPr>
            <p:spPr>
              <a:xfrm>
                <a:off x="4892092" y="5044394"/>
                <a:ext cx="4230960" cy="592726"/>
              </a:xfrm>
              <a:prstGeom prst="rect">
                <a:avLst/>
              </a:prstGeom>
              <a:blipFill rotWithShape="1">
                <a:blip r:embed="rId15"/>
                <a:stretch>
                  <a:fillRect/>
                </a:stretch>
              </a:blipFill>
            </p:spPr>
            <p:txBody>
              <a:bodyPr/>
              <a:lstStyle/>
              <a:p>
                <a:r>
                  <a:rPr lang="en-US">
                    <a:noFill/>
                  </a:rPr>
                  <a:t> </a:t>
                </a:r>
              </a:p>
            </p:txBody>
          </p:sp>
        </mc:Fallback>
      </mc:AlternateContent>
      <p:sp>
        <p:nvSpPr>
          <p:cNvPr id="68" name="TextBox 67"/>
          <p:cNvSpPr txBox="1"/>
          <p:nvPr/>
        </p:nvSpPr>
        <p:spPr>
          <a:xfrm>
            <a:off x="4968949"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p:sp>
        <p:nvSpPr>
          <p:cNvPr id="3" name="TextBox 2"/>
          <p:cNvSpPr txBox="1"/>
          <p:nvPr/>
        </p:nvSpPr>
        <p:spPr>
          <a:xfrm>
            <a:off x="653128"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38" name="Rectangle 37"/>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38" name="Rectangle 37"/>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17"/>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39" name="Rectangle 38"/>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18"/>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42" name="Rectangle 41"/>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19"/>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21"/>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rot="16200000">
                <a:off x="-149021"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47" name="Rectangle 46"/>
              <p:cNvSpPr>
                <a:spLocks noRot="1" noChangeAspect="1" noMove="1" noResize="1" noEditPoints="1" noAdjustHandles="1" noChangeArrowheads="1" noChangeShapeType="1" noTextEdit="1"/>
              </p:cNvSpPr>
              <p:nvPr/>
            </p:nvSpPr>
            <p:spPr>
              <a:xfrm rot="16200000">
                <a:off x="-149021" y="5571812"/>
                <a:ext cx="679043" cy="369332"/>
              </a:xfrm>
              <a:prstGeom prst="rect">
                <a:avLst/>
              </a:prstGeom>
              <a:blipFill rotWithShape="1">
                <a:blip r:embed="rId23"/>
                <a:stretch>
                  <a:fillRect t="-8108" r="-11475"/>
                </a:stretch>
              </a:blipFill>
            </p:spPr>
            <p:txBody>
              <a:bodyPr/>
              <a:lstStyle/>
              <a:p>
                <a:r>
                  <a:rPr lang="en-US">
                    <a:noFill/>
                  </a:rPr>
                  <a:t> </a:t>
                </a:r>
              </a:p>
            </p:txBody>
          </p:sp>
        </mc:Fallback>
      </mc:AlternateContent>
      <p:sp>
        <p:nvSpPr>
          <p:cNvPr id="50" name="Rectangle 49"/>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37" name="TextBox 36"/>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211994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2452163"/>
            <a:ext cx="5029200" cy="4405837"/>
            <a:chOff x="0" y="2452163"/>
            <a:chExt cx="5029200" cy="4405837"/>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52163"/>
              <a:ext cx="5029200" cy="4405837"/>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588888" y="36576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2</m:t>
                            </m:r>
                          </m:sup>
                        </m:sSup>
                      </m:oMath>
                    </m:oMathPara>
                  </a14:m>
                  <a:endParaRPr lang="en-US" sz="1300" dirty="0"/>
                </a:p>
              </p:txBody>
            </p:sp>
          </mc:Choice>
          <mc:Fallback xmlns="">
            <p:sp>
              <p:nvSpPr>
                <p:cNvPr id="58" name="Rectangle 57"/>
                <p:cNvSpPr>
                  <a:spLocks noRot="1" noChangeAspect="1" noMove="1" noResize="1" noEditPoints="1" noAdjustHandles="1" noChangeArrowheads="1" noChangeShapeType="1" noTextEdit="1"/>
                </p:cNvSpPr>
                <p:nvPr/>
              </p:nvSpPr>
              <p:spPr>
                <a:xfrm>
                  <a:off x="588888" y="3657600"/>
                  <a:ext cx="401712" cy="292388"/>
                </a:xfrm>
                <a:prstGeom prst="rect">
                  <a:avLst/>
                </a:prstGeom>
                <a:blipFill rotWithShape="1">
                  <a:blip r:embed="rId4"/>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2338241" y="3803794"/>
              <a:ext cx="2484" cy="1618662"/>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1" name="Rectangle 30"/>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31" name="Rectangle 30"/>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7"/>
                <a:stretch>
                  <a:fillRect b="-3636"/>
                </a:stretch>
              </a:blipFill>
            </p:spPr>
            <p:txBody>
              <a:bodyPr/>
              <a:lstStyle/>
              <a:p>
                <a:r>
                  <a:rPr lang="en-US">
                    <a:noFill/>
                  </a:rPr>
                  <a:t> </a:t>
                </a:r>
              </a:p>
            </p:txBody>
          </p:sp>
        </mc:Fallback>
      </mc:AlternateContent>
      <p:grpSp>
        <p:nvGrpSpPr>
          <p:cNvPr id="72" name="Group 71"/>
          <p:cNvGrpSpPr/>
          <p:nvPr/>
        </p:nvGrpSpPr>
        <p:grpSpPr>
          <a:xfrm>
            <a:off x="5247228" y="899738"/>
            <a:ext cx="2750066" cy="1538662"/>
            <a:chOff x="6716864" y="2980499"/>
            <a:chExt cx="2750066" cy="1538662"/>
          </a:xfrm>
        </p:grpSpPr>
        <mc:AlternateContent xmlns:mc="http://schemas.openxmlformats.org/markup-compatibility/2006" xmlns:a14="http://schemas.microsoft.com/office/drawing/2010/main">
          <mc:Choice Requires="a14">
            <p:sp>
              <p:nvSpPr>
                <p:cNvPr id="73" name="Rectangle 72"/>
                <p:cNvSpPr/>
                <p:nvPr/>
              </p:nvSpPr>
              <p:spPr>
                <a:xfrm>
                  <a:off x="6852368" y="2980499"/>
                  <a:ext cx="2614562" cy="6868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m:rPr>
                                    <m:nor/>
                                  </m:rPr>
                                  <a:rPr lang="en-US" sz="1200" dirty="0" smtClean="0"/>
                                  <m:t>1.15</m:t>
                                </m:r>
                              </m:e>
                              <m:e>
                                <m:r>
                                  <m:rPr>
                                    <m:nor/>
                                  </m:rPr>
                                  <a:rPr lang="en-US" sz="1200" dirty="0" smtClean="0"/>
                                  <m:t>0.18</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m>
                                        <m:mPr>
                                          <m:mcs>
                                            <m:mc>
                                              <m:mcPr>
                                                <m:count m:val="1"/>
                                                <m:mcJc m:val="center"/>
                                              </m:mcPr>
                                            </m:mc>
                                          </m:mcs>
                                          <m:ctrlPr>
                                            <a:rPr lang="en-US" sz="1200" i="1" smtClean="0">
                                              <a:latin typeface="Cambria Math" panose="02040503050406030204" pitchFamily="18" charset="0"/>
                                            </a:rPr>
                                          </m:ctrlPr>
                                        </m:mPr>
                                        <m:mr>
                                          <m:e/>
                                        </m:mr>
                                        <m:mr>
                                          <m:e/>
                                        </m:mr>
                                      </m:m>
                                      <m:m>
                                        <m:mPr>
                                          <m:mcs>
                                            <m:mc>
                                              <m:mcPr>
                                                <m:count m:val="1"/>
                                                <m:mcJc m:val="center"/>
                                              </m:mcPr>
                                            </m:mc>
                                          </m:mcs>
                                          <m:ctrlPr>
                                            <a:rPr lang="en-US" sz="1200" i="1" smtClean="0">
                                              <a:latin typeface="Cambria Math" panose="02040503050406030204" pitchFamily="18" charset="0"/>
                                            </a:rPr>
                                          </m:ctrlPr>
                                        </m:mPr>
                                        <m:mr>
                                          <m:e/>
                                        </m:mr>
                                        <m:mr>
                                          <m:e>
                                            <m:r>
                                              <a:rPr lang="en-US" sz="1200" b="0" i="1" smtClean="0">
                                                <a:latin typeface="Cambria Math"/>
                                              </a:rPr>
                                              <m:t>            </m:t>
                                            </m:r>
                                          </m:e>
                                        </m:mr>
                                      </m:m>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r>
                                        <a:rPr lang="en-US" altLang="ko-KR" sz="1200" b="1" i="1" smtClean="0">
                                          <a:latin typeface="Cambria Math"/>
                                        </a:rPr>
                                        <m:t>𝒙</m:t>
                                      </m:r>
                                      <m:r>
                                        <a:rPr lang="en-GB" altLang="ko-KR" sz="1200" b="0" i="1">
                                          <a:latin typeface="Cambria Math"/>
                                        </a:rPr>
                                        <m:t>,</m:t>
                                      </m:r>
                                      <m:sSup>
                                        <m:sSupPr>
                                          <m:ctrlPr>
                                            <a:rPr lang="ko-KR" altLang="ko-KR" sz="1200" i="1">
                                              <a:latin typeface="Cambria Math" panose="02040503050406030204" pitchFamily="18" charset="0"/>
                                            </a:rPr>
                                          </m:ctrlPr>
                                        </m:sSupPr>
                                        <m:e>
                                          <m:r>
                                            <a:rPr lang="en-US" altLang="ko-KR" sz="1200" b="1" i="1">
                                              <a:latin typeface="Cambria Math"/>
                                            </a:rPr>
                                            <m:t>𝒙</m:t>
                                          </m:r>
                                        </m:e>
                                        <m:sup>
                                          <m:r>
                                            <a:rPr lang="en-US" altLang="ko-KR" sz="1200" b="0" i="1" smtClean="0">
                                              <a:latin typeface="Cambria Math"/>
                                            </a:rPr>
                                            <m:t> </m:t>
                                          </m:r>
                                        </m:sup>
                                      </m:sSup>
                                      <m:r>
                                        <a:rPr lang="en-US" altLang="ko-KR" sz="1200" b="0" i="1" smtClean="0">
                                          <a:latin typeface="Cambria Math"/>
                                        </a:rPr>
                                        <m:t>)</m:t>
                                      </m:r>
                                    </m:e>
                                  </m:mr>
                                </m:m>
                              </m:e>
                            </m:d>
                          </m:e>
                        </m:d>
                      </m:oMath>
                    </m:oMathPara>
                  </a14:m>
                  <a:endParaRPr lang="ko-KR" altLang="en-US" sz="1200" dirty="0"/>
                </a:p>
              </p:txBody>
            </p:sp>
          </mc:Choice>
          <mc:Fallback xmlns="">
            <p:sp>
              <p:nvSpPr>
                <p:cNvPr id="73" name="Rectangle 72"/>
                <p:cNvSpPr>
                  <a:spLocks noRot="1" noChangeAspect="1" noMove="1" noResize="1" noEditPoints="1" noAdjustHandles="1" noChangeArrowheads="1" noChangeShapeType="1" noTextEdit="1"/>
                </p:cNvSpPr>
                <p:nvPr/>
              </p:nvSpPr>
              <p:spPr>
                <a:xfrm>
                  <a:off x="6852368" y="2980499"/>
                  <a:ext cx="2614562" cy="68685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6716864" y="3007080"/>
                  <a:ext cx="293536" cy="1512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2</m:t>
                                  </m:r>
                                </m:sup>
                              </m:sSup>
                            </m:e>
                          </m:mr>
                          <m:mr>
                            <m:e>
                              <m:eqArr>
                                <m:eqArrPr>
                                  <m:ctrlPr>
                                    <a:rPr lang="ko-KR" altLang="ko-KR" sz="1000" i="1">
                                      <a:solidFill>
                                        <a:srgbClr val="2706EC"/>
                                      </a:solidFill>
                                      <a:latin typeface="Cambria Math" panose="02040503050406030204" pitchFamily="18" charset="0"/>
                                    </a:rPr>
                                  </m:ctrlPr>
                                </m:eqArrPr>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b="0" i="1" smtClean="0">
                                      <a:solidFill>
                                        <a:srgbClr val="2706EC"/>
                                      </a:solidFill>
                                      <a:latin typeface="Cambria Math"/>
                                    </a:rPr>
                                    <m:t> </m:t>
                                  </m:r>
                                </m:e>
                              </m:eqArr>
                            </m:e>
                          </m:mr>
                        </m:m>
                      </m:oMath>
                    </m:oMathPara>
                  </a14:m>
                  <a:endParaRPr lang="en-US" sz="1000" dirty="0">
                    <a:solidFill>
                      <a:srgbClr val="2706EC"/>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6716864" y="3007080"/>
                  <a:ext cx="293536" cy="1512081"/>
                </a:xfrm>
                <a:prstGeom prst="rect">
                  <a:avLst/>
                </a:prstGeom>
                <a:blipFill rotWithShape="1">
                  <a:blip r:embed="rId1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Rectangle 75"/>
              <p:cNvSpPr/>
              <p:nvPr/>
            </p:nvSpPr>
            <p:spPr>
              <a:xfrm>
                <a:off x="4915015" y="6023030"/>
                <a:ext cx="2632772" cy="307777"/>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𝑥</m:t>
                        </m:r>
                      </m:e>
                      <m:sup>
                        <m:r>
                          <a:rPr lang="en-US" altLang="ko-KR" sz="1400" b="0" i="1" smtClean="0">
                            <a:latin typeface="Cambria Math"/>
                          </a:rPr>
                          <m:t>3</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3</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76" name="Rectangle 75"/>
              <p:cNvSpPr>
                <a:spLocks noRot="1" noChangeAspect="1" noMove="1" noResize="1" noEditPoints="1" noAdjustHandles="1" noChangeArrowheads="1" noChangeShapeType="1" noTextEdit="1"/>
              </p:cNvSpPr>
              <p:nvPr/>
            </p:nvSpPr>
            <p:spPr>
              <a:xfrm>
                <a:off x="4915015" y="6023030"/>
                <a:ext cx="2632772" cy="307777"/>
              </a:xfrm>
              <a:prstGeom prst="rect">
                <a:avLst/>
              </a:prstGeom>
              <a:blipFill rotWithShape="1">
                <a:blip r:embed="rId14"/>
                <a:stretch>
                  <a:fillRect b="-19608"/>
                </a:stretch>
              </a:blipFill>
            </p:spPr>
            <p:txBody>
              <a:bodyPr/>
              <a:lstStyle/>
              <a:p>
                <a:r>
                  <a:rPr lang="en-US">
                    <a:noFill/>
                  </a:rPr>
                  <a:t> </a:t>
                </a:r>
              </a:p>
            </p:txBody>
          </p:sp>
        </mc:Fallback>
      </mc:AlternateContent>
      <p:sp>
        <p:nvSpPr>
          <p:cNvPr id="77" name="TextBox 76"/>
          <p:cNvSpPr txBox="1"/>
          <p:nvPr/>
        </p:nvSpPr>
        <p:spPr>
          <a:xfrm>
            <a:off x="4953000"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78" name="Rectangle 77"/>
              <p:cNvSpPr/>
              <p:nvPr/>
            </p:nvSpPr>
            <p:spPr>
              <a:xfrm>
                <a:off x="4915015" y="6346194"/>
                <a:ext cx="986745"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𝑥</m:t>
                          </m:r>
                        </m:e>
                        <m:sup>
                          <m:r>
                            <a:rPr lang="en-US" altLang="ko-KR" sz="1400" b="0" i="1" smtClean="0">
                              <a:latin typeface="Cambria Math"/>
                            </a:rPr>
                            <m:t>3</m:t>
                          </m:r>
                        </m:sup>
                      </m:sSup>
                      <m:r>
                        <a:rPr lang="en-US" altLang="ko-KR" sz="1400">
                          <a:latin typeface="Cambria Math"/>
                        </a:rPr>
                        <m:t>=</m:t>
                      </m:r>
                      <m:r>
                        <a:rPr lang="en-US" altLang="ko-KR" sz="1400" b="0" i="0" smtClean="0">
                          <a:latin typeface="Cambria Math"/>
                        </a:rPr>
                        <m:t>1.02</m:t>
                      </m:r>
                    </m:oMath>
                  </m:oMathPara>
                </a14:m>
                <a:endParaRPr lang="ko-KR" altLang="en-US" sz="1400" dirty="0">
                  <a:latin typeface="Calibri" panose="020F0502020204030204" pitchFamily="34" charset="0"/>
                </a:endParaRPr>
              </a:p>
            </p:txBody>
          </p:sp>
        </mc:Choice>
        <mc:Fallback xmlns="">
          <p:sp>
            <p:nvSpPr>
              <p:cNvPr id="78" name="Rectangle 77"/>
              <p:cNvSpPr>
                <a:spLocks noRot="1" noChangeAspect="1" noMove="1" noResize="1" noEditPoints="1" noAdjustHandles="1" noChangeArrowheads="1" noChangeShapeType="1" noTextEdit="1"/>
              </p:cNvSpPr>
              <p:nvPr/>
            </p:nvSpPr>
            <p:spPr>
              <a:xfrm>
                <a:off x="4915015" y="6346194"/>
                <a:ext cx="986745" cy="307777"/>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a:off x="4892092" y="5044394"/>
                <a:ext cx="4230960" cy="59272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3</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𝒙</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3</m:t>
                          </m:r>
                        </m:sup>
                      </m:sSup>
                      <m:r>
                        <a:rPr lang="en-GB" altLang="ko-KR" sz="1400" i="1">
                          <a:latin typeface="Cambria Math"/>
                        </a:rPr>
                        <m:t>=</m:t>
                      </m:r>
                      <m:r>
                        <a:rPr lang="en-US" altLang="ko-KR" sz="1400" i="1">
                          <a:latin typeface="Cambria Math"/>
                        </a:rPr>
                        <m:t>0.03</m:t>
                      </m:r>
                    </m:oMath>
                  </m:oMathPara>
                </a14:m>
                <a:endParaRPr lang="ko-KR" altLang="en-US" sz="1400" dirty="0"/>
              </a:p>
            </p:txBody>
          </p:sp>
        </mc:Choice>
        <mc:Fallback xmlns="">
          <p:sp>
            <p:nvSpPr>
              <p:cNvPr id="79" name="Rectangle 78"/>
              <p:cNvSpPr>
                <a:spLocks noRot="1" noChangeAspect="1" noMove="1" noResize="1" noEditPoints="1" noAdjustHandles="1" noChangeArrowheads="1" noChangeShapeType="1" noTextEdit="1"/>
              </p:cNvSpPr>
              <p:nvPr/>
            </p:nvSpPr>
            <p:spPr>
              <a:xfrm>
                <a:off x="4892092" y="5044394"/>
                <a:ext cx="4230960" cy="592726"/>
              </a:xfrm>
              <a:prstGeom prst="rect">
                <a:avLst/>
              </a:prstGeom>
              <a:blipFill rotWithShape="1">
                <a:blip r:embed="rId16"/>
                <a:stretch>
                  <a:fillRect/>
                </a:stretch>
              </a:blipFill>
            </p:spPr>
            <p:txBody>
              <a:bodyPr/>
              <a:lstStyle/>
              <a:p>
                <a:r>
                  <a:rPr lang="en-US">
                    <a:noFill/>
                  </a:rPr>
                  <a:t> </a:t>
                </a:r>
              </a:p>
            </p:txBody>
          </p:sp>
        </mc:Fallback>
      </mc:AlternateContent>
      <p:sp>
        <p:nvSpPr>
          <p:cNvPr id="80" name="TextBox 79"/>
          <p:cNvSpPr txBox="1"/>
          <p:nvPr/>
        </p:nvSpPr>
        <p:spPr>
          <a:xfrm>
            <a:off x="4968949"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29" name="Rectangle 28"/>
              <p:cNvSpPr/>
              <p:nvPr/>
            </p:nvSpPr>
            <p:spPr>
              <a:xfrm>
                <a:off x="6469907" y="945219"/>
                <a:ext cx="623786" cy="381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altLang="ko-KR" sz="1000" b="1" i="1" smtClean="0">
                          <a:solidFill>
                            <a:schemeClr val="tx1"/>
                          </a:solidFill>
                          <a:latin typeface="Cambria Math"/>
                        </a:rPr>
                        <m:t>𝐊</m:t>
                      </m:r>
                      <m:r>
                        <a:rPr lang="en-GB" altLang="ko-KR" sz="1000" b="1">
                          <a:solidFill>
                            <a:schemeClr val="tx1"/>
                          </a:solidFill>
                          <a:latin typeface="Cambria Math"/>
                        </a:rPr>
                        <m:t>+</m:t>
                      </m:r>
                      <m:sSubSup>
                        <m:sSubSupPr>
                          <m:ctrlPr>
                            <a:rPr lang="ko-KR" altLang="ko-KR" sz="1000" i="1" smtClean="0">
                              <a:solidFill>
                                <a:schemeClr val="tx1"/>
                              </a:solidFill>
                              <a:latin typeface="Cambria Math" panose="02040503050406030204" pitchFamily="18" charset="0"/>
                            </a:rPr>
                          </m:ctrlPr>
                        </m:sSubSupPr>
                        <m:e>
                          <m:r>
                            <a:rPr lang="en-GB" altLang="ko-KR" sz="1000" i="1">
                              <a:solidFill>
                                <a:schemeClr val="tx1"/>
                              </a:solidFill>
                              <a:latin typeface="Cambria Math"/>
                            </a:rPr>
                            <m:t>𝜎</m:t>
                          </m:r>
                        </m:e>
                        <m:sub>
                          <m:r>
                            <a:rPr lang="ko-KR" altLang="en-US" sz="1000" i="1">
                              <a:solidFill>
                                <a:schemeClr val="tx1"/>
                              </a:solidFill>
                              <a:latin typeface="Cambria Math"/>
                            </a:rPr>
                            <m:t>𝜖</m:t>
                          </m:r>
                        </m:sub>
                        <m:sup>
                          <m:r>
                            <a:rPr lang="en-GB" altLang="ko-KR" sz="1000" i="1">
                              <a:solidFill>
                                <a:schemeClr val="tx1"/>
                              </a:solidFill>
                              <a:latin typeface="Cambria Math"/>
                            </a:rPr>
                            <m:t>2</m:t>
                          </m:r>
                        </m:sup>
                      </m:sSubSup>
                      <m:r>
                        <a:rPr lang="en-GB" altLang="ko-KR" sz="1000" b="1" i="1">
                          <a:solidFill>
                            <a:schemeClr val="tx1"/>
                          </a:solidFill>
                          <a:latin typeface="Cambria Math"/>
                        </a:rPr>
                        <m:t>𝐈</m:t>
                      </m:r>
                    </m:oMath>
                  </m:oMathPara>
                </a14:m>
                <a:endParaRPr lang="en-US" sz="1000" dirty="0">
                  <a:solidFill>
                    <a:schemeClr val="tx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6469907" y="945219"/>
                <a:ext cx="623786" cy="381000"/>
              </a:xfrm>
              <a:prstGeom prst="rect">
                <a:avLst/>
              </a:prstGeom>
              <a:blipFill rotWithShape="1">
                <a:blip r:embed="rId17"/>
                <a:stretch>
                  <a:fillRect/>
                </a:stretch>
              </a:blipFill>
              <a:ln>
                <a:noFill/>
              </a:ln>
            </p:spPr>
            <p:txBody>
              <a:bodyPr/>
              <a:lstStyle/>
              <a:p>
                <a:r>
                  <a:rPr lang="en-US">
                    <a:noFill/>
                  </a:rPr>
                  <a:t> </a:t>
                </a:r>
              </a:p>
            </p:txBody>
          </p:sp>
        </mc:Fallback>
      </mc:AlternateContent>
      <p:sp>
        <p:nvSpPr>
          <p:cNvPr id="34" name="TextBox 33"/>
          <p:cNvSpPr txBox="1"/>
          <p:nvPr/>
        </p:nvSpPr>
        <p:spPr>
          <a:xfrm>
            <a:off x="2286000"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40" name="Rectangle 39"/>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40" name="Rectangle 39"/>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19"/>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42" name="Rectangle 41"/>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20"/>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44" name="Rectangle 43"/>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21"/>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46" name="Rectangle 45"/>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23"/>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47" name="Rectangle 46"/>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rot="16200000">
                <a:off x="-149021"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rot="16200000">
                <a:off x="-149021" y="5571812"/>
                <a:ext cx="679043" cy="369332"/>
              </a:xfrm>
              <a:prstGeom prst="rect">
                <a:avLst/>
              </a:prstGeom>
              <a:blipFill rotWithShape="1">
                <a:blip r:embed="rId25"/>
                <a:stretch>
                  <a:fillRect t="-8108" r="-11475"/>
                </a:stretch>
              </a:blipFill>
            </p:spPr>
            <p:txBody>
              <a:bodyPr/>
              <a:lstStyle/>
              <a:p>
                <a:r>
                  <a:rPr lang="en-US">
                    <a:noFill/>
                  </a:rPr>
                  <a:t> </a:t>
                </a:r>
              </a:p>
            </p:txBody>
          </p:sp>
        </mc:Fallback>
      </mc:AlternateContent>
      <p:sp>
        <p:nvSpPr>
          <p:cNvPr id="53" name="Rectangle 52"/>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37" name="TextBox 36"/>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578717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View on Bandit Problem (MDP formulation)</a:t>
            </a:r>
            <a:endParaRPr lang="en-US" b="1" dirty="0">
              <a:solidFill>
                <a:srgbClr val="3333FF"/>
              </a:solidFill>
            </a:endParaRPr>
          </a:p>
        </p:txBody>
      </p:sp>
      <p:sp>
        <p:nvSpPr>
          <p:cNvPr id="3" name="TextBox 2"/>
          <p:cNvSpPr txBox="1"/>
          <p:nvPr/>
        </p:nvSpPr>
        <p:spPr>
          <a:xfrm>
            <a:off x="228600" y="685800"/>
            <a:ext cx="8763000" cy="369332"/>
          </a:xfrm>
          <a:prstGeom prst="rect">
            <a:avLst/>
          </a:prstGeom>
          <a:noFill/>
        </p:spPr>
        <p:txBody>
          <a:bodyPr wrap="square" rtlCol="0">
            <a:spAutoFit/>
          </a:bodyPr>
          <a:lstStyle/>
          <a:p>
            <a:r>
              <a:rPr lang="en-US" b="1" dirty="0" smtClean="0">
                <a:solidFill>
                  <a:srgbClr val="FF0000"/>
                </a:solidFill>
              </a:rPr>
              <a:t>MDP over belief state and finding optimal policy using Dynamic Programming</a:t>
            </a:r>
            <a:endParaRPr lang="en-US" b="1" dirty="0">
              <a:solidFill>
                <a:srgbClr val="FF0000"/>
              </a:solidFill>
            </a:endParaRPr>
          </a:p>
        </p:txBody>
      </p:sp>
      <p:sp>
        <p:nvSpPr>
          <p:cNvPr id="5" name="Rectangle 4"/>
          <p:cNvSpPr/>
          <p:nvPr/>
        </p:nvSpPr>
        <p:spPr>
          <a:xfrm>
            <a:off x="2480445" y="134955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511536" y="1431584"/>
                <a:ext cx="471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𝑡</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511536" y="1431584"/>
                <a:ext cx="471218" cy="369332"/>
              </a:xfrm>
              <a:prstGeom prst="rect">
                <a:avLst/>
              </a:prstGeom>
              <a:blipFill>
                <a:blip r:embed="rId2"/>
                <a:stretch>
                  <a:fillRect/>
                </a:stretch>
              </a:blipFill>
            </p:spPr>
            <p:txBody>
              <a:bodyPr/>
              <a:lstStyle/>
              <a:p>
                <a:r>
                  <a:rPr lang="en-US">
                    <a:noFill/>
                  </a:rPr>
                  <a:t> </a:t>
                </a:r>
              </a:p>
            </p:txBody>
          </p:sp>
        </mc:Fallback>
      </mc:AlternateContent>
      <p:sp>
        <p:nvSpPr>
          <p:cNvPr id="7" name="Rectangle 6"/>
          <p:cNvSpPr/>
          <p:nvPr/>
        </p:nvSpPr>
        <p:spPr>
          <a:xfrm rot="2785270">
            <a:off x="2480445" y="2458395"/>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2511536" y="2540429"/>
                <a:ext cx="471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a:rPr>
                            <m:t>𝑡</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511536" y="2540429"/>
                <a:ext cx="471218" cy="369332"/>
              </a:xfrm>
              <a:prstGeom prst="rect">
                <a:avLst/>
              </a:prstGeom>
              <a:blipFill>
                <a:blip r:embed="rId3"/>
                <a:stretch>
                  <a:fillRect/>
                </a:stretch>
              </a:blipFill>
            </p:spPr>
            <p:txBody>
              <a:bodyPr/>
              <a:lstStyle/>
              <a:p>
                <a:r>
                  <a:rPr lang="en-US">
                    <a:noFill/>
                  </a:rPr>
                  <a:t> </a:t>
                </a:r>
              </a:p>
            </p:txBody>
          </p:sp>
        </mc:Fallback>
      </mc:AlternateContent>
      <p:sp>
        <p:nvSpPr>
          <p:cNvPr id="9" name="Oval 8"/>
          <p:cNvSpPr/>
          <p:nvPr/>
        </p:nvSpPr>
        <p:spPr>
          <a:xfrm>
            <a:off x="2404245" y="3635550"/>
            <a:ext cx="685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2511536" y="3793784"/>
                <a:ext cx="4430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𝑏</m:t>
                          </m:r>
                        </m:e>
                        <m:sub>
                          <m:r>
                            <a:rPr lang="en-US" b="0" i="1" smtClean="0">
                              <a:latin typeface="Cambria Math"/>
                            </a:rPr>
                            <m:t>𝑡</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511536" y="3793784"/>
                <a:ext cx="443070" cy="369332"/>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p:cNvCxnSpPr>
            <a:stCxn id="5" idx="2"/>
          </p:cNvCxnSpPr>
          <p:nvPr/>
        </p:nvCxnSpPr>
        <p:spPr>
          <a:xfrm>
            <a:off x="2747145" y="1882950"/>
            <a:ext cx="0" cy="4650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730057" y="3092101"/>
            <a:ext cx="0" cy="565499"/>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Arc 12"/>
          <p:cNvSpPr/>
          <p:nvPr/>
        </p:nvSpPr>
        <p:spPr>
          <a:xfrm>
            <a:off x="1995043" y="1583173"/>
            <a:ext cx="1049606" cy="2375818"/>
          </a:xfrm>
          <a:prstGeom prst="arc">
            <a:avLst>
              <a:gd name="adj1" fmla="val 5788583"/>
              <a:gd name="adj2" fmla="val 1607610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13"/>
              <p:cNvSpPr/>
              <p:nvPr/>
            </p:nvSpPr>
            <p:spPr>
              <a:xfrm>
                <a:off x="3581400" y="1143000"/>
                <a:ext cx="3677097" cy="369332"/>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h</m:t>
                        </m:r>
                      </m:e>
                      <m:sub>
                        <m:r>
                          <a:rPr lang="en-US" i="1">
                            <a:latin typeface="Cambria Math"/>
                          </a:rPr>
                          <m:t>𝑡</m:t>
                        </m:r>
                      </m:sub>
                    </m:sSub>
                    <m:r>
                      <a:rPr lang="en-US" b="0" i="0" smtClean="0">
                        <a:latin typeface="Cambria Math"/>
                      </a:rPr>
                      <m:t>=</m:t>
                    </m:r>
                    <m:d>
                      <m:dPr>
                        <m:begChr m:val="["/>
                        <m:endChr m:val="]"/>
                        <m:ctrlPr>
                          <a:rPr lang="en-US" i="1">
                            <a:latin typeface="Cambria Math" panose="02040503050406030204" pitchFamily="18" charset="0"/>
                            <a:ea typeface="Cambria Math"/>
                          </a:rPr>
                        </m:ctrlPr>
                      </m:dPr>
                      <m:e>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𝑎</m:t>
                                </m:r>
                              </m:e>
                              <m:sub>
                                <m:r>
                                  <a:rPr lang="en-US" i="1">
                                    <a:latin typeface="Cambria Math"/>
                                    <a:ea typeface="Cambria Math"/>
                                  </a:rPr>
                                  <m:t>1</m:t>
                                </m:r>
                              </m:sub>
                            </m:sSub>
                            <m:r>
                              <a:rPr lang="en-US" i="1">
                                <a:latin typeface="Cambria Math"/>
                                <a:ea typeface="Cambria Math"/>
                              </a:rPr>
                              <m:t>,</m:t>
                            </m:r>
                            <m:sSub>
                              <m:sSubPr>
                                <m:ctrlPr>
                                  <a:rPr lang="en-US" i="1">
                                    <a:latin typeface="Cambria Math" panose="02040503050406030204" pitchFamily="18" charset="0"/>
                                  </a:rPr>
                                </m:ctrlPr>
                              </m:sSubPr>
                              <m:e>
                                <m:r>
                                  <a:rPr lang="en-US" b="0" i="1" smtClean="0">
                                    <a:latin typeface="Cambria Math"/>
                                  </a:rPr>
                                  <m:t>𝑟</m:t>
                                </m:r>
                              </m:e>
                              <m:sub>
                                <m:r>
                                  <a:rPr lang="en-US" i="1">
                                    <a:latin typeface="Cambria Math"/>
                                    <a:ea typeface="Cambria Math"/>
                                  </a:rPr>
                                  <m:t>1</m:t>
                                </m:r>
                              </m:sub>
                            </m:sSub>
                          </m:e>
                        </m:d>
                        <m:r>
                          <a:rPr lang="en-US" i="1">
                            <a:latin typeface="Cambria Math"/>
                            <a:ea typeface="Cambria Math"/>
                          </a:rPr>
                          <m:t>, </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𝑎</m:t>
                                </m:r>
                              </m:e>
                              <m:sub>
                                <m:r>
                                  <a:rPr lang="en-US" i="1">
                                    <a:latin typeface="Cambria Math"/>
                                    <a:ea typeface="Cambria Math"/>
                                  </a:rPr>
                                  <m:t>1</m:t>
                                </m:r>
                              </m:sub>
                            </m:sSub>
                            <m:r>
                              <a:rPr lang="en-US" i="1">
                                <a:latin typeface="Cambria Math"/>
                                <a:ea typeface="Cambria Math"/>
                              </a:rPr>
                              <m:t>,</m:t>
                            </m:r>
                            <m:sSub>
                              <m:sSubPr>
                                <m:ctrlPr>
                                  <a:rPr lang="en-US" i="1">
                                    <a:latin typeface="Cambria Math" panose="02040503050406030204" pitchFamily="18" charset="0"/>
                                  </a:rPr>
                                </m:ctrlPr>
                              </m:sSubPr>
                              <m:e>
                                <m:r>
                                  <a:rPr lang="en-US" b="0" i="1" smtClean="0">
                                    <a:latin typeface="Cambria Math"/>
                                  </a:rPr>
                                  <m:t>𝑟</m:t>
                                </m:r>
                              </m:e>
                              <m:sub>
                                <m:r>
                                  <a:rPr lang="en-US" i="1">
                                    <a:latin typeface="Cambria Math"/>
                                    <a:ea typeface="Cambria Math"/>
                                  </a:rPr>
                                  <m:t>1</m:t>
                                </m:r>
                              </m:sub>
                            </m:sSub>
                          </m:e>
                        </m:d>
                        <m:r>
                          <a:rPr lang="en-US" i="1">
                            <a:latin typeface="Cambria Math"/>
                            <a:ea typeface="Cambria Math"/>
                          </a:rPr>
                          <m:t>,…, </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𝑎</m:t>
                                </m:r>
                              </m:e>
                              <m:sub>
                                <m:r>
                                  <a:rPr lang="en-US" i="1">
                                    <a:latin typeface="Cambria Math"/>
                                    <a:ea typeface="Cambria Math"/>
                                  </a:rPr>
                                  <m:t>𝑡</m:t>
                                </m:r>
                              </m:sub>
                            </m:sSub>
                            <m:r>
                              <a:rPr lang="en-US" i="1">
                                <a:latin typeface="Cambria Math"/>
                                <a:ea typeface="Cambria Math"/>
                              </a:rPr>
                              <m:t>,</m:t>
                            </m:r>
                            <m:sSub>
                              <m:sSubPr>
                                <m:ctrlPr>
                                  <a:rPr lang="en-US" i="1">
                                    <a:latin typeface="Cambria Math" panose="02040503050406030204" pitchFamily="18" charset="0"/>
                                  </a:rPr>
                                </m:ctrlPr>
                              </m:sSubPr>
                              <m:e>
                                <m:r>
                                  <a:rPr lang="en-US" b="0" i="1" smtClean="0">
                                    <a:latin typeface="Cambria Math"/>
                                  </a:rPr>
                                  <m:t>𝑟</m:t>
                                </m:r>
                              </m:e>
                              <m:sub>
                                <m:r>
                                  <a:rPr lang="en-US" i="1">
                                    <a:latin typeface="Cambria Math"/>
                                  </a:rPr>
                                  <m:t>𝑡</m:t>
                                </m:r>
                              </m:sub>
                            </m:sSub>
                          </m:e>
                        </m:d>
                      </m:e>
                    </m:d>
                  </m:oMath>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3581400" y="1143000"/>
                <a:ext cx="3677097" cy="369332"/>
              </a:xfrm>
              <a:prstGeom prst="rect">
                <a:avLst/>
              </a:prstGeom>
              <a:blipFill>
                <a:blip r:embed="rId5"/>
                <a:stretch>
                  <a:fillRect l="-1161" t="-5000"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581400" y="2167485"/>
                <a:ext cx="5616474" cy="369332"/>
              </a:xfrm>
              <a:prstGeom prst="rect">
                <a:avLst/>
              </a:prstGeom>
            </p:spPr>
            <p:txBody>
              <a:bodyPr wrap="none">
                <a:spAutoFit/>
              </a:bodyPr>
              <a:lstStyle/>
              <a:p>
                <a:pPr marL="285750" indent="-285750">
                  <a:buFont typeface="Arial" panose="020B0604020202020204" pitchFamily="34" charset="0"/>
                  <a:buChar char="•"/>
                </a:pPr>
                <a:r>
                  <a:rPr lang="en-US" dirty="0" smtClean="0"/>
                  <a:t>Belief state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𝑏</m:t>
                        </m:r>
                      </m:e>
                      <m:sub>
                        <m:r>
                          <a:rPr lang="en-US" i="1">
                            <a:latin typeface="Cambria Math"/>
                          </a:rPr>
                          <m:t>𝑡</m:t>
                        </m:r>
                      </m:sub>
                    </m:sSub>
                    <m:d>
                      <m:dPr>
                        <m:ctrlPr>
                          <a:rPr lang="en-US" b="0" i="1" smtClean="0">
                            <a:latin typeface="Cambria Math" panose="02040503050406030204" pitchFamily="18" charset="0"/>
                          </a:rPr>
                        </m:ctrlPr>
                      </m:dPr>
                      <m:e>
                        <m:r>
                          <a:rPr lang="el-GR" b="0" i="1" smtClean="0">
                            <a:latin typeface="Cambria Math"/>
                            <a:ea typeface="Cambria Math"/>
                          </a:rPr>
                          <m:t>𝜃</m:t>
                        </m:r>
                      </m:e>
                    </m:d>
                    <m:r>
                      <a:rPr lang="en-US" b="0" i="0" smtClean="0">
                        <a:latin typeface="Cambria Math"/>
                      </a:rPr>
                      <m:t>=</m:t>
                    </m:r>
                  </m:oMath>
                </a14:m>
                <a:r>
                  <a:rPr lang="en-US" dirty="0"/>
                  <a:t> </a:t>
                </a:r>
                <a14:m>
                  <m:oMath xmlns:m="http://schemas.openxmlformats.org/officeDocument/2006/math">
                    <m:r>
                      <a:rPr lang="en-US" b="0" i="1" smtClean="0">
                        <a:latin typeface="Cambria Math"/>
                      </a:rPr>
                      <m:t>𝑃</m:t>
                    </m:r>
                    <m:d>
                      <m:dPr>
                        <m:ctrlPr>
                          <a:rPr lang="en-US" i="1">
                            <a:latin typeface="Cambria Math" panose="02040503050406030204" pitchFamily="18" charset="0"/>
                          </a:rPr>
                        </m:ctrlPr>
                      </m:dPr>
                      <m:e>
                        <m:r>
                          <a:rPr lang="el-GR" i="1">
                            <a:latin typeface="Cambria Math"/>
                            <a:ea typeface="Cambria Math"/>
                          </a:rPr>
                          <m:t>𝜃</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rPr>
                              <m:t>h</m:t>
                            </m:r>
                          </m:e>
                          <m:sub>
                            <m:r>
                              <a:rPr lang="en-US" i="1">
                                <a:latin typeface="Cambria Math"/>
                              </a:rPr>
                              <m:t>𝑡</m:t>
                            </m:r>
                          </m:sub>
                        </m:sSub>
                      </m:e>
                    </m:d>
                  </m:oMath>
                </a14:m>
                <a:r>
                  <a:rPr lang="en-US" dirty="0" smtClean="0"/>
                  <a:t> : probability dist. on para.</a:t>
                </a:r>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3581400" y="2167485"/>
                <a:ext cx="5616474" cy="369332"/>
              </a:xfrm>
              <a:prstGeom prst="rect">
                <a:avLst/>
              </a:prstGeom>
              <a:blipFill>
                <a:blip r:embed="rId6"/>
                <a:stretch>
                  <a:fillRect l="-76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581400" y="1678413"/>
                <a:ext cx="4976362" cy="369332"/>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lang="el-GR" i="1" smtClean="0">
                        <a:latin typeface="Cambria Math"/>
                        <a:ea typeface="Cambria Math"/>
                      </a:rPr>
                      <m:t>𝜃</m:t>
                    </m:r>
                    <m:r>
                      <a:rPr lang="en-US" b="0" i="1" smtClean="0">
                        <a:latin typeface="Cambria Math"/>
                        <a:ea typeface="Cambria Math"/>
                      </a:rPr>
                      <m:t>=</m:t>
                    </m:r>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rPr>
                              <m:t>𝑖</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ea typeface="Cambria Math"/>
                              </a:rPr>
                              <m:t>𝜃</m:t>
                            </m:r>
                          </m:e>
                          <m:sub>
                            <m:r>
                              <a:rPr lang="en-US" b="0" i="1" smtClean="0">
                                <a:latin typeface="Cambria Math"/>
                                <a:ea typeface="Cambria Math"/>
                              </a:rPr>
                              <m:t>𝑛</m:t>
                            </m:r>
                          </m:sub>
                        </m:sSub>
                      </m:e>
                    </m:d>
                  </m:oMath>
                </a14:m>
                <a:r>
                  <a:rPr lang="en-US" dirty="0" smtClean="0"/>
                  <a:t> : Unknown machine parameters</a:t>
                </a:r>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3581400" y="1678413"/>
                <a:ext cx="4976362" cy="369332"/>
              </a:xfrm>
              <a:prstGeom prst="rect">
                <a:avLst/>
              </a:prstGeom>
              <a:blipFill>
                <a:blip r:embed="rId7"/>
                <a:stretch>
                  <a:fillRect l="-858" t="-8197" r="-24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581400" y="2703211"/>
                <a:ext cx="54102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Updating </a:t>
                </a:r>
                <a:r>
                  <a:rPr lang="en-US" b="1" dirty="0" smtClean="0">
                    <a:solidFill>
                      <a:srgbClr val="2706EC"/>
                    </a:solidFill>
                  </a:rPr>
                  <a:t>belief state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𝑡</m:t>
                        </m:r>
                      </m:sub>
                    </m:sSub>
                    <m:d>
                      <m:dPr>
                        <m:ctrlPr>
                          <a:rPr lang="en-US" i="1">
                            <a:latin typeface="Cambria Math" panose="02040503050406030204" pitchFamily="18" charset="0"/>
                          </a:rPr>
                        </m:ctrlPr>
                      </m:dPr>
                      <m:e>
                        <m:r>
                          <a:rPr lang="el-GR" i="1">
                            <a:latin typeface="Cambria Math"/>
                            <a:ea typeface="Cambria Math"/>
                          </a:rPr>
                          <m:t>𝜃</m:t>
                        </m:r>
                      </m:e>
                    </m:d>
                  </m:oMath>
                </a14:m>
                <a:r>
                  <a:rPr lang="en-US" b="1" dirty="0" smtClean="0">
                    <a:solidFill>
                      <a:srgbClr val="2706EC"/>
                    </a:solidFill>
                  </a:rPr>
                  <a:t>  </a:t>
                </a:r>
                <a:r>
                  <a:rPr lang="en-US" dirty="0" smtClean="0"/>
                  <a:t>for Binary bandit </a:t>
                </a:r>
              </a:p>
              <a:p>
                <a:r>
                  <a:rPr lang="en-US" dirty="0" smtClean="0"/>
                  <a:t>      with </a:t>
                </a:r>
                <a:r>
                  <a:rPr lang="en-US" dirty="0"/>
                  <a:t>prior </a:t>
                </a:r>
                <a14:m>
                  <m:oMath xmlns:m="http://schemas.openxmlformats.org/officeDocument/2006/math">
                    <m:r>
                      <m:rPr>
                        <m:sty m:val="p"/>
                      </m:rPr>
                      <a:rPr lang="en-US">
                        <a:latin typeface="Cambria Math"/>
                        <a:ea typeface="Cambria Math"/>
                      </a:rPr>
                      <m:t>Beta</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rPr>
                              <m:t>𝑖</m:t>
                            </m:r>
                          </m:sub>
                        </m:sSub>
                        <m:r>
                          <a:rPr lang="en-US" i="1">
                            <a:latin typeface="Cambria Math"/>
                          </a:rPr>
                          <m:t>|</m:t>
                        </m:r>
                        <m:r>
                          <a:rPr lang="en-US" i="1">
                            <a:latin typeface="Cambria Math"/>
                            <a:ea typeface="Cambria Math"/>
                          </a:rPr>
                          <m:t>𝛼</m:t>
                        </m:r>
                        <m:r>
                          <a:rPr lang="en-US" i="1">
                            <a:latin typeface="Cambria Math"/>
                            <a:ea typeface="Cambria Math"/>
                          </a:rPr>
                          <m:t>,</m:t>
                        </m:r>
                        <m:r>
                          <a:rPr lang="en-US" i="1">
                            <a:latin typeface="Cambria Math"/>
                            <a:ea typeface="Cambria Math"/>
                          </a:rPr>
                          <m:t>𝛽</m:t>
                        </m:r>
                      </m:e>
                    </m:d>
                  </m:oMath>
                </a14:m>
                <a:r>
                  <a:rPr lang="en-US" dirty="0"/>
                  <a:t> </a:t>
                </a:r>
                <a:r>
                  <a:rPr lang="en-US" dirty="0" smtClean="0"/>
                  <a:t>: </a:t>
                </a:r>
                <a:r>
                  <a:rPr lang="en-US" dirty="0" smtClean="0">
                    <a:solidFill>
                      <a:srgbClr val="FF0000"/>
                    </a:solidFill>
                  </a:rPr>
                  <a:t>Deterministic</a:t>
                </a:r>
                <a:endParaRPr lang="en-US" dirty="0">
                  <a:solidFill>
                    <a:srgbClr val="FF0000"/>
                  </a:solidFill>
                </a:endParaRPr>
              </a:p>
              <a:p>
                <a:endParaRPr lang="en-US" dirty="0" smtClean="0"/>
              </a:p>
            </p:txBody>
          </p:sp>
        </mc:Choice>
        <mc:Fallback xmlns="">
          <p:sp>
            <p:nvSpPr>
              <p:cNvPr id="17" name="TextBox 16"/>
              <p:cNvSpPr txBox="1">
                <a:spLocks noRot="1" noChangeAspect="1" noMove="1" noResize="1" noEditPoints="1" noAdjustHandles="1" noChangeArrowheads="1" noChangeShapeType="1" noTextEdit="1"/>
              </p:cNvSpPr>
              <p:nvPr/>
            </p:nvSpPr>
            <p:spPr>
              <a:xfrm>
                <a:off x="3581400" y="2703211"/>
                <a:ext cx="5410200" cy="923330"/>
              </a:xfrm>
              <a:prstGeom prst="rect">
                <a:avLst/>
              </a:prstGeom>
              <a:blipFill>
                <a:blip r:embed="rId8"/>
                <a:stretch>
                  <a:fillRect l="-789" t="-3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228600" y="5181600"/>
                <a:ext cx="3156570"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r>
                            <a:rPr lang="en-US" b="0" i="1" smtClean="0">
                              <a:latin typeface="Cambria Math"/>
                              <a:ea typeface="Cambria Math"/>
                            </a:rPr>
                            <m:t>𝑉</m:t>
                          </m:r>
                        </m:e>
                        <m:sub>
                          <m:r>
                            <a:rPr lang="en-US" b="0" i="1" smtClean="0">
                              <a:latin typeface="Cambria Math"/>
                              <a:ea typeface="Cambria Math"/>
                            </a:rPr>
                            <m:t>𝑡</m:t>
                          </m:r>
                          <m:r>
                            <a:rPr lang="en-US" b="0" i="1" smtClean="0">
                              <a:latin typeface="Cambria Math"/>
                              <a:ea typeface="Cambria Math"/>
                            </a:rPr>
                            <m:t>−1</m:t>
                          </m:r>
                        </m:sub>
                      </m:sSub>
                      <m:d>
                        <m:dPr>
                          <m:ctrlPr>
                            <a:rPr lang="en-US" b="0" i="1" smtClean="0">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rPr>
                                <m:t>𝑏</m:t>
                              </m:r>
                            </m:e>
                            <m:sub>
                              <m:r>
                                <a:rPr lang="en-US" i="1">
                                  <a:latin typeface="Cambria Math"/>
                                </a:rPr>
                                <m:t>𝑡</m:t>
                              </m:r>
                              <m:r>
                                <a:rPr lang="en-US" b="0" i="1" smtClean="0">
                                  <a:latin typeface="Cambria Math"/>
                                </a:rPr>
                                <m:t>−1</m:t>
                              </m:r>
                            </m:sub>
                          </m:sSub>
                        </m:e>
                      </m:d>
                      <m:r>
                        <a:rPr lang="en-US" b="0" i="1" smtClean="0">
                          <a:latin typeface="Cambria Math"/>
                          <a:ea typeface="Cambria Math"/>
                        </a:rPr>
                        <m:t>=</m:t>
                      </m:r>
                      <m:func>
                        <m:funcPr>
                          <m:ctrlPr>
                            <a:rPr lang="en-US" b="0" i="1" smtClean="0">
                              <a:latin typeface="Cambria Math" panose="02040503050406030204" pitchFamily="18" charset="0"/>
                              <a:ea typeface="Cambria Math"/>
                            </a:rPr>
                          </m:ctrlPr>
                        </m:funcPr>
                        <m:fName>
                          <m:limLow>
                            <m:limLowPr>
                              <m:ctrlPr>
                                <a:rPr lang="en-US" b="0" i="1" smtClean="0">
                                  <a:latin typeface="Cambria Math" panose="02040503050406030204" pitchFamily="18" charset="0"/>
                                  <a:ea typeface="Cambria Math"/>
                                </a:rPr>
                              </m:ctrlPr>
                            </m:limLowPr>
                            <m:e>
                              <m:r>
                                <m:rPr>
                                  <m:sty m:val="p"/>
                                </m:rPr>
                                <a:rPr lang="en-US" b="0" i="0" smtClean="0">
                                  <a:latin typeface="Cambria Math"/>
                                  <a:ea typeface="Cambria Math"/>
                                </a:rPr>
                                <m:t>max</m:t>
                              </m:r>
                            </m:e>
                            <m:lim>
                              <m:r>
                                <a:rPr lang="en-US" b="0" i="1" smtClean="0">
                                  <a:latin typeface="Cambria Math"/>
                                  <a:ea typeface="Cambria Math"/>
                                </a:rPr>
                                <m:t>𝜋</m:t>
                              </m:r>
                            </m:lim>
                          </m:limLow>
                        </m:fName>
                        <m:e>
                          <m:r>
                            <a:rPr lang="en-US" b="0" i="1" smtClean="0">
                              <a:latin typeface="Cambria Math"/>
                              <a:ea typeface="Cambria Math"/>
                            </a:rPr>
                            <m:t>𝐸</m:t>
                          </m:r>
                          <m:d>
                            <m:dPr>
                              <m:begChr m:val="["/>
                              <m:endChr m:val="]"/>
                              <m:ctrlPr>
                                <a:rPr lang="en-US" b="0" i="1" smtClean="0">
                                  <a:latin typeface="Cambria Math" panose="02040503050406030204" pitchFamily="18" charset="0"/>
                                  <a:ea typeface="Cambria Math"/>
                                </a:rPr>
                              </m:ctrlPr>
                            </m:dPr>
                            <m:e>
                              <m:nary>
                                <m:naryPr>
                                  <m:chr m:val="∑"/>
                                  <m:limLoc m:val="subSup"/>
                                  <m:ctrlPr>
                                    <a:rPr lang="en-US" b="0" i="1" smtClean="0">
                                      <a:latin typeface="Cambria Math" panose="02040503050406030204" pitchFamily="18" charset="0"/>
                                      <a:ea typeface="Cambria Math"/>
                                    </a:rPr>
                                  </m:ctrlPr>
                                </m:naryPr>
                                <m:sub>
                                  <m:r>
                                    <m:rPr>
                                      <m:brk m:alnAt="25"/>
                                    </m:rPr>
                                    <a:rPr lang="en-US" b="0" i="1" smtClean="0">
                                      <a:latin typeface="Cambria Math"/>
                                      <a:ea typeface="Cambria Math"/>
                                    </a:rPr>
                                    <m:t>𝑡</m:t>
                                  </m:r>
                                  <m:r>
                                    <a:rPr lang="en-US" b="0" i="1" smtClean="0">
                                      <a:latin typeface="Cambria Math"/>
                                      <a:ea typeface="Cambria Math"/>
                                    </a:rPr>
                                    <m:t>=</m:t>
                                  </m:r>
                                  <m:r>
                                    <a:rPr lang="en-US" b="0" i="1" smtClean="0">
                                      <a:latin typeface="Cambria Math"/>
                                      <a:ea typeface="Cambria Math"/>
                                    </a:rPr>
                                    <m:t>𝑡</m:t>
                                  </m:r>
                                </m:sub>
                                <m:sup>
                                  <m:r>
                                    <a:rPr lang="en-US" b="0" i="1" smtClean="0">
                                      <a:latin typeface="Cambria Math"/>
                                      <a:ea typeface="Cambria Math"/>
                                    </a:rPr>
                                    <m:t>𝑇</m:t>
                                  </m:r>
                                </m:sup>
                                <m:e>
                                  <m:sSub>
                                    <m:sSubPr>
                                      <m:ctrlPr>
                                        <a:rPr lang="en-US" i="1">
                                          <a:latin typeface="Cambria Math" panose="02040503050406030204" pitchFamily="18" charset="0"/>
                                        </a:rPr>
                                      </m:ctrlPr>
                                    </m:sSubPr>
                                    <m:e>
                                      <m:r>
                                        <a:rPr lang="en-US" i="1">
                                          <a:latin typeface="Cambria Math"/>
                                        </a:rPr>
                                        <m:t>𝑟</m:t>
                                      </m:r>
                                    </m:e>
                                    <m:sub>
                                      <m:r>
                                        <a:rPr lang="en-US" b="0" i="1" smtClean="0">
                                          <a:latin typeface="Cambria Math"/>
                                        </a:rPr>
                                        <m:t>𝑡</m:t>
                                      </m:r>
                                    </m:sub>
                                  </m:sSub>
                                </m:e>
                              </m:nary>
                            </m:e>
                          </m:d>
                        </m:e>
                      </m:func>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228600" y="5181600"/>
                <a:ext cx="3156570" cy="708720"/>
              </a:xfrm>
              <a:prstGeom prst="rect">
                <a:avLst/>
              </a:prstGeom>
              <a:blipFill>
                <a:blip r:embed="rId9"/>
                <a:stretch>
                  <a:fillRect/>
                </a:stretch>
              </a:blipFill>
            </p:spPr>
            <p:txBody>
              <a:bodyPr/>
              <a:lstStyle/>
              <a:p>
                <a:r>
                  <a:rPr lang="en-US">
                    <a:noFill/>
                  </a:rPr>
                  <a:t> </a:t>
                </a:r>
              </a:p>
            </p:txBody>
          </p:sp>
        </mc:Fallback>
      </mc:AlternateContent>
      <p:sp>
        <p:nvSpPr>
          <p:cNvPr id="19" name="TextBox 18"/>
          <p:cNvSpPr txBox="1"/>
          <p:nvPr/>
        </p:nvSpPr>
        <p:spPr>
          <a:xfrm>
            <a:off x="252046" y="4764628"/>
            <a:ext cx="8142680" cy="369332"/>
          </a:xfrm>
          <a:prstGeom prst="rect">
            <a:avLst/>
          </a:prstGeom>
          <a:noFill/>
        </p:spPr>
        <p:txBody>
          <a:bodyPr wrap="square" rtlCol="0">
            <a:spAutoFit/>
          </a:bodyPr>
          <a:lstStyle/>
          <a:p>
            <a:r>
              <a:rPr lang="en-US" dirty="0" smtClean="0">
                <a:solidFill>
                  <a:srgbClr val="2706EC"/>
                </a:solidFill>
              </a:rPr>
              <a:t>Dynamic programming on the value function</a:t>
            </a:r>
            <a:endParaRPr lang="en-US" dirty="0">
              <a:solidFill>
                <a:srgbClr val="2706EC"/>
              </a:solidFill>
            </a:endParaRPr>
          </a:p>
        </p:txBody>
      </p:sp>
      <mc:AlternateContent xmlns:mc="http://schemas.openxmlformats.org/markup-compatibility/2006" xmlns:a14="http://schemas.microsoft.com/office/drawing/2010/main">
        <mc:Choice Requires="a14">
          <p:sp>
            <p:nvSpPr>
              <p:cNvPr id="20" name="Rectangle 19"/>
              <p:cNvSpPr/>
              <p:nvPr/>
            </p:nvSpPr>
            <p:spPr>
              <a:xfrm>
                <a:off x="1275133" y="5943600"/>
                <a:ext cx="4809586" cy="6386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func>
                        <m:funcPr>
                          <m:ctrlPr>
                            <a:rPr lang="en-US" i="1">
                              <a:latin typeface="Cambria Math" panose="02040503050406030204" pitchFamily="18" charset="0"/>
                              <a:ea typeface="Cambria Math"/>
                            </a:rPr>
                          </m:ctrlPr>
                        </m:funcPr>
                        <m:fName>
                          <m:limLow>
                            <m:limLowPr>
                              <m:ctrlPr>
                                <a:rPr lang="en-US" i="1">
                                  <a:latin typeface="Cambria Math" panose="02040503050406030204" pitchFamily="18" charset="0"/>
                                  <a:ea typeface="Cambria Math"/>
                                </a:rPr>
                              </m:ctrlPr>
                            </m:limLowPr>
                            <m:e>
                              <m:r>
                                <m:rPr>
                                  <m:sty m:val="p"/>
                                </m:rPr>
                                <a:rPr lang="en-US">
                                  <a:latin typeface="Cambria Math"/>
                                  <a:ea typeface="Cambria Math"/>
                                </a:rPr>
                                <m:t>max</m:t>
                              </m:r>
                            </m:e>
                            <m:lim>
                              <m:sSub>
                                <m:sSubPr>
                                  <m:ctrlPr>
                                    <a:rPr lang="en-US" i="1">
                                      <a:latin typeface="Cambria Math" panose="02040503050406030204" pitchFamily="18" charset="0"/>
                                    </a:rPr>
                                  </m:ctrlPr>
                                </m:sSubPr>
                                <m:e>
                                  <m:r>
                                    <a:rPr lang="en-US" i="1">
                                      <a:latin typeface="Cambria Math"/>
                                    </a:rPr>
                                    <m:t>𝑎</m:t>
                                  </m:r>
                                </m:e>
                                <m:sub>
                                  <m:r>
                                    <a:rPr lang="en-US" i="1">
                                      <a:latin typeface="Cambria Math"/>
                                    </a:rPr>
                                    <m:t>𝑡</m:t>
                                  </m:r>
                                </m:sub>
                              </m:sSub>
                            </m:lim>
                          </m:limLow>
                        </m:fName>
                        <m:e>
                          <m:nary>
                            <m:naryPr>
                              <m:chr m:val="∑"/>
                              <m:limLoc m:val="subSup"/>
                              <m:supHide m:val="on"/>
                              <m:ctrlPr>
                                <a:rPr lang="en-US" i="1">
                                  <a:latin typeface="Cambria Math" panose="02040503050406030204" pitchFamily="18" charset="0"/>
                                  <a:ea typeface="Cambria Math"/>
                                </a:rPr>
                              </m:ctrlPr>
                            </m:naryPr>
                            <m:sub>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sub>
                            <m:sup/>
                            <m:e>
                              <m:r>
                                <a:rPr lang="en-US" b="0" i="1" smtClean="0">
                                  <a:latin typeface="Cambria Math"/>
                                  <a:ea typeface="Cambria Math"/>
                                </a:rPr>
                                <m:t>𝑃</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𝑡</m:t>
                                  </m:r>
                                </m:sub>
                              </m:sSub>
                              <m:r>
                                <a:rPr lang="en-US">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𝑡</m:t>
                                  </m:r>
                                  <m:r>
                                    <a:rPr lang="en-US" b="0" i="1" smtClean="0">
                                      <a:latin typeface="Cambria Math"/>
                                    </a:rPr>
                                    <m:t>−1</m:t>
                                  </m:r>
                                </m:sub>
                              </m:sSub>
                              <m:r>
                                <a:rPr lang="en-US" b="0" i="1" smtClean="0">
                                  <a:latin typeface="Cambria Math"/>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b="0" i="1" smtClean="0">
                                      <a:latin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𝑉</m:t>
                                      </m:r>
                                    </m:e>
                                    <m:sub>
                                      <m:r>
                                        <a:rPr lang="en-US" i="1">
                                          <a:latin typeface="Cambria Math"/>
                                          <a:ea typeface="Cambria Math"/>
                                        </a:rPr>
                                        <m:t>𝑡</m:t>
                                      </m:r>
                                    </m:sub>
                                  </m:sSub>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rPr>
                                            <m:t>𝑏</m:t>
                                          </m:r>
                                        </m:e>
                                        <m:sub>
                                          <m:r>
                                            <a:rPr lang="en-US" i="1">
                                              <a:latin typeface="Cambria Math"/>
                                            </a:rPr>
                                            <m:t>𝑡</m:t>
                                          </m:r>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𝑎</m:t>
                                          </m:r>
                                        </m:e>
                                        <m:sub>
                                          <m:r>
                                            <a:rPr lang="en-US" i="1">
                                              <a:latin typeface="Cambria Math"/>
                                            </a:rPr>
                                            <m:t>𝑡</m:t>
                                          </m:r>
                                        </m:sub>
                                      </m:sSub>
                                      <m:r>
                                        <a:rPr lang="en-US">
                                          <a:latin typeface="Cambria Math"/>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𝑡</m:t>
                                          </m:r>
                                        </m:sub>
                                      </m:sSub>
                                      <m:r>
                                        <a:rPr lang="en-US" i="1">
                                          <a:latin typeface="Cambria Math"/>
                                        </a:rPr>
                                        <m:t>]</m:t>
                                      </m:r>
                                      <m:r>
                                        <m:rPr>
                                          <m:nor/>
                                        </m:rPr>
                                        <a:rPr lang="en-US" dirty="0"/>
                                        <m:t> </m:t>
                                      </m:r>
                                    </m:e>
                                  </m:d>
                                </m:e>
                              </m:d>
                            </m:e>
                          </m:nary>
                        </m:e>
                      </m:func>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275133" y="5943600"/>
                <a:ext cx="4809586" cy="63863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6605100" y="6026068"/>
                <a:ext cx="2538900" cy="5271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300" i="1" smtClean="0">
                          <a:latin typeface="Cambria Math"/>
                          <a:ea typeface="Cambria Math"/>
                        </a:rPr>
                        <m:t>𝑃</m:t>
                      </m:r>
                      <m:r>
                        <a:rPr lang="en-US" sz="1300" i="1" smtClean="0">
                          <a:latin typeface="Cambria Math"/>
                          <a:ea typeface="Cambria Math"/>
                        </a:rPr>
                        <m:t>(</m:t>
                      </m:r>
                      <m:r>
                        <a:rPr lang="en-US" sz="1300" b="0" i="1" smtClean="0">
                          <a:latin typeface="Cambria Math"/>
                        </a:rPr>
                        <m:t>𝑟</m:t>
                      </m:r>
                      <m:r>
                        <a:rPr lang="en-US" sz="1300" i="1">
                          <a:latin typeface="Cambria Math"/>
                        </a:rPr>
                        <m:t>|</m:t>
                      </m:r>
                      <m:r>
                        <a:rPr lang="en-US" sz="1300" b="0" i="1" smtClean="0">
                          <a:latin typeface="Cambria Math"/>
                        </a:rPr>
                        <m:t>𝑎</m:t>
                      </m:r>
                      <m:r>
                        <a:rPr lang="en-US" sz="1300">
                          <a:latin typeface="Cambria Math"/>
                        </a:rPr>
                        <m:t>,</m:t>
                      </m:r>
                      <m:r>
                        <a:rPr lang="en-US" sz="1300" b="0" i="1" smtClean="0">
                          <a:latin typeface="Cambria Math"/>
                        </a:rPr>
                        <m:t>𝑏</m:t>
                      </m:r>
                      <m:r>
                        <a:rPr lang="en-US" sz="1300" i="1">
                          <a:latin typeface="Cambria Math"/>
                        </a:rPr>
                        <m:t>)</m:t>
                      </m:r>
                      <m:r>
                        <a:rPr lang="en-US" sz="1300" b="0" i="1" smtClean="0">
                          <a:latin typeface="Cambria Math"/>
                        </a:rPr>
                        <m:t>=</m:t>
                      </m:r>
                      <m:nary>
                        <m:naryPr>
                          <m:ctrlPr>
                            <a:rPr lang="en-US" sz="1300" b="0" i="1" smtClean="0">
                              <a:latin typeface="Cambria Math" panose="02040503050406030204" pitchFamily="18" charset="0"/>
                            </a:rPr>
                          </m:ctrlPr>
                        </m:naryPr>
                        <m:sub>
                          <m:sSub>
                            <m:sSubPr>
                              <m:ctrlPr>
                                <a:rPr lang="en-US" sz="1300" i="1">
                                  <a:latin typeface="Cambria Math" panose="02040503050406030204" pitchFamily="18" charset="0"/>
                                </a:rPr>
                              </m:ctrlPr>
                            </m:sSubPr>
                            <m:e>
                              <m:r>
                                <a:rPr lang="en-US" sz="1300" i="1">
                                  <a:latin typeface="Cambria Math"/>
                                  <a:ea typeface="Cambria Math"/>
                                </a:rPr>
                                <m:t>𝜃</m:t>
                              </m:r>
                            </m:e>
                            <m:sub>
                              <m:r>
                                <a:rPr lang="en-US" sz="1300" b="0" i="1" smtClean="0">
                                  <a:latin typeface="Cambria Math"/>
                                </a:rPr>
                                <m:t>𝑎</m:t>
                              </m:r>
                            </m:sub>
                          </m:sSub>
                        </m:sub>
                        <m:sup>
                          <m:r>
                            <a:rPr lang="en-US" sz="1300" b="0" i="1" smtClean="0">
                              <a:latin typeface="Cambria Math"/>
                            </a:rPr>
                            <m:t> </m:t>
                          </m:r>
                        </m:sup>
                        <m:e>
                          <m:r>
                            <a:rPr lang="en-US" sz="1300" i="1" smtClean="0">
                              <a:latin typeface="Cambria Math"/>
                            </a:rPr>
                            <m:t>𝑏</m:t>
                          </m:r>
                          <m:d>
                            <m:dPr>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a:ea typeface="Cambria Math"/>
                                    </a:rPr>
                                    <m:t>𝜃</m:t>
                                  </m:r>
                                </m:e>
                                <m:sub>
                                  <m:r>
                                    <a:rPr lang="en-US" sz="1300" i="1">
                                      <a:latin typeface="Cambria Math"/>
                                    </a:rPr>
                                    <m:t>𝑎</m:t>
                                  </m:r>
                                </m:sub>
                              </m:sSub>
                            </m:e>
                          </m:d>
                          <m:r>
                            <a:rPr lang="en-US" sz="1300" b="0" i="1" smtClean="0">
                              <a:latin typeface="Cambria Math"/>
                            </a:rPr>
                            <m:t>𝑃</m:t>
                          </m:r>
                          <m:r>
                            <a:rPr lang="en-US" sz="1300" b="0" i="1" smtClean="0">
                              <a:latin typeface="Cambria Math"/>
                            </a:rPr>
                            <m:t>(</m:t>
                          </m:r>
                          <m:r>
                            <a:rPr lang="en-US" sz="1300" b="0" i="1" smtClean="0">
                              <a:latin typeface="Cambria Math"/>
                            </a:rPr>
                            <m:t>𝑟</m:t>
                          </m:r>
                          <m:r>
                            <a:rPr lang="en-US" sz="1300" b="0" i="1" smtClean="0">
                              <a:latin typeface="Cambria Math"/>
                            </a:rPr>
                            <m:t>|</m:t>
                          </m:r>
                          <m:sSub>
                            <m:sSubPr>
                              <m:ctrlPr>
                                <a:rPr lang="en-US" sz="1300" i="1">
                                  <a:latin typeface="Cambria Math" panose="02040503050406030204" pitchFamily="18" charset="0"/>
                                </a:rPr>
                              </m:ctrlPr>
                            </m:sSubPr>
                            <m:e>
                              <m:r>
                                <a:rPr lang="en-US" sz="1300" i="1">
                                  <a:latin typeface="Cambria Math"/>
                                  <a:ea typeface="Cambria Math"/>
                                </a:rPr>
                                <m:t>𝜃</m:t>
                              </m:r>
                            </m:e>
                            <m:sub>
                              <m:r>
                                <a:rPr lang="en-US" sz="1300" i="1">
                                  <a:latin typeface="Cambria Math"/>
                                </a:rPr>
                                <m:t>𝑎</m:t>
                              </m:r>
                            </m:sub>
                          </m:sSub>
                          <m:r>
                            <a:rPr lang="en-US" sz="1300" b="0" i="1" smtClean="0">
                              <a:latin typeface="Cambria Math"/>
                              <a:ea typeface="Cambria Math"/>
                            </a:rPr>
                            <m:t>)</m:t>
                          </m:r>
                        </m:e>
                      </m:nary>
                      <m:r>
                        <a:rPr lang="en-US" sz="1300" b="0" i="1" smtClean="0">
                          <a:latin typeface="Cambria Math"/>
                          <a:ea typeface="Cambria Math"/>
                        </a:rPr>
                        <m:t>𝑑</m:t>
                      </m:r>
                      <m:sSub>
                        <m:sSubPr>
                          <m:ctrlPr>
                            <a:rPr lang="en-US" sz="1300" i="1">
                              <a:latin typeface="Cambria Math" panose="02040503050406030204" pitchFamily="18" charset="0"/>
                            </a:rPr>
                          </m:ctrlPr>
                        </m:sSubPr>
                        <m:e>
                          <m:r>
                            <a:rPr lang="en-US" sz="1300" i="1">
                              <a:latin typeface="Cambria Math"/>
                              <a:ea typeface="Cambria Math"/>
                            </a:rPr>
                            <m:t>𝜃</m:t>
                          </m:r>
                        </m:e>
                        <m:sub>
                          <m:r>
                            <a:rPr lang="en-US" sz="1300" i="1">
                              <a:latin typeface="Cambria Math"/>
                            </a:rPr>
                            <m:t>𝑎</m:t>
                          </m:r>
                        </m:sub>
                      </m:sSub>
                    </m:oMath>
                  </m:oMathPara>
                </a14:m>
                <a:endParaRPr lang="en-US" sz="1300" dirty="0"/>
              </a:p>
            </p:txBody>
          </p:sp>
        </mc:Choice>
        <mc:Fallback xmlns="">
          <p:sp>
            <p:nvSpPr>
              <p:cNvPr id="21" name="Rectangle 20"/>
              <p:cNvSpPr>
                <a:spLocks noRot="1" noChangeAspect="1" noMove="1" noResize="1" noEditPoints="1" noAdjustHandles="1" noChangeArrowheads="1" noChangeShapeType="1" noTextEdit="1"/>
              </p:cNvSpPr>
              <p:nvPr/>
            </p:nvSpPr>
            <p:spPr>
              <a:xfrm>
                <a:off x="6605100" y="6026068"/>
                <a:ext cx="2538900" cy="527132"/>
              </a:xfrm>
              <a:prstGeom prst="rect">
                <a:avLst/>
              </a:prstGeom>
              <a:blipFill>
                <a:blip r:embed="rId11"/>
                <a:stretch>
                  <a:fillRect t="-155814" b="-2174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4293365" y="3847328"/>
                <a:ext cx="4622035" cy="381515"/>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𝑤</m:t>
                        </m:r>
                      </m:e>
                      <m:sub>
                        <m:r>
                          <a:rPr lang="en-US" i="1">
                            <a:latin typeface="Cambria Math"/>
                            <a:ea typeface="Cambria Math"/>
                          </a:rPr>
                          <m:t>𝑡</m:t>
                        </m:r>
                        <m:r>
                          <a:rPr lang="en-US" i="1">
                            <a:latin typeface="Cambria Math"/>
                            <a:ea typeface="Cambria Math"/>
                          </a:rPr>
                          <m:t>,</m:t>
                        </m:r>
                        <m:r>
                          <a:rPr lang="en-US" i="1">
                            <a:latin typeface="Cambria Math"/>
                            <a:ea typeface="Cambria Math"/>
                          </a:rPr>
                          <m:t>𝑖</m:t>
                        </m:r>
                      </m:sub>
                    </m:sSub>
                  </m:oMath>
                </a14:m>
                <a:r>
                  <a:rPr lang="en-US" dirty="0" smtClean="0"/>
                  <a:t>: Accumulated wins with arm </a:t>
                </a:r>
                <a14:m>
                  <m:oMath xmlns:m="http://schemas.openxmlformats.org/officeDocument/2006/math">
                    <m:r>
                      <a:rPr lang="en-US" i="1">
                        <a:latin typeface="Cambria Math"/>
                        <a:ea typeface="Cambria Math"/>
                      </a:rPr>
                      <m:t>𝑖</m:t>
                    </m:r>
                  </m:oMath>
                </a14:m>
                <a:r>
                  <a:rPr lang="en-US" dirty="0" smtClean="0"/>
                  <a:t> up to time </a:t>
                </a:r>
                <a14:m>
                  <m:oMath xmlns:m="http://schemas.openxmlformats.org/officeDocument/2006/math">
                    <m:r>
                      <a:rPr lang="en-US" b="0" i="1" smtClean="0">
                        <a:latin typeface="Cambria Math"/>
                      </a:rPr>
                      <m:t>𝑡</m:t>
                    </m:r>
                  </m:oMath>
                </a14:m>
                <a:endParaRPr lang="en-US" dirty="0" smtClean="0"/>
              </a:p>
            </p:txBody>
          </p:sp>
        </mc:Choice>
        <mc:Fallback xmlns="">
          <p:sp>
            <p:nvSpPr>
              <p:cNvPr id="22" name="Rectangle 21"/>
              <p:cNvSpPr>
                <a:spLocks noRot="1" noChangeAspect="1" noMove="1" noResize="1" noEditPoints="1" noAdjustHandles="1" noChangeArrowheads="1" noChangeShapeType="1" noTextEdit="1"/>
              </p:cNvSpPr>
              <p:nvPr/>
            </p:nvSpPr>
            <p:spPr>
              <a:xfrm>
                <a:off x="4293365" y="3847328"/>
                <a:ext cx="4622035" cy="381515"/>
              </a:xfrm>
              <a:prstGeom prst="rect">
                <a:avLst/>
              </a:prstGeom>
              <a:blipFill>
                <a:blip r:embed="rId12"/>
                <a:stretch>
                  <a:fillRect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4308323" y="4190485"/>
                <a:ext cx="4522648" cy="381515"/>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𝑙</m:t>
                        </m:r>
                      </m:e>
                      <m:sub>
                        <m:r>
                          <a:rPr lang="en-US" i="1">
                            <a:latin typeface="Cambria Math"/>
                            <a:ea typeface="Cambria Math"/>
                          </a:rPr>
                          <m:t>𝑡</m:t>
                        </m:r>
                        <m:r>
                          <a:rPr lang="en-US" i="1">
                            <a:latin typeface="Cambria Math"/>
                            <a:ea typeface="Cambria Math"/>
                          </a:rPr>
                          <m:t>,</m:t>
                        </m:r>
                        <m:r>
                          <a:rPr lang="en-US" i="1">
                            <a:latin typeface="Cambria Math"/>
                            <a:ea typeface="Cambria Math"/>
                          </a:rPr>
                          <m:t>𝑖</m:t>
                        </m:r>
                      </m:sub>
                    </m:sSub>
                  </m:oMath>
                </a14:m>
                <a:r>
                  <a:rPr lang="en-US" dirty="0" smtClean="0"/>
                  <a:t>: Accumulated loses with arm </a:t>
                </a:r>
                <a14:m>
                  <m:oMath xmlns:m="http://schemas.openxmlformats.org/officeDocument/2006/math">
                    <m:r>
                      <a:rPr lang="en-US" i="1">
                        <a:latin typeface="Cambria Math"/>
                        <a:ea typeface="Cambria Math"/>
                      </a:rPr>
                      <m:t>𝑖</m:t>
                    </m:r>
                  </m:oMath>
                </a14:m>
                <a:r>
                  <a:rPr lang="en-US" dirty="0" smtClean="0"/>
                  <a:t> up to time </a:t>
                </a:r>
                <a14:m>
                  <m:oMath xmlns:m="http://schemas.openxmlformats.org/officeDocument/2006/math">
                    <m:r>
                      <a:rPr lang="en-US" b="0" i="1" smtClean="0">
                        <a:latin typeface="Cambria Math"/>
                      </a:rPr>
                      <m:t>𝑡</m:t>
                    </m:r>
                  </m:oMath>
                </a14:m>
                <a:endParaRPr lang="en-US" dirty="0" smtClean="0"/>
              </a:p>
            </p:txBody>
          </p:sp>
        </mc:Choice>
        <mc:Fallback xmlns="">
          <p:sp>
            <p:nvSpPr>
              <p:cNvPr id="23" name="Rectangle 22"/>
              <p:cNvSpPr>
                <a:spLocks noRot="1" noChangeAspect="1" noMove="1" noResize="1" noEditPoints="1" noAdjustHandles="1" noChangeArrowheads="1" noChangeShapeType="1" noTextEdit="1"/>
              </p:cNvSpPr>
              <p:nvPr/>
            </p:nvSpPr>
            <p:spPr>
              <a:xfrm>
                <a:off x="4308323" y="4190485"/>
                <a:ext cx="4522648" cy="381515"/>
              </a:xfrm>
              <a:prstGeom prst="rect">
                <a:avLst/>
              </a:prstGeom>
              <a:blipFill>
                <a:blip r:embed="rId13"/>
                <a:stretch>
                  <a:fillRect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3894510" y="3370745"/>
                <a:ext cx="4955780"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𝑏</m:t>
                          </m:r>
                        </m:e>
                        <m:sub>
                          <m:r>
                            <a:rPr lang="en-US" i="1">
                              <a:latin typeface="Cambria Math"/>
                            </a:rPr>
                            <m:t>𝑡</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rPr>
                                <m:t>𝑖</m:t>
                              </m:r>
                            </m:sub>
                          </m:sSub>
                        </m:e>
                      </m:d>
                      <m:r>
                        <a:rPr lang="en-US" b="0" i="1" smtClean="0">
                          <a:latin typeface="Cambria Math"/>
                        </a:rPr>
                        <m:t>=</m:t>
                      </m:r>
                      <m:sSub>
                        <m:sSubPr>
                          <m:ctrlPr>
                            <a:rPr lang="en-US" i="1" smtClean="0">
                              <a:latin typeface="Cambria Math" panose="02040503050406030204" pitchFamily="18" charset="0"/>
                            </a:rPr>
                          </m:ctrlPr>
                        </m:sSubPr>
                        <m:e>
                          <m:r>
                            <a:rPr lang="en-US" i="1">
                              <a:latin typeface="Cambria Math"/>
                            </a:rPr>
                            <m:t>𝑏</m:t>
                          </m:r>
                        </m:e>
                        <m:sub>
                          <m:r>
                            <a:rPr lang="en-US" i="1">
                              <a:latin typeface="Cambria Math"/>
                            </a:rPr>
                            <m:t>𝑡</m:t>
                          </m:r>
                          <m:r>
                            <a:rPr lang="en-US" b="0" i="1" smtClean="0">
                              <a:latin typeface="Cambria Math"/>
                            </a:rPr>
                            <m:t>−1</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𝑎</m:t>
                              </m:r>
                            </m:e>
                            <m:sub>
                              <m:r>
                                <a:rPr lang="en-US" i="1">
                                  <a:latin typeface="Cambria Math"/>
                                </a:rPr>
                                <m:t>𝑡</m:t>
                              </m:r>
                            </m:sub>
                          </m:sSub>
                          <m:r>
                            <a:rPr lang="en-US">
                              <a:latin typeface="Cambria Math"/>
                            </a:rPr>
                            <m:t>,</m:t>
                          </m:r>
                          <m:sSub>
                            <m:sSubPr>
                              <m:ctrlPr>
                                <a:rPr lang="en-US" i="1">
                                  <a:latin typeface="Cambria Math" panose="02040503050406030204" pitchFamily="18" charset="0"/>
                                </a:rPr>
                              </m:ctrlPr>
                            </m:sSubPr>
                            <m:e>
                              <m:r>
                                <a:rPr lang="en-US" b="0" i="1" smtClean="0">
                                  <a:latin typeface="Cambria Math"/>
                                </a:rPr>
                                <m:t>𝑟</m:t>
                              </m:r>
                            </m:e>
                            <m:sub>
                              <m:r>
                                <a:rPr lang="en-US" i="1">
                                  <a:latin typeface="Cambria Math"/>
                                </a:rPr>
                                <m:t>𝑡</m:t>
                              </m:r>
                            </m:sub>
                          </m:sSub>
                        </m:e>
                      </m:d>
                      <m:r>
                        <a:rPr lang="en-US" b="0" i="1" smtClean="0">
                          <a:latin typeface="Cambria Math"/>
                        </a:rPr>
                        <m:t>=</m:t>
                      </m:r>
                      <m:r>
                        <m:rPr>
                          <m:sty m:val="p"/>
                        </m:rPr>
                        <a:rPr lang="en-US">
                          <a:latin typeface="Cambria Math"/>
                          <a:ea typeface="Cambria Math"/>
                        </a:rPr>
                        <m:t>Beta</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rPr>
                              </m:ctrlPr>
                            </m:sSubPr>
                            <m:e>
                              <m:r>
                                <a:rPr lang="en-US" i="1">
                                  <a:latin typeface="Cambria Math"/>
                                  <a:ea typeface="Cambria Math"/>
                                </a:rPr>
                                <m:t>𝜃</m:t>
                              </m:r>
                            </m:e>
                            <m:sub>
                              <m:r>
                                <a:rPr lang="en-US" i="1">
                                  <a:latin typeface="Cambria Math"/>
                                </a:rPr>
                                <m:t>𝑖</m:t>
                              </m:r>
                            </m:sub>
                          </m:sSub>
                          <m:r>
                            <a:rPr lang="en-US" i="1">
                              <a:latin typeface="Cambria Math"/>
                            </a:rPr>
                            <m:t>|</m:t>
                          </m:r>
                          <m:r>
                            <a:rPr lang="en-US" i="1">
                              <a:latin typeface="Cambria Math"/>
                              <a:ea typeface="Cambria Math"/>
                            </a:rPr>
                            <m:t>𝛼</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ea typeface="Cambria Math"/>
                                </a:rPr>
                                <m:t>𝑡</m:t>
                              </m:r>
                              <m:r>
                                <a:rPr lang="en-US" i="1">
                                  <a:latin typeface="Cambria Math"/>
                                  <a:ea typeface="Cambria Math"/>
                                </a:rPr>
                                <m:t>,</m:t>
                              </m:r>
                              <m:r>
                                <a:rPr lang="en-US" i="1">
                                  <a:latin typeface="Cambria Math"/>
                                  <a:ea typeface="Cambria Math"/>
                                </a:rPr>
                                <m:t>𝑖</m:t>
                              </m:r>
                            </m:sub>
                          </m:sSub>
                          <m:r>
                            <a:rPr lang="en-US" i="1">
                              <a:latin typeface="Cambria Math"/>
                              <a:ea typeface="Cambria Math"/>
                            </a:rPr>
                            <m:t>,</m:t>
                          </m:r>
                          <m:r>
                            <a:rPr lang="en-US" i="1">
                              <a:latin typeface="Cambria Math"/>
                              <a:ea typeface="Cambria Math"/>
                            </a:rPr>
                            <m:t>𝛽</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𝑙</m:t>
                              </m:r>
                            </m:e>
                            <m:sub>
                              <m:r>
                                <a:rPr lang="en-US" i="1">
                                  <a:latin typeface="Cambria Math"/>
                                  <a:ea typeface="Cambria Math"/>
                                </a:rPr>
                                <m:t>𝑡</m:t>
                              </m:r>
                              <m:r>
                                <a:rPr lang="en-US" i="1">
                                  <a:latin typeface="Cambria Math"/>
                                  <a:ea typeface="Cambria Math"/>
                                </a:rPr>
                                <m:t>,</m:t>
                              </m:r>
                              <m:r>
                                <a:rPr lang="en-US" i="1">
                                  <a:latin typeface="Cambria Math"/>
                                  <a:ea typeface="Cambria Math"/>
                                </a:rPr>
                                <m:t>𝑖</m:t>
                              </m:r>
                            </m:sub>
                          </m:sSub>
                        </m:e>
                      </m:d>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3894510" y="3370745"/>
                <a:ext cx="4955780" cy="404983"/>
              </a:xfrm>
              <a:prstGeom prst="rect">
                <a:avLst/>
              </a:prstGeom>
              <a:blipFill>
                <a:blip r:embed="rId14"/>
                <a:stretch>
                  <a:fillRect b="-9091"/>
                </a:stretch>
              </a:blipFill>
            </p:spPr>
            <p:txBody>
              <a:bodyPr/>
              <a:lstStyle/>
              <a:p>
                <a:r>
                  <a:rPr lang="en-US">
                    <a:noFill/>
                  </a:rPr>
                  <a:t> </a:t>
                </a:r>
              </a:p>
            </p:txBody>
          </p:sp>
        </mc:Fallback>
      </mc:AlternateContent>
      <p:cxnSp>
        <p:nvCxnSpPr>
          <p:cNvPr id="25" name="Straight Arrow Connector 24"/>
          <p:cNvCxnSpPr/>
          <p:nvPr/>
        </p:nvCxnSpPr>
        <p:spPr>
          <a:xfrm>
            <a:off x="1596849" y="3991420"/>
            <a:ext cx="762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496416" y="1882950"/>
            <a:ext cx="935390" cy="1853033"/>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596849" y="2897656"/>
            <a:ext cx="914508" cy="9543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911049" y="3657600"/>
            <a:ext cx="6858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p:cNvSpPr txBox="1"/>
              <p:nvPr/>
            </p:nvSpPr>
            <p:spPr>
              <a:xfrm>
                <a:off x="917426" y="3815834"/>
                <a:ext cx="6626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𝑏</m:t>
                          </m:r>
                        </m:e>
                        <m:sub>
                          <m:r>
                            <a:rPr lang="en-US" b="0" i="1" smtClean="0">
                              <a:latin typeface="Cambria Math"/>
                            </a:rPr>
                            <m:t>𝑡</m:t>
                          </m:r>
                          <m:r>
                            <a:rPr lang="en-US" b="0" i="1" smtClean="0">
                              <a:latin typeface="Cambria Math"/>
                            </a:rPr>
                            <m:t>−1</m:t>
                          </m:r>
                        </m:sub>
                      </m:sSub>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917426" y="3815834"/>
                <a:ext cx="662682" cy="369332"/>
              </a:xfrm>
              <a:prstGeom prst="rect">
                <a:avLst/>
              </a:prstGeom>
              <a:blipFill>
                <a:blip r:embed="rId15"/>
                <a:stretch>
                  <a:fillRect/>
                </a:stretch>
              </a:blipFill>
            </p:spPr>
            <p:txBody>
              <a:bodyPr/>
              <a:lstStyle/>
              <a:p>
                <a:r>
                  <a:rPr lang="en-US">
                    <a:noFill/>
                  </a:rPr>
                  <a:t> </a:t>
                </a:r>
              </a:p>
            </p:txBody>
          </p:sp>
        </mc:Fallback>
      </mc:AlternateContent>
      <p:sp>
        <p:nvSpPr>
          <p:cNvPr id="30" name="Rectangle 29"/>
          <p:cNvSpPr/>
          <p:nvPr/>
        </p:nvSpPr>
        <p:spPr>
          <a:xfrm>
            <a:off x="990383" y="137257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917426" y="1454604"/>
                <a:ext cx="6908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𝑡</m:t>
                          </m:r>
                          <m:r>
                            <a:rPr lang="en-US" b="0" i="1" smtClean="0">
                              <a:latin typeface="Cambria Math"/>
                            </a:rPr>
                            <m:t>−1</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917426" y="1454604"/>
                <a:ext cx="690830" cy="369332"/>
              </a:xfrm>
              <a:prstGeom prst="rect">
                <a:avLst/>
              </a:prstGeom>
              <a:blipFill>
                <a:blip r:embed="rId16"/>
                <a:stretch>
                  <a:fillRect/>
                </a:stretch>
              </a:blipFill>
            </p:spPr>
            <p:txBody>
              <a:bodyPr/>
              <a:lstStyle/>
              <a:p>
                <a:r>
                  <a:rPr lang="en-US">
                    <a:noFill/>
                  </a:rPr>
                  <a:t> </a:t>
                </a:r>
              </a:p>
            </p:txBody>
          </p:sp>
        </mc:Fallback>
      </mc:AlternateContent>
      <p:sp>
        <p:nvSpPr>
          <p:cNvPr id="32" name="Rectangle 31"/>
          <p:cNvSpPr/>
          <p:nvPr/>
        </p:nvSpPr>
        <p:spPr>
          <a:xfrm rot="2785270">
            <a:off x="990383" y="2481415"/>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917426" y="2563449"/>
                <a:ext cx="6884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𝑅</m:t>
                          </m:r>
                        </m:e>
                        <m:sub>
                          <m:r>
                            <a:rPr lang="en-US" b="0" i="1" smtClean="0">
                              <a:latin typeface="Cambria Math"/>
                            </a:rPr>
                            <m:t>𝑡</m:t>
                          </m:r>
                          <m:r>
                            <a:rPr lang="en-US" b="0" i="1" smtClean="0">
                              <a:latin typeface="Cambria Math"/>
                            </a:rPr>
                            <m:t>−1</m:t>
                          </m:r>
                        </m:sub>
                      </m:sSub>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917426" y="2563449"/>
                <a:ext cx="688458" cy="369332"/>
              </a:xfrm>
              <a:prstGeom prst="rect">
                <a:avLst/>
              </a:prstGeom>
              <a:blipFill>
                <a:blip r:embed="rId17"/>
                <a:stretch>
                  <a:fillRect/>
                </a:stretch>
              </a:blipFill>
            </p:spPr>
            <p:txBody>
              <a:bodyPr/>
              <a:lstStyle/>
              <a:p>
                <a:r>
                  <a:rPr lang="en-US">
                    <a:noFill/>
                  </a:rPr>
                  <a:t> </a:t>
                </a:r>
              </a:p>
            </p:txBody>
          </p:sp>
        </mc:Fallback>
      </mc:AlternateContent>
      <p:cxnSp>
        <p:nvCxnSpPr>
          <p:cNvPr id="34" name="Straight Arrow Connector 33"/>
          <p:cNvCxnSpPr>
            <a:stCxn id="30" idx="2"/>
          </p:cNvCxnSpPr>
          <p:nvPr/>
        </p:nvCxnSpPr>
        <p:spPr>
          <a:xfrm>
            <a:off x="1257083" y="1905970"/>
            <a:ext cx="0" cy="4650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239995" y="3115121"/>
            <a:ext cx="0" cy="565499"/>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Arc 35"/>
          <p:cNvSpPr/>
          <p:nvPr/>
        </p:nvSpPr>
        <p:spPr>
          <a:xfrm>
            <a:off x="486209" y="1597759"/>
            <a:ext cx="1049606" cy="2375818"/>
          </a:xfrm>
          <a:prstGeom prst="arc">
            <a:avLst>
              <a:gd name="adj1" fmla="val 5788583"/>
              <a:gd name="adj2" fmla="val 1607610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50028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332" y="2452163"/>
            <a:ext cx="5029200" cy="4405837"/>
            <a:chOff x="3332" y="2452163"/>
            <a:chExt cx="5029200" cy="4405837"/>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2" y="2452163"/>
              <a:ext cx="5029200" cy="4405837"/>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588888" y="36576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2</m:t>
                            </m:r>
                          </m:sup>
                        </m:sSup>
                      </m:oMath>
                    </m:oMathPara>
                  </a14:m>
                  <a:endParaRPr lang="en-US" sz="1300" dirty="0"/>
                </a:p>
              </p:txBody>
            </p:sp>
          </mc:Choice>
          <mc:Fallback xmlns="">
            <p:sp>
              <p:nvSpPr>
                <p:cNvPr id="58" name="Rectangle 57"/>
                <p:cNvSpPr>
                  <a:spLocks noRot="1" noChangeAspect="1" noMove="1" noResize="1" noEditPoints="1" noAdjustHandles="1" noChangeArrowheads="1" noChangeShapeType="1" noTextEdit="1"/>
                </p:cNvSpPr>
                <p:nvPr/>
              </p:nvSpPr>
              <p:spPr>
                <a:xfrm>
                  <a:off x="588888" y="3657600"/>
                  <a:ext cx="401712" cy="292388"/>
                </a:xfrm>
                <a:prstGeom prst="rect">
                  <a:avLst/>
                </a:prstGeom>
                <a:blipFill rotWithShape="1">
                  <a:blip r:embed="rId4"/>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141190" y="3453975"/>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3</m:t>
                            </m:r>
                          </m:sup>
                        </m:sSup>
                      </m:oMath>
                    </m:oMathPara>
                  </a14:m>
                  <a:endParaRPr lang="en-US" sz="1300" dirty="0"/>
                </a:p>
              </p:txBody>
            </p:sp>
          </mc:Choice>
          <mc:Fallback xmlns="">
            <p:sp>
              <p:nvSpPr>
                <p:cNvPr id="59" name="Rectangle 58"/>
                <p:cNvSpPr>
                  <a:spLocks noRot="1" noChangeAspect="1" noMove="1" noResize="1" noEditPoints="1" noAdjustHandles="1" noChangeArrowheads="1" noChangeShapeType="1" noTextEdit="1"/>
                </p:cNvSpPr>
                <p:nvPr/>
              </p:nvSpPr>
              <p:spPr>
                <a:xfrm>
                  <a:off x="2141190" y="3453975"/>
                  <a:ext cx="401712" cy="292388"/>
                </a:xfrm>
                <a:prstGeom prst="rect">
                  <a:avLst/>
                </a:prstGeom>
                <a:blipFill rotWithShape="1">
                  <a:blip r:embed="rId5"/>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3310516" y="3612846"/>
              <a:ext cx="2484" cy="1816338"/>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1" name="Rectangle 30"/>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31" name="Rectangle 30"/>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36" name="Rectangle 35"/>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8"/>
                <a:stretch>
                  <a:fillRect b="-3636"/>
                </a:stretch>
              </a:blipFill>
            </p:spPr>
            <p:txBody>
              <a:bodyPr/>
              <a:lstStyle/>
              <a:p>
                <a:r>
                  <a:rPr lang="en-US">
                    <a:noFill/>
                  </a:rPr>
                  <a:t> </a:t>
                </a:r>
              </a:p>
            </p:txBody>
          </p:sp>
        </mc:Fallback>
      </mc:AlternateContent>
      <p:grpSp>
        <p:nvGrpSpPr>
          <p:cNvPr id="63" name="Group 62"/>
          <p:cNvGrpSpPr/>
          <p:nvPr/>
        </p:nvGrpSpPr>
        <p:grpSpPr>
          <a:xfrm>
            <a:off x="5287094" y="923099"/>
            <a:ext cx="2637706" cy="1667701"/>
            <a:chOff x="3810000" y="5562600"/>
            <a:chExt cx="2637706" cy="1667701"/>
          </a:xfrm>
        </p:grpSpPr>
        <mc:AlternateContent xmlns:mc="http://schemas.openxmlformats.org/markup-compatibility/2006" xmlns:a14="http://schemas.microsoft.com/office/drawing/2010/main">
          <mc:Choice Requires="a14">
            <p:sp>
              <p:nvSpPr>
                <p:cNvPr id="64" name="Rectangle 63"/>
                <p:cNvSpPr/>
                <p:nvPr/>
              </p:nvSpPr>
              <p:spPr>
                <a:xfrm>
                  <a:off x="3956768" y="5562600"/>
                  <a:ext cx="2490938" cy="7945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m:rPr>
                                    <m:nor/>
                                  </m:rPr>
                                  <a:rPr lang="en-US" sz="1200" dirty="0" smtClean="0"/>
                                  <m:t>1.15</m:t>
                                </m:r>
                              </m:e>
                              <m:e>
                                <m:r>
                                  <m:rPr>
                                    <m:nor/>
                                  </m:rPr>
                                  <a:rPr lang="en-US" sz="1200" dirty="0" smtClean="0"/>
                                  <m:t>0.18</m:t>
                                </m:r>
                              </m:e>
                              <m:e>
                                <m:r>
                                  <a:rPr lang="en-US" altLang="ko-KR" sz="1200" b="0" i="1" smtClean="0">
                                    <a:latin typeface="Cambria Math"/>
                                  </a:rPr>
                                  <m:t>1.02</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qArr>
                                          </m:e>
                                        </m:mr>
                                      </m:m>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sSup>
                                        <m:sSupPr>
                                          <m:ctrlPr>
                                            <a:rPr lang="ko-KR" altLang="ko-KR" sz="1200" b="1" i="1">
                                              <a:latin typeface="Cambria Math" panose="02040503050406030204" pitchFamily="18" charset="0"/>
                                            </a:rPr>
                                          </m:ctrlPr>
                                        </m:sSupPr>
                                        <m:e>
                                          <m:r>
                                            <a:rPr lang="en-US" altLang="ko-KR" sz="1200" b="1" i="1" smtClean="0">
                                              <a:latin typeface="Cambria Math"/>
                                            </a:rPr>
                                            <m:t>𝒙</m:t>
                                          </m:r>
                                        </m:e>
                                        <m:sup>
                                          <m:r>
                                            <a:rPr lang="en-US" altLang="ko-KR" sz="1200" b="1" i="1" smtClean="0">
                                              <a:latin typeface="Cambria Math"/>
                                            </a:rPr>
                                            <m:t> </m:t>
                                          </m:r>
                                        </m:sup>
                                      </m:sSup>
                                      <m:r>
                                        <a:rPr lang="en-GB" altLang="ko-KR" sz="1200" b="0" i="1">
                                          <a:latin typeface="Cambria Math"/>
                                        </a:rPr>
                                        <m:t>,</m:t>
                                      </m:r>
                                      <m:sSup>
                                        <m:sSupPr>
                                          <m:ctrlPr>
                                            <a:rPr lang="ko-KR" altLang="ko-KR" sz="1200" i="1">
                                              <a:latin typeface="Cambria Math" panose="02040503050406030204" pitchFamily="18" charset="0"/>
                                            </a:rPr>
                                          </m:ctrlPr>
                                        </m:sSupPr>
                                        <m:e>
                                          <m:r>
                                            <a:rPr lang="en-US" altLang="ko-KR" sz="1200" b="1" i="1">
                                              <a:latin typeface="Cambria Math"/>
                                            </a:rPr>
                                            <m:t>𝒙</m:t>
                                          </m:r>
                                        </m:e>
                                        <m:sup>
                                          <m:r>
                                            <a:rPr lang="en-US" altLang="ko-KR" sz="1200" b="0" i="1" smtClean="0">
                                              <a:latin typeface="Cambria Math"/>
                                            </a:rPr>
                                            <m:t> </m:t>
                                          </m:r>
                                        </m:sup>
                                      </m:sSup>
                                      <m:r>
                                        <a:rPr lang="en-US" altLang="ko-KR" sz="1200" b="0" i="1" smtClean="0">
                                          <a:latin typeface="Cambria Math"/>
                                        </a:rPr>
                                        <m:t>)</m:t>
                                      </m:r>
                                    </m:e>
                                  </m:mr>
                                </m:m>
                              </m:e>
                            </m:d>
                          </m:e>
                        </m:d>
                      </m:oMath>
                    </m:oMathPara>
                  </a14:m>
                  <a:endParaRPr lang="ko-KR" altLang="en-US" sz="1200" dirty="0"/>
                </a:p>
              </p:txBody>
            </p:sp>
          </mc:Choice>
          <mc:Fallback xmlns="">
            <p:sp>
              <p:nvSpPr>
                <p:cNvPr id="64" name="Rectangle 63"/>
                <p:cNvSpPr>
                  <a:spLocks noRot="1" noChangeAspect="1" noMove="1" noResize="1" noEditPoints="1" noAdjustHandles="1" noChangeArrowheads="1" noChangeShapeType="1" noTextEdit="1"/>
                </p:cNvSpPr>
                <p:nvPr/>
              </p:nvSpPr>
              <p:spPr>
                <a:xfrm>
                  <a:off x="3956768" y="5562600"/>
                  <a:ext cx="2490938" cy="794513"/>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3810000" y="5562600"/>
                  <a:ext cx="293536" cy="16677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2</m:t>
                                  </m:r>
                                </m:sup>
                              </m:sSup>
                            </m:e>
                          </m:mr>
                          <m:mr>
                            <m:e>
                              <m:eqArr>
                                <m:eqArrPr>
                                  <m:ctrlPr>
                                    <a:rPr lang="ko-KR" altLang="ko-KR" sz="1000" i="1">
                                      <a:solidFill>
                                        <a:srgbClr val="2706EC"/>
                                      </a:solidFill>
                                      <a:latin typeface="Cambria Math" panose="02040503050406030204" pitchFamily="18" charset="0"/>
                                    </a:rPr>
                                  </m:ctrlPr>
                                </m:eqArrP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3</m:t>
                                      </m:r>
                                    </m:sup>
                                  </m:sSup>
                                </m:e>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b="0" i="1" smtClean="0">
                                      <a:solidFill>
                                        <a:srgbClr val="2706EC"/>
                                      </a:solidFill>
                                      <a:latin typeface="Cambria Math"/>
                                    </a:rPr>
                                    <m:t> </m:t>
                                  </m:r>
                                </m:e>
                              </m:eqArr>
                            </m:e>
                          </m:mr>
                        </m:m>
                      </m:oMath>
                    </m:oMathPara>
                  </a14:m>
                  <a:endParaRPr lang="en-US" sz="1000" dirty="0">
                    <a:solidFill>
                      <a:srgbClr val="2706EC"/>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3810000" y="5562600"/>
                  <a:ext cx="293536" cy="1667701"/>
                </a:xfrm>
                <a:prstGeom prst="rect">
                  <a:avLst/>
                </a:prstGeom>
                <a:blipFill rotWithShape="1">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7" name="Rectangle 66"/>
              <p:cNvSpPr/>
              <p:nvPr/>
            </p:nvSpPr>
            <p:spPr>
              <a:xfrm>
                <a:off x="4915015" y="6023030"/>
                <a:ext cx="2632772" cy="307777"/>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4</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4</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67" name="Rectangle 66"/>
              <p:cNvSpPr>
                <a:spLocks noRot="1" noChangeAspect="1" noMove="1" noResize="1" noEditPoints="1" noAdjustHandles="1" noChangeArrowheads="1" noChangeShapeType="1" noTextEdit="1"/>
              </p:cNvSpPr>
              <p:nvPr/>
            </p:nvSpPr>
            <p:spPr>
              <a:xfrm>
                <a:off x="4915015" y="6023030"/>
                <a:ext cx="2632772" cy="307777"/>
              </a:xfrm>
              <a:prstGeom prst="rect">
                <a:avLst/>
              </a:prstGeom>
              <a:blipFill rotWithShape="1">
                <a:blip r:embed="rId15"/>
                <a:stretch>
                  <a:fillRect b="-19608"/>
                </a:stretch>
              </a:blipFill>
            </p:spPr>
            <p:txBody>
              <a:bodyPr/>
              <a:lstStyle/>
              <a:p>
                <a:r>
                  <a:rPr lang="en-US">
                    <a:noFill/>
                  </a:rPr>
                  <a:t> </a:t>
                </a:r>
              </a:p>
            </p:txBody>
          </p:sp>
        </mc:Fallback>
      </mc:AlternateContent>
      <p:sp>
        <p:nvSpPr>
          <p:cNvPr id="68" name="TextBox 67"/>
          <p:cNvSpPr txBox="1"/>
          <p:nvPr/>
        </p:nvSpPr>
        <p:spPr>
          <a:xfrm>
            <a:off x="4953000"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69" name="Rectangle 68"/>
              <p:cNvSpPr/>
              <p:nvPr/>
            </p:nvSpPr>
            <p:spPr>
              <a:xfrm>
                <a:off x="4915015" y="6346194"/>
                <a:ext cx="986745"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4</m:t>
                          </m:r>
                        </m:sup>
                      </m:sSup>
                      <m:r>
                        <a:rPr lang="en-US" altLang="ko-KR" sz="1400">
                          <a:latin typeface="Cambria Math"/>
                        </a:rPr>
                        <m:t>=</m:t>
                      </m:r>
                      <m:r>
                        <a:rPr lang="en-US" altLang="ko-KR" sz="1400" b="0" i="0" smtClean="0">
                          <a:latin typeface="Cambria Math"/>
                        </a:rPr>
                        <m:t>1.76</m:t>
                      </m:r>
                    </m:oMath>
                  </m:oMathPara>
                </a14:m>
                <a:endParaRPr lang="ko-KR" altLang="en-US" sz="1400" dirty="0">
                  <a:latin typeface="Calibri" panose="020F0502020204030204" pitchFamily="34" charset="0"/>
                </a:endParaRPr>
              </a:p>
            </p:txBody>
          </p:sp>
        </mc:Choice>
        <mc:Fallback xmlns="">
          <p:sp>
            <p:nvSpPr>
              <p:cNvPr id="69" name="Rectangle 68"/>
              <p:cNvSpPr>
                <a:spLocks noRot="1" noChangeAspect="1" noMove="1" noResize="1" noEditPoints="1" noAdjustHandles="1" noChangeArrowheads="1" noChangeShapeType="1" noTextEdit="1"/>
              </p:cNvSpPr>
              <p:nvPr/>
            </p:nvSpPr>
            <p:spPr>
              <a:xfrm>
                <a:off x="4915015" y="6346194"/>
                <a:ext cx="986745" cy="307777"/>
              </a:xfrm>
              <a:prstGeom prst="rect">
                <a:avLst/>
              </a:prstGeom>
              <a:blipFill rotWithShape="1">
                <a:blip r:embed="rId16"/>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4892092" y="5044394"/>
                <a:ext cx="4230960" cy="59227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4</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𝒙</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4</m:t>
                          </m:r>
                        </m:sup>
                      </m:sSup>
                      <m:r>
                        <a:rPr lang="en-GB" altLang="ko-KR" sz="1400" i="1">
                          <a:latin typeface="Cambria Math"/>
                        </a:rPr>
                        <m:t>=</m:t>
                      </m:r>
                      <m:r>
                        <a:rPr lang="en-US" altLang="ko-KR" sz="1400" i="1">
                          <a:latin typeface="Cambria Math"/>
                        </a:rPr>
                        <m:t>0.70</m:t>
                      </m:r>
                    </m:oMath>
                  </m:oMathPara>
                </a14:m>
                <a:endParaRPr lang="ko-KR" altLang="en-US" sz="1400" dirty="0"/>
              </a:p>
            </p:txBody>
          </p:sp>
        </mc:Choice>
        <mc:Fallback xmlns="">
          <p:sp>
            <p:nvSpPr>
              <p:cNvPr id="70" name="Rectangle 69"/>
              <p:cNvSpPr>
                <a:spLocks noRot="1" noChangeAspect="1" noMove="1" noResize="1" noEditPoints="1" noAdjustHandles="1" noChangeArrowheads="1" noChangeShapeType="1" noTextEdit="1"/>
              </p:cNvSpPr>
              <p:nvPr/>
            </p:nvSpPr>
            <p:spPr>
              <a:xfrm>
                <a:off x="4892092" y="5044394"/>
                <a:ext cx="4230960" cy="592278"/>
              </a:xfrm>
              <a:prstGeom prst="rect">
                <a:avLst/>
              </a:prstGeom>
              <a:blipFill rotWithShape="1">
                <a:blip r:embed="rId17"/>
                <a:stretch>
                  <a:fillRect/>
                </a:stretch>
              </a:blipFill>
            </p:spPr>
            <p:txBody>
              <a:bodyPr/>
              <a:lstStyle/>
              <a:p>
                <a:r>
                  <a:rPr lang="en-US">
                    <a:noFill/>
                  </a:rPr>
                  <a:t> </a:t>
                </a:r>
              </a:p>
            </p:txBody>
          </p:sp>
        </mc:Fallback>
      </mc:AlternateContent>
      <p:sp>
        <p:nvSpPr>
          <p:cNvPr id="71" name="TextBox 70"/>
          <p:cNvSpPr txBox="1"/>
          <p:nvPr/>
        </p:nvSpPr>
        <p:spPr>
          <a:xfrm>
            <a:off x="4968949"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3" name="Rectangle 32"/>
              <p:cNvSpPr/>
              <p:nvPr/>
            </p:nvSpPr>
            <p:spPr>
              <a:xfrm>
                <a:off x="6554897" y="978157"/>
                <a:ext cx="626627" cy="49111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altLang="ko-KR" sz="1000" b="1" i="1" smtClean="0">
                          <a:solidFill>
                            <a:schemeClr val="tx1"/>
                          </a:solidFill>
                          <a:latin typeface="Cambria Math"/>
                        </a:rPr>
                        <m:t>𝐊</m:t>
                      </m:r>
                      <m:r>
                        <a:rPr lang="en-GB" altLang="ko-KR" sz="1000" b="1">
                          <a:solidFill>
                            <a:schemeClr val="tx1"/>
                          </a:solidFill>
                          <a:latin typeface="Cambria Math"/>
                        </a:rPr>
                        <m:t>+</m:t>
                      </m:r>
                      <m:sSubSup>
                        <m:sSubSupPr>
                          <m:ctrlPr>
                            <a:rPr lang="ko-KR" altLang="ko-KR" sz="1000" i="1" smtClean="0">
                              <a:solidFill>
                                <a:schemeClr val="tx1"/>
                              </a:solidFill>
                              <a:latin typeface="Cambria Math" panose="02040503050406030204" pitchFamily="18" charset="0"/>
                            </a:rPr>
                          </m:ctrlPr>
                        </m:sSubSupPr>
                        <m:e>
                          <m:r>
                            <a:rPr lang="en-GB" altLang="ko-KR" sz="1000" i="1">
                              <a:solidFill>
                                <a:schemeClr val="tx1"/>
                              </a:solidFill>
                              <a:latin typeface="Cambria Math"/>
                            </a:rPr>
                            <m:t>𝜎</m:t>
                          </m:r>
                        </m:e>
                        <m:sub>
                          <m:r>
                            <a:rPr lang="ko-KR" altLang="en-US" sz="1000" i="1">
                              <a:solidFill>
                                <a:schemeClr val="tx1"/>
                              </a:solidFill>
                              <a:latin typeface="Cambria Math"/>
                            </a:rPr>
                            <m:t>𝜖</m:t>
                          </m:r>
                        </m:sub>
                        <m:sup>
                          <m:r>
                            <a:rPr lang="en-GB" altLang="ko-KR" sz="1000" i="1">
                              <a:solidFill>
                                <a:schemeClr val="tx1"/>
                              </a:solidFill>
                              <a:latin typeface="Cambria Math"/>
                            </a:rPr>
                            <m:t>2</m:t>
                          </m:r>
                        </m:sup>
                      </m:sSubSup>
                      <m:r>
                        <a:rPr lang="en-GB" altLang="ko-KR" sz="1000" b="1" i="1">
                          <a:solidFill>
                            <a:schemeClr val="tx1"/>
                          </a:solidFill>
                          <a:latin typeface="Cambria Math"/>
                        </a:rPr>
                        <m:t>𝐈</m:t>
                      </m:r>
                    </m:oMath>
                  </m:oMathPara>
                </a14:m>
                <a:endParaRPr lang="en-US" sz="1000"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6554897" y="978157"/>
                <a:ext cx="626627" cy="491115"/>
              </a:xfrm>
              <a:prstGeom prst="rect">
                <a:avLst/>
              </a:prstGeom>
              <a:blipFill rotWithShape="1">
                <a:blip r:embed="rId18"/>
                <a:stretch>
                  <a:fillRect/>
                </a:stretch>
              </a:blipFill>
              <a:ln>
                <a:noFill/>
              </a:ln>
            </p:spPr>
            <p:txBody>
              <a:bodyPr/>
              <a:lstStyle/>
              <a:p>
                <a:r>
                  <a:rPr lang="en-US">
                    <a:noFill/>
                  </a:rPr>
                  <a:t> </a:t>
                </a:r>
              </a:p>
            </p:txBody>
          </p:sp>
        </mc:Fallback>
      </mc:AlternateContent>
      <p:sp>
        <p:nvSpPr>
          <p:cNvPr id="35" name="TextBox 34"/>
          <p:cNvSpPr txBox="1"/>
          <p:nvPr/>
        </p:nvSpPr>
        <p:spPr>
          <a:xfrm>
            <a:off x="1981200"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46" name="Rectangle 45"/>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46" name="Rectangle 45"/>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20"/>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47" name="Rectangle 46"/>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21"/>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53" name="Rectangle 52"/>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2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60" name="Rectangle 59"/>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61" name="Rectangle 60"/>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24"/>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rot="16200000">
                <a:off x="-149021"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rot="16200000">
                <a:off x="-149021" y="5571812"/>
                <a:ext cx="679043" cy="369332"/>
              </a:xfrm>
              <a:prstGeom prst="rect">
                <a:avLst/>
              </a:prstGeom>
              <a:blipFill rotWithShape="1">
                <a:blip r:embed="rId26"/>
                <a:stretch>
                  <a:fillRect t="-8108" r="-11475"/>
                </a:stretch>
              </a:blipFill>
            </p:spPr>
            <p:txBody>
              <a:bodyPr/>
              <a:lstStyle/>
              <a:p>
                <a:r>
                  <a:rPr lang="en-US">
                    <a:noFill/>
                  </a:rPr>
                  <a:t> </a:t>
                </a:r>
              </a:p>
            </p:txBody>
          </p:sp>
        </mc:Fallback>
      </mc:AlternateContent>
      <p:sp>
        <p:nvSpPr>
          <p:cNvPr id="72" name="Rectangle 71"/>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37" name="TextBox 36"/>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2553066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782" y="2452163"/>
            <a:ext cx="5029200" cy="4405837"/>
            <a:chOff x="4782" y="2452163"/>
            <a:chExt cx="5029200" cy="4405837"/>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2" y="2452163"/>
              <a:ext cx="5029200" cy="4405837"/>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588888" y="36576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2</m:t>
                            </m:r>
                          </m:sup>
                        </m:sSup>
                      </m:oMath>
                    </m:oMathPara>
                  </a14:m>
                  <a:endParaRPr lang="en-US" sz="1300" dirty="0"/>
                </a:p>
              </p:txBody>
            </p:sp>
          </mc:Choice>
          <mc:Fallback xmlns="">
            <p:sp>
              <p:nvSpPr>
                <p:cNvPr id="58" name="Rectangle 57"/>
                <p:cNvSpPr>
                  <a:spLocks noRot="1" noChangeAspect="1" noMove="1" noResize="1" noEditPoints="1" noAdjustHandles="1" noChangeArrowheads="1" noChangeShapeType="1" noTextEdit="1"/>
                </p:cNvSpPr>
                <p:nvPr/>
              </p:nvSpPr>
              <p:spPr>
                <a:xfrm>
                  <a:off x="588888" y="3657600"/>
                  <a:ext cx="401712" cy="292388"/>
                </a:xfrm>
                <a:prstGeom prst="rect">
                  <a:avLst/>
                </a:prstGeom>
                <a:blipFill rotWithShape="1">
                  <a:blip r:embed="rId4"/>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141190" y="3453975"/>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3</m:t>
                            </m:r>
                          </m:sup>
                        </m:sSup>
                      </m:oMath>
                    </m:oMathPara>
                  </a14:m>
                  <a:endParaRPr lang="en-US" sz="1300" dirty="0"/>
                </a:p>
              </p:txBody>
            </p:sp>
          </mc:Choice>
          <mc:Fallback xmlns="">
            <p:sp>
              <p:nvSpPr>
                <p:cNvPr id="59" name="Rectangle 58"/>
                <p:cNvSpPr>
                  <a:spLocks noRot="1" noChangeAspect="1" noMove="1" noResize="1" noEditPoints="1" noAdjustHandles="1" noChangeArrowheads="1" noChangeShapeType="1" noTextEdit="1"/>
                </p:cNvSpPr>
                <p:nvPr/>
              </p:nvSpPr>
              <p:spPr>
                <a:xfrm>
                  <a:off x="2141190" y="3453975"/>
                  <a:ext cx="401712" cy="292388"/>
                </a:xfrm>
                <a:prstGeom prst="rect">
                  <a:avLst/>
                </a:prstGeom>
                <a:blipFill rotWithShape="1">
                  <a:blip r:embed="rId5"/>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3124200" y="3305556"/>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4</m:t>
                            </m:r>
                          </m:sup>
                        </m:sSup>
                      </m:oMath>
                    </m:oMathPara>
                  </a14:m>
                  <a:endParaRPr lang="en-US" sz="1300" dirty="0"/>
                </a:p>
              </p:txBody>
            </p:sp>
          </mc:Choice>
          <mc:Fallback xmlns="">
            <p:sp>
              <p:nvSpPr>
                <p:cNvPr id="60" name="Rectangle 59"/>
                <p:cNvSpPr>
                  <a:spLocks noRot="1" noChangeAspect="1" noMove="1" noResize="1" noEditPoints="1" noAdjustHandles="1" noChangeArrowheads="1" noChangeShapeType="1" noTextEdit="1"/>
                </p:cNvSpPr>
                <p:nvPr/>
              </p:nvSpPr>
              <p:spPr>
                <a:xfrm>
                  <a:off x="3124200" y="3305556"/>
                  <a:ext cx="401712" cy="292388"/>
                </a:xfrm>
                <a:prstGeom prst="rect">
                  <a:avLst/>
                </a:prstGeom>
                <a:blipFill rotWithShape="1">
                  <a:blip r:embed="rId6"/>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3788858" y="3514017"/>
              <a:ext cx="2484" cy="1913798"/>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8" name="TextBox 47"/>
              <p:cNvSpPr txBox="1"/>
              <p:nvPr/>
            </p:nvSpPr>
            <p:spPr>
              <a:xfrm>
                <a:off x="609600" y="2539414"/>
                <a:ext cx="10701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a:rPr>
                        <m:t>𝑛</m:t>
                      </m:r>
                      <m:r>
                        <a:rPr lang="en-US" altLang="ko-KR" b="0" i="1" smtClean="0">
                          <a:latin typeface="Cambria Math"/>
                        </a:rPr>
                        <m:t>=4</m:t>
                      </m:r>
                    </m:oMath>
                  </m:oMathPara>
                </a14:m>
                <a:endParaRPr lang="ko-KR"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609600" y="2539414"/>
                <a:ext cx="1070160" cy="369332"/>
              </a:xfrm>
              <a:prstGeom prst="rect">
                <a:avLst/>
              </a:prstGeom>
              <a:blipFill rotWithShape="1">
                <a:blip r:embed="rId10"/>
                <a:stretch>
                  <a:fillRect/>
                </a:stretch>
              </a:blipFill>
            </p:spPr>
            <p:txBody>
              <a:bodyPr/>
              <a:lstStyle/>
              <a:p>
                <a:r>
                  <a:rPr lang="en-US">
                    <a:noFill/>
                  </a:rPr>
                  <a:t> </a:t>
                </a:r>
              </a:p>
            </p:txBody>
          </p:sp>
        </mc:Fallback>
      </mc:AlternateContent>
      <p:grpSp>
        <p:nvGrpSpPr>
          <p:cNvPr id="62" name="Group 61"/>
          <p:cNvGrpSpPr/>
          <p:nvPr/>
        </p:nvGrpSpPr>
        <p:grpSpPr>
          <a:xfrm>
            <a:off x="5236893" y="892795"/>
            <a:ext cx="2782390" cy="1698005"/>
            <a:chOff x="3810000" y="4605915"/>
            <a:chExt cx="2782390" cy="1698005"/>
          </a:xfrm>
        </p:grpSpPr>
        <mc:AlternateContent xmlns:mc="http://schemas.openxmlformats.org/markup-compatibility/2006" xmlns:a14="http://schemas.microsoft.com/office/drawing/2010/main">
          <mc:Choice Requires="a14">
            <p:sp>
              <p:nvSpPr>
                <p:cNvPr id="63" name="Rectangle 62"/>
                <p:cNvSpPr/>
                <p:nvPr/>
              </p:nvSpPr>
              <p:spPr>
                <a:xfrm>
                  <a:off x="3980521" y="4605915"/>
                  <a:ext cx="2611869" cy="974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m:rPr>
                                    <m:nor/>
                                  </m:rPr>
                                  <a:rPr lang="en-US" sz="1200" dirty="0" smtClean="0"/>
                                  <m:t>1.15</m:t>
                                </m:r>
                              </m:e>
                              <m:e>
                                <m:r>
                                  <m:rPr>
                                    <m:nor/>
                                  </m:rPr>
                                  <a:rPr lang="en-US" sz="1200" dirty="0" smtClean="0"/>
                                  <m:t>0.18</m:t>
                                </m:r>
                              </m:e>
                              <m:e>
                                <m:r>
                                  <a:rPr lang="en-US" altLang="ko-KR" sz="1200" b="0" i="1" smtClean="0">
                                    <a:latin typeface="Cambria Math"/>
                                  </a:rPr>
                                  <m:t>1.02</m:t>
                                </m:r>
                              </m:e>
                              <m:e>
                                <m:r>
                                  <a:rPr lang="en-US" altLang="ko-KR" sz="1200" b="0" i="1" smtClean="0">
                                    <a:latin typeface="Cambria Math"/>
                                  </a:rPr>
                                  <m:t>1.76</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qArr>
                                          </m:e>
                                        </m:mr>
                                      </m:m>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sSup>
                                        <m:sSupPr>
                                          <m:ctrlPr>
                                            <a:rPr lang="ko-KR" altLang="ko-KR" sz="1200" b="1" i="1">
                                              <a:latin typeface="Cambria Math" panose="02040503050406030204" pitchFamily="18" charset="0"/>
                                            </a:rPr>
                                          </m:ctrlPr>
                                        </m:sSupPr>
                                        <m:e>
                                          <m:r>
                                            <a:rPr lang="en-US" altLang="ko-KR" sz="1200" b="1" i="1" smtClean="0">
                                              <a:latin typeface="Cambria Math"/>
                                            </a:rPr>
                                            <m:t>𝒙</m:t>
                                          </m:r>
                                        </m:e>
                                        <m:sup>
                                          <m:r>
                                            <a:rPr lang="en-US" altLang="ko-KR" sz="1200" b="1" i="1" smtClean="0">
                                              <a:latin typeface="Cambria Math"/>
                                            </a:rPr>
                                            <m:t> </m:t>
                                          </m:r>
                                        </m:sup>
                                      </m:sSup>
                                      <m:r>
                                        <a:rPr lang="en-GB" altLang="ko-KR" sz="1200" b="0" i="1">
                                          <a:latin typeface="Cambria Math"/>
                                        </a:rPr>
                                        <m:t>,</m:t>
                                      </m:r>
                                      <m:sSup>
                                        <m:sSupPr>
                                          <m:ctrlPr>
                                            <a:rPr lang="ko-KR" altLang="ko-KR" sz="1200" i="1">
                                              <a:latin typeface="Cambria Math" panose="02040503050406030204" pitchFamily="18" charset="0"/>
                                            </a:rPr>
                                          </m:ctrlPr>
                                        </m:sSupPr>
                                        <m:e>
                                          <m:r>
                                            <a:rPr lang="en-US" altLang="ko-KR" sz="1200" b="1" i="1">
                                              <a:latin typeface="Cambria Math"/>
                                            </a:rPr>
                                            <m:t>𝒙</m:t>
                                          </m:r>
                                        </m:e>
                                        <m:sup>
                                          <m:r>
                                            <a:rPr lang="en-US" altLang="ko-KR" sz="1200" b="0" i="1" smtClean="0">
                                              <a:latin typeface="Cambria Math"/>
                                            </a:rPr>
                                            <m:t> </m:t>
                                          </m:r>
                                        </m:sup>
                                      </m:sSup>
                                      <m:r>
                                        <a:rPr lang="en-US" altLang="ko-KR" sz="1200" b="0" i="1" smtClean="0">
                                          <a:latin typeface="Cambria Math"/>
                                        </a:rPr>
                                        <m:t>)</m:t>
                                      </m:r>
                                    </m:e>
                                  </m:mr>
                                </m:m>
                              </m:e>
                            </m:d>
                          </m:e>
                        </m:d>
                      </m:oMath>
                    </m:oMathPara>
                  </a14:m>
                  <a:endParaRPr lang="ko-KR" altLang="en-US" sz="1200" dirty="0"/>
                </a:p>
              </p:txBody>
            </p:sp>
          </mc:Choice>
          <mc:Fallback xmlns="">
            <p:sp>
              <p:nvSpPr>
                <p:cNvPr id="63" name="Rectangle 62"/>
                <p:cNvSpPr>
                  <a:spLocks noRot="1" noChangeAspect="1" noMove="1" noResize="1" noEditPoints="1" noAdjustHandles="1" noChangeArrowheads="1" noChangeShapeType="1" noTextEdit="1"/>
                </p:cNvSpPr>
                <p:nvPr/>
              </p:nvSpPr>
              <p:spPr>
                <a:xfrm>
                  <a:off x="3980521" y="4605915"/>
                  <a:ext cx="2611869" cy="974947"/>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810000" y="4636219"/>
                  <a:ext cx="293536" cy="16677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2</m:t>
                                  </m:r>
                                </m:sup>
                              </m:sSup>
                            </m:e>
                          </m:mr>
                          <m:mr>
                            <m:e>
                              <m:eqArr>
                                <m:eqArrPr>
                                  <m:ctrlPr>
                                    <a:rPr lang="ko-KR" altLang="ko-KR" sz="1000" i="1">
                                      <a:solidFill>
                                        <a:srgbClr val="2706EC"/>
                                      </a:solidFill>
                                      <a:latin typeface="Cambria Math" panose="02040503050406030204" pitchFamily="18" charset="0"/>
                                    </a:rPr>
                                  </m:ctrlPr>
                                </m:eqArrP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3</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4</m:t>
                                      </m:r>
                                    </m:sup>
                                  </m:sSup>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b="0" i="1" smtClean="0">
                                      <a:solidFill>
                                        <a:srgbClr val="2706EC"/>
                                      </a:solidFill>
                                      <a:latin typeface="Cambria Math"/>
                                    </a:rPr>
                                    <m:t> </m:t>
                                  </m:r>
                                </m:e>
                              </m:eqArr>
                            </m:e>
                          </m:mr>
                        </m:m>
                      </m:oMath>
                    </m:oMathPara>
                  </a14:m>
                  <a:endParaRPr lang="en-US" sz="1000" dirty="0">
                    <a:solidFill>
                      <a:srgbClr val="2706EC"/>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3810000" y="4636219"/>
                  <a:ext cx="293536" cy="1667701"/>
                </a:xfrm>
                <a:prstGeom prst="rect">
                  <a:avLst/>
                </a:prstGeom>
                <a:blipFill rotWithShape="1">
                  <a:blip r:embed="rId1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6" name="Rectangle 65"/>
              <p:cNvSpPr/>
              <p:nvPr/>
            </p:nvSpPr>
            <p:spPr>
              <a:xfrm>
                <a:off x="4915015" y="6023030"/>
                <a:ext cx="2632772" cy="310150"/>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5</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5</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66" name="Rectangle 65"/>
              <p:cNvSpPr>
                <a:spLocks noRot="1" noChangeAspect="1" noMove="1" noResize="1" noEditPoints="1" noAdjustHandles="1" noChangeArrowheads="1" noChangeShapeType="1" noTextEdit="1"/>
              </p:cNvSpPr>
              <p:nvPr/>
            </p:nvSpPr>
            <p:spPr>
              <a:xfrm>
                <a:off x="4915015" y="6023030"/>
                <a:ext cx="2632772" cy="310150"/>
              </a:xfrm>
              <a:prstGeom prst="rect">
                <a:avLst/>
              </a:prstGeom>
              <a:blipFill rotWithShape="1">
                <a:blip r:embed="rId16"/>
                <a:stretch>
                  <a:fillRect b="-19608"/>
                </a:stretch>
              </a:blipFill>
            </p:spPr>
            <p:txBody>
              <a:bodyPr/>
              <a:lstStyle/>
              <a:p>
                <a:r>
                  <a:rPr lang="en-US">
                    <a:noFill/>
                  </a:rPr>
                  <a:t> </a:t>
                </a:r>
              </a:p>
            </p:txBody>
          </p:sp>
        </mc:Fallback>
      </mc:AlternateContent>
      <p:sp>
        <p:nvSpPr>
          <p:cNvPr id="67" name="TextBox 66"/>
          <p:cNvSpPr txBox="1"/>
          <p:nvPr/>
        </p:nvSpPr>
        <p:spPr>
          <a:xfrm>
            <a:off x="4953000"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68" name="Rectangle 67"/>
              <p:cNvSpPr/>
              <p:nvPr/>
            </p:nvSpPr>
            <p:spPr>
              <a:xfrm>
                <a:off x="4915015" y="6346194"/>
                <a:ext cx="986745" cy="31015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5</m:t>
                          </m:r>
                        </m:sup>
                      </m:sSup>
                      <m:r>
                        <a:rPr lang="en-US" altLang="ko-KR" sz="1400">
                          <a:latin typeface="Cambria Math"/>
                        </a:rPr>
                        <m:t>=</m:t>
                      </m:r>
                      <m:r>
                        <a:rPr lang="en-US" altLang="ko-KR" sz="1400" b="0" i="0" smtClean="0">
                          <a:latin typeface="Cambria Math"/>
                        </a:rPr>
                        <m:t>2.19</m:t>
                      </m:r>
                    </m:oMath>
                  </m:oMathPara>
                </a14:m>
                <a:endParaRPr lang="ko-KR" altLang="en-US" sz="1400" dirty="0">
                  <a:latin typeface="Calibri" panose="020F0502020204030204"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a:xfrm>
                <a:off x="4915015" y="6346194"/>
                <a:ext cx="986745" cy="310150"/>
              </a:xfrm>
              <a:prstGeom prst="rect">
                <a:avLst/>
              </a:prstGeom>
              <a:blipFill rotWithShape="1">
                <a:blip r:embed="rId17"/>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4892092" y="5044394"/>
                <a:ext cx="4230960" cy="6194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5</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𝒙</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5</m:t>
                          </m:r>
                        </m:sup>
                      </m:sSup>
                      <m:r>
                        <a:rPr lang="en-GB" altLang="ko-KR" sz="1400" i="1">
                          <a:latin typeface="Cambria Math"/>
                        </a:rPr>
                        <m:t>=</m:t>
                      </m:r>
                      <m:r>
                        <a:rPr lang="en-US" altLang="ko-KR" sz="1400" i="1">
                          <a:latin typeface="Cambria Math"/>
                        </a:rPr>
                        <m:t>1.01</m:t>
                      </m:r>
                    </m:oMath>
                  </m:oMathPara>
                </a14:m>
                <a:endParaRPr lang="ko-KR" altLang="en-US" sz="1400" dirty="0"/>
              </a:p>
            </p:txBody>
          </p:sp>
        </mc:Choice>
        <mc:Fallback xmlns="">
          <p:sp>
            <p:nvSpPr>
              <p:cNvPr id="69" name="Rectangle 68"/>
              <p:cNvSpPr>
                <a:spLocks noRot="1" noChangeAspect="1" noMove="1" noResize="1" noEditPoints="1" noAdjustHandles="1" noChangeArrowheads="1" noChangeShapeType="1" noTextEdit="1"/>
              </p:cNvSpPr>
              <p:nvPr/>
            </p:nvSpPr>
            <p:spPr>
              <a:xfrm>
                <a:off x="4892092" y="5044394"/>
                <a:ext cx="4230960" cy="619465"/>
              </a:xfrm>
              <a:prstGeom prst="rect">
                <a:avLst/>
              </a:prstGeom>
              <a:blipFill rotWithShape="1">
                <a:blip r:embed="rId18"/>
                <a:stretch>
                  <a:fillRect/>
                </a:stretch>
              </a:blipFill>
            </p:spPr>
            <p:txBody>
              <a:bodyPr/>
              <a:lstStyle/>
              <a:p>
                <a:r>
                  <a:rPr lang="en-US">
                    <a:noFill/>
                  </a:rPr>
                  <a:t> </a:t>
                </a:r>
              </a:p>
            </p:txBody>
          </p:sp>
        </mc:Fallback>
      </mc:AlternateContent>
      <p:sp>
        <p:nvSpPr>
          <p:cNvPr id="70" name="TextBox 69"/>
          <p:cNvSpPr txBox="1"/>
          <p:nvPr/>
        </p:nvSpPr>
        <p:spPr>
          <a:xfrm>
            <a:off x="4968949"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3" name="Rectangle 32"/>
              <p:cNvSpPr/>
              <p:nvPr/>
            </p:nvSpPr>
            <p:spPr>
              <a:xfrm>
                <a:off x="6515031" y="958424"/>
                <a:ext cx="675683" cy="6858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altLang="ko-KR" sz="1100" b="1" i="1" smtClean="0">
                          <a:solidFill>
                            <a:schemeClr val="tx1"/>
                          </a:solidFill>
                          <a:latin typeface="Cambria Math"/>
                        </a:rPr>
                        <m:t>𝐊</m:t>
                      </m:r>
                      <m:r>
                        <a:rPr lang="en-GB" altLang="ko-KR" sz="1100" b="1">
                          <a:solidFill>
                            <a:schemeClr val="tx1"/>
                          </a:solidFill>
                          <a:latin typeface="Cambria Math"/>
                        </a:rPr>
                        <m:t>+</m:t>
                      </m:r>
                      <m:sSubSup>
                        <m:sSubSupPr>
                          <m:ctrlPr>
                            <a:rPr lang="ko-KR" altLang="ko-KR" sz="1100" i="1" smtClean="0">
                              <a:solidFill>
                                <a:schemeClr val="tx1"/>
                              </a:solidFill>
                              <a:latin typeface="Cambria Math" panose="02040503050406030204" pitchFamily="18" charset="0"/>
                            </a:rPr>
                          </m:ctrlPr>
                        </m:sSubSupPr>
                        <m:e>
                          <m:r>
                            <a:rPr lang="en-GB" altLang="ko-KR" sz="1100" i="1">
                              <a:solidFill>
                                <a:schemeClr val="tx1"/>
                              </a:solidFill>
                              <a:latin typeface="Cambria Math"/>
                            </a:rPr>
                            <m:t>𝜎</m:t>
                          </m:r>
                        </m:e>
                        <m:sub>
                          <m:r>
                            <a:rPr lang="ko-KR" altLang="en-US" sz="1100" i="1">
                              <a:solidFill>
                                <a:schemeClr val="tx1"/>
                              </a:solidFill>
                              <a:latin typeface="Cambria Math"/>
                            </a:rPr>
                            <m:t>𝜖</m:t>
                          </m:r>
                        </m:sub>
                        <m:sup>
                          <m:r>
                            <a:rPr lang="en-GB" altLang="ko-KR" sz="1100" i="1">
                              <a:solidFill>
                                <a:schemeClr val="tx1"/>
                              </a:solidFill>
                              <a:latin typeface="Cambria Math"/>
                            </a:rPr>
                            <m:t>2</m:t>
                          </m:r>
                        </m:sup>
                      </m:sSubSup>
                      <m:r>
                        <a:rPr lang="en-GB" altLang="ko-KR" sz="1100" b="1" i="1">
                          <a:solidFill>
                            <a:schemeClr val="tx1"/>
                          </a:solidFill>
                          <a:latin typeface="Cambria Math"/>
                        </a:rPr>
                        <m:t>𝐈</m:t>
                      </m:r>
                    </m:oMath>
                  </m:oMathPara>
                </a14:m>
                <a:endParaRPr lang="en-US" sz="1100"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6515031" y="958424"/>
                <a:ext cx="675683" cy="685800"/>
              </a:xfrm>
              <a:prstGeom prst="rect">
                <a:avLst/>
              </a:prstGeom>
              <a:blipFill rotWithShape="1">
                <a:blip r:embed="rId19"/>
                <a:stretch>
                  <a:fillRect/>
                </a:stretch>
              </a:blipFill>
              <a:ln>
                <a:noFill/>
              </a:ln>
            </p:spPr>
            <p:txBody>
              <a:bodyPr/>
              <a:lstStyle/>
              <a:p>
                <a:r>
                  <a:rPr lang="en-US">
                    <a:noFill/>
                  </a:rPr>
                  <a:t> </a:t>
                </a:r>
              </a:p>
            </p:txBody>
          </p:sp>
        </mc:Fallback>
      </mc:AlternateContent>
      <p:sp>
        <p:nvSpPr>
          <p:cNvPr id="35" name="TextBox 34"/>
          <p:cNvSpPr txBox="1"/>
          <p:nvPr/>
        </p:nvSpPr>
        <p:spPr>
          <a:xfrm>
            <a:off x="2481928"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46" name="Rectangle 45"/>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46" name="Rectangle 45"/>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21"/>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47" name="Rectangle 46"/>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22"/>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53" name="Rectangle 52"/>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23"/>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56" name="Rectangle 55"/>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61" name="Rectangle 60"/>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25"/>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65" name="Rectangle 64"/>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rot="16200000">
                <a:off x="-66988"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71" name="Rectangle 70"/>
              <p:cNvSpPr>
                <a:spLocks noRot="1" noChangeAspect="1" noMove="1" noResize="1" noEditPoints="1" noAdjustHandles="1" noChangeArrowheads="1" noChangeShapeType="1" noTextEdit="1"/>
              </p:cNvSpPr>
              <p:nvPr/>
            </p:nvSpPr>
            <p:spPr>
              <a:xfrm rot="16200000">
                <a:off x="-66988" y="5571812"/>
                <a:ext cx="679043" cy="369332"/>
              </a:xfrm>
              <a:prstGeom prst="rect">
                <a:avLst/>
              </a:prstGeom>
              <a:blipFill rotWithShape="1">
                <a:blip r:embed="rId27"/>
                <a:stretch>
                  <a:fillRect t="-8108" r="-11475"/>
                </a:stretch>
              </a:blipFill>
            </p:spPr>
            <p:txBody>
              <a:bodyPr/>
              <a:lstStyle/>
              <a:p>
                <a:r>
                  <a:rPr lang="en-US">
                    <a:noFill/>
                  </a:rPr>
                  <a:t> </a:t>
                </a:r>
              </a:p>
            </p:txBody>
          </p:sp>
        </mc:Fallback>
      </mc:AlternateContent>
      <p:sp>
        <p:nvSpPr>
          <p:cNvPr id="72" name="Rectangle 71"/>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39" name="TextBox 38"/>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40" name="Rectangle 39"/>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2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49" name="Rectangle 48"/>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3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50" name="Rectangle 49"/>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31"/>
                <a:stretch>
                  <a:fillRect b="-3636"/>
                </a:stretch>
              </a:blipFill>
            </p:spPr>
            <p:txBody>
              <a:bodyPr/>
              <a:lstStyle/>
              <a:p>
                <a:r>
                  <a:rPr lang="en-US">
                    <a:noFill/>
                  </a:rPr>
                  <a:t> </a:t>
                </a:r>
              </a:p>
            </p:txBody>
          </p:sp>
        </mc:Fallback>
      </mc:AlternateContent>
      <p:sp>
        <p:nvSpPr>
          <p:cNvPr id="51" name="TextBox 50"/>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686670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384" y="2452163"/>
            <a:ext cx="5029200" cy="4405837"/>
            <a:chOff x="-2384" y="2452163"/>
            <a:chExt cx="5029200" cy="4405837"/>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4" y="2452163"/>
              <a:ext cx="5029200" cy="4405837"/>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588888" y="36576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2</m:t>
                            </m:r>
                          </m:sup>
                        </m:sSup>
                      </m:oMath>
                    </m:oMathPara>
                  </a14:m>
                  <a:endParaRPr lang="en-US" sz="1300" dirty="0"/>
                </a:p>
              </p:txBody>
            </p:sp>
          </mc:Choice>
          <mc:Fallback xmlns="">
            <p:sp>
              <p:nvSpPr>
                <p:cNvPr id="58" name="Rectangle 57"/>
                <p:cNvSpPr>
                  <a:spLocks noRot="1" noChangeAspect="1" noMove="1" noResize="1" noEditPoints="1" noAdjustHandles="1" noChangeArrowheads="1" noChangeShapeType="1" noTextEdit="1"/>
                </p:cNvSpPr>
                <p:nvPr/>
              </p:nvSpPr>
              <p:spPr>
                <a:xfrm>
                  <a:off x="588888" y="3657600"/>
                  <a:ext cx="401712" cy="292388"/>
                </a:xfrm>
                <a:prstGeom prst="rect">
                  <a:avLst/>
                </a:prstGeom>
                <a:blipFill rotWithShape="1">
                  <a:blip r:embed="rId4"/>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141190" y="3453975"/>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3</m:t>
                            </m:r>
                          </m:sup>
                        </m:sSup>
                      </m:oMath>
                    </m:oMathPara>
                  </a14:m>
                  <a:endParaRPr lang="en-US" sz="1300" dirty="0"/>
                </a:p>
              </p:txBody>
            </p:sp>
          </mc:Choice>
          <mc:Fallback xmlns="">
            <p:sp>
              <p:nvSpPr>
                <p:cNvPr id="59" name="Rectangle 58"/>
                <p:cNvSpPr>
                  <a:spLocks noRot="1" noChangeAspect="1" noMove="1" noResize="1" noEditPoints="1" noAdjustHandles="1" noChangeArrowheads="1" noChangeShapeType="1" noTextEdit="1"/>
                </p:cNvSpPr>
                <p:nvPr/>
              </p:nvSpPr>
              <p:spPr>
                <a:xfrm>
                  <a:off x="2141190" y="3453975"/>
                  <a:ext cx="401712" cy="292388"/>
                </a:xfrm>
                <a:prstGeom prst="rect">
                  <a:avLst/>
                </a:prstGeom>
                <a:blipFill rotWithShape="1">
                  <a:blip r:embed="rId5"/>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3124200" y="3305556"/>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4</m:t>
                            </m:r>
                          </m:sup>
                        </m:sSup>
                      </m:oMath>
                    </m:oMathPara>
                  </a14:m>
                  <a:endParaRPr lang="en-US" sz="1300" dirty="0"/>
                </a:p>
              </p:txBody>
            </p:sp>
          </mc:Choice>
          <mc:Fallback xmlns="">
            <p:sp>
              <p:nvSpPr>
                <p:cNvPr id="60" name="Rectangle 59"/>
                <p:cNvSpPr>
                  <a:spLocks noRot="1" noChangeAspect="1" noMove="1" noResize="1" noEditPoints="1" noAdjustHandles="1" noChangeArrowheads="1" noChangeShapeType="1" noTextEdit="1"/>
                </p:cNvSpPr>
                <p:nvPr/>
              </p:nvSpPr>
              <p:spPr>
                <a:xfrm>
                  <a:off x="3124200" y="3305556"/>
                  <a:ext cx="401712" cy="292388"/>
                </a:xfrm>
                <a:prstGeom prst="rect">
                  <a:avLst/>
                </a:prstGeom>
                <a:blipFill rotWithShape="1">
                  <a:blip r:embed="rId6"/>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7" name="Rectangle 36"/>
                <p:cNvSpPr/>
                <p:nvPr/>
              </p:nvSpPr>
              <p:spPr>
                <a:xfrm>
                  <a:off x="3560688" y="3212812"/>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5</m:t>
                            </m:r>
                          </m:sup>
                        </m:sSup>
                      </m:oMath>
                    </m:oMathPara>
                  </a14:m>
                  <a:endParaRPr lang="en-US" sz="1300" dirty="0"/>
                </a:p>
              </p:txBody>
            </p:sp>
          </mc:Choice>
          <mc:Fallback xmlns="">
            <p:sp>
              <p:nvSpPr>
                <p:cNvPr id="37" name="Rectangle 36"/>
                <p:cNvSpPr>
                  <a:spLocks noRot="1" noChangeAspect="1" noMove="1" noResize="1" noEditPoints="1" noAdjustHandles="1" noChangeArrowheads="1" noChangeShapeType="1" noTextEdit="1"/>
                </p:cNvSpPr>
                <p:nvPr/>
              </p:nvSpPr>
              <p:spPr>
                <a:xfrm>
                  <a:off x="3560688" y="3212812"/>
                  <a:ext cx="401712" cy="292388"/>
                </a:xfrm>
                <a:prstGeom prst="rect">
                  <a:avLst/>
                </a:prstGeom>
                <a:blipFill rotWithShape="1">
                  <a:blip r:embed="rId7"/>
                  <a:stretch>
                    <a:fillRect b="-2083"/>
                  </a:stretch>
                </a:blipFill>
              </p:spPr>
              <p:txBody>
                <a:bodyPr/>
                <a:lstStyle/>
                <a:p>
                  <a:r>
                    <a:rPr lang="en-US">
                      <a:noFill/>
                    </a:rPr>
                    <a:t> </a:t>
                  </a:r>
                </a:p>
              </p:txBody>
            </p:sp>
          </mc:Fallback>
        </mc:AlternateContent>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4377315" y="3612846"/>
              <a:ext cx="2484" cy="1823681"/>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5237658" y="920897"/>
            <a:ext cx="2862540" cy="1669903"/>
            <a:chOff x="3870721" y="3276600"/>
            <a:chExt cx="2862540" cy="1669903"/>
          </a:xfrm>
        </p:grpSpPr>
        <mc:AlternateContent xmlns:mc="http://schemas.openxmlformats.org/markup-compatibility/2006" xmlns:a14="http://schemas.microsoft.com/office/drawing/2010/main">
          <mc:Choice Requires="a14">
            <p:sp>
              <p:nvSpPr>
                <p:cNvPr id="65" name="Rectangle 64"/>
                <p:cNvSpPr/>
                <p:nvPr/>
              </p:nvSpPr>
              <p:spPr>
                <a:xfrm>
                  <a:off x="4041242" y="3276600"/>
                  <a:ext cx="2692019" cy="1155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m:rPr>
                                    <m:nor/>
                                  </m:rPr>
                                  <a:rPr lang="en-US" sz="1200" dirty="0" smtClean="0"/>
                                  <m:t>1.15</m:t>
                                </m:r>
                              </m:e>
                              <m:e>
                                <m:r>
                                  <m:rPr>
                                    <m:nor/>
                                  </m:rPr>
                                  <a:rPr lang="en-US" sz="1200" dirty="0" smtClean="0"/>
                                  <m:t>0.18</m:t>
                                </m:r>
                              </m:e>
                              <m:e>
                                <m:r>
                                  <a:rPr lang="en-US" altLang="ko-KR" sz="1200" b="0" i="1" smtClean="0">
                                    <a:latin typeface="Cambria Math"/>
                                  </a:rPr>
                                  <m:t>1.02</m:t>
                                </m:r>
                              </m:e>
                              <m:e>
                                <m:r>
                                  <a:rPr lang="en-US" altLang="ko-KR" sz="1200" b="0" i="1" smtClean="0">
                                    <a:latin typeface="Cambria Math"/>
                                  </a:rPr>
                                  <m:t>1.76</m:t>
                                </m:r>
                              </m:e>
                              <m:e>
                                <m:r>
                                  <a:rPr lang="en-US" altLang="ko-KR" sz="1200" b="0" i="1" smtClean="0">
                                    <a:latin typeface="Cambria Math"/>
                                  </a:rPr>
                                  <m:t>2.19</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qArr>
                                          </m:e>
                                        </m:mr>
                                      </m:m>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r>
                                        <a:rPr lang="en-US" altLang="ko-KR" sz="1200" b="1" i="1">
                                          <a:latin typeface="Cambria Math"/>
                                        </a:rPr>
                                        <m:t>𝒙</m:t>
                                      </m:r>
                                      <m:r>
                                        <a:rPr lang="en-US" altLang="ko-KR" sz="1200" b="0" i="1" smtClean="0">
                                          <a:latin typeface="Cambria Math"/>
                                        </a:rPr>
                                        <m:t>,</m:t>
                                      </m:r>
                                      <m:r>
                                        <a:rPr lang="en-US" altLang="ko-KR" sz="1200" b="1" i="1">
                                          <a:latin typeface="Cambria Math"/>
                                        </a:rPr>
                                        <m:t>𝒙</m:t>
                                      </m:r>
                                      <m:r>
                                        <a:rPr lang="en-US" altLang="ko-KR" sz="1200" b="0" i="1" smtClean="0">
                                          <a:latin typeface="Cambria Math"/>
                                        </a:rPr>
                                        <m:t>)</m:t>
                                      </m:r>
                                    </m:e>
                                  </m:mr>
                                </m:m>
                              </m:e>
                            </m:d>
                          </m:e>
                        </m:d>
                      </m:oMath>
                    </m:oMathPara>
                  </a14:m>
                  <a:endParaRPr lang="ko-KR" altLang="en-US" sz="1200" dirty="0"/>
                </a:p>
              </p:txBody>
            </p:sp>
          </mc:Choice>
          <mc:Fallback xmlns="">
            <p:sp>
              <p:nvSpPr>
                <p:cNvPr id="65" name="Rectangle 64"/>
                <p:cNvSpPr>
                  <a:spLocks noRot="1" noChangeAspect="1" noMove="1" noResize="1" noEditPoints="1" noAdjustHandles="1" noChangeArrowheads="1" noChangeShapeType="1" noTextEdit="1"/>
                </p:cNvSpPr>
                <p:nvPr/>
              </p:nvSpPr>
              <p:spPr>
                <a:xfrm>
                  <a:off x="4041242" y="3276600"/>
                  <a:ext cx="2692019" cy="1155381"/>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3870721" y="3278802"/>
                  <a:ext cx="293536" cy="16677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2</m:t>
                                  </m:r>
                                </m:sup>
                              </m:sSup>
                            </m:e>
                          </m:mr>
                          <m:mr>
                            <m:e>
                              <m:eqArr>
                                <m:eqArrPr>
                                  <m:ctrlPr>
                                    <a:rPr lang="ko-KR" altLang="ko-KR" sz="1000" i="1">
                                      <a:solidFill>
                                        <a:srgbClr val="2706EC"/>
                                      </a:solidFill>
                                      <a:latin typeface="Cambria Math" panose="02040503050406030204" pitchFamily="18" charset="0"/>
                                    </a:rPr>
                                  </m:ctrlPr>
                                </m:eqArrP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3</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4</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5</m:t>
                                      </m:r>
                                    </m:sup>
                                  </m:sSup>
                                </m:e>
                                <m:e>
                                  <m:r>
                                    <a:rPr lang="en-US" altLang="ko-KR" sz="1000" b="0" i="1" smtClean="0">
                                      <a:solidFill>
                                        <a:srgbClr val="2706EC"/>
                                      </a:solidFill>
                                      <a:latin typeface="Cambria Math"/>
                                    </a:rPr>
                                    <m:t> </m:t>
                                  </m:r>
                                </m:e>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b="0" i="1" smtClean="0">
                                      <a:solidFill>
                                        <a:srgbClr val="2706EC"/>
                                      </a:solidFill>
                                      <a:latin typeface="Cambria Math"/>
                                    </a:rPr>
                                    <m:t> </m:t>
                                  </m:r>
                                </m:e>
                              </m:eqArr>
                            </m:e>
                          </m:mr>
                        </m:m>
                      </m:oMath>
                    </m:oMathPara>
                  </a14:m>
                  <a:endParaRPr lang="en-US" sz="1000" dirty="0">
                    <a:solidFill>
                      <a:srgbClr val="2706EC"/>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3870721" y="3278802"/>
                  <a:ext cx="293536" cy="1667701"/>
                </a:xfrm>
                <a:prstGeom prst="rect">
                  <a:avLst/>
                </a:prstGeom>
                <a:blipFill rotWithShape="1">
                  <a:blip r:embed="rId1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8" name="Rectangle 67"/>
              <p:cNvSpPr/>
              <p:nvPr/>
            </p:nvSpPr>
            <p:spPr>
              <a:xfrm>
                <a:off x="4915015" y="6023030"/>
                <a:ext cx="2632772" cy="307777"/>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6</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smtClean="0">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6</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68" name="Rectangle 67"/>
              <p:cNvSpPr>
                <a:spLocks noRot="1" noChangeAspect="1" noMove="1" noResize="1" noEditPoints="1" noAdjustHandles="1" noChangeArrowheads="1" noChangeShapeType="1" noTextEdit="1"/>
              </p:cNvSpPr>
              <p:nvPr/>
            </p:nvSpPr>
            <p:spPr>
              <a:xfrm>
                <a:off x="4915015" y="6023030"/>
                <a:ext cx="2632772" cy="307777"/>
              </a:xfrm>
              <a:prstGeom prst="rect">
                <a:avLst/>
              </a:prstGeom>
              <a:blipFill rotWithShape="1">
                <a:blip r:embed="rId17"/>
                <a:stretch>
                  <a:fillRect b="-19608"/>
                </a:stretch>
              </a:blipFill>
            </p:spPr>
            <p:txBody>
              <a:bodyPr/>
              <a:lstStyle/>
              <a:p>
                <a:r>
                  <a:rPr lang="en-US">
                    <a:noFill/>
                  </a:rPr>
                  <a:t> </a:t>
                </a:r>
              </a:p>
            </p:txBody>
          </p:sp>
        </mc:Fallback>
      </mc:AlternateContent>
      <p:sp>
        <p:nvSpPr>
          <p:cNvPr id="69" name="TextBox 68"/>
          <p:cNvSpPr txBox="1"/>
          <p:nvPr/>
        </p:nvSpPr>
        <p:spPr>
          <a:xfrm>
            <a:off x="4953000"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70" name="Rectangle 69"/>
              <p:cNvSpPr/>
              <p:nvPr/>
            </p:nvSpPr>
            <p:spPr>
              <a:xfrm>
                <a:off x="4915015" y="6346194"/>
                <a:ext cx="986745"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6</m:t>
                          </m:r>
                        </m:sup>
                      </m:sSup>
                      <m:r>
                        <a:rPr lang="en-US" altLang="ko-KR" sz="1400">
                          <a:latin typeface="Cambria Math"/>
                        </a:rPr>
                        <m:t>=</m:t>
                      </m:r>
                      <m:r>
                        <a:rPr lang="en-US" altLang="ko-KR" sz="1400" b="0" i="0" smtClean="0">
                          <a:latin typeface="Cambria Math"/>
                        </a:rPr>
                        <m:t>1.70</m:t>
                      </m:r>
                    </m:oMath>
                  </m:oMathPara>
                </a14:m>
                <a:endParaRPr lang="ko-KR" altLang="en-US" sz="1400" dirty="0">
                  <a:latin typeface="Calibri" panose="020F0502020204030204" pitchFamily="34" charset="0"/>
                </a:endParaRPr>
              </a:p>
            </p:txBody>
          </p:sp>
        </mc:Choice>
        <mc:Fallback xmlns="">
          <p:sp>
            <p:nvSpPr>
              <p:cNvPr id="70" name="Rectangle 69"/>
              <p:cNvSpPr>
                <a:spLocks noRot="1" noChangeAspect="1" noMove="1" noResize="1" noEditPoints="1" noAdjustHandles="1" noChangeArrowheads="1" noChangeShapeType="1" noTextEdit="1"/>
              </p:cNvSpPr>
              <p:nvPr/>
            </p:nvSpPr>
            <p:spPr>
              <a:xfrm>
                <a:off x="4915015" y="6346194"/>
                <a:ext cx="986745" cy="307777"/>
              </a:xfrm>
              <a:prstGeom prst="rect">
                <a:avLst/>
              </a:prstGeom>
              <a:blipFill rotWithShape="1">
                <a:blip r:embed="rId18"/>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4892092" y="5044394"/>
                <a:ext cx="4230960" cy="59272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6</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𝒙</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6</m:t>
                          </m:r>
                        </m:sup>
                      </m:sSup>
                      <m:r>
                        <a:rPr lang="en-GB" altLang="ko-KR" sz="1400" i="1">
                          <a:latin typeface="Cambria Math"/>
                        </a:rPr>
                        <m:t>=</m:t>
                      </m:r>
                      <m:r>
                        <a:rPr lang="en-US" altLang="ko-KR" sz="1400" i="1">
                          <a:latin typeface="Cambria Math"/>
                        </a:rPr>
                        <m:t>1.39</m:t>
                      </m:r>
                    </m:oMath>
                  </m:oMathPara>
                </a14:m>
                <a:endParaRPr lang="ko-KR" altLang="en-US" sz="1400" dirty="0"/>
              </a:p>
            </p:txBody>
          </p:sp>
        </mc:Choice>
        <mc:Fallback xmlns="">
          <p:sp>
            <p:nvSpPr>
              <p:cNvPr id="71" name="Rectangle 70"/>
              <p:cNvSpPr>
                <a:spLocks noRot="1" noChangeAspect="1" noMove="1" noResize="1" noEditPoints="1" noAdjustHandles="1" noChangeArrowheads="1" noChangeShapeType="1" noTextEdit="1"/>
              </p:cNvSpPr>
              <p:nvPr/>
            </p:nvSpPr>
            <p:spPr>
              <a:xfrm>
                <a:off x="4892092" y="5044394"/>
                <a:ext cx="4230960" cy="592726"/>
              </a:xfrm>
              <a:prstGeom prst="rect">
                <a:avLst/>
              </a:prstGeom>
              <a:blipFill rotWithShape="1">
                <a:blip r:embed="rId19"/>
                <a:stretch>
                  <a:fillRect/>
                </a:stretch>
              </a:blipFill>
            </p:spPr>
            <p:txBody>
              <a:bodyPr/>
              <a:lstStyle/>
              <a:p>
                <a:r>
                  <a:rPr lang="en-US">
                    <a:noFill/>
                  </a:rPr>
                  <a:t> </a:t>
                </a:r>
              </a:p>
            </p:txBody>
          </p:sp>
        </mc:Fallback>
      </mc:AlternateContent>
      <p:sp>
        <p:nvSpPr>
          <p:cNvPr id="72" name="TextBox 71"/>
          <p:cNvSpPr txBox="1"/>
          <p:nvPr/>
        </p:nvSpPr>
        <p:spPr>
          <a:xfrm>
            <a:off x="4968949"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3" name="Rectangle 32"/>
              <p:cNvSpPr/>
              <p:nvPr/>
            </p:nvSpPr>
            <p:spPr>
              <a:xfrm>
                <a:off x="6515031" y="990600"/>
                <a:ext cx="800169" cy="838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altLang="ko-KR" sz="1400" b="1" i="1" smtClean="0">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solidFill>
                                <a:schemeClr val="tx1"/>
                              </a:solidFill>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oMath>
                  </m:oMathPara>
                </a14:m>
                <a:endParaRPr lang="en-US" sz="1400"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6515031" y="990600"/>
                <a:ext cx="800169" cy="838200"/>
              </a:xfrm>
              <a:prstGeom prst="rect">
                <a:avLst/>
              </a:prstGeom>
              <a:blipFill rotWithShape="1">
                <a:blip r:embed="rId20"/>
                <a:stretch>
                  <a:fillRect/>
                </a:stretch>
              </a:blipFill>
              <a:ln>
                <a:noFill/>
              </a:ln>
            </p:spPr>
            <p:txBody>
              <a:bodyPr/>
              <a:lstStyle/>
              <a:p>
                <a:r>
                  <a:rPr lang="en-US">
                    <a:noFill/>
                  </a:rPr>
                  <a:t> </a:t>
                </a:r>
              </a:p>
            </p:txBody>
          </p:sp>
        </mc:Fallback>
      </mc:AlternateContent>
      <p:sp>
        <p:nvSpPr>
          <p:cNvPr id="35" name="TextBox 34"/>
          <p:cNvSpPr txBox="1"/>
          <p:nvPr/>
        </p:nvSpPr>
        <p:spPr>
          <a:xfrm>
            <a:off x="3015328"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47" name="Rectangle 46"/>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47" name="Rectangle 46"/>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22"/>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50" name="Rectangle 49"/>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23"/>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56" name="Rectangle 55"/>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24"/>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61" name="Rectangle 60"/>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26"/>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63" name="Rectangle 62"/>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rot="16200000">
                <a:off x="-66988"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67" name="Rectangle 66"/>
              <p:cNvSpPr>
                <a:spLocks noRot="1" noChangeAspect="1" noMove="1" noResize="1" noEditPoints="1" noAdjustHandles="1" noChangeArrowheads="1" noChangeShapeType="1" noTextEdit="1"/>
              </p:cNvSpPr>
              <p:nvPr/>
            </p:nvSpPr>
            <p:spPr>
              <a:xfrm rot="16200000">
                <a:off x="-66988" y="5571812"/>
                <a:ext cx="679043" cy="369332"/>
              </a:xfrm>
              <a:prstGeom prst="rect">
                <a:avLst/>
              </a:prstGeom>
              <a:blipFill rotWithShape="1">
                <a:blip r:embed="rId28"/>
                <a:stretch>
                  <a:fillRect t="-8108" r="-11475"/>
                </a:stretch>
              </a:blipFill>
            </p:spPr>
            <p:txBody>
              <a:bodyPr/>
              <a:lstStyle/>
              <a:p>
                <a:r>
                  <a:rPr lang="en-US">
                    <a:noFill/>
                  </a:rPr>
                  <a:t> </a:t>
                </a:r>
              </a:p>
            </p:txBody>
          </p:sp>
        </mc:Fallback>
      </mc:AlternateContent>
      <p:sp>
        <p:nvSpPr>
          <p:cNvPr id="73" name="Rectangle 72"/>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44" name="TextBox 43"/>
          <p:cNvSpPr txBox="1"/>
          <p:nvPr/>
        </p:nvSpPr>
        <p:spPr>
          <a:xfrm>
            <a:off x="1403648" y="0"/>
            <a:ext cx="6292552" cy="769441"/>
          </a:xfrm>
          <a:prstGeom prst="rect">
            <a:avLst/>
          </a:prstGeom>
          <a:noFill/>
        </p:spPr>
        <p:txBody>
          <a:bodyPr wrap="square" rtlCol="0">
            <a:spAutoFit/>
          </a:bodyPr>
          <a:lstStyle/>
          <a:p>
            <a:r>
              <a:rPr lang="en-US" altLang="ko-KR" sz="2200" b="1" dirty="0" smtClean="0">
                <a:solidFill>
                  <a:schemeClr val="bg1"/>
                </a:solidFill>
                <a:latin typeface="Palatino Linotype" panose="02040502050505030304" pitchFamily="18" charset="0"/>
                <a:ea typeface="Arial Unicode MS" panose="020B0604020202020204" pitchFamily="50" charset="-127"/>
                <a:cs typeface="Arial Unicode MS" panose="020B0604020202020204" pitchFamily="50" charset="-127"/>
              </a:rPr>
              <a:t>3. </a:t>
            </a:r>
            <a:r>
              <a:rPr lang="en-US" altLang="ko-KR" sz="2200" b="1" dirty="0">
                <a:solidFill>
                  <a:schemeClr val="bg1"/>
                </a:solidFill>
                <a:latin typeface="Palatino Linotype" panose="02040502050505030304" pitchFamily="18" charset="0"/>
                <a:ea typeface="Arial Unicode MS" panose="020B0604020202020204" pitchFamily="50" charset="-127"/>
                <a:cs typeface="Arial Unicode MS" panose="020B0604020202020204" pitchFamily="50" charset="-127"/>
              </a:rPr>
              <a:t>DATA-DRIVEN APPROACH</a:t>
            </a:r>
          </a:p>
          <a:p>
            <a:endParaRPr lang="en-US" altLang="ko-KR" sz="2200" b="1" dirty="0" smtClean="0">
              <a:solidFill>
                <a:schemeClr val="bg1"/>
              </a:solidFill>
              <a:latin typeface="Palatino Linotype" panose="02040502050505030304" pitchFamily="18" charset="0"/>
              <a:ea typeface="Arial Unicode MS" panose="020B0604020202020204" pitchFamily="50" charset="-127"/>
              <a:cs typeface="Arial Unicode MS" panose="020B0604020202020204" pitchFamily="50" charset="-127"/>
            </a:endParaRPr>
          </a:p>
        </p:txBody>
      </p:sp>
      <p:sp>
        <p:nvSpPr>
          <p:cNvPr id="39" name="TextBox 38"/>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40" name="Rectangle 39"/>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3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42" name="Rectangle 41"/>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3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48" name="Rectangle 47"/>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32"/>
                <a:stretch>
                  <a:fillRect b="-3636"/>
                </a:stretch>
              </a:blipFill>
            </p:spPr>
            <p:txBody>
              <a:bodyPr/>
              <a:lstStyle/>
              <a:p>
                <a:r>
                  <a:rPr lang="en-US">
                    <a:noFill/>
                  </a:rPr>
                  <a:t> </a:t>
                </a:r>
              </a:p>
            </p:txBody>
          </p:sp>
        </mc:Fallback>
      </mc:AlternateContent>
      <p:sp>
        <p:nvSpPr>
          <p:cNvPr id="49" name="TextBox 48"/>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180971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2452163"/>
            <a:ext cx="5029200" cy="4405837"/>
            <a:chOff x="0" y="2452163"/>
            <a:chExt cx="5029200" cy="4405837"/>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52163"/>
              <a:ext cx="5029200" cy="4405837"/>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588888" y="36576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2</m:t>
                            </m:r>
                          </m:sup>
                        </m:sSup>
                      </m:oMath>
                    </m:oMathPara>
                  </a14:m>
                  <a:endParaRPr lang="en-US" sz="1300" dirty="0"/>
                </a:p>
              </p:txBody>
            </p:sp>
          </mc:Choice>
          <mc:Fallback xmlns="">
            <p:sp>
              <p:nvSpPr>
                <p:cNvPr id="58" name="Rectangle 57"/>
                <p:cNvSpPr>
                  <a:spLocks noRot="1" noChangeAspect="1" noMove="1" noResize="1" noEditPoints="1" noAdjustHandles="1" noChangeArrowheads="1" noChangeShapeType="1" noTextEdit="1"/>
                </p:cNvSpPr>
                <p:nvPr/>
              </p:nvSpPr>
              <p:spPr>
                <a:xfrm>
                  <a:off x="588888" y="3657600"/>
                  <a:ext cx="401712" cy="292388"/>
                </a:xfrm>
                <a:prstGeom prst="rect">
                  <a:avLst/>
                </a:prstGeom>
                <a:blipFill rotWithShape="1">
                  <a:blip r:embed="rId4"/>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141190" y="3453975"/>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3</m:t>
                            </m:r>
                          </m:sup>
                        </m:sSup>
                      </m:oMath>
                    </m:oMathPara>
                  </a14:m>
                  <a:endParaRPr lang="en-US" sz="1300" dirty="0"/>
                </a:p>
              </p:txBody>
            </p:sp>
          </mc:Choice>
          <mc:Fallback xmlns="">
            <p:sp>
              <p:nvSpPr>
                <p:cNvPr id="59" name="Rectangle 58"/>
                <p:cNvSpPr>
                  <a:spLocks noRot="1" noChangeAspect="1" noMove="1" noResize="1" noEditPoints="1" noAdjustHandles="1" noChangeArrowheads="1" noChangeShapeType="1" noTextEdit="1"/>
                </p:cNvSpPr>
                <p:nvPr/>
              </p:nvSpPr>
              <p:spPr>
                <a:xfrm>
                  <a:off x="2141190" y="3453975"/>
                  <a:ext cx="401712" cy="292388"/>
                </a:xfrm>
                <a:prstGeom prst="rect">
                  <a:avLst/>
                </a:prstGeom>
                <a:blipFill rotWithShape="1">
                  <a:blip r:embed="rId5"/>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3124200" y="3305556"/>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4</m:t>
                            </m:r>
                          </m:sup>
                        </m:sSup>
                      </m:oMath>
                    </m:oMathPara>
                  </a14:m>
                  <a:endParaRPr lang="en-US" sz="1300" dirty="0"/>
                </a:p>
              </p:txBody>
            </p:sp>
          </mc:Choice>
          <mc:Fallback xmlns="">
            <p:sp>
              <p:nvSpPr>
                <p:cNvPr id="60" name="Rectangle 59"/>
                <p:cNvSpPr>
                  <a:spLocks noRot="1" noChangeAspect="1" noMove="1" noResize="1" noEditPoints="1" noAdjustHandles="1" noChangeArrowheads="1" noChangeShapeType="1" noTextEdit="1"/>
                </p:cNvSpPr>
                <p:nvPr/>
              </p:nvSpPr>
              <p:spPr>
                <a:xfrm>
                  <a:off x="3124200" y="3305556"/>
                  <a:ext cx="401712" cy="292388"/>
                </a:xfrm>
                <a:prstGeom prst="rect">
                  <a:avLst/>
                </a:prstGeom>
                <a:blipFill rotWithShape="1">
                  <a:blip r:embed="rId6"/>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7" name="Rectangle 36"/>
                <p:cNvSpPr/>
                <p:nvPr/>
              </p:nvSpPr>
              <p:spPr>
                <a:xfrm>
                  <a:off x="3560688" y="3212812"/>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5</m:t>
                            </m:r>
                          </m:sup>
                        </m:sSup>
                      </m:oMath>
                    </m:oMathPara>
                  </a14:m>
                  <a:endParaRPr lang="en-US" sz="1300" dirty="0"/>
                </a:p>
              </p:txBody>
            </p:sp>
          </mc:Choice>
          <mc:Fallback xmlns="">
            <p:sp>
              <p:nvSpPr>
                <p:cNvPr id="37" name="Rectangle 36"/>
                <p:cNvSpPr>
                  <a:spLocks noRot="1" noChangeAspect="1" noMove="1" noResize="1" noEditPoints="1" noAdjustHandles="1" noChangeArrowheads="1" noChangeShapeType="1" noTextEdit="1"/>
                </p:cNvSpPr>
                <p:nvPr/>
              </p:nvSpPr>
              <p:spPr>
                <a:xfrm>
                  <a:off x="3560688" y="3212812"/>
                  <a:ext cx="401712" cy="292388"/>
                </a:xfrm>
                <a:prstGeom prst="rect">
                  <a:avLst/>
                </a:prstGeom>
                <a:blipFill rotWithShape="1">
                  <a:blip r:embed="rId7"/>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191000" y="33528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6</m:t>
                            </m:r>
                          </m:sup>
                        </m:sSup>
                      </m:oMath>
                    </m:oMathPara>
                  </a14:m>
                  <a:endParaRPr lang="en-US" sz="1300" dirty="0"/>
                </a:p>
              </p:txBody>
            </p:sp>
          </mc:Choice>
          <mc:Fallback xmlns="">
            <p:sp>
              <p:nvSpPr>
                <p:cNvPr id="38" name="Rectangle 37"/>
                <p:cNvSpPr>
                  <a:spLocks noRot="1" noChangeAspect="1" noMove="1" noResize="1" noEditPoints="1" noAdjustHandles="1" noChangeArrowheads="1" noChangeShapeType="1" noTextEdit="1"/>
                </p:cNvSpPr>
                <p:nvPr/>
              </p:nvSpPr>
              <p:spPr>
                <a:xfrm>
                  <a:off x="4191000" y="3352800"/>
                  <a:ext cx="401712" cy="292388"/>
                </a:xfrm>
                <a:prstGeom prst="rect">
                  <a:avLst/>
                </a:prstGeom>
                <a:blipFill rotWithShape="1">
                  <a:blip r:embed="rId8"/>
                  <a:stretch>
                    <a:fillRect b="-2083"/>
                  </a:stretch>
                </a:blipFill>
              </p:spPr>
              <p:txBody>
                <a:bodyPr/>
                <a:lstStyle/>
                <a:p>
                  <a:r>
                    <a:rPr lang="en-US">
                      <a:noFill/>
                    </a:rPr>
                    <a:t> </a:t>
                  </a:r>
                </a:p>
              </p:txBody>
            </p:sp>
          </mc:Fallback>
        </mc:AlternateContent>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3965886" y="3539564"/>
              <a:ext cx="2484" cy="1913798"/>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5257800" y="847146"/>
            <a:ext cx="3020185" cy="1743654"/>
            <a:chOff x="3886200" y="1828800"/>
            <a:chExt cx="3020185" cy="1743654"/>
          </a:xfrm>
        </p:grpSpPr>
        <mc:AlternateContent xmlns:mc="http://schemas.openxmlformats.org/markup-compatibility/2006" xmlns:a14="http://schemas.microsoft.com/office/drawing/2010/main">
          <mc:Choice Requires="a14">
            <p:sp>
              <p:nvSpPr>
                <p:cNvPr id="63" name="Rectangle 62"/>
                <p:cNvSpPr/>
                <p:nvPr/>
              </p:nvSpPr>
              <p:spPr>
                <a:xfrm>
                  <a:off x="4041242" y="1828800"/>
                  <a:ext cx="2865143" cy="1335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m:rPr>
                                    <m:nor/>
                                  </m:rPr>
                                  <a:rPr lang="en-US" sz="1200" dirty="0" smtClean="0"/>
                                  <m:t>1.15</m:t>
                                </m:r>
                              </m:e>
                              <m:e>
                                <m:r>
                                  <m:rPr>
                                    <m:nor/>
                                  </m:rPr>
                                  <a:rPr lang="en-US" sz="1200" dirty="0" smtClean="0"/>
                                  <m:t>0.18</m:t>
                                </m:r>
                              </m:e>
                              <m:e>
                                <m:r>
                                  <a:rPr lang="en-US" altLang="ko-KR" sz="1200" b="0" i="1" smtClean="0">
                                    <a:latin typeface="Cambria Math"/>
                                  </a:rPr>
                                  <m:t>1.02</m:t>
                                </m:r>
                              </m:e>
                              <m:e>
                                <m:r>
                                  <a:rPr lang="en-US" altLang="ko-KR" sz="1200" b="0" i="1" smtClean="0">
                                    <a:latin typeface="Cambria Math"/>
                                  </a:rPr>
                                  <m:t>1.76</m:t>
                                </m:r>
                              </m:e>
                              <m:e>
                                <m:r>
                                  <a:rPr lang="en-US" altLang="ko-KR" sz="1200" b="0" i="1" smtClean="0">
                                    <a:latin typeface="Cambria Math"/>
                                  </a:rPr>
                                  <m:t>2.19</m:t>
                                </m:r>
                              </m:e>
                              <m:e>
                                <m:r>
                                  <a:rPr lang="en-US" altLang="ko-KR" sz="1200" b="0" i="1" smtClean="0">
                                    <a:latin typeface="Cambria Math"/>
                                  </a:rPr>
                                  <m:t>1.70</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qArr>
                                          </m:e>
                                        </m:mr>
                                      </m:m>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sSup>
                                        <m:sSupPr>
                                          <m:ctrlPr>
                                            <a:rPr lang="ko-KR" altLang="ko-KR" sz="1200" b="1" i="1">
                                              <a:latin typeface="Cambria Math" panose="02040503050406030204" pitchFamily="18" charset="0"/>
                                            </a:rPr>
                                          </m:ctrlPr>
                                        </m:sSupPr>
                                        <m:e>
                                          <m:r>
                                            <a:rPr lang="en-US" altLang="ko-KR" sz="1200" b="1" i="1" smtClean="0">
                                              <a:latin typeface="Cambria Math"/>
                                            </a:rPr>
                                            <m:t>𝒙</m:t>
                                          </m:r>
                                        </m:e>
                                        <m:sup>
                                          <m:r>
                                            <a:rPr lang="en-US" altLang="ko-KR" sz="1200" b="1" i="1" smtClean="0">
                                              <a:latin typeface="Cambria Math"/>
                                            </a:rPr>
                                            <m:t> </m:t>
                                          </m:r>
                                        </m:sup>
                                      </m:sSup>
                                      <m:r>
                                        <a:rPr lang="en-GB" altLang="ko-KR" sz="1200" b="0" i="1">
                                          <a:latin typeface="Cambria Math"/>
                                        </a:rPr>
                                        <m:t>,</m:t>
                                      </m:r>
                                      <m:r>
                                        <a:rPr lang="en-US" altLang="ko-KR" sz="1200" b="1" i="1" smtClean="0">
                                          <a:latin typeface="Cambria Math"/>
                                        </a:rPr>
                                        <m:t>𝒙</m:t>
                                      </m:r>
                                      <m:r>
                                        <a:rPr lang="en-US" altLang="ko-KR" sz="1200" b="0" i="1" smtClean="0">
                                          <a:latin typeface="Cambria Math"/>
                                        </a:rPr>
                                        <m:t>)</m:t>
                                      </m:r>
                                    </m:e>
                                  </m:mr>
                                </m:m>
                              </m:e>
                            </m:d>
                          </m:e>
                        </m:d>
                      </m:oMath>
                    </m:oMathPara>
                  </a14:m>
                  <a:endParaRPr lang="ko-KR" altLang="en-US" sz="1200" dirty="0"/>
                </a:p>
              </p:txBody>
            </p:sp>
          </mc:Choice>
          <mc:Fallback xmlns="">
            <p:sp>
              <p:nvSpPr>
                <p:cNvPr id="63" name="Rectangle 62"/>
                <p:cNvSpPr>
                  <a:spLocks noRot="1" noChangeAspect="1" noMove="1" noResize="1" noEditPoints="1" noAdjustHandles="1" noChangeArrowheads="1" noChangeShapeType="1" noTextEdit="1"/>
                </p:cNvSpPr>
                <p:nvPr/>
              </p:nvSpPr>
              <p:spPr>
                <a:xfrm>
                  <a:off x="4041242" y="1828800"/>
                  <a:ext cx="2865143" cy="133581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3886200" y="1833645"/>
                  <a:ext cx="293536" cy="17388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2</m:t>
                                  </m:r>
                                </m:sup>
                              </m:sSup>
                            </m:e>
                          </m:mr>
                          <m:mr>
                            <m:e>
                              <m:eqArr>
                                <m:eqArrPr>
                                  <m:ctrlPr>
                                    <a:rPr lang="ko-KR" altLang="ko-KR" sz="1000" i="1">
                                      <a:solidFill>
                                        <a:srgbClr val="2706EC"/>
                                      </a:solidFill>
                                      <a:latin typeface="Cambria Math" panose="02040503050406030204" pitchFamily="18" charset="0"/>
                                    </a:rPr>
                                  </m:ctrlPr>
                                </m:eqArrP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3</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4</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5</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6</m:t>
                                      </m:r>
                                    </m:sup>
                                  </m:sSup>
                                </m:e>
                                <m:e>
                                  <m:r>
                                    <a:rPr lang="en-US" altLang="ko-KR" sz="1000" i="1" smtClean="0">
                                      <a:solidFill>
                                        <a:srgbClr val="2706EC"/>
                                      </a:solidFill>
                                      <a:latin typeface="Cambria Math"/>
                                    </a:rPr>
                                    <m:t> </m:t>
                                  </m:r>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b="0" i="1" smtClean="0">
                                      <a:solidFill>
                                        <a:srgbClr val="2706EC"/>
                                      </a:solidFill>
                                      <a:latin typeface="Cambria Math"/>
                                    </a:rPr>
                                    <m:t> </m:t>
                                  </m:r>
                                </m:e>
                              </m:eqArr>
                            </m:e>
                          </m:mr>
                        </m:m>
                      </m:oMath>
                    </m:oMathPara>
                  </a14:m>
                  <a:endParaRPr lang="en-US" sz="1000" dirty="0">
                    <a:solidFill>
                      <a:srgbClr val="2706EC"/>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3886200" y="1833645"/>
                  <a:ext cx="293536" cy="1738809"/>
                </a:xfrm>
                <a:prstGeom prst="rect">
                  <a:avLst/>
                </a:prstGeom>
                <a:blipFill rotWithShape="1">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6" name="Rectangle 65"/>
              <p:cNvSpPr/>
              <p:nvPr/>
            </p:nvSpPr>
            <p:spPr>
              <a:xfrm>
                <a:off x="4915015" y="6023030"/>
                <a:ext cx="2632772" cy="307777"/>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7</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7</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66" name="Rectangle 65"/>
              <p:cNvSpPr>
                <a:spLocks noRot="1" noChangeAspect="1" noMove="1" noResize="1" noEditPoints="1" noAdjustHandles="1" noChangeArrowheads="1" noChangeShapeType="1" noTextEdit="1"/>
              </p:cNvSpPr>
              <p:nvPr/>
            </p:nvSpPr>
            <p:spPr>
              <a:xfrm>
                <a:off x="4915015" y="6023030"/>
                <a:ext cx="2632772" cy="307777"/>
              </a:xfrm>
              <a:prstGeom prst="rect">
                <a:avLst/>
              </a:prstGeom>
              <a:blipFill rotWithShape="1">
                <a:blip r:embed="rId18"/>
                <a:stretch>
                  <a:fillRect b="-19608"/>
                </a:stretch>
              </a:blipFill>
            </p:spPr>
            <p:txBody>
              <a:bodyPr/>
              <a:lstStyle/>
              <a:p>
                <a:r>
                  <a:rPr lang="en-US">
                    <a:noFill/>
                  </a:rPr>
                  <a:t> </a:t>
                </a:r>
              </a:p>
            </p:txBody>
          </p:sp>
        </mc:Fallback>
      </mc:AlternateContent>
      <p:sp>
        <p:nvSpPr>
          <p:cNvPr id="67" name="TextBox 66"/>
          <p:cNvSpPr txBox="1"/>
          <p:nvPr/>
        </p:nvSpPr>
        <p:spPr>
          <a:xfrm>
            <a:off x="4953000"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68" name="Rectangle 67"/>
              <p:cNvSpPr/>
              <p:nvPr/>
            </p:nvSpPr>
            <p:spPr>
              <a:xfrm>
                <a:off x="4915015" y="6346194"/>
                <a:ext cx="986745"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7</m:t>
                          </m:r>
                        </m:sup>
                      </m:sSup>
                      <m:r>
                        <a:rPr lang="en-US" altLang="ko-KR" sz="1400">
                          <a:latin typeface="Cambria Math"/>
                        </a:rPr>
                        <m:t>=</m:t>
                      </m:r>
                      <m:r>
                        <a:rPr lang="en-US" altLang="ko-KR" sz="1400" b="0" i="0" smtClean="0">
                          <a:latin typeface="Cambria Math"/>
                        </a:rPr>
                        <m:t>2.24</m:t>
                      </m:r>
                    </m:oMath>
                  </m:oMathPara>
                </a14:m>
                <a:endParaRPr lang="ko-KR" altLang="en-US" sz="1400" dirty="0">
                  <a:latin typeface="Calibri" panose="020F0502020204030204"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a:xfrm>
                <a:off x="4915015" y="6346194"/>
                <a:ext cx="986745" cy="307777"/>
              </a:xfrm>
              <a:prstGeom prst="rect">
                <a:avLst/>
              </a:prstGeom>
              <a:blipFill rotWithShape="1">
                <a:blip r:embed="rId19"/>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4892092" y="5044394"/>
                <a:ext cx="4230960" cy="59227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7</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𝒙</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7</m:t>
                          </m:r>
                        </m:sup>
                      </m:sSup>
                      <m:r>
                        <a:rPr lang="en-GB" altLang="ko-KR" sz="1400" i="1">
                          <a:latin typeface="Cambria Math"/>
                        </a:rPr>
                        <m:t>=</m:t>
                      </m:r>
                      <m:r>
                        <a:rPr lang="en-US" altLang="ko-KR" sz="1400" i="1">
                          <a:latin typeface="Cambria Math"/>
                        </a:rPr>
                        <m:t>1.13</m:t>
                      </m:r>
                    </m:oMath>
                  </m:oMathPara>
                </a14:m>
                <a:endParaRPr lang="ko-KR" altLang="en-US" sz="1400" dirty="0"/>
              </a:p>
            </p:txBody>
          </p:sp>
        </mc:Choice>
        <mc:Fallback xmlns="">
          <p:sp>
            <p:nvSpPr>
              <p:cNvPr id="69" name="Rectangle 68"/>
              <p:cNvSpPr>
                <a:spLocks noRot="1" noChangeAspect="1" noMove="1" noResize="1" noEditPoints="1" noAdjustHandles="1" noChangeArrowheads="1" noChangeShapeType="1" noTextEdit="1"/>
              </p:cNvSpPr>
              <p:nvPr/>
            </p:nvSpPr>
            <p:spPr>
              <a:xfrm>
                <a:off x="4892092" y="5044394"/>
                <a:ext cx="4230960" cy="592278"/>
              </a:xfrm>
              <a:prstGeom prst="rect">
                <a:avLst/>
              </a:prstGeom>
              <a:blipFill rotWithShape="1">
                <a:blip r:embed="rId20"/>
                <a:stretch>
                  <a:fillRect/>
                </a:stretch>
              </a:blipFill>
            </p:spPr>
            <p:txBody>
              <a:bodyPr/>
              <a:lstStyle/>
              <a:p>
                <a:r>
                  <a:rPr lang="en-US">
                    <a:noFill/>
                  </a:rPr>
                  <a:t> </a:t>
                </a:r>
              </a:p>
            </p:txBody>
          </p:sp>
        </mc:Fallback>
      </mc:AlternateContent>
      <p:sp>
        <p:nvSpPr>
          <p:cNvPr id="70" name="TextBox 69"/>
          <p:cNvSpPr txBox="1"/>
          <p:nvPr/>
        </p:nvSpPr>
        <p:spPr>
          <a:xfrm>
            <a:off x="4968949"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3" name="Rectangle 32"/>
              <p:cNvSpPr/>
              <p:nvPr/>
            </p:nvSpPr>
            <p:spPr>
              <a:xfrm>
                <a:off x="6515031" y="881061"/>
                <a:ext cx="952569" cy="10668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altLang="ko-KR" sz="1400" b="1" i="1" smtClean="0">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solidFill>
                                <a:schemeClr val="tx1"/>
                              </a:solidFill>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oMath>
                  </m:oMathPara>
                </a14:m>
                <a:endParaRPr lang="en-US" sz="1400" dirty="0">
                  <a:solidFill>
                    <a:schemeClr val="tx1"/>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6515031" y="881061"/>
                <a:ext cx="952569" cy="1066801"/>
              </a:xfrm>
              <a:prstGeom prst="rect">
                <a:avLst/>
              </a:prstGeom>
              <a:blipFill rotWithShape="1">
                <a:blip r:embed="rId21"/>
                <a:stretch>
                  <a:fillRect/>
                </a:stretch>
              </a:blipFill>
              <a:ln>
                <a:noFill/>
              </a:ln>
            </p:spPr>
            <p:txBody>
              <a:bodyPr/>
              <a:lstStyle/>
              <a:p>
                <a:r>
                  <a:rPr lang="en-US">
                    <a:noFill/>
                  </a:rPr>
                  <a:t> </a:t>
                </a:r>
              </a:p>
            </p:txBody>
          </p:sp>
        </mc:Fallback>
      </mc:AlternateContent>
      <p:sp>
        <p:nvSpPr>
          <p:cNvPr id="35" name="TextBox 34"/>
          <p:cNvSpPr txBox="1"/>
          <p:nvPr/>
        </p:nvSpPr>
        <p:spPr>
          <a:xfrm>
            <a:off x="2634328"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50" name="Rectangle 49"/>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50" name="Rectangle 49"/>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23"/>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53" name="Rectangle 52"/>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24"/>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61" name="Rectangle 60"/>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25"/>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71" name="Rectangle 70"/>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72" name="Rectangle 71"/>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27"/>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rot="16200000">
                <a:off x="-149021"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74" name="Rectangle 73"/>
              <p:cNvSpPr>
                <a:spLocks noRot="1" noChangeAspect="1" noMove="1" noResize="1" noEditPoints="1" noAdjustHandles="1" noChangeArrowheads="1" noChangeShapeType="1" noTextEdit="1"/>
              </p:cNvSpPr>
              <p:nvPr/>
            </p:nvSpPr>
            <p:spPr>
              <a:xfrm rot="16200000">
                <a:off x="-149021" y="5571812"/>
                <a:ext cx="679043" cy="369332"/>
              </a:xfrm>
              <a:prstGeom prst="rect">
                <a:avLst/>
              </a:prstGeom>
              <a:blipFill rotWithShape="1">
                <a:blip r:embed="rId29"/>
                <a:stretch>
                  <a:fillRect t="-8108" r="-11475"/>
                </a:stretch>
              </a:blipFill>
            </p:spPr>
            <p:txBody>
              <a:bodyPr/>
              <a:lstStyle/>
              <a:p>
                <a:r>
                  <a:rPr lang="en-US">
                    <a:noFill/>
                  </a:rPr>
                  <a:t> </a:t>
                </a:r>
              </a:p>
            </p:txBody>
          </p:sp>
        </mc:Fallback>
      </mc:AlternateContent>
      <p:sp>
        <p:nvSpPr>
          <p:cNvPr id="75" name="Rectangle 74"/>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44" name="TextBox 43"/>
          <p:cNvSpPr txBox="1"/>
          <p:nvPr/>
        </p:nvSpPr>
        <p:spPr>
          <a:xfrm>
            <a:off x="1403648" y="0"/>
            <a:ext cx="6292552" cy="769441"/>
          </a:xfrm>
          <a:prstGeom prst="rect">
            <a:avLst/>
          </a:prstGeom>
          <a:noFill/>
        </p:spPr>
        <p:txBody>
          <a:bodyPr wrap="square" rtlCol="0">
            <a:spAutoFit/>
          </a:bodyPr>
          <a:lstStyle/>
          <a:p>
            <a:r>
              <a:rPr lang="en-US" altLang="ko-KR" sz="2200" b="1" dirty="0" smtClean="0">
                <a:solidFill>
                  <a:schemeClr val="bg1"/>
                </a:solidFill>
                <a:latin typeface="Palatino Linotype" panose="02040502050505030304" pitchFamily="18" charset="0"/>
                <a:ea typeface="Arial Unicode MS" panose="020B0604020202020204" pitchFamily="50" charset="-127"/>
                <a:cs typeface="Arial Unicode MS" panose="020B0604020202020204" pitchFamily="50" charset="-127"/>
              </a:rPr>
              <a:t>3. </a:t>
            </a:r>
            <a:r>
              <a:rPr lang="en-US" altLang="ko-KR" sz="2200" b="1" dirty="0">
                <a:solidFill>
                  <a:schemeClr val="bg1"/>
                </a:solidFill>
                <a:latin typeface="Palatino Linotype" panose="02040502050505030304" pitchFamily="18" charset="0"/>
                <a:ea typeface="Arial Unicode MS" panose="020B0604020202020204" pitchFamily="50" charset="-127"/>
                <a:cs typeface="Arial Unicode MS" panose="020B0604020202020204" pitchFamily="50" charset="-127"/>
              </a:rPr>
              <a:t>DATA-DRIVEN APPROACH</a:t>
            </a:r>
          </a:p>
          <a:p>
            <a:endParaRPr lang="en-US" altLang="ko-KR" sz="2200" b="1" dirty="0" smtClean="0">
              <a:solidFill>
                <a:schemeClr val="bg1"/>
              </a:solidFill>
              <a:latin typeface="Palatino Linotype" panose="02040502050505030304" pitchFamily="18" charset="0"/>
              <a:ea typeface="Arial Unicode MS" panose="020B0604020202020204" pitchFamily="50" charset="-127"/>
              <a:cs typeface="Arial Unicode MS" panose="020B0604020202020204" pitchFamily="50" charset="-127"/>
            </a:endParaRPr>
          </a:p>
        </p:txBody>
      </p:sp>
      <p:sp>
        <p:nvSpPr>
          <p:cNvPr id="40" name="TextBox 39"/>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42" name="Rectangle 41"/>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42" name="Rectangle 41"/>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3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3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48" name="Rectangle 47"/>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33"/>
                <a:stretch>
                  <a:fillRect b="-3636"/>
                </a:stretch>
              </a:blipFill>
            </p:spPr>
            <p:txBody>
              <a:bodyPr/>
              <a:lstStyle/>
              <a:p>
                <a:r>
                  <a:rPr lang="en-US">
                    <a:noFill/>
                  </a:rPr>
                  <a:t> </a:t>
                </a:r>
              </a:p>
            </p:txBody>
          </p:sp>
        </mc:Fallback>
      </mc:AlternateContent>
      <p:sp>
        <p:nvSpPr>
          <p:cNvPr id="49" name="TextBox 48"/>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2748769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2452163"/>
            <a:ext cx="5029200" cy="4405837"/>
            <a:chOff x="0" y="2452163"/>
            <a:chExt cx="5029200" cy="4405837"/>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52163"/>
              <a:ext cx="5029200" cy="4405837"/>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588888" y="36576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2</m:t>
                            </m:r>
                          </m:sup>
                        </m:sSup>
                      </m:oMath>
                    </m:oMathPara>
                  </a14:m>
                  <a:endParaRPr lang="en-US" sz="1300" dirty="0"/>
                </a:p>
              </p:txBody>
            </p:sp>
          </mc:Choice>
          <mc:Fallback xmlns="">
            <p:sp>
              <p:nvSpPr>
                <p:cNvPr id="58" name="Rectangle 57"/>
                <p:cNvSpPr>
                  <a:spLocks noRot="1" noChangeAspect="1" noMove="1" noResize="1" noEditPoints="1" noAdjustHandles="1" noChangeArrowheads="1" noChangeShapeType="1" noTextEdit="1"/>
                </p:cNvSpPr>
                <p:nvPr/>
              </p:nvSpPr>
              <p:spPr>
                <a:xfrm>
                  <a:off x="588888" y="3657600"/>
                  <a:ext cx="401712" cy="292388"/>
                </a:xfrm>
                <a:prstGeom prst="rect">
                  <a:avLst/>
                </a:prstGeom>
                <a:blipFill rotWithShape="1">
                  <a:blip r:embed="rId4"/>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141190" y="3453975"/>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3</m:t>
                            </m:r>
                          </m:sup>
                        </m:sSup>
                      </m:oMath>
                    </m:oMathPara>
                  </a14:m>
                  <a:endParaRPr lang="en-US" sz="1300" dirty="0"/>
                </a:p>
              </p:txBody>
            </p:sp>
          </mc:Choice>
          <mc:Fallback xmlns="">
            <p:sp>
              <p:nvSpPr>
                <p:cNvPr id="59" name="Rectangle 58"/>
                <p:cNvSpPr>
                  <a:spLocks noRot="1" noChangeAspect="1" noMove="1" noResize="1" noEditPoints="1" noAdjustHandles="1" noChangeArrowheads="1" noChangeShapeType="1" noTextEdit="1"/>
                </p:cNvSpPr>
                <p:nvPr/>
              </p:nvSpPr>
              <p:spPr>
                <a:xfrm>
                  <a:off x="2141190" y="3453975"/>
                  <a:ext cx="401712" cy="292388"/>
                </a:xfrm>
                <a:prstGeom prst="rect">
                  <a:avLst/>
                </a:prstGeom>
                <a:blipFill rotWithShape="1">
                  <a:blip r:embed="rId5"/>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3124200" y="3305556"/>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4</m:t>
                            </m:r>
                          </m:sup>
                        </m:sSup>
                      </m:oMath>
                    </m:oMathPara>
                  </a14:m>
                  <a:endParaRPr lang="en-US" sz="1300" dirty="0"/>
                </a:p>
              </p:txBody>
            </p:sp>
          </mc:Choice>
          <mc:Fallback xmlns="">
            <p:sp>
              <p:nvSpPr>
                <p:cNvPr id="60" name="Rectangle 59"/>
                <p:cNvSpPr>
                  <a:spLocks noRot="1" noChangeAspect="1" noMove="1" noResize="1" noEditPoints="1" noAdjustHandles="1" noChangeArrowheads="1" noChangeShapeType="1" noTextEdit="1"/>
                </p:cNvSpPr>
                <p:nvPr/>
              </p:nvSpPr>
              <p:spPr>
                <a:xfrm>
                  <a:off x="3124200" y="3305556"/>
                  <a:ext cx="401712" cy="292388"/>
                </a:xfrm>
                <a:prstGeom prst="rect">
                  <a:avLst/>
                </a:prstGeom>
                <a:blipFill rotWithShape="1">
                  <a:blip r:embed="rId6"/>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7" name="Rectangle 36"/>
                <p:cNvSpPr/>
                <p:nvPr/>
              </p:nvSpPr>
              <p:spPr>
                <a:xfrm>
                  <a:off x="3560688" y="3212812"/>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5</m:t>
                            </m:r>
                          </m:sup>
                        </m:sSup>
                      </m:oMath>
                    </m:oMathPara>
                  </a14:m>
                  <a:endParaRPr lang="en-US" sz="1300" dirty="0"/>
                </a:p>
              </p:txBody>
            </p:sp>
          </mc:Choice>
          <mc:Fallback xmlns="">
            <p:sp>
              <p:nvSpPr>
                <p:cNvPr id="37" name="Rectangle 36"/>
                <p:cNvSpPr>
                  <a:spLocks noRot="1" noChangeAspect="1" noMove="1" noResize="1" noEditPoints="1" noAdjustHandles="1" noChangeArrowheads="1" noChangeShapeType="1" noTextEdit="1"/>
                </p:cNvSpPr>
                <p:nvPr/>
              </p:nvSpPr>
              <p:spPr>
                <a:xfrm>
                  <a:off x="3560688" y="3212812"/>
                  <a:ext cx="401712" cy="292388"/>
                </a:xfrm>
                <a:prstGeom prst="rect">
                  <a:avLst/>
                </a:prstGeom>
                <a:blipFill rotWithShape="1">
                  <a:blip r:embed="rId7"/>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191000" y="33528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6</m:t>
                            </m:r>
                          </m:sup>
                        </m:sSup>
                      </m:oMath>
                    </m:oMathPara>
                  </a14:m>
                  <a:endParaRPr lang="en-US" sz="1300" dirty="0"/>
                </a:p>
              </p:txBody>
            </p:sp>
          </mc:Choice>
          <mc:Fallback xmlns="">
            <p:sp>
              <p:nvSpPr>
                <p:cNvPr id="38" name="Rectangle 37"/>
                <p:cNvSpPr>
                  <a:spLocks noRot="1" noChangeAspect="1" noMove="1" noResize="1" noEditPoints="1" noAdjustHandles="1" noChangeArrowheads="1" noChangeShapeType="1" noTextEdit="1"/>
                </p:cNvSpPr>
                <p:nvPr/>
              </p:nvSpPr>
              <p:spPr>
                <a:xfrm>
                  <a:off x="4191000" y="3352800"/>
                  <a:ext cx="401712" cy="292388"/>
                </a:xfrm>
                <a:prstGeom prst="rect">
                  <a:avLst/>
                </a:prstGeom>
                <a:blipFill rotWithShape="1">
                  <a:blip r:embed="rId8"/>
                  <a:stretch>
                    <a:fillRect b="-2083"/>
                  </a:stretch>
                </a:blipFill>
              </p:spPr>
              <p:txBody>
                <a:bodyPr/>
                <a:lstStyle/>
                <a:p>
                  <a:r>
                    <a:rPr lang="en-US">
                      <a:noFill/>
                    </a:rPr>
                    <a:t> </a:t>
                  </a:r>
                </a:p>
              </p:txBody>
            </p:sp>
          </mc:Fallback>
        </mc:AlternateContent>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3942260" y="3515941"/>
              <a:ext cx="2484" cy="1913798"/>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3810000" y="3184166"/>
                  <a:ext cx="401713"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7</m:t>
                            </m:r>
                          </m:sup>
                        </m:sSup>
                      </m:oMath>
                    </m:oMathPara>
                  </a14:m>
                  <a:endParaRPr lang="en-US" sz="1300" dirty="0"/>
                </a:p>
              </p:txBody>
            </p:sp>
          </mc:Choice>
          <mc:Fallback xmlns="">
            <p:sp>
              <p:nvSpPr>
                <p:cNvPr id="44" name="Rectangle 43"/>
                <p:cNvSpPr>
                  <a:spLocks noRot="1" noChangeAspect="1" noMove="1" noResize="1" noEditPoints="1" noAdjustHandles="1" noChangeArrowheads="1" noChangeShapeType="1" noTextEdit="1"/>
                </p:cNvSpPr>
                <p:nvPr/>
              </p:nvSpPr>
              <p:spPr>
                <a:xfrm>
                  <a:off x="3810000" y="3184166"/>
                  <a:ext cx="401713" cy="292388"/>
                </a:xfrm>
                <a:prstGeom prst="rect">
                  <a:avLst/>
                </a:prstGeom>
                <a:blipFill rotWithShape="1">
                  <a:blip r:embed="rId9"/>
                  <a:stretch>
                    <a:fillRect b="-2083"/>
                  </a:stretch>
                </a:blipFill>
              </p:spPr>
              <p:txBody>
                <a:bodyPr/>
                <a:lstStyle/>
                <a:p>
                  <a:r>
                    <a:rPr lang="en-US">
                      <a:noFill/>
                    </a:rPr>
                    <a:t> </a:t>
                  </a:r>
                </a:p>
              </p:txBody>
            </p:sp>
          </mc:Fallback>
        </mc:AlternateContent>
      </p:grpSp>
      <p:grpSp>
        <p:nvGrpSpPr>
          <p:cNvPr id="63" name="Group 62"/>
          <p:cNvGrpSpPr/>
          <p:nvPr/>
        </p:nvGrpSpPr>
        <p:grpSpPr>
          <a:xfrm>
            <a:off x="5257800" y="851991"/>
            <a:ext cx="3161250" cy="1738809"/>
            <a:chOff x="3883558" y="180286"/>
            <a:chExt cx="3161250" cy="1738809"/>
          </a:xfrm>
        </p:grpSpPr>
        <mc:AlternateContent xmlns:mc="http://schemas.openxmlformats.org/markup-compatibility/2006" xmlns:a14="http://schemas.microsoft.com/office/drawing/2010/main">
          <mc:Choice Requires="a14">
            <p:sp>
              <p:nvSpPr>
                <p:cNvPr id="64" name="Rectangle 63"/>
                <p:cNvSpPr/>
                <p:nvPr/>
              </p:nvSpPr>
              <p:spPr>
                <a:xfrm>
                  <a:off x="4038600" y="180286"/>
                  <a:ext cx="3006208" cy="1516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m:rPr>
                                    <m:nor/>
                                  </m:rPr>
                                  <a:rPr lang="en-US" sz="1200" dirty="0" smtClean="0"/>
                                  <m:t>1.15</m:t>
                                </m:r>
                              </m:e>
                              <m:e>
                                <m:r>
                                  <m:rPr>
                                    <m:nor/>
                                  </m:rPr>
                                  <a:rPr lang="en-US" sz="1200" dirty="0" smtClean="0"/>
                                  <m:t>0.18</m:t>
                                </m:r>
                              </m:e>
                              <m:e>
                                <m:r>
                                  <a:rPr lang="en-US" altLang="ko-KR" sz="1200" b="0" i="1" smtClean="0">
                                    <a:latin typeface="Cambria Math"/>
                                  </a:rPr>
                                  <m:t>1.02</m:t>
                                </m:r>
                              </m:e>
                              <m:e>
                                <m:r>
                                  <a:rPr lang="en-US" altLang="ko-KR" sz="1200" b="0" i="1" smtClean="0">
                                    <a:latin typeface="Cambria Math"/>
                                  </a:rPr>
                                  <m:t>1.76</m:t>
                                </m:r>
                              </m:e>
                              <m:e>
                                <m:r>
                                  <a:rPr lang="en-US" altLang="ko-KR" sz="1200" b="0" i="1" smtClean="0">
                                    <a:latin typeface="Cambria Math"/>
                                  </a:rPr>
                                  <m:t>2.19</m:t>
                                </m:r>
                              </m:e>
                              <m:e>
                                <m:r>
                                  <a:rPr lang="en-US" altLang="ko-KR" sz="1200" b="0" i="1" smtClean="0">
                                    <a:latin typeface="Cambria Math"/>
                                  </a:rPr>
                                  <m:t>1.70</m:t>
                                </m:r>
                              </m:e>
                              <m:e>
                                <m:r>
                                  <a:rPr lang="en-US" altLang="ko-KR" sz="1200" b="0" i="1" smtClean="0">
                                    <a:latin typeface="Cambria Math"/>
                                  </a:rPr>
                                  <m:t>2.24</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qArr>
                                          </m:e>
                                        </m:mr>
                                      </m:m>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sSup>
                                        <m:sSupPr>
                                          <m:ctrlPr>
                                            <a:rPr lang="ko-KR" altLang="ko-KR" sz="1200" b="1" i="1">
                                              <a:latin typeface="Cambria Math" panose="02040503050406030204" pitchFamily="18" charset="0"/>
                                            </a:rPr>
                                          </m:ctrlPr>
                                        </m:sSupPr>
                                        <m:e>
                                          <m:r>
                                            <a:rPr lang="en-US" altLang="ko-KR" sz="1200" b="1" i="1" smtClean="0">
                                              <a:latin typeface="Cambria Math"/>
                                            </a:rPr>
                                            <m:t>𝒙</m:t>
                                          </m:r>
                                        </m:e>
                                        <m:sup>
                                          <m:r>
                                            <a:rPr lang="en-US" altLang="ko-KR" sz="1200" b="1" i="1" smtClean="0">
                                              <a:latin typeface="Cambria Math"/>
                                            </a:rPr>
                                            <m:t> </m:t>
                                          </m:r>
                                        </m:sup>
                                      </m:sSup>
                                      <m:r>
                                        <a:rPr lang="en-GB" altLang="ko-KR" sz="1200" b="0" i="1">
                                          <a:latin typeface="Cambria Math"/>
                                        </a:rPr>
                                        <m:t>,</m:t>
                                      </m:r>
                                      <m:r>
                                        <a:rPr lang="en-US" altLang="ko-KR" sz="1200" b="1" i="1" smtClean="0">
                                          <a:latin typeface="Cambria Math"/>
                                        </a:rPr>
                                        <m:t>𝒙</m:t>
                                      </m:r>
                                      <m:r>
                                        <a:rPr lang="en-US" altLang="ko-KR" sz="1200" b="0" i="1" smtClean="0">
                                          <a:latin typeface="Cambria Math"/>
                                        </a:rPr>
                                        <m:t>)</m:t>
                                      </m:r>
                                    </m:e>
                                  </m:mr>
                                </m:m>
                              </m:e>
                            </m:d>
                          </m:e>
                        </m:d>
                      </m:oMath>
                    </m:oMathPara>
                  </a14:m>
                  <a:endParaRPr lang="ko-KR" altLang="en-US" sz="1200" dirty="0"/>
                </a:p>
              </p:txBody>
            </p:sp>
          </mc:Choice>
          <mc:Fallback xmlns="">
            <p:sp>
              <p:nvSpPr>
                <p:cNvPr id="64" name="Rectangle 63"/>
                <p:cNvSpPr>
                  <a:spLocks noRot="1" noChangeAspect="1" noMove="1" noResize="1" noEditPoints="1" noAdjustHandles="1" noChangeArrowheads="1" noChangeShapeType="1" noTextEdit="1"/>
                </p:cNvSpPr>
                <p:nvPr/>
              </p:nvSpPr>
              <p:spPr>
                <a:xfrm>
                  <a:off x="4038600" y="180286"/>
                  <a:ext cx="3006208" cy="1516249"/>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3883558" y="180286"/>
                  <a:ext cx="293536" cy="17388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2</m:t>
                                  </m:r>
                                </m:sup>
                              </m:sSup>
                            </m:e>
                          </m:mr>
                          <m:mr>
                            <m:e>
                              <m:eqArr>
                                <m:eqArrPr>
                                  <m:ctrlPr>
                                    <a:rPr lang="ko-KR" altLang="ko-KR" sz="1000" i="1">
                                      <a:solidFill>
                                        <a:srgbClr val="2706EC"/>
                                      </a:solidFill>
                                      <a:latin typeface="Cambria Math" panose="02040503050406030204" pitchFamily="18" charset="0"/>
                                    </a:rPr>
                                  </m:ctrlPr>
                                </m:eqArrP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3</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4</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5</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6</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7</m:t>
                                      </m:r>
                                    </m:sup>
                                  </m:sSup>
                                </m:e>
                                <m:e>
                                  <m:r>
                                    <a:rPr lang="en-US" altLang="ko-KR" sz="1000" i="1" smtClean="0">
                                      <a:solidFill>
                                        <a:srgbClr val="2706EC"/>
                                      </a:solidFill>
                                      <a:latin typeface="Cambria Math"/>
                                    </a:rPr>
                                    <m:t> </m:t>
                                  </m:r>
                                </m:e>
                                <m:e>
                                  <m:r>
                                    <a:rPr lang="en-US" altLang="ko-KR" sz="1000" b="0" i="1" smtClean="0">
                                      <a:solidFill>
                                        <a:srgbClr val="2706EC"/>
                                      </a:solidFill>
                                      <a:latin typeface="Cambria Math"/>
                                    </a:rPr>
                                    <m:t> </m:t>
                                  </m:r>
                                </m:e>
                                <m:e>
                                  <m:r>
                                    <a:rPr lang="en-US" altLang="ko-KR" sz="1000" b="0" i="1" smtClean="0">
                                      <a:solidFill>
                                        <a:srgbClr val="2706EC"/>
                                      </a:solidFill>
                                      <a:latin typeface="Cambria Math"/>
                                    </a:rPr>
                                    <m:t> </m:t>
                                  </m:r>
                                </m:e>
                              </m:eqArr>
                            </m:e>
                          </m:mr>
                        </m:m>
                      </m:oMath>
                    </m:oMathPara>
                  </a14:m>
                  <a:endParaRPr lang="en-US" sz="1000" dirty="0">
                    <a:solidFill>
                      <a:srgbClr val="2706EC"/>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3883558" y="180286"/>
                  <a:ext cx="293536" cy="1738809"/>
                </a:xfrm>
                <a:prstGeom prst="rect">
                  <a:avLst/>
                </a:prstGeom>
                <a:blipFill rotWithShape="1">
                  <a:blip r:embed="rId1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1" name="Rectangle 80"/>
              <p:cNvSpPr/>
              <p:nvPr/>
            </p:nvSpPr>
            <p:spPr>
              <a:xfrm>
                <a:off x="4915015" y="6023030"/>
                <a:ext cx="2632772" cy="307777"/>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8</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8</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81" name="Rectangle 80"/>
              <p:cNvSpPr>
                <a:spLocks noRot="1" noChangeAspect="1" noMove="1" noResize="1" noEditPoints="1" noAdjustHandles="1" noChangeArrowheads="1" noChangeShapeType="1" noTextEdit="1"/>
              </p:cNvSpPr>
              <p:nvPr/>
            </p:nvSpPr>
            <p:spPr>
              <a:xfrm>
                <a:off x="4915015" y="6023030"/>
                <a:ext cx="2632772" cy="307777"/>
              </a:xfrm>
              <a:prstGeom prst="rect">
                <a:avLst/>
              </a:prstGeom>
              <a:blipFill rotWithShape="1">
                <a:blip r:embed="rId19"/>
                <a:stretch>
                  <a:fillRect b="-19608"/>
                </a:stretch>
              </a:blipFill>
            </p:spPr>
            <p:txBody>
              <a:bodyPr/>
              <a:lstStyle/>
              <a:p>
                <a:r>
                  <a:rPr lang="en-US">
                    <a:noFill/>
                  </a:rPr>
                  <a:t> </a:t>
                </a:r>
              </a:p>
            </p:txBody>
          </p:sp>
        </mc:Fallback>
      </mc:AlternateContent>
      <p:sp>
        <p:nvSpPr>
          <p:cNvPr id="82" name="TextBox 81"/>
          <p:cNvSpPr txBox="1"/>
          <p:nvPr/>
        </p:nvSpPr>
        <p:spPr>
          <a:xfrm>
            <a:off x="4953000"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83" name="Rectangle 82"/>
              <p:cNvSpPr/>
              <p:nvPr/>
            </p:nvSpPr>
            <p:spPr>
              <a:xfrm>
                <a:off x="4915015" y="6346194"/>
                <a:ext cx="986745"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8</m:t>
                          </m:r>
                        </m:sup>
                      </m:sSup>
                      <m:r>
                        <a:rPr lang="en-US" altLang="ko-KR" sz="1400">
                          <a:latin typeface="Cambria Math"/>
                        </a:rPr>
                        <m:t>=</m:t>
                      </m:r>
                      <m:r>
                        <a:rPr lang="en-US" altLang="ko-KR" sz="1400" b="0" i="0" smtClean="0">
                          <a:latin typeface="Cambria Math"/>
                        </a:rPr>
                        <m:t>2.24</m:t>
                      </m:r>
                    </m:oMath>
                  </m:oMathPara>
                </a14:m>
                <a:endParaRPr lang="ko-KR" altLang="en-US" sz="1400" dirty="0">
                  <a:latin typeface="Calibri" panose="020F0502020204030204" pitchFamily="34" charset="0"/>
                </a:endParaRPr>
              </a:p>
            </p:txBody>
          </p:sp>
        </mc:Choice>
        <mc:Fallback xmlns="">
          <p:sp>
            <p:nvSpPr>
              <p:cNvPr id="83" name="Rectangle 82"/>
              <p:cNvSpPr>
                <a:spLocks noRot="1" noChangeAspect="1" noMove="1" noResize="1" noEditPoints="1" noAdjustHandles="1" noChangeArrowheads="1" noChangeShapeType="1" noTextEdit="1"/>
              </p:cNvSpPr>
              <p:nvPr/>
            </p:nvSpPr>
            <p:spPr>
              <a:xfrm>
                <a:off x="4915015" y="6346194"/>
                <a:ext cx="986745" cy="307777"/>
              </a:xfrm>
              <a:prstGeom prst="rect">
                <a:avLst/>
              </a:prstGeom>
              <a:blipFill rotWithShape="1">
                <a:blip r:embed="rId20"/>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p:nvPr/>
            </p:nvSpPr>
            <p:spPr>
              <a:xfrm>
                <a:off x="4892092" y="5044394"/>
                <a:ext cx="4230960" cy="59272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8</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𝒙</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8</m:t>
                          </m:r>
                        </m:sup>
                      </m:sSup>
                      <m:r>
                        <a:rPr lang="en-GB" altLang="ko-KR" sz="1400" i="1">
                          <a:latin typeface="Cambria Math"/>
                        </a:rPr>
                        <m:t>=</m:t>
                      </m:r>
                      <m:r>
                        <a:rPr lang="en-US" altLang="ko-KR" sz="1400" i="1">
                          <a:latin typeface="Cambria Math"/>
                        </a:rPr>
                        <m:t>1.11</m:t>
                      </m:r>
                    </m:oMath>
                  </m:oMathPara>
                </a14:m>
                <a:endParaRPr lang="ko-KR" altLang="en-US" sz="1400" dirty="0"/>
              </a:p>
            </p:txBody>
          </p:sp>
        </mc:Choice>
        <mc:Fallback xmlns="">
          <p:sp>
            <p:nvSpPr>
              <p:cNvPr id="84" name="Rectangle 83"/>
              <p:cNvSpPr>
                <a:spLocks noRot="1" noChangeAspect="1" noMove="1" noResize="1" noEditPoints="1" noAdjustHandles="1" noChangeArrowheads="1" noChangeShapeType="1" noTextEdit="1"/>
              </p:cNvSpPr>
              <p:nvPr/>
            </p:nvSpPr>
            <p:spPr>
              <a:xfrm>
                <a:off x="4892092" y="5044394"/>
                <a:ext cx="4230960" cy="592726"/>
              </a:xfrm>
              <a:prstGeom prst="rect">
                <a:avLst/>
              </a:prstGeom>
              <a:blipFill rotWithShape="1">
                <a:blip r:embed="rId21"/>
                <a:stretch>
                  <a:fillRect/>
                </a:stretch>
              </a:blipFill>
            </p:spPr>
            <p:txBody>
              <a:bodyPr/>
              <a:lstStyle/>
              <a:p>
                <a:r>
                  <a:rPr lang="en-US">
                    <a:noFill/>
                  </a:rPr>
                  <a:t> </a:t>
                </a:r>
              </a:p>
            </p:txBody>
          </p:sp>
        </mc:Fallback>
      </mc:AlternateContent>
      <p:sp>
        <p:nvSpPr>
          <p:cNvPr id="85" name="TextBox 84"/>
          <p:cNvSpPr txBox="1"/>
          <p:nvPr/>
        </p:nvSpPr>
        <p:spPr>
          <a:xfrm>
            <a:off x="4968949"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4" name="Rectangle 33"/>
              <p:cNvSpPr/>
              <p:nvPr/>
            </p:nvSpPr>
            <p:spPr>
              <a:xfrm>
                <a:off x="6515031" y="863508"/>
                <a:ext cx="1028769" cy="126148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altLang="ko-KR" sz="1400" b="1" i="1" smtClean="0">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solidFill>
                                <a:schemeClr val="tx1"/>
                              </a:solidFill>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oMath>
                  </m:oMathPara>
                </a14:m>
                <a:endParaRPr lang="en-US" sz="1400" dirty="0">
                  <a:solidFill>
                    <a:schemeClr val="tx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6515031" y="863508"/>
                <a:ext cx="1028769" cy="1261485"/>
              </a:xfrm>
              <a:prstGeom prst="rect">
                <a:avLst/>
              </a:prstGeom>
              <a:blipFill rotWithShape="1">
                <a:blip r:embed="rId22"/>
                <a:stretch>
                  <a:fillRect/>
                </a:stretch>
              </a:blipFill>
              <a:ln>
                <a:noFill/>
              </a:ln>
            </p:spPr>
            <p:txBody>
              <a:bodyPr/>
              <a:lstStyle/>
              <a:p>
                <a:r>
                  <a:rPr lang="en-US">
                    <a:noFill/>
                  </a:rPr>
                  <a:t> </a:t>
                </a:r>
              </a:p>
            </p:txBody>
          </p:sp>
        </mc:Fallback>
      </mc:AlternateContent>
      <p:sp>
        <p:nvSpPr>
          <p:cNvPr id="39" name="TextBox 38"/>
          <p:cNvSpPr txBox="1"/>
          <p:nvPr/>
        </p:nvSpPr>
        <p:spPr>
          <a:xfrm>
            <a:off x="2634328"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56" name="Rectangle 55"/>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56" name="Rectangle 55"/>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24"/>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61" name="Rectangle 60"/>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25"/>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66" name="Rectangle 65"/>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26"/>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68" name="Rectangle 67"/>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28"/>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70" name="Rectangle 69"/>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rot="16200000">
                <a:off x="-149021"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71" name="Rectangle 70"/>
              <p:cNvSpPr>
                <a:spLocks noRot="1" noChangeAspect="1" noMove="1" noResize="1" noEditPoints="1" noAdjustHandles="1" noChangeArrowheads="1" noChangeShapeType="1" noTextEdit="1"/>
              </p:cNvSpPr>
              <p:nvPr/>
            </p:nvSpPr>
            <p:spPr>
              <a:xfrm rot="16200000">
                <a:off x="-149021" y="5571812"/>
                <a:ext cx="679043" cy="369332"/>
              </a:xfrm>
              <a:prstGeom prst="rect">
                <a:avLst/>
              </a:prstGeom>
              <a:blipFill rotWithShape="1">
                <a:blip r:embed="rId30"/>
                <a:stretch>
                  <a:fillRect t="-8108" r="-11475"/>
                </a:stretch>
              </a:blipFill>
            </p:spPr>
            <p:txBody>
              <a:bodyPr/>
              <a:lstStyle/>
              <a:p>
                <a:r>
                  <a:rPr lang="en-US">
                    <a:noFill/>
                  </a:rPr>
                  <a:t> </a:t>
                </a:r>
              </a:p>
            </p:txBody>
          </p:sp>
        </mc:Fallback>
      </mc:AlternateContent>
      <p:sp>
        <p:nvSpPr>
          <p:cNvPr id="72" name="Rectangle 71"/>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42" name="TextBox 41"/>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43" name="Rectangle 42"/>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43" name="Rectangle 42"/>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3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49" name="Rectangle 48"/>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3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50" name="Rectangle 49"/>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34"/>
                <a:stretch>
                  <a:fillRect b="-3636"/>
                </a:stretch>
              </a:blipFill>
            </p:spPr>
            <p:txBody>
              <a:bodyPr/>
              <a:lstStyle/>
              <a:p>
                <a:r>
                  <a:rPr lang="en-US">
                    <a:noFill/>
                  </a:rPr>
                  <a:t> </a:t>
                </a:r>
              </a:p>
            </p:txBody>
          </p:sp>
        </mc:Fallback>
      </mc:AlternateContent>
      <p:sp>
        <p:nvSpPr>
          <p:cNvPr id="51" name="TextBox 50"/>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3045553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2456556"/>
            <a:ext cx="5029200" cy="4405837"/>
            <a:chOff x="0" y="2456556"/>
            <a:chExt cx="5029200" cy="4405837"/>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56556"/>
              <a:ext cx="5029200" cy="4405837"/>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588888" y="36576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2</m:t>
                            </m:r>
                          </m:sup>
                        </m:sSup>
                      </m:oMath>
                    </m:oMathPara>
                  </a14:m>
                  <a:endParaRPr lang="en-US" sz="1300" dirty="0"/>
                </a:p>
              </p:txBody>
            </p:sp>
          </mc:Choice>
          <mc:Fallback xmlns="">
            <p:sp>
              <p:nvSpPr>
                <p:cNvPr id="58" name="Rectangle 57"/>
                <p:cNvSpPr>
                  <a:spLocks noRot="1" noChangeAspect="1" noMove="1" noResize="1" noEditPoints="1" noAdjustHandles="1" noChangeArrowheads="1" noChangeShapeType="1" noTextEdit="1"/>
                </p:cNvSpPr>
                <p:nvPr/>
              </p:nvSpPr>
              <p:spPr>
                <a:xfrm>
                  <a:off x="588888" y="3657600"/>
                  <a:ext cx="401712" cy="292388"/>
                </a:xfrm>
                <a:prstGeom prst="rect">
                  <a:avLst/>
                </a:prstGeom>
                <a:blipFill rotWithShape="1">
                  <a:blip r:embed="rId4"/>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141190" y="3453975"/>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3</m:t>
                            </m:r>
                          </m:sup>
                        </m:sSup>
                      </m:oMath>
                    </m:oMathPara>
                  </a14:m>
                  <a:endParaRPr lang="en-US" sz="1300" dirty="0"/>
                </a:p>
              </p:txBody>
            </p:sp>
          </mc:Choice>
          <mc:Fallback xmlns="">
            <p:sp>
              <p:nvSpPr>
                <p:cNvPr id="59" name="Rectangle 58"/>
                <p:cNvSpPr>
                  <a:spLocks noRot="1" noChangeAspect="1" noMove="1" noResize="1" noEditPoints="1" noAdjustHandles="1" noChangeArrowheads="1" noChangeShapeType="1" noTextEdit="1"/>
                </p:cNvSpPr>
                <p:nvPr/>
              </p:nvSpPr>
              <p:spPr>
                <a:xfrm>
                  <a:off x="2141190" y="3453975"/>
                  <a:ext cx="401712" cy="292388"/>
                </a:xfrm>
                <a:prstGeom prst="rect">
                  <a:avLst/>
                </a:prstGeom>
                <a:blipFill rotWithShape="1">
                  <a:blip r:embed="rId5"/>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3124200" y="3305556"/>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4</m:t>
                            </m:r>
                          </m:sup>
                        </m:sSup>
                      </m:oMath>
                    </m:oMathPara>
                  </a14:m>
                  <a:endParaRPr lang="en-US" sz="1300" dirty="0"/>
                </a:p>
              </p:txBody>
            </p:sp>
          </mc:Choice>
          <mc:Fallback xmlns="">
            <p:sp>
              <p:nvSpPr>
                <p:cNvPr id="60" name="Rectangle 59"/>
                <p:cNvSpPr>
                  <a:spLocks noRot="1" noChangeAspect="1" noMove="1" noResize="1" noEditPoints="1" noAdjustHandles="1" noChangeArrowheads="1" noChangeShapeType="1" noTextEdit="1"/>
                </p:cNvSpPr>
                <p:nvPr/>
              </p:nvSpPr>
              <p:spPr>
                <a:xfrm>
                  <a:off x="3124200" y="3305556"/>
                  <a:ext cx="401712" cy="292388"/>
                </a:xfrm>
                <a:prstGeom prst="rect">
                  <a:avLst/>
                </a:prstGeom>
                <a:blipFill rotWithShape="1">
                  <a:blip r:embed="rId6"/>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7" name="Rectangle 36"/>
                <p:cNvSpPr/>
                <p:nvPr/>
              </p:nvSpPr>
              <p:spPr>
                <a:xfrm>
                  <a:off x="3560688" y="3212812"/>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5</m:t>
                            </m:r>
                          </m:sup>
                        </m:sSup>
                      </m:oMath>
                    </m:oMathPara>
                  </a14:m>
                  <a:endParaRPr lang="en-US" sz="1300" dirty="0"/>
                </a:p>
              </p:txBody>
            </p:sp>
          </mc:Choice>
          <mc:Fallback xmlns="">
            <p:sp>
              <p:nvSpPr>
                <p:cNvPr id="37" name="Rectangle 36"/>
                <p:cNvSpPr>
                  <a:spLocks noRot="1" noChangeAspect="1" noMove="1" noResize="1" noEditPoints="1" noAdjustHandles="1" noChangeArrowheads="1" noChangeShapeType="1" noTextEdit="1"/>
                </p:cNvSpPr>
                <p:nvPr/>
              </p:nvSpPr>
              <p:spPr>
                <a:xfrm>
                  <a:off x="3560688" y="3212812"/>
                  <a:ext cx="401712" cy="292388"/>
                </a:xfrm>
                <a:prstGeom prst="rect">
                  <a:avLst/>
                </a:prstGeom>
                <a:blipFill rotWithShape="1">
                  <a:blip r:embed="rId7"/>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191000" y="33528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6</m:t>
                            </m:r>
                          </m:sup>
                        </m:sSup>
                      </m:oMath>
                    </m:oMathPara>
                  </a14:m>
                  <a:endParaRPr lang="en-US" sz="1300" dirty="0"/>
                </a:p>
              </p:txBody>
            </p:sp>
          </mc:Choice>
          <mc:Fallback xmlns="">
            <p:sp>
              <p:nvSpPr>
                <p:cNvPr id="38" name="Rectangle 37"/>
                <p:cNvSpPr>
                  <a:spLocks noRot="1" noChangeAspect="1" noMove="1" noResize="1" noEditPoints="1" noAdjustHandles="1" noChangeArrowheads="1" noChangeShapeType="1" noTextEdit="1"/>
                </p:cNvSpPr>
                <p:nvPr/>
              </p:nvSpPr>
              <p:spPr>
                <a:xfrm>
                  <a:off x="4191000" y="3352800"/>
                  <a:ext cx="401712" cy="292388"/>
                </a:xfrm>
                <a:prstGeom prst="rect">
                  <a:avLst/>
                </a:prstGeom>
                <a:blipFill rotWithShape="1">
                  <a:blip r:embed="rId8"/>
                  <a:stretch>
                    <a:fillRect b="-2083"/>
                  </a:stretch>
                </a:blipFill>
              </p:spPr>
              <p:txBody>
                <a:bodyPr/>
                <a:lstStyle/>
                <a:p>
                  <a:r>
                    <a:rPr lang="en-US">
                      <a:noFill/>
                    </a:rPr>
                    <a:t> </a:t>
                  </a:r>
                </a:p>
              </p:txBody>
            </p:sp>
          </mc:Fallback>
        </mc:AlternateContent>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3944744" y="3507851"/>
              <a:ext cx="2484" cy="1913798"/>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810000" y="3044046"/>
              <a:ext cx="401713" cy="432508"/>
              <a:chOff x="5715812" y="1646074"/>
              <a:chExt cx="401713" cy="432508"/>
            </a:xfrm>
          </p:grpSpPr>
          <mc:AlternateContent xmlns:mc="http://schemas.openxmlformats.org/markup-compatibility/2006" xmlns:a14="http://schemas.microsoft.com/office/drawing/2010/main">
            <mc:Choice Requires="a14">
              <p:sp>
                <p:nvSpPr>
                  <p:cNvPr id="43" name="Rectangle 42"/>
                  <p:cNvSpPr/>
                  <p:nvPr/>
                </p:nvSpPr>
                <p:spPr>
                  <a:xfrm>
                    <a:off x="5715812" y="1646074"/>
                    <a:ext cx="398506" cy="2923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8</m:t>
                              </m:r>
                            </m:sup>
                          </m:sSup>
                        </m:oMath>
                      </m:oMathPara>
                    </a14:m>
                    <a:endParaRPr lang="en-US" sz="1300" dirty="0"/>
                  </a:p>
                </p:txBody>
              </p:sp>
            </mc:Choice>
            <mc:Fallback xmlns="">
              <p:sp>
                <p:nvSpPr>
                  <p:cNvPr id="43" name="Rectangle 42"/>
                  <p:cNvSpPr>
                    <a:spLocks noRot="1" noChangeAspect="1" noMove="1" noResize="1" noEditPoints="1" noAdjustHandles="1" noChangeArrowheads="1" noChangeShapeType="1" noTextEdit="1"/>
                  </p:cNvSpPr>
                  <p:nvPr/>
                </p:nvSpPr>
                <p:spPr>
                  <a:xfrm>
                    <a:off x="5715812" y="1646074"/>
                    <a:ext cx="398506" cy="292388"/>
                  </a:xfrm>
                  <a:prstGeom prst="rect">
                    <a:avLst/>
                  </a:prstGeom>
                  <a:blipFill rotWithShape="1">
                    <a:blip r:embed="rId9"/>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5715812" y="1786194"/>
                    <a:ext cx="401713"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7</m:t>
                              </m:r>
                            </m:sup>
                          </m:sSup>
                        </m:oMath>
                      </m:oMathPara>
                    </a14:m>
                    <a:endParaRPr lang="en-US" sz="1300" dirty="0"/>
                  </a:p>
                </p:txBody>
              </p:sp>
            </mc:Choice>
            <mc:Fallback xmlns="">
              <p:sp>
                <p:nvSpPr>
                  <p:cNvPr id="44" name="Rectangle 43"/>
                  <p:cNvSpPr>
                    <a:spLocks noRot="1" noChangeAspect="1" noMove="1" noResize="1" noEditPoints="1" noAdjustHandles="1" noChangeArrowheads="1" noChangeShapeType="1" noTextEdit="1"/>
                  </p:cNvSpPr>
                  <p:nvPr/>
                </p:nvSpPr>
                <p:spPr>
                  <a:xfrm>
                    <a:off x="5715812" y="1786194"/>
                    <a:ext cx="401713" cy="292388"/>
                  </a:xfrm>
                  <a:prstGeom prst="rect">
                    <a:avLst/>
                  </a:prstGeom>
                  <a:blipFill rotWithShape="1">
                    <a:blip r:embed="rId10"/>
                    <a:stretch>
                      <a:fillRect b="-2083"/>
                    </a:stretch>
                  </a:blipFill>
                </p:spPr>
                <p:txBody>
                  <a:bodyPr/>
                  <a:lstStyle/>
                  <a:p>
                    <a:r>
                      <a:rPr lang="en-US">
                        <a:noFill/>
                      </a:rPr>
                      <a:t> </a:t>
                    </a:r>
                  </a:p>
                </p:txBody>
              </p:sp>
            </mc:Fallback>
          </mc:AlternateContent>
        </p:grpSp>
      </p:grpSp>
      <p:grpSp>
        <p:nvGrpSpPr>
          <p:cNvPr id="74" name="Group 73"/>
          <p:cNvGrpSpPr/>
          <p:nvPr/>
        </p:nvGrpSpPr>
        <p:grpSpPr>
          <a:xfrm>
            <a:off x="5257800" y="894276"/>
            <a:ext cx="3302314" cy="1772724"/>
            <a:chOff x="162972" y="4572000"/>
            <a:chExt cx="3302314" cy="1772724"/>
          </a:xfrm>
        </p:grpSpPr>
        <mc:AlternateContent xmlns:mc="http://schemas.openxmlformats.org/markup-compatibility/2006" xmlns:a14="http://schemas.microsoft.com/office/drawing/2010/main">
          <mc:Choice Requires="a14">
            <p:sp>
              <p:nvSpPr>
                <p:cNvPr id="75" name="Rectangle 74"/>
                <p:cNvSpPr/>
                <p:nvPr/>
              </p:nvSpPr>
              <p:spPr>
                <a:xfrm>
                  <a:off x="318014" y="4572000"/>
                  <a:ext cx="3147272" cy="1696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m:rPr>
                                    <m:nor/>
                                  </m:rPr>
                                  <a:rPr lang="en-US" sz="1200" dirty="0" smtClean="0"/>
                                  <m:t>1.15</m:t>
                                </m:r>
                              </m:e>
                              <m:e>
                                <m:r>
                                  <m:rPr>
                                    <m:nor/>
                                  </m:rPr>
                                  <a:rPr lang="en-US" sz="1200" dirty="0" smtClean="0"/>
                                  <m:t>0.18</m:t>
                                </m:r>
                              </m:e>
                              <m:e>
                                <m:r>
                                  <a:rPr lang="en-US" altLang="ko-KR" sz="1200" b="0" i="1" smtClean="0">
                                    <a:latin typeface="Cambria Math"/>
                                  </a:rPr>
                                  <m:t>1.02</m:t>
                                </m:r>
                              </m:e>
                              <m:e>
                                <m:r>
                                  <a:rPr lang="en-US" altLang="ko-KR" sz="1200" b="0" i="1" smtClean="0">
                                    <a:latin typeface="Cambria Math"/>
                                  </a:rPr>
                                  <m:t>1.76</m:t>
                                </m:r>
                              </m:e>
                              <m:e>
                                <m:r>
                                  <a:rPr lang="en-US" altLang="ko-KR" sz="1200" b="0" i="1" smtClean="0">
                                    <a:latin typeface="Cambria Math"/>
                                  </a:rPr>
                                  <m:t>2.19</m:t>
                                </m:r>
                              </m:e>
                              <m:e>
                                <m:r>
                                  <a:rPr lang="en-US" sz="1200" b="0" i="1" smtClean="0">
                                    <a:latin typeface="Cambria Math"/>
                                  </a:rPr>
                                  <m:t>1.70</m:t>
                                </m:r>
                              </m:e>
                              <m:e>
                                <m:r>
                                  <a:rPr lang="en-US" altLang="ko-KR" sz="1200" b="0" i="1" smtClean="0">
                                    <a:latin typeface="Cambria Math"/>
                                  </a:rPr>
                                  <m:t>2.24</m:t>
                                </m:r>
                              </m:e>
                              <m:e>
                                <m:r>
                                  <a:rPr lang="en-US" altLang="ko-KR" sz="1200" b="0" i="1" smtClean="0">
                                    <a:latin typeface="Cambria Math"/>
                                  </a:rPr>
                                  <m:t>2.24</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qArr>
                                          </m:e>
                                        </m:mr>
                                      </m:m>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sSup>
                                        <m:sSupPr>
                                          <m:ctrlPr>
                                            <a:rPr lang="ko-KR" altLang="ko-KR" sz="1200" b="1" i="1">
                                              <a:latin typeface="Cambria Math" panose="02040503050406030204" pitchFamily="18" charset="0"/>
                                            </a:rPr>
                                          </m:ctrlPr>
                                        </m:sSupPr>
                                        <m:e>
                                          <m:r>
                                            <a:rPr lang="en-US" altLang="ko-KR" sz="1200" b="1" i="1" smtClean="0">
                                              <a:latin typeface="Cambria Math"/>
                                            </a:rPr>
                                            <m:t>𝒙</m:t>
                                          </m:r>
                                        </m:e>
                                        <m:sup>
                                          <m:r>
                                            <a:rPr lang="en-US" altLang="ko-KR" sz="1200" b="1" i="1" smtClean="0">
                                              <a:latin typeface="Cambria Math"/>
                                            </a:rPr>
                                            <m:t> </m:t>
                                          </m:r>
                                        </m:sup>
                                      </m:sSup>
                                      <m:r>
                                        <a:rPr lang="en-GB" altLang="ko-KR" sz="1200" b="0" i="1">
                                          <a:latin typeface="Cambria Math"/>
                                        </a:rPr>
                                        <m:t>,</m:t>
                                      </m:r>
                                      <m:sSup>
                                        <m:sSupPr>
                                          <m:ctrlPr>
                                            <a:rPr lang="ko-KR" altLang="ko-KR" sz="1200" i="1">
                                              <a:latin typeface="Cambria Math" panose="02040503050406030204" pitchFamily="18" charset="0"/>
                                            </a:rPr>
                                          </m:ctrlPr>
                                        </m:sSupPr>
                                        <m:e>
                                          <m:r>
                                            <a:rPr lang="en-US" altLang="ko-KR" sz="1200" b="1" i="1" smtClean="0">
                                              <a:latin typeface="Cambria Math"/>
                                            </a:rPr>
                                            <m:t>𝒙</m:t>
                                          </m:r>
                                        </m:e>
                                        <m:sup>
                                          <m:r>
                                            <a:rPr lang="en-US" altLang="ko-KR" sz="1200" b="0" i="1" smtClean="0">
                                              <a:latin typeface="Cambria Math"/>
                                            </a:rPr>
                                            <m:t> </m:t>
                                          </m:r>
                                        </m:sup>
                                      </m:sSup>
                                      <m:r>
                                        <a:rPr lang="en-US" altLang="ko-KR" sz="1200" b="0" i="1" smtClean="0">
                                          <a:latin typeface="Cambria Math"/>
                                        </a:rPr>
                                        <m:t>)</m:t>
                                      </m:r>
                                    </m:e>
                                  </m:mr>
                                </m:m>
                              </m:e>
                            </m:d>
                          </m:e>
                        </m:d>
                      </m:oMath>
                    </m:oMathPara>
                  </a14:m>
                  <a:endParaRPr lang="ko-KR" altLang="en-US" sz="1200" dirty="0"/>
                </a:p>
              </p:txBody>
            </p:sp>
          </mc:Choice>
          <mc:Fallback xmlns="">
            <p:sp>
              <p:nvSpPr>
                <p:cNvPr id="75" name="Rectangle 74"/>
                <p:cNvSpPr>
                  <a:spLocks noRot="1" noChangeAspect="1" noMove="1" noResize="1" noEditPoints="1" noAdjustHandles="1" noChangeArrowheads="1" noChangeShapeType="1" noTextEdit="1"/>
                </p:cNvSpPr>
                <p:nvPr/>
              </p:nvSpPr>
              <p:spPr>
                <a:xfrm>
                  <a:off x="318014" y="4572000"/>
                  <a:ext cx="3147272" cy="1696683"/>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162972" y="4605915"/>
                  <a:ext cx="293536" cy="17388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2</m:t>
                                  </m:r>
                                </m:sup>
                              </m:sSup>
                            </m:e>
                          </m:mr>
                          <m:mr>
                            <m:e>
                              <m:eqArr>
                                <m:eqArrPr>
                                  <m:ctrlPr>
                                    <a:rPr lang="ko-KR" altLang="ko-KR" sz="1000" i="1">
                                      <a:solidFill>
                                        <a:srgbClr val="2706EC"/>
                                      </a:solidFill>
                                      <a:latin typeface="Cambria Math" panose="02040503050406030204" pitchFamily="18" charset="0"/>
                                    </a:rPr>
                                  </m:ctrlPr>
                                </m:eqArrP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3</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4</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5</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6</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7</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8</m:t>
                                      </m:r>
                                    </m:sup>
                                  </m:sSup>
                                </m:e>
                                <m:e>
                                  <m:r>
                                    <a:rPr lang="en-US" altLang="ko-KR" sz="1000" b="0" i="1" smtClean="0">
                                      <a:solidFill>
                                        <a:srgbClr val="2706EC"/>
                                      </a:solidFill>
                                      <a:latin typeface="Cambria Math"/>
                                    </a:rPr>
                                    <m:t> </m:t>
                                  </m:r>
                                </m:e>
                                <m:e>
                                  <m:r>
                                    <a:rPr lang="en-US" altLang="ko-KR" sz="1000" b="0" i="1" smtClean="0">
                                      <a:solidFill>
                                        <a:srgbClr val="2706EC"/>
                                      </a:solidFill>
                                      <a:latin typeface="Cambria Math"/>
                                    </a:rPr>
                                    <m:t> </m:t>
                                  </m:r>
                                </m:e>
                              </m:eqArr>
                            </m:e>
                          </m:mr>
                        </m:m>
                      </m:oMath>
                    </m:oMathPara>
                  </a14:m>
                  <a:endParaRPr lang="en-US" sz="1000" dirty="0">
                    <a:solidFill>
                      <a:srgbClr val="2706EC"/>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162972" y="4605915"/>
                  <a:ext cx="293536" cy="1738809"/>
                </a:xfrm>
                <a:prstGeom prst="rect">
                  <a:avLst/>
                </a:prstGeom>
                <a:blipFill rotWithShape="1">
                  <a:blip r:embed="rId1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8" name="Rectangle 77"/>
              <p:cNvSpPr/>
              <p:nvPr/>
            </p:nvSpPr>
            <p:spPr>
              <a:xfrm>
                <a:off x="4915015" y="6023030"/>
                <a:ext cx="2626360" cy="307777"/>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9</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9</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78" name="Rectangle 77"/>
              <p:cNvSpPr>
                <a:spLocks noRot="1" noChangeAspect="1" noMove="1" noResize="1" noEditPoints="1" noAdjustHandles="1" noChangeArrowheads="1" noChangeShapeType="1" noTextEdit="1"/>
              </p:cNvSpPr>
              <p:nvPr/>
            </p:nvSpPr>
            <p:spPr>
              <a:xfrm>
                <a:off x="4915015" y="6023030"/>
                <a:ext cx="2626360" cy="307777"/>
              </a:xfrm>
              <a:prstGeom prst="rect">
                <a:avLst/>
              </a:prstGeom>
              <a:blipFill rotWithShape="1">
                <a:blip r:embed="rId20"/>
                <a:stretch>
                  <a:fillRect b="-19608"/>
                </a:stretch>
              </a:blipFill>
            </p:spPr>
            <p:txBody>
              <a:bodyPr/>
              <a:lstStyle/>
              <a:p>
                <a:r>
                  <a:rPr lang="en-US">
                    <a:noFill/>
                  </a:rPr>
                  <a:t> </a:t>
                </a:r>
              </a:p>
            </p:txBody>
          </p:sp>
        </mc:Fallback>
      </mc:AlternateContent>
      <p:sp>
        <p:nvSpPr>
          <p:cNvPr id="79" name="TextBox 78"/>
          <p:cNvSpPr txBox="1"/>
          <p:nvPr/>
        </p:nvSpPr>
        <p:spPr>
          <a:xfrm>
            <a:off x="4953000"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80" name="Rectangle 79"/>
              <p:cNvSpPr/>
              <p:nvPr/>
            </p:nvSpPr>
            <p:spPr>
              <a:xfrm>
                <a:off x="4915015" y="6346194"/>
                <a:ext cx="983539"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9</m:t>
                          </m:r>
                        </m:sup>
                      </m:sSup>
                      <m:r>
                        <a:rPr lang="en-US" altLang="ko-KR" sz="1400">
                          <a:latin typeface="Cambria Math"/>
                        </a:rPr>
                        <m:t>=</m:t>
                      </m:r>
                      <m:r>
                        <a:rPr lang="en-US" altLang="ko-KR" sz="1400" b="0" i="0" smtClean="0">
                          <a:latin typeface="Cambria Math"/>
                        </a:rPr>
                        <m:t>2.24</m:t>
                      </m:r>
                    </m:oMath>
                  </m:oMathPara>
                </a14:m>
                <a:endParaRPr lang="ko-KR" altLang="en-US" sz="1400" dirty="0">
                  <a:latin typeface="Calibri" panose="020F0502020204030204" pitchFamily="34" charset="0"/>
                </a:endParaRPr>
              </a:p>
            </p:txBody>
          </p:sp>
        </mc:Choice>
        <mc:Fallback xmlns="">
          <p:sp>
            <p:nvSpPr>
              <p:cNvPr id="80" name="Rectangle 79"/>
              <p:cNvSpPr>
                <a:spLocks noRot="1" noChangeAspect="1" noMove="1" noResize="1" noEditPoints="1" noAdjustHandles="1" noChangeArrowheads="1" noChangeShapeType="1" noTextEdit="1"/>
              </p:cNvSpPr>
              <p:nvPr/>
            </p:nvSpPr>
            <p:spPr>
              <a:xfrm>
                <a:off x="4915015" y="6346194"/>
                <a:ext cx="983539" cy="307777"/>
              </a:xfrm>
              <a:prstGeom prst="rect">
                <a:avLst/>
              </a:prstGeom>
              <a:blipFill rotWithShape="1">
                <a:blip r:embed="rId21"/>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80"/>
              <p:cNvSpPr/>
              <p:nvPr/>
            </p:nvSpPr>
            <p:spPr>
              <a:xfrm>
                <a:off x="4892092" y="5044394"/>
                <a:ext cx="4230960" cy="59272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9</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𝒙</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9</m:t>
                          </m:r>
                        </m:sup>
                      </m:sSup>
                      <m:r>
                        <a:rPr lang="en-GB" altLang="ko-KR" sz="1400" i="1">
                          <a:latin typeface="Cambria Math"/>
                        </a:rPr>
                        <m:t>=</m:t>
                      </m:r>
                      <m:r>
                        <a:rPr lang="en-US" altLang="ko-KR" sz="1400" i="1">
                          <a:latin typeface="Cambria Math"/>
                        </a:rPr>
                        <m:t>1.11</m:t>
                      </m:r>
                    </m:oMath>
                  </m:oMathPara>
                </a14:m>
                <a:endParaRPr lang="ko-KR" altLang="en-US" sz="1400" dirty="0"/>
              </a:p>
            </p:txBody>
          </p:sp>
        </mc:Choice>
        <mc:Fallback xmlns="">
          <p:sp>
            <p:nvSpPr>
              <p:cNvPr id="81" name="Rectangle 80"/>
              <p:cNvSpPr>
                <a:spLocks noRot="1" noChangeAspect="1" noMove="1" noResize="1" noEditPoints="1" noAdjustHandles="1" noChangeArrowheads="1" noChangeShapeType="1" noTextEdit="1"/>
              </p:cNvSpPr>
              <p:nvPr/>
            </p:nvSpPr>
            <p:spPr>
              <a:xfrm>
                <a:off x="4892092" y="5044394"/>
                <a:ext cx="4230960" cy="592726"/>
              </a:xfrm>
              <a:prstGeom prst="rect">
                <a:avLst/>
              </a:prstGeom>
              <a:blipFill rotWithShape="1">
                <a:blip r:embed="rId22"/>
                <a:stretch>
                  <a:fillRect/>
                </a:stretch>
              </a:blipFill>
            </p:spPr>
            <p:txBody>
              <a:bodyPr/>
              <a:lstStyle/>
              <a:p>
                <a:r>
                  <a:rPr lang="en-US">
                    <a:noFill/>
                  </a:rPr>
                  <a:t> </a:t>
                </a:r>
              </a:p>
            </p:txBody>
          </p:sp>
        </mc:Fallback>
      </mc:AlternateContent>
      <p:sp>
        <p:nvSpPr>
          <p:cNvPr id="82" name="TextBox 81"/>
          <p:cNvSpPr txBox="1"/>
          <p:nvPr/>
        </p:nvSpPr>
        <p:spPr>
          <a:xfrm>
            <a:off x="4968949"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9" name="Rectangle 38"/>
              <p:cNvSpPr/>
              <p:nvPr/>
            </p:nvSpPr>
            <p:spPr>
              <a:xfrm>
                <a:off x="6515031" y="945499"/>
                <a:ext cx="1181169" cy="137175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altLang="ko-KR" sz="1400" b="1" i="1" smtClean="0">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solidFill>
                                <a:schemeClr val="tx1"/>
                              </a:solidFill>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oMath>
                  </m:oMathPara>
                </a14:m>
                <a:endParaRPr lang="en-US" sz="1400" dirty="0">
                  <a:solidFill>
                    <a:schemeClr val="tx1"/>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a:off x="6515031" y="945499"/>
                <a:ext cx="1181169" cy="1371751"/>
              </a:xfrm>
              <a:prstGeom prst="rect">
                <a:avLst/>
              </a:prstGeom>
              <a:blipFill rotWithShape="1">
                <a:blip r:embed="rId23"/>
                <a:stretch>
                  <a:fillRect/>
                </a:stretch>
              </a:blipFill>
              <a:ln>
                <a:noFill/>
              </a:ln>
            </p:spPr>
            <p:txBody>
              <a:bodyPr/>
              <a:lstStyle/>
              <a:p>
                <a:r>
                  <a:rPr lang="en-US">
                    <a:noFill/>
                  </a:rPr>
                  <a:t> </a:t>
                </a:r>
              </a:p>
            </p:txBody>
          </p:sp>
        </mc:Fallback>
      </mc:AlternateContent>
      <p:sp>
        <p:nvSpPr>
          <p:cNvPr id="42" name="TextBox 41"/>
          <p:cNvSpPr txBox="1"/>
          <p:nvPr/>
        </p:nvSpPr>
        <p:spPr>
          <a:xfrm>
            <a:off x="2634328"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63" name="Rectangle 62"/>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63" name="Rectangle 62"/>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25"/>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64" name="Rectangle 63"/>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26"/>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66" name="Rectangle 65"/>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27"/>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68" name="Rectangle 67"/>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69" name="Rectangle 68"/>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29"/>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70" name="Rectangle 69"/>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rot="16200000">
                <a:off x="-149021"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71" name="Rectangle 70"/>
              <p:cNvSpPr>
                <a:spLocks noRot="1" noChangeAspect="1" noMove="1" noResize="1" noEditPoints="1" noAdjustHandles="1" noChangeArrowheads="1" noChangeShapeType="1" noTextEdit="1"/>
              </p:cNvSpPr>
              <p:nvPr/>
            </p:nvSpPr>
            <p:spPr>
              <a:xfrm rot="16200000">
                <a:off x="-149021" y="5571812"/>
                <a:ext cx="679043" cy="369332"/>
              </a:xfrm>
              <a:prstGeom prst="rect">
                <a:avLst/>
              </a:prstGeom>
              <a:blipFill rotWithShape="1">
                <a:blip r:embed="rId31"/>
                <a:stretch>
                  <a:fillRect t="-8108" r="-11475"/>
                </a:stretch>
              </a:blipFill>
            </p:spPr>
            <p:txBody>
              <a:bodyPr/>
              <a:lstStyle/>
              <a:p>
                <a:r>
                  <a:rPr lang="en-US">
                    <a:noFill/>
                  </a:rPr>
                  <a:t> </a:t>
                </a:r>
              </a:p>
            </p:txBody>
          </p:sp>
        </mc:Fallback>
      </mc:AlternateContent>
      <p:sp>
        <p:nvSpPr>
          <p:cNvPr id="72" name="Rectangle 71"/>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45" name="TextBox 44"/>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46" name="Rectangle 45"/>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3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3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52" name="Rectangle 51"/>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35"/>
                <a:stretch>
                  <a:fillRect b="-3636"/>
                </a:stretch>
              </a:blipFill>
            </p:spPr>
            <p:txBody>
              <a:bodyPr/>
              <a:lstStyle/>
              <a:p>
                <a:r>
                  <a:rPr lang="en-US">
                    <a:noFill/>
                  </a:rPr>
                  <a:t> </a:t>
                </a:r>
              </a:p>
            </p:txBody>
          </p:sp>
        </mc:Fallback>
      </mc:AlternateContent>
      <p:sp>
        <p:nvSpPr>
          <p:cNvPr id="53" name="TextBox 52"/>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4176252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2452163"/>
            <a:ext cx="5029200" cy="4405837"/>
            <a:chOff x="0" y="2452163"/>
            <a:chExt cx="5029200" cy="4405837"/>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52163"/>
              <a:ext cx="5029200" cy="4405837"/>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588888" y="36576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2</m:t>
                            </m:r>
                          </m:sup>
                        </m:sSup>
                      </m:oMath>
                    </m:oMathPara>
                  </a14:m>
                  <a:endParaRPr lang="en-US" sz="1300" dirty="0"/>
                </a:p>
              </p:txBody>
            </p:sp>
          </mc:Choice>
          <mc:Fallback xmlns="">
            <p:sp>
              <p:nvSpPr>
                <p:cNvPr id="58" name="Rectangle 57"/>
                <p:cNvSpPr>
                  <a:spLocks noRot="1" noChangeAspect="1" noMove="1" noResize="1" noEditPoints="1" noAdjustHandles="1" noChangeArrowheads="1" noChangeShapeType="1" noTextEdit="1"/>
                </p:cNvSpPr>
                <p:nvPr/>
              </p:nvSpPr>
              <p:spPr>
                <a:xfrm>
                  <a:off x="588888" y="3657600"/>
                  <a:ext cx="401712" cy="292388"/>
                </a:xfrm>
                <a:prstGeom prst="rect">
                  <a:avLst/>
                </a:prstGeom>
                <a:blipFill rotWithShape="1">
                  <a:blip r:embed="rId4"/>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141190" y="3453975"/>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3</m:t>
                            </m:r>
                          </m:sup>
                        </m:sSup>
                      </m:oMath>
                    </m:oMathPara>
                  </a14:m>
                  <a:endParaRPr lang="en-US" sz="1300" dirty="0"/>
                </a:p>
              </p:txBody>
            </p:sp>
          </mc:Choice>
          <mc:Fallback xmlns="">
            <p:sp>
              <p:nvSpPr>
                <p:cNvPr id="59" name="Rectangle 58"/>
                <p:cNvSpPr>
                  <a:spLocks noRot="1" noChangeAspect="1" noMove="1" noResize="1" noEditPoints="1" noAdjustHandles="1" noChangeArrowheads="1" noChangeShapeType="1" noTextEdit="1"/>
                </p:cNvSpPr>
                <p:nvPr/>
              </p:nvSpPr>
              <p:spPr>
                <a:xfrm>
                  <a:off x="2141190" y="3453975"/>
                  <a:ext cx="401712" cy="292388"/>
                </a:xfrm>
                <a:prstGeom prst="rect">
                  <a:avLst/>
                </a:prstGeom>
                <a:blipFill rotWithShape="1">
                  <a:blip r:embed="rId5"/>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3124200" y="3305556"/>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4</m:t>
                            </m:r>
                          </m:sup>
                        </m:sSup>
                      </m:oMath>
                    </m:oMathPara>
                  </a14:m>
                  <a:endParaRPr lang="en-US" sz="1300" dirty="0"/>
                </a:p>
              </p:txBody>
            </p:sp>
          </mc:Choice>
          <mc:Fallback xmlns="">
            <p:sp>
              <p:nvSpPr>
                <p:cNvPr id="60" name="Rectangle 59"/>
                <p:cNvSpPr>
                  <a:spLocks noRot="1" noChangeAspect="1" noMove="1" noResize="1" noEditPoints="1" noAdjustHandles="1" noChangeArrowheads="1" noChangeShapeType="1" noTextEdit="1"/>
                </p:cNvSpPr>
                <p:nvPr/>
              </p:nvSpPr>
              <p:spPr>
                <a:xfrm>
                  <a:off x="3124200" y="3305556"/>
                  <a:ext cx="401712" cy="292388"/>
                </a:xfrm>
                <a:prstGeom prst="rect">
                  <a:avLst/>
                </a:prstGeom>
                <a:blipFill rotWithShape="1">
                  <a:blip r:embed="rId6"/>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7" name="Rectangle 36"/>
                <p:cNvSpPr/>
                <p:nvPr/>
              </p:nvSpPr>
              <p:spPr>
                <a:xfrm>
                  <a:off x="3560688" y="3212812"/>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5</m:t>
                            </m:r>
                          </m:sup>
                        </m:sSup>
                      </m:oMath>
                    </m:oMathPara>
                  </a14:m>
                  <a:endParaRPr lang="en-US" sz="1300" dirty="0"/>
                </a:p>
              </p:txBody>
            </p:sp>
          </mc:Choice>
          <mc:Fallback xmlns="">
            <p:sp>
              <p:nvSpPr>
                <p:cNvPr id="37" name="Rectangle 36"/>
                <p:cNvSpPr>
                  <a:spLocks noRot="1" noChangeAspect="1" noMove="1" noResize="1" noEditPoints="1" noAdjustHandles="1" noChangeArrowheads="1" noChangeShapeType="1" noTextEdit="1"/>
                </p:cNvSpPr>
                <p:nvPr/>
              </p:nvSpPr>
              <p:spPr>
                <a:xfrm>
                  <a:off x="3560688" y="3212812"/>
                  <a:ext cx="401712" cy="292388"/>
                </a:xfrm>
                <a:prstGeom prst="rect">
                  <a:avLst/>
                </a:prstGeom>
                <a:blipFill rotWithShape="1">
                  <a:blip r:embed="rId7"/>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191000" y="33528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6</m:t>
                            </m:r>
                          </m:sup>
                        </m:sSup>
                      </m:oMath>
                    </m:oMathPara>
                  </a14:m>
                  <a:endParaRPr lang="en-US" sz="1300" dirty="0"/>
                </a:p>
              </p:txBody>
            </p:sp>
          </mc:Choice>
          <mc:Fallback xmlns="">
            <p:sp>
              <p:nvSpPr>
                <p:cNvPr id="38" name="Rectangle 37"/>
                <p:cNvSpPr>
                  <a:spLocks noRot="1" noChangeAspect="1" noMove="1" noResize="1" noEditPoints="1" noAdjustHandles="1" noChangeArrowheads="1" noChangeShapeType="1" noTextEdit="1"/>
                </p:cNvSpPr>
                <p:nvPr/>
              </p:nvSpPr>
              <p:spPr>
                <a:xfrm>
                  <a:off x="4191000" y="3352800"/>
                  <a:ext cx="401712" cy="292388"/>
                </a:xfrm>
                <a:prstGeom prst="rect">
                  <a:avLst/>
                </a:prstGeom>
                <a:blipFill rotWithShape="1">
                  <a:blip r:embed="rId8"/>
                  <a:stretch>
                    <a:fillRect b="-2083"/>
                  </a:stretch>
                </a:blipFill>
              </p:spPr>
              <p:txBody>
                <a:bodyPr/>
                <a:lstStyle/>
                <a:p>
                  <a:r>
                    <a:rPr lang="en-US">
                      <a:noFill/>
                    </a:rPr>
                    <a:t> </a:t>
                  </a:r>
                </a:p>
              </p:txBody>
            </p:sp>
          </mc:Fallback>
        </mc:AlternateContent>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3944744" y="3528993"/>
              <a:ext cx="2484" cy="1913798"/>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810000" y="2871592"/>
              <a:ext cx="401713" cy="604962"/>
              <a:chOff x="5715812" y="1473620"/>
              <a:chExt cx="401713" cy="604962"/>
            </a:xfrm>
          </p:grpSpPr>
          <mc:AlternateContent xmlns:mc="http://schemas.openxmlformats.org/markup-compatibility/2006" xmlns:a14="http://schemas.microsoft.com/office/drawing/2010/main">
            <mc:Choice Requires="a14">
              <p:sp>
                <p:nvSpPr>
                  <p:cNvPr id="42" name="Rectangle 41"/>
                  <p:cNvSpPr/>
                  <p:nvPr/>
                </p:nvSpPr>
                <p:spPr>
                  <a:xfrm>
                    <a:off x="5715812" y="1473620"/>
                    <a:ext cx="398506"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9</m:t>
                              </m:r>
                            </m:sup>
                          </m:sSup>
                        </m:oMath>
                      </m:oMathPara>
                    </a14:m>
                    <a:endParaRPr lang="en-US" sz="1300" dirty="0"/>
                  </a:p>
                </p:txBody>
              </p:sp>
            </mc:Choice>
            <mc:Fallback xmlns="">
              <p:sp>
                <p:nvSpPr>
                  <p:cNvPr id="42" name="Rectangle 41"/>
                  <p:cNvSpPr>
                    <a:spLocks noRot="1" noChangeAspect="1" noMove="1" noResize="1" noEditPoints="1" noAdjustHandles="1" noChangeArrowheads="1" noChangeShapeType="1" noTextEdit="1"/>
                  </p:cNvSpPr>
                  <p:nvPr/>
                </p:nvSpPr>
                <p:spPr>
                  <a:xfrm>
                    <a:off x="5715812" y="1473620"/>
                    <a:ext cx="398506" cy="292388"/>
                  </a:xfrm>
                  <a:prstGeom prst="rect">
                    <a:avLst/>
                  </a:prstGeom>
                  <a:blipFill rotWithShape="1">
                    <a:blip r:embed="rId9"/>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715812" y="1646074"/>
                    <a:ext cx="398506" cy="2923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8</m:t>
                              </m:r>
                            </m:sup>
                          </m:sSup>
                        </m:oMath>
                      </m:oMathPara>
                    </a14:m>
                    <a:endParaRPr lang="en-US" sz="1300" dirty="0"/>
                  </a:p>
                </p:txBody>
              </p:sp>
            </mc:Choice>
            <mc:Fallback xmlns="">
              <p:sp>
                <p:nvSpPr>
                  <p:cNvPr id="43" name="Rectangle 42"/>
                  <p:cNvSpPr>
                    <a:spLocks noRot="1" noChangeAspect="1" noMove="1" noResize="1" noEditPoints="1" noAdjustHandles="1" noChangeArrowheads="1" noChangeShapeType="1" noTextEdit="1"/>
                  </p:cNvSpPr>
                  <p:nvPr/>
                </p:nvSpPr>
                <p:spPr>
                  <a:xfrm>
                    <a:off x="5715812" y="1646074"/>
                    <a:ext cx="398506" cy="292388"/>
                  </a:xfrm>
                  <a:prstGeom prst="rect">
                    <a:avLst/>
                  </a:prstGeom>
                  <a:blipFill rotWithShape="1">
                    <a:blip r:embed="rId10"/>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5715812" y="1786194"/>
                    <a:ext cx="401713"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7</m:t>
                              </m:r>
                            </m:sup>
                          </m:sSup>
                        </m:oMath>
                      </m:oMathPara>
                    </a14:m>
                    <a:endParaRPr lang="en-US" sz="1300" dirty="0"/>
                  </a:p>
                </p:txBody>
              </p:sp>
            </mc:Choice>
            <mc:Fallback xmlns="">
              <p:sp>
                <p:nvSpPr>
                  <p:cNvPr id="44" name="Rectangle 43"/>
                  <p:cNvSpPr>
                    <a:spLocks noRot="1" noChangeAspect="1" noMove="1" noResize="1" noEditPoints="1" noAdjustHandles="1" noChangeArrowheads="1" noChangeShapeType="1" noTextEdit="1"/>
                  </p:cNvSpPr>
                  <p:nvPr/>
                </p:nvSpPr>
                <p:spPr>
                  <a:xfrm>
                    <a:off x="5715812" y="1786194"/>
                    <a:ext cx="401713" cy="292388"/>
                  </a:xfrm>
                  <a:prstGeom prst="rect">
                    <a:avLst/>
                  </a:prstGeom>
                  <a:blipFill rotWithShape="1">
                    <a:blip r:embed="rId11"/>
                    <a:stretch>
                      <a:fillRect b="-2083"/>
                    </a:stretch>
                  </a:blipFill>
                </p:spPr>
                <p:txBody>
                  <a:bodyPr/>
                  <a:lstStyle/>
                  <a:p>
                    <a:r>
                      <a:rPr lang="en-US">
                        <a:noFill/>
                      </a:rPr>
                      <a:t> </a:t>
                    </a:r>
                  </a:p>
                </p:txBody>
              </p:sp>
            </mc:Fallback>
          </mc:AlternateContent>
        </p:grpSp>
      </p:grpSp>
      <p:grpSp>
        <p:nvGrpSpPr>
          <p:cNvPr id="39" name="Group 38"/>
          <p:cNvGrpSpPr/>
          <p:nvPr/>
        </p:nvGrpSpPr>
        <p:grpSpPr>
          <a:xfrm>
            <a:off x="5257800" y="866083"/>
            <a:ext cx="3440736" cy="1877117"/>
            <a:chOff x="152400" y="2390083"/>
            <a:chExt cx="3440736" cy="1877117"/>
          </a:xfrm>
        </p:grpSpPr>
        <mc:AlternateContent xmlns:mc="http://schemas.openxmlformats.org/markup-compatibility/2006" xmlns:a14="http://schemas.microsoft.com/office/drawing/2010/main">
          <mc:Choice Requires="a14">
            <p:sp>
              <p:nvSpPr>
                <p:cNvPr id="40" name="Rectangle 39"/>
                <p:cNvSpPr/>
                <p:nvPr/>
              </p:nvSpPr>
              <p:spPr>
                <a:xfrm>
                  <a:off x="304800" y="2390083"/>
                  <a:ext cx="3288336" cy="18771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en-US" altLang="ko-KR" sz="1200" b="0" i="1" smtClean="0">
                                    <a:latin typeface="Cambria Math" panose="02040503050406030204" pitchFamily="18" charset="0"/>
                                  </a:rPr>
                                </m:ctrlPr>
                              </m:eqArrPr>
                              <m:e>
                                <m:r>
                                  <m:rPr>
                                    <m:nor/>
                                  </m:rPr>
                                  <a:rPr lang="en-US" sz="1200" dirty="0" smtClean="0"/>
                                  <m:t>1.15</m:t>
                                </m:r>
                              </m:e>
                              <m:e>
                                <m:r>
                                  <m:rPr>
                                    <m:nor/>
                                  </m:rPr>
                                  <a:rPr lang="en-US" sz="1200" dirty="0" smtClean="0"/>
                                  <m:t>0.18</m:t>
                                </m:r>
                              </m:e>
                              <m:e>
                                <m:r>
                                  <a:rPr lang="en-US" altLang="ko-KR" sz="1200" b="0" i="1" smtClean="0">
                                    <a:latin typeface="Cambria Math"/>
                                  </a:rPr>
                                  <m:t>1.02</m:t>
                                </m:r>
                              </m:e>
                              <m:e>
                                <m:r>
                                  <a:rPr lang="en-US" altLang="ko-KR" sz="1200" b="0" i="1" smtClean="0">
                                    <a:latin typeface="Cambria Math"/>
                                  </a:rPr>
                                  <m:t>1.76</m:t>
                                </m:r>
                              </m:e>
                              <m:e>
                                <m:r>
                                  <a:rPr lang="en-US" altLang="ko-KR" sz="1200" b="0" i="1" smtClean="0">
                                    <a:latin typeface="Cambria Math"/>
                                  </a:rPr>
                                  <m:t>2.19</m:t>
                                </m:r>
                              </m:e>
                              <m:e>
                                <m:r>
                                  <a:rPr lang="en-US" altLang="ko-KR" sz="1200" b="0" i="1" smtClean="0">
                                    <a:latin typeface="Cambria Math"/>
                                  </a:rPr>
                                  <m:t>1.70</m:t>
                                </m:r>
                              </m:e>
                              <m:e>
                                <m:r>
                                  <a:rPr lang="en-US" altLang="ko-KR" sz="1200" b="0" i="1" smtClean="0">
                                    <a:latin typeface="Cambria Math"/>
                                  </a:rPr>
                                  <m:t>2.24</m:t>
                                </m:r>
                              </m:e>
                              <m:e>
                                <m:r>
                                  <a:rPr lang="en-US" altLang="ko-KR" sz="1200" b="0" i="1" smtClean="0">
                                    <a:latin typeface="Cambria Math"/>
                                  </a:rPr>
                                  <m:t>2.24</m:t>
                                </m:r>
                              </m:e>
                              <m:e>
                                <m:r>
                                  <a:rPr lang="en-US" altLang="ko-KR" sz="1200" b="0" i="1" smtClean="0">
                                    <a:latin typeface="Cambria Math"/>
                                  </a:rPr>
                                  <m:t>2.24</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qArr>
                                          </m:e>
                                        </m:mr>
                                      </m:m>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sSup>
                                        <m:sSupPr>
                                          <m:ctrlPr>
                                            <a:rPr lang="ko-KR" altLang="ko-KR" sz="1200" b="1" i="1">
                                              <a:latin typeface="Cambria Math" panose="02040503050406030204" pitchFamily="18" charset="0"/>
                                            </a:rPr>
                                          </m:ctrlPr>
                                        </m:sSupPr>
                                        <m:e>
                                          <m:r>
                                            <a:rPr lang="en-US" altLang="ko-KR" sz="1200" b="1" i="1" smtClean="0">
                                              <a:latin typeface="Cambria Math"/>
                                            </a:rPr>
                                            <m:t>𝒙</m:t>
                                          </m:r>
                                        </m:e>
                                        <m:sup>
                                          <m:r>
                                            <a:rPr lang="en-US" altLang="ko-KR" sz="1200" b="1" i="1" smtClean="0">
                                              <a:latin typeface="Cambria Math"/>
                                            </a:rPr>
                                            <m:t> </m:t>
                                          </m:r>
                                        </m:sup>
                                      </m:sSup>
                                      <m:r>
                                        <a:rPr lang="en-GB" altLang="ko-KR" sz="1200" b="0" i="1">
                                          <a:latin typeface="Cambria Math"/>
                                        </a:rPr>
                                        <m:t>,</m:t>
                                      </m:r>
                                      <m:sSup>
                                        <m:sSupPr>
                                          <m:ctrlPr>
                                            <a:rPr lang="ko-KR" altLang="ko-KR" sz="1200" i="1">
                                              <a:latin typeface="Cambria Math" panose="02040503050406030204" pitchFamily="18" charset="0"/>
                                            </a:rPr>
                                          </m:ctrlPr>
                                        </m:sSupPr>
                                        <m:e>
                                          <m:r>
                                            <a:rPr lang="en-US" altLang="ko-KR" sz="1200" b="1" i="1" smtClean="0">
                                              <a:latin typeface="Cambria Math"/>
                                            </a:rPr>
                                            <m:t>𝒙</m:t>
                                          </m:r>
                                        </m:e>
                                        <m:sup>
                                          <m:r>
                                            <a:rPr lang="en-US" altLang="ko-KR" sz="1200" b="0" i="1" smtClean="0">
                                              <a:latin typeface="Cambria Math"/>
                                            </a:rPr>
                                            <m:t> </m:t>
                                          </m:r>
                                        </m:sup>
                                      </m:sSup>
                                      <m:r>
                                        <a:rPr lang="en-US" altLang="ko-KR" sz="1200" b="0" i="1" smtClean="0">
                                          <a:latin typeface="Cambria Math"/>
                                        </a:rPr>
                                        <m:t>)</m:t>
                                      </m:r>
                                    </m:e>
                                  </m:mr>
                                </m:m>
                              </m:e>
                            </m:d>
                          </m:e>
                        </m:d>
                      </m:oMath>
                    </m:oMathPara>
                  </a14:m>
                  <a:endParaRPr lang="ko-KR" altLang="en-US" sz="1200" dirty="0"/>
                </a:p>
              </p:txBody>
            </p:sp>
          </mc:Choice>
          <mc:Fallback xmlns="">
            <p:sp>
              <p:nvSpPr>
                <p:cNvPr id="40" name="Rectangle 39"/>
                <p:cNvSpPr>
                  <a:spLocks noRot="1" noChangeAspect="1" noMove="1" noResize="1" noEditPoints="1" noAdjustHandles="1" noChangeArrowheads="1" noChangeShapeType="1" noTextEdit="1"/>
                </p:cNvSpPr>
                <p:nvPr/>
              </p:nvSpPr>
              <p:spPr>
                <a:xfrm>
                  <a:off x="304800" y="2390083"/>
                  <a:ext cx="3288336" cy="1877117"/>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152400" y="2432367"/>
                  <a:ext cx="293536" cy="1814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2</m:t>
                                  </m:r>
                                </m:sup>
                              </m:sSup>
                            </m:e>
                          </m:mr>
                          <m:mr>
                            <m:e>
                              <m:eqArr>
                                <m:eqArrPr>
                                  <m:ctrlPr>
                                    <a:rPr lang="ko-KR" altLang="ko-KR" sz="1000" i="1">
                                      <a:solidFill>
                                        <a:srgbClr val="2706EC"/>
                                      </a:solidFill>
                                      <a:latin typeface="Cambria Math" panose="02040503050406030204" pitchFamily="18" charset="0"/>
                                    </a:rPr>
                                  </m:ctrlPr>
                                </m:eqArrP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3</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4</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5</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6</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7</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8</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9</m:t>
                                      </m:r>
                                    </m:sup>
                                  </m:sSup>
                                </m:e>
                                <m:e>
                                  <m:r>
                                    <a:rPr lang="en-US" altLang="ko-KR" sz="1000" b="0" i="1" smtClean="0">
                                      <a:solidFill>
                                        <a:srgbClr val="2706EC"/>
                                      </a:solidFill>
                                      <a:latin typeface="Cambria Math"/>
                                    </a:rPr>
                                    <m:t> </m:t>
                                  </m:r>
                                </m:e>
                              </m:eqArr>
                            </m:e>
                          </m:mr>
                        </m:m>
                      </m:oMath>
                    </m:oMathPara>
                  </a14:m>
                  <a:endParaRPr lang="en-US" sz="1000" dirty="0">
                    <a:solidFill>
                      <a:srgbClr val="2706EC"/>
                    </a:solidFill>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152400" y="2432367"/>
                  <a:ext cx="293536" cy="1814856"/>
                </a:xfrm>
                <a:prstGeom prst="rect">
                  <a:avLst/>
                </a:prstGeom>
                <a:blipFill rotWithShape="1">
                  <a:blip r:embed="rId2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6" name="Rectangle 55"/>
              <p:cNvSpPr/>
              <p:nvPr/>
            </p:nvSpPr>
            <p:spPr>
              <a:xfrm>
                <a:off x="4915015" y="6023030"/>
                <a:ext cx="2775760" cy="307777"/>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10</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10</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56" name="Rectangle 55"/>
              <p:cNvSpPr>
                <a:spLocks noRot="1" noChangeAspect="1" noMove="1" noResize="1" noEditPoints="1" noAdjustHandles="1" noChangeArrowheads="1" noChangeShapeType="1" noTextEdit="1"/>
              </p:cNvSpPr>
              <p:nvPr/>
            </p:nvSpPr>
            <p:spPr>
              <a:xfrm>
                <a:off x="4915015" y="6023030"/>
                <a:ext cx="2775760" cy="307777"/>
              </a:xfrm>
              <a:prstGeom prst="rect">
                <a:avLst/>
              </a:prstGeom>
              <a:blipFill rotWithShape="1">
                <a:blip r:embed="rId21"/>
                <a:stretch>
                  <a:fillRect b="-19608"/>
                </a:stretch>
              </a:blipFill>
            </p:spPr>
            <p:txBody>
              <a:bodyPr/>
              <a:lstStyle/>
              <a:p>
                <a:r>
                  <a:rPr lang="en-US">
                    <a:noFill/>
                  </a:rPr>
                  <a:t> </a:t>
                </a:r>
              </a:p>
            </p:txBody>
          </p:sp>
        </mc:Fallback>
      </mc:AlternateContent>
      <p:sp>
        <p:nvSpPr>
          <p:cNvPr id="61" name="TextBox 60"/>
          <p:cNvSpPr txBox="1"/>
          <p:nvPr/>
        </p:nvSpPr>
        <p:spPr>
          <a:xfrm>
            <a:off x="4953000"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62" name="Rectangle 61"/>
              <p:cNvSpPr/>
              <p:nvPr/>
            </p:nvSpPr>
            <p:spPr>
              <a:xfrm>
                <a:off x="4915015" y="6346194"/>
                <a:ext cx="1058238"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10</m:t>
                          </m:r>
                        </m:sup>
                      </m:sSup>
                      <m:r>
                        <a:rPr lang="en-US" altLang="ko-KR" sz="1400">
                          <a:latin typeface="Cambria Math"/>
                        </a:rPr>
                        <m:t>=</m:t>
                      </m:r>
                      <m:r>
                        <a:rPr lang="en-US" altLang="ko-KR" sz="1400" b="0" i="0" smtClean="0">
                          <a:latin typeface="Cambria Math"/>
                        </a:rPr>
                        <m:t>2.24</m:t>
                      </m:r>
                    </m:oMath>
                  </m:oMathPara>
                </a14:m>
                <a:endParaRPr lang="ko-KR" altLang="en-US" sz="1400" dirty="0">
                  <a:latin typeface="Calibri" panose="020F0502020204030204" pitchFamily="34" charset="0"/>
                </a:endParaRPr>
              </a:p>
            </p:txBody>
          </p:sp>
        </mc:Choice>
        <mc:Fallback xmlns="">
          <p:sp>
            <p:nvSpPr>
              <p:cNvPr id="62" name="Rectangle 61"/>
              <p:cNvSpPr>
                <a:spLocks noRot="1" noChangeAspect="1" noMove="1" noResize="1" noEditPoints="1" noAdjustHandles="1" noChangeArrowheads="1" noChangeShapeType="1" noTextEdit="1"/>
              </p:cNvSpPr>
              <p:nvPr/>
            </p:nvSpPr>
            <p:spPr>
              <a:xfrm>
                <a:off x="4915015" y="6346194"/>
                <a:ext cx="1058238" cy="307777"/>
              </a:xfrm>
              <a:prstGeom prst="rect">
                <a:avLst/>
              </a:prstGeom>
              <a:blipFill rotWithShape="1">
                <a:blip r:embed="rId22"/>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4892092" y="5044394"/>
                <a:ext cx="4328108" cy="59272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10</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𝒛</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10</m:t>
                          </m:r>
                        </m:sup>
                      </m:sSup>
                      <m:r>
                        <a:rPr lang="en-GB" altLang="ko-KR" sz="1400" i="1">
                          <a:latin typeface="Cambria Math"/>
                        </a:rPr>
                        <m:t>=</m:t>
                      </m:r>
                      <m:r>
                        <a:rPr lang="en-US" altLang="ko-KR" sz="1400" i="1">
                          <a:latin typeface="Cambria Math"/>
                        </a:rPr>
                        <m:t>1.11</m:t>
                      </m:r>
                    </m:oMath>
                  </m:oMathPara>
                </a14:m>
                <a:endParaRPr lang="ko-KR" altLang="en-US" sz="1400" dirty="0"/>
              </a:p>
            </p:txBody>
          </p:sp>
        </mc:Choice>
        <mc:Fallback xmlns="">
          <p:sp>
            <p:nvSpPr>
              <p:cNvPr id="63" name="Rectangle 62"/>
              <p:cNvSpPr>
                <a:spLocks noRot="1" noChangeAspect="1" noMove="1" noResize="1" noEditPoints="1" noAdjustHandles="1" noChangeArrowheads="1" noChangeShapeType="1" noTextEdit="1"/>
              </p:cNvSpPr>
              <p:nvPr/>
            </p:nvSpPr>
            <p:spPr>
              <a:xfrm>
                <a:off x="4892092" y="5044394"/>
                <a:ext cx="4328108" cy="592726"/>
              </a:xfrm>
              <a:prstGeom prst="rect">
                <a:avLst/>
              </a:prstGeom>
              <a:blipFill rotWithShape="1">
                <a:blip r:embed="rId23"/>
                <a:stretch>
                  <a:fillRect/>
                </a:stretch>
              </a:blipFill>
            </p:spPr>
            <p:txBody>
              <a:bodyPr/>
              <a:lstStyle/>
              <a:p>
                <a:r>
                  <a:rPr lang="en-US">
                    <a:noFill/>
                  </a:rPr>
                  <a:t> </a:t>
                </a:r>
              </a:p>
            </p:txBody>
          </p:sp>
        </mc:Fallback>
      </mc:AlternateContent>
      <p:sp>
        <p:nvSpPr>
          <p:cNvPr id="64" name="TextBox 63"/>
          <p:cNvSpPr txBox="1"/>
          <p:nvPr/>
        </p:nvSpPr>
        <p:spPr>
          <a:xfrm>
            <a:off x="4968949"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45" name="Rectangle 44"/>
              <p:cNvSpPr/>
              <p:nvPr/>
            </p:nvSpPr>
            <p:spPr>
              <a:xfrm>
                <a:off x="6515031" y="907753"/>
                <a:ext cx="1257369" cy="156910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altLang="ko-KR" sz="1400" b="1" i="1" smtClean="0">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solidFill>
                                <a:schemeClr val="tx1"/>
                              </a:solidFill>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oMath>
                  </m:oMathPara>
                </a14:m>
                <a:endParaRPr lang="en-US" sz="1400" dirty="0">
                  <a:solidFill>
                    <a:schemeClr val="tx1"/>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6515031" y="907753"/>
                <a:ext cx="1257369" cy="1569101"/>
              </a:xfrm>
              <a:prstGeom prst="rect">
                <a:avLst/>
              </a:prstGeom>
              <a:blipFill rotWithShape="1">
                <a:blip r:embed="rId24"/>
                <a:stretch>
                  <a:fillRect/>
                </a:stretch>
              </a:blipFill>
              <a:ln>
                <a:noFill/>
              </a:ln>
            </p:spPr>
            <p:txBody>
              <a:bodyPr/>
              <a:lstStyle/>
              <a:p>
                <a:r>
                  <a:rPr lang="en-US">
                    <a:noFill/>
                  </a:rPr>
                  <a:t> </a:t>
                </a:r>
              </a:p>
            </p:txBody>
          </p:sp>
        </mc:Fallback>
      </mc:AlternateContent>
      <p:sp>
        <p:nvSpPr>
          <p:cNvPr id="47" name="TextBox 46"/>
          <p:cNvSpPr txBox="1"/>
          <p:nvPr/>
        </p:nvSpPr>
        <p:spPr>
          <a:xfrm>
            <a:off x="2634328"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72" name="Rectangle 71"/>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72" name="Rectangle 71"/>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26"/>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73" name="Rectangle 72"/>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27"/>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75" name="Rectangle 74"/>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28"/>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76" name="Rectangle 75"/>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77" name="Rectangle 76"/>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30"/>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78" name="Rectangle 77"/>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Rectangle 78"/>
              <p:cNvSpPr/>
              <p:nvPr/>
            </p:nvSpPr>
            <p:spPr>
              <a:xfrm rot="16200000">
                <a:off x="-149021"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79" name="Rectangle 78"/>
              <p:cNvSpPr>
                <a:spLocks noRot="1" noChangeAspect="1" noMove="1" noResize="1" noEditPoints="1" noAdjustHandles="1" noChangeArrowheads="1" noChangeShapeType="1" noTextEdit="1"/>
              </p:cNvSpPr>
              <p:nvPr/>
            </p:nvSpPr>
            <p:spPr>
              <a:xfrm rot="16200000">
                <a:off x="-149021" y="5571812"/>
                <a:ext cx="679043" cy="369332"/>
              </a:xfrm>
              <a:prstGeom prst="rect">
                <a:avLst/>
              </a:prstGeom>
              <a:blipFill rotWithShape="1">
                <a:blip r:embed="rId32"/>
                <a:stretch>
                  <a:fillRect t="-8108" r="-11475"/>
                </a:stretch>
              </a:blipFill>
            </p:spPr>
            <p:txBody>
              <a:bodyPr/>
              <a:lstStyle/>
              <a:p>
                <a:r>
                  <a:rPr lang="en-US">
                    <a:noFill/>
                  </a:rPr>
                  <a:t> </a:t>
                </a:r>
              </a:p>
            </p:txBody>
          </p:sp>
        </mc:Fallback>
      </mc:AlternateContent>
      <p:sp>
        <p:nvSpPr>
          <p:cNvPr id="80" name="Rectangle 79"/>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52" name="TextBox 51"/>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53" name="Rectangle 52"/>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3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54" name="Rectangle 53"/>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3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65" name="Rectangle 64"/>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36"/>
                <a:stretch>
                  <a:fillRect b="-3636"/>
                </a:stretch>
              </a:blipFill>
            </p:spPr>
            <p:txBody>
              <a:bodyPr/>
              <a:lstStyle/>
              <a:p>
                <a:r>
                  <a:rPr lang="en-US">
                    <a:noFill/>
                  </a:rPr>
                  <a:t> </a:t>
                </a:r>
              </a:p>
            </p:txBody>
          </p:sp>
        </mc:Fallback>
      </mc:AlternateContent>
      <p:sp>
        <p:nvSpPr>
          <p:cNvPr id="66" name="TextBox 65"/>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7158799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2362200"/>
            <a:ext cx="5029200" cy="4495800"/>
            <a:chOff x="0" y="2362200"/>
            <a:chExt cx="5029200" cy="449580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52163"/>
              <a:ext cx="5029200" cy="4405837"/>
            </a:xfrm>
            <a:prstGeom prst="rect">
              <a:avLst/>
            </a:prstGeom>
          </p:spPr>
        </p:pic>
        <mc:AlternateContent xmlns:mc="http://schemas.openxmlformats.org/markup-compatibility/2006" xmlns:a14="http://schemas.microsoft.com/office/drawing/2010/main">
          <mc:Choice Requires="a14">
            <p:sp>
              <p:nvSpPr>
                <p:cNvPr id="57" name="Rectangle 56"/>
                <p:cNvSpPr/>
                <p:nvPr/>
              </p:nvSpPr>
              <p:spPr>
                <a:xfrm>
                  <a:off x="2514600" y="3448689"/>
                  <a:ext cx="398186"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i="1">
                                <a:solidFill>
                                  <a:srgbClr val="2706EC"/>
                                </a:solidFill>
                                <a:latin typeface="Cambria Math"/>
                              </a:rPr>
                              <m:t>1</m:t>
                            </m:r>
                          </m:sup>
                        </m:sSup>
                      </m:oMath>
                    </m:oMathPara>
                  </a14:m>
                  <a:endParaRPr lang="en-US" sz="1300" dirty="0"/>
                </a:p>
              </p:txBody>
            </p:sp>
          </mc:Choice>
          <mc:Fallback xmlns="">
            <p:sp>
              <p:nvSpPr>
                <p:cNvPr id="57" name="Rectangle 56"/>
                <p:cNvSpPr>
                  <a:spLocks noRot="1" noChangeAspect="1" noMove="1" noResize="1" noEditPoints="1" noAdjustHandles="1" noChangeArrowheads="1" noChangeShapeType="1" noTextEdit="1"/>
                </p:cNvSpPr>
                <p:nvPr/>
              </p:nvSpPr>
              <p:spPr>
                <a:xfrm>
                  <a:off x="2514600" y="3448689"/>
                  <a:ext cx="398186" cy="292388"/>
                </a:xfrm>
                <a:prstGeom prst="rect">
                  <a:avLst/>
                </a:prstGeom>
                <a:blipFill rotWithShape="1">
                  <a:blip r:embed="rId3"/>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588888" y="36576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2</m:t>
                            </m:r>
                          </m:sup>
                        </m:sSup>
                      </m:oMath>
                    </m:oMathPara>
                  </a14:m>
                  <a:endParaRPr lang="en-US" sz="1300" dirty="0"/>
                </a:p>
              </p:txBody>
            </p:sp>
          </mc:Choice>
          <mc:Fallback xmlns="">
            <p:sp>
              <p:nvSpPr>
                <p:cNvPr id="58" name="Rectangle 57"/>
                <p:cNvSpPr>
                  <a:spLocks noRot="1" noChangeAspect="1" noMove="1" noResize="1" noEditPoints="1" noAdjustHandles="1" noChangeArrowheads="1" noChangeShapeType="1" noTextEdit="1"/>
                </p:cNvSpPr>
                <p:nvPr/>
              </p:nvSpPr>
              <p:spPr>
                <a:xfrm>
                  <a:off x="588888" y="3657600"/>
                  <a:ext cx="401712" cy="292388"/>
                </a:xfrm>
                <a:prstGeom prst="rect">
                  <a:avLst/>
                </a:prstGeom>
                <a:blipFill rotWithShape="1">
                  <a:blip r:embed="rId4"/>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2141190" y="3453975"/>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3</m:t>
                            </m:r>
                          </m:sup>
                        </m:sSup>
                      </m:oMath>
                    </m:oMathPara>
                  </a14:m>
                  <a:endParaRPr lang="en-US" sz="1300" dirty="0"/>
                </a:p>
              </p:txBody>
            </p:sp>
          </mc:Choice>
          <mc:Fallback xmlns="">
            <p:sp>
              <p:nvSpPr>
                <p:cNvPr id="59" name="Rectangle 58"/>
                <p:cNvSpPr>
                  <a:spLocks noRot="1" noChangeAspect="1" noMove="1" noResize="1" noEditPoints="1" noAdjustHandles="1" noChangeArrowheads="1" noChangeShapeType="1" noTextEdit="1"/>
                </p:cNvSpPr>
                <p:nvPr/>
              </p:nvSpPr>
              <p:spPr>
                <a:xfrm>
                  <a:off x="2141190" y="3453975"/>
                  <a:ext cx="401712" cy="292388"/>
                </a:xfrm>
                <a:prstGeom prst="rect">
                  <a:avLst/>
                </a:prstGeom>
                <a:blipFill rotWithShape="1">
                  <a:blip r:embed="rId5"/>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Rectangle 59"/>
                <p:cNvSpPr/>
                <p:nvPr/>
              </p:nvSpPr>
              <p:spPr>
                <a:xfrm>
                  <a:off x="3124200" y="3305556"/>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4</m:t>
                            </m:r>
                          </m:sup>
                        </m:sSup>
                      </m:oMath>
                    </m:oMathPara>
                  </a14:m>
                  <a:endParaRPr lang="en-US" sz="1300" dirty="0"/>
                </a:p>
              </p:txBody>
            </p:sp>
          </mc:Choice>
          <mc:Fallback xmlns="">
            <p:sp>
              <p:nvSpPr>
                <p:cNvPr id="60" name="Rectangle 59"/>
                <p:cNvSpPr>
                  <a:spLocks noRot="1" noChangeAspect="1" noMove="1" noResize="1" noEditPoints="1" noAdjustHandles="1" noChangeArrowheads="1" noChangeShapeType="1" noTextEdit="1"/>
                </p:cNvSpPr>
                <p:nvPr/>
              </p:nvSpPr>
              <p:spPr>
                <a:xfrm>
                  <a:off x="3124200" y="3305556"/>
                  <a:ext cx="401712" cy="292388"/>
                </a:xfrm>
                <a:prstGeom prst="rect">
                  <a:avLst/>
                </a:prstGeom>
                <a:blipFill rotWithShape="1">
                  <a:blip r:embed="rId6"/>
                  <a:stretch>
                    <a:fillRect b="-2083"/>
                  </a:stretch>
                </a:blipFill>
              </p:spPr>
              <p:txBody>
                <a:bodyPr/>
                <a:lstStyle/>
                <a:p>
                  <a:r>
                    <a:rPr lang="en-US">
                      <a:noFill/>
                    </a:rPr>
                    <a:t> </a:t>
                  </a:r>
                </a:p>
              </p:txBody>
            </p:sp>
          </mc:Fallback>
        </mc:AlternateContent>
        <p:sp>
          <p:nvSpPr>
            <p:cNvPr id="7" name="TextBox 6"/>
            <p:cNvSpPr txBox="1"/>
            <p:nvPr/>
          </p:nvSpPr>
          <p:spPr>
            <a:xfrm>
              <a:off x="2330154" y="2556174"/>
              <a:ext cx="1361145" cy="369332"/>
            </a:xfrm>
            <a:prstGeom prst="rect">
              <a:avLst/>
            </a:prstGeom>
            <a:noFill/>
          </p:spPr>
          <p:txBody>
            <a:bodyPr wrap="square" rtlCol="0">
              <a:spAutoFit/>
            </a:bodyPr>
            <a:lstStyle/>
            <a:p>
              <a:pPr algn="r"/>
              <a:r>
                <a:rPr lang="en-US" dirty="0" smtClean="0">
                  <a:solidFill>
                    <a:srgbClr val="FF0000"/>
                  </a:solidFill>
                  <a:latin typeface="Calibri" panose="020F0502020204030204" pitchFamily="34" charset="0"/>
                </a:rPr>
                <a:t>converged</a:t>
              </a:r>
              <a:endParaRPr lang="en-US" dirty="0">
                <a:solidFill>
                  <a:srgbClr val="FF0000"/>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7" name="Rectangle 36"/>
                <p:cNvSpPr/>
                <p:nvPr/>
              </p:nvSpPr>
              <p:spPr>
                <a:xfrm>
                  <a:off x="3560688" y="3212812"/>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5</m:t>
                            </m:r>
                          </m:sup>
                        </m:sSup>
                      </m:oMath>
                    </m:oMathPara>
                  </a14:m>
                  <a:endParaRPr lang="en-US" sz="1300" dirty="0"/>
                </a:p>
              </p:txBody>
            </p:sp>
          </mc:Choice>
          <mc:Fallback xmlns="">
            <p:sp>
              <p:nvSpPr>
                <p:cNvPr id="37" name="Rectangle 36"/>
                <p:cNvSpPr>
                  <a:spLocks noRot="1" noChangeAspect="1" noMove="1" noResize="1" noEditPoints="1" noAdjustHandles="1" noChangeArrowheads="1" noChangeShapeType="1" noTextEdit="1"/>
                </p:cNvSpPr>
                <p:nvPr/>
              </p:nvSpPr>
              <p:spPr>
                <a:xfrm>
                  <a:off x="3560688" y="3212812"/>
                  <a:ext cx="401712" cy="292388"/>
                </a:xfrm>
                <a:prstGeom prst="rect">
                  <a:avLst/>
                </a:prstGeom>
                <a:blipFill rotWithShape="1">
                  <a:blip r:embed="rId7"/>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4191000" y="3352800"/>
                  <a:ext cx="401712" cy="292388"/>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6</m:t>
                            </m:r>
                          </m:sup>
                        </m:sSup>
                      </m:oMath>
                    </m:oMathPara>
                  </a14:m>
                  <a:endParaRPr lang="en-US" sz="1300" dirty="0"/>
                </a:p>
              </p:txBody>
            </p:sp>
          </mc:Choice>
          <mc:Fallback xmlns="">
            <p:sp>
              <p:nvSpPr>
                <p:cNvPr id="38" name="Rectangle 37"/>
                <p:cNvSpPr>
                  <a:spLocks noRot="1" noChangeAspect="1" noMove="1" noResize="1" noEditPoints="1" noAdjustHandles="1" noChangeArrowheads="1" noChangeShapeType="1" noTextEdit="1"/>
                </p:cNvSpPr>
                <p:nvPr/>
              </p:nvSpPr>
              <p:spPr>
                <a:xfrm>
                  <a:off x="4191000" y="3352800"/>
                  <a:ext cx="401712" cy="292388"/>
                </a:xfrm>
                <a:prstGeom prst="rect">
                  <a:avLst/>
                </a:prstGeom>
                <a:blipFill rotWithShape="1">
                  <a:blip r:embed="rId8"/>
                  <a:stretch>
                    <a:fillRect b="-2083"/>
                  </a:stretch>
                </a:blipFill>
              </p:spPr>
              <p:txBody>
                <a:bodyPr/>
                <a:lstStyle/>
                <a:p>
                  <a:r>
                    <a:rPr lang="en-US">
                      <a:noFill/>
                    </a:rPr>
                    <a:t> </a:t>
                  </a:r>
                </a:p>
              </p:txBody>
            </p:sp>
          </mc:Fallback>
        </mc:AlternateContent>
        <p:sp>
          <p:nvSpPr>
            <p:cNvPr id="2" name="Rectangle 1"/>
            <p:cNvSpPr/>
            <p:nvPr/>
          </p:nvSpPr>
          <p:spPr>
            <a:xfrm>
              <a:off x="914400" y="265938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849682" y="4735391"/>
              <a:ext cx="3352800" cy="388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flipV="1">
              <a:off x="3955315" y="3528993"/>
              <a:ext cx="2484" cy="1913798"/>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810000" y="2688143"/>
              <a:ext cx="468718" cy="788411"/>
              <a:chOff x="5715812" y="1290171"/>
              <a:chExt cx="468718" cy="788411"/>
            </a:xfrm>
          </p:grpSpPr>
          <mc:AlternateContent xmlns:mc="http://schemas.openxmlformats.org/markup-compatibility/2006" xmlns:a14="http://schemas.microsoft.com/office/drawing/2010/main">
            <mc:Choice Requires="a14">
              <p:sp>
                <p:nvSpPr>
                  <p:cNvPr id="3" name="Rectangle 2"/>
                  <p:cNvSpPr/>
                  <p:nvPr/>
                </p:nvSpPr>
                <p:spPr>
                  <a:xfrm>
                    <a:off x="5715812" y="1290171"/>
                    <a:ext cx="468718"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10</m:t>
                              </m:r>
                            </m:sup>
                          </m:sSup>
                        </m:oMath>
                      </m:oMathPara>
                    </a14:m>
                    <a:endParaRPr lang="en-US" sz="1300" dirty="0"/>
                  </a:p>
                </p:txBody>
              </p:sp>
            </mc:Choice>
            <mc:Fallback xmlns="">
              <p:sp>
                <p:nvSpPr>
                  <p:cNvPr id="3" name="Rectangle 2"/>
                  <p:cNvSpPr>
                    <a:spLocks noRot="1" noChangeAspect="1" noMove="1" noResize="1" noEditPoints="1" noAdjustHandles="1" noChangeArrowheads="1" noChangeShapeType="1" noTextEdit="1"/>
                  </p:cNvSpPr>
                  <p:nvPr/>
                </p:nvSpPr>
                <p:spPr>
                  <a:xfrm>
                    <a:off x="5715812" y="1290171"/>
                    <a:ext cx="468718" cy="292388"/>
                  </a:xfrm>
                  <a:prstGeom prst="rect">
                    <a:avLst/>
                  </a:prstGeom>
                  <a:blipFill rotWithShape="1">
                    <a:blip r:embed="rId9"/>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5715812" y="1473620"/>
                    <a:ext cx="398506"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9</m:t>
                              </m:r>
                            </m:sup>
                          </m:sSup>
                        </m:oMath>
                      </m:oMathPara>
                    </a14:m>
                    <a:endParaRPr lang="en-US" sz="1300" dirty="0"/>
                  </a:p>
                </p:txBody>
              </p:sp>
            </mc:Choice>
            <mc:Fallback xmlns="">
              <p:sp>
                <p:nvSpPr>
                  <p:cNvPr id="42" name="Rectangle 41"/>
                  <p:cNvSpPr>
                    <a:spLocks noRot="1" noChangeAspect="1" noMove="1" noResize="1" noEditPoints="1" noAdjustHandles="1" noChangeArrowheads="1" noChangeShapeType="1" noTextEdit="1"/>
                  </p:cNvSpPr>
                  <p:nvPr/>
                </p:nvSpPr>
                <p:spPr>
                  <a:xfrm>
                    <a:off x="5715812" y="1473620"/>
                    <a:ext cx="398506" cy="292388"/>
                  </a:xfrm>
                  <a:prstGeom prst="rect">
                    <a:avLst/>
                  </a:prstGeom>
                  <a:blipFill rotWithShape="1">
                    <a:blip r:embed="rId10"/>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715812" y="1646074"/>
                    <a:ext cx="398506" cy="2923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8</m:t>
                              </m:r>
                            </m:sup>
                          </m:sSup>
                        </m:oMath>
                      </m:oMathPara>
                    </a14:m>
                    <a:endParaRPr lang="en-US" sz="1300" dirty="0"/>
                  </a:p>
                </p:txBody>
              </p:sp>
            </mc:Choice>
            <mc:Fallback xmlns="">
              <p:sp>
                <p:nvSpPr>
                  <p:cNvPr id="43" name="Rectangle 42"/>
                  <p:cNvSpPr>
                    <a:spLocks noRot="1" noChangeAspect="1" noMove="1" noResize="1" noEditPoints="1" noAdjustHandles="1" noChangeArrowheads="1" noChangeShapeType="1" noTextEdit="1"/>
                  </p:cNvSpPr>
                  <p:nvPr/>
                </p:nvSpPr>
                <p:spPr>
                  <a:xfrm>
                    <a:off x="5715812" y="1646074"/>
                    <a:ext cx="398506" cy="292388"/>
                  </a:xfrm>
                  <a:prstGeom prst="rect">
                    <a:avLst/>
                  </a:prstGeom>
                  <a:blipFill rotWithShape="1">
                    <a:blip r:embed="rId11"/>
                    <a:stretch>
                      <a:fillRect b="-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5715812" y="1786194"/>
                    <a:ext cx="401713" cy="292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300" i="1" smtClean="0">
                                  <a:solidFill>
                                    <a:srgbClr val="2706EC"/>
                                  </a:solidFill>
                                  <a:latin typeface="Cambria Math" panose="02040503050406030204" pitchFamily="18" charset="0"/>
                                </a:rPr>
                              </m:ctrlPr>
                            </m:sSupPr>
                            <m:e>
                              <m:r>
                                <a:rPr lang="en-US" altLang="ko-KR" sz="1300" b="0" i="1" smtClean="0">
                                  <a:solidFill>
                                    <a:srgbClr val="2706EC"/>
                                  </a:solidFill>
                                  <a:latin typeface="Cambria Math"/>
                                </a:rPr>
                                <m:t>𝑦</m:t>
                              </m:r>
                            </m:e>
                            <m:sup>
                              <m:r>
                                <a:rPr lang="en-US" altLang="ko-KR" sz="1300" b="0" i="1" smtClean="0">
                                  <a:solidFill>
                                    <a:srgbClr val="2706EC"/>
                                  </a:solidFill>
                                  <a:latin typeface="Cambria Math"/>
                                </a:rPr>
                                <m:t>7</m:t>
                              </m:r>
                            </m:sup>
                          </m:sSup>
                        </m:oMath>
                      </m:oMathPara>
                    </a14:m>
                    <a:endParaRPr lang="en-US" sz="1300" dirty="0"/>
                  </a:p>
                </p:txBody>
              </p:sp>
            </mc:Choice>
            <mc:Fallback xmlns="">
              <p:sp>
                <p:nvSpPr>
                  <p:cNvPr id="44" name="Rectangle 43"/>
                  <p:cNvSpPr>
                    <a:spLocks noRot="1" noChangeAspect="1" noMove="1" noResize="1" noEditPoints="1" noAdjustHandles="1" noChangeArrowheads="1" noChangeShapeType="1" noTextEdit="1"/>
                  </p:cNvSpPr>
                  <p:nvPr/>
                </p:nvSpPr>
                <p:spPr>
                  <a:xfrm>
                    <a:off x="5715812" y="1786194"/>
                    <a:ext cx="401713" cy="292388"/>
                  </a:xfrm>
                  <a:prstGeom prst="rect">
                    <a:avLst/>
                  </a:prstGeom>
                  <a:blipFill rotWithShape="1">
                    <a:blip r:embed="rId12"/>
                    <a:stretch>
                      <a:fillRect b="-2083"/>
                    </a:stretch>
                  </a:blipFill>
                </p:spPr>
                <p:txBody>
                  <a:bodyPr/>
                  <a:lstStyle/>
                  <a:p>
                    <a:r>
                      <a:rPr lang="en-US">
                        <a:noFill/>
                      </a:rPr>
                      <a:t> </a:t>
                    </a:r>
                  </a:p>
                </p:txBody>
              </p:sp>
            </mc:Fallback>
          </mc:AlternateContent>
        </p:grpSp>
        <p:sp>
          <p:nvSpPr>
            <p:cNvPr id="45" name="TextBox 44"/>
            <p:cNvSpPr txBox="1"/>
            <p:nvPr/>
          </p:nvSpPr>
          <p:spPr>
            <a:xfrm>
              <a:off x="3200400" y="2362200"/>
              <a:ext cx="1361145" cy="400110"/>
            </a:xfrm>
            <a:prstGeom prst="rect">
              <a:avLst/>
            </a:prstGeom>
            <a:noFill/>
          </p:spPr>
          <p:txBody>
            <a:bodyPr wrap="square" rtlCol="0">
              <a:spAutoFit/>
            </a:bodyPr>
            <a:lstStyle/>
            <a:p>
              <a:pPr algn="r"/>
              <a:r>
                <a:rPr lang="en-US" sz="2000" b="1" dirty="0" smtClean="0">
                  <a:solidFill>
                    <a:srgbClr val="FF0000"/>
                  </a:solidFill>
                  <a:latin typeface="Calibri" panose="020F0502020204030204" pitchFamily="34" charset="0"/>
                </a:rPr>
                <a:t>converged</a:t>
              </a:r>
              <a:endParaRPr lang="en-US" sz="2000" b="1" dirty="0">
                <a:solidFill>
                  <a:srgbClr val="FF0000"/>
                </a:solidFill>
                <a:latin typeface="Calibri" panose="020F0502020204030204" pitchFamily="34" charset="0"/>
              </a:endParaRPr>
            </a:p>
          </p:txBody>
        </p:sp>
      </p:grpSp>
      <mc:AlternateContent xmlns:mc="http://schemas.openxmlformats.org/markup-compatibility/2006" xmlns:a14="http://schemas.microsoft.com/office/drawing/2010/main">
        <mc:Choice Requires="a14">
          <p:sp>
            <p:nvSpPr>
              <p:cNvPr id="46" name="Rectangle 45"/>
              <p:cNvSpPr/>
              <p:nvPr/>
            </p:nvSpPr>
            <p:spPr>
              <a:xfrm>
                <a:off x="5396976" y="914249"/>
                <a:ext cx="3366883" cy="20575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200" i="1" smtClean="0">
                              <a:latin typeface="Cambria Math" panose="02040503050406030204" pitchFamily="18" charset="0"/>
                            </a:rPr>
                          </m:ctrlPr>
                        </m:dPr>
                        <m:e>
                          <m:eqArr>
                            <m:eqArrPr>
                              <m:ctrlPr>
                                <a:rPr lang="ko-KR" altLang="ko-KR" sz="1200" i="1">
                                  <a:latin typeface="Cambria Math" panose="02040503050406030204" pitchFamily="18" charset="0"/>
                                </a:rPr>
                              </m:ctrlPr>
                            </m:eqArrPr>
                            <m:e>
                              <m:r>
                                <m:rPr>
                                  <m:nor/>
                                </m:rPr>
                                <a:rPr lang="en-US" sz="1200" dirty="0" smtClean="0"/>
                                <m:t>1.15</m:t>
                              </m:r>
                            </m:e>
                            <m:e>
                              <m:r>
                                <m:rPr>
                                  <m:nor/>
                                </m:rPr>
                                <a:rPr lang="en-US" sz="1200" dirty="0" smtClean="0"/>
                                <m:t>0.18</m:t>
                              </m:r>
                            </m:e>
                            <m:e>
                              <m:r>
                                <a:rPr lang="en-US" altLang="ko-KR" sz="1200" b="0" i="1" smtClean="0">
                                  <a:latin typeface="Cambria Math"/>
                                </a:rPr>
                                <m:t>1.02</m:t>
                              </m:r>
                            </m:e>
                            <m:e>
                              <m:r>
                                <a:rPr lang="en-US" altLang="ko-KR" sz="1200" b="0" i="1" smtClean="0">
                                  <a:latin typeface="Cambria Math"/>
                                </a:rPr>
                                <m:t>1.76</m:t>
                              </m:r>
                            </m:e>
                            <m:e>
                              <m:r>
                                <a:rPr lang="en-US" altLang="ko-KR" sz="1200" b="0" i="1" smtClean="0">
                                  <a:latin typeface="Cambria Math"/>
                                </a:rPr>
                                <m:t>2.19</m:t>
                              </m:r>
                            </m:e>
                            <m:e>
                              <m:r>
                                <a:rPr lang="en-US" altLang="ko-KR" sz="1200" b="0" i="1" smtClean="0">
                                  <a:latin typeface="Cambria Math"/>
                                </a:rPr>
                                <m:t>1.70</m:t>
                              </m:r>
                            </m:e>
                            <m:e>
                              <m:r>
                                <a:rPr lang="en-US" altLang="ko-KR" sz="1200" b="0" i="1" smtClean="0">
                                  <a:latin typeface="Cambria Math"/>
                                </a:rPr>
                                <m:t>2.24</m:t>
                              </m:r>
                            </m:e>
                            <m:e>
                              <m:r>
                                <a:rPr lang="en-US" altLang="ko-KR" sz="1200" b="0" i="1" smtClean="0">
                                  <a:latin typeface="Cambria Math"/>
                                </a:rPr>
                                <m:t>2.24</m:t>
                              </m:r>
                            </m:e>
                            <m:e>
                              <m:r>
                                <a:rPr lang="en-US" altLang="ko-KR" sz="1200" b="0" i="1" smtClean="0">
                                  <a:latin typeface="Cambria Math"/>
                                </a:rPr>
                                <m:t>2.24</m:t>
                              </m:r>
                            </m:e>
                            <m:e>
                              <m:r>
                                <a:rPr lang="en-US" altLang="ko-KR" sz="1200" b="0" i="1" smtClean="0">
                                  <a:latin typeface="Cambria Math"/>
                                </a:rPr>
                                <m:t>2.24</m:t>
                              </m:r>
                            </m:e>
                            <m:e>
                              <m:r>
                                <a:rPr lang="en-US" altLang="ko-KR" sz="1200" i="1" smtClean="0">
                                  <a:solidFill>
                                    <a:srgbClr val="2706EC"/>
                                  </a:solidFill>
                                  <a:latin typeface="Cambria Math"/>
                                </a:rPr>
                                <m:t>𝑓</m:t>
                              </m:r>
                            </m:e>
                          </m:eqArr>
                        </m:e>
                      </m:d>
                      <m:r>
                        <a:rPr lang="en-GB" altLang="ko-KR" sz="1200" i="1">
                          <a:latin typeface="Cambria Math"/>
                        </a:rPr>
                        <m:t>~</m:t>
                      </m:r>
                      <m:r>
                        <a:rPr lang="en-GB" altLang="ko-KR" sz="1200" i="1">
                          <a:latin typeface="Cambria Math"/>
                        </a:rPr>
                        <m:t>𝑁</m:t>
                      </m:r>
                      <m:d>
                        <m:dPr>
                          <m:ctrlPr>
                            <a:rPr lang="ko-KR" altLang="ko-KR" sz="1200" i="1">
                              <a:latin typeface="Cambria Math" panose="02040503050406030204" pitchFamily="18" charset="0"/>
                            </a:rPr>
                          </m:ctrlPr>
                        </m:dPr>
                        <m:e>
                          <m:r>
                            <a:rPr lang="en-GB" altLang="ko-KR" sz="1200" b="1" i="1">
                              <a:latin typeface="Cambria Math"/>
                            </a:rPr>
                            <m:t>𝟎</m:t>
                          </m:r>
                          <m:r>
                            <a:rPr lang="en-GB" altLang="ko-KR" sz="1200" i="1">
                              <a:latin typeface="Cambria Math"/>
                            </a:rPr>
                            <m:t>,</m:t>
                          </m:r>
                          <m:d>
                            <m:dPr>
                              <m:begChr m:val="["/>
                              <m:endChr m:val="]"/>
                              <m:ctrlPr>
                                <a:rPr lang="ko-KR" altLang="ko-KR" sz="1200" i="1">
                                  <a:latin typeface="Cambria Math" panose="02040503050406030204" pitchFamily="18" charset="0"/>
                                </a:rPr>
                              </m:ctrlPr>
                            </m:dPr>
                            <m:e>
                              <m:m>
                                <m:mPr>
                                  <m:mcs>
                                    <m:mc>
                                      <m:mcPr>
                                        <m:count m:val="2"/>
                                        <m:mcJc m:val="center"/>
                                      </m:mcPr>
                                    </m:mc>
                                  </m:mcs>
                                  <m:ctrlPr>
                                    <a:rPr lang="en-US" altLang="ko-KR" sz="1200" i="1" smtClean="0">
                                      <a:latin typeface="Cambria Math" panose="02040503050406030204" pitchFamily="18" charset="0"/>
                                    </a:rPr>
                                  </m:ctrlPr>
                                </m:mPr>
                                <m:mr>
                                  <m:e>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m>
                                      <m:mPr>
                                        <m:mcs>
                                          <m:mc>
                                            <m:mcPr>
                                              <m:count m:val="1"/>
                                              <m:mcJc m:val="center"/>
                                            </m:mcPr>
                                          </m:mc>
                                        </m:mcs>
                                        <m:ctrlPr>
                                          <a:rPr lang="en-US" sz="1200" i="1" smtClean="0">
                                            <a:latin typeface="Cambria Math" panose="02040503050406030204" pitchFamily="18" charset="0"/>
                                          </a:rPr>
                                        </m:ctrlPr>
                                      </m:mPr>
                                      <m:mr>
                                        <m:e/>
                                      </m:mr>
                                      <m:mr>
                                        <m:e>
                                          <m:eqArr>
                                            <m:eqArrPr>
                                              <m:ctrlPr>
                                                <a:rPr lang="en-US" sz="1200" i="1" smtClean="0">
                                                  <a:latin typeface="Cambria Math" panose="02040503050406030204" pitchFamily="18" charset="0"/>
                                                </a:rPr>
                                              </m:ctrlPr>
                                            </m:eqArrPr>
                                            <m:e/>
                                            <m:e/>
                                            <m:e/>
                                            <m:e/>
                                            <m:e/>
                                            <m:e/>
                                            <m:e/>
                                            <m:e/>
                                            <m:e/>
                                          </m:eqArr>
                                        </m:e>
                                      </m:mr>
                                    </m:m>
                                  </m:e>
                                  <m:e>
                                    <m:r>
                                      <a:rPr lang="en-GB" altLang="ko-KR" sz="1200" b="1" i="1" smtClean="0">
                                        <a:latin typeface="Cambria Math"/>
                                      </a:rPr>
                                      <m:t>𝒌</m:t>
                                    </m:r>
                                  </m:e>
                                </m:mr>
                                <m:mr>
                                  <m:e>
                                    <m:sSup>
                                      <m:sSupPr>
                                        <m:ctrlPr>
                                          <a:rPr lang="ko-KR" altLang="ko-KR" sz="1200" i="1" smtClean="0">
                                            <a:latin typeface="Cambria Math" panose="02040503050406030204" pitchFamily="18" charset="0"/>
                                          </a:rPr>
                                        </m:ctrlPr>
                                      </m:sSupPr>
                                      <m:e>
                                        <m:r>
                                          <a:rPr lang="en-GB" altLang="ko-KR" sz="1200" b="1" i="1">
                                            <a:latin typeface="Cambria Math"/>
                                          </a:rPr>
                                          <m:t>𝒌</m:t>
                                        </m:r>
                                      </m:e>
                                      <m:sup>
                                        <m:r>
                                          <a:rPr lang="en-GB" altLang="ko-KR" sz="1200" i="1">
                                            <a:latin typeface="Cambria Math"/>
                                          </a:rPr>
                                          <m:t>𝑇</m:t>
                                        </m:r>
                                      </m:sup>
                                    </m:sSup>
                                  </m:e>
                                  <m:e>
                                    <m:r>
                                      <a:rPr lang="en-GB" altLang="ko-KR" sz="1200" i="1" smtClean="0">
                                        <a:latin typeface="Cambria Math"/>
                                      </a:rPr>
                                      <m:t>𝑘</m:t>
                                    </m:r>
                                    <m:r>
                                      <a:rPr lang="en-GB" altLang="ko-KR" sz="1200" i="1" smtClean="0">
                                        <a:latin typeface="Cambria Math"/>
                                      </a:rPr>
                                      <m:t>(</m:t>
                                    </m:r>
                                    <m:r>
                                      <a:rPr lang="en-US" altLang="ko-KR" sz="1200" b="1" i="1">
                                        <a:latin typeface="Cambria Math"/>
                                      </a:rPr>
                                      <m:t>𝒙</m:t>
                                    </m:r>
                                    <m:r>
                                      <a:rPr lang="en-US" altLang="ko-KR" sz="1200" b="1" i="1">
                                        <a:latin typeface="Cambria Math"/>
                                      </a:rPr>
                                      <m:t>,</m:t>
                                    </m:r>
                                    <m:r>
                                      <a:rPr lang="en-US" altLang="ko-KR" sz="1200" b="1" i="1">
                                        <a:latin typeface="Cambria Math"/>
                                      </a:rPr>
                                      <m:t>𝒙</m:t>
                                    </m:r>
                                    <m:r>
                                      <a:rPr lang="en-US" altLang="ko-KR" sz="1200" b="0" i="1" smtClean="0">
                                        <a:latin typeface="Cambria Math"/>
                                      </a:rPr>
                                      <m:t>)</m:t>
                                    </m:r>
                                  </m:e>
                                </m:mr>
                              </m:m>
                            </m:e>
                          </m:d>
                        </m:e>
                      </m:d>
                    </m:oMath>
                  </m:oMathPara>
                </a14:m>
                <a:endParaRPr lang="ko-KR" altLang="en-US" sz="1200" dirty="0"/>
              </a:p>
            </p:txBody>
          </p:sp>
        </mc:Choice>
        <mc:Fallback xmlns="">
          <p:sp>
            <p:nvSpPr>
              <p:cNvPr id="46" name="Rectangle 45"/>
              <p:cNvSpPr>
                <a:spLocks noRot="1" noChangeAspect="1" noMove="1" noResize="1" noEditPoints="1" noAdjustHandles="1" noChangeArrowheads="1" noChangeShapeType="1" noTextEdit="1"/>
              </p:cNvSpPr>
              <p:nvPr/>
            </p:nvSpPr>
            <p:spPr>
              <a:xfrm>
                <a:off x="5396976" y="914249"/>
                <a:ext cx="3366883" cy="2057551"/>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184233" y="945962"/>
                <a:ext cx="293536" cy="1814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000" i="1" smtClean="0">
                              <a:solidFill>
                                <a:srgbClr val="2706EC"/>
                              </a:solidFill>
                              <a:latin typeface="Cambria Math" panose="02040503050406030204" pitchFamily="18" charset="0"/>
                            </a:rPr>
                          </m:ctrlPr>
                        </m:mP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m:t>
                                </m:r>
                              </m:sup>
                            </m:sSup>
                          </m:e>
                        </m:mr>
                        <m:m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2</m:t>
                                </m:r>
                              </m:sup>
                            </m:sSup>
                          </m:e>
                        </m:mr>
                        <m:mr>
                          <m:e>
                            <m:eqArr>
                              <m:eqArrPr>
                                <m:ctrlPr>
                                  <a:rPr lang="ko-KR" altLang="ko-KR" sz="1000" i="1">
                                    <a:solidFill>
                                      <a:srgbClr val="2706EC"/>
                                    </a:solidFill>
                                    <a:latin typeface="Cambria Math" panose="02040503050406030204" pitchFamily="18" charset="0"/>
                                  </a:rPr>
                                </m:ctrlPr>
                              </m:eqArrPr>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3</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4</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5</m:t>
                                    </m:r>
                                  </m:sup>
                                </m:sSup>
                              </m:e>
                              <m:e>
                                <m:sSup>
                                  <m:sSupPr>
                                    <m:ctrlPr>
                                      <a:rPr lang="ko-KR" altLang="ko-KR" sz="1000" i="1">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6</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7</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8</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9</m:t>
                                    </m:r>
                                  </m:sup>
                                </m:sSup>
                              </m:e>
                              <m:e>
                                <m:sSup>
                                  <m:sSupPr>
                                    <m:ctrlPr>
                                      <a:rPr lang="ko-KR" altLang="ko-KR" sz="1000" i="1" smtClean="0">
                                        <a:solidFill>
                                          <a:srgbClr val="2706EC"/>
                                        </a:solidFill>
                                        <a:latin typeface="Cambria Math" panose="02040503050406030204" pitchFamily="18" charset="0"/>
                                      </a:rPr>
                                    </m:ctrlPr>
                                  </m:sSupPr>
                                  <m:e>
                                    <m:r>
                                      <a:rPr lang="en-US" altLang="ko-KR" sz="1000" b="0" i="1" smtClean="0">
                                        <a:solidFill>
                                          <a:srgbClr val="2706EC"/>
                                        </a:solidFill>
                                        <a:latin typeface="Cambria Math"/>
                                      </a:rPr>
                                      <m:t>𝑦</m:t>
                                    </m:r>
                                  </m:e>
                                  <m:sup>
                                    <m:r>
                                      <a:rPr lang="en-US" altLang="ko-KR" sz="1000" b="0" i="1" smtClean="0">
                                        <a:solidFill>
                                          <a:srgbClr val="2706EC"/>
                                        </a:solidFill>
                                        <a:latin typeface="Cambria Math"/>
                                      </a:rPr>
                                      <m:t>10</m:t>
                                    </m:r>
                                  </m:sup>
                                </m:sSup>
                              </m:e>
                            </m:eqArr>
                          </m:e>
                        </m:mr>
                      </m:m>
                    </m:oMath>
                  </m:oMathPara>
                </a14:m>
                <a:endParaRPr lang="en-US" sz="1000" dirty="0">
                  <a:solidFill>
                    <a:srgbClr val="2706EC"/>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184233" y="945962"/>
                <a:ext cx="293536" cy="1814856"/>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4827611" y="6023030"/>
                <a:ext cx="2775760" cy="307777"/>
              </a:xfrm>
              <a:prstGeom prst="rect">
                <a:avLst/>
              </a:prstGeom>
            </p:spPr>
            <p:txBody>
              <a:bodyPr wrap="none">
                <a:spAutoFit/>
              </a:bodyPr>
              <a:lstStyle/>
              <a:p>
                <a14:m>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11</m:t>
                        </m:r>
                      </m:sup>
                    </m:sSup>
                    <m:r>
                      <a:rPr lang="en-GB" altLang="ko-KR" sz="1400" i="1">
                        <a:latin typeface="Cambria Math"/>
                      </a:rPr>
                      <m:t>=</m:t>
                    </m:r>
                    <m:r>
                      <a:rPr lang="en-GB" altLang="ko-KR" sz="1400" i="1">
                        <a:latin typeface="Cambria Math"/>
                      </a:rPr>
                      <m:t>𝑓</m:t>
                    </m:r>
                    <m:r>
                      <a:rPr lang="en-GB" altLang="ko-KR" sz="1400" i="1">
                        <a:latin typeface="Cambria Math"/>
                      </a:rPr>
                      <m:t>(</m:t>
                    </m:r>
                    <m:sSup>
                      <m:sSupPr>
                        <m:ctrlPr>
                          <a:rPr lang="ko-KR" altLang="ko-KR" sz="1400" i="1">
                            <a:latin typeface="Cambria Math" panose="02040503050406030204" pitchFamily="18" charset="0"/>
                          </a:rPr>
                        </m:ctrlPr>
                      </m:sSupPr>
                      <m:e>
                        <m:r>
                          <a:rPr lang="en-US" altLang="ko-KR" sz="1400" i="1">
                            <a:latin typeface="Cambria Math"/>
                          </a:rPr>
                          <m:t> </m:t>
                        </m:r>
                        <m:r>
                          <a:rPr lang="en-US" altLang="ko-KR" sz="1400" b="1" i="1" smtClean="0">
                            <a:latin typeface="Cambria Math"/>
                          </a:rPr>
                          <m:t>𝒙</m:t>
                        </m:r>
                      </m:e>
                      <m:sup>
                        <m:r>
                          <a:rPr lang="en-US" altLang="ko-KR" sz="1400" b="0" i="1" smtClean="0">
                            <a:latin typeface="Cambria Math"/>
                          </a:rPr>
                          <m:t>11</m:t>
                        </m:r>
                      </m:sup>
                    </m:sSup>
                    <m:r>
                      <a:rPr lang="en-GB" altLang="ko-KR" sz="1400" i="1">
                        <a:latin typeface="Cambria Math"/>
                      </a:rPr>
                      <m:t>)+</m:t>
                    </m:r>
                    <m:r>
                      <a:rPr lang="en-GB" altLang="ko-KR" sz="1400" i="1">
                        <a:latin typeface="Cambria Math"/>
                      </a:rPr>
                      <m:t>𝜖</m:t>
                    </m:r>
                  </m:oMath>
                </a14:m>
                <a:r>
                  <a:rPr lang="en-US" altLang="ko-KR" sz="1400" dirty="0"/>
                  <a:t>, </a:t>
                </a:r>
                <a14:m>
                  <m:oMath xmlns:m="http://schemas.openxmlformats.org/officeDocument/2006/math">
                    <m:r>
                      <a:rPr lang="en-GB" altLang="ko-KR" sz="1400" i="1">
                        <a:latin typeface="Cambria Math"/>
                      </a:rPr>
                      <m:t>𝜖</m:t>
                    </m:r>
                    <m:r>
                      <a:rPr lang="en-GB" altLang="ko-KR" sz="1400" i="1">
                        <a:latin typeface="Cambria Math"/>
                      </a:rPr>
                      <m:t> ~ </m:t>
                    </m:r>
                    <m:r>
                      <a:rPr lang="en-GB" altLang="ko-KR" sz="1400" i="1">
                        <a:latin typeface="Cambria Math"/>
                      </a:rPr>
                      <m:t>𝑁</m:t>
                    </m:r>
                    <m:r>
                      <a:rPr lang="en-GB" altLang="ko-KR" sz="1400" i="1">
                        <a:latin typeface="Cambria Math"/>
                      </a:rPr>
                      <m:t>(</m:t>
                    </m:r>
                    <m:r>
                      <a:rPr lang="en-GB" altLang="ko-KR" sz="1400">
                        <a:latin typeface="Cambria Math"/>
                      </a:rPr>
                      <m:t>0</m:t>
                    </m:r>
                    <m:r>
                      <a:rPr lang="en-GB" altLang="ko-KR" sz="1400" i="1">
                        <a:latin typeface="Cambria Math"/>
                      </a:rPr>
                      <m:t>,</m:t>
                    </m:r>
                    <m:sSup>
                      <m:sSupPr>
                        <m:ctrlPr>
                          <a:rPr lang="en-US" altLang="ko-KR" sz="1400" i="1">
                            <a:latin typeface="Cambria Math" panose="02040503050406030204" pitchFamily="18" charset="0"/>
                          </a:rPr>
                        </m:ctrlPr>
                      </m:sSupPr>
                      <m:e>
                        <m:r>
                          <a:rPr lang="en-US" altLang="ko-KR" sz="1400" i="1">
                            <a:latin typeface="Cambria Math"/>
                          </a:rPr>
                          <m:t>0.01</m:t>
                        </m:r>
                      </m:e>
                      <m:sup>
                        <m:r>
                          <a:rPr lang="en-US" altLang="ko-KR" sz="1400" i="1">
                            <a:latin typeface="Cambria Math"/>
                          </a:rPr>
                          <m:t>2</m:t>
                        </m:r>
                      </m:sup>
                    </m:sSup>
                    <m:r>
                      <a:rPr lang="en-GB" altLang="ko-KR" sz="1400" i="1">
                        <a:latin typeface="Cambria Math"/>
                      </a:rPr>
                      <m:t>)</m:t>
                    </m:r>
                  </m:oMath>
                </a14:m>
                <a:endParaRPr lang="en-US" altLang="ko-KR" sz="1400" dirty="0" smtClean="0"/>
              </a:p>
            </p:txBody>
          </p:sp>
        </mc:Choice>
        <mc:Fallback xmlns="">
          <p:sp>
            <p:nvSpPr>
              <p:cNvPr id="65" name="Rectangle 64"/>
              <p:cNvSpPr>
                <a:spLocks noRot="1" noChangeAspect="1" noMove="1" noResize="1" noEditPoints="1" noAdjustHandles="1" noChangeArrowheads="1" noChangeShapeType="1" noTextEdit="1"/>
              </p:cNvSpPr>
              <p:nvPr/>
            </p:nvSpPr>
            <p:spPr>
              <a:xfrm>
                <a:off x="4827611" y="6023030"/>
                <a:ext cx="2775760" cy="307777"/>
              </a:xfrm>
              <a:prstGeom prst="rect">
                <a:avLst/>
              </a:prstGeom>
              <a:blipFill rotWithShape="1">
                <a:blip r:embed="rId18"/>
                <a:stretch>
                  <a:fillRect b="-19608"/>
                </a:stretch>
              </a:blipFill>
            </p:spPr>
            <p:txBody>
              <a:bodyPr/>
              <a:lstStyle/>
              <a:p>
                <a:r>
                  <a:rPr lang="en-US">
                    <a:noFill/>
                  </a:rPr>
                  <a:t> </a:t>
                </a:r>
              </a:p>
            </p:txBody>
          </p:sp>
        </mc:Fallback>
      </mc:AlternateContent>
      <p:sp>
        <p:nvSpPr>
          <p:cNvPr id="66" name="TextBox 65"/>
          <p:cNvSpPr txBox="1"/>
          <p:nvPr/>
        </p:nvSpPr>
        <p:spPr>
          <a:xfrm>
            <a:off x="4865596" y="5681246"/>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Query the function value </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67" name="Rectangle 66"/>
              <p:cNvSpPr/>
              <p:nvPr/>
            </p:nvSpPr>
            <p:spPr>
              <a:xfrm>
                <a:off x="4827611" y="6346194"/>
                <a:ext cx="1058238" cy="30777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0" i="1" smtClean="0">
                              <a:latin typeface="Cambria Math"/>
                            </a:rPr>
                            <m:t>𝑦</m:t>
                          </m:r>
                        </m:e>
                        <m:sup>
                          <m:r>
                            <a:rPr lang="en-US" altLang="ko-KR" sz="1400" b="0" i="1" smtClean="0">
                              <a:latin typeface="Cambria Math"/>
                            </a:rPr>
                            <m:t>11</m:t>
                          </m:r>
                        </m:sup>
                      </m:sSup>
                      <m:r>
                        <a:rPr lang="en-US" altLang="ko-KR" sz="1400">
                          <a:latin typeface="Cambria Math"/>
                        </a:rPr>
                        <m:t>=</m:t>
                      </m:r>
                      <m:r>
                        <a:rPr lang="en-US" altLang="ko-KR" sz="1400" b="0" i="0" smtClean="0">
                          <a:latin typeface="Cambria Math"/>
                        </a:rPr>
                        <m:t>2.24</m:t>
                      </m:r>
                    </m:oMath>
                  </m:oMathPara>
                </a14:m>
                <a:endParaRPr lang="ko-KR" altLang="en-US" sz="1400" dirty="0">
                  <a:latin typeface="Calibri" panose="020F0502020204030204" pitchFamily="34" charset="0"/>
                </a:endParaRPr>
              </a:p>
            </p:txBody>
          </p:sp>
        </mc:Choice>
        <mc:Fallback xmlns="">
          <p:sp>
            <p:nvSpPr>
              <p:cNvPr id="67" name="Rectangle 66"/>
              <p:cNvSpPr>
                <a:spLocks noRot="1" noChangeAspect="1" noMove="1" noResize="1" noEditPoints="1" noAdjustHandles="1" noChangeArrowheads="1" noChangeShapeType="1" noTextEdit="1"/>
              </p:cNvSpPr>
              <p:nvPr/>
            </p:nvSpPr>
            <p:spPr>
              <a:xfrm>
                <a:off x="4827611" y="6346194"/>
                <a:ext cx="1058238" cy="307777"/>
              </a:xfrm>
              <a:prstGeom prst="rect">
                <a:avLst/>
              </a:prstGeom>
              <a:blipFill rotWithShape="1">
                <a:blip r:embed="rId19"/>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4804688" y="5044394"/>
                <a:ext cx="4328108" cy="59227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ko-KR" altLang="ko-KR" sz="1400" i="1" smtClean="0">
                              <a:latin typeface="Cambria Math" panose="02040503050406030204" pitchFamily="18" charset="0"/>
                            </a:rPr>
                          </m:ctrlPr>
                        </m:sSupPr>
                        <m:e>
                          <m:r>
                            <a:rPr lang="en-US" altLang="ko-KR" sz="1400" b="1" i="1" smtClean="0">
                              <a:latin typeface="Cambria Math"/>
                            </a:rPr>
                            <m:t>𝒙</m:t>
                          </m:r>
                        </m:e>
                        <m:sup>
                          <m:r>
                            <a:rPr lang="en-US" altLang="ko-KR" sz="1400" b="0" i="1" smtClean="0">
                              <a:latin typeface="Cambria Math"/>
                            </a:rPr>
                            <m:t>11</m:t>
                          </m:r>
                        </m:sup>
                      </m:sSup>
                      <m:r>
                        <a:rPr lang="en-GB" altLang="ko-KR" sz="1400" i="1">
                          <a:latin typeface="Cambria Math"/>
                        </a:rPr>
                        <m:t>=</m:t>
                      </m:r>
                      <m:r>
                        <m:rPr>
                          <m:sty m:val="p"/>
                        </m:rPr>
                        <a:rPr lang="en-GB" altLang="ko-KR" sz="1400">
                          <a:latin typeface="Cambria Math"/>
                        </a:rPr>
                        <m:t>arg</m:t>
                      </m:r>
                      <m:func>
                        <m:funcPr>
                          <m:ctrlPr>
                            <a:rPr lang="ko-KR" altLang="ko-KR" sz="1400" i="1">
                              <a:latin typeface="Cambria Math" panose="02040503050406030204" pitchFamily="18" charset="0"/>
                            </a:rPr>
                          </m:ctrlPr>
                        </m:funcPr>
                        <m:fName>
                          <m:limLow>
                            <m:limLowPr>
                              <m:ctrlPr>
                                <a:rPr lang="ko-KR" altLang="ko-KR" sz="1400" i="1">
                                  <a:latin typeface="Cambria Math" panose="02040503050406030204" pitchFamily="18" charset="0"/>
                                </a:rPr>
                              </m:ctrlPr>
                            </m:limLowPr>
                            <m:e>
                              <m:r>
                                <m:rPr>
                                  <m:sty m:val="p"/>
                                </m:rPr>
                                <a:rPr lang="en-GB" altLang="ko-KR" sz="1400" b="0" i="0">
                                  <a:latin typeface="Cambria Math"/>
                                </a:rPr>
                                <m:t>max</m:t>
                              </m:r>
                            </m:e>
                            <m:lim>
                              <m:r>
                                <a:rPr lang="en-US" altLang="ko-KR" sz="1400" b="1" i="1" smtClean="0">
                                  <a:latin typeface="Cambria Math"/>
                                </a:rPr>
                                <m:t>𝒙</m:t>
                              </m:r>
                            </m:lim>
                          </m:limLow>
                        </m:fName>
                        <m:e>
                          <m:r>
                            <m:rPr>
                              <m:sty m:val="p"/>
                            </m:rPr>
                            <a:rPr lang="en-US" altLang="ko-KR" sz="1400" b="0" i="0" smtClean="0">
                              <a:latin typeface="Cambria Math"/>
                            </a:rPr>
                            <m:t>EI</m:t>
                          </m:r>
                          <m:r>
                            <a:rPr lang="en-US" altLang="ko-KR" sz="1400" b="0" i="1" smtClean="0">
                              <a:latin typeface="Cambria Math"/>
                            </a:rPr>
                            <m:t>(</m:t>
                          </m:r>
                          <m:r>
                            <a:rPr lang="en-US" altLang="ko-KR" sz="1400" b="1" i="1" smtClean="0">
                              <a:latin typeface="Cambria Math"/>
                            </a:rPr>
                            <m:t>𝒙</m:t>
                          </m:r>
                          <m:r>
                            <a:rPr lang="en-US" altLang="ko-KR" sz="1400" b="0" i="1" smtClean="0">
                              <a:latin typeface="Cambria Math"/>
                            </a:rPr>
                            <m:t>)≜</m:t>
                          </m:r>
                          <m:r>
                            <m:rPr>
                              <m:sty m:val="p"/>
                            </m:rPr>
                            <a:rPr lang="en-GB" altLang="ko-KR" sz="1400" i="0">
                              <a:latin typeface="Cambria Math"/>
                            </a:rPr>
                            <m:t>E</m:t>
                          </m:r>
                          <m:r>
                            <a:rPr lang="en-GB" altLang="ko-KR" sz="1400" i="1">
                              <a:latin typeface="Cambria Math"/>
                            </a:rPr>
                            <m:t>[</m:t>
                          </m:r>
                          <m:func>
                            <m:funcPr>
                              <m:ctrlPr>
                                <a:rPr lang="ko-KR" altLang="ko-KR" sz="1400" i="1">
                                  <a:latin typeface="Cambria Math" panose="02040503050406030204" pitchFamily="18" charset="0"/>
                                </a:rPr>
                              </m:ctrlPr>
                            </m:funcPr>
                            <m:fName>
                              <m:r>
                                <m:rPr>
                                  <m:sty m:val="p"/>
                                </m:rPr>
                                <a:rPr lang="en-GB" altLang="ko-KR" sz="1400">
                                  <a:latin typeface="Cambria Math"/>
                                </a:rPr>
                                <m:t>max</m:t>
                              </m:r>
                            </m:fName>
                            <m:e>
                              <m:d>
                                <m:dPr>
                                  <m:begChr m:val="{"/>
                                  <m:endChr m:val="}"/>
                                  <m:ctrlPr>
                                    <a:rPr lang="ko-KR" altLang="ko-KR" sz="1400" i="1">
                                      <a:latin typeface="Cambria Math" panose="02040503050406030204" pitchFamily="18" charset="0"/>
                                    </a:rPr>
                                  </m:ctrlPr>
                                </m:dPr>
                                <m:e>
                                  <m:r>
                                    <a:rPr lang="en-GB" altLang="ko-KR" sz="1400" i="1">
                                      <a:latin typeface="Cambria Math"/>
                                    </a:rPr>
                                    <m:t>0, </m:t>
                                  </m:r>
                                  <m:r>
                                    <a:rPr lang="en-US" altLang="ko-KR" sz="1400" i="1" smtClean="0">
                                      <a:latin typeface="Cambria Math"/>
                                    </a:rPr>
                                    <m:t>𝑓</m:t>
                                  </m:r>
                                  <m:r>
                                    <a:rPr lang="en-US" altLang="ko-KR" sz="1400" b="0" i="1" smtClean="0">
                                      <a:latin typeface="Cambria Math"/>
                                    </a:rPr>
                                    <m:t>−</m:t>
                                  </m:r>
                                  <m:sSup>
                                    <m:sSupPr>
                                      <m:ctrlPr>
                                        <a:rPr lang="ko-KR" altLang="ko-KR" sz="1400" i="1">
                                          <a:latin typeface="Cambria Math" panose="02040503050406030204" pitchFamily="18" charset="0"/>
                                        </a:rPr>
                                      </m:ctrlPr>
                                    </m:sSupPr>
                                    <m:e>
                                      <m:r>
                                        <a:rPr lang="en-GB" altLang="ko-KR" sz="1400" i="1">
                                          <a:latin typeface="Cambria Math"/>
                                        </a:rPr>
                                        <m:t>𝑓</m:t>
                                      </m:r>
                                    </m:e>
                                    <m:sup>
                                      <m:r>
                                        <a:rPr lang="en-GB" altLang="ko-KR" sz="1400" i="1">
                                          <a:latin typeface="Cambria Math"/>
                                        </a:rPr>
                                        <m:t>𝑚𝑎𝑥</m:t>
                                      </m:r>
                                    </m:sup>
                                  </m:sSup>
                                </m:e>
                              </m:d>
                            </m:e>
                          </m:func>
                          <m:r>
                            <a:rPr lang="en-GB" altLang="ko-KR" sz="1400">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𝑫</m:t>
                              </m:r>
                            </m:e>
                            <m:sup>
                              <m:r>
                                <a:rPr lang="en-US" altLang="ko-KR" sz="1400" b="0" i="1" smtClean="0">
                                  <a:latin typeface="Cambria Math"/>
                                </a:rPr>
                                <m:t>1:</m:t>
                              </m:r>
                              <m:r>
                                <a:rPr lang="en-GB" altLang="ko-KR" sz="1400" i="1">
                                  <a:latin typeface="Cambria Math"/>
                                </a:rPr>
                                <m:t>𝑛</m:t>
                              </m:r>
                            </m:sup>
                          </m:sSup>
                          <m:r>
                            <a:rPr lang="en-GB" altLang="ko-KR" sz="1400" i="1">
                              <a:latin typeface="Cambria Math"/>
                            </a:rPr>
                            <m:t>]</m:t>
                          </m:r>
                        </m:e>
                      </m:func>
                    </m:oMath>
                  </m:oMathPara>
                </a14:m>
                <a:endParaRPr lang="en-US" altLang="ko-KR" sz="1400" dirty="0" smtClean="0"/>
              </a:p>
              <a:p>
                <a:pPr/>
                <a14:m>
                  <m:oMathPara xmlns:m="http://schemas.openxmlformats.org/officeDocument/2006/math">
                    <m:oMathParaPr>
                      <m:jc m:val="left"/>
                    </m:oMathParaPr>
                    <m:oMath xmlns:m="http://schemas.openxmlformats.org/officeDocument/2006/math">
                      <m:sSup>
                        <m:sSupPr>
                          <m:ctrlPr>
                            <a:rPr lang="ko-KR" altLang="ko-KR" sz="1400" i="1">
                              <a:latin typeface="Cambria Math" panose="02040503050406030204" pitchFamily="18" charset="0"/>
                            </a:rPr>
                          </m:ctrlPr>
                        </m:sSupPr>
                        <m:e>
                          <m:r>
                            <a:rPr lang="en-US" altLang="ko-KR" sz="1400" b="1" i="1" smtClean="0">
                              <a:latin typeface="Cambria Math"/>
                            </a:rPr>
                            <m:t>𝒙</m:t>
                          </m:r>
                        </m:e>
                        <m:sup>
                          <m:r>
                            <a:rPr lang="en-US" altLang="ko-KR" sz="1400" i="1">
                              <a:latin typeface="Cambria Math"/>
                            </a:rPr>
                            <m:t>11</m:t>
                          </m:r>
                        </m:sup>
                      </m:sSup>
                      <m:r>
                        <a:rPr lang="en-GB" altLang="ko-KR" sz="1400" i="1">
                          <a:latin typeface="Cambria Math"/>
                        </a:rPr>
                        <m:t>=</m:t>
                      </m:r>
                      <m:r>
                        <a:rPr lang="en-US" altLang="ko-KR" sz="1400" i="1">
                          <a:latin typeface="Cambria Math"/>
                        </a:rPr>
                        <m:t>1.11</m:t>
                      </m:r>
                    </m:oMath>
                  </m:oMathPara>
                </a14:m>
                <a:endParaRPr lang="ko-KR" altLang="en-US" sz="1400" dirty="0"/>
              </a:p>
            </p:txBody>
          </p:sp>
        </mc:Choice>
        <mc:Fallback xmlns="">
          <p:sp>
            <p:nvSpPr>
              <p:cNvPr id="68" name="Rectangle 67"/>
              <p:cNvSpPr>
                <a:spLocks noRot="1" noChangeAspect="1" noMove="1" noResize="1" noEditPoints="1" noAdjustHandles="1" noChangeArrowheads="1" noChangeShapeType="1" noTextEdit="1"/>
              </p:cNvSpPr>
              <p:nvPr/>
            </p:nvSpPr>
            <p:spPr>
              <a:xfrm>
                <a:off x="4804688" y="5044394"/>
                <a:ext cx="4328108" cy="592278"/>
              </a:xfrm>
              <a:prstGeom prst="rect">
                <a:avLst/>
              </a:prstGeom>
              <a:blipFill rotWithShape="1">
                <a:blip r:embed="rId20"/>
                <a:stretch>
                  <a:fillRect/>
                </a:stretch>
              </a:blipFill>
            </p:spPr>
            <p:txBody>
              <a:bodyPr/>
              <a:lstStyle/>
              <a:p>
                <a:r>
                  <a:rPr lang="en-US">
                    <a:noFill/>
                  </a:rPr>
                  <a:t> </a:t>
                </a:r>
              </a:p>
            </p:txBody>
          </p:sp>
        </mc:Fallback>
      </mc:AlternateContent>
      <p:sp>
        <p:nvSpPr>
          <p:cNvPr id="69" name="TextBox 68"/>
          <p:cNvSpPr txBox="1"/>
          <p:nvPr/>
        </p:nvSpPr>
        <p:spPr>
          <a:xfrm>
            <a:off x="4881545" y="4674535"/>
            <a:ext cx="3805720" cy="338554"/>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Select the next trial action that maximizes</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9" name="Rectangle 38"/>
              <p:cNvSpPr/>
              <p:nvPr/>
            </p:nvSpPr>
            <p:spPr>
              <a:xfrm>
                <a:off x="6477000" y="945962"/>
                <a:ext cx="1409719" cy="17659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GB" altLang="ko-KR" sz="1400" b="1" i="1" smtClean="0">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solidFill>
                                <a:schemeClr val="tx1"/>
                              </a:solidFill>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oMath>
                  </m:oMathPara>
                </a14:m>
                <a:endParaRPr lang="en-US" sz="1400" dirty="0">
                  <a:solidFill>
                    <a:schemeClr val="tx1"/>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a:off x="6477000" y="945962"/>
                <a:ext cx="1409719" cy="1765988"/>
              </a:xfrm>
              <a:prstGeom prst="rect">
                <a:avLst/>
              </a:prstGeom>
              <a:blipFill rotWithShape="1">
                <a:blip r:embed="rId21"/>
                <a:stretch>
                  <a:fillRect/>
                </a:stretch>
              </a:blipFill>
              <a:ln>
                <a:noFill/>
              </a:ln>
            </p:spPr>
            <p:txBody>
              <a:bodyPr/>
              <a:lstStyle/>
              <a:p>
                <a:r>
                  <a:rPr lang="en-US">
                    <a:noFill/>
                  </a:rPr>
                  <a:t> </a:t>
                </a:r>
              </a:p>
            </p:txBody>
          </p:sp>
        </mc:Fallback>
      </mc:AlternateContent>
      <p:sp>
        <p:nvSpPr>
          <p:cNvPr id="40" name="TextBox 39"/>
          <p:cNvSpPr txBox="1"/>
          <p:nvPr/>
        </p:nvSpPr>
        <p:spPr>
          <a:xfrm>
            <a:off x="2634328" y="4735391"/>
            <a:ext cx="1480472" cy="369332"/>
          </a:xfrm>
          <a:prstGeom prst="rect">
            <a:avLst/>
          </a:prstGeom>
          <a:noFill/>
        </p:spPr>
        <p:txBody>
          <a:bodyPr wrap="square" rtlCol="0">
            <a:spAutoFit/>
          </a:bodyPr>
          <a:lstStyle/>
          <a:p>
            <a:r>
              <a:rPr lang="en-US" b="1" dirty="0" smtClean="0">
                <a:solidFill>
                  <a:srgbClr val="00B050"/>
                </a:solidFill>
              </a:rPr>
              <a:t>Next sample</a:t>
            </a:r>
            <a:endParaRPr lang="en-US" b="1" dirty="0">
              <a:solidFill>
                <a:srgbClr val="00B050"/>
              </a:solidFill>
            </a:endParaRPr>
          </a:p>
        </p:txBody>
      </p:sp>
      <mc:AlternateContent xmlns:mc="http://schemas.openxmlformats.org/markup-compatibility/2006" xmlns:a14="http://schemas.microsoft.com/office/drawing/2010/main">
        <mc:Choice Requires="a14">
          <p:sp>
            <p:nvSpPr>
              <p:cNvPr id="62" name="Rectangle 61"/>
              <p:cNvSpPr/>
              <p:nvPr/>
            </p:nvSpPr>
            <p:spPr>
              <a:xfrm>
                <a:off x="70282" y="1212913"/>
                <a:ext cx="4876800" cy="423706"/>
              </a:xfrm>
              <a:prstGeom prst="rect">
                <a:avLst/>
              </a:prstGeom>
            </p:spPr>
            <p:txBody>
              <a:bodyPr wrap="square">
                <a:spAutoFit/>
              </a:bodyPr>
              <a:lstStyle/>
              <a:p>
                <a14:m>
                  <m:oMath xmlns:m="http://schemas.openxmlformats.org/officeDocument/2006/math">
                    <m:func>
                      <m:funcPr>
                        <m:ctrlPr>
                          <a:rPr lang="ko-KR" altLang="ko-KR" sz="1600" i="1" smtClean="0">
                            <a:latin typeface="Cambria Math" panose="02040503050406030204" pitchFamily="18" charset="0"/>
                          </a:rPr>
                        </m:ctrlPr>
                      </m:funcPr>
                      <m:fName>
                        <m:r>
                          <a:rPr lang="en-US" altLang="ko-KR" sz="1600" i="1">
                            <a:latin typeface="Cambria Math"/>
                          </a:rPr>
                          <m:t> </m:t>
                        </m:r>
                        <m:limLow>
                          <m:limLowPr>
                            <m:ctrlPr>
                              <a:rPr lang="ko-KR" altLang="ko-KR" sz="1600" i="1">
                                <a:latin typeface="Cambria Math" panose="02040503050406030204" pitchFamily="18" charset="0"/>
                              </a:rPr>
                            </m:ctrlPr>
                          </m:limLowPr>
                          <m:e>
                            <m:r>
                              <m:rPr>
                                <m:sty m:val="p"/>
                              </m:rPr>
                              <a:rPr lang="en-US" altLang="ko-KR" sz="1600">
                                <a:latin typeface="Cambria Math"/>
                              </a:rPr>
                              <m:t>maximize</m:t>
                            </m:r>
                          </m:e>
                          <m:lim>
                            <m:r>
                              <a:rPr lang="en-US" altLang="ko-KR" sz="1600" b="0" i="1" smtClean="0">
                                <a:latin typeface="Cambria Math"/>
                              </a:rPr>
                              <m:t>𝑥</m:t>
                            </m:r>
                          </m:lim>
                        </m:limLow>
                      </m:fName>
                      <m:e>
                        <m:r>
                          <a:rPr lang="en-US" altLang="ko-KR" sz="1600" b="0" i="1" smtClean="0">
                            <a:latin typeface="Cambria Math"/>
                          </a:rPr>
                          <m:t>𝑓</m:t>
                        </m:r>
                        <m:d>
                          <m:dPr>
                            <m:ctrlPr>
                              <a:rPr lang="en-US" altLang="ko-KR" sz="1600" b="1" i="1" smtClean="0">
                                <a:latin typeface="Cambria Math" panose="02040503050406030204" pitchFamily="18" charset="0"/>
                              </a:rPr>
                            </m:ctrlPr>
                          </m:dPr>
                          <m:e>
                            <m:r>
                              <a:rPr lang="en-US" altLang="ko-KR" sz="1600" b="0" i="1" smtClean="0">
                                <a:latin typeface="Cambria Math"/>
                              </a:rPr>
                              <m:t>𝑥</m:t>
                            </m:r>
                          </m:e>
                        </m:d>
                        <m:r>
                          <a:rPr lang="en-US" altLang="ko-KR" sz="1600" b="1" i="1" smtClean="0">
                            <a:latin typeface="Cambria Math"/>
                          </a:rPr>
                          <m:t>=</m:t>
                        </m:r>
                        <m:r>
                          <a:rPr lang="en-US" altLang="ko-KR" sz="1600" i="1" smtClean="0">
                            <a:latin typeface="Cambria Math"/>
                          </a:rPr>
                          <m:t>−</m:t>
                        </m:r>
                        <m:r>
                          <a:rPr lang="en-US" altLang="ko-KR" sz="1600" b="0" i="1" smtClean="0">
                            <a:latin typeface="Cambria Math"/>
                          </a:rPr>
                          <m:t>1.3</m:t>
                        </m:r>
                        <m:sSup>
                          <m:sSupPr>
                            <m:ctrlPr>
                              <a:rPr lang="en-US" altLang="ko-KR" sz="1600" b="0" i="1" smtClean="0">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4</m:t>
                            </m:r>
                          </m:sup>
                        </m:sSup>
                        <m:r>
                          <a:rPr lang="en-US" altLang="ko-KR" sz="1600" b="0" i="1" smtClean="0">
                            <a:latin typeface="Cambria Math"/>
                          </a:rPr>
                          <m:t>+1</m:t>
                        </m:r>
                      </m:e>
                    </m:func>
                    <m:sSup>
                      <m:sSupPr>
                        <m:ctrlPr>
                          <a:rPr lang="en-US" altLang="ko-KR" sz="1600" i="1">
                            <a:latin typeface="Cambria Math" panose="02040503050406030204" pitchFamily="18" charset="0"/>
                          </a:rPr>
                        </m:ctrlPr>
                      </m:sSupPr>
                      <m:e>
                        <m:r>
                          <a:rPr lang="en-US" altLang="ko-KR" sz="1600" b="0" i="1" smtClean="0">
                            <a:latin typeface="Cambria Math"/>
                          </a:rPr>
                          <m:t>𝑥</m:t>
                        </m:r>
                      </m:e>
                      <m:sup>
                        <m:r>
                          <a:rPr lang="en-US" altLang="ko-KR" sz="1600" b="0" i="1" smtClean="0">
                            <a:latin typeface="Cambria Math"/>
                          </a:rPr>
                          <m:t>3</m:t>
                        </m:r>
                      </m:sup>
                    </m:sSup>
                  </m:oMath>
                </a14:m>
                <a:r>
                  <a:rPr lang="en-US" altLang="ko-KR" sz="1600" dirty="0" smtClean="0"/>
                  <a:t>+</a:t>
                </a:r>
                <a14:m>
                  <m:oMath xmlns:m="http://schemas.openxmlformats.org/officeDocument/2006/math">
                    <m:sSup>
                      <m:sSupPr>
                        <m:ctrlPr>
                          <a:rPr lang="en-US" altLang="ko-KR" sz="1600" i="1">
                            <a:latin typeface="Cambria Math" panose="02040503050406030204" pitchFamily="18" charset="0"/>
                          </a:rPr>
                        </m:ctrlPr>
                      </m:sSupPr>
                      <m:e>
                        <m:r>
                          <a:rPr lang="en-US" altLang="ko-KR" sz="1600" b="0" i="1" smtClean="0">
                            <a:latin typeface="Cambria Math"/>
                          </a:rPr>
                          <m:t>1.5</m:t>
                        </m:r>
                        <m:r>
                          <a:rPr lang="en-US" altLang="ko-KR" sz="1600" b="0" i="1" smtClean="0">
                            <a:latin typeface="Cambria Math"/>
                          </a:rPr>
                          <m:t>𝑥</m:t>
                        </m:r>
                      </m:e>
                      <m:sup>
                        <m:r>
                          <a:rPr lang="en-US" altLang="ko-KR" sz="1600" b="0" i="1" smtClean="0">
                            <a:latin typeface="Cambria Math"/>
                          </a:rPr>
                          <m:t>2</m:t>
                        </m:r>
                      </m:sup>
                    </m:sSup>
                    <m:r>
                      <a:rPr lang="en-US" altLang="ko-KR" sz="1600" b="0" i="0" smtClean="0">
                        <a:latin typeface="Cambria Math"/>
                      </a:rPr>
                      <m:t>+1+</m:t>
                    </m:r>
                    <m:r>
                      <a:rPr lang="en-GB" altLang="ko-KR" sz="1600" i="1" smtClean="0">
                        <a:latin typeface="Cambria Math"/>
                      </a:rPr>
                      <m:t>𝜖</m:t>
                    </m:r>
                  </m:oMath>
                </a14:m>
                <a:endParaRPr lang="ko-KR" altLang="en-US" sz="1600" dirty="0"/>
              </a:p>
            </p:txBody>
          </p:sp>
        </mc:Choice>
        <mc:Fallback xmlns="">
          <p:sp>
            <p:nvSpPr>
              <p:cNvPr id="62" name="Rectangle 61"/>
              <p:cNvSpPr>
                <a:spLocks noRot="1" noChangeAspect="1" noMove="1" noResize="1" noEditPoints="1" noAdjustHandles="1" noChangeArrowheads="1" noChangeShapeType="1" noTextEdit="1"/>
              </p:cNvSpPr>
              <p:nvPr/>
            </p:nvSpPr>
            <p:spPr>
              <a:xfrm>
                <a:off x="70282" y="1212913"/>
                <a:ext cx="4876800" cy="423706"/>
              </a:xfrm>
              <a:prstGeom prst="rect">
                <a:avLst/>
              </a:prstGeom>
              <a:blipFill rotWithShape="1">
                <a:blip r:embed="rId23"/>
                <a:stretch>
                  <a:fillRect t="-28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82765" y="1611868"/>
                <a:ext cx="24497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altLang="ko-KR" sz="1600" smtClean="0">
                          <a:latin typeface="Cambria Math"/>
                        </a:rPr>
                        <m:t>subject</m:t>
                      </m:r>
                      <m:r>
                        <a:rPr lang="en-GB" altLang="ko-KR" sz="1600" smtClean="0">
                          <a:latin typeface="Cambria Math"/>
                        </a:rPr>
                        <m:t> </m:t>
                      </m:r>
                      <m:r>
                        <m:rPr>
                          <m:sty m:val="p"/>
                        </m:rPr>
                        <a:rPr lang="en-GB" altLang="ko-KR" sz="1600" smtClean="0">
                          <a:latin typeface="Cambria Math"/>
                        </a:rPr>
                        <m:t>to</m:t>
                      </m:r>
                      <m:r>
                        <a:rPr lang="en-GB" altLang="ko-KR" sz="1600" i="1">
                          <a:latin typeface="Cambria Math"/>
                        </a:rPr>
                        <m:t>  </m:t>
                      </m:r>
                      <m:r>
                        <a:rPr lang="en-US" altLang="ko-KR" sz="1600" i="1" smtClean="0">
                          <a:latin typeface="Cambria Math"/>
                        </a:rPr>
                        <m:t>−</m:t>
                      </m:r>
                      <m:r>
                        <a:rPr lang="en-US" altLang="ko-KR" sz="1600" b="0" i="1" smtClean="0">
                          <a:latin typeface="Cambria Math"/>
                        </a:rPr>
                        <m:t>1</m:t>
                      </m:r>
                      <m:r>
                        <a:rPr lang="en-GB" altLang="ko-KR" sz="1600" i="1">
                          <a:latin typeface="Cambria Math"/>
                        </a:rPr>
                        <m:t>≤</m:t>
                      </m:r>
                      <m:r>
                        <a:rPr lang="en-US" altLang="ko-KR" sz="1600" b="0" i="1" smtClean="0">
                          <a:latin typeface="Cambria Math"/>
                        </a:rPr>
                        <m:t>𝑥</m:t>
                      </m:r>
                      <m:r>
                        <a:rPr lang="en-GB" altLang="ko-KR" sz="1600" b="1" i="1">
                          <a:latin typeface="Cambria Math"/>
                        </a:rPr>
                        <m:t>≤</m:t>
                      </m:r>
                      <m:r>
                        <a:rPr lang="en-US" altLang="ko-KR" sz="1600" i="1" smtClean="0">
                          <a:latin typeface="Cambria Math"/>
                        </a:rPr>
                        <m:t>1</m:t>
                      </m:r>
                      <m:r>
                        <a:rPr lang="en-US" altLang="ko-KR" sz="1600" b="0" i="1" smtClean="0">
                          <a:latin typeface="Cambria Math"/>
                        </a:rPr>
                        <m:t>.5</m:t>
                      </m:r>
                    </m:oMath>
                  </m:oMathPara>
                </a14:m>
                <a:endParaRPr lang="ko-KR" altLang="en-US" sz="1600" dirty="0"/>
              </a:p>
            </p:txBody>
          </p:sp>
        </mc:Choice>
        <mc:Fallback xmlns="">
          <p:sp>
            <p:nvSpPr>
              <p:cNvPr id="63" name="Rectangle 62"/>
              <p:cNvSpPr>
                <a:spLocks noRot="1" noChangeAspect="1" noMove="1" noResize="1" noEditPoints="1" noAdjustHandles="1" noChangeArrowheads="1" noChangeShapeType="1" noTextEdit="1"/>
              </p:cNvSpPr>
              <p:nvPr/>
            </p:nvSpPr>
            <p:spPr>
              <a:xfrm>
                <a:off x="82765" y="1611868"/>
                <a:ext cx="2449709" cy="338554"/>
              </a:xfrm>
              <a:prstGeom prst="rect">
                <a:avLst/>
              </a:prstGeom>
              <a:blipFill rotWithShape="1">
                <a:blip r:embed="rId24"/>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3216691" y="1598568"/>
                <a:ext cx="1562992" cy="338554"/>
              </a:xfrm>
              <a:prstGeom prst="rect">
                <a:avLst/>
              </a:prstGeom>
            </p:spPr>
            <p:txBody>
              <a:bodyPr wrap="none">
                <a:spAutoFit/>
              </a:bodyPr>
              <a:lstStyle/>
              <a:p>
                <a14:m>
                  <m:oMath xmlns:m="http://schemas.openxmlformats.org/officeDocument/2006/math">
                    <m:r>
                      <a:rPr lang="en-GB" altLang="ko-KR" sz="1600" i="1" smtClean="0">
                        <a:latin typeface="Cambria Math"/>
                      </a:rPr>
                      <m:t>𝜖</m:t>
                    </m:r>
                    <m:r>
                      <a:rPr lang="en-GB" altLang="ko-KR" sz="1600" i="1" smtClean="0">
                        <a:latin typeface="Cambria Math"/>
                      </a:rPr>
                      <m:t> ~ </m:t>
                    </m:r>
                    <m:r>
                      <a:rPr lang="en-GB" altLang="ko-KR" sz="1600" i="1" smtClean="0">
                        <a:latin typeface="Cambria Math"/>
                      </a:rPr>
                      <m:t>𝑁</m:t>
                    </m:r>
                    <m:r>
                      <a:rPr lang="en-GB" altLang="ko-KR" sz="1600" i="1" smtClean="0">
                        <a:latin typeface="Cambria Math"/>
                      </a:rPr>
                      <m:t>(</m:t>
                    </m:r>
                    <m:r>
                      <a:rPr lang="en-GB" altLang="ko-KR" sz="1600">
                        <a:latin typeface="Cambria Math"/>
                      </a:rPr>
                      <m:t>0</m:t>
                    </m:r>
                    <m:r>
                      <a:rPr lang="en-GB" altLang="ko-KR" sz="1600" i="1">
                        <a:latin typeface="Cambria Math"/>
                      </a:rPr>
                      <m:t>,</m:t>
                    </m:r>
                    <m:sSup>
                      <m:sSupPr>
                        <m:ctrlPr>
                          <a:rPr lang="en-US" altLang="ko-KR" sz="1600" b="0" i="1" smtClean="0">
                            <a:latin typeface="Cambria Math" panose="02040503050406030204" pitchFamily="18" charset="0"/>
                          </a:rPr>
                        </m:ctrlPr>
                      </m:sSupPr>
                      <m:e>
                        <m:r>
                          <a:rPr lang="en-US" altLang="ko-KR" sz="1600" b="0" i="1" smtClean="0">
                            <a:latin typeface="Cambria Math"/>
                          </a:rPr>
                          <m:t>0.01</m:t>
                        </m:r>
                      </m:e>
                      <m:sup>
                        <m:r>
                          <a:rPr lang="en-US" altLang="ko-KR" sz="1600" b="0" i="1" smtClean="0">
                            <a:latin typeface="Cambria Math"/>
                          </a:rPr>
                          <m:t>2</m:t>
                        </m:r>
                      </m:sup>
                    </m:sSup>
                    <m:r>
                      <a:rPr lang="en-GB" altLang="ko-KR" sz="1600" i="1">
                        <a:latin typeface="Cambria Math"/>
                      </a:rPr>
                      <m:t>)</m:t>
                    </m:r>
                  </m:oMath>
                </a14:m>
                <a:r>
                  <a:rPr lang="en-US" altLang="ko-KR" sz="1600" dirty="0" smtClean="0"/>
                  <a:t> </a:t>
                </a:r>
              </a:p>
            </p:txBody>
          </p:sp>
        </mc:Choice>
        <mc:Fallback xmlns="">
          <p:sp>
            <p:nvSpPr>
              <p:cNvPr id="70" name="Rectangle 69"/>
              <p:cNvSpPr>
                <a:spLocks noRot="1" noChangeAspect="1" noMove="1" noResize="1" noEditPoints="1" noAdjustHandles="1" noChangeArrowheads="1" noChangeShapeType="1" noTextEdit="1"/>
              </p:cNvSpPr>
              <p:nvPr/>
            </p:nvSpPr>
            <p:spPr>
              <a:xfrm>
                <a:off x="3216691" y="1598568"/>
                <a:ext cx="1562992" cy="338554"/>
              </a:xfrm>
              <a:prstGeom prst="rect">
                <a:avLst/>
              </a:prstGeom>
              <a:blipFill rotWithShape="1">
                <a:blip r:embed="rId25"/>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2438400" y="4308398"/>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71" name="Rectangle 70"/>
              <p:cNvSpPr>
                <a:spLocks noRot="1" noChangeAspect="1" noMove="1" noResize="1" noEditPoints="1" noAdjustHandles="1" noChangeArrowheads="1" noChangeShapeType="1" noTextEdit="1"/>
              </p:cNvSpPr>
              <p:nvPr/>
            </p:nvSpPr>
            <p:spPr>
              <a:xfrm>
                <a:off x="2438400" y="4308398"/>
                <a:ext cx="367986" cy="369332"/>
              </a:xfrm>
              <a:prstGeom prst="rect">
                <a:avLst/>
              </a:prstGeom>
              <a:blipFill rotWithShape="1">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p:nvPr/>
            </p:nvSpPr>
            <p:spPr>
              <a:xfrm>
                <a:off x="152400" y="3440668"/>
                <a:ext cx="398608"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a:rPr lang="en-US" altLang="ko-KR" i="1" smtClean="0">
                          <a:latin typeface="Cambria Math"/>
                        </a:rPr>
                        <m:t>𝑓</m:t>
                      </m:r>
                    </m:oMath>
                  </m:oMathPara>
                </a14:m>
                <a:endParaRPr lang="en-US" dirty="0">
                  <a:solidFill>
                    <a:schemeClr val="tx1"/>
                  </a:solidFill>
                </a:endParaRPr>
              </a:p>
            </p:txBody>
          </p:sp>
        </mc:Choice>
        <mc:Fallback xmlns="">
          <p:sp>
            <p:nvSpPr>
              <p:cNvPr id="72" name="Rectangle 71"/>
              <p:cNvSpPr>
                <a:spLocks noRot="1" noChangeAspect="1" noMove="1" noResize="1" noEditPoints="1" noAdjustHandles="1" noChangeArrowheads="1" noChangeShapeType="1" noTextEdit="1"/>
              </p:cNvSpPr>
              <p:nvPr/>
            </p:nvSpPr>
            <p:spPr>
              <a:xfrm>
                <a:off x="152400" y="3440668"/>
                <a:ext cx="398608" cy="369332"/>
              </a:xfrm>
              <a:prstGeom prst="rect">
                <a:avLst/>
              </a:prstGeom>
              <a:blipFill rotWithShape="1">
                <a:blip r:embed="rId27"/>
                <a:stretch>
                  <a:fillRect r="-3077"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p:cNvSpPr/>
              <p:nvPr/>
            </p:nvSpPr>
            <p:spPr>
              <a:xfrm>
                <a:off x="2375214" y="6400800"/>
                <a:ext cx="3679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i="1" smtClean="0">
                          <a:solidFill>
                            <a:schemeClr val="tx1"/>
                          </a:solidFill>
                          <a:latin typeface="Cambria Math"/>
                        </a:rPr>
                        <m:t>𝑥</m:t>
                      </m:r>
                    </m:oMath>
                  </m:oMathPara>
                </a14:m>
                <a:endParaRPr lang="en-US" dirty="0">
                  <a:solidFill>
                    <a:schemeClr val="tx1"/>
                  </a:solidFill>
                </a:endParaRPr>
              </a:p>
            </p:txBody>
          </p:sp>
        </mc:Choice>
        <mc:Fallback xmlns="">
          <p:sp>
            <p:nvSpPr>
              <p:cNvPr id="73" name="Rectangle 72"/>
              <p:cNvSpPr>
                <a:spLocks noRot="1" noChangeAspect="1" noMove="1" noResize="1" noEditPoints="1" noAdjustHandles="1" noChangeArrowheads="1" noChangeShapeType="1" noTextEdit="1"/>
              </p:cNvSpPr>
              <p:nvPr/>
            </p:nvSpPr>
            <p:spPr>
              <a:xfrm>
                <a:off x="2375214" y="6400800"/>
                <a:ext cx="367986" cy="369332"/>
              </a:xfrm>
              <a:prstGeom prst="rect">
                <a:avLst/>
              </a:prstGeom>
              <a:blipFill rotWithShape="1">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rot="16200000">
                <a:off x="-149021" y="5571812"/>
                <a:ext cx="679043" cy="369332"/>
              </a:xfrm>
              <a:prstGeom prst="rect">
                <a:avLst/>
              </a:prstGeom>
              <a:solidFill>
                <a:schemeClr val="bg1"/>
              </a:solidFill>
            </p:spPr>
            <p:txBody>
              <a:bodyPr wrap="square">
                <a:spAutoFit/>
              </a:bodyPr>
              <a:lstStyle/>
              <a:p>
                <a:pPr/>
                <a14:m>
                  <m:oMathPara xmlns:m="http://schemas.openxmlformats.org/officeDocument/2006/math">
                    <m:oMathParaPr>
                      <m:jc m:val="right"/>
                    </m:oMathParaPr>
                    <m:oMath xmlns:m="http://schemas.openxmlformats.org/officeDocument/2006/math">
                      <m:r>
                        <m:rPr>
                          <m:sty m:val="p"/>
                        </m:rPr>
                        <a:rPr lang="en-US" altLang="ko-KR" b="0" i="0" smtClean="0">
                          <a:latin typeface="Cambria Math"/>
                        </a:rPr>
                        <m:t>EI</m:t>
                      </m:r>
                      <m:r>
                        <a:rPr lang="en-US" altLang="ko-KR" b="0" i="1" smtClean="0">
                          <a:latin typeface="Cambria Math"/>
                        </a:rPr>
                        <m:t>(</m:t>
                      </m:r>
                      <m:r>
                        <a:rPr lang="en-US" altLang="ko-KR" b="0" i="1" smtClean="0">
                          <a:latin typeface="Cambria Math"/>
                        </a:rPr>
                        <m:t>𝑥</m:t>
                      </m:r>
                      <m:r>
                        <a:rPr lang="en-US" altLang="ko-KR" b="0" i="1" smtClean="0">
                          <a:latin typeface="Cambria Math"/>
                        </a:rPr>
                        <m:t>)</m:t>
                      </m:r>
                    </m:oMath>
                  </m:oMathPara>
                </a14:m>
                <a:endParaRPr lang="en-US" dirty="0">
                  <a:solidFill>
                    <a:schemeClr val="tx1"/>
                  </a:solidFill>
                </a:endParaRPr>
              </a:p>
            </p:txBody>
          </p:sp>
        </mc:Choice>
        <mc:Fallback xmlns="">
          <p:sp>
            <p:nvSpPr>
              <p:cNvPr id="74" name="Rectangle 73"/>
              <p:cNvSpPr>
                <a:spLocks noRot="1" noChangeAspect="1" noMove="1" noResize="1" noEditPoints="1" noAdjustHandles="1" noChangeArrowheads="1" noChangeShapeType="1" noTextEdit="1"/>
              </p:cNvSpPr>
              <p:nvPr/>
            </p:nvSpPr>
            <p:spPr>
              <a:xfrm rot="16200000">
                <a:off x="-149021" y="5571812"/>
                <a:ext cx="679043" cy="369332"/>
              </a:xfrm>
              <a:prstGeom prst="rect">
                <a:avLst/>
              </a:prstGeom>
              <a:blipFill rotWithShape="1">
                <a:blip r:embed="rId29"/>
                <a:stretch>
                  <a:fillRect t="-8108" r="-11475"/>
                </a:stretch>
              </a:blipFill>
            </p:spPr>
            <p:txBody>
              <a:bodyPr/>
              <a:lstStyle/>
              <a:p>
                <a:r>
                  <a:rPr lang="en-US">
                    <a:noFill/>
                  </a:rPr>
                  <a:t> </a:t>
                </a:r>
              </a:p>
            </p:txBody>
          </p:sp>
        </mc:Fallback>
      </mc:AlternateContent>
      <p:sp>
        <p:nvSpPr>
          <p:cNvPr id="75" name="Rectangle 74"/>
          <p:cNvSpPr/>
          <p:nvPr/>
        </p:nvSpPr>
        <p:spPr>
          <a:xfrm>
            <a:off x="6699" y="696741"/>
            <a:ext cx="8983400" cy="369332"/>
          </a:xfrm>
          <a:prstGeom prst="rect">
            <a:avLst/>
          </a:prstGeom>
        </p:spPr>
        <p:txBody>
          <a:bodyPr wrap="square">
            <a:spAutoFit/>
          </a:bodyPr>
          <a:lstStyle/>
          <a:p>
            <a:r>
              <a:rPr lang="en-GB" b="1" dirty="0" smtClean="0"/>
              <a:t>Illustrative example </a:t>
            </a:r>
            <a:endParaRPr lang="en-US" dirty="0"/>
          </a:p>
        </p:txBody>
      </p:sp>
      <p:sp>
        <p:nvSpPr>
          <p:cNvPr id="50" name="TextBox 49"/>
          <p:cNvSpPr txBox="1"/>
          <p:nvPr/>
        </p:nvSpPr>
        <p:spPr>
          <a:xfrm>
            <a:off x="4963206" y="3028071"/>
            <a:ext cx="4159846" cy="584775"/>
          </a:xfrm>
          <a:prstGeom prst="rect">
            <a:avLst/>
          </a:prstGeom>
          <a:noFill/>
        </p:spPr>
        <p:txBody>
          <a:bodyPr wrap="square" rtlCol="0">
            <a:spAutoFit/>
          </a:bodyPr>
          <a:lstStyle/>
          <a:p>
            <a:r>
              <a:rPr lang="en-US" altLang="ko-KR" sz="1600" b="1" dirty="0" smtClean="0">
                <a:solidFill>
                  <a:srgbClr val="0066FF"/>
                </a:solidFill>
                <a:latin typeface="Calibri" panose="020F0502020204030204" pitchFamily="34" charset="0"/>
              </a:rPr>
              <a:t>Construct probability distribution on the unknown function value</a:t>
            </a:r>
            <a:endParaRPr lang="ko-KR" altLang="en-US" sz="1600" b="1" dirty="0">
              <a:solidFill>
                <a:srgbClr val="0066FF"/>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53" name="Rectangle 52"/>
              <p:cNvSpPr/>
              <p:nvPr/>
            </p:nvSpPr>
            <p:spPr>
              <a:xfrm>
                <a:off x="5358396" y="3984237"/>
                <a:ext cx="3657600"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GB" altLang="ko-KR" sz="1400" i="1" smtClean="0">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smtClean="0">
                              <a:solidFill>
                                <a:schemeClr val="tx1"/>
                              </a:solidFill>
                              <a:latin typeface="Cambria Math" panose="02040503050406030204" pitchFamily="18" charset="0"/>
                            </a:rPr>
                          </m:ctrlPr>
                        </m:sSupPr>
                        <m:e>
                          <m:r>
                            <a:rPr lang="en-GB" altLang="ko-KR" sz="1400" i="1">
                              <a:solidFill>
                                <a:schemeClr val="tx1"/>
                              </a:solidFill>
                              <a:latin typeface="Cambria Math"/>
                            </a:rPr>
                            <m:t>(</m:t>
                          </m:r>
                          <m:r>
                            <a:rPr lang="en-GB" altLang="ko-KR" sz="1400" b="1" i="1">
                              <a:solidFill>
                                <a:schemeClr val="tx1"/>
                              </a:solidFill>
                              <a:latin typeface="Cambria Math"/>
                            </a:rPr>
                            <m:t>𝐊</m:t>
                          </m:r>
                          <m:r>
                            <a:rPr lang="en-GB" altLang="ko-KR" sz="1400" b="1">
                              <a:solidFill>
                                <a:schemeClr val="tx1"/>
                              </a:solidFill>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solidFill>
                                <a:schemeClr val="tx1"/>
                              </a:solidFill>
                              <a:latin typeface="Cambria Math"/>
                            </a:rPr>
                            <m:t>)</m:t>
                          </m:r>
                        </m:e>
                        <m:sup>
                          <m:r>
                            <a:rPr lang="en-GB" altLang="ko-KR" sz="1400" i="1">
                              <a:solidFill>
                                <a:schemeClr val="tx1"/>
                              </a:solidFill>
                              <a:latin typeface="Cambria Math"/>
                            </a:rPr>
                            <m:t>−1</m:t>
                          </m:r>
                        </m:sup>
                      </m:sSup>
                      <m:sSup>
                        <m:sSupPr>
                          <m:ctrlPr>
                            <a:rPr lang="ko-KR" altLang="ko-KR" sz="1400" i="1">
                              <a:solidFill>
                                <a:schemeClr val="tx1"/>
                              </a:solidFill>
                              <a:latin typeface="Cambria Math" panose="02040503050406030204" pitchFamily="18" charset="0"/>
                            </a:rPr>
                          </m:ctrlPr>
                        </m:sSupPr>
                        <m:e>
                          <m:r>
                            <a:rPr lang="en-US" altLang="ko-KR" sz="1400" b="1" i="1" smtClean="0">
                              <a:solidFill>
                                <a:schemeClr val="tx1"/>
                              </a:solidFill>
                              <a:latin typeface="Cambria Math"/>
                            </a:rPr>
                            <m:t>𝒚</m:t>
                          </m:r>
                        </m:e>
                        <m:sup>
                          <m:r>
                            <a:rPr lang="en-GB" altLang="ko-KR" sz="1400" i="1">
                              <a:solidFill>
                                <a:schemeClr val="tx1"/>
                              </a:solidFill>
                              <a:latin typeface="Cambria Math"/>
                            </a:rPr>
                            <m:t>1:</m:t>
                          </m:r>
                          <m:r>
                            <a:rPr lang="en-GB" altLang="ko-KR" sz="1400" i="1">
                              <a:solidFill>
                                <a:schemeClr val="tx1"/>
                              </a:solidFill>
                              <a:latin typeface="Cambria Math"/>
                            </a:rPr>
                            <m:t>𝑛</m:t>
                          </m:r>
                        </m:sup>
                      </m:sSup>
                    </m:oMath>
                  </m:oMathPara>
                </a14:m>
                <a:endParaRPr lang="ko-KR" altLang="en-US" sz="1400" dirty="0">
                  <a:solidFill>
                    <a:schemeClr val="tx1"/>
                  </a:solidFill>
                  <a:latin typeface="Calibri" panose="020F0502020204030204"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a:xfrm>
                <a:off x="5358396" y="3984237"/>
                <a:ext cx="3657600" cy="307777"/>
              </a:xfrm>
              <a:prstGeom prst="rect">
                <a:avLst/>
              </a:prstGeom>
              <a:blipFill rotWithShape="1">
                <a:blip r:embed="rId3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5237429" y="4320921"/>
                <a:ext cx="3906571" cy="3077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ko-KR" altLang="ko-KR" sz="1400" i="1" smtClean="0">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m:t>
                      </m:r>
                      <m:r>
                        <a:rPr lang="en-GB" altLang="ko-KR" sz="1400" i="1">
                          <a:latin typeface="Cambria Math"/>
                        </a:rPr>
                        <m:t>𝑘</m:t>
                      </m:r>
                      <m:d>
                        <m:dPr>
                          <m:ctrlPr>
                            <a:rPr lang="ko-KR" altLang="ko-KR" sz="1400" i="1">
                              <a:latin typeface="Cambria Math" panose="02040503050406030204" pitchFamily="18" charset="0"/>
                            </a:rPr>
                          </m:ctrlPr>
                        </m:dPr>
                        <m:e>
                          <m:r>
                            <a:rPr lang="en-US" altLang="ko-KR" sz="1400" b="1" i="1" smtClean="0">
                              <a:latin typeface="Cambria Math"/>
                            </a:rPr>
                            <m:t>𝒙</m:t>
                          </m:r>
                          <m:r>
                            <a:rPr lang="en-GB" altLang="ko-KR" sz="1400" b="0" i="1">
                              <a:latin typeface="Cambria Math"/>
                            </a:rPr>
                            <m:t>,</m:t>
                          </m:r>
                          <m:r>
                            <a:rPr lang="en-US" altLang="ko-KR" sz="1400" b="1" i="1" smtClean="0">
                              <a:latin typeface="Cambria Math"/>
                            </a:rPr>
                            <m:t>𝒙</m:t>
                          </m:r>
                        </m:e>
                      </m:d>
                      <m:r>
                        <a:rPr lang="en-GB" altLang="ko-KR" sz="1400" i="1">
                          <a:latin typeface="Cambria Math"/>
                        </a:rPr>
                        <m:t>−</m:t>
                      </m:r>
                      <m:sSup>
                        <m:sSupPr>
                          <m:ctrlPr>
                            <a:rPr lang="ko-KR" altLang="ko-KR" sz="1400" i="1">
                              <a:latin typeface="Cambria Math" panose="02040503050406030204" pitchFamily="18" charset="0"/>
                            </a:rPr>
                          </m:ctrlPr>
                        </m:sSupPr>
                        <m:e>
                          <m:r>
                            <a:rPr lang="en-GB" altLang="ko-KR" sz="1400" b="1" i="1">
                              <a:latin typeface="Cambria Math"/>
                            </a:rPr>
                            <m:t>𝒌</m:t>
                          </m:r>
                        </m:e>
                        <m:sup>
                          <m:r>
                            <a:rPr lang="en-GB" altLang="ko-KR" sz="1400" i="1">
                              <a:latin typeface="Cambria Math"/>
                            </a:rPr>
                            <m:t>𝑇</m:t>
                          </m:r>
                        </m:sup>
                      </m:sSup>
                      <m:sSup>
                        <m:sSupPr>
                          <m:ctrlPr>
                            <a:rPr lang="ko-KR" altLang="ko-KR" sz="1400" i="1">
                              <a:latin typeface="Cambria Math" panose="02040503050406030204" pitchFamily="18" charset="0"/>
                            </a:rPr>
                          </m:ctrlPr>
                        </m:sSupPr>
                        <m:e>
                          <m:r>
                            <a:rPr lang="en-GB" altLang="ko-KR" sz="1400" i="1">
                              <a:latin typeface="Cambria Math"/>
                            </a:rPr>
                            <m:t>(</m:t>
                          </m:r>
                          <m:r>
                            <a:rPr lang="en-GB" altLang="ko-KR" sz="1400" b="1" i="1">
                              <a:latin typeface="Cambria Math"/>
                            </a:rPr>
                            <m:t>𝐊</m:t>
                          </m:r>
                          <m:r>
                            <a:rPr lang="en-GB" altLang="ko-KR" sz="1400" b="1">
                              <a:latin typeface="Cambria Math"/>
                            </a:rPr>
                            <m:t>+</m:t>
                          </m:r>
                          <m:sSubSup>
                            <m:sSubSupPr>
                              <m:ctrlPr>
                                <a:rPr lang="ko-KR" altLang="ko-KR" sz="1400" i="1" smtClean="0">
                                  <a:solidFill>
                                    <a:schemeClr val="tx1"/>
                                  </a:solidFill>
                                  <a:latin typeface="Cambria Math" panose="02040503050406030204" pitchFamily="18" charset="0"/>
                                </a:rPr>
                              </m:ctrlPr>
                            </m:sSubSupPr>
                            <m:e>
                              <m:r>
                                <a:rPr lang="en-GB" altLang="ko-KR" sz="1400" i="1">
                                  <a:solidFill>
                                    <a:schemeClr val="tx1"/>
                                  </a:solidFill>
                                  <a:latin typeface="Cambria Math"/>
                                </a:rPr>
                                <m:t>𝜎</m:t>
                              </m:r>
                            </m:e>
                            <m:sub>
                              <m:r>
                                <a:rPr lang="ko-KR" altLang="en-US" sz="1400" i="1">
                                  <a:latin typeface="Cambria Math"/>
                                </a:rPr>
                                <m:t>𝜖</m:t>
                              </m:r>
                            </m:sub>
                            <m:sup>
                              <m:r>
                                <a:rPr lang="en-GB" altLang="ko-KR" sz="1400" i="1">
                                  <a:solidFill>
                                    <a:schemeClr val="tx1"/>
                                  </a:solidFill>
                                  <a:latin typeface="Cambria Math"/>
                                </a:rPr>
                                <m:t>2</m:t>
                              </m:r>
                            </m:sup>
                          </m:sSubSup>
                          <m:r>
                            <a:rPr lang="en-GB" altLang="ko-KR" sz="1400" b="1" i="1">
                              <a:solidFill>
                                <a:schemeClr val="tx1"/>
                              </a:solidFill>
                              <a:latin typeface="Cambria Math"/>
                            </a:rPr>
                            <m:t>𝐈</m:t>
                          </m:r>
                          <m:r>
                            <a:rPr lang="en-GB" altLang="ko-KR" sz="1400" b="1">
                              <a:latin typeface="Cambria Math"/>
                            </a:rPr>
                            <m:t>)</m:t>
                          </m:r>
                        </m:e>
                        <m:sup>
                          <m:r>
                            <a:rPr lang="en-GB" altLang="ko-KR" sz="1400" i="1">
                              <a:latin typeface="Cambria Math"/>
                            </a:rPr>
                            <m:t>−1</m:t>
                          </m:r>
                        </m:sup>
                      </m:sSup>
                      <m:r>
                        <a:rPr lang="en-GB" altLang="ko-KR" sz="1400" b="1" i="1">
                          <a:latin typeface="Cambria Math"/>
                        </a:rPr>
                        <m:t>𝒌</m:t>
                      </m:r>
                    </m:oMath>
                  </m:oMathPara>
                </a14:m>
                <a:endParaRPr lang="ko-KR" altLang="en-US" sz="1400" dirty="0">
                  <a:latin typeface="Calibri" panose="020F0502020204030204" pitchFamily="34" charset="0"/>
                </a:endParaRPr>
              </a:p>
            </p:txBody>
          </p:sp>
        </mc:Choice>
        <mc:Fallback xmlns="">
          <p:sp>
            <p:nvSpPr>
              <p:cNvPr id="54" name="Rectangle 53"/>
              <p:cNvSpPr>
                <a:spLocks noRot="1" noChangeAspect="1" noMove="1" noResize="1" noEditPoints="1" noAdjustHandles="1" noChangeArrowheads="1" noChangeShapeType="1" noTextEdit="1"/>
              </p:cNvSpPr>
              <p:nvPr/>
            </p:nvSpPr>
            <p:spPr>
              <a:xfrm>
                <a:off x="5237429" y="4320921"/>
                <a:ext cx="3906571" cy="307777"/>
              </a:xfrm>
              <a:prstGeom prst="rect">
                <a:avLst/>
              </a:prstGeom>
              <a:blipFill rotWithShape="1">
                <a:blip r:embed="rId3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4953000" y="3603381"/>
                <a:ext cx="3657600" cy="33547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r>
                            <a:rPr lang="en-US" altLang="ko-KR" sz="1400" b="0" i="1" smtClean="0">
                              <a:latin typeface="Cambria Math"/>
                              <a:ea typeface="Cambria Math"/>
                            </a:rPr>
                            <m:t>𝑓</m:t>
                          </m:r>
                          <m:r>
                            <a:rPr lang="en-US" altLang="ko-KR" sz="1400" i="1">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US" altLang="ko-KR" sz="1400" b="0" i="1" smtClean="0">
                          <a:latin typeface="Cambria Math"/>
                          <a:ea typeface="Cambria Math"/>
                        </a:rPr>
                        <m:t>=</m:t>
                      </m:r>
                      <m:r>
                        <a:rPr lang="en-GB" altLang="ko-KR" sz="1400" i="1">
                          <a:latin typeface="Cambria Math"/>
                        </a:rPr>
                        <m:t>𝑁</m:t>
                      </m:r>
                      <m:d>
                        <m:dPr>
                          <m:ctrlPr>
                            <a:rPr lang="ko-KR" altLang="ko-KR" sz="1400" i="1">
                              <a:latin typeface="Cambria Math" panose="02040503050406030204" pitchFamily="18" charset="0"/>
                            </a:rPr>
                          </m:ctrlPr>
                        </m:dPr>
                        <m:e>
                          <m:r>
                            <a:rPr lang="en-GB" altLang="ko-KR" sz="1400" i="1">
                              <a:latin typeface="Cambria Math"/>
                            </a:rPr>
                            <m:t>𝜇</m:t>
                          </m:r>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r>
                            <a:rPr lang="en-GB" altLang="ko-KR" sz="1400" i="1">
                              <a:latin typeface="Cambria Math"/>
                            </a:rPr>
                            <m:t>, </m:t>
                          </m:r>
                          <m:sSubSup>
                            <m:sSubSupPr>
                              <m:ctrlPr>
                                <a:rPr lang="ko-KR" altLang="ko-KR" sz="1400" i="1">
                                  <a:latin typeface="Cambria Math" panose="02040503050406030204" pitchFamily="18" charset="0"/>
                                </a:rPr>
                              </m:ctrlPr>
                            </m:sSubSupPr>
                            <m:e>
                              <m:r>
                                <a:rPr lang="en-GB" altLang="ko-KR" sz="1400" i="1">
                                  <a:latin typeface="Cambria Math"/>
                                </a:rPr>
                                <m:t>𝜎</m:t>
                              </m:r>
                            </m:e>
                            <m:sub>
                              <m:r>
                                <a:rPr lang="en-GB" altLang="ko-KR" sz="1400" i="1">
                                  <a:latin typeface="Cambria Math"/>
                                </a:rPr>
                                <m:t> </m:t>
                              </m:r>
                            </m:sub>
                            <m:sup>
                              <m:r>
                                <a:rPr lang="en-GB" altLang="ko-KR" sz="1400" i="1">
                                  <a:latin typeface="Cambria Math"/>
                                </a:rPr>
                                <m:t>2</m:t>
                              </m:r>
                            </m:sup>
                          </m:sSubSup>
                          <m:d>
                            <m:dPr>
                              <m:ctrlPr>
                                <a:rPr lang="ko-KR" altLang="ko-KR" sz="1400" i="1">
                                  <a:latin typeface="Cambria Math" panose="02040503050406030204" pitchFamily="18" charset="0"/>
                                </a:rPr>
                              </m:ctrlPr>
                            </m:dPr>
                            <m:e>
                              <m:r>
                                <a:rPr lang="en-US" altLang="ko-KR" sz="1400" b="1" i="1" smtClean="0">
                                  <a:latin typeface="Cambria Math"/>
                                </a:rPr>
                                <m:t>𝒙</m:t>
                              </m:r>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GB" altLang="ko-KR" sz="1400" b="1" i="1">
                                      <a:latin typeface="Cambria Math"/>
                                      <a:ea typeface="SimSun"/>
                                      <a:cs typeface="Times New Roman"/>
                                    </a:rPr>
                                    <m:t>𝑫</m:t>
                                  </m:r>
                                </m:e>
                                <m:sup>
                                  <m:r>
                                    <a:rPr lang="en-US" altLang="ko-KR" sz="1400" b="0" i="1" smtClean="0">
                                      <a:latin typeface="Cambria Math"/>
                                      <a:ea typeface="SimSun"/>
                                      <a:cs typeface="Times New Roman"/>
                                    </a:rPr>
                                    <m:t>1:</m:t>
                                  </m:r>
                                  <m:r>
                                    <a:rPr lang="en-GB" altLang="ko-KR" sz="1400" i="1">
                                      <a:latin typeface="Cambria Math"/>
                                      <a:ea typeface="SimSun"/>
                                      <a:cs typeface="Times New Roman"/>
                                    </a:rPr>
                                    <m:t>𝑛</m:t>
                                  </m:r>
                                </m:sup>
                              </m:sSup>
                            </m:e>
                          </m:d>
                        </m:e>
                      </m:d>
                    </m:oMath>
                  </m:oMathPara>
                </a14:m>
                <a:endParaRPr lang="ko-KR" altLang="en-US" sz="1400" dirty="0">
                  <a:latin typeface="Calibri" panose="020F0502020204030204" pitchFamily="34" charset="0"/>
                </a:endParaRPr>
              </a:p>
            </p:txBody>
          </p:sp>
        </mc:Choice>
        <mc:Fallback xmlns="">
          <p:sp>
            <p:nvSpPr>
              <p:cNvPr id="56" name="Rectangle 55"/>
              <p:cNvSpPr>
                <a:spLocks noRot="1" noChangeAspect="1" noMove="1" noResize="1" noEditPoints="1" noAdjustHandles="1" noChangeArrowheads="1" noChangeShapeType="1" noTextEdit="1"/>
              </p:cNvSpPr>
              <p:nvPr/>
            </p:nvSpPr>
            <p:spPr>
              <a:xfrm>
                <a:off x="4953000" y="3603381"/>
                <a:ext cx="3657600" cy="335476"/>
              </a:xfrm>
              <a:prstGeom prst="rect">
                <a:avLst/>
              </a:prstGeom>
              <a:blipFill rotWithShape="1">
                <a:blip r:embed="rId33"/>
                <a:stretch>
                  <a:fillRect b="-3636"/>
                </a:stretch>
              </a:blipFill>
            </p:spPr>
            <p:txBody>
              <a:bodyPr/>
              <a:lstStyle/>
              <a:p>
                <a:r>
                  <a:rPr lang="en-US">
                    <a:noFill/>
                  </a:rPr>
                  <a:t> </a:t>
                </a:r>
              </a:p>
            </p:txBody>
          </p:sp>
        </mc:Fallback>
      </mc:AlternateContent>
      <p:sp>
        <p:nvSpPr>
          <p:cNvPr id="61" name="TextBox 60"/>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3042008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a:grpSpLocks noChangeAspect="1"/>
          </p:cNvGrpSpPr>
          <p:nvPr/>
        </p:nvGrpSpPr>
        <p:grpSpPr>
          <a:xfrm>
            <a:off x="3047999" y="1087595"/>
            <a:ext cx="3220569" cy="2145134"/>
            <a:chOff x="6485" y="1106214"/>
            <a:chExt cx="2948161" cy="2045548"/>
          </a:xfrm>
        </p:grpSpPr>
        <p:pic>
          <p:nvPicPr>
            <p:cNvPr id="4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3" y="1106214"/>
              <a:ext cx="2922893" cy="2045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7519" b="82480"/>
            <a:stretch/>
          </p:blipFill>
          <p:spPr bwMode="auto">
            <a:xfrm>
              <a:off x="6485" y="1106214"/>
              <a:ext cx="889132" cy="193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30" name="Picture 6" descr="http://blog.ludacus.com/wp-content/uploads/2015/06/apple_music_curat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0969" y="1123537"/>
            <a:ext cx="2262339" cy="20214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jessesw.com/images/Rec_images/Rec_Engine_Image_Amaz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2063316" y="3525995"/>
            <a:ext cx="5217538" cy="1579405"/>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266700" y="5522344"/>
            <a:ext cx="8610599" cy="1015663"/>
          </a:xfrm>
          <a:prstGeom prst="rect">
            <a:avLst/>
          </a:prstGeom>
          <a:noFill/>
        </p:spPr>
        <p:txBody>
          <a:bodyPr wrap="square" rtlCol="0">
            <a:spAutoFit/>
          </a:bodyPr>
          <a:lstStyle/>
          <a:p>
            <a:r>
              <a:rPr lang="en-US" sz="1500" b="1" dirty="0"/>
              <a:t>Finance </a:t>
            </a:r>
            <a:r>
              <a:rPr lang="en-US" sz="1500" dirty="0"/>
              <a:t>: Portfolio optimization under unknown return profiles </a:t>
            </a:r>
            <a:r>
              <a:rPr lang="en-US" sz="1500" dirty="0">
                <a:solidFill>
                  <a:srgbClr val="00B050"/>
                </a:solidFill>
              </a:rPr>
              <a:t>given </a:t>
            </a:r>
            <a:r>
              <a:rPr lang="ko-KR" altLang="en-US" sz="1500" dirty="0">
                <a:solidFill>
                  <a:srgbClr val="00B050"/>
                </a:solidFill>
              </a:rPr>
              <a:t> </a:t>
            </a:r>
            <a:r>
              <a:rPr lang="en-US" altLang="ko-KR" sz="1500" dirty="0" smtClean="0">
                <a:solidFill>
                  <a:srgbClr val="00B050"/>
                </a:solidFill>
              </a:rPr>
              <a:t>varying </a:t>
            </a:r>
            <a:r>
              <a:rPr lang="en-US" sz="1500" dirty="0" smtClean="0">
                <a:solidFill>
                  <a:srgbClr val="00B050"/>
                </a:solidFill>
              </a:rPr>
              <a:t>economic </a:t>
            </a:r>
            <a:r>
              <a:rPr lang="en-US" sz="1500" dirty="0">
                <a:solidFill>
                  <a:srgbClr val="00B050"/>
                </a:solidFill>
              </a:rPr>
              <a:t>condition</a:t>
            </a:r>
          </a:p>
          <a:p>
            <a:r>
              <a:rPr lang="en-US" sz="1500" b="1" dirty="0"/>
              <a:t>Health care</a:t>
            </a:r>
            <a:r>
              <a:rPr lang="en-US" sz="1500" dirty="0"/>
              <a:t>  : Choosing the best treatment among alternatives </a:t>
            </a:r>
            <a:r>
              <a:rPr lang="en-US" sz="1500" dirty="0">
                <a:solidFill>
                  <a:srgbClr val="00B050"/>
                </a:solidFill>
              </a:rPr>
              <a:t>given </a:t>
            </a:r>
            <a:r>
              <a:rPr lang="en-US" sz="1500" dirty="0" smtClean="0">
                <a:solidFill>
                  <a:srgbClr val="00B050"/>
                </a:solidFill>
              </a:rPr>
              <a:t>different patient </a:t>
            </a:r>
            <a:r>
              <a:rPr lang="en-US" sz="1500" dirty="0">
                <a:solidFill>
                  <a:srgbClr val="00B050"/>
                </a:solidFill>
              </a:rPr>
              <a:t>information</a:t>
            </a:r>
          </a:p>
          <a:p>
            <a:r>
              <a:rPr lang="en-US" sz="1500" b="1" dirty="0"/>
              <a:t>Internet shopping : </a:t>
            </a:r>
            <a:r>
              <a:rPr lang="en-US" sz="1500" dirty="0"/>
              <a:t>Choosing the optimum price (sales </a:t>
            </a:r>
            <a:r>
              <a:rPr lang="en-US" sz="1500" dirty="0" err="1"/>
              <a:t>v.s</a:t>
            </a:r>
            <a:r>
              <a:rPr lang="en-US" sz="1500" dirty="0"/>
              <a:t>. profits) </a:t>
            </a:r>
            <a:r>
              <a:rPr lang="en-US" sz="1500" dirty="0">
                <a:solidFill>
                  <a:srgbClr val="00B050"/>
                </a:solidFill>
              </a:rPr>
              <a:t>given </a:t>
            </a:r>
            <a:r>
              <a:rPr lang="en-US" sz="1500" dirty="0" smtClean="0">
                <a:solidFill>
                  <a:srgbClr val="00B050"/>
                </a:solidFill>
              </a:rPr>
              <a:t>varying season </a:t>
            </a:r>
            <a:endParaRPr lang="en-US" sz="1500" b="1" dirty="0">
              <a:solidFill>
                <a:srgbClr val="00B050"/>
              </a:solidFill>
            </a:endParaRPr>
          </a:p>
          <a:p>
            <a:r>
              <a:rPr lang="en-US" sz="1500" b="1" dirty="0"/>
              <a:t>Experiment design </a:t>
            </a:r>
            <a:r>
              <a:rPr lang="en-US" sz="1500" dirty="0"/>
              <a:t>: Sequential experimental design </a:t>
            </a:r>
            <a:r>
              <a:rPr lang="en-US" sz="1500" dirty="0">
                <a:solidFill>
                  <a:srgbClr val="00B050"/>
                </a:solidFill>
              </a:rPr>
              <a:t>given </a:t>
            </a:r>
            <a:r>
              <a:rPr lang="en-US" sz="1500" dirty="0" smtClean="0">
                <a:solidFill>
                  <a:srgbClr val="00B050"/>
                </a:solidFill>
              </a:rPr>
              <a:t>varying environmental </a:t>
            </a:r>
            <a:r>
              <a:rPr lang="en-US" sz="1500" dirty="0">
                <a:solidFill>
                  <a:srgbClr val="00B050"/>
                </a:solidFill>
              </a:rPr>
              <a:t>condition</a:t>
            </a:r>
          </a:p>
        </p:txBody>
      </p:sp>
      <p:sp>
        <p:nvSpPr>
          <p:cNvPr id="10" name="TextBox 9"/>
          <p:cNvSpPr txBox="1"/>
          <p:nvPr/>
        </p:nvSpPr>
        <p:spPr>
          <a:xfrm>
            <a:off x="0" y="102513"/>
            <a:ext cx="9144000" cy="430887"/>
          </a:xfrm>
          <a:prstGeom prst="rect">
            <a:avLst/>
          </a:prstGeom>
          <a:noFill/>
        </p:spPr>
        <p:txBody>
          <a:bodyPr wrap="square" rtlCol="0">
            <a:spAutoFit/>
          </a:bodyPr>
          <a:lstStyle/>
          <a:p>
            <a:pPr algn="ctr"/>
            <a:r>
              <a:rPr lang="en-US" altLang="ko-KR" sz="2200" b="1" dirty="0" smtClean="0">
                <a:latin typeface="Palatino Linotype" panose="02040502050505030304" pitchFamily="18" charset="0"/>
                <a:ea typeface="Arial Unicode MS" panose="020B0604020202020204" pitchFamily="50" charset="-127"/>
                <a:cs typeface="Arial Unicode MS" panose="020B0604020202020204" pitchFamily="50" charset="-127"/>
              </a:rPr>
              <a:t>Contextual Bandit Problem</a:t>
            </a:r>
          </a:p>
        </p:txBody>
      </p:sp>
      <p:pic>
        <p:nvPicPr>
          <p:cNvPr id="12290" name="Picture 2" descr="http://aphotoeditor.com/wp-content/uploads/2015/05/genome_0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8717" y="1086938"/>
            <a:ext cx="1676400" cy="214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53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4" name="Straight Arrow Connector 123"/>
          <p:cNvCxnSpPr/>
          <p:nvPr/>
        </p:nvCxnSpPr>
        <p:spPr>
          <a:xfrm>
            <a:off x="1265856" y="3043925"/>
            <a:ext cx="59250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p:cNvSpPr/>
              <p:nvPr/>
            </p:nvSpPr>
            <p:spPr>
              <a:xfrm>
                <a:off x="2331185" y="952106"/>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𝑐</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47" name="Oval 46"/>
              <p:cNvSpPr>
                <a:spLocks noRot="1" noChangeAspect="1" noMove="1" noResize="1" noEditPoints="1" noAdjustHandles="1" noChangeArrowheads="1" noChangeShapeType="1" noTextEdit="1"/>
              </p:cNvSpPr>
              <p:nvPr/>
            </p:nvSpPr>
            <p:spPr>
              <a:xfrm>
                <a:off x="2331185" y="952106"/>
                <a:ext cx="515672" cy="517595"/>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p:sp>
        <p:nvSpPr>
          <p:cNvPr id="48" name="Oval 47"/>
          <p:cNvSpPr/>
          <p:nvPr/>
        </p:nvSpPr>
        <p:spPr>
          <a:xfrm>
            <a:off x="3798303" y="949766"/>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49" name="Oval 48"/>
              <p:cNvSpPr/>
              <p:nvPr/>
            </p:nvSpPr>
            <p:spPr>
              <a:xfrm>
                <a:off x="5236933" y="949766"/>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𝑐</m:t>
                          </m:r>
                        </m:e>
                        <m:sup>
                          <m:r>
                            <a:rPr lang="en-US" b="0" i="1" smtClean="0">
                              <a:solidFill>
                                <a:schemeClr val="tx1"/>
                              </a:solidFill>
                              <a:latin typeface="Cambria Math" panose="02040503050406030204" pitchFamily="18" charset="0"/>
                            </a:rPr>
                            <m:t>𝑛</m:t>
                          </m:r>
                        </m:sup>
                      </m:sSup>
                    </m:oMath>
                  </m:oMathPara>
                </a14:m>
                <a:endParaRPr lang="en-US" dirty="0"/>
              </a:p>
            </p:txBody>
          </p:sp>
        </mc:Choice>
        <mc:Fallback xmlns="">
          <p:sp>
            <p:nvSpPr>
              <p:cNvPr id="49" name="Oval 48"/>
              <p:cNvSpPr>
                <a:spLocks noRot="1" noChangeAspect="1" noMove="1" noResize="1" noEditPoints="1" noAdjustHandles="1" noChangeArrowheads="1" noChangeShapeType="1" noTextEdit="1"/>
              </p:cNvSpPr>
              <p:nvPr/>
            </p:nvSpPr>
            <p:spPr>
              <a:xfrm>
                <a:off x="5236933" y="949766"/>
                <a:ext cx="515672" cy="517595"/>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p:cNvSpPr/>
              <p:nvPr/>
            </p:nvSpPr>
            <p:spPr>
              <a:xfrm>
                <a:off x="2331045" y="186691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𝑥</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51" name="Oval 50"/>
              <p:cNvSpPr>
                <a:spLocks noRot="1" noChangeAspect="1" noMove="1" noResize="1" noEditPoints="1" noAdjustHandles="1" noChangeArrowheads="1" noChangeShapeType="1" noTextEdit="1"/>
              </p:cNvSpPr>
              <p:nvPr/>
            </p:nvSpPr>
            <p:spPr>
              <a:xfrm>
                <a:off x="2331045" y="1866919"/>
                <a:ext cx="515672" cy="517595"/>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
        <p:nvSpPr>
          <p:cNvPr id="52" name="Oval 51"/>
          <p:cNvSpPr/>
          <p:nvPr/>
        </p:nvSpPr>
        <p:spPr>
          <a:xfrm>
            <a:off x="3798163" y="186457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53" name="Oval 52"/>
              <p:cNvSpPr/>
              <p:nvPr/>
            </p:nvSpPr>
            <p:spPr>
              <a:xfrm>
                <a:off x="5236793" y="186457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rPr>
                            <m:t>𝑥</m:t>
                          </m:r>
                        </m:e>
                        <m:sup>
                          <m:r>
                            <a:rPr lang="en-US" b="0" i="1" smtClean="0">
                              <a:solidFill>
                                <a:schemeClr val="tx1"/>
                              </a:solidFill>
                              <a:latin typeface="Cambria Math" panose="02040503050406030204" pitchFamily="18" charset="0"/>
                            </a:rPr>
                            <m:t>𝑛</m:t>
                          </m:r>
                        </m:sup>
                      </m:sSup>
                    </m:oMath>
                  </m:oMathPara>
                </a14:m>
                <a:endParaRPr lang="en-US" dirty="0"/>
              </a:p>
            </p:txBody>
          </p:sp>
        </mc:Choice>
        <mc:Fallback xmlns="">
          <p:sp>
            <p:nvSpPr>
              <p:cNvPr id="53" name="Oval 52"/>
              <p:cNvSpPr>
                <a:spLocks noRot="1" noChangeAspect="1" noMove="1" noResize="1" noEditPoints="1" noAdjustHandles="1" noChangeArrowheads="1" noChangeShapeType="1" noTextEdit="1"/>
              </p:cNvSpPr>
              <p:nvPr/>
            </p:nvSpPr>
            <p:spPr>
              <a:xfrm>
                <a:off x="5236793" y="1864579"/>
                <a:ext cx="515672" cy="517595"/>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p:cNvSpPr/>
              <p:nvPr/>
            </p:nvSpPr>
            <p:spPr>
              <a:xfrm>
                <a:off x="2331045" y="2779392"/>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𝑓</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57" name="Oval 56"/>
              <p:cNvSpPr>
                <a:spLocks noRot="1" noChangeAspect="1" noMove="1" noResize="1" noEditPoints="1" noAdjustHandles="1" noChangeArrowheads="1" noChangeShapeType="1" noTextEdit="1"/>
              </p:cNvSpPr>
              <p:nvPr/>
            </p:nvSpPr>
            <p:spPr>
              <a:xfrm>
                <a:off x="2331045" y="2779392"/>
                <a:ext cx="515672" cy="517595"/>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p:sp>
        <p:nvSpPr>
          <p:cNvPr id="58" name="Oval 57"/>
          <p:cNvSpPr/>
          <p:nvPr/>
        </p:nvSpPr>
        <p:spPr>
          <a:xfrm>
            <a:off x="3798163" y="2777052"/>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59" name="Oval 58"/>
              <p:cNvSpPr/>
              <p:nvPr/>
            </p:nvSpPr>
            <p:spPr>
              <a:xfrm>
                <a:off x="5236793" y="2777052"/>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𝑓</m:t>
                          </m:r>
                        </m:e>
                        <m:sup>
                          <m:r>
                            <a:rPr lang="en-US" b="0" i="1" smtClean="0">
                              <a:solidFill>
                                <a:schemeClr val="tx1"/>
                              </a:solidFill>
                              <a:latin typeface="Cambria Math" panose="02040503050406030204" pitchFamily="18" charset="0"/>
                            </a:rPr>
                            <m:t>𝑛</m:t>
                          </m:r>
                        </m:sup>
                      </m:sSup>
                    </m:oMath>
                  </m:oMathPara>
                </a14:m>
                <a:endParaRPr lang="en-US" dirty="0"/>
              </a:p>
            </p:txBody>
          </p:sp>
        </mc:Choice>
        <mc:Fallback xmlns="">
          <p:sp>
            <p:nvSpPr>
              <p:cNvPr id="59" name="Oval 58"/>
              <p:cNvSpPr>
                <a:spLocks noRot="1" noChangeAspect="1" noMove="1" noResize="1" noEditPoints="1" noAdjustHandles="1" noChangeArrowheads="1" noChangeShapeType="1" noTextEdit="1"/>
              </p:cNvSpPr>
              <p:nvPr/>
            </p:nvSpPr>
            <p:spPr>
              <a:xfrm>
                <a:off x="5236793" y="2777052"/>
                <a:ext cx="515672" cy="517595"/>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cxnSp>
        <p:nvCxnSpPr>
          <p:cNvPr id="61" name="Straight Arrow Connector 60"/>
          <p:cNvCxnSpPr/>
          <p:nvPr/>
        </p:nvCxnSpPr>
        <p:spPr>
          <a:xfrm flipH="1">
            <a:off x="2588881" y="2387910"/>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Oval 61"/>
              <p:cNvSpPr/>
              <p:nvPr/>
            </p:nvSpPr>
            <p:spPr>
              <a:xfrm>
                <a:off x="2331045" y="368612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𝑦</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62" name="Oval 61"/>
              <p:cNvSpPr>
                <a:spLocks noRot="1" noChangeAspect="1" noMove="1" noResize="1" noEditPoints="1" noAdjustHandles="1" noChangeArrowheads="1" noChangeShapeType="1" noTextEdit="1"/>
              </p:cNvSpPr>
              <p:nvPr/>
            </p:nvSpPr>
            <p:spPr>
              <a:xfrm>
                <a:off x="2331045" y="3686129"/>
                <a:ext cx="515672" cy="517595"/>
              </a:xfrm>
              <a:prstGeom prst="ellipse">
                <a:avLst/>
              </a:prstGeom>
              <a:blipFill>
                <a:blip r:embed="rId8"/>
                <a:stretch>
                  <a:fillRect/>
                </a:stretch>
              </a:blipFill>
              <a:ln w="12700">
                <a:solidFill>
                  <a:schemeClr val="tx1"/>
                </a:solidFill>
              </a:ln>
            </p:spPr>
            <p:txBody>
              <a:bodyPr/>
              <a:lstStyle/>
              <a:p>
                <a:r>
                  <a:rPr lang="en-US">
                    <a:noFill/>
                  </a:rPr>
                  <a:t> </a:t>
                </a:r>
              </a:p>
            </p:txBody>
          </p:sp>
        </mc:Fallback>
      </mc:AlternateContent>
      <p:sp>
        <p:nvSpPr>
          <p:cNvPr id="63" name="Oval 62"/>
          <p:cNvSpPr/>
          <p:nvPr/>
        </p:nvSpPr>
        <p:spPr>
          <a:xfrm>
            <a:off x="3798163" y="368378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64" name="Oval 63"/>
              <p:cNvSpPr/>
              <p:nvPr/>
            </p:nvSpPr>
            <p:spPr>
              <a:xfrm>
                <a:off x="5236793" y="368378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rPr>
                            <m:t>𝑦</m:t>
                          </m:r>
                        </m:e>
                        <m:sup>
                          <m:r>
                            <a:rPr lang="en-US" b="0" i="1" smtClean="0">
                              <a:solidFill>
                                <a:schemeClr val="tx1"/>
                              </a:solidFill>
                              <a:latin typeface="Cambria Math" panose="02040503050406030204" pitchFamily="18" charset="0"/>
                            </a:rPr>
                            <m:t>𝑛</m:t>
                          </m:r>
                        </m:sup>
                      </m:sSup>
                    </m:oMath>
                  </m:oMathPara>
                </a14:m>
                <a:endParaRPr lang="en-US" dirty="0"/>
              </a:p>
            </p:txBody>
          </p:sp>
        </mc:Choice>
        <mc:Fallback xmlns="">
          <p:sp>
            <p:nvSpPr>
              <p:cNvPr id="64" name="Oval 63"/>
              <p:cNvSpPr>
                <a:spLocks noRot="1" noChangeAspect="1" noMove="1" noResize="1" noEditPoints="1" noAdjustHandles="1" noChangeArrowheads="1" noChangeShapeType="1" noTextEdit="1"/>
              </p:cNvSpPr>
              <p:nvPr/>
            </p:nvSpPr>
            <p:spPr>
              <a:xfrm>
                <a:off x="5236793" y="3683789"/>
                <a:ext cx="515672" cy="517595"/>
              </a:xfrm>
              <a:prstGeom prst="ellipse">
                <a:avLst/>
              </a:prstGeom>
              <a:blipFill>
                <a:blip r:embed="rId9"/>
                <a:stretch>
                  <a:fillRect/>
                </a:stretch>
              </a:blipFill>
              <a:ln w="12700">
                <a:solidFill>
                  <a:schemeClr val="tx1"/>
                </a:solidFill>
              </a:ln>
            </p:spPr>
            <p:txBody>
              <a:bodyPr/>
              <a:lstStyle/>
              <a:p>
                <a:r>
                  <a:rPr lang="en-US">
                    <a:noFill/>
                  </a:rPr>
                  <a:t> </a:t>
                </a:r>
              </a:p>
            </p:txBody>
          </p:sp>
        </mc:Fallback>
      </mc:AlternateContent>
      <p:cxnSp>
        <p:nvCxnSpPr>
          <p:cNvPr id="66" name="Straight Arrow Connector 65"/>
          <p:cNvCxnSpPr>
            <a:endCxn id="62" idx="0"/>
          </p:cNvCxnSpPr>
          <p:nvPr/>
        </p:nvCxnSpPr>
        <p:spPr>
          <a:xfrm flipH="1">
            <a:off x="2588881" y="3288911"/>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Arc 116"/>
          <p:cNvSpPr/>
          <p:nvPr/>
        </p:nvSpPr>
        <p:spPr>
          <a:xfrm>
            <a:off x="2353105" y="1367274"/>
            <a:ext cx="623656" cy="1491838"/>
          </a:xfrm>
          <a:prstGeom prst="arc">
            <a:avLst>
              <a:gd name="adj1" fmla="val 16752889"/>
              <a:gd name="adj2" fmla="val 493958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5" name="Straight Arrow Connector 124"/>
          <p:cNvCxnSpPr/>
          <p:nvPr/>
        </p:nvCxnSpPr>
        <p:spPr>
          <a:xfrm flipH="1">
            <a:off x="4069933" y="3287741"/>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4054393" y="2385570"/>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Arc 129"/>
          <p:cNvSpPr/>
          <p:nvPr/>
        </p:nvSpPr>
        <p:spPr>
          <a:xfrm>
            <a:off x="3818617" y="1364934"/>
            <a:ext cx="623656" cy="1491838"/>
          </a:xfrm>
          <a:prstGeom prst="arc">
            <a:avLst>
              <a:gd name="adj1" fmla="val 16752889"/>
              <a:gd name="adj2" fmla="val 493958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Oval 40"/>
              <p:cNvSpPr/>
              <p:nvPr/>
            </p:nvSpPr>
            <p:spPr>
              <a:xfrm>
                <a:off x="6675423" y="949766"/>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𝑐</m:t>
                          </m:r>
                        </m:e>
                        <m:sup>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41" name="Oval 40"/>
              <p:cNvSpPr>
                <a:spLocks noRot="1" noChangeAspect="1" noMove="1" noResize="1" noEditPoints="1" noAdjustHandles="1" noChangeArrowheads="1" noChangeShapeType="1" noTextEdit="1"/>
              </p:cNvSpPr>
              <p:nvPr/>
            </p:nvSpPr>
            <p:spPr>
              <a:xfrm>
                <a:off x="6675423" y="949766"/>
                <a:ext cx="515672" cy="517595"/>
              </a:xfrm>
              <a:prstGeom prst="ellipse">
                <a:avLst/>
              </a:prstGeom>
              <a:blipFill>
                <a:blip r:embed="rId10"/>
                <a:stretch>
                  <a:fillRect l="-4598" r="-2299"/>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Oval 42"/>
              <p:cNvSpPr/>
              <p:nvPr/>
            </p:nvSpPr>
            <p:spPr>
              <a:xfrm>
                <a:off x="6675283" y="1864579"/>
                <a:ext cx="515672" cy="517595"/>
              </a:xfrm>
              <a:prstGeom prst="ellipse">
                <a:avLst/>
              </a:prstGeom>
              <a:solidFill>
                <a:schemeClr val="bg1"/>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𝑥</m:t>
                      </m:r>
                    </m:oMath>
                  </m:oMathPara>
                </a14:m>
                <a:endParaRPr lang="en-US" dirty="0"/>
              </a:p>
            </p:txBody>
          </p:sp>
        </mc:Choice>
        <mc:Fallback xmlns="">
          <p:sp>
            <p:nvSpPr>
              <p:cNvPr id="43" name="Oval 42"/>
              <p:cNvSpPr>
                <a:spLocks noRot="1" noChangeAspect="1" noMove="1" noResize="1" noEditPoints="1" noAdjustHandles="1" noChangeArrowheads="1" noChangeShapeType="1" noTextEdit="1"/>
              </p:cNvSpPr>
              <p:nvPr/>
            </p:nvSpPr>
            <p:spPr>
              <a:xfrm>
                <a:off x="6675283" y="1864579"/>
                <a:ext cx="515672" cy="517595"/>
              </a:xfrm>
              <a:prstGeom prst="ellipse">
                <a:avLst/>
              </a:prstGeom>
              <a:blipFill>
                <a:blip r:embed="rId11"/>
                <a:stretch>
                  <a:fillRect/>
                </a:stretch>
              </a:blipFill>
              <a:ln w="28575">
                <a:solidFill>
                  <a:schemeClr val="tx1"/>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p:cNvSpPr/>
              <p:nvPr/>
            </p:nvSpPr>
            <p:spPr>
              <a:xfrm>
                <a:off x="6675283" y="2777052"/>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𝑓</m:t>
                      </m:r>
                    </m:oMath>
                  </m:oMathPara>
                </a14:m>
                <a:endParaRPr lang="en-US" dirty="0"/>
              </a:p>
            </p:txBody>
          </p:sp>
        </mc:Choice>
        <mc:Fallback xmlns="">
          <p:sp>
            <p:nvSpPr>
              <p:cNvPr id="44" name="Oval 43"/>
              <p:cNvSpPr>
                <a:spLocks noRot="1" noChangeAspect="1" noMove="1" noResize="1" noEditPoints="1" noAdjustHandles="1" noChangeArrowheads="1" noChangeShapeType="1" noTextEdit="1"/>
              </p:cNvSpPr>
              <p:nvPr/>
            </p:nvSpPr>
            <p:spPr>
              <a:xfrm>
                <a:off x="6675283" y="2777052"/>
                <a:ext cx="515672" cy="517595"/>
              </a:xfrm>
              <a:prstGeom prst="ellipse">
                <a:avLst/>
              </a:prstGeom>
              <a:blipFill>
                <a:blip r:embed="rId1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3837037" y="914400"/>
                <a:ext cx="497252" cy="4770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m:t>
                      </m:r>
                    </m:oMath>
                  </m:oMathPara>
                </a14:m>
                <a:endParaRPr lang="en-US" sz="2500" dirty="0"/>
              </a:p>
            </p:txBody>
          </p:sp>
        </mc:Choice>
        <mc:Fallback xmlns="">
          <p:sp>
            <p:nvSpPr>
              <p:cNvPr id="2" name="Rectangle 1"/>
              <p:cNvSpPr>
                <a:spLocks noRot="1" noChangeAspect="1" noMove="1" noResize="1" noEditPoints="1" noAdjustHandles="1" noChangeArrowheads="1" noChangeShapeType="1" noTextEdit="1"/>
              </p:cNvSpPr>
              <p:nvPr/>
            </p:nvSpPr>
            <p:spPr>
              <a:xfrm>
                <a:off x="3837037" y="914400"/>
                <a:ext cx="497252" cy="47705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3849026" y="1824434"/>
                <a:ext cx="497252" cy="4770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m:t>
                      </m:r>
                    </m:oMath>
                  </m:oMathPara>
                </a14:m>
                <a:endParaRPr lang="en-US" sz="2500" dirty="0"/>
              </a:p>
            </p:txBody>
          </p:sp>
        </mc:Choice>
        <mc:Fallback xmlns="">
          <p:sp>
            <p:nvSpPr>
              <p:cNvPr id="46" name="Rectangle 45"/>
              <p:cNvSpPr>
                <a:spLocks noRot="1" noChangeAspect="1" noMove="1" noResize="1" noEditPoints="1" noAdjustHandles="1" noChangeArrowheads="1" noChangeShapeType="1" noTextEdit="1"/>
              </p:cNvSpPr>
              <p:nvPr/>
            </p:nvSpPr>
            <p:spPr>
              <a:xfrm>
                <a:off x="3849026" y="1824434"/>
                <a:ext cx="497252" cy="47705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3831992" y="2716700"/>
                <a:ext cx="497252" cy="4770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m:t>
                      </m:r>
                    </m:oMath>
                  </m:oMathPara>
                </a14:m>
                <a:endParaRPr lang="en-US" sz="2500" dirty="0"/>
              </a:p>
            </p:txBody>
          </p:sp>
        </mc:Choice>
        <mc:Fallback xmlns="">
          <p:sp>
            <p:nvSpPr>
              <p:cNvPr id="50" name="Rectangle 49"/>
              <p:cNvSpPr>
                <a:spLocks noRot="1" noChangeAspect="1" noMove="1" noResize="1" noEditPoints="1" noAdjustHandles="1" noChangeArrowheads="1" noChangeShapeType="1" noTextEdit="1"/>
              </p:cNvSpPr>
              <p:nvPr/>
            </p:nvSpPr>
            <p:spPr>
              <a:xfrm>
                <a:off x="3831992" y="2716700"/>
                <a:ext cx="497252" cy="47705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3838524" y="3649281"/>
                <a:ext cx="497252" cy="4770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m:t>
                      </m:r>
                    </m:oMath>
                  </m:oMathPara>
                </a14:m>
                <a:endParaRPr lang="en-US" sz="2500" dirty="0"/>
              </a:p>
            </p:txBody>
          </p:sp>
        </mc:Choice>
        <mc:Fallback xmlns="">
          <p:sp>
            <p:nvSpPr>
              <p:cNvPr id="54" name="Rectangle 53"/>
              <p:cNvSpPr>
                <a:spLocks noRot="1" noChangeAspect="1" noMove="1" noResize="1" noEditPoints="1" noAdjustHandles="1" noChangeArrowheads="1" noChangeShapeType="1" noTextEdit="1"/>
              </p:cNvSpPr>
              <p:nvPr/>
            </p:nvSpPr>
            <p:spPr>
              <a:xfrm>
                <a:off x="3838524" y="3649281"/>
                <a:ext cx="497252" cy="477054"/>
              </a:xfrm>
              <a:prstGeom prst="rect">
                <a:avLst/>
              </a:prstGeom>
              <a:blipFill>
                <a:blip r:embed="rId16"/>
                <a:stretch>
                  <a:fillRect/>
                </a:stretch>
              </a:blipFill>
            </p:spPr>
            <p:txBody>
              <a:bodyPr/>
              <a:lstStyle/>
              <a:p>
                <a:r>
                  <a:rPr lang="en-US">
                    <a:noFill/>
                  </a:rPr>
                  <a:t> </a:t>
                </a:r>
              </a:p>
            </p:txBody>
          </p:sp>
        </mc:Fallback>
      </mc:AlternateContent>
      <p:cxnSp>
        <p:nvCxnSpPr>
          <p:cNvPr id="55" name="Straight Arrow Connector 54"/>
          <p:cNvCxnSpPr/>
          <p:nvPr/>
        </p:nvCxnSpPr>
        <p:spPr>
          <a:xfrm flipH="1">
            <a:off x="5507409" y="3287741"/>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5491869" y="2385570"/>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Arc 59"/>
          <p:cNvSpPr/>
          <p:nvPr/>
        </p:nvSpPr>
        <p:spPr>
          <a:xfrm>
            <a:off x="5256093" y="1364934"/>
            <a:ext cx="623656" cy="1491838"/>
          </a:xfrm>
          <a:prstGeom prst="arc">
            <a:avLst>
              <a:gd name="adj1" fmla="val 16752889"/>
              <a:gd name="adj2" fmla="val 493958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0" name="Straight Arrow Connector 69"/>
          <p:cNvCxnSpPr/>
          <p:nvPr/>
        </p:nvCxnSpPr>
        <p:spPr>
          <a:xfrm flipH="1">
            <a:off x="6929345" y="2385570"/>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Arc 70"/>
          <p:cNvSpPr/>
          <p:nvPr/>
        </p:nvSpPr>
        <p:spPr>
          <a:xfrm>
            <a:off x="6693569" y="1364934"/>
            <a:ext cx="623656" cy="1491838"/>
          </a:xfrm>
          <a:prstGeom prst="arc">
            <a:avLst>
              <a:gd name="adj1" fmla="val 16752889"/>
              <a:gd name="adj2" fmla="val 4939587"/>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Oval 71"/>
              <p:cNvSpPr/>
              <p:nvPr/>
            </p:nvSpPr>
            <p:spPr>
              <a:xfrm>
                <a:off x="1143963" y="2785128"/>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𝜏</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𝜆</m:t>
                      </m:r>
                    </m:oMath>
                  </m:oMathPara>
                </a14:m>
                <a:endParaRPr lang="en-US" dirty="0"/>
              </a:p>
            </p:txBody>
          </p:sp>
        </mc:Choice>
        <mc:Fallback xmlns="">
          <p:sp>
            <p:nvSpPr>
              <p:cNvPr id="72" name="Oval 71"/>
              <p:cNvSpPr>
                <a:spLocks noRot="1" noChangeAspect="1" noMove="1" noResize="1" noEditPoints="1" noAdjustHandles="1" noChangeArrowheads="1" noChangeShapeType="1" noTextEdit="1"/>
              </p:cNvSpPr>
              <p:nvPr/>
            </p:nvSpPr>
            <p:spPr>
              <a:xfrm>
                <a:off x="1143963" y="2785128"/>
                <a:ext cx="515672" cy="517595"/>
              </a:xfrm>
              <a:prstGeom prst="ellipse">
                <a:avLst/>
              </a:prstGeom>
              <a:blipFill>
                <a:blip r:embed="rId17"/>
                <a:stretch>
                  <a:fillRect l="-3488" r="-6977"/>
                </a:stretch>
              </a:blipFill>
              <a:ln w="12700">
                <a:solidFill>
                  <a:schemeClr val="tx1"/>
                </a:solidFill>
              </a:ln>
            </p:spPr>
            <p:txBody>
              <a:bodyPr/>
              <a:lstStyle/>
              <a:p>
                <a:r>
                  <a:rPr lang="en-US">
                    <a:noFill/>
                  </a:rPr>
                  <a:t> </a:t>
                </a:r>
              </a:p>
            </p:txBody>
          </p:sp>
        </mc:Fallback>
      </mc:AlternateContent>
      <p:sp>
        <p:nvSpPr>
          <p:cNvPr id="9" name="TextBox 8"/>
          <p:cNvSpPr txBox="1"/>
          <p:nvPr/>
        </p:nvSpPr>
        <p:spPr>
          <a:xfrm>
            <a:off x="7689092" y="949766"/>
            <a:ext cx="990600" cy="369332"/>
          </a:xfrm>
          <a:prstGeom prst="rect">
            <a:avLst/>
          </a:prstGeom>
          <a:noFill/>
        </p:spPr>
        <p:txBody>
          <a:bodyPr wrap="square" rtlCol="0">
            <a:spAutoFit/>
          </a:bodyPr>
          <a:lstStyle/>
          <a:p>
            <a:r>
              <a:rPr lang="en-US" dirty="0" smtClean="0"/>
              <a:t>Context</a:t>
            </a:r>
            <a:endParaRPr lang="en-US" dirty="0"/>
          </a:p>
        </p:txBody>
      </p:sp>
      <p:sp>
        <p:nvSpPr>
          <p:cNvPr id="73" name="TextBox 72"/>
          <p:cNvSpPr txBox="1"/>
          <p:nvPr/>
        </p:nvSpPr>
        <p:spPr>
          <a:xfrm>
            <a:off x="7689092" y="1938710"/>
            <a:ext cx="990600" cy="369332"/>
          </a:xfrm>
          <a:prstGeom prst="rect">
            <a:avLst/>
          </a:prstGeom>
          <a:noFill/>
        </p:spPr>
        <p:txBody>
          <a:bodyPr wrap="square" rtlCol="0">
            <a:spAutoFit/>
          </a:bodyPr>
          <a:lstStyle/>
          <a:p>
            <a:r>
              <a:rPr lang="en-US" dirty="0" smtClean="0"/>
              <a:t>Input</a:t>
            </a:r>
            <a:endParaRPr lang="en-US" dirty="0"/>
          </a:p>
        </p:txBody>
      </p:sp>
      <p:sp>
        <p:nvSpPr>
          <p:cNvPr id="74" name="TextBox 73"/>
          <p:cNvSpPr txBox="1"/>
          <p:nvPr/>
        </p:nvSpPr>
        <p:spPr>
          <a:xfrm>
            <a:off x="7689092" y="2824422"/>
            <a:ext cx="2216908" cy="369332"/>
          </a:xfrm>
          <a:prstGeom prst="rect">
            <a:avLst/>
          </a:prstGeom>
          <a:noFill/>
        </p:spPr>
        <p:txBody>
          <a:bodyPr wrap="square" rtlCol="0">
            <a:spAutoFit/>
          </a:bodyPr>
          <a:lstStyle/>
          <a:p>
            <a:r>
              <a:rPr lang="en-US" dirty="0" smtClean="0"/>
              <a:t>True function values</a:t>
            </a:r>
            <a:endParaRPr lang="en-US" dirty="0"/>
          </a:p>
        </p:txBody>
      </p:sp>
      <p:sp>
        <p:nvSpPr>
          <p:cNvPr id="75" name="TextBox 74"/>
          <p:cNvSpPr txBox="1"/>
          <p:nvPr/>
        </p:nvSpPr>
        <p:spPr>
          <a:xfrm>
            <a:off x="7689092" y="3757003"/>
            <a:ext cx="2216908" cy="369332"/>
          </a:xfrm>
          <a:prstGeom prst="rect">
            <a:avLst/>
          </a:prstGeom>
          <a:noFill/>
        </p:spPr>
        <p:txBody>
          <a:bodyPr wrap="square" rtlCol="0">
            <a:spAutoFit/>
          </a:bodyPr>
          <a:lstStyle/>
          <a:p>
            <a:r>
              <a:rPr lang="en-US" dirty="0"/>
              <a:t>O</a:t>
            </a:r>
            <a:r>
              <a:rPr lang="en-US" dirty="0" smtClean="0"/>
              <a:t>bservation</a:t>
            </a:r>
            <a:endParaRPr lang="en-US" dirty="0"/>
          </a:p>
        </p:txBody>
      </p:sp>
      <mc:AlternateContent xmlns:mc="http://schemas.openxmlformats.org/markup-compatibility/2006" xmlns:a14="http://schemas.microsoft.com/office/drawing/2010/main">
        <mc:Choice Requires="a14">
          <p:sp>
            <p:nvSpPr>
              <p:cNvPr id="38" name="Oval 37"/>
              <p:cNvSpPr/>
              <p:nvPr/>
            </p:nvSpPr>
            <p:spPr>
              <a:xfrm>
                <a:off x="3829174" y="5507098"/>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 </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𝜎</m:t>
                          </m:r>
                        </m:e>
                        <m:sub>
                          <m:r>
                            <a:rPr lang="en-US" b="0" i="1" smtClean="0">
                              <a:solidFill>
                                <a:schemeClr val="tx1"/>
                              </a:solidFill>
                              <a:latin typeface="Cambria Math" panose="02040503050406030204" pitchFamily="18" charset="0"/>
                            </a:rPr>
                            <m:t>𝜖</m:t>
                          </m:r>
                        </m:sub>
                        <m:sup>
                          <m:r>
                            <a:rPr lang="en-US" b="0" i="1" smtClean="0">
                              <a:solidFill>
                                <a:schemeClr val="tx1"/>
                              </a:solidFill>
                              <a:latin typeface="Cambria Math" panose="02040503050406030204" pitchFamily="18" charset="0"/>
                            </a:rPr>
                            <m:t>2</m:t>
                          </m:r>
                        </m:sup>
                      </m:sSubSup>
                    </m:oMath>
                  </m:oMathPara>
                </a14:m>
                <a:endParaRPr lang="en-US" dirty="0"/>
              </a:p>
            </p:txBody>
          </p:sp>
        </mc:Choice>
        <mc:Fallback xmlns="">
          <p:sp>
            <p:nvSpPr>
              <p:cNvPr id="38" name="Oval 37"/>
              <p:cNvSpPr>
                <a:spLocks noRot="1" noChangeAspect="1" noMove="1" noResize="1" noEditPoints="1" noAdjustHandles="1" noChangeArrowheads="1" noChangeShapeType="1" noTextEdit="1"/>
              </p:cNvSpPr>
              <p:nvPr/>
            </p:nvSpPr>
            <p:spPr>
              <a:xfrm>
                <a:off x="3829174" y="5507098"/>
                <a:ext cx="515672" cy="517595"/>
              </a:xfrm>
              <a:prstGeom prst="ellipse">
                <a:avLst/>
              </a:prstGeom>
              <a:blipFill>
                <a:blip r:embed="rId18"/>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Oval 68"/>
              <p:cNvSpPr/>
              <p:nvPr/>
            </p:nvSpPr>
            <p:spPr>
              <a:xfrm>
                <a:off x="2330905" y="4602701"/>
                <a:ext cx="515672" cy="5175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𝜖</m:t>
                          </m:r>
                        </m:e>
                        <m:sup>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 </m:t>
                      </m:r>
                    </m:oMath>
                  </m:oMathPara>
                </a14:m>
                <a:endParaRPr lang="en-US" dirty="0"/>
              </a:p>
            </p:txBody>
          </p:sp>
        </mc:Choice>
        <mc:Fallback xmlns="">
          <p:sp>
            <p:nvSpPr>
              <p:cNvPr id="69" name="Oval 68"/>
              <p:cNvSpPr>
                <a:spLocks noRot="1" noChangeAspect="1" noMove="1" noResize="1" noEditPoints="1" noAdjustHandles="1" noChangeArrowheads="1" noChangeShapeType="1" noTextEdit="1"/>
              </p:cNvSpPr>
              <p:nvPr/>
            </p:nvSpPr>
            <p:spPr>
              <a:xfrm>
                <a:off x="2330905" y="4602701"/>
                <a:ext cx="515672" cy="517595"/>
              </a:xfrm>
              <a:prstGeom prst="ellipse">
                <a:avLst/>
              </a:prstGeom>
              <a:blipFill>
                <a:blip r:embed="rId19"/>
                <a:stretch>
                  <a:fillRect/>
                </a:stretch>
              </a:blipFill>
              <a:ln w="12700">
                <a:solidFill>
                  <a:schemeClr val="tx1"/>
                </a:solidFill>
              </a:ln>
            </p:spPr>
            <p:txBody>
              <a:bodyPr/>
              <a:lstStyle/>
              <a:p>
                <a:r>
                  <a:rPr lang="en-US">
                    <a:noFill/>
                  </a:rPr>
                  <a:t> </a:t>
                </a:r>
              </a:p>
            </p:txBody>
          </p:sp>
        </mc:Fallback>
      </mc:AlternateContent>
      <p:sp>
        <p:nvSpPr>
          <p:cNvPr id="76" name="Oval 75"/>
          <p:cNvSpPr/>
          <p:nvPr/>
        </p:nvSpPr>
        <p:spPr>
          <a:xfrm>
            <a:off x="3798023" y="4600361"/>
            <a:ext cx="515672" cy="5175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77" name="Oval 76"/>
              <p:cNvSpPr/>
              <p:nvPr/>
            </p:nvSpPr>
            <p:spPr>
              <a:xfrm>
                <a:off x="5236653" y="4600361"/>
                <a:ext cx="515672" cy="5175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𝜖</m:t>
                          </m:r>
                        </m:e>
                        <m:sup>
                          <m:r>
                            <a:rPr lang="en-US" b="0" i="1" smtClean="0">
                              <a:solidFill>
                                <a:schemeClr val="tx1"/>
                              </a:solidFill>
                              <a:latin typeface="Cambria Math" panose="02040503050406030204" pitchFamily="18" charset="0"/>
                            </a:rPr>
                            <m:t>𝑛</m:t>
                          </m:r>
                        </m:sup>
                      </m:sSup>
                      <m:r>
                        <a:rPr lang="en-US" i="1">
                          <a:solidFill>
                            <a:schemeClr val="tx1"/>
                          </a:solidFill>
                          <a:latin typeface="Cambria Math" panose="02040503050406030204" pitchFamily="18" charset="0"/>
                        </a:rPr>
                        <m:t> </m:t>
                      </m:r>
                    </m:oMath>
                  </m:oMathPara>
                </a14:m>
                <a:endParaRPr lang="en-US" dirty="0"/>
              </a:p>
            </p:txBody>
          </p:sp>
        </mc:Choice>
        <mc:Fallback xmlns="">
          <p:sp>
            <p:nvSpPr>
              <p:cNvPr id="77" name="Oval 76"/>
              <p:cNvSpPr>
                <a:spLocks noRot="1" noChangeAspect="1" noMove="1" noResize="1" noEditPoints="1" noAdjustHandles="1" noChangeArrowheads="1" noChangeShapeType="1" noTextEdit="1"/>
              </p:cNvSpPr>
              <p:nvPr/>
            </p:nvSpPr>
            <p:spPr>
              <a:xfrm>
                <a:off x="5236653" y="4600361"/>
                <a:ext cx="515672" cy="517595"/>
              </a:xfrm>
              <a:prstGeom prst="ellipse">
                <a:avLst/>
              </a:prstGeom>
              <a:blipFill>
                <a:blip r:embed="rId20"/>
                <a:stretch>
                  <a:fillRect/>
                </a:stretch>
              </a:blipFill>
              <a:ln w="12700">
                <a:solidFill>
                  <a:schemeClr val="tx1"/>
                </a:solidFill>
              </a:ln>
            </p:spPr>
            <p:txBody>
              <a:bodyPr/>
              <a:lstStyle/>
              <a:p>
                <a:r>
                  <a:rPr lang="en-US">
                    <a:noFill/>
                  </a:rPr>
                  <a:t> </a:t>
                </a:r>
              </a:p>
            </p:txBody>
          </p:sp>
        </mc:Fallback>
      </mc:AlternateContent>
      <p:cxnSp>
        <p:nvCxnSpPr>
          <p:cNvPr id="78" name="Straight Arrow Connector 77"/>
          <p:cNvCxnSpPr>
            <a:stCxn id="69" idx="5"/>
            <a:endCxn id="38" idx="1"/>
          </p:cNvCxnSpPr>
          <p:nvPr/>
        </p:nvCxnSpPr>
        <p:spPr>
          <a:xfrm>
            <a:off x="2771059" y="5044496"/>
            <a:ext cx="1133633" cy="538402"/>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4069793" y="4204313"/>
            <a:ext cx="140" cy="39721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Rectangle 79"/>
              <p:cNvSpPr/>
              <p:nvPr/>
            </p:nvSpPr>
            <p:spPr>
              <a:xfrm>
                <a:off x="3838384" y="4565853"/>
                <a:ext cx="497252" cy="477054"/>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m:t>
                      </m:r>
                    </m:oMath>
                  </m:oMathPara>
                </a14:m>
                <a:endParaRPr lang="en-US" sz="2500" dirty="0"/>
              </a:p>
            </p:txBody>
          </p:sp>
        </mc:Choice>
        <mc:Fallback xmlns="">
          <p:sp>
            <p:nvSpPr>
              <p:cNvPr id="80" name="Rectangle 79"/>
              <p:cNvSpPr>
                <a:spLocks noRot="1" noChangeAspect="1" noMove="1" noResize="1" noEditPoints="1" noAdjustHandles="1" noChangeArrowheads="1" noChangeShapeType="1" noTextEdit="1"/>
              </p:cNvSpPr>
              <p:nvPr/>
            </p:nvSpPr>
            <p:spPr>
              <a:xfrm>
                <a:off x="3838384" y="4565853"/>
                <a:ext cx="497252" cy="477054"/>
              </a:xfrm>
              <a:prstGeom prst="rect">
                <a:avLst/>
              </a:prstGeom>
              <a:blipFill>
                <a:blip r:embed="rId21"/>
                <a:stretch>
                  <a:fillRect/>
                </a:stretch>
              </a:blipFill>
            </p:spPr>
            <p:txBody>
              <a:bodyPr/>
              <a:lstStyle/>
              <a:p>
                <a:r>
                  <a:rPr lang="en-US">
                    <a:noFill/>
                  </a:rPr>
                  <a:t> </a:t>
                </a:r>
              </a:p>
            </p:txBody>
          </p:sp>
        </mc:Fallback>
      </mc:AlternateContent>
      <p:cxnSp>
        <p:nvCxnSpPr>
          <p:cNvPr id="81" name="Straight Arrow Connector 80"/>
          <p:cNvCxnSpPr/>
          <p:nvPr/>
        </p:nvCxnSpPr>
        <p:spPr>
          <a:xfrm flipH="1">
            <a:off x="5507269" y="4204313"/>
            <a:ext cx="140" cy="39721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3"/>
            <a:endCxn id="38" idx="7"/>
          </p:cNvCxnSpPr>
          <p:nvPr/>
        </p:nvCxnSpPr>
        <p:spPr>
          <a:xfrm flipH="1">
            <a:off x="4269328" y="5042156"/>
            <a:ext cx="1042843" cy="540742"/>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4076218" y="5117745"/>
            <a:ext cx="140" cy="39721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2588741" y="4204313"/>
            <a:ext cx="140" cy="39721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689092" y="4699078"/>
            <a:ext cx="2216908" cy="369332"/>
          </a:xfrm>
          <a:prstGeom prst="rect">
            <a:avLst/>
          </a:prstGeom>
          <a:noFill/>
        </p:spPr>
        <p:txBody>
          <a:bodyPr wrap="square" rtlCol="0">
            <a:spAutoFit/>
          </a:bodyPr>
          <a:lstStyle/>
          <a:p>
            <a:r>
              <a:rPr lang="en-US" dirty="0" smtClean="0"/>
              <a:t>Noise</a:t>
            </a:r>
            <a:endParaRPr lang="en-US" dirty="0"/>
          </a:p>
        </p:txBody>
      </p:sp>
    </p:spTree>
    <p:extLst>
      <p:ext uri="{BB962C8B-B14F-4D97-AF65-F5344CB8AC3E}">
        <p14:creationId xmlns:p14="http://schemas.microsoft.com/office/powerpoint/2010/main" val="1617455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dirty="0" smtClean="0">
                    <a:solidFill>
                      <a:srgbClr val="2706EC"/>
                    </a:solidFill>
                  </a:rPr>
                  <a:t>     </a:t>
                </a:r>
                <a14:m>
                  <m:oMath xmlns:m="http://schemas.openxmlformats.org/officeDocument/2006/math">
                    <m:r>
                      <a:rPr lang="en-US" i="1">
                        <a:solidFill>
                          <a:srgbClr val="2706EC"/>
                        </a:solidFill>
                        <a:latin typeface="Cambria Math" panose="02040503050406030204" pitchFamily="18" charset="0"/>
                      </a:rPr>
                      <m:t>∞</m:t>
                    </m:r>
                  </m:oMath>
                </a14:m>
                <a:r>
                  <a:rPr lang="en-US" b="1" dirty="0" smtClean="0">
                    <a:solidFill>
                      <a:srgbClr val="2706EC"/>
                    </a:solidFill>
                  </a:rPr>
                  <a:t>-</a:t>
                </a:r>
                <a:r>
                  <a:rPr lang="en-US" b="1" dirty="0">
                    <a:solidFill>
                      <a:srgbClr val="2706EC"/>
                    </a:solidFill>
                  </a:rPr>
                  <a:t>armed </a:t>
                </a:r>
                <a:r>
                  <a:rPr lang="en-US" b="1" dirty="0">
                    <a:solidFill>
                      <a:srgbClr val="3333FF"/>
                    </a:solidFill>
                  </a:rPr>
                  <a:t>Bandit Problem</a:t>
                </a:r>
              </a:p>
            </p:txBody>
          </p:sp>
        </mc:Choice>
        <mc:Fallback xmlns="">
          <p:sp>
            <p:nvSpPr>
              <p:cNvPr id="4" name="TextBox 3"/>
              <p:cNvSpPr txBox="1">
                <a:spLocks noRot="1" noChangeAspect="1" noMove="1" noResize="1" noEditPoints="1" noAdjustHandles="1" noChangeArrowheads="1" noChangeShapeType="1" noTextEdit="1"/>
              </p:cNvSpPr>
              <p:nvPr/>
            </p:nvSpPr>
            <p:spPr>
              <a:xfrm>
                <a:off x="0" y="228600"/>
                <a:ext cx="9144000" cy="369332"/>
              </a:xfrm>
              <a:prstGeom prst="rect">
                <a:avLst/>
              </a:prstGeom>
              <a:blipFill>
                <a:blip r:embed="rId2"/>
                <a:stretch>
                  <a:fillRect t="-1000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667000" y="609655"/>
                <a:ext cx="4027000" cy="1000274"/>
              </a:xfrm>
              <a:prstGeom prst="rect">
                <a:avLst/>
              </a:prstGeom>
              <a:noFill/>
            </p:spPr>
            <p:txBody>
              <a:bodyPr wrap="none" lIns="0" tIns="0" rIns="0" bIns="0" rtlCol="0">
                <a:spAutoFit/>
              </a:bodyPr>
              <a:lstStyle/>
              <a:p>
                <a:pPr algn="ctr"/>
                <a14:m>
                  <m:oMath xmlns:m="http://schemas.openxmlformats.org/officeDocument/2006/math">
                    <m:r>
                      <a:rPr lang="en-US" sz="2800" b="0" i="1" smtClean="0">
                        <a:latin typeface="Cambria Math" panose="02040503050406030204" pitchFamily="18" charset="0"/>
                      </a:rPr>
                      <m:t>∞−</m:t>
                    </m:r>
                  </m:oMath>
                </a14:m>
                <a:r>
                  <a:rPr lang="en-US" sz="2800" dirty="0" smtClean="0"/>
                  <a:t> armed Bandit Problem</a:t>
                </a:r>
              </a:p>
              <a:p>
                <a:pPr algn="ctr"/>
                <a:endParaRPr lang="en-US" sz="900" dirty="0"/>
              </a:p>
              <a:p>
                <a:pPr algn="ctr"/>
                <a:r>
                  <a:rPr lang="en-US" sz="2800" dirty="0" smtClean="0"/>
                  <a:t>How to solve?</a:t>
                </a:r>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2667000" y="609655"/>
                <a:ext cx="4027000" cy="1000274"/>
              </a:xfrm>
              <a:prstGeom prst="rect">
                <a:avLst/>
              </a:prstGeom>
              <a:blipFill>
                <a:blip r:embed="rId3"/>
                <a:stretch>
                  <a:fillRect t="-10366" r="-4697" b="-21341"/>
                </a:stretch>
              </a:blipFill>
            </p:spPr>
            <p:txBody>
              <a:bodyPr/>
              <a:lstStyle/>
              <a:p>
                <a:r>
                  <a:rPr lang="en-US">
                    <a:noFill/>
                  </a:rPr>
                  <a:t> </a:t>
                </a:r>
              </a:p>
            </p:txBody>
          </p:sp>
        </mc:Fallback>
      </mc:AlternateContent>
      <p:sp>
        <p:nvSpPr>
          <p:cNvPr id="37" name="TextBox 36"/>
          <p:cNvSpPr txBox="1"/>
          <p:nvPr/>
        </p:nvSpPr>
        <p:spPr>
          <a:xfrm>
            <a:off x="1746800" y="2133600"/>
            <a:ext cx="260050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Learn target function</a:t>
            </a:r>
          </a:p>
          <a:p>
            <a:pPr algn="ctr"/>
            <a:r>
              <a:rPr lang="en-US" b="1" dirty="0" smtClean="0"/>
              <a:t>(exploration)</a:t>
            </a:r>
            <a:endParaRPr lang="en-US" b="1" dirty="0"/>
          </a:p>
        </p:txBody>
      </p:sp>
      <p:sp>
        <p:nvSpPr>
          <p:cNvPr id="38" name="TextBox 37"/>
          <p:cNvSpPr txBox="1"/>
          <p:nvPr/>
        </p:nvSpPr>
        <p:spPr>
          <a:xfrm>
            <a:off x="5116001" y="2133600"/>
            <a:ext cx="258708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Improve target value</a:t>
            </a:r>
          </a:p>
          <a:p>
            <a:pPr algn="ctr"/>
            <a:r>
              <a:rPr lang="en-US" b="1" dirty="0" smtClean="0"/>
              <a:t>(exploitation)</a:t>
            </a:r>
            <a:endParaRPr lang="en-US" b="1" dirty="0"/>
          </a:p>
        </p:txBody>
      </p:sp>
      <p:grpSp>
        <p:nvGrpSpPr>
          <p:cNvPr id="39" name="Group 38"/>
          <p:cNvGrpSpPr/>
          <p:nvPr/>
        </p:nvGrpSpPr>
        <p:grpSpPr>
          <a:xfrm>
            <a:off x="1101930" y="2800464"/>
            <a:ext cx="6928539" cy="2598068"/>
            <a:chOff x="1107730" y="2114664"/>
            <a:chExt cx="6928539" cy="2598068"/>
          </a:xfrm>
        </p:grpSpPr>
        <p:pic>
          <p:nvPicPr>
            <p:cNvPr id="40" name="Picture 39"/>
            <p:cNvPicPr>
              <a:picLocks noChangeAspect="1"/>
            </p:cNvPicPr>
            <p:nvPr/>
          </p:nvPicPr>
          <p:blipFill rotWithShape="1">
            <a:blip r:embed="rId4" cstate="print">
              <a:extLst>
                <a:ext uri="{28A0092B-C50C-407E-A947-70E740481C1C}">
                  <a14:useLocalDpi xmlns:a14="http://schemas.microsoft.com/office/drawing/2010/main" val="0"/>
                </a:ext>
              </a:extLst>
            </a:blip>
            <a:srcRect t="6244" b="50952"/>
            <a:stretch/>
          </p:blipFill>
          <p:spPr>
            <a:xfrm>
              <a:off x="1107730" y="2114664"/>
              <a:ext cx="6928539" cy="2598068"/>
            </a:xfrm>
            <a:prstGeom prst="rect">
              <a:avLst/>
            </a:prstGeom>
          </p:spPr>
        </p:pic>
        <p:grpSp>
          <p:nvGrpSpPr>
            <p:cNvPr id="41" name="Group 40"/>
            <p:cNvGrpSpPr/>
            <p:nvPr/>
          </p:nvGrpSpPr>
          <p:grpSpPr>
            <a:xfrm>
              <a:off x="5590843" y="2264388"/>
              <a:ext cx="366164" cy="193062"/>
              <a:chOff x="5590843" y="2264388"/>
              <a:chExt cx="366164" cy="193062"/>
            </a:xfrm>
          </p:grpSpPr>
          <p:sp>
            <p:nvSpPr>
              <p:cNvPr id="42" name="Rectangle 41"/>
              <p:cNvSpPr/>
              <p:nvPr/>
            </p:nvSpPr>
            <p:spPr>
              <a:xfrm>
                <a:off x="5590843" y="2264388"/>
                <a:ext cx="366164" cy="193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43" name="Rectangle 42"/>
              <p:cNvSpPr/>
              <p:nvPr/>
            </p:nvSpPr>
            <p:spPr>
              <a:xfrm>
                <a:off x="5631050" y="2305050"/>
                <a:ext cx="304800" cy="152400"/>
              </a:xfrm>
              <a:prstGeom prst="rect">
                <a:avLst/>
              </a:prstGeom>
              <a:solidFill>
                <a:srgbClr val="FF00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44" name="Rectangle 43"/>
              <p:cNvSpPr/>
              <p:nvPr/>
            </p:nvSpPr>
            <p:spPr>
              <a:xfrm>
                <a:off x="1365800" y="3865694"/>
                <a:ext cx="517868" cy="44627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2300" i="1">
                          <a:latin typeface="Cambria Math"/>
                        </a:rPr>
                        <m:t>𝑓</m:t>
                      </m:r>
                    </m:oMath>
                  </m:oMathPara>
                </a14:m>
                <a:endParaRPr lang="en-US" sz="2300" dirty="0">
                  <a:solidFill>
                    <a:schemeClr val="tx1"/>
                  </a:solidFill>
                </a:endParaRPr>
              </a:p>
            </p:txBody>
          </p:sp>
        </mc:Choice>
        <mc:Fallback xmlns="">
          <p:sp>
            <p:nvSpPr>
              <p:cNvPr id="44" name="Rectangle 43"/>
              <p:cNvSpPr>
                <a:spLocks noRot="1" noChangeAspect="1" noMove="1" noResize="1" noEditPoints="1" noAdjustHandles="1" noChangeArrowheads="1" noChangeShapeType="1" noTextEdit="1"/>
              </p:cNvSpPr>
              <p:nvPr/>
            </p:nvSpPr>
            <p:spPr>
              <a:xfrm>
                <a:off x="1365800" y="3865694"/>
                <a:ext cx="517868" cy="446276"/>
              </a:xfrm>
              <a:prstGeom prst="rect">
                <a:avLst/>
              </a:prstGeom>
              <a:blipFill>
                <a:blip r:embed="rId5"/>
                <a:stretch>
                  <a:fillRect b="-16438"/>
                </a:stretch>
              </a:blipFill>
            </p:spPr>
            <p:txBody>
              <a:bodyPr/>
              <a:lstStyle/>
              <a:p>
                <a:r>
                  <a:rPr lang="en-US">
                    <a:noFill/>
                  </a:rPr>
                  <a:t> </a:t>
                </a:r>
              </a:p>
            </p:txBody>
          </p:sp>
        </mc:Fallback>
      </mc:AlternateContent>
      <p:sp>
        <p:nvSpPr>
          <p:cNvPr id="45" name="Freeform 44"/>
          <p:cNvSpPr/>
          <p:nvPr/>
        </p:nvSpPr>
        <p:spPr>
          <a:xfrm rot="5400000">
            <a:off x="5388267" y="3986158"/>
            <a:ext cx="2165866" cy="457200"/>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rot="5400000">
            <a:off x="1994620" y="4339057"/>
            <a:ext cx="2933361" cy="228602"/>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5400000">
            <a:off x="5984236" y="3443539"/>
            <a:ext cx="413039" cy="1211426"/>
          </a:xfrm>
          <a:custGeom>
            <a:avLst/>
            <a:gdLst>
              <a:gd name="connsiteX0" fmla="*/ 0 w 2290763"/>
              <a:gd name="connsiteY0" fmla="*/ 1304927 h 1304927"/>
              <a:gd name="connsiteX1" fmla="*/ 685800 w 2290763"/>
              <a:gd name="connsiteY1" fmla="*/ 919165 h 1304927"/>
              <a:gd name="connsiteX2" fmla="*/ 1147763 w 2290763"/>
              <a:gd name="connsiteY2" fmla="*/ 2 h 1304927"/>
              <a:gd name="connsiteX3" fmla="*/ 1604963 w 2290763"/>
              <a:gd name="connsiteY3" fmla="*/ 928690 h 1304927"/>
              <a:gd name="connsiteX4" fmla="*/ 2290763 w 2290763"/>
              <a:gd name="connsiteY4" fmla="*/ 1295402 h 130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0763" h="1304927">
                <a:moveTo>
                  <a:pt x="0" y="1304927"/>
                </a:moveTo>
                <a:cubicBezTo>
                  <a:pt x="247253" y="1220789"/>
                  <a:pt x="494506" y="1136652"/>
                  <a:pt x="685800" y="919165"/>
                </a:cubicBezTo>
                <a:cubicBezTo>
                  <a:pt x="877094" y="701677"/>
                  <a:pt x="994569" y="-1585"/>
                  <a:pt x="1147763" y="2"/>
                </a:cubicBezTo>
                <a:cubicBezTo>
                  <a:pt x="1300957" y="1589"/>
                  <a:pt x="1414463" y="712790"/>
                  <a:pt x="1604963" y="928690"/>
                </a:cubicBezTo>
                <a:cubicBezTo>
                  <a:pt x="1795463" y="1144590"/>
                  <a:pt x="2043113" y="1219996"/>
                  <a:pt x="2290763" y="1295402"/>
                </a:cubicBezTo>
              </a:path>
            </a:pathLst>
          </a:cu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6968" y="5486400"/>
            <a:ext cx="609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320" r="7880"/>
          <a:stretch/>
        </p:blipFill>
        <p:spPr bwMode="auto">
          <a:xfrm>
            <a:off x="5442590" y="5486400"/>
            <a:ext cx="449882"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8320" r="7880"/>
          <a:stretch/>
        </p:blipFill>
        <p:spPr bwMode="auto">
          <a:xfrm>
            <a:off x="6097518" y="5486400"/>
            <a:ext cx="449882"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 name="TextBox 50"/>
          <p:cNvSpPr txBox="1"/>
          <p:nvPr/>
        </p:nvSpPr>
        <p:spPr>
          <a:xfrm>
            <a:off x="1823000" y="6324600"/>
            <a:ext cx="5715000" cy="369332"/>
          </a:xfrm>
          <a:prstGeom prst="rect">
            <a:avLst/>
          </a:prstGeom>
          <a:noFill/>
        </p:spPr>
        <p:txBody>
          <a:bodyPr wrap="square" rtlCol="0">
            <a:spAutoFit/>
          </a:bodyPr>
          <a:lstStyle/>
          <a:p>
            <a:pPr algn="ctr"/>
            <a:r>
              <a:rPr lang="en-US" dirty="0" smtClean="0"/>
              <a:t>Which machine should be selected?</a:t>
            </a:r>
            <a:endParaRPr lang="en-US" dirty="0"/>
          </a:p>
        </p:txBody>
      </p:sp>
    </p:spTree>
    <p:extLst>
      <p:ext uri="{BB962C8B-B14F-4D97-AF65-F5344CB8AC3E}">
        <p14:creationId xmlns:p14="http://schemas.microsoft.com/office/powerpoint/2010/main" val="19141289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577549" y="6146807"/>
                <a:ext cx="3498073" cy="548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a:rPr>
                                <m:t>∗</m:t>
                              </m:r>
                            </m:sup>
                          </m:sSup>
                        </m:fName>
                        <m:e>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a:latin typeface="Cambria Math"/>
                                  <a:ea typeface="Cambria Math"/>
                                </a:rPr>
                                <m:t>𝜋</m:t>
                              </m:r>
                            </m:e>
                            <m:sup>
                              <m:r>
                                <a:rPr lang="en-US" sz="2000" b="0" i="1">
                                  <a:latin typeface="Cambria Math"/>
                                </a:rPr>
                                <m:t>∗</m:t>
                              </m:r>
                            </m:sup>
                          </m:sSup>
                          <m:d>
                            <m:dPr>
                              <m:ctrlPr>
                                <a:rPr lang="en-US" sz="2000" i="1" smtClean="0">
                                  <a:latin typeface="Cambria Math" panose="02040503050406030204" pitchFamily="18" charset="0"/>
                                </a:rPr>
                              </m:ctrlPr>
                            </m:dPr>
                            <m:e>
                              <m:r>
                                <a:rPr lang="en-US" sz="2000" b="0" i="1" smtClean="0">
                                  <a:latin typeface="Cambria Math" panose="02040503050406030204" pitchFamily="18" charset="0"/>
                                </a:rPr>
                                <m:t>𝑐</m:t>
                              </m:r>
                            </m:e>
                          </m:d>
                          <m:r>
                            <a:rPr lang="en-US" sz="2000" b="0" i="1" smtClean="0">
                              <a:latin typeface="Cambria Math" panose="02040503050406030204" pitchFamily="18" charset="0"/>
                            </a:rPr>
                            <m:t>=</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a:rPr>
                                    <m:t>argmax</m:t>
                                  </m:r>
                                </m:e>
                                <m:lim>
                                  <m:r>
                                    <a:rPr lang="en-US" sz="2000" b="0" i="1" smtClean="0">
                                      <a:latin typeface="Cambria Math" panose="02040503050406030204" pitchFamily="18" charset="0"/>
                                    </a:rPr>
                                    <m:t>𝑥</m:t>
                                  </m:r>
                                </m:lim>
                              </m:limLow>
                            </m:fName>
                            <m:e>
                              <m:r>
                                <a:rPr lang="en-GB" sz="2000" b="0" i="1">
                                  <a:latin typeface="Cambria Math"/>
                                </a:rPr>
                                <m:t>𝑓</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GB" sz="2000" b="0" i="1">
                                      <a:latin typeface="Cambria Math"/>
                                    </a:rPr>
                                    <m:t>;</m:t>
                                  </m:r>
                                  <m:r>
                                    <a:rPr lang="en-US" sz="2000" b="0" i="1" smtClean="0">
                                      <a:solidFill>
                                        <a:srgbClr val="00B050"/>
                                      </a:solidFill>
                                      <a:latin typeface="Cambria Math" panose="02040503050406030204" pitchFamily="18" charset="0"/>
                                    </a:rPr>
                                    <m:t>𝑐</m:t>
                                  </m:r>
                                </m:e>
                              </m:d>
                            </m:e>
                          </m:func>
                        </m:e>
                      </m:func>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2577549" y="6146807"/>
                <a:ext cx="3498073" cy="5488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le 7"/>
              <p:cNvSpPr/>
              <p:nvPr/>
            </p:nvSpPr>
            <p:spPr>
              <a:xfrm>
                <a:off x="1821869" y="2797159"/>
                <a:ext cx="1337304" cy="70804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smtClean="0">
                          <a:solidFill>
                            <a:schemeClr val="tx1"/>
                          </a:solidFill>
                          <a:latin typeface="Cambria Math"/>
                        </a:rPr>
                        <m:t>𝑓</m:t>
                      </m:r>
                      <m:r>
                        <a:rPr lang="en-US" sz="2500" b="0" i="1" smtClean="0">
                          <a:solidFill>
                            <a:schemeClr val="tx1"/>
                          </a:solidFill>
                          <a:latin typeface="Cambria Math"/>
                        </a:rPr>
                        <m:t>(</m:t>
                      </m:r>
                      <m:r>
                        <a:rPr lang="en-US" sz="2500" b="0" i="1" smtClean="0">
                          <a:solidFill>
                            <a:srgbClr val="2706EC"/>
                          </a:solidFill>
                          <a:latin typeface="Cambria Math" panose="02040503050406030204" pitchFamily="18" charset="0"/>
                        </a:rPr>
                        <m:t>𝑥</m:t>
                      </m:r>
                      <m:r>
                        <a:rPr lang="en-US" sz="2500" b="0" i="1" smtClean="0">
                          <a:solidFill>
                            <a:srgbClr val="2706EC"/>
                          </a:solidFill>
                          <a:latin typeface="Cambria Math"/>
                        </a:rPr>
                        <m:t>;</m:t>
                      </m:r>
                      <m:r>
                        <a:rPr lang="en-US" sz="2500" b="0" i="1" smtClean="0">
                          <a:solidFill>
                            <a:schemeClr val="accent3">
                              <a:lumMod val="75000"/>
                            </a:schemeClr>
                          </a:solidFill>
                          <a:latin typeface="Cambria Math" panose="02040503050406030204" pitchFamily="18" charset="0"/>
                          <a:ea typeface="Cambria Math"/>
                        </a:rPr>
                        <m:t>𝑐</m:t>
                      </m:r>
                      <m:r>
                        <a:rPr lang="en-US" sz="2500" b="0" i="1" smtClean="0">
                          <a:solidFill>
                            <a:schemeClr val="tx1"/>
                          </a:solidFill>
                          <a:latin typeface="Cambria Math"/>
                        </a:rPr>
                        <m:t>)</m:t>
                      </m:r>
                    </m:oMath>
                  </m:oMathPara>
                </a14:m>
                <a:endParaRPr lang="en-US" sz="2500" dirty="0">
                  <a:solidFill>
                    <a:schemeClr val="tx1"/>
                  </a:solidFill>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1821869" y="2797159"/>
                <a:ext cx="1337304" cy="708041"/>
              </a:xfrm>
              <a:prstGeom prst="roundRect">
                <a:avLst/>
              </a:prstGeom>
              <a:blipFill>
                <a:blip r:embed="rId3"/>
                <a:stretch>
                  <a:fillRect/>
                </a:stretch>
              </a:blipFill>
              <a:ln>
                <a:noFill/>
              </a:ln>
            </p:spPr>
            <p:txBody>
              <a:bodyPr/>
              <a:lstStyle/>
              <a:p>
                <a:r>
                  <a:rPr lang="en-US">
                    <a:noFill/>
                  </a:rPr>
                  <a:t> </a:t>
                </a:r>
              </a:p>
            </p:txBody>
          </p:sp>
        </mc:Fallback>
      </mc:AlternateContent>
      <p:cxnSp>
        <p:nvCxnSpPr>
          <p:cNvPr id="9" name="Straight Arrow Connector 8"/>
          <p:cNvCxnSpPr/>
          <p:nvPr/>
        </p:nvCxnSpPr>
        <p:spPr>
          <a:xfrm>
            <a:off x="1287373" y="3154054"/>
            <a:ext cx="534496" cy="0"/>
          </a:xfrm>
          <a:prstGeom prst="straightConnector1">
            <a:avLst/>
          </a:prstGeom>
          <a:ln w="28575">
            <a:solidFill>
              <a:srgbClr val="2706E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846227" y="2912652"/>
                <a:ext cx="436402" cy="477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500" b="0" i="1" smtClean="0">
                          <a:solidFill>
                            <a:srgbClr val="2706EC"/>
                          </a:solidFill>
                          <a:latin typeface="Cambria Math" panose="02040503050406030204" pitchFamily="18" charset="0"/>
                        </a:rPr>
                        <m:t>𝑥</m:t>
                      </m:r>
                    </m:oMath>
                  </m:oMathPara>
                </a14:m>
                <a:endParaRPr lang="en-US" sz="2500" dirty="0">
                  <a:solidFill>
                    <a:srgbClr val="2706EC"/>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846227" y="2912652"/>
                <a:ext cx="436402" cy="477054"/>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p:cNvCxnSpPr>
            <a:stCxn id="8" idx="3"/>
          </p:cNvCxnSpPr>
          <p:nvPr/>
        </p:nvCxnSpPr>
        <p:spPr>
          <a:xfrm flipV="1">
            <a:off x="3159173" y="3151179"/>
            <a:ext cx="534496" cy="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693669" y="2911214"/>
                <a:ext cx="457200" cy="4770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500" b="0" i="1" smtClean="0">
                          <a:solidFill>
                            <a:srgbClr val="FF0000"/>
                          </a:solidFill>
                          <a:latin typeface="Cambria Math"/>
                        </a:rPr>
                        <m:t>𝑦</m:t>
                      </m:r>
                    </m:oMath>
                  </m:oMathPara>
                </a14:m>
                <a:endParaRPr lang="en-US" sz="2500" dirty="0">
                  <a:solidFill>
                    <a:srgbClr val="FF000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3693669" y="2911214"/>
                <a:ext cx="457200" cy="477054"/>
              </a:xfrm>
              <a:prstGeom prst="rect">
                <a:avLst/>
              </a:prstGeom>
              <a:blipFill>
                <a:blip r:embed="rId5"/>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281177" y="1909589"/>
                <a:ext cx="418688" cy="4770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500" i="1" smtClean="0">
                          <a:solidFill>
                            <a:srgbClr val="00B050"/>
                          </a:solidFill>
                          <a:latin typeface="Cambria Math" panose="02040503050406030204" pitchFamily="18" charset="0"/>
                          <a:ea typeface="Cambria Math"/>
                        </a:rPr>
                        <m:t>𝑐</m:t>
                      </m:r>
                      <m:r>
                        <a:rPr lang="en-US" sz="2500" b="0" i="1" smtClean="0">
                          <a:solidFill>
                            <a:srgbClr val="00B050"/>
                          </a:solidFill>
                          <a:latin typeface="Cambria Math" panose="02040503050406030204" pitchFamily="18" charset="0"/>
                          <a:ea typeface="Cambria Math"/>
                        </a:rPr>
                        <m:t>~</m:t>
                      </m:r>
                      <m:r>
                        <a:rPr lang="en-US" sz="2500" b="0" i="1" smtClean="0">
                          <a:solidFill>
                            <a:srgbClr val="00B050"/>
                          </a:solidFill>
                          <a:latin typeface="Cambria Math" panose="02040503050406030204" pitchFamily="18" charset="0"/>
                          <a:ea typeface="Cambria Math"/>
                        </a:rPr>
                        <m:t>𝑃</m:t>
                      </m:r>
                      <m:r>
                        <a:rPr lang="en-US" sz="2500" b="0" i="1" smtClean="0">
                          <a:solidFill>
                            <a:srgbClr val="00B050"/>
                          </a:solidFill>
                          <a:latin typeface="Cambria Math" panose="02040503050406030204" pitchFamily="18" charset="0"/>
                          <a:ea typeface="Cambria Math"/>
                        </a:rPr>
                        <m:t>(</m:t>
                      </m:r>
                      <m:r>
                        <a:rPr lang="en-US" sz="2500" b="0" i="1" smtClean="0">
                          <a:solidFill>
                            <a:srgbClr val="00B050"/>
                          </a:solidFill>
                          <a:latin typeface="Cambria Math" panose="02040503050406030204" pitchFamily="18" charset="0"/>
                          <a:ea typeface="Cambria Math" panose="02040503050406030204" pitchFamily="18" charset="0"/>
                        </a:rPr>
                        <m:t>𝜑</m:t>
                      </m:r>
                      <m:r>
                        <a:rPr lang="en-US" sz="2500" b="0" i="1" smtClean="0">
                          <a:solidFill>
                            <a:srgbClr val="00B050"/>
                          </a:solidFill>
                          <a:latin typeface="Cambria Math" panose="02040503050406030204" pitchFamily="18" charset="0"/>
                          <a:ea typeface="Cambria Math" panose="02040503050406030204" pitchFamily="18" charset="0"/>
                        </a:rPr>
                        <m:t>)</m:t>
                      </m:r>
                    </m:oMath>
                  </m:oMathPara>
                </a14:m>
                <a:endParaRPr lang="en-US" sz="2500" dirty="0">
                  <a:solidFill>
                    <a:srgbClr val="00B05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2281177" y="1909589"/>
                <a:ext cx="418688" cy="477054"/>
              </a:xfrm>
              <a:prstGeom prst="rect">
                <a:avLst/>
              </a:prstGeom>
              <a:blipFill>
                <a:blip r:embed="rId6"/>
                <a:stretch>
                  <a:fillRect r="-213043" b="-16456"/>
                </a:stretch>
              </a:blipFill>
            </p:spPr>
            <p:txBody>
              <a:bodyPr/>
              <a:lstStyle/>
              <a:p>
                <a:r>
                  <a:rPr lang="en-US">
                    <a:noFill/>
                  </a:rPr>
                  <a:t> </a:t>
                </a:r>
              </a:p>
            </p:txBody>
          </p:sp>
        </mc:Fallback>
      </mc:AlternateContent>
      <p:cxnSp>
        <p:nvCxnSpPr>
          <p:cNvPr id="23" name="Straight Arrow Connector 22"/>
          <p:cNvCxnSpPr>
            <a:endCxn id="8" idx="0"/>
          </p:cNvCxnSpPr>
          <p:nvPr/>
        </p:nvCxnSpPr>
        <p:spPr>
          <a:xfrm>
            <a:off x="2490521" y="2362201"/>
            <a:ext cx="0" cy="434958"/>
          </a:xfrm>
          <a:prstGeom prst="straightConnector1">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80921" y="1654160"/>
            <a:ext cx="1219200" cy="369332"/>
          </a:xfrm>
          <a:prstGeom prst="rect">
            <a:avLst/>
          </a:prstGeom>
          <a:noFill/>
        </p:spPr>
        <p:txBody>
          <a:bodyPr wrap="square" rtlCol="0">
            <a:spAutoFit/>
          </a:bodyPr>
          <a:lstStyle/>
          <a:p>
            <a:pPr algn="ctr"/>
            <a:r>
              <a:rPr lang="en-US" dirty="0" smtClean="0">
                <a:solidFill>
                  <a:srgbClr val="00B050"/>
                </a:solidFill>
              </a:rPr>
              <a:t>Context</a:t>
            </a:r>
            <a:endParaRPr lang="en-US" dirty="0">
              <a:solidFill>
                <a:srgbClr val="00B050"/>
              </a:solidFill>
            </a:endParaRPr>
          </a:p>
        </p:txBody>
      </p:sp>
      <p:sp>
        <p:nvSpPr>
          <p:cNvPr id="28" name="TextBox 27"/>
          <p:cNvSpPr txBox="1"/>
          <p:nvPr/>
        </p:nvSpPr>
        <p:spPr>
          <a:xfrm>
            <a:off x="457200" y="2717883"/>
            <a:ext cx="1219200" cy="369332"/>
          </a:xfrm>
          <a:prstGeom prst="rect">
            <a:avLst/>
          </a:prstGeom>
          <a:noFill/>
        </p:spPr>
        <p:txBody>
          <a:bodyPr wrap="square" rtlCol="0">
            <a:spAutoFit/>
          </a:bodyPr>
          <a:lstStyle/>
          <a:p>
            <a:pPr algn="ctr"/>
            <a:r>
              <a:rPr lang="en-US" dirty="0" smtClean="0">
                <a:solidFill>
                  <a:srgbClr val="2706EC"/>
                </a:solidFill>
              </a:rPr>
              <a:t>action</a:t>
            </a:r>
            <a:endParaRPr lang="en-US" dirty="0">
              <a:solidFill>
                <a:srgbClr val="2706EC"/>
              </a:solidFill>
            </a:endParaRPr>
          </a:p>
        </p:txBody>
      </p:sp>
      <p:sp>
        <p:nvSpPr>
          <p:cNvPr id="29" name="TextBox 28"/>
          <p:cNvSpPr txBox="1"/>
          <p:nvPr/>
        </p:nvSpPr>
        <p:spPr>
          <a:xfrm>
            <a:off x="3312669" y="2715726"/>
            <a:ext cx="1219200" cy="369332"/>
          </a:xfrm>
          <a:prstGeom prst="rect">
            <a:avLst/>
          </a:prstGeom>
          <a:noFill/>
        </p:spPr>
        <p:txBody>
          <a:bodyPr wrap="square" rtlCol="0">
            <a:spAutoFit/>
          </a:bodyPr>
          <a:lstStyle/>
          <a:p>
            <a:pPr algn="ctr"/>
            <a:r>
              <a:rPr lang="en-US" dirty="0" smtClean="0">
                <a:solidFill>
                  <a:srgbClr val="FF0000"/>
                </a:solidFill>
              </a:rPr>
              <a:t>Output</a:t>
            </a:r>
            <a:endParaRPr lang="en-US" dirty="0">
              <a:solidFill>
                <a:srgbClr val="FF0000"/>
              </a:solidFill>
            </a:endParaRPr>
          </a:p>
        </p:txBody>
      </p:sp>
      <mc:AlternateContent xmlns:mc="http://schemas.openxmlformats.org/markup-compatibility/2006" xmlns:a14="http://schemas.microsoft.com/office/drawing/2010/main">
        <mc:Choice Requires="a14">
          <p:sp>
            <p:nvSpPr>
              <p:cNvPr id="30" name="Rectangle 29"/>
              <p:cNvSpPr/>
              <p:nvPr/>
            </p:nvSpPr>
            <p:spPr>
              <a:xfrm>
                <a:off x="228600" y="4876800"/>
                <a:ext cx="4503284" cy="369332"/>
              </a:xfrm>
              <a:prstGeom prst="rect">
                <a:avLst/>
              </a:prstGeom>
            </p:spPr>
            <p:txBody>
              <a:bodyPr wrap="none">
                <a:spAutoFit/>
              </a:bodyPr>
              <a:lstStyle/>
              <a:p>
                <a:pPr marL="285750" indent="-285750">
                  <a:buFont typeface="Arial" panose="020B0604020202020204" pitchFamily="34" charset="0"/>
                  <a:buChar char="•"/>
                </a:pPr>
                <a:r>
                  <a:rPr lang="en-US" dirty="0"/>
                  <a:t>Policy </a:t>
                </a:r>
                <a14:m>
                  <m:oMath xmlns:m="http://schemas.openxmlformats.org/officeDocument/2006/math">
                    <m:r>
                      <a:rPr lang="en-US" i="1">
                        <a:latin typeface="Cambria Math"/>
                        <a:ea typeface="Cambria Math"/>
                      </a:rPr>
                      <m:t>𝜋</m:t>
                    </m:r>
                  </m:oMath>
                </a14:m>
                <a:r>
                  <a:rPr lang="en-US" dirty="0"/>
                  <a:t> maps all the history to new action:</a:t>
                </a:r>
              </a:p>
            </p:txBody>
          </p:sp>
        </mc:Choice>
        <mc:Fallback xmlns="">
          <p:sp>
            <p:nvSpPr>
              <p:cNvPr id="30" name="Rectangle 29"/>
              <p:cNvSpPr>
                <a:spLocks noRot="1" noChangeAspect="1" noMove="1" noResize="1" noEditPoints="1" noAdjustHandles="1" noChangeArrowheads="1" noChangeShapeType="1" noTextEdit="1"/>
              </p:cNvSpPr>
              <p:nvPr/>
            </p:nvSpPr>
            <p:spPr>
              <a:xfrm>
                <a:off x="228600" y="4876800"/>
                <a:ext cx="4503284" cy="369332"/>
              </a:xfrm>
              <a:prstGeom prst="rect">
                <a:avLst/>
              </a:prstGeom>
              <a:blipFill>
                <a:blip r:embed="rId7"/>
                <a:stretch>
                  <a:fillRect l="-949" t="-8197" r="-4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1752600" y="5320744"/>
                <a:ext cx="57240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𝜋</m:t>
                      </m:r>
                      <m:r>
                        <a:rPr lang="en-US">
                          <a:latin typeface="Cambria Math"/>
                          <a:ea typeface="Cambria Math"/>
                        </a:rPr>
                        <m:t>: </m:t>
                      </m:r>
                      <m:d>
                        <m:dPr>
                          <m:begChr m:val="["/>
                          <m:endChr m:val="]"/>
                          <m:ctrlPr>
                            <a:rPr lang="en-US" i="1">
                              <a:latin typeface="Cambria Math" panose="02040503050406030204" pitchFamily="18" charset="0"/>
                              <a:ea typeface="Cambria Math"/>
                            </a:rPr>
                          </m:ctrlPr>
                        </m:dPr>
                        <m:e>
                          <m:d>
                            <m:dPr>
                              <m:ctrlPr>
                                <a:rPr lang="en-US" i="1">
                                  <a:latin typeface="Cambria Math" panose="02040503050406030204" pitchFamily="18" charset="0"/>
                                  <a:ea typeface="Cambria Math"/>
                                </a:rPr>
                              </m:ctrlPr>
                            </m:dPr>
                            <m:e>
                              <m:sSub>
                                <m:sSubPr>
                                  <m:ctrlPr>
                                    <a:rPr lang="en-US" i="1">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ea typeface="Cambria Math"/>
                                    </a:rPr>
                                    <m:t>𝑐</m:t>
                                  </m:r>
                                </m:e>
                                <m:sub>
                                  <m:r>
                                    <a:rPr lang="en-US" b="0" i="1" smtClean="0">
                                      <a:solidFill>
                                        <a:srgbClr val="00B050"/>
                                      </a:solidFill>
                                      <a:latin typeface="Cambria Math" panose="02040503050406030204" pitchFamily="18" charset="0"/>
                                      <a:ea typeface="Cambria Math"/>
                                    </a:rPr>
                                    <m:t>1</m:t>
                                  </m:r>
                                </m:sub>
                              </m:sSub>
                              <m:r>
                                <a:rPr lang="en-US" i="1">
                                  <a:latin typeface="Cambria Math"/>
                                  <a:ea typeface="Cambria Math"/>
                                </a:rPr>
                                <m:t>,</m:t>
                              </m:r>
                              <m:sSub>
                                <m:sSubPr>
                                  <m:ctrlPr>
                                    <a:rPr lang="en-US" i="1">
                                      <a:solidFill>
                                        <a:srgbClr val="2706EC"/>
                                      </a:solidFill>
                                      <a:latin typeface="Cambria Math" panose="02040503050406030204" pitchFamily="18" charset="0"/>
                                      <a:ea typeface="Cambria Math"/>
                                    </a:rPr>
                                  </m:ctrlPr>
                                </m:sSubPr>
                                <m:e>
                                  <m:r>
                                    <a:rPr lang="en-US" b="0" i="1" smtClean="0">
                                      <a:solidFill>
                                        <a:srgbClr val="2706EC"/>
                                      </a:solidFill>
                                      <a:latin typeface="Cambria Math" panose="02040503050406030204" pitchFamily="18" charset="0"/>
                                      <a:ea typeface="Cambria Math"/>
                                    </a:rPr>
                                    <m:t>𝑥</m:t>
                                  </m:r>
                                </m:e>
                                <m:sub>
                                  <m:r>
                                    <a:rPr lang="en-US" b="0" i="1" smtClean="0">
                                      <a:solidFill>
                                        <a:srgbClr val="2706EC"/>
                                      </a:solidFill>
                                      <a:latin typeface="Cambria Math" panose="02040503050406030204" pitchFamily="18" charset="0"/>
                                      <a:ea typeface="Cambria Math"/>
                                    </a:rPr>
                                    <m:t>1</m:t>
                                  </m:r>
                                </m:sub>
                              </m:sSub>
                              <m:r>
                                <a:rPr lang="en-US" i="1">
                                  <a:latin typeface="Cambria Math" panose="02040503050406030204" pitchFamily="18" charset="0"/>
                                  <a:ea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 </m:t>
                          </m:r>
                          <m:d>
                            <m:dPr>
                              <m:ctrlPr>
                                <a:rPr lang="en-US" i="1">
                                  <a:latin typeface="Cambria Math" panose="02040503050406030204" pitchFamily="18" charset="0"/>
                                  <a:ea typeface="Cambria Math"/>
                                </a:rPr>
                              </m:ctrlPr>
                            </m:dPr>
                            <m:e>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ea typeface="Cambria Math"/>
                                    </a:rPr>
                                    <m:t>𝑐</m:t>
                                  </m:r>
                                </m:e>
                                <m:sub>
                                  <m:r>
                                    <a:rPr lang="en-US" b="0" i="1" smtClean="0">
                                      <a:solidFill>
                                        <a:srgbClr val="00B050"/>
                                      </a:solidFill>
                                      <a:latin typeface="Cambria Math" panose="02040503050406030204" pitchFamily="18" charset="0"/>
                                      <a:ea typeface="Cambria Math"/>
                                    </a:rPr>
                                    <m:t>2</m:t>
                                  </m:r>
                                </m:sub>
                              </m:sSub>
                              <m:r>
                                <a:rPr lang="en-US" i="1">
                                  <a:latin typeface="Cambria Math"/>
                                  <a:ea typeface="Cambria Math"/>
                                </a:rPr>
                                <m:t>,</m:t>
                              </m:r>
                              <m:sSub>
                                <m:sSubPr>
                                  <m:ctrlPr>
                                    <a:rPr lang="en-US" b="0" i="1" smtClean="0">
                                      <a:solidFill>
                                        <a:srgbClr val="2706EC"/>
                                      </a:solidFill>
                                      <a:latin typeface="Cambria Math" panose="02040503050406030204" pitchFamily="18" charset="0"/>
                                      <a:ea typeface="Cambria Math"/>
                                    </a:rPr>
                                  </m:ctrlPr>
                                </m:sSubPr>
                                <m:e>
                                  <m:r>
                                    <a:rPr lang="en-US" b="0" i="1" smtClean="0">
                                      <a:solidFill>
                                        <a:srgbClr val="2706EC"/>
                                      </a:solidFill>
                                      <a:latin typeface="Cambria Math" panose="02040503050406030204" pitchFamily="18" charset="0"/>
                                      <a:ea typeface="Cambria Math"/>
                                    </a:rPr>
                                    <m:t>𝑥</m:t>
                                  </m:r>
                                </m:e>
                                <m:sub>
                                  <m:r>
                                    <a:rPr lang="en-US" b="0" i="1" smtClean="0">
                                      <a:solidFill>
                                        <a:srgbClr val="2706EC"/>
                                      </a:solidFill>
                                      <a:latin typeface="Cambria Math" panose="02040503050406030204" pitchFamily="18" charset="0"/>
                                      <a:ea typeface="Cambria Math"/>
                                    </a:rPr>
                                    <m:t>2</m:t>
                                  </m:r>
                                </m:sub>
                              </m:sSub>
                              <m:r>
                                <a:rPr lang="en-US" b="0" i="1" smtClean="0">
                                  <a:latin typeface="Cambria Math" panose="02040503050406030204" pitchFamily="18" charset="0"/>
                                  <a:ea typeface="Cambria Math"/>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2</m:t>
                                  </m:r>
                                </m:sub>
                              </m:sSub>
                            </m:e>
                          </m:d>
                          <m:r>
                            <a:rPr lang="en-US" i="1">
                              <a:latin typeface="Cambria Math"/>
                              <a:ea typeface="Cambria Math"/>
                            </a:rPr>
                            <m:t>,…</m:t>
                          </m:r>
                          <m:r>
                            <a:rPr lang="en-US" i="1">
                              <a:latin typeface="Cambria Math"/>
                            </a:rPr>
                            <m:t>,</m:t>
                          </m:r>
                          <m:d>
                            <m:dPr>
                              <m:ctrlPr>
                                <a:rPr lang="en-US" i="1">
                                  <a:latin typeface="Cambria Math" panose="02040503050406030204" pitchFamily="18" charset="0"/>
                                  <a:ea typeface="Cambria Math"/>
                                </a:rPr>
                              </m:ctrlPr>
                            </m:dPr>
                            <m:e>
                              <m:sSub>
                                <m:sSubPr>
                                  <m:ctrlPr>
                                    <a:rPr lang="en-US" i="1">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ea typeface="Cambria Math"/>
                                    </a:rPr>
                                    <m:t>𝑐</m:t>
                                  </m:r>
                                </m:e>
                                <m:sub>
                                  <m:r>
                                    <a:rPr lang="en-US" b="0" i="1" smtClean="0">
                                      <a:solidFill>
                                        <a:srgbClr val="00B050"/>
                                      </a:solidFill>
                                      <a:latin typeface="Cambria Math" panose="02040503050406030204" pitchFamily="18" charset="0"/>
                                      <a:ea typeface="Cambria Math"/>
                                    </a:rPr>
                                    <m:t>𝑡</m:t>
                                  </m:r>
                                  <m:r>
                                    <a:rPr lang="en-US" b="0" i="1" smtClean="0">
                                      <a:solidFill>
                                        <a:srgbClr val="00B050"/>
                                      </a:solidFill>
                                      <a:latin typeface="Cambria Math" panose="02040503050406030204" pitchFamily="18" charset="0"/>
                                      <a:ea typeface="Cambria Math"/>
                                    </a:rPr>
                                    <m:t>−1</m:t>
                                  </m:r>
                                </m:sub>
                              </m:sSub>
                              <m:r>
                                <a:rPr lang="en-US" i="1">
                                  <a:latin typeface="Cambria Math"/>
                                  <a:ea typeface="Cambria Math"/>
                                </a:rPr>
                                <m:t>,</m:t>
                              </m:r>
                              <m:sSub>
                                <m:sSubPr>
                                  <m:ctrlPr>
                                    <a:rPr lang="en-US" i="1">
                                      <a:solidFill>
                                        <a:srgbClr val="2706EC"/>
                                      </a:solidFill>
                                      <a:latin typeface="Cambria Math" panose="02040503050406030204" pitchFamily="18" charset="0"/>
                                      <a:ea typeface="Cambria Math"/>
                                    </a:rPr>
                                  </m:ctrlPr>
                                </m:sSubPr>
                                <m:e>
                                  <m:r>
                                    <a:rPr lang="en-US" b="0" i="1" smtClean="0">
                                      <a:solidFill>
                                        <a:srgbClr val="2706EC"/>
                                      </a:solidFill>
                                      <a:latin typeface="Cambria Math" panose="02040503050406030204" pitchFamily="18" charset="0"/>
                                      <a:ea typeface="Cambria Math"/>
                                    </a:rPr>
                                    <m:t>𝑥</m:t>
                                  </m:r>
                                </m:e>
                                <m:sub>
                                  <m:r>
                                    <a:rPr lang="en-US" b="0" i="1" smtClean="0">
                                      <a:solidFill>
                                        <a:srgbClr val="2706EC"/>
                                      </a:solidFill>
                                      <a:latin typeface="Cambria Math" panose="02040503050406030204" pitchFamily="18" charset="0"/>
                                      <a:ea typeface="Cambria Math"/>
                                    </a:rPr>
                                    <m:t>𝑡</m:t>
                                  </m:r>
                                  <m:r>
                                    <a:rPr lang="en-US" b="0" i="1" smtClean="0">
                                      <a:solidFill>
                                        <a:srgbClr val="2706EC"/>
                                      </a:solidFill>
                                      <a:latin typeface="Cambria Math" panose="02040503050406030204" pitchFamily="18" charset="0"/>
                                      <a:ea typeface="Cambria Math"/>
                                    </a:rPr>
                                    <m:t>−1</m:t>
                                  </m:r>
                                </m:sub>
                              </m:sSub>
                              <m:r>
                                <a:rPr lang="en-US" i="1">
                                  <a:latin typeface="Cambria Math" panose="02040503050406030204" pitchFamily="18" charset="0"/>
                                  <a:ea typeface="Cambria Math"/>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 </m:t>
                          </m:r>
                          <m:sSub>
                            <m:sSubPr>
                              <m:ctrlPr>
                                <a:rPr lang="en-US"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ea typeface="Cambria Math"/>
                                </a:rPr>
                                <m:t>𝑐</m:t>
                              </m:r>
                            </m:e>
                            <m:sub>
                              <m:r>
                                <a:rPr lang="en-US" i="1">
                                  <a:solidFill>
                                    <a:srgbClr val="00B050"/>
                                  </a:solidFill>
                                  <a:latin typeface="Cambria Math"/>
                                  <a:ea typeface="Cambria Math"/>
                                </a:rPr>
                                <m:t>𝑡</m:t>
                              </m:r>
                            </m:sub>
                          </m:sSub>
                        </m:e>
                      </m:d>
                      <m:r>
                        <a:rPr lang="en-US" i="1">
                          <a:latin typeface="Cambria Math"/>
                          <a:ea typeface="Cambria Math"/>
                        </a:rPr>
                        <m:t>→</m:t>
                      </m:r>
                      <m:sSub>
                        <m:sSubPr>
                          <m:ctrlPr>
                            <a:rPr lang="en-US" i="1" smtClean="0">
                              <a:solidFill>
                                <a:srgbClr val="2706EC"/>
                              </a:solidFill>
                              <a:latin typeface="Cambria Math" panose="02040503050406030204" pitchFamily="18" charset="0"/>
                            </a:rPr>
                          </m:ctrlPr>
                        </m:sSubPr>
                        <m:e>
                          <m:r>
                            <a:rPr lang="en-US" b="0" i="1" smtClean="0">
                              <a:solidFill>
                                <a:srgbClr val="2706EC"/>
                              </a:solidFill>
                              <a:latin typeface="Cambria Math" panose="02040503050406030204" pitchFamily="18" charset="0"/>
                              <a:ea typeface="Cambria Math"/>
                            </a:rPr>
                            <m:t>𝑥</m:t>
                          </m:r>
                        </m:e>
                        <m:sub>
                          <m:r>
                            <a:rPr lang="en-US" i="1">
                              <a:solidFill>
                                <a:srgbClr val="2706EC"/>
                              </a:solidFill>
                              <a:latin typeface="Cambria Math"/>
                              <a:ea typeface="Cambria Math"/>
                            </a:rPr>
                            <m:t>𝑡</m:t>
                          </m:r>
                        </m:sub>
                      </m:sSub>
                    </m:oMath>
                  </m:oMathPara>
                </a14:m>
                <a:endParaRPr lang="en-US" dirty="0">
                  <a:solidFill>
                    <a:srgbClr val="2706EC"/>
                  </a:solidFill>
                </a:endParaRPr>
              </a:p>
            </p:txBody>
          </p:sp>
        </mc:Choice>
        <mc:Fallback xmlns="">
          <p:sp>
            <p:nvSpPr>
              <p:cNvPr id="31" name="Rectangle 30"/>
              <p:cNvSpPr>
                <a:spLocks noRot="1" noChangeAspect="1" noMove="1" noResize="1" noEditPoints="1" noAdjustHandles="1" noChangeArrowheads="1" noChangeShapeType="1" noTextEdit="1"/>
              </p:cNvSpPr>
              <p:nvPr/>
            </p:nvSpPr>
            <p:spPr>
              <a:xfrm>
                <a:off x="1752600" y="5320744"/>
                <a:ext cx="5724003"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228600" y="5695784"/>
                <a:ext cx="6377580" cy="374077"/>
              </a:xfrm>
              <a:prstGeom prst="rect">
                <a:avLst/>
              </a:prstGeom>
            </p:spPr>
            <p:txBody>
              <a:bodyPr wrap="none">
                <a:spAutoFit/>
              </a:bodyPr>
              <a:lstStyle/>
              <a:p>
                <a:pPr marL="285750" indent="-285750">
                  <a:buFont typeface="Arial" panose="020B0604020202020204" pitchFamily="34" charset="0"/>
                  <a:buChar char="•"/>
                </a:pPr>
                <a:r>
                  <a:rPr lang="en-US" dirty="0" smtClean="0"/>
                  <a:t>Find the optimal policy </a:t>
                </a:r>
                <a14:m>
                  <m:oMath xmlns:m="http://schemas.openxmlformats.org/officeDocument/2006/math">
                    <m:sSup>
                      <m:sSupPr>
                        <m:ctrlPr>
                          <a:rPr lang="en-US" i="1">
                            <a:latin typeface="Cambria Math" panose="02040503050406030204" pitchFamily="18" charset="0"/>
                          </a:rPr>
                        </m:ctrlPr>
                      </m:sSupPr>
                      <m:e>
                        <m:r>
                          <a:rPr lang="en-US" i="1">
                            <a:latin typeface="Cambria Math"/>
                            <a:ea typeface="Cambria Math"/>
                          </a:rPr>
                          <m:t>𝜋</m:t>
                        </m:r>
                      </m:e>
                      <m:sup>
                        <m:r>
                          <a:rPr lang="en-US" i="1">
                            <a:latin typeface="Cambria Math"/>
                          </a:rPr>
                          <m:t>∗</m:t>
                        </m:r>
                      </m:sup>
                    </m:sSup>
                  </m:oMath>
                </a14:m>
                <a:r>
                  <a:rPr lang="en-US" dirty="0"/>
                  <a:t> that maximizes </a:t>
                </a:r>
                <a14:m>
                  <m:oMath xmlns:m="http://schemas.openxmlformats.org/officeDocument/2006/math">
                    <m:r>
                      <a:rPr lang="en-US" i="1">
                        <a:latin typeface="Cambria Math"/>
                      </a:rPr>
                      <m:t>𝐸</m:t>
                    </m:r>
                    <m:d>
                      <m:dPr>
                        <m:begChr m:val="["/>
                        <m:endChr m:val="]"/>
                        <m:ctrlPr>
                          <a:rPr lang="en-US" i="1">
                            <a:latin typeface="Cambria Math" panose="02040503050406030204" pitchFamily="18" charset="0"/>
                          </a:rPr>
                        </m:ctrlPr>
                      </m:dPr>
                      <m:e>
                        <m:nary>
                          <m:naryPr>
                            <m:chr m:val="∑"/>
                            <m:limLoc m:val="subSup"/>
                            <m:ctrlPr>
                              <a:rPr lang="en-US" i="1">
                                <a:latin typeface="Cambria Math" panose="02040503050406030204" pitchFamily="18" charset="0"/>
                              </a:rPr>
                            </m:ctrlPr>
                          </m:naryPr>
                          <m:sub>
                            <m:r>
                              <m:rPr>
                                <m:brk m:alnAt="25"/>
                              </m:rPr>
                              <a:rPr lang="en-US" i="1">
                                <a:latin typeface="Cambria Math"/>
                              </a:rPr>
                              <m:t>𝑡</m:t>
                            </m:r>
                            <m:r>
                              <a:rPr lang="en-US" i="1">
                                <a:latin typeface="Cambria Math"/>
                              </a:rPr>
                              <m:t>=1</m:t>
                            </m:r>
                          </m:sub>
                          <m:sup>
                            <m:r>
                              <a:rPr lang="en-US" i="1">
                                <a:latin typeface="Cambria Math"/>
                              </a:rPr>
                              <m:t>𝑇</m:t>
                            </m:r>
                          </m:sup>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a:rPr>
                                  <m:t>𝑡</m:t>
                                </m:r>
                              </m:sub>
                            </m:sSub>
                          </m:e>
                        </m:nary>
                      </m:e>
                    </m:d>
                  </m:oMath>
                </a14:m>
                <a:r>
                  <a:rPr lang="en-US" dirty="0"/>
                  <a:t> or </a:t>
                </a:r>
                <a14:m>
                  <m:oMath xmlns:m="http://schemas.openxmlformats.org/officeDocument/2006/math">
                    <m:r>
                      <a:rPr lang="en-US" i="1">
                        <a:latin typeface="Cambria Math"/>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a:rPr>
                              <m:t>𝑇</m:t>
                            </m:r>
                          </m:sub>
                        </m:sSub>
                      </m:e>
                    </m:d>
                  </m:oMath>
                </a14:m>
                <a:endParaRPr lang="en-US" dirty="0"/>
              </a:p>
            </p:txBody>
          </p:sp>
        </mc:Choice>
        <mc:Fallback xmlns="">
          <p:sp>
            <p:nvSpPr>
              <p:cNvPr id="32" name="Rectangle 31"/>
              <p:cNvSpPr>
                <a:spLocks noRot="1" noChangeAspect="1" noMove="1" noResize="1" noEditPoints="1" noAdjustHandles="1" noChangeArrowheads="1" noChangeShapeType="1" noTextEdit="1"/>
              </p:cNvSpPr>
              <p:nvPr/>
            </p:nvSpPr>
            <p:spPr>
              <a:xfrm>
                <a:off x="228600" y="5695784"/>
                <a:ext cx="6377580" cy="374077"/>
              </a:xfrm>
              <a:prstGeom prst="rect">
                <a:avLst/>
              </a:prstGeom>
              <a:blipFill>
                <a:blip r:embed="rId9"/>
                <a:stretch>
                  <a:fillRect l="-669" t="-116129" b="-180645"/>
                </a:stretch>
              </a:blipFill>
            </p:spPr>
            <p:txBody>
              <a:bodyPr/>
              <a:lstStyle/>
              <a:p>
                <a:r>
                  <a:rPr lang="en-US">
                    <a:noFill/>
                  </a:rPr>
                  <a:t> </a:t>
                </a:r>
              </a:p>
            </p:txBody>
          </p:sp>
        </mc:Fallback>
      </mc:AlternateContent>
      <p:sp>
        <p:nvSpPr>
          <p:cNvPr id="18" name="Rectangle 17"/>
          <p:cNvSpPr/>
          <p:nvPr/>
        </p:nvSpPr>
        <p:spPr>
          <a:xfrm>
            <a:off x="7105632" y="2057781"/>
            <a:ext cx="461821" cy="46481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7131129" y="2111320"/>
                <a:ext cx="449739" cy="3539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𝑋</m:t>
                          </m:r>
                        </m:e>
                        <m:sub>
                          <m:r>
                            <a:rPr lang="en-US" sz="1700" b="0" i="1" smtClean="0">
                              <a:latin typeface="Cambria Math"/>
                            </a:rPr>
                            <m:t>𝑡</m:t>
                          </m:r>
                        </m:sub>
                      </m:sSub>
                    </m:oMath>
                  </m:oMathPara>
                </a14:m>
                <a:endParaRPr lang="en-US" sz="1700" dirty="0"/>
              </a:p>
            </p:txBody>
          </p:sp>
        </mc:Choice>
        <mc:Fallback xmlns="">
          <p:sp>
            <p:nvSpPr>
              <p:cNvPr id="19" name="TextBox 18"/>
              <p:cNvSpPr txBox="1">
                <a:spLocks noRot="1" noChangeAspect="1" noMove="1" noResize="1" noEditPoints="1" noAdjustHandles="1" noChangeArrowheads="1" noChangeShapeType="1" noTextEdit="1"/>
              </p:cNvSpPr>
              <p:nvPr/>
            </p:nvSpPr>
            <p:spPr>
              <a:xfrm>
                <a:off x="7131129" y="2111320"/>
                <a:ext cx="449739" cy="353943"/>
              </a:xfrm>
              <a:prstGeom prst="rect">
                <a:avLst/>
              </a:prstGeom>
              <a:blipFill>
                <a:blip r:embed="rId10"/>
                <a:stretch>
                  <a:fillRect/>
                </a:stretch>
              </a:blipFill>
            </p:spPr>
            <p:txBody>
              <a:bodyPr/>
              <a:lstStyle/>
              <a:p>
                <a:r>
                  <a:rPr lang="en-US">
                    <a:noFill/>
                  </a:rPr>
                  <a:t> </a:t>
                </a:r>
              </a:p>
            </p:txBody>
          </p:sp>
        </mc:Fallback>
      </mc:AlternateContent>
      <p:sp>
        <p:nvSpPr>
          <p:cNvPr id="20" name="Rectangle 19"/>
          <p:cNvSpPr/>
          <p:nvPr/>
        </p:nvSpPr>
        <p:spPr>
          <a:xfrm rot="2785270">
            <a:off x="7104134" y="2934516"/>
            <a:ext cx="464816" cy="46182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7132551" y="2949947"/>
                <a:ext cx="4269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a:rPr>
                            <m:t>𝑡</m:t>
                          </m:r>
                        </m:sub>
                      </m:sSub>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7132551" y="2949947"/>
                <a:ext cx="426912" cy="369332"/>
              </a:xfrm>
              <a:prstGeom prst="rect">
                <a:avLst/>
              </a:prstGeom>
              <a:blipFill>
                <a:blip r:embed="rId11"/>
                <a:stretch>
                  <a:fillRect/>
                </a:stretch>
              </a:blipFill>
            </p:spPr>
            <p:txBody>
              <a:bodyPr/>
              <a:lstStyle/>
              <a:p>
                <a:r>
                  <a:rPr lang="en-US">
                    <a:noFill/>
                  </a:rPr>
                  <a:t> </a:t>
                </a:r>
              </a:p>
            </p:txBody>
          </p:sp>
        </mc:Fallback>
      </mc:AlternateContent>
      <p:cxnSp>
        <p:nvCxnSpPr>
          <p:cNvPr id="25" name="Straight Arrow Connector 24"/>
          <p:cNvCxnSpPr>
            <a:stCxn id="18" idx="2"/>
          </p:cNvCxnSpPr>
          <p:nvPr/>
        </p:nvCxnSpPr>
        <p:spPr>
          <a:xfrm>
            <a:off x="7336543" y="2522597"/>
            <a:ext cx="1175" cy="3152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9" idx="4"/>
            <a:endCxn id="39" idx="0"/>
          </p:cNvCxnSpPr>
          <p:nvPr/>
        </p:nvCxnSpPr>
        <p:spPr>
          <a:xfrm>
            <a:off x="6039238" y="1764018"/>
            <a:ext cx="7201" cy="313823"/>
          </a:xfrm>
          <a:prstGeom prst="straightConnector1">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815527" y="2077841"/>
            <a:ext cx="461821" cy="46481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p:cNvSpPr txBox="1"/>
              <p:nvPr/>
            </p:nvSpPr>
            <p:spPr>
              <a:xfrm>
                <a:off x="5715000" y="2128688"/>
                <a:ext cx="662874" cy="3539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𝑋</m:t>
                          </m:r>
                        </m:e>
                        <m:sub>
                          <m:r>
                            <a:rPr lang="en-US" sz="1700" b="0" i="1" smtClean="0">
                              <a:latin typeface="Cambria Math"/>
                            </a:rPr>
                            <m:t>𝑡</m:t>
                          </m:r>
                          <m:r>
                            <a:rPr lang="en-US" sz="1700" b="0" i="1" smtClean="0">
                              <a:latin typeface="Cambria Math"/>
                            </a:rPr>
                            <m:t>−1</m:t>
                          </m:r>
                        </m:sub>
                      </m:sSub>
                    </m:oMath>
                  </m:oMathPara>
                </a14:m>
                <a:endParaRPr lang="en-US" sz="1700" dirty="0"/>
              </a:p>
            </p:txBody>
          </p:sp>
        </mc:Choice>
        <mc:Fallback xmlns="">
          <p:sp>
            <p:nvSpPr>
              <p:cNvPr id="40" name="TextBox 39"/>
              <p:cNvSpPr txBox="1">
                <a:spLocks noRot="1" noChangeAspect="1" noMove="1" noResize="1" noEditPoints="1" noAdjustHandles="1" noChangeArrowheads="1" noChangeShapeType="1" noTextEdit="1"/>
              </p:cNvSpPr>
              <p:nvPr/>
            </p:nvSpPr>
            <p:spPr>
              <a:xfrm>
                <a:off x="5715000" y="2128688"/>
                <a:ext cx="662874" cy="353943"/>
              </a:xfrm>
              <a:prstGeom prst="rect">
                <a:avLst/>
              </a:prstGeom>
              <a:blipFill>
                <a:blip r:embed="rId12"/>
                <a:stretch>
                  <a:fillRect/>
                </a:stretch>
              </a:blipFill>
            </p:spPr>
            <p:txBody>
              <a:bodyPr/>
              <a:lstStyle/>
              <a:p>
                <a:r>
                  <a:rPr lang="en-US">
                    <a:noFill/>
                  </a:rPr>
                  <a:t> </a:t>
                </a:r>
              </a:p>
            </p:txBody>
          </p:sp>
        </mc:Fallback>
      </mc:AlternateContent>
      <p:sp>
        <p:nvSpPr>
          <p:cNvPr id="43" name="Rectangle 42"/>
          <p:cNvSpPr/>
          <p:nvPr/>
        </p:nvSpPr>
        <p:spPr>
          <a:xfrm rot="2785270">
            <a:off x="5814030" y="2954576"/>
            <a:ext cx="464816" cy="461821"/>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p:cNvSpPr txBox="1"/>
              <p:nvPr/>
            </p:nvSpPr>
            <p:spPr>
              <a:xfrm>
                <a:off x="5752361" y="2970007"/>
                <a:ext cx="6465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a:rPr>
                            <m:t>𝑡</m:t>
                          </m:r>
                          <m:r>
                            <a:rPr lang="en-US" b="0" i="1" smtClean="0">
                              <a:latin typeface="Cambria Math"/>
                            </a:rPr>
                            <m:t>−1</m:t>
                          </m:r>
                        </m:sub>
                      </m:sSub>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5752361" y="2970007"/>
                <a:ext cx="646523" cy="369332"/>
              </a:xfrm>
              <a:prstGeom prst="rect">
                <a:avLst/>
              </a:prstGeom>
              <a:blipFill>
                <a:blip r:embed="rId13"/>
                <a:stretch>
                  <a:fillRect/>
                </a:stretch>
              </a:blipFill>
            </p:spPr>
            <p:txBody>
              <a:bodyPr/>
              <a:lstStyle/>
              <a:p>
                <a:r>
                  <a:rPr lang="en-US">
                    <a:noFill/>
                  </a:rPr>
                  <a:t> </a:t>
                </a:r>
              </a:p>
            </p:txBody>
          </p:sp>
        </mc:Fallback>
      </mc:AlternateContent>
      <p:cxnSp>
        <p:nvCxnSpPr>
          <p:cNvPr id="45" name="Straight Arrow Connector 44"/>
          <p:cNvCxnSpPr>
            <a:stCxn id="39" idx="2"/>
          </p:cNvCxnSpPr>
          <p:nvPr/>
        </p:nvCxnSpPr>
        <p:spPr>
          <a:xfrm flipH="1">
            <a:off x="6046437" y="2542657"/>
            <a:ext cx="1" cy="2952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031643" y="3513028"/>
            <a:ext cx="0" cy="309643"/>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Oval 48"/>
              <p:cNvSpPr/>
              <p:nvPr/>
            </p:nvSpPr>
            <p:spPr>
              <a:xfrm>
                <a:off x="5781400" y="1246423"/>
                <a:ext cx="515672" cy="517595"/>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𝐶</m:t>
                          </m:r>
                        </m:e>
                        <m:sub>
                          <m:r>
                            <a:rPr lang="en-US" i="1">
                              <a:solidFill>
                                <a:schemeClr val="tx1"/>
                              </a:solidFill>
                              <a:latin typeface="Cambria Math"/>
                            </a:rPr>
                            <m:t>𝑡</m:t>
                          </m:r>
                          <m:r>
                            <a:rPr lang="en-US" i="1">
                              <a:solidFill>
                                <a:schemeClr val="tx1"/>
                              </a:solidFill>
                              <a:latin typeface="Cambria Math"/>
                            </a:rPr>
                            <m:t>−1</m:t>
                          </m:r>
                        </m:sub>
                      </m:sSub>
                    </m:oMath>
                  </m:oMathPara>
                </a14:m>
                <a:endParaRPr lang="en-US" dirty="0"/>
              </a:p>
            </p:txBody>
          </p:sp>
        </mc:Choice>
        <mc:Fallback xmlns="">
          <p:sp>
            <p:nvSpPr>
              <p:cNvPr id="49" name="Oval 48"/>
              <p:cNvSpPr>
                <a:spLocks noRot="1" noChangeAspect="1" noMove="1" noResize="1" noEditPoints="1" noAdjustHandles="1" noChangeArrowheads="1" noChangeShapeType="1" noTextEdit="1"/>
              </p:cNvSpPr>
              <p:nvPr/>
            </p:nvSpPr>
            <p:spPr>
              <a:xfrm>
                <a:off x="5781400" y="1246423"/>
                <a:ext cx="515672" cy="517595"/>
              </a:xfrm>
              <a:prstGeom prst="ellipse">
                <a:avLst/>
              </a:prstGeom>
              <a:blipFill>
                <a:blip r:embed="rId14"/>
                <a:stretch>
                  <a:fillRect l="-449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Oval 49"/>
              <p:cNvSpPr/>
              <p:nvPr/>
            </p:nvSpPr>
            <p:spPr>
              <a:xfrm>
                <a:off x="7088169" y="1244083"/>
                <a:ext cx="515672" cy="517595"/>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𝐶</m:t>
                          </m:r>
                        </m:e>
                        <m:sub>
                          <m:r>
                            <a:rPr lang="en-US" i="1">
                              <a:solidFill>
                                <a:schemeClr val="tx1"/>
                              </a:solidFill>
                              <a:latin typeface="Cambria Math"/>
                            </a:rPr>
                            <m:t>𝑡</m:t>
                          </m:r>
                        </m:sub>
                      </m:sSub>
                    </m:oMath>
                  </m:oMathPara>
                </a14:m>
                <a:endParaRPr lang="en-US" dirty="0"/>
              </a:p>
            </p:txBody>
          </p:sp>
        </mc:Choice>
        <mc:Fallback xmlns="">
          <p:sp>
            <p:nvSpPr>
              <p:cNvPr id="50" name="Oval 49"/>
              <p:cNvSpPr>
                <a:spLocks noRot="1" noChangeAspect="1" noMove="1" noResize="1" noEditPoints="1" noAdjustHandles="1" noChangeArrowheads="1" noChangeShapeType="1" noTextEdit="1"/>
              </p:cNvSpPr>
              <p:nvPr/>
            </p:nvSpPr>
            <p:spPr>
              <a:xfrm>
                <a:off x="7088169" y="1244083"/>
                <a:ext cx="515672" cy="517595"/>
              </a:xfrm>
              <a:prstGeom prst="ellipse">
                <a:avLst/>
              </a:prstGeom>
              <a:blipFill>
                <a:blip r:embed="rId15"/>
                <a:stretch>
                  <a:fillRect/>
                </a:stretch>
              </a:blipFill>
              <a:ln>
                <a:solidFill>
                  <a:schemeClr val="tx1"/>
                </a:solidFill>
              </a:ln>
            </p:spPr>
            <p:txBody>
              <a:bodyPr/>
              <a:lstStyle/>
              <a:p>
                <a:r>
                  <a:rPr lang="en-US">
                    <a:noFill/>
                  </a:rPr>
                  <a:t> </a:t>
                </a:r>
              </a:p>
            </p:txBody>
          </p:sp>
        </mc:Fallback>
      </mc:AlternateContent>
      <p:cxnSp>
        <p:nvCxnSpPr>
          <p:cNvPr id="54" name="Straight Arrow Connector 53"/>
          <p:cNvCxnSpPr/>
          <p:nvPr/>
        </p:nvCxnSpPr>
        <p:spPr>
          <a:xfrm>
            <a:off x="7330517" y="1761963"/>
            <a:ext cx="7201" cy="313823"/>
          </a:xfrm>
          <a:prstGeom prst="straightConnector1">
            <a:avLst/>
          </a:prstGeom>
          <a:ln w="28575">
            <a:solidFill>
              <a:srgbClr val="92D050"/>
            </a:solidFill>
            <a:prstDash val="sys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Oval 77"/>
              <p:cNvSpPr/>
              <p:nvPr/>
            </p:nvSpPr>
            <p:spPr>
              <a:xfrm>
                <a:off x="5781400" y="3825805"/>
                <a:ext cx="515672" cy="517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𝐵</m:t>
                          </m:r>
                        </m:e>
                        <m:sub>
                          <m:r>
                            <a:rPr lang="en-US" i="1">
                              <a:solidFill>
                                <a:schemeClr val="tx1"/>
                              </a:solidFill>
                              <a:latin typeface="Cambria Math"/>
                            </a:rPr>
                            <m:t>𝑡</m:t>
                          </m:r>
                          <m:r>
                            <a:rPr lang="en-US" i="1">
                              <a:solidFill>
                                <a:schemeClr val="tx1"/>
                              </a:solidFill>
                              <a:latin typeface="Cambria Math"/>
                            </a:rPr>
                            <m:t>−1</m:t>
                          </m:r>
                        </m:sub>
                      </m:sSub>
                    </m:oMath>
                  </m:oMathPara>
                </a14:m>
                <a:endParaRPr lang="en-US" dirty="0"/>
              </a:p>
            </p:txBody>
          </p:sp>
        </mc:Choice>
        <mc:Fallback xmlns="">
          <p:sp>
            <p:nvSpPr>
              <p:cNvPr id="78" name="Oval 77"/>
              <p:cNvSpPr>
                <a:spLocks noRot="1" noChangeAspect="1" noMove="1" noResize="1" noEditPoints="1" noAdjustHandles="1" noChangeArrowheads="1" noChangeShapeType="1" noTextEdit="1"/>
              </p:cNvSpPr>
              <p:nvPr/>
            </p:nvSpPr>
            <p:spPr>
              <a:xfrm>
                <a:off x="5781400" y="3825805"/>
                <a:ext cx="515672" cy="517595"/>
              </a:xfrm>
              <a:prstGeom prst="ellipse">
                <a:avLst/>
              </a:prstGeom>
              <a:blipFill>
                <a:blip r:embed="rId16"/>
                <a:stretch>
                  <a:fillRect l="-5618" r="-449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Oval 78"/>
              <p:cNvSpPr/>
              <p:nvPr/>
            </p:nvSpPr>
            <p:spPr>
              <a:xfrm>
                <a:off x="7079294" y="3808656"/>
                <a:ext cx="515672" cy="5175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𝐵</m:t>
                          </m:r>
                        </m:e>
                        <m:sub>
                          <m:r>
                            <a:rPr lang="en-US" i="1">
                              <a:solidFill>
                                <a:schemeClr val="tx1"/>
                              </a:solidFill>
                              <a:latin typeface="Cambria Math"/>
                            </a:rPr>
                            <m:t>𝑡</m:t>
                          </m:r>
                        </m:sub>
                      </m:sSub>
                    </m:oMath>
                  </m:oMathPara>
                </a14:m>
                <a:endParaRPr lang="en-US" dirty="0"/>
              </a:p>
            </p:txBody>
          </p:sp>
        </mc:Choice>
        <mc:Fallback xmlns="">
          <p:sp>
            <p:nvSpPr>
              <p:cNvPr id="79" name="Oval 78"/>
              <p:cNvSpPr>
                <a:spLocks noRot="1" noChangeAspect="1" noMove="1" noResize="1" noEditPoints="1" noAdjustHandles="1" noChangeArrowheads="1" noChangeShapeType="1" noTextEdit="1"/>
              </p:cNvSpPr>
              <p:nvPr/>
            </p:nvSpPr>
            <p:spPr>
              <a:xfrm>
                <a:off x="7079294" y="3808656"/>
                <a:ext cx="515672" cy="517595"/>
              </a:xfrm>
              <a:prstGeom prst="ellipse">
                <a:avLst/>
              </a:prstGeom>
              <a:blipFill>
                <a:blip r:embed="rId17"/>
                <a:stretch>
                  <a:fillRect/>
                </a:stretch>
              </a:blipFill>
              <a:ln>
                <a:solidFill>
                  <a:schemeClr val="tx1"/>
                </a:solidFill>
              </a:ln>
            </p:spPr>
            <p:txBody>
              <a:bodyPr/>
              <a:lstStyle/>
              <a:p>
                <a:r>
                  <a:rPr lang="en-US">
                    <a:noFill/>
                  </a:rPr>
                  <a:t> </a:t>
                </a:r>
              </a:p>
            </p:txBody>
          </p:sp>
        </mc:Fallback>
      </mc:AlternateContent>
      <p:cxnSp>
        <p:nvCxnSpPr>
          <p:cNvPr id="80" name="Straight Arrow Connector 79"/>
          <p:cNvCxnSpPr/>
          <p:nvPr/>
        </p:nvCxnSpPr>
        <p:spPr>
          <a:xfrm flipH="1">
            <a:off x="6306133" y="4101876"/>
            <a:ext cx="762000"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Arc 84"/>
          <p:cNvSpPr/>
          <p:nvPr/>
        </p:nvSpPr>
        <p:spPr>
          <a:xfrm>
            <a:off x="6864756" y="2285257"/>
            <a:ext cx="762231" cy="1661714"/>
          </a:xfrm>
          <a:prstGeom prst="arc">
            <a:avLst>
              <a:gd name="adj1" fmla="val 5853542"/>
              <a:gd name="adj2" fmla="val 15563824"/>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a:off x="6628207" y="1468586"/>
            <a:ext cx="1121832" cy="2552393"/>
          </a:xfrm>
          <a:prstGeom prst="arc">
            <a:avLst>
              <a:gd name="adj1" fmla="val 5657174"/>
              <a:gd name="adj2" fmla="val 1592746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3" name="Straight Arrow Connector 92"/>
          <p:cNvCxnSpPr/>
          <p:nvPr/>
        </p:nvCxnSpPr>
        <p:spPr>
          <a:xfrm flipV="1">
            <a:off x="7330517" y="3492968"/>
            <a:ext cx="0" cy="309643"/>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50" idx="3"/>
            <a:endCxn id="78" idx="7"/>
          </p:cNvCxnSpPr>
          <p:nvPr/>
        </p:nvCxnSpPr>
        <p:spPr>
          <a:xfrm flipH="1">
            <a:off x="6221554" y="1685878"/>
            <a:ext cx="942133" cy="2215727"/>
          </a:xfrm>
          <a:prstGeom prst="straightConnector1">
            <a:avLst/>
          </a:prstGeom>
          <a:ln w="28575">
            <a:solidFill>
              <a:srgbClr val="92D05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Rectangle 96"/>
              <p:cNvSpPr/>
              <p:nvPr/>
            </p:nvSpPr>
            <p:spPr>
              <a:xfrm>
                <a:off x="4557979" y="4425581"/>
                <a:ext cx="4456156" cy="338554"/>
              </a:xfrm>
              <a:prstGeom prst="rect">
                <a:avLst/>
              </a:prstGeom>
            </p:spPr>
            <p:txBody>
              <a:bodyPr wrap="none">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𝐵</m:t>
                        </m:r>
                      </m:e>
                      <m:sub>
                        <m:r>
                          <a:rPr lang="en-US" sz="1600" i="1">
                            <a:latin typeface="Cambria Math"/>
                          </a:rPr>
                          <m:t>𝑡</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e>
                    </m:d>
                  </m:oMath>
                </a14:m>
                <a:r>
                  <a:rPr lang="en-US" sz="1600" dirty="0" smtClean="0"/>
                  <a:t> : Belief state about unknown function </a:t>
                </a:r>
                <a14:m>
                  <m:oMath xmlns:m="http://schemas.openxmlformats.org/officeDocument/2006/math">
                    <m:r>
                      <a:rPr lang="en-US" sz="1600" i="1">
                        <a:latin typeface="Cambria Math" panose="02040503050406030204" pitchFamily="18" charset="0"/>
                      </a:rPr>
                      <m:t>𝑓</m:t>
                    </m:r>
                  </m:oMath>
                </a14:m>
                <a:r>
                  <a:rPr lang="en-US" sz="1600" dirty="0" smtClean="0"/>
                  <a:t> at </a:t>
                </a:r>
                <a14:m>
                  <m:oMath xmlns:m="http://schemas.openxmlformats.org/officeDocument/2006/math">
                    <m:r>
                      <a:rPr lang="en-US" sz="1600" b="0" i="1" smtClean="0">
                        <a:latin typeface="Cambria Math" panose="02040503050406030204" pitchFamily="18" charset="0"/>
                      </a:rPr>
                      <m:t>𝑡</m:t>
                    </m:r>
                  </m:oMath>
                </a14:m>
                <a:r>
                  <a:rPr lang="en-US" sz="1600" dirty="0" smtClean="0"/>
                  <a:t> </a:t>
                </a:r>
                <a:endParaRPr lang="en-US" sz="1600" dirty="0"/>
              </a:p>
            </p:txBody>
          </p:sp>
        </mc:Choice>
        <mc:Fallback xmlns="">
          <p:sp>
            <p:nvSpPr>
              <p:cNvPr id="97" name="Rectangle 96"/>
              <p:cNvSpPr>
                <a:spLocks noRot="1" noChangeAspect="1" noMove="1" noResize="1" noEditPoints="1" noAdjustHandles="1" noChangeArrowheads="1" noChangeShapeType="1" noTextEdit="1"/>
              </p:cNvSpPr>
              <p:nvPr/>
            </p:nvSpPr>
            <p:spPr>
              <a:xfrm>
                <a:off x="4557979" y="4425581"/>
                <a:ext cx="4456156" cy="338554"/>
              </a:xfrm>
              <a:prstGeom prst="rect">
                <a:avLst/>
              </a:prstGeom>
              <a:blipFill>
                <a:blip r:embed="rId18"/>
                <a:stretch>
                  <a:fillRect t="-5357" b="-21429"/>
                </a:stretch>
              </a:blipFill>
            </p:spPr>
            <p:txBody>
              <a:bodyPr/>
              <a:lstStyle/>
              <a:p>
                <a:r>
                  <a:rPr lang="en-US">
                    <a:noFill/>
                  </a:rPr>
                  <a:t> </a:t>
                </a:r>
              </a:p>
            </p:txBody>
          </p:sp>
        </mc:Fallback>
      </mc:AlternateContent>
      <p:sp>
        <p:nvSpPr>
          <p:cNvPr id="2" name="Rectangle 1"/>
          <p:cNvSpPr/>
          <p:nvPr/>
        </p:nvSpPr>
        <p:spPr>
          <a:xfrm>
            <a:off x="5535118" y="681817"/>
            <a:ext cx="2356927" cy="369332"/>
          </a:xfrm>
          <a:prstGeom prst="rect">
            <a:avLst/>
          </a:prstGeom>
        </p:spPr>
        <p:txBody>
          <a:bodyPr wrap="none">
            <a:spAutoFit/>
          </a:bodyPr>
          <a:lstStyle/>
          <a:p>
            <a:r>
              <a:rPr lang="en-US" b="1" dirty="0" smtClean="0">
                <a:solidFill>
                  <a:srgbClr val="2706EC"/>
                </a:solidFill>
              </a:rPr>
              <a:t> MDP </a:t>
            </a:r>
            <a:r>
              <a:rPr lang="en-US" b="1" dirty="0">
                <a:solidFill>
                  <a:srgbClr val="2706EC"/>
                </a:solidFill>
              </a:rPr>
              <a:t>over belief state </a:t>
            </a:r>
            <a:endParaRPr lang="en-US" dirty="0"/>
          </a:p>
        </p:txBody>
      </p:sp>
      <p:sp>
        <p:nvSpPr>
          <p:cNvPr id="42" name="TextBox 41"/>
          <p:cNvSpPr txBox="1"/>
          <p:nvPr/>
        </p:nvSpPr>
        <p:spPr>
          <a:xfrm>
            <a:off x="0" y="102513"/>
            <a:ext cx="9144000" cy="430887"/>
          </a:xfrm>
          <a:prstGeom prst="rect">
            <a:avLst/>
          </a:prstGeom>
          <a:noFill/>
        </p:spPr>
        <p:txBody>
          <a:bodyPr wrap="square" rtlCol="0">
            <a:spAutoFit/>
          </a:bodyPr>
          <a:lstStyle/>
          <a:p>
            <a:pPr algn="ctr"/>
            <a:r>
              <a:rPr lang="en-US" altLang="ko-KR" sz="2200" b="1" dirty="0" smtClean="0">
                <a:latin typeface="Palatino Linotype" panose="02040502050505030304" pitchFamily="18" charset="0"/>
                <a:ea typeface="Arial Unicode MS" panose="020B0604020202020204" pitchFamily="50" charset="-127"/>
                <a:cs typeface="Arial Unicode MS" panose="020B0604020202020204" pitchFamily="50" charset="-127"/>
              </a:rPr>
              <a:t>Contextual Bandit Problem</a:t>
            </a:r>
          </a:p>
        </p:txBody>
      </p:sp>
      <p:sp>
        <p:nvSpPr>
          <p:cNvPr id="41" name="Arc 40"/>
          <p:cNvSpPr/>
          <p:nvPr/>
        </p:nvSpPr>
        <p:spPr>
          <a:xfrm>
            <a:off x="5576707" y="2313636"/>
            <a:ext cx="762231" cy="1661714"/>
          </a:xfrm>
          <a:prstGeom prst="arc">
            <a:avLst>
              <a:gd name="adj1" fmla="val 5853542"/>
              <a:gd name="adj2" fmla="val 15563824"/>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p:cNvSpPr/>
          <p:nvPr/>
        </p:nvSpPr>
        <p:spPr>
          <a:xfrm>
            <a:off x="5340158" y="1496965"/>
            <a:ext cx="1121832" cy="2552393"/>
          </a:xfrm>
          <a:prstGeom prst="arc">
            <a:avLst>
              <a:gd name="adj1" fmla="val 5657174"/>
              <a:gd name="adj2" fmla="val 15927463"/>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Arc 47"/>
          <p:cNvSpPr/>
          <p:nvPr/>
        </p:nvSpPr>
        <p:spPr>
          <a:xfrm>
            <a:off x="5778419" y="1406091"/>
            <a:ext cx="690562" cy="1661714"/>
          </a:xfrm>
          <a:prstGeom prst="arc">
            <a:avLst>
              <a:gd name="adj1" fmla="val 17068633"/>
              <a:gd name="adj2" fmla="val 504208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p:cNvSpPr/>
          <p:nvPr/>
        </p:nvSpPr>
        <p:spPr>
          <a:xfrm>
            <a:off x="7080722" y="1366373"/>
            <a:ext cx="690562" cy="1661714"/>
          </a:xfrm>
          <a:prstGeom prst="arc">
            <a:avLst>
              <a:gd name="adj1" fmla="val 17068633"/>
              <a:gd name="adj2" fmla="val 504208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4686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4" name="Straight Arrow Connector 123"/>
          <p:cNvCxnSpPr/>
          <p:nvPr/>
        </p:nvCxnSpPr>
        <p:spPr>
          <a:xfrm>
            <a:off x="503856" y="3043925"/>
            <a:ext cx="59250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p:cNvSpPr/>
              <p:nvPr/>
            </p:nvSpPr>
            <p:spPr>
              <a:xfrm>
                <a:off x="1569045" y="186691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𝑥</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51" name="Oval 50"/>
              <p:cNvSpPr>
                <a:spLocks noRot="1" noChangeAspect="1" noMove="1" noResize="1" noEditPoints="1" noAdjustHandles="1" noChangeArrowheads="1" noChangeShapeType="1" noTextEdit="1"/>
              </p:cNvSpPr>
              <p:nvPr/>
            </p:nvSpPr>
            <p:spPr>
              <a:xfrm>
                <a:off x="1569045" y="1866919"/>
                <a:ext cx="515672" cy="517595"/>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p:sp>
        <p:nvSpPr>
          <p:cNvPr id="52" name="Oval 51"/>
          <p:cNvSpPr/>
          <p:nvPr/>
        </p:nvSpPr>
        <p:spPr>
          <a:xfrm>
            <a:off x="3036163" y="186457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53" name="Oval 52"/>
              <p:cNvSpPr/>
              <p:nvPr/>
            </p:nvSpPr>
            <p:spPr>
              <a:xfrm>
                <a:off x="4474793" y="186457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rPr>
                            <m:t>𝑥</m:t>
                          </m:r>
                        </m:e>
                        <m:sup>
                          <m:r>
                            <a:rPr lang="en-US" b="0" i="1" smtClean="0">
                              <a:solidFill>
                                <a:schemeClr val="tx1"/>
                              </a:solidFill>
                              <a:latin typeface="Cambria Math" panose="02040503050406030204" pitchFamily="18" charset="0"/>
                            </a:rPr>
                            <m:t>𝑛</m:t>
                          </m:r>
                        </m:sup>
                      </m:sSup>
                    </m:oMath>
                  </m:oMathPara>
                </a14:m>
                <a:endParaRPr lang="en-US" dirty="0"/>
              </a:p>
            </p:txBody>
          </p:sp>
        </mc:Choice>
        <mc:Fallback xmlns="">
          <p:sp>
            <p:nvSpPr>
              <p:cNvPr id="53" name="Oval 52"/>
              <p:cNvSpPr>
                <a:spLocks noRot="1" noChangeAspect="1" noMove="1" noResize="1" noEditPoints="1" noAdjustHandles="1" noChangeArrowheads="1" noChangeShapeType="1" noTextEdit="1"/>
              </p:cNvSpPr>
              <p:nvPr/>
            </p:nvSpPr>
            <p:spPr>
              <a:xfrm>
                <a:off x="4474793" y="1864579"/>
                <a:ext cx="515672" cy="517595"/>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p:cNvSpPr/>
              <p:nvPr/>
            </p:nvSpPr>
            <p:spPr>
              <a:xfrm>
                <a:off x="1569045" y="2779392"/>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𝑓</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57" name="Oval 56"/>
              <p:cNvSpPr>
                <a:spLocks noRot="1" noChangeAspect="1" noMove="1" noResize="1" noEditPoints="1" noAdjustHandles="1" noChangeArrowheads="1" noChangeShapeType="1" noTextEdit="1"/>
              </p:cNvSpPr>
              <p:nvPr/>
            </p:nvSpPr>
            <p:spPr>
              <a:xfrm>
                <a:off x="1569045" y="2779392"/>
                <a:ext cx="515672" cy="517595"/>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
        <p:nvSpPr>
          <p:cNvPr id="58" name="Oval 57"/>
          <p:cNvSpPr/>
          <p:nvPr/>
        </p:nvSpPr>
        <p:spPr>
          <a:xfrm>
            <a:off x="3036163" y="2777052"/>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59" name="Oval 58"/>
              <p:cNvSpPr/>
              <p:nvPr/>
            </p:nvSpPr>
            <p:spPr>
              <a:xfrm>
                <a:off x="4474793" y="2777052"/>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𝑓</m:t>
                          </m:r>
                        </m:e>
                        <m:sup>
                          <m:r>
                            <a:rPr lang="en-US" b="0" i="1" smtClean="0">
                              <a:solidFill>
                                <a:schemeClr val="tx1"/>
                              </a:solidFill>
                              <a:latin typeface="Cambria Math" panose="02040503050406030204" pitchFamily="18" charset="0"/>
                            </a:rPr>
                            <m:t>𝑛</m:t>
                          </m:r>
                        </m:sup>
                      </m:sSup>
                    </m:oMath>
                  </m:oMathPara>
                </a14:m>
                <a:endParaRPr lang="en-US" dirty="0"/>
              </a:p>
            </p:txBody>
          </p:sp>
        </mc:Choice>
        <mc:Fallback xmlns="">
          <p:sp>
            <p:nvSpPr>
              <p:cNvPr id="59" name="Oval 58"/>
              <p:cNvSpPr>
                <a:spLocks noRot="1" noChangeAspect="1" noMove="1" noResize="1" noEditPoints="1" noAdjustHandles="1" noChangeArrowheads="1" noChangeShapeType="1" noTextEdit="1"/>
              </p:cNvSpPr>
              <p:nvPr/>
            </p:nvSpPr>
            <p:spPr>
              <a:xfrm>
                <a:off x="4474793" y="2777052"/>
                <a:ext cx="515672" cy="517595"/>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p:cxnSp>
        <p:nvCxnSpPr>
          <p:cNvPr id="61" name="Straight Arrow Connector 60"/>
          <p:cNvCxnSpPr/>
          <p:nvPr/>
        </p:nvCxnSpPr>
        <p:spPr>
          <a:xfrm flipH="1">
            <a:off x="1826881" y="2387910"/>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Oval 61"/>
              <p:cNvSpPr/>
              <p:nvPr/>
            </p:nvSpPr>
            <p:spPr>
              <a:xfrm>
                <a:off x="1569045" y="368612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𝑦</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62" name="Oval 61"/>
              <p:cNvSpPr>
                <a:spLocks noRot="1" noChangeAspect="1" noMove="1" noResize="1" noEditPoints="1" noAdjustHandles="1" noChangeArrowheads="1" noChangeShapeType="1" noTextEdit="1"/>
              </p:cNvSpPr>
              <p:nvPr/>
            </p:nvSpPr>
            <p:spPr>
              <a:xfrm>
                <a:off x="1569045" y="3686129"/>
                <a:ext cx="515672" cy="517595"/>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p:sp>
        <p:nvSpPr>
          <p:cNvPr id="63" name="Oval 62"/>
          <p:cNvSpPr/>
          <p:nvPr/>
        </p:nvSpPr>
        <p:spPr>
          <a:xfrm>
            <a:off x="3036163" y="368378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64" name="Oval 63"/>
              <p:cNvSpPr/>
              <p:nvPr/>
            </p:nvSpPr>
            <p:spPr>
              <a:xfrm>
                <a:off x="4474793" y="3683789"/>
                <a:ext cx="515672" cy="517595"/>
              </a:xfrm>
              <a:prstGeom prst="ellips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r>
                            <a:rPr lang="en-US" i="1" smtClean="0">
                              <a:solidFill>
                                <a:schemeClr val="tx1"/>
                              </a:solidFill>
                              <a:latin typeface="Cambria Math" panose="02040503050406030204" pitchFamily="18" charset="0"/>
                            </a:rPr>
                            <m:t>𝑦</m:t>
                          </m:r>
                        </m:e>
                        <m:sup>
                          <m:r>
                            <a:rPr lang="en-US" b="0" i="1" smtClean="0">
                              <a:solidFill>
                                <a:schemeClr val="tx1"/>
                              </a:solidFill>
                              <a:latin typeface="Cambria Math" panose="02040503050406030204" pitchFamily="18" charset="0"/>
                            </a:rPr>
                            <m:t>𝑛</m:t>
                          </m:r>
                        </m:sup>
                      </m:sSup>
                    </m:oMath>
                  </m:oMathPara>
                </a14:m>
                <a:endParaRPr lang="en-US" dirty="0"/>
              </a:p>
            </p:txBody>
          </p:sp>
        </mc:Choice>
        <mc:Fallback xmlns="">
          <p:sp>
            <p:nvSpPr>
              <p:cNvPr id="64" name="Oval 63"/>
              <p:cNvSpPr>
                <a:spLocks noRot="1" noChangeAspect="1" noMove="1" noResize="1" noEditPoints="1" noAdjustHandles="1" noChangeArrowheads="1" noChangeShapeType="1" noTextEdit="1"/>
              </p:cNvSpPr>
              <p:nvPr/>
            </p:nvSpPr>
            <p:spPr>
              <a:xfrm>
                <a:off x="4474793" y="3683789"/>
                <a:ext cx="515672" cy="517595"/>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cxnSp>
        <p:nvCxnSpPr>
          <p:cNvPr id="66" name="Straight Arrow Connector 65"/>
          <p:cNvCxnSpPr>
            <a:endCxn id="62" idx="0"/>
          </p:cNvCxnSpPr>
          <p:nvPr/>
        </p:nvCxnSpPr>
        <p:spPr>
          <a:xfrm flipH="1">
            <a:off x="1826881" y="3288911"/>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a:off x="3307933" y="3287741"/>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a:off x="3292393" y="2385570"/>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Oval 42"/>
              <p:cNvSpPr/>
              <p:nvPr/>
            </p:nvSpPr>
            <p:spPr>
              <a:xfrm>
                <a:off x="5913283" y="1864579"/>
                <a:ext cx="515672" cy="517595"/>
              </a:xfrm>
              <a:prstGeom prst="ellipse">
                <a:avLst/>
              </a:prstGeom>
              <a:solidFill>
                <a:schemeClr val="bg1"/>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𝑥</m:t>
                      </m:r>
                    </m:oMath>
                  </m:oMathPara>
                </a14:m>
                <a:endParaRPr lang="en-US" dirty="0"/>
              </a:p>
            </p:txBody>
          </p:sp>
        </mc:Choice>
        <mc:Fallback xmlns="">
          <p:sp>
            <p:nvSpPr>
              <p:cNvPr id="43" name="Oval 42"/>
              <p:cNvSpPr>
                <a:spLocks noRot="1" noChangeAspect="1" noMove="1" noResize="1" noEditPoints="1" noAdjustHandles="1" noChangeArrowheads="1" noChangeShapeType="1" noTextEdit="1"/>
              </p:cNvSpPr>
              <p:nvPr/>
            </p:nvSpPr>
            <p:spPr>
              <a:xfrm>
                <a:off x="5913283" y="1864579"/>
                <a:ext cx="515672" cy="517595"/>
              </a:xfrm>
              <a:prstGeom prst="ellipse">
                <a:avLst/>
              </a:prstGeom>
              <a:blipFill>
                <a:blip r:embed="rId8"/>
                <a:stretch>
                  <a:fillRect/>
                </a:stretch>
              </a:blipFill>
              <a:ln w="28575">
                <a:solidFill>
                  <a:schemeClr val="tx1"/>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p:cNvSpPr/>
              <p:nvPr/>
            </p:nvSpPr>
            <p:spPr>
              <a:xfrm>
                <a:off x="5913283" y="2777052"/>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𝑓</m:t>
                      </m:r>
                    </m:oMath>
                  </m:oMathPara>
                </a14:m>
                <a:endParaRPr lang="en-US" dirty="0"/>
              </a:p>
            </p:txBody>
          </p:sp>
        </mc:Choice>
        <mc:Fallback xmlns="">
          <p:sp>
            <p:nvSpPr>
              <p:cNvPr id="44" name="Oval 43"/>
              <p:cNvSpPr>
                <a:spLocks noRot="1" noChangeAspect="1" noMove="1" noResize="1" noEditPoints="1" noAdjustHandles="1" noChangeArrowheads="1" noChangeShapeType="1" noTextEdit="1"/>
              </p:cNvSpPr>
              <p:nvPr/>
            </p:nvSpPr>
            <p:spPr>
              <a:xfrm>
                <a:off x="5913283" y="2777052"/>
                <a:ext cx="515672" cy="517595"/>
              </a:xfrm>
              <a:prstGeom prst="ellipse">
                <a:avLst/>
              </a:prstGeom>
              <a:blipFill>
                <a:blip r:embed="rId9"/>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3087026" y="1824434"/>
                <a:ext cx="497252" cy="4770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m:t>
                      </m:r>
                    </m:oMath>
                  </m:oMathPara>
                </a14:m>
                <a:endParaRPr lang="en-US" sz="2500" dirty="0"/>
              </a:p>
            </p:txBody>
          </p:sp>
        </mc:Choice>
        <mc:Fallback xmlns="">
          <p:sp>
            <p:nvSpPr>
              <p:cNvPr id="46" name="Rectangle 45"/>
              <p:cNvSpPr>
                <a:spLocks noRot="1" noChangeAspect="1" noMove="1" noResize="1" noEditPoints="1" noAdjustHandles="1" noChangeArrowheads="1" noChangeShapeType="1" noTextEdit="1"/>
              </p:cNvSpPr>
              <p:nvPr/>
            </p:nvSpPr>
            <p:spPr>
              <a:xfrm>
                <a:off x="3087026" y="1824434"/>
                <a:ext cx="497252" cy="4770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3069992" y="2716700"/>
                <a:ext cx="497252" cy="4770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m:t>
                      </m:r>
                    </m:oMath>
                  </m:oMathPara>
                </a14:m>
                <a:endParaRPr lang="en-US" sz="2500" dirty="0"/>
              </a:p>
            </p:txBody>
          </p:sp>
        </mc:Choice>
        <mc:Fallback xmlns="">
          <p:sp>
            <p:nvSpPr>
              <p:cNvPr id="50" name="Rectangle 49"/>
              <p:cNvSpPr>
                <a:spLocks noRot="1" noChangeAspect="1" noMove="1" noResize="1" noEditPoints="1" noAdjustHandles="1" noChangeArrowheads="1" noChangeShapeType="1" noTextEdit="1"/>
              </p:cNvSpPr>
              <p:nvPr/>
            </p:nvSpPr>
            <p:spPr>
              <a:xfrm>
                <a:off x="3069992" y="2716700"/>
                <a:ext cx="497252" cy="4770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3076524" y="3649281"/>
                <a:ext cx="497252" cy="4770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m:t>
                      </m:r>
                    </m:oMath>
                  </m:oMathPara>
                </a14:m>
                <a:endParaRPr lang="en-US" sz="2500" dirty="0"/>
              </a:p>
            </p:txBody>
          </p:sp>
        </mc:Choice>
        <mc:Fallback xmlns="">
          <p:sp>
            <p:nvSpPr>
              <p:cNvPr id="54" name="Rectangle 53"/>
              <p:cNvSpPr>
                <a:spLocks noRot="1" noChangeAspect="1" noMove="1" noResize="1" noEditPoints="1" noAdjustHandles="1" noChangeArrowheads="1" noChangeShapeType="1" noTextEdit="1"/>
              </p:cNvSpPr>
              <p:nvPr/>
            </p:nvSpPr>
            <p:spPr>
              <a:xfrm>
                <a:off x="3076524" y="3649281"/>
                <a:ext cx="497252" cy="477054"/>
              </a:xfrm>
              <a:prstGeom prst="rect">
                <a:avLst/>
              </a:prstGeom>
              <a:blipFill>
                <a:blip r:embed="rId12"/>
                <a:stretch>
                  <a:fillRect/>
                </a:stretch>
              </a:blipFill>
            </p:spPr>
            <p:txBody>
              <a:bodyPr/>
              <a:lstStyle/>
              <a:p>
                <a:r>
                  <a:rPr lang="en-US">
                    <a:noFill/>
                  </a:rPr>
                  <a:t> </a:t>
                </a:r>
              </a:p>
            </p:txBody>
          </p:sp>
        </mc:Fallback>
      </mc:AlternateContent>
      <p:cxnSp>
        <p:nvCxnSpPr>
          <p:cNvPr id="55" name="Straight Arrow Connector 54"/>
          <p:cNvCxnSpPr/>
          <p:nvPr/>
        </p:nvCxnSpPr>
        <p:spPr>
          <a:xfrm flipH="1">
            <a:off x="4745409" y="3287741"/>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4729869" y="2385570"/>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6167345" y="2385570"/>
            <a:ext cx="140" cy="39721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Oval 71"/>
              <p:cNvSpPr/>
              <p:nvPr/>
            </p:nvSpPr>
            <p:spPr>
              <a:xfrm>
                <a:off x="381963" y="2785128"/>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𝜏</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𝜆</m:t>
                      </m:r>
                    </m:oMath>
                  </m:oMathPara>
                </a14:m>
                <a:endParaRPr lang="en-US" dirty="0"/>
              </a:p>
            </p:txBody>
          </p:sp>
        </mc:Choice>
        <mc:Fallback xmlns="">
          <p:sp>
            <p:nvSpPr>
              <p:cNvPr id="72" name="Oval 71"/>
              <p:cNvSpPr>
                <a:spLocks noRot="1" noChangeAspect="1" noMove="1" noResize="1" noEditPoints="1" noAdjustHandles="1" noChangeArrowheads="1" noChangeShapeType="1" noTextEdit="1"/>
              </p:cNvSpPr>
              <p:nvPr/>
            </p:nvSpPr>
            <p:spPr>
              <a:xfrm>
                <a:off x="381963" y="2785128"/>
                <a:ext cx="515672" cy="517595"/>
              </a:xfrm>
              <a:prstGeom prst="ellipse">
                <a:avLst/>
              </a:prstGeom>
              <a:blipFill>
                <a:blip r:embed="rId13"/>
                <a:stretch>
                  <a:fillRect l="-3488" r="-6977"/>
                </a:stretch>
              </a:blipFill>
              <a:ln w="12700">
                <a:solidFill>
                  <a:schemeClr val="tx1"/>
                </a:solidFill>
              </a:ln>
            </p:spPr>
            <p:txBody>
              <a:bodyPr/>
              <a:lstStyle/>
              <a:p>
                <a:r>
                  <a:rPr lang="en-US">
                    <a:noFill/>
                  </a:rPr>
                  <a:t> </a:t>
                </a:r>
              </a:p>
            </p:txBody>
          </p:sp>
        </mc:Fallback>
      </mc:AlternateContent>
      <p:sp>
        <p:nvSpPr>
          <p:cNvPr id="73" name="TextBox 72"/>
          <p:cNvSpPr txBox="1"/>
          <p:nvPr/>
        </p:nvSpPr>
        <p:spPr>
          <a:xfrm>
            <a:off x="6927092" y="1938710"/>
            <a:ext cx="990600" cy="369332"/>
          </a:xfrm>
          <a:prstGeom prst="rect">
            <a:avLst/>
          </a:prstGeom>
          <a:noFill/>
        </p:spPr>
        <p:txBody>
          <a:bodyPr wrap="square" rtlCol="0">
            <a:spAutoFit/>
          </a:bodyPr>
          <a:lstStyle/>
          <a:p>
            <a:r>
              <a:rPr lang="en-US" dirty="0" smtClean="0"/>
              <a:t>Input</a:t>
            </a:r>
            <a:endParaRPr lang="en-US" dirty="0"/>
          </a:p>
        </p:txBody>
      </p:sp>
      <p:sp>
        <p:nvSpPr>
          <p:cNvPr id="74" name="TextBox 73"/>
          <p:cNvSpPr txBox="1"/>
          <p:nvPr/>
        </p:nvSpPr>
        <p:spPr>
          <a:xfrm>
            <a:off x="6927092" y="2824422"/>
            <a:ext cx="2216908" cy="369332"/>
          </a:xfrm>
          <a:prstGeom prst="rect">
            <a:avLst/>
          </a:prstGeom>
          <a:noFill/>
        </p:spPr>
        <p:txBody>
          <a:bodyPr wrap="square" rtlCol="0">
            <a:spAutoFit/>
          </a:bodyPr>
          <a:lstStyle/>
          <a:p>
            <a:r>
              <a:rPr lang="en-US" dirty="0" smtClean="0"/>
              <a:t>True function values</a:t>
            </a:r>
            <a:endParaRPr lang="en-US" dirty="0"/>
          </a:p>
        </p:txBody>
      </p:sp>
      <p:sp>
        <p:nvSpPr>
          <p:cNvPr id="75" name="TextBox 74"/>
          <p:cNvSpPr txBox="1"/>
          <p:nvPr/>
        </p:nvSpPr>
        <p:spPr>
          <a:xfrm>
            <a:off x="6927092" y="3757003"/>
            <a:ext cx="2216908" cy="369332"/>
          </a:xfrm>
          <a:prstGeom prst="rect">
            <a:avLst/>
          </a:prstGeom>
          <a:noFill/>
        </p:spPr>
        <p:txBody>
          <a:bodyPr wrap="square" rtlCol="0">
            <a:spAutoFit/>
          </a:bodyPr>
          <a:lstStyle/>
          <a:p>
            <a:r>
              <a:rPr lang="en-US" dirty="0"/>
              <a:t>O</a:t>
            </a:r>
            <a:r>
              <a:rPr lang="en-US" dirty="0" smtClean="0"/>
              <a:t>bservation</a:t>
            </a:r>
            <a:endParaRPr lang="en-US" dirty="0"/>
          </a:p>
        </p:txBody>
      </p:sp>
      <mc:AlternateContent xmlns:mc="http://schemas.openxmlformats.org/markup-compatibility/2006" xmlns:a14="http://schemas.microsoft.com/office/drawing/2010/main">
        <mc:Choice Requires="a14">
          <p:sp>
            <p:nvSpPr>
              <p:cNvPr id="38" name="Oval 37"/>
              <p:cNvSpPr/>
              <p:nvPr/>
            </p:nvSpPr>
            <p:spPr>
              <a:xfrm>
                <a:off x="3067174" y="5507098"/>
                <a:ext cx="515672" cy="5175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 </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𝜎</m:t>
                          </m:r>
                        </m:e>
                        <m:sub>
                          <m:r>
                            <a:rPr lang="en-US" b="0" i="1" smtClean="0">
                              <a:solidFill>
                                <a:schemeClr val="tx1"/>
                              </a:solidFill>
                              <a:latin typeface="Cambria Math" panose="02040503050406030204" pitchFamily="18" charset="0"/>
                            </a:rPr>
                            <m:t>𝜖</m:t>
                          </m:r>
                        </m:sub>
                        <m:sup>
                          <m:r>
                            <a:rPr lang="en-US" b="0" i="1" smtClean="0">
                              <a:solidFill>
                                <a:schemeClr val="tx1"/>
                              </a:solidFill>
                              <a:latin typeface="Cambria Math" panose="02040503050406030204" pitchFamily="18" charset="0"/>
                            </a:rPr>
                            <m:t>2</m:t>
                          </m:r>
                        </m:sup>
                      </m:sSubSup>
                    </m:oMath>
                  </m:oMathPara>
                </a14:m>
                <a:endParaRPr lang="en-US" dirty="0"/>
              </a:p>
            </p:txBody>
          </p:sp>
        </mc:Choice>
        <mc:Fallback xmlns="">
          <p:sp>
            <p:nvSpPr>
              <p:cNvPr id="38" name="Oval 37"/>
              <p:cNvSpPr>
                <a:spLocks noRot="1" noChangeAspect="1" noMove="1" noResize="1" noEditPoints="1" noAdjustHandles="1" noChangeArrowheads="1" noChangeShapeType="1" noTextEdit="1"/>
              </p:cNvSpPr>
              <p:nvPr/>
            </p:nvSpPr>
            <p:spPr>
              <a:xfrm>
                <a:off x="3067174" y="5507098"/>
                <a:ext cx="515672" cy="517595"/>
              </a:xfrm>
              <a:prstGeom prst="ellipse">
                <a:avLst/>
              </a:prstGeom>
              <a:blipFill>
                <a:blip r:embed="rId14"/>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Oval 68"/>
              <p:cNvSpPr/>
              <p:nvPr/>
            </p:nvSpPr>
            <p:spPr>
              <a:xfrm>
                <a:off x="1568905" y="4602701"/>
                <a:ext cx="515672" cy="5175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𝜖</m:t>
                          </m:r>
                        </m:e>
                        <m:sup>
                          <m:r>
                            <a:rPr lang="en-US" b="0" i="1" smtClean="0">
                              <a:solidFill>
                                <a:schemeClr val="tx1"/>
                              </a:solidFill>
                              <a:latin typeface="Cambria Math" panose="02040503050406030204" pitchFamily="18" charset="0"/>
                            </a:rPr>
                            <m:t>1</m:t>
                          </m:r>
                        </m:sup>
                      </m:sSup>
                      <m:r>
                        <a:rPr lang="en-US" b="0" i="1" smtClean="0">
                          <a:solidFill>
                            <a:schemeClr val="tx1"/>
                          </a:solidFill>
                          <a:latin typeface="Cambria Math" panose="02040503050406030204" pitchFamily="18" charset="0"/>
                        </a:rPr>
                        <m:t> </m:t>
                      </m:r>
                    </m:oMath>
                  </m:oMathPara>
                </a14:m>
                <a:endParaRPr lang="en-US" dirty="0"/>
              </a:p>
            </p:txBody>
          </p:sp>
        </mc:Choice>
        <mc:Fallback xmlns="">
          <p:sp>
            <p:nvSpPr>
              <p:cNvPr id="69" name="Oval 68"/>
              <p:cNvSpPr>
                <a:spLocks noRot="1" noChangeAspect="1" noMove="1" noResize="1" noEditPoints="1" noAdjustHandles="1" noChangeArrowheads="1" noChangeShapeType="1" noTextEdit="1"/>
              </p:cNvSpPr>
              <p:nvPr/>
            </p:nvSpPr>
            <p:spPr>
              <a:xfrm>
                <a:off x="1568905" y="4602701"/>
                <a:ext cx="515672" cy="517595"/>
              </a:xfrm>
              <a:prstGeom prst="ellipse">
                <a:avLst/>
              </a:prstGeom>
              <a:blipFill>
                <a:blip r:embed="rId15"/>
                <a:stretch>
                  <a:fillRect/>
                </a:stretch>
              </a:blipFill>
              <a:ln w="12700">
                <a:solidFill>
                  <a:schemeClr val="tx1"/>
                </a:solidFill>
              </a:ln>
            </p:spPr>
            <p:txBody>
              <a:bodyPr/>
              <a:lstStyle/>
              <a:p>
                <a:r>
                  <a:rPr lang="en-US">
                    <a:noFill/>
                  </a:rPr>
                  <a:t> </a:t>
                </a:r>
              </a:p>
            </p:txBody>
          </p:sp>
        </mc:Fallback>
      </mc:AlternateContent>
      <p:sp>
        <p:nvSpPr>
          <p:cNvPr id="76" name="Oval 75"/>
          <p:cNvSpPr/>
          <p:nvPr/>
        </p:nvSpPr>
        <p:spPr>
          <a:xfrm>
            <a:off x="3036023" y="4600361"/>
            <a:ext cx="515672" cy="5175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77" name="Oval 76"/>
              <p:cNvSpPr/>
              <p:nvPr/>
            </p:nvSpPr>
            <p:spPr>
              <a:xfrm>
                <a:off x="4474653" y="4600361"/>
                <a:ext cx="515672" cy="51759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𝜖</m:t>
                          </m:r>
                        </m:e>
                        <m:sup>
                          <m:r>
                            <a:rPr lang="en-US" b="0" i="1" smtClean="0">
                              <a:solidFill>
                                <a:schemeClr val="tx1"/>
                              </a:solidFill>
                              <a:latin typeface="Cambria Math" panose="02040503050406030204" pitchFamily="18" charset="0"/>
                            </a:rPr>
                            <m:t>𝑛</m:t>
                          </m:r>
                        </m:sup>
                      </m:sSup>
                      <m:r>
                        <a:rPr lang="en-US" i="1">
                          <a:solidFill>
                            <a:schemeClr val="tx1"/>
                          </a:solidFill>
                          <a:latin typeface="Cambria Math" panose="02040503050406030204" pitchFamily="18" charset="0"/>
                        </a:rPr>
                        <m:t> </m:t>
                      </m:r>
                    </m:oMath>
                  </m:oMathPara>
                </a14:m>
                <a:endParaRPr lang="en-US" dirty="0"/>
              </a:p>
            </p:txBody>
          </p:sp>
        </mc:Choice>
        <mc:Fallback xmlns="">
          <p:sp>
            <p:nvSpPr>
              <p:cNvPr id="77" name="Oval 76"/>
              <p:cNvSpPr>
                <a:spLocks noRot="1" noChangeAspect="1" noMove="1" noResize="1" noEditPoints="1" noAdjustHandles="1" noChangeArrowheads="1" noChangeShapeType="1" noTextEdit="1"/>
              </p:cNvSpPr>
              <p:nvPr/>
            </p:nvSpPr>
            <p:spPr>
              <a:xfrm>
                <a:off x="4474653" y="4600361"/>
                <a:ext cx="515672" cy="517595"/>
              </a:xfrm>
              <a:prstGeom prst="ellipse">
                <a:avLst/>
              </a:prstGeom>
              <a:blipFill>
                <a:blip r:embed="rId16"/>
                <a:stretch>
                  <a:fillRect/>
                </a:stretch>
              </a:blipFill>
              <a:ln w="12700">
                <a:solidFill>
                  <a:schemeClr val="tx1"/>
                </a:solidFill>
              </a:ln>
            </p:spPr>
            <p:txBody>
              <a:bodyPr/>
              <a:lstStyle/>
              <a:p>
                <a:r>
                  <a:rPr lang="en-US">
                    <a:noFill/>
                  </a:rPr>
                  <a:t> </a:t>
                </a:r>
              </a:p>
            </p:txBody>
          </p:sp>
        </mc:Fallback>
      </mc:AlternateContent>
      <p:cxnSp>
        <p:nvCxnSpPr>
          <p:cNvPr id="78" name="Straight Arrow Connector 77"/>
          <p:cNvCxnSpPr>
            <a:stCxn id="69" idx="5"/>
            <a:endCxn id="38" idx="1"/>
          </p:cNvCxnSpPr>
          <p:nvPr/>
        </p:nvCxnSpPr>
        <p:spPr>
          <a:xfrm>
            <a:off x="2009059" y="5044496"/>
            <a:ext cx="1133633" cy="538402"/>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3307793" y="4204313"/>
            <a:ext cx="140" cy="39721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Rectangle 79"/>
              <p:cNvSpPr/>
              <p:nvPr/>
            </p:nvSpPr>
            <p:spPr>
              <a:xfrm>
                <a:off x="3076384" y="4565853"/>
                <a:ext cx="497252" cy="477054"/>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500" i="1">
                          <a:latin typeface="Cambria Math" panose="02040503050406030204" pitchFamily="18" charset="0"/>
                        </a:rPr>
                        <m:t>…</m:t>
                      </m:r>
                    </m:oMath>
                  </m:oMathPara>
                </a14:m>
                <a:endParaRPr lang="en-US" sz="2500" dirty="0"/>
              </a:p>
            </p:txBody>
          </p:sp>
        </mc:Choice>
        <mc:Fallback xmlns="">
          <p:sp>
            <p:nvSpPr>
              <p:cNvPr id="80" name="Rectangle 79"/>
              <p:cNvSpPr>
                <a:spLocks noRot="1" noChangeAspect="1" noMove="1" noResize="1" noEditPoints="1" noAdjustHandles="1" noChangeArrowheads="1" noChangeShapeType="1" noTextEdit="1"/>
              </p:cNvSpPr>
              <p:nvPr/>
            </p:nvSpPr>
            <p:spPr>
              <a:xfrm>
                <a:off x="3076384" y="4565853"/>
                <a:ext cx="497252" cy="477054"/>
              </a:xfrm>
              <a:prstGeom prst="rect">
                <a:avLst/>
              </a:prstGeom>
              <a:blipFill>
                <a:blip r:embed="rId17"/>
                <a:stretch>
                  <a:fillRect/>
                </a:stretch>
              </a:blipFill>
            </p:spPr>
            <p:txBody>
              <a:bodyPr/>
              <a:lstStyle/>
              <a:p>
                <a:r>
                  <a:rPr lang="en-US">
                    <a:noFill/>
                  </a:rPr>
                  <a:t> </a:t>
                </a:r>
              </a:p>
            </p:txBody>
          </p:sp>
        </mc:Fallback>
      </mc:AlternateContent>
      <p:cxnSp>
        <p:nvCxnSpPr>
          <p:cNvPr id="81" name="Straight Arrow Connector 80"/>
          <p:cNvCxnSpPr/>
          <p:nvPr/>
        </p:nvCxnSpPr>
        <p:spPr>
          <a:xfrm flipH="1">
            <a:off x="4745269" y="4204313"/>
            <a:ext cx="140" cy="39721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3"/>
            <a:endCxn id="38" idx="7"/>
          </p:cNvCxnSpPr>
          <p:nvPr/>
        </p:nvCxnSpPr>
        <p:spPr>
          <a:xfrm flipH="1">
            <a:off x="3507328" y="5042156"/>
            <a:ext cx="1042843" cy="540742"/>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3314218" y="5117745"/>
            <a:ext cx="140" cy="39721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1826741" y="4204313"/>
            <a:ext cx="140" cy="397218"/>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927092" y="4699078"/>
            <a:ext cx="2216908" cy="369332"/>
          </a:xfrm>
          <a:prstGeom prst="rect">
            <a:avLst/>
          </a:prstGeom>
          <a:noFill/>
        </p:spPr>
        <p:txBody>
          <a:bodyPr wrap="square" rtlCol="0">
            <a:spAutoFit/>
          </a:bodyPr>
          <a:lstStyle/>
          <a:p>
            <a:r>
              <a:rPr lang="en-US" dirty="0" smtClean="0"/>
              <a:t>Noise</a:t>
            </a:r>
            <a:endParaRPr lang="en-US" dirty="0"/>
          </a:p>
        </p:txBody>
      </p:sp>
      <p:sp>
        <p:nvSpPr>
          <p:cNvPr id="65" name="TextBox 64"/>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Gaussian Process</a:t>
            </a:r>
            <a:endParaRPr lang="en-US" b="1" dirty="0">
              <a:solidFill>
                <a:srgbClr val="3333FF"/>
              </a:solidFill>
            </a:endParaRPr>
          </a:p>
        </p:txBody>
      </p:sp>
    </p:spTree>
    <p:extLst>
      <p:ext uri="{BB962C8B-B14F-4D97-AF65-F5344CB8AC3E}">
        <p14:creationId xmlns:p14="http://schemas.microsoft.com/office/powerpoint/2010/main" val="3127332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a:t>
            </a:r>
            <a:r>
              <a:rPr lang="en-US" b="1" dirty="0" smtClean="0">
                <a:solidFill>
                  <a:srgbClr val="3333FF"/>
                </a:solidFill>
              </a:rPr>
              <a:t>Bayesian Optimization</a:t>
            </a:r>
            <a:endParaRPr lang="en-US" b="1" dirty="0">
              <a:solidFill>
                <a:srgbClr val="3333FF"/>
              </a:solidFill>
            </a:endParaRPr>
          </a:p>
        </p:txBody>
      </p:sp>
      <p:sp>
        <p:nvSpPr>
          <p:cNvPr id="41" name="Rectangle 40"/>
          <p:cNvSpPr/>
          <p:nvPr/>
        </p:nvSpPr>
        <p:spPr>
          <a:xfrm>
            <a:off x="0" y="718027"/>
            <a:ext cx="9144000" cy="707886"/>
          </a:xfrm>
          <a:prstGeom prst="rect">
            <a:avLst/>
          </a:prstGeom>
        </p:spPr>
        <p:txBody>
          <a:bodyPr wrap="square">
            <a:spAutoFit/>
          </a:bodyPr>
          <a:lstStyle/>
          <a:p>
            <a:pPr marL="285750" indent="-285750">
              <a:buFont typeface="Arial" panose="020B0604020202020204" pitchFamily="34" charset="0"/>
              <a:buChar char="•"/>
            </a:pPr>
            <a:r>
              <a:rPr lang="en-US" sz="2000" b="1" dirty="0">
                <a:solidFill>
                  <a:srgbClr val="0000FF"/>
                </a:solidFill>
              </a:rPr>
              <a:t>Bayesian Optimization (BO) </a:t>
            </a:r>
            <a:r>
              <a:rPr lang="en-US" sz="2000" dirty="0"/>
              <a:t>is a </a:t>
            </a:r>
            <a:r>
              <a:rPr lang="en-US" sz="2000" dirty="0" smtClean="0"/>
              <a:t>method </a:t>
            </a:r>
            <a:r>
              <a:rPr lang="en-US" sz="2000" dirty="0"/>
              <a:t>to maximize (or minimize) a target value using measurement data from </a:t>
            </a:r>
            <a:r>
              <a:rPr lang="en-US" sz="2000" dirty="0" smtClean="0"/>
              <a:t>the </a:t>
            </a:r>
            <a:r>
              <a:rPr lang="en-US" sz="2000" b="1" dirty="0" smtClean="0">
                <a:solidFill>
                  <a:srgbClr val="FF0000"/>
                </a:solidFill>
              </a:rPr>
              <a:t>unknown target </a:t>
            </a:r>
            <a:r>
              <a:rPr lang="en-US" sz="2000" b="1" dirty="0">
                <a:solidFill>
                  <a:srgbClr val="FF0000"/>
                </a:solidFill>
              </a:rPr>
              <a:t>system.</a:t>
            </a:r>
          </a:p>
        </p:txBody>
      </p:sp>
      <p:sp>
        <p:nvSpPr>
          <p:cNvPr id="42" name="Rectangle 41"/>
          <p:cNvSpPr/>
          <p:nvPr/>
        </p:nvSpPr>
        <p:spPr>
          <a:xfrm>
            <a:off x="0" y="1605081"/>
            <a:ext cx="8839200" cy="1400383"/>
          </a:xfrm>
          <a:prstGeom prst="rect">
            <a:avLst/>
          </a:prstGeom>
        </p:spPr>
        <p:txBody>
          <a:bodyPr wrap="square">
            <a:spAutoFit/>
          </a:bodyPr>
          <a:lstStyle/>
          <a:p>
            <a:pPr marL="285750" indent="-285750">
              <a:buFont typeface="Arial" panose="020B0604020202020204" pitchFamily="34" charset="0"/>
              <a:buChar char="•"/>
            </a:pPr>
            <a:r>
              <a:rPr lang="en-US" sz="2000" dirty="0"/>
              <a:t>BO is composed of three iterative steps:</a:t>
            </a:r>
          </a:p>
          <a:p>
            <a:endParaRPr lang="en-US" sz="500" dirty="0"/>
          </a:p>
          <a:p>
            <a:r>
              <a:rPr lang="en-US" sz="2000" dirty="0"/>
              <a:t> </a:t>
            </a:r>
            <a:r>
              <a:rPr lang="en-US" sz="2000" dirty="0" smtClean="0"/>
              <a:t>    </a:t>
            </a:r>
            <a:r>
              <a:rPr lang="en-US" sz="2000" dirty="0" smtClean="0"/>
              <a:t>(</a:t>
            </a:r>
            <a:r>
              <a:rPr lang="en-US" sz="2000" dirty="0"/>
              <a:t>1) Learning        : construct a probabilistic model function for a target system</a:t>
            </a:r>
          </a:p>
          <a:p>
            <a:r>
              <a:rPr lang="en-US" sz="2000" dirty="0"/>
              <a:t> </a:t>
            </a:r>
            <a:r>
              <a:rPr lang="en-US" sz="2000" dirty="0" smtClean="0"/>
              <a:t>    </a:t>
            </a:r>
            <a:r>
              <a:rPr lang="en-US" sz="2000" dirty="0" smtClean="0"/>
              <a:t>(</a:t>
            </a:r>
            <a:r>
              <a:rPr lang="en-US" sz="2000" dirty="0"/>
              <a:t>2) Optimization : select the next trial input to improve a target </a:t>
            </a:r>
            <a:endParaRPr lang="en-US" sz="2000" dirty="0" smtClean="0"/>
          </a:p>
          <a:p>
            <a:r>
              <a:rPr lang="en-US" sz="2000" dirty="0"/>
              <a:t> </a:t>
            </a:r>
            <a:r>
              <a:rPr lang="en-US" sz="2000" dirty="0" smtClean="0"/>
              <a:t>    </a:t>
            </a:r>
            <a:r>
              <a:rPr lang="en-US" sz="2000" dirty="0" smtClean="0"/>
              <a:t>(</a:t>
            </a:r>
            <a:r>
              <a:rPr lang="en-US" sz="2000" dirty="0"/>
              <a:t>3) Observation  : measure the output of a target </a:t>
            </a:r>
            <a:r>
              <a:rPr lang="en-US" sz="2000" dirty="0" smtClean="0"/>
              <a:t>system</a:t>
            </a:r>
            <a:endParaRPr lang="en-US" sz="2000" dirty="0"/>
          </a:p>
        </p:txBody>
      </p:sp>
      <mc:AlternateContent xmlns:mc="http://schemas.openxmlformats.org/markup-compatibility/2006">
        <mc:Choice xmlns:a14="http://schemas.microsoft.com/office/drawing/2010/main" Requires="a14">
          <p:sp>
            <p:nvSpPr>
              <p:cNvPr id="45" name="Rectangle 44"/>
              <p:cNvSpPr/>
              <p:nvPr/>
            </p:nvSpPr>
            <p:spPr>
              <a:xfrm>
                <a:off x="2577549" y="6016793"/>
                <a:ext cx="2399310" cy="594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200" i="1" smtClean="0">
                              <a:latin typeface="Cambria Math" panose="02040503050406030204" pitchFamily="18" charset="0"/>
                            </a:rPr>
                          </m:ctrlPr>
                        </m:funcPr>
                        <m:fName>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a:rPr>
                                <m:t>∗</m:t>
                              </m:r>
                            </m:sup>
                          </m:sSup>
                        </m:fName>
                        <m:e>
                          <m:r>
                            <a:rPr lang="en-US" sz="2200" b="0" i="1" smtClean="0">
                              <a:latin typeface="Cambria Math" panose="02040503050406030204" pitchFamily="18" charset="0"/>
                            </a:rPr>
                            <m:t>=</m:t>
                          </m:r>
                          <m:func>
                            <m:funcPr>
                              <m:ctrlPr>
                                <a:rPr lang="en-US" sz="2200" i="1" smtClean="0">
                                  <a:latin typeface="Cambria Math" panose="02040503050406030204" pitchFamily="18" charset="0"/>
                                </a:rPr>
                              </m:ctrlPr>
                            </m:funcPr>
                            <m:fName>
                              <m:limLow>
                                <m:limLowPr>
                                  <m:ctrlPr>
                                    <a:rPr lang="en-US" sz="2200" i="1" smtClean="0">
                                      <a:latin typeface="Cambria Math" panose="02040503050406030204" pitchFamily="18" charset="0"/>
                                    </a:rPr>
                                  </m:ctrlPr>
                                </m:limLowPr>
                                <m:e>
                                  <m:r>
                                    <m:rPr>
                                      <m:sty m:val="p"/>
                                    </m:rPr>
                                    <a:rPr lang="en-US" sz="2200" b="0" i="0" smtClean="0">
                                      <a:latin typeface="Cambria Math"/>
                                    </a:rPr>
                                    <m:t>argmax</m:t>
                                  </m:r>
                                </m:e>
                                <m:lim>
                                  <m:r>
                                    <a:rPr lang="en-US" sz="2200" b="0" i="1" smtClean="0">
                                      <a:latin typeface="Cambria Math" panose="02040503050406030204" pitchFamily="18" charset="0"/>
                                    </a:rPr>
                                    <m:t>𝑥</m:t>
                                  </m:r>
                                </m:lim>
                              </m:limLow>
                            </m:fName>
                            <m:e>
                              <m:r>
                                <a:rPr lang="en-GB" sz="2200" b="0" i="1">
                                  <a:latin typeface="Cambria Math"/>
                                </a:rPr>
                                <m:t>𝑓</m:t>
                              </m:r>
                              <m:d>
                                <m:dPr>
                                  <m:ctrlPr>
                                    <a:rPr lang="en-US" sz="2200" i="1">
                                      <a:latin typeface="Cambria Math" panose="02040503050406030204" pitchFamily="18" charset="0"/>
                                    </a:rPr>
                                  </m:ctrlPr>
                                </m:dPr>
                                <m:e>
                                  <m:r>
                                    <a:rPr lang="en-US" sz="2200" b="0" i="1" smtClean="0">
                                      <a:latin typeface="Cambria Math" panose="02040503050406030204" pitchFamily="18" charset="0"/>
                                    </a:rPr>
                                    <m:t>𝑥</m:t>
                                  </m:r>
                                </m:e>
                              </m:d>
                            </m:e>
                          </m:func>
                        </m:e>
                      </m:func>
                    </m:oMath>
                  </m:oMathPara>
                </a14:m>
                <a:endParaRPr lang="en-US" sz="2200" dirty="0"/>
              </a:p>
            </p:txBody>
          </p:sp>
        </mc:Choice>
        <mc:Fallback>
          <p:sp>
            <p:nvSpPr>
              <p:cNvPr id="45" name="Rectangle 44"/>
              <p:cNvSpPr>
                <a:spLocks noRot="1" noChangeAspect="1" noMove="1" noResize="1" noEditPoints="1" noAdjustHandles="1" noChangeArrowheads="1" noChangeShapeType="1" noTextEdit="1"/>
              </p:cNvSpPr>
              <p:nvPr/>
            </p:nvSpPr>
            <p:spPr>
              <a:xfrm>
                <a:off x="2577549" y="6016793"/>
                <a:ext cx="2399310" cy="594650"/>
              </a:xfrm>
              <a:prstGeom prst="rect">
                <a:avLst/>
              </a:prstGeom>
              <a:blipFill>
                <a:blip r:embed="rId2"/>
                <a:stretch>
                  <a:fillRect b="-102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Rounded Rectangle 46"/>
              <p:cNvSpPr/>
              <p:nvPr/>
            </p:nvSpPr>
            <p:spPr>
              <a:xfrm>
                <a:off x="3886200" y="3297475"/>
                <a:ext cx="1337304" cy="708041"/>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500" b="0" i="1" smtClean="0">
                          <a:solidFill>
                            <a:schemeClr val="tx1"/>
                          </a:solidFill>
                          <a:latin typeface="Cambria Math"/>
                        </a:rPr>
                        <m:t>𝑓</m:t>
                      </m:r>
                      <m:r>
                        <a:rPr lang="en-US" sz="2500" b="0" i="1" smtClean="0">
                          <a:solidFill>
                            <a:schemeClr val="tx1"/>
                          </a:solidFill>
                          <a:latin typeface="Cambria Math"/>
                        </a:rPr>
                        <m:t>(</m:t>
                      </m:r>
                      <m:r>
                        <a:rPr lang="en-US" sz="2500" b="0" i="1" smtClean="0">
                          <a:solidFill>
                            <a:srgbClr val="2706EC"/>
                          </a:solidFill>
                          <a:latin typeface="Cambria Math" panose="02040503050406030204" pitchFamily="18" charset="0"/>
                        </a:rPr>
                        <m:t>𝑥</m:t>
                      </m:r>
                      <m:r>
                        <a:rPr lang="en-US" sz="2500" b="0" i="1" smtClean="0">
                          <a:solidFill>
                            <a:schemeClr val="tx1"/>
                          </a:solidFill>
                          <a:latin typeface="Cambria Math"/>
                        </a:rPr>
                        <m:t>)</m:t>
                      </m:r>
                    </m:oMath>
                  </m:oMathPara>
                </a14:m>
                <a:endParaRPr lang="en-US" sz="2500" dirty="0">
                  <a:solidFill>
                    <a:schemeClr val="tx1"/>
                  </a:solidFill>
                </a:endParaRPr>
              </a:p>
            </p:txBody>
          </p:sp>
        </mc:Choice>
        <mc:Fallback>
          <p:sp>
            <p:nvSpPr>
              <p:cNvPr id="47" name="Rounded Rectangle 46"/>
              <p:cNvSpPr>
                <a:spLocks noRot="1" noChangeAspect="1" noMove="1" noResize="1" noEditPoints="1" noAdjustHandles="1" noChangeArrowheads="1" noChangeShapeType="1" noTextEdit="1"/>
              </p:cNvSpPr>
              <p:nvPr/>
            </p:nvSpPr>
            <p:spPr>
              <a:xfrm>
                <a:off x="3886200" y="3297475"/>
                <a:ext cx="1337304" cy="708041"/>
              </a:xfrm>
              <a:prstGeom prst="roundRect">
                <a:avLst/>
              </a:prstGeom>
              <a:blipFill>
                <a:blip r:embed="rId3"/>
                <a:stretch>
                  <a:fillRect/>
                </a:stretch>
              </a:blipFill>
              <a:ln>
                <a:noFill/>
              </a:ln>
            </p:spPr>
            <p:txBody>
              <a:bodyPr/>
              <a:lstStyle/>
              <a:p>
                <a:r>
                  <a:rPr lang="en-US">
                    <a:noFill/>
                  </a:rPr>
                  <a:t> </a:t>
                </a:r>
              </a:p>
            </p:txBody>
          </p:sp>
        </mc:Fallback>
      </mc:AlternateContent>
      <p:cxnSp>
        <p:nvCxnSpPr>
          <p:cNvPr id="48" name="Straight Arrow Connector 47"/>
          <p:cNvCxnSpPr/>
          <p:nvPr/>
        </p:nvCxnSpPr>
        <p:spPr>
          <a:xfrm>
            <a:off x="3351704" y="3654370"/>
            <a:ext cx="534496" cy="0"/>
          </a:xfrm>
          <a:prstGeom prst="straightConnector1">
            <a:avLst/>
          </a:prstGeom>
          <a:ln w="28575">
            <a:solidFill>
              <a:srgbClr val="2706E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Rectangle 48"/>
              <p:cNvSpPr/>
              <p:nvPr/>
            </p:nvSpPr>
            <p:spPr>
              <a:xfrm>
                <a:off x="2910558" y="3412968"/>
                <a:ext cx="436402" cy="4770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500" b="0" i="1" smtClean="0">
                          <a:solidFill>
                            <a:srgbClr val="2706EC"/>
                          </a:solidFill>
                          <a:latin typeface="Cambria Math" panose="02040503050406030204" pitchFamily="18" charset="0"/>
                        </a:rPr>
                        <m:t>𝑥</m:t>
                      </m:r>
                    </m:oMath>
                  </m:oMathPara>
                </a14:m>
                <a:endParaRPr lang="en-US" sz="2500" dirty="0">
                  <a:solidFill>
                    <a:srgbClr val="2706EC"/>
                  </a:solidFill>
                </a:endParaRPr>
              </a:p>
            </p:txBody>
          </p:sp>
        </mc:Choice>
        <mc:Fallback>
          <p:sp>
            <p:nvSpPr>
              <p:cNvPr id="49" name="Rectangle 48"/>
              <p:cNvSpPr>
                <a:spLocks noRot="1" noChangeAspect="1" noMove="1" noResize="1" noEditPoints="1" noAdjustHandles="1" noChangeArrowheads="1" noChangeShapeType="1" noTextEdit="1"/>
              </p:cNvSpPr>
              <p:nvPr/>
            </p:nvSpPr>
            <p:spPr>
              <a:xfrm>
                <a:off x="2910558" y="3412968"/>
                <a:ext cx="436402" cy="477054"/>
              </a:xfrm>
              <a:prstGeom prst="rect">
                <a:avLst/>
              </a:prstGeom>
              <a:blipFill>
                <a:blip r:embed="rId4"/>
                <a:stretch>
                  <a:fillRect/>
                </a:stretch>
              </a:blipFill>
            </p:spPr>
            <p:txBody>
              <a:bodyPr/>
              <a:lstStyle/>
              <a:p>
                <a:r>
                  <a:rPr lang="en-US">
                    <a:noFill/>
                  </a:rPr>
                  <a:t> </a:t>
                </a:r>
              </a:p>
            </p:txBody>
          </p:sp>
        </mc:Fallback>
      </mc:AlternateContent>
      <p:cxnSp>
        <p:nvCxnSpPr>
          <p:cNvPr id="60" name="Straight Arrow Connector 59"/>
          <p:cNvCxnSpPr>
            <a:stCxn id="47" idx="3"/>
          </p:cNvCxnSpPr>
          <p:nvPr/>
        </p:nvCxnSpPr>
        <p:spPr>
          <a:xfrm flipV="1">
            <a:off x="5223504" y="3651495"/>
            <a:ext cx="534496" cy="1"/>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Rectangle 66"/>
              <p:cNvSpPr/>
              <p:nvPr/>
            </p:nvSpPr>
            <p:spPr>
              <a:xfrm>
                <a:off x="5758000" y="3411530"/>
                <a:ext cx="457200" cy="4770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500" b="0" i="1" smtClean="0">
                          <a:solidFill>
                            <a:srgbClr val="FF0000"/>
                          </a:solidFill>
                          <a:latin typeface="Cambria Math"/>
                        </a:rPr>
                        <m:t>𝑦</m:t>
                      </m:r>
                    </m:oMath>
                  </m:oMathPara>
                </a14:m>
                <a:endParaRPr lang="en-US" sz="2500" dirty="0">
                  <a:solidFill>
                    <a:srgbClr val="FF0000"/>
                  </a:solidFill>
                </a:endParaRPr>
              </a:p>
            </p:txBody>
          </p:sp>
        </mc:Choice>
        <mc:Fallback>
          <p:sp>
            <p:nvSpPr>
              <p:cNvPr id="67" name="Rectangle 66"/>
              <p:cNvSpPr>
                <a:spLocks noRot="1" noChangeAspect="1" noMove="1" noResize="1" noEditPoints="1" noAdjustHandles="1" noChangeArrowheads="1" noChangeShapeType="1" noTextEdit="1"/>
              </p:cNvSpPr>
              <p:nvPr/>
            </p:nvSpPr>
            <p:spPr>
              <a:xfrm>
                <a:off x="5758000" y="3411530"/>
                <a:ext cx="457200" cy="477054"/>
              </a:xfrm>
              <a:prstGeom prst="rect">
                <a:avLst/>
              </a:prstGeom>
              <a:blipFill>
                <a:blip r:embed="rId5"/>
                <a:stretch>
                  <a:fillRect b="-10256"/>
                </a:stretch>
              </a:blipFill>
            </p:spPr>
            <p:txBody>
              <a:bodyPr/>
              <a:lstStyle/>
              <a:p>
                <a:r>
                  <a:rPr lang="en-US">
                    <a:noFill/>
                  </a:rPr>
                  <a:t> </a:t>
                </a:r>
              </a:p>
            </p:txBody>
          </p:sp>
        </mc:Fallback>
      </mc:AlternateContent>
      <p:sp>
        <p:nvSpPr>
          <p:cNvPr id="87" name="TextBox 86"/>
          <p:cNvSpPr txBox="1"/>
          <p:nvPr/>
        </p:nvSpPr>
        <p:spPr>
          <a:xfrm>
            <a:off x="2521531" y="3218199"/>
            <a:ext cx="1219200" cy="369332"/>
          </a:xfrm>
          <a:prstGeom prst="rect">
            <a:avLst/>
          </a:prstGeom>
          <a:noFill/>
        </p:spPr>
        <p:txBody>
          <a:bodyPr wrap="square" rtlCol="0">
            <a:spAutoFit/>
          </a:bodyPr>
          <a:lstStyle/>
          <a:p>
            <a:pPr algn="ctr"/>
            <a:r>
              <a:rPr lang="en-US" dirty="0" smtClean="0">
                <a:solidFill>
                  <a:srgbClr val="2706EC"/>
                </a:solidFill>
              </a:rPr>
              <a:t>action</a:t>
            </a:r>
            <a:endParaRPr lang="en-US" dirty="0">
              <a:solidFill>
                <a:srgbClr val="2706EC"/>
              </a:solidFill>
            </a:endParaRPr>
          </a:p>
        </p:txBody>
      </p:sp>
      <p:sp>
        <p:nvSpPr>
          <p:cNvPr id="88" name="TextBox 87"/>
          <p:cNvSpPr txBox="1"/>
          <p:nvPr/>
        </p:nvSpPr>
        <p:spPr>
          <a:xfrm>
            <a:off x="5377000" y="3216042"/>
            <a:ext cx="1219200" cy="369332"/>
          </a:xfrm>
          <a:prstGeom prst="rect">
            <a:avLst/>
          </a:prstGeom>
          <a:noFill/>
        </p:spPr>
        <p:txBody>
          <a:bodyPr wrap="square" rtlCol="0">
            <a:spAutoFit/>
          </a:bodyPr>
          <a:lstStyle/>
          <a:p>
            <a:pPr algn="ctr"/>
            <a:r>
              <a:rPr lang="en-US" dirty="0" smtClean="0">
                <a:solidFill>
                  <a:srgbClr val="FF0000"/>
                </a:solidFill>
              </a:rPr>
              <a:t>Output</a:t>
            </a:r>
            <a:endParaRPr lang="en-US" dirty="0">
              <a:solidFill>
                <a:srgbClr val="FF0000"/>
              </a:solidFill>
            </a:endParaRPr>
          </a:p>
        </p:txBody>
      </p:sp>
      <mc:AlternateContent xmlns:mc="http://schemas.openxmlformats.org/markup-compatibility/2006">
        <mc:Choice xmlns:a14="http://schemas.microsoft.com/office/drawing/2010/main" Requires="a14">
          <p:sp>
            <p:nvSpPr>
              <p:cNvPr id="89" name="Rectangle 88"/>
              <p:cNvSpPr/>
              <p:nvPr/>
            </p:nvSpPr>
            <p:spPr>
              <a:xfrm>
                <a:off x="228600" y="4433542"/>
                <a:ext cx="5388078" cy="430887"/>
              </a:xfrm>
              <a:prstGeom prst="rect">
                <a:avLst/>
              </a:prstGeom>
            </p:spPr>
            <p:txBody>
              <a:bodyPr wrap="none">
                <a:spAutoFit/>
              </a:bodyPr>
              <a:lstStyle/>
              <a:p>
                <a:pPr marL="285750" indent="-285750">
                  <a:buFont typeface="Arial" panose="020B0604020202020204" pitchFamily="34" charset="0"/>
                  <a:buChar char="•"/>
                </a:pPr>
                <a:r>
                  <a:rPr lang="en-US" sz="2200" dirty="0"/>
                  <a:t>Policy </a:t>
                </a:r>
                <a14:m>
                  <m:oMath xmlns:m="http://schemas.openxmlformats.org/officeDocument/2006/math">
                    <m:r>
                      <a:rPr lang="en-US" sz="2200" i="1">
                        <a:latin typeface="Cambria Math"/>
                        <a:ea typeface="Cambria Math"/>
                      </a:rPr>
                      <m:t>𝜋</m:t>
                    </m:r>
                  </m:oMath>
                </a14:m>
                <a:r>
                  <a:rPr lang="en-US" sz="2200" dirty="0"/>
                  <a:t> maps all the history to new action:</a:t>
                </a:r>
              </a:p>
            </p:txBody>
          </p:sp>
        </mc:Choice>
        <mc:Fallback>
          <p:sp>
            <p:nvSpPr>
              <p:cNvPr id="89" name="Rectangle 88"/>
              <p:cNvSpPr>
                <a:spLocks noRot="1" noChangeAspect="1" noMove="1" noResize="1" noEditPoints="1" noAdjustHandles="1" noChangeArrowheads="1" noChangeShapeType="1" noTextEdit="1"/>
              </p:cNvSpPr>
              <p:nvPr/>
            </p:nvSpPr>
            <p:spPr>
              <a:xfrm>
                <a:off x="228600" y="4433542"/>
                <a:ext cx="5388078" cy="430887"/>
              </a:xfrm>
              <a:prstGeom prst="rect">
                <a:avLst/>
              </a:prstGeom>
              <a:blipFill>
                <a:blip r:embed="rId6"/>
                <a:stretch>
                  <a:fillRect l="-1359" t="-8451" r="-453" b="-281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Rectangle 89"/>
              <p:cNvSpPr/>
              <p:nvPr/>
            </p:nvSpPr>
            <p:spPr>
              <a:xfrm>
                <a:off x="1752600" y="4877486"/>
                <a:ext cx="5450659"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200" i="1" smtClean="0">
                          <a:latin typeface="Cambria Math"/>
                          <a:ea typeface="Cambria Math"/>
                        </a:rPr>
                        <m:t>𝜋</m:t>
                      </m:r>
                      <m:r>
                        <a:rPr lang="en-US" sz="2200">
                          <a:latin typeface="Cambria Math"/>
                          <a:ea typeface="Cambria Math"/>
                        </a:rPr>
                        <m:t>: </m:t>
                      </m:r>
                      <m:d>
                        <m:dPr>
                          <m:begChr m:val="["/>
                          <m:endChr m:val="]"/>
                          <m:ctrlPr>
                            <a:rPr lang="en-US" sz="2200" i="1">
                              <a:latin typeface="Cambria Math" panose="02040503050406030204" pitchFamily="18" charset="0"/>
                              <a:ea typeface="Cambria Math"/>
                            </a:rPr>
                          </m:ctrlPr>
                        </m:dPr>
                        <m:e>
                          <m:d>
                            <m:dPr>
                              <m:ctrlPr>
                                <a:rPr lang="en-US" sz="2200" i="1">
                                  <a:latin typeface="Cambria Math" panose="02040503050406030204" pitchFamily="18" charset="0"/>
                                  <a:ea typeface="Cambria Math"/>
                                </a:rPr>
                              </m:ctrlPr>
                            </m:dPr>
                            <m:e>
                              <m:sSup>
                                <m:sSupPr>
                                  <m:ctrlPr>
                                    <a:rPr lang="en-US" sz="2200" b="0" i="1" smtClean="0">
                                      <a:solidFill>
                                        <a:srgbClr val="2706EC"/>
                                      </a:solidFill>
                                      <a:latin typeface="Cambria Math" panose="02040503050406030204" pitchFamily="18" charset="0"/>
                                      <a:ea typeface="Cambria Math"/>
                                    </a:rPr>
                                  </m:ctrlPr>
                                </m:sSupPr>
                                <m:e>
                                  <m:r>
                                    <a:rPr lang="en-US" sz="2200" i="1" smtClean="0">
                                      <a:solidFill>
                                        <a:srgbClr val="2706EC"/>
                                      </a:solidFill>
                                      <a:latin typeface="Cambria Math" panose="02040503050406030204" pitchFamily="18" charset="0"/>
                                      <a:ea typeface="Cambria Math"/>
                                    </a:rPr>
                                    <m:t>𝑥</m:t>
                                  </m:r>
                                </m:e>
                                <m:sup>
                                  <m:r>
                                    <a:rPr lang="en-US" sz="2200" b="0" i="1" smtClean="0">
                                      <a:solidFill>
                                        <a:srgbClr val="2706EC"/>
                                      </a:solidFill>
                                      <a:latin typeface="Cambria Math" panose="02040503050406030204" pitchFamily="18" charset="0"/>
                                      <a:ea typeface="Cambria Math"/>
                                    </a:rPr>
                                    <m:t>1</m:t>
                                  </m:r>
                                </m:sup>
                              </m:sSup>
                              <m:r>
                                <a:rPr lang="en-US" sz="2200" i="1">
                                  <a:latin typeface="Cambria Math" panose="02040503050406030204" pitchFamily="18" charset="0"/>
                                  <a:ea typeface="Cambria Math"/>
                                </a:rPr>
                                <m:t>,</m:t>
                              </m:r>
                              <m:sSup>
                                <m:sSupPr>
                                  <m:ctrlPr>
                                    <a:rPr lang="en-US" sz="2200" b="0" i="1" smtClean="0">
                                      <a:solidFill>
                                        <a:srgbClr val="FF0000"/>
                                      </a:solidFill>
                                      <a:latin typeface="Cambria Math" panose="02040503050406030204" pitchFamily="18" charset="0"/>
                                      <a:ea typeface="Cambria Math"/>
                                    </a:rPr>
                                  </m:ctrlPr>
                                </m:sSupPr>
                                <m:e>
                                  <m:r>
                                    <a:rPr lang="en-US" sz="2200" i="1" smtClean="0">
                                      <a:solidFill>
                                        <a:srgbClr val="FF0000"/>
                                      </a:solidFill>
                                      <a:latin typeface="Cambria Math" panose="02040503050406030204" pitchFamily="18" charset="0"/>
                                    </a:rPr>
                                    <m:t>𝑦</m:t>
                                  </m:r>
                                </m:e>
                                <m:sup>
                                  <m:r>
                                    <a:rPr lang="en-US" sz="2200" b="0" i="1" smtClean="0">
                                      <a:solidFill>
                                        <a:srgbClr val="FF0000"/>
                                      </a:solidFill>
                                      <a:latin typeface="Cambria Math" panose="02040503050406030204" pitchFamily="18" charset="0"/>
                                    </a:rPr>
                                    <m:t>1</m:t>
                                  </m:r>
                                </m:sup>
                              </m:sSup>
                            </m:e>
                          </m:d>
                          <m:r>
                            <a:rPr lang="en-US" sz="2200" b="0" i="1" smtClean="0">
                              <a:solidFill>
                                <a:schemeClr val="tx1"/>
                              </a:solidFill>
                              <a:latin typeface="Cambria Math" panose="02040503050406030204" pitchFamily="18" charset="0"/>
                            </a:rPr>
                            <m:t>,</m:t>
                          </m:r>
                          <m:r>
                            <a:rPr lang="en-US" sz="2200" b="0" i="1" smtClean="0">
                              <a:solidFill>
                                <a:srgbClr val="FF0000"/>
                              </a:solidFill>
                              <a:latin typeface="Cambria Math" panose="02040503050406030204" pitchFamily="18" charset="0"/>
                            </a:rPr>
                            <m:t> </m:t>
                          </m:r>
                          <m:d>
                            <m:dPr>
                              <m:ctrlPr>
                                <a:rPr lang="en-US" sz="2200" i="1">
                                  <a:latin typeface="Cambria Math" panose="02040503050406030204" pitchFamily="18" charset="0"/>
                                  <a:ea typeface="Cambria Math"/>
                                </a:rPr>
                              </m:ctrlPr>
                            </m:dPr>
                            <m:e>
                              <m:sSup>
                                <m:sSupPr>
                                  <m:ctrlPr>
                                    <a:rPr lang="en-US" sz="2200" b="0" i="1" smtClean="0">
                                      <a:solidFill>
                                        <a:srgbClr val="2706EC"/>
                                      </a:solidFill>
                                      <a:latin typeface="Cambria Math" panose="02040503050406030204" pitchFamily="18" charset="0"/>
                                      <a:ea typeface="Cambria Math"/>
                                    </a:rPr>
                                  </m:ctrlPr>
                                </m:sSupPr>
                                <m:e>
                                  <m:r>
                                    <a:rPr lang="en-US" sz="2200" b="0" i="1" smtClean="0">
                                      <a:solidFill>
                                        <a:srgbClr val="2706EC"/>
                                      </a:solidFill>
                                      <a:latin typeface="Cambria Math" panose="02040503050406030204" pitchFamily="18" charset="0"/>
                                      <a:ea typeface="Cambria Math"/>
                                    </a:rPr>
                                    <m:t>𝑥</m:t>
                                  </m:r>
                                </m:e>
                                <m:sup>
                                  <m:r>
                                    <a:rPr lang="en-US" sz="2200" b="0" i="1" smtClean="0">
                                      <a:solidFill>
                                        <a:srgbClr val="2706EC"/>
                                      </a:solidFill>
                                      <a:latin typeface="Cambria Math" panose="02040503050406030204" pitchFamily="18" charset="0"/>
                                      <a:ea typeface="Cambria Math"/>
                                    </a:rPr>
                                    <m:t>2</m:t>
                                  </m:r>
                                </m:sup>
                              </m:sSup>
                              <m:r>
                                <a:rPr lang="en-US" sz="2200" b="0" i="1" smtClean="0">
                                  <a:latin typeface="Cambria Math" panose="02040503050406030204" pitchFamily="18" charset="0"/>
                                  <a:ea typeface="Cambria Math"/>
                                </a:rPr>
                                <m:t>,</m:t>
                              </m:r>
                              <m:sSup>
                                <m:sSupPr>
                                  <m:ctrlPr>
                                    <a:rPr lang="en-US" sz="2200" b="0" i="1" smtClean="0">
                                      <a:solidFill>
                                        <a:srgbClr val="FF0000"/>
                                      </a:solidFill>
                                      <a:latin typeface="Cambria Math" panose="02040503050406030204" pitchFamily="18" charset="0"/>
                                      <a:ea typeface="Cambria Math"/>
                                    </a:rPr>
                                  </m:ctrlPr>
                                </m:sSupPr>
                                <m:e>
                                  <m:r>
                                    <a:rPr lang="en-US" sz="2200" i="1" smtClean="0">
                                      <a:solidFill>
                                        <a:srgbClr val="FF0000"/>
                                      </a:solidFill>
                                      <a:latin typeface="Cambria Math" panose="02040503050406030204" pitchFamily="18" charset="0"/>
                                    </a:rPr>
                                    <m:t>𝑦</m:t>
                                  </m:r>
                                </m:e>
                                <m:sup>
                                  <m:r>
                                    <a:rPr lang="en-US" sz="2200" b="0" i="1" smtClean="0">
                                      <a:solidFill>
                                        <a:srgbClr val="FF0000"/>
                                      </a:solidFill>
                                      <a:latin typeface="Cambria Math" panose="02040503050406030204" pitchFamily="18" charset="0"/>
                                    </a:rPr>
                                    <m:t>2</m:t>
                                  </m:r>
                                </m:sup>
                              </m:sSup>
                            </m:e>
                          </m:d>
                          <m:r>
                            <a:rPr lang="en-US" sz="2200" i="1">
                              <a:latin typeface="Cambria Math"/>
                              <a:ea typeface="Cambria Math"/>
                            </a:rPr>
                            <m:t>,…</m:t>
                          </m:r>
                          <m:r>
                            <a:rPr lang="en-US" sz="2200" i="1">
                              <a:latin typeface="Cambria Math"/>
                            </a:rPr>
                            <m:t>,</m:t>
                          </m:r>
                          <m:d>
                            <m:dPr>
                              <m:ctrlPr>
                                <a:rPr lang="en-US" sz="2200" i="1">
                                  <a:latin typeface="Cambria Math" panose="02040503050406030204" pitchFamily="18" charset="0"/>
                                  <a:ea typeface="Cambria Math"/>
                                </a:rPr>
                              </m:ctrlPr>
                            </m:dPr>
                            <m:e>
                              <m:sSup>
                                <m:sSupPr>
                                  <m:ctrlPr>
                                    <a:rPr lang="en-US" sz="2200" b="0" i="1" smtClean="0">
                                      <a:solidFill>
                                        <a:srgbClr val="2706EC"/>
                                      </a:solidFill>
                                      <a:latin typeface="Cambria Math" panose="02040503050406030204" pitchFamily="18" charset="0"/>
                                      <a:ea typeface="Cambria Math"/>
                                    </a:rPr>
                                  </m:ctrlPr>
                                </m:sSupPr>
                                <m:e>
                                  <m:r>
                                    <a:rPr lang="en-US" sz="2200" i="1" smtClean="0">
                                      <a:solidFill>
                                        <a:srgbClr val="2706EC"/>
                                      </a:solidFill>
                                      <a:latin typeface="Cambria Math" panose="02040503050406030204" pitchFamily="18" charset="0"/>
                                      <a:ea typeface="Cambria Math"/>
                                    </a:rPr>
                                    <m:t>𝑥</m:t>
                                  </m:r>
                                </m:e>
                                <m:sup>
                                  <m:r>
                                    <a:rPr lang="en-US" sz="2200" b="0" i="1" smtClean="0">
                                      <a:solidFill>
                                        <a:srgbClr val="2706EC"/>
                                      </a:solidFill>
                                      <a:latin typeface="Cambria Math" panose="02040503050406030204" pitchFamily="18" charset="0"/>
                                      <a:ea typeface="Cambria Math"/>
                                    </a:rPr>
                                    <m:t>𝑛</m:t>
                                  </m:r>
                                  <m:r>
                                    <a:rPr lang="en-US" sz="2200" b="0" i="1" smtClean="0">
                                      <a:solidFill>
                                        <a:srgbClr val="2706EC"/>
                                      </a:solidFill>
                                      <a:latin typeface="Cambria Math" panose="02040503050406030204" pitchFamily="18" charset="0"/>
                                      <a:ea typeface="Cambria Math"/>
                                    </a:rPr>
                                    <m:t>−1</m:t>
                                  </m:r>
                                </m:sup>
                              </m:sSup>
                              <m:r>
                                <a:rPr lang="en-US" sz="2200" i="1">
                                  <a:latin typeface="Cambria Math" panose="02040503050406030204" pitchFamily="18" charset="0"/>
                                  <a:ea typeface="Cambria Math"/>
                                </a:rPr>
                                <m:t>,</m:t>
                              </m:r>
                              <m:sSup>
                                <m:sSupPr>
                                  <m:ctrlPr>
                                    <a:rPr lang="en-US" sz="2200" b="0" i="1" smtClean="0">
                                      <a:solidFill>
                                        <a:srgbClr val="FF0000"/>
                                      </a:solidFill>
                                      <a:latin typeface="Cambria Math" panose="02040503050406030204" pitchFamily="18" charset="0"/>
                                      <a:ea typeface="Cambria Math"/>
                                    </a:rPr>
                                  </m:ctrlPr>
                                </m:sSupPr>
                                <m:e>
                                  <m:r>
                                    <a:rPr lang="en-US" sz="2200" i="1" smtClean="0">
                                      <a:solidFill>
                                        <a:srgbClr val="FF0000"/>
                                      </a:solidFill>
                                      <a:latin typeface="Cambria Math" panose="02040503050406030204" pitchFamily="18" charset="0"/>
                                    </a:rPr>
                                    <m:t>𝑦</m:t>
                                  </m:r>
                                </m:e>
                                <m:sup>
                                  <m:r>
                                    <a:rPr lang="en-US" sz="2200" b="0" i="1" smtClean="0">
                                      <a:solidFill>
                                        <a:srgbClr val="FF0000"/>
                                      </a:solidFill>
                                      <a:latin typeface="Cambria Math" panose="02040503050406030204" pitchFamily="18" charset="0"/>
                                    </a:rPr>
                                    <m:t>𝑛</m:t>
                                  </m:r>
                                  <m:r>
                                    <a:rPr lang="en-US" sz="2200" b="0" i="1" smtClean="0">
                                      <a:solidFill>
                                        <a:srgbClr val="FF0000"/>
                                      </a:solidFill>
                                      <a:latin typeface="Cambria Math" panose="02040503050406030204" pitchFamily="18" charset="0"/>
                                    </a:rPr>
                                    <m:t>−1</m:t>
                                  </m:r>
                                </m:sup>
                              </m:sSup>
                            </m:e>
                          </m:d>
                        </m:e>
                      </m:d>
                      <m:r>
                        <a:rPr lang="en-US" sz="2200" i="1">
                          <a:latin typeface="Cambria Math"/>
                          <a:ea typeface="Cambria Math"/>
                        </a:rPr>
                        <m:t>→</m:t>
                      </m:r>
                      <m:sSup>
                        <m:sSupPr>
                          <m:ctrlPr>
                            <a:rPr lang="en-US" sz="2200" b="0" i="1" smtClean="0">
                              <a:solidFill>
                                <a:srgbClr val="2706EC"/>
                              </a:solidFill>
                              <a:latin typeface="Cambria Math" panose="02040503050406030204" pitchFamily="18" charset="0"/>
                            </a:rPr>
                          </m:ctrlPr>
                        </m:sSupPr>
                        <m:e>
                          <m:r>
                            <a:rPr lang="en-US" sz="2200" i="1" smtClean="0">
                              <a:solidFill>
                                <a:srgbClr val="2706EC"/>
                              </a:solidFill>
                              <a:latin typeface="Cambria Math" panose="02040503050406030204" pitchFamily="18" charset="0"/>
                            </a:rPr>
                            <m:t>𝑥</m:t>
                          </m:r>
                        </m:e>
                        <m:sup>
                          <m:r>
                            <a:rPr lang="en-US" sz="2200" b="0" i="1" smtClean="0">
                              <a:solidFill>
                                <a:srgbClr val="2706EC"/>
                              </a:solidFill>
                              <a:latin typeface="Cambria Math" panose="02040503050406030204" pitchFamily="18" charset="0"/>
                            </a:rPr>
                            <m:t>𝑛</m:t>
                          </m:r>
                        </m:sup>
                      </m:sSup>
                    </m:oMath>
                  </m:oMathPara>
                </a14:m>
                <a:endParaRPr lang="en-US" sz="2200" dirty="0">
                  <a:solidFill>
                    <a:srgbClr val="2706EC"/>
                  </a:solidFill>
                </a:endParaRPr>
              </a:p>
            </p:txBody>
          </p:sp>
        </mc:Choice>
        <mc:Fallback>
          <p:sp>
            <p:nvSpPr>
              <p:cNvPr id="90" name="Rectangle 89"/>
              <p:cNvSpPr>
                <a:spLocks noRot="1" noChangeAspect="1" noMove="1" noResize="1" noEditPoints="1" noAdjustHandles="1" noChangeArrowheads="1" noChangeShapeType="1" noTextEdit="1"/>
              </p:cNvSpPr>
              <p:nvPr/>
            </p:nvSpPr>
            <p:spPr>
              <a:xfrm>
                <a:off x="1752600" y="4877486"/>
                <a:ext cx="5450659" cy="430887"/>
              </a:xfrm>
              <a:prstGeom prst="rect">
                <a:avLst/>
              </a:prstGeom>
              <a:blipFill>
                <a:blip r:embed="rId7"/>
                <a:stretch>
                  <a:fillRect b="-84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 name="Rectangle 90"/>
              <p:cNvSpPr/>
              <p:nvPr/>
            </p:nvSpPr>
            <p:spPr>
              <a:xfrm>
                <a:off x="228600" y="5565770"/>
                <a:ext cx="7649658" cy="436786"/>
              </a:xfrm>
              <a:prstGeom prst="rect">
                <a:avLst/>
              </a:prstGeom>
            </p:spPr>
            <p:txBody>
              <a:bodyPr wrap="none">
                <a:spAutoFit/>
              </a:bodyPr>
              <a:lstStyle/>
              <a:p>
                <a:pPr marL="285750" indent="-285750">
                  <a:buFont typeface="Arial" panose="020B0604020202020204" pitchFamily="34" charset="0"/>
                  <a:buChar char="•"/>
                </a:pPr>
                <a:r>
                  <a:rPr lang="en-US" sz="2200" dirty="0" smtClean="0"/>
                  <a:t>Find the optimal policy </a:t>
                </a:r>
                <a14:m>
                  <m:oMath xmlns:m="http://schemas.openxmlformats.org/officeDocument/2006/math">
                    <m:sSup>
                      <m:sSupPr>
                        <m:ctrlPr>
                          <a:rPr lang="en-US" sz="2200" i="1">
                            <a:latin typeface="Cambria Math" panose="02040503050406030204" pitchFamily="18" charset="0"/>
                          </a:rPr>
                        </m:ctrlPr>
                      </m:sSupPr>
                      <m:e>
                        <m:r>
                          <a:rPr lang="en-US" sz="2200" i="1">
                            <a:latin typeface="Cambria Math"/>
                            <a:ea typeface="Cambria Math"/>
                          </a:rPr>
                          <m:t>𝜋</m:t>
                        </m:r>
                      </m:e>
                      <m:sup>
                        <m:r>
                          <a:rPr lang="en-US" sz="2200" i="1">
                            <a:latin typeface="Cambria Math"/>
                          </a:rPr>
                          <m:t>∗</m:t>
                        </m:r>
                      </m:sup>
                    </m:sSup>
                  </m:oMath>
                </a14:m>
                <a:r>
                  <a:rPr lang="en-US" sz="2200" dirty="0"/>
                  <a:t> that maximizes </a:t>
                </a:r>
                <a14:m>
                  <m:oMath xmlns:m="http://schemas.openxmlformats.org/officeDocument/2006/math">
                    <m:r>
                      <a:rPr lang="en-US" sz="2200" i="1">
                        <a:latin typeface="Cambria Math"/>
                      </a:rPr>
                      <m:t>𝐸</m:t>
                    </m:r>
                    <m:d>
                      <m:dPr>
                        <m:begChr m:val="["/>
                        <m:endChr m:val="]"/>
                        <m:ctrlPr>
                          <a:rPr lang="en-US" sz="2200" i="1">
                            <a:latin typeface="Cambria Math" panose="02040503050406030204" pitchFamily="18" charset="0"/>
                          </a:rPr>
                        </m:ctrlPr>
                      </m:dPr>
                      <m:e>
                        <m:nary>
                          <m:naryPr>
                            <m:chr m:val="∑"/>
                            <m:limLoc m:val="subSup"/>
                            <m:ctrlPr>
                              <a:rPr lang="en-US" sz="2200" i="1">
                                <a:latin typeface="Cambria Math" panose="02040503050406030204" pitchFamily="18" charset="0"/>
                              </a:rPr>
                            </m:ctrlPr>
                          </m:naryPr>
                          <m:sub>
                            <m:r>
                              <m:rPr>
                                <m:brk m:alnAt="25"/>
                              </m:rPr>
                              <a:rPr lang="en-US" sz="2200" i="1">
                                <a:latin typeface="Cambria Math"/>
                              </a:rPr>
                              <m:t>𝑡</m:t>
                            </m:r>
                            <m:r>
                              <a:rPr lang="en-US" sz="2200" i="1">
                                <a:latin typeface="Cambria Math"/>
                              </a:rPr>
                              <m:t>=1</m:t>
                            </m:r>
                          </m:sub>
                          <m:sup>
                            <m:r>
                              <a:rPr lang="en-US" sz="2200" i="1">
                                <a:latin typeface="Cambria Math"/>
                              </a:rPr>
                              <m:t>𝑇</m:t>
                            </m:r>
                          </m:sup>
                          <m:e>
                            <m:sSup>
                              <m:sSupPr>
                                <m:ctrlPr>
                                  <a:rPr lang="en-US" sz="2200" b="0" i="1" smtClean="0">
                                    <a:latin typeface="Cambria Math" panose="02040503050406030204" pitchFamily="18" charset="0"/>
                                  </a:rPr>
                                </m:ctrlPr>
                              </m:sSupPr>
                              <m:e>
                                <m:r>
                                  <a:rPr lang="en-US" sz="2200" i="1" smtClean="0">
                                    <a:latin typeface="Cambria Math" panose="02040503050406030204" pitchFamily="18" charset="0"/>
                                  </a:rPr>
                                  <m:t>𝑦</m:t>
                                </m:r>
                              </m:e>
                              <m:sup>
                                <m:r>
                                  <a:rPr lang="en-US" sz="2200" b="0" i="1" smtClean="0">
                                    <a:latin typeface="Cambria Math" panose="02040503050406030204" pitchFamily="18" charset="0"/>
                                  </a:rPr>
                                  <m:t>𝑡</m:t>
                                </m:r>
                              </m:sup>
                            </m:sSup>
                          </m:e>
                        </m:nary>
                      </m:e>
                    </m:d>
                  </m:oMath>
                </a14:m>
                <a:r>
                  <a:rPr lang="en-US" sz="2200" dirty="0"/>
                  <a:t> or </a:t>
                </a:r>
                <a14:m>
                  <m:oMath xmlns:m="http://schemas.openxmlformats.org/officeDocument/2006/math">
                    <m:r>
                      <a:rPr lang="en-US" sz="2200" i="1">
                        <a:latin typeface="Cambria Math"/>
                      </a:rPr>
                      <m:t>𝐸</m:t>
                    </m:r>
                    <m:d>
                      <m:dPr>
                        <m:begChr m:val="["/>
                        <m:endChr m:val="]"/>
                        <m:ctrlPr>
                          <a:rPr lang="en-US" sz="2200" i="1">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i="1" smtClean="0">
                                <a:latin typeface="Cambria Math" panose="02040503050406030204" pitchFamily="18" charset="0"/>
                              </a:rPr>
                              <m:t>𝑦</m:t>
                            </m:r>
                          </m:e>
                          <m:sup>
                            <m:r>
                              <a:rPr lang="en-US" sz="2200" b="0" i="1" smtClean="0">
                                <a:latin typeface="Cambria Math" panose="02040503050406030204" pitchFamily="18" charset="0"/>
                              </a:rPr>
                              <m:t>𝑇</m:t>
                            </m:r>
                          </m:sup>
                        </m:sSup>
                      </m:e>
                    </m:d>
                  </m:oMath>
                </a14:m>
                <a:endParaRPr lang="en-US" sz="2200" dirty="0"/>
              </a:p>
            </p:txBody>
          </p:sp>
        </mc:Choice>
        <mc:Fallback>
          <p:sp>
            <p:nvSpPr>
              <p:cNvPr id="91" name="Rectangle 90"/>
              <p:cNvSpPr>
                <a:spLocks noRot="1" noChangeAspect="1" noMove="1" noResize="1" noEditPoints="1" noAdjustHandles="1" noChangeArrowheads="1" noChangeShapeType="1" noTextEdit="1"/>
              </p:cNvSpPr>
              <p:nvPr/>
            </p:nvSpPr>
            <p:spPr>
              <a:xfrm>
                <a:off x="228600" y="5565770"/>
                <a:ext cx="7649658" cy="436786"/>
              </a:xfrm>
              <a:prstGeom prst="rect">
                <a:avLst/>
              </a:prstGeom>
              <a:blipFill>
                <a:blip r:embed="rId8"/>
                <a:stretch>
                  <a:fillRect l="-957" t="-123611" b="-186111"/>
                </a:stretch>
              </a:blipFill>
            </p:spPr>
            <p:txBody>
              <a:bodyPr/>
              <a:lstStyle/>
              <a:p>
                <a:r>
                  <a:rPr lang="en-US">
                    <a:noFill/>
                  </a:rPr>
                  <a:t> </a:t>
                </a:r>
              </a:p>
            </p:txBody>
          </p:sp>
        </mc:Fallback>
      </mc:AlternateContent>
    </p:spTree>
    <p:extLst>
      <p:ext uri="{BB962C8B-B14F-4D97-AF65-F5344CB8AC3E}">
        <p14:creationId xmlns:p14="http://schemas.microsoft.com/office/powerpoint/2010/main" val="847380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15328" y="2057080"/>
                <a:ext cx="2310697" cy="346890"/>
              </a:xfrm>
              <a:prstGeom prst="rect">
                <a:avLst/>
              </a:prstGeom>
            </p:spPr>
            <p:txBody>
              <a:bodyPr wrap="none">
                <a:spAutoFit/>
              </a:bodyPr>
              <a:lstStyle/>
              <a:p>
                <a14:m>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a14:m>
                <a:r>
                  <a:rPr lang="en-GB" altLang="ko-KR" sz="1600" dirty="0">
                    <a:latin typeface="Calibri" panose="020F0502020204030204" pitchFamily="34" charset="0"/>
                  </a:rPr>
                  <a:t> </a:t>
                </a:r>
                <a:endParaRPr lang="en-US" sz="1600" dirty="0"/>
              </a:p>
            </p:txBody>
          </p:sp>
        </mc:Choice>
        <mc:Fallback xmlns="">
          <p:sp>
            <p:nvSpPr>
              <p:cNvPr id="2" name="Rectangle 1"/>
              <p:cNvSpPr>
                <a:spLocks noRot="1" noChangeAspect="1" noMove="1" noResize="1" noEditPoints="1" noAdjustHandles="1" noChangeArrowheads="1" noChangeShapeType="1" noTextEdit="1"/>
              </p:cNvSpPr>
              <p:nvPr/>
            </p:nvSpPr>
            <p:spPr>
              <a:xfrm>
                <a:off x="615328" y="2057080"/>
                <a:ext cx="2310697" cy="346890"/>
              </a:xfrm>
              <a:prstGeom prst="rect">
                <a:avLst/>
              </a:prstGeom>
              <a:blipFill rotWithShape="1">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577556" y="2052675"/>
                <a:ext cx="233608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𝒚</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5577556" y="2052675"/>
                <a:ext cx="2336088" cy="346890"/>
              </a:xfrm>
              <a:prstGeom prst="rect">
                <a:avLst/>
              </a:prstGeom>
              <a:blipFill rotWithShape="1">
                <a:blip r:embed="rId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325" y="1505635"/>
                <a:ext cx="2812373" cy="323165"/>
              </a:xfrm>
              <a:prstGeom prst="rect">
                <a:avLst/>
              </a:prstGeom>
            </p:spPr>
            <p:txBody>
              <a:bodyPr wrap="none">
                <a:spAutoFit/>
              </a:bodyPr>
              <a:lstStyle/>
              <a:p>
                <a:r>
                  <a:rPr lang="en-US" altLang="ko-KR" sz="1500" b="1" dirty="0" smtClean="0">
                    <a:solidFill>
                      <a:srgbClr val="2706EC"/>
                    </a:solidFill>
                    <a:latin typeface="Calibri" panose="020F0502020204030204" pitchFamily="34" charset="0"/>
                  </a:rPr>
                  <a:t>1. Given the data at </a:t>
                </a:r>
                <a14:m>
                  <m:oMath xmlns:m="http://schemas.openxmlformats.org/officeDocument/2006/math">
                    <m:r>
                      <a:rPr lang="en-US" altLang="ko-KR" sz="1500" b="1" i="1" dirty="0" smtClean="0">
                        <a:solidFill>
                          <a:srgbClr val="2706EC"/>
                        </a:solidFill>
                        <a:latin typeface="Cambria Math"/>
                      </a:rPr>
                      <m:t>𝒏</m:t>
                    </m:r>
                  </m:oMath>
                </a14:m>
                <a:r>
                  <a:rPr lang="en-US" altLang="ko-KR" sz="1500" b="1" dirty="0" smtClean="0">
                    <a:solidFill>
                      <a:srgbClr val="2706EC"/>
                    </a:solidFill>
                    <a:latin typeface="Calibri" panose="020F0502020204030204" pitchFamily="34" charset="0"/>
                  </a:rPr>
                  <a:t>th iteration</a:t>
                </a:r>
                <a:endParaRPr lang="en-US" sz="1500" dirty="0">
                  <a:solidFill>
                    <a:srgbClr val="2706EC"/>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2325" y="1505635"/>
                <a:ext cx="2812373" cy="323165"/>
              </a:xfrm>
              <a:prstGeom prst="rect">
                <a:avLst/>
              </a:prstGeom>
              <a:blipFill rotWithShape="1">
                <a:blip r:embed="rId6"/>
                <a:stretch>
                  <a:fillRect l="-649" t="-3774" r="-216"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149994" y="2052675"/>
                <a:ext cx="232595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latin typeface="Cambria Math" panose="02040503050406030204" pitchFamily="18" charset="0"/>
                              <a:ea typeface="Cambria Math"/>
                            </a:rPr>
                          </m:ctrlPr>
                        </m:sSupPr>
                        <m:e>
                          <m:r>
                            <a:rPr lang="en-US" altLang="ko-KR" sz="1600" b="1" i="1" smtClean="0">
                              <a:latin typeface="Cambria Math"/>
                              <a:ea typeface="SimSun"/>
                              <a:cs typeface="Times New Roman"/>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28" name="Rectangle 27"/>
              <p:cNvSpPr>
                <a:spLocks noRot="1" noChangeAspect="1" noMove="1" noResize="1" noEditPoints="1" noAdjustHandles="1" noChangeArrowheads="1" noChangeShapeType="1" noTextEdit="1"/>
              </p:cNvSpPr>
              <p:nvPr/>
            </p:nvSpPr>
            <p:spPr>
              <a:xfrm>
                <a:off x="3149994" y="2052675"/>
                <a:ext cx="2325958" cy="346890"/>
              </a:xfrm>
              <a:prstGeom prst="rect">
                <a:avLst/>
              </a:prstGeom>
              <a:blipFill rotWithShape="1">
                <a:blip r:embed="rId7"/>
                <a:stretch>
                  <a:fillRect b="-10526"/>
                </a:stretch>
              </a:blipFill>
            </p:spPr>
            <p:txBody>
              <a:bodyPr/>
              <a:lstStyle/>
              <a:p>
                <a:r>
                  <a:rPr lang="en-US">
                    <a:noFill/>
                  </a:rPr>
                  <a:t> </a:t>
                </a:r>
              </a:p>
            </p:txBody>
          </p:sp>
        </mc:Fallback>
      </mc:AlternateContent>
      <p:sp>
        <p:nvSpPr>
          <p:cNvPr id="12" name="Rectangle 11"/>
          <p:cNvSpPr/>
          <p:nvPr/>
        </p:nvSpPr>
        <p:spPr>
          <a:xfrm>
            <a:off x="1295400" y="1794370"/>
            <a:ext cx="787395" cy="369332"/>
          </a:xfrm>
          <a:prstGeom prst="rect">
            <a:avLst/>
          </a:prstGeom>
        </p:spPr>
        <p:txBody>
          <a:bodyPr wrap="none">
            <a:spAutoFit/>
          </a:bodyPr>
          <a:lstStyle/>
          <a:p>
            <a:r>
              <a:rPr lang="en-US" b="1" dirty="0" smtClean="0">
                <a:solidFill>
                  <a:srgbClr val="FF0000"/>
                </a:solidFill>
              </a:rPr>
              <a:t>Inputs</a:t>
            </a:r>
            <a:endParaRPr lang="en-US" dirty="0">
              <a:solidFill>
                <a:srgbClr val="FF0000"/>
              </a:solidFill>
            </a:endParaRPr>
          </a:p>
        </p:txBody>
      </p:sp>
      <p:sp>
        <p:nvSpPr>
          <p:cNvPr id="38" name="Rectangle 37"/>
          <p:cNvSpPr/>
          <p:nvPr/>
        </p:nvSpPr>
        <p:spPr>
          <a:xfrm>
            <a:off x="6248400" y="1794370"/>
            <a:ext cx="1444819" cy="369332"/>
          </a:xfrm>
          <a:prstGeom prst="rect">
            <a:avLst/>
          </a:prstGeom>
        </p:spPr>
        <p:txBody>
          <a:bodyPr wrap="none">
            <a:spAutoFit/>
          </a:bodyPr>
          <a:lstStyle/>
          <a:p>
            <a:r>
              <a:rPr lang="en-US" b="1" dirty="0">
                <a:solidFill>
                  <a:srgbClr val="FF0000"/>
                </a:solidFill>
              </a:rPr>
              <a:t>O</a:t>
            </a:r>
            <a:r>
              <a:rPr lang="en-US" b="1" dirty="0" smtClean="0">
                <a:solidFill>
                  <a:srgbClr val="FF0000"/>
                </a:solidFill>
              </a:rPr>
              <a:t>bservations</a:t>
            </a:r>
            <a:endParaRPr lang="en-US" dirty="0">
              <a:solidFill>
                <a:srgbClr val="FF0000"/>
              </a:solidFill>
            </a:endParaRPr>
          </a:p>
        </p:txBody>
      </p:sp>
      <p:sp>
        <p:nvSpPr>
          <p:cNvPr id="39" name="Rectangle 38"/>
          <p:cNvSpPr/>
          <p:nvPr/>
        </p:nvSpPr>
        <p:spPr>
          <a:xfrm>
            <a:off x="3200400" y="1794370"/>
            <a:ext cx="2352695" cy="369332"/>
          </a:xfrm>
          <a:prstGeom prst="rect">
            <a:avLst/>
          </a:prstGeom>
        </p:spPr>
        <p:txBody>
          <a:bodyPr wrap="none">
            <a:spAutoFit/>
          </a:bodyPr>
          <a:lstStyle/>
          <a:p>
            <a:r>
              <a:rPr lang="en-US" b="1" dirty="0" smtClean="0">
                <a:solidFill>
                  <a:srgbClr val="FF0000"/>
                </a:solidFill>
                <a:sym typeface="Wingdings" panose="05000000000000000000" pitchFamily="2" charset="2"/>
              </a:rPr>
              <a:t>Latent function values </a:t>
            </a:r>
            <a:endParaRPr lang="en-US" dirty="0">
              <a:solidFill>
                <a:srgbClr val="FF0000"/>
              </a:solidFill>
            </a:endParaRPr>
          </a:p>
        </p:txBody>
      </p:sp>
      <mc:AlternateContent xmlns:mc="http://schemas.openxmlformats.org/markup-compatibility/2006" xmlns:a14="http://schemas.microsoft.com/office/drawing/2010/main">
        <mc:Choice Requires="a14">
          <p:sp>
            <p:nvSpPr>
              <p:cNvPr id="42" name="Rectangle 41"/>
              <p:cNvSpPr/>
              <p:nvPr/>
            </p:nvSpPr>
            <p:spPr>
              <a:xfrm>
                <a:off x="6248400" y="1600200"/>
                <a:ext cx="1302793" cy="346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solidFill>
                                <a:srgbClr val="FF0000"/>
                              </a:solidFill>
                              <a:latin typeface="Cambria Math" panose="02040503050406030204" pitchFamily="18" charset="0"/>
                            </a:rPr>
                          </m:ctrlPr>
                        </m:sSupPr>
                        <m:e>
                          <m:r>
                            <a:rPr lang="en-US" altLang="ko-KR" sz="1600" i="1">
                              <a:solidFill>
                                <a:srgbClr val="FF0000"/>
                              </a:solidFill>
                              <a:latin typeface="Cambria Math"/>
                            </a:rPr>
                            <m:t>𝑦</m:t>
                          </m:r>
                        </m:e>
                        <m:sup>
                          <m:r>
                            <a:rPr lang="en-US" altLang="ko-KR" sz="1600" i="1">
                              <a:solidFill>
                                <a:srgbClr val="FF0000"/>
                              </a:solidFill>
                              <a:latin typeface="Cambria Math"/>
                            </a:rPr>
                            <m:t>𝑖</m:t>
                          </m:r>
                        </m:sup>
                      </m:sSup>
                      <m:r>
                        <a:rPr lang="en-US" altLang="ko-KR" sz="1600" b="0" i="1" smtClean="0">
                          <a:solidFill>
                            <a:srgbClr val="FF0000"/>
                          </a:solidFill>
                          <a:latin typeface="Cambria Math"/>
                        </a:rPr>
                        <m:t>=</m:t>
                      </m:r>
                      <m:sSup>
                        <m:sSupPr>
                          <m:ctrlPr>
                            <a:rPr lang="ko-KR" altLang="ko-KR" sz="1600" i="1">
                              <a:solidFill>
                                <a:srgbClr val="FF0000"/>
                              </a:solidFill>
                              <a:latin typeface="Cambria Math" panose="02040503050406030204" pitchFamily="18" charset="0"/>
                              <a:ea typeface="Cambria Math"/>
                            </a:rPr>
                          </m:ctrlPr>
                        </m:sSupPr>
                        <m:e>
                          <m:r>
                            <a:rPr lang="en-US" altLang="ko-KR" sz="1600" i="1">
                              <a:solidFill>
                                <a:srgbClr val="FF0000"/>
                              </a:solidFill>
                              <a:latin typeface="Cambria Math"/>
                              <a:ea typeface="SimSun"/>
                              <a:cs typeface="Times New Roman"/>
                            </a:rPr>
                            <m:t>𝑓</m:t>
                          </m:r>
                        </m:e>
                        <m:sup>
                          <m:r>
                            <a:rPr lang="en-GB" altLang="ko-KR" sz="1600" i="1">
                              <a:solidFill>
                                <a:srgbClr val="FF0000"/>
                              </a:solidFill>
                              <a:latin typeface="Cambria Math"/>
                              <a:ea typeface="SimSun"/>
                              <a:cs typeface="Times New Roman"/>
                            </a:rPr>
                            <m:t>𝑖</m:t>
                          </m:r>
                        </m:sup>
                      </m:sSup>
                      <m:r>
                        <a:rPr lang="en-US" altLang="ko-KR" sz="1600" b="0" i="1" smtClean="0">
                          <a:solidFill>
                            <a:srgbClr val="FF0000"/>
                          </a:solidFill>
                          <a:latin typeface="Cambria Math"/>
                          <a:ea typeface="SimSun"/>
                          <a:cs typeface="Times New Roman"/>
                        </a:rPr>
                        <m:t>+</m:t>
                      </m:r>
                      <m:sSup>
                        <m:sSupPr>
                          <m:ctrlPr>
                            <a:rPr lang="ko-KR" altLang="ko-KR" sz="1600" i="1">
                              <a:solidFill>
                                <a:srgbClr val="FF0000"/>
                              </a:solidFill>
                              <a:latin typeface="Cambria Math" panose="02040503050406030204" pitchFamily="18" charset="0"/>
                            </a:rPr>
                          </m:ctrlPr>
                        </m:sSupPr>
                        <m:e>
                          <m:r>
                            <a:rPr lang="ko-KR" altLang="en-US" sz="1600" i="1">
                              <a:solidFill>
                                <a:srgbClr val="FF0000"/>
                              </a:solidFill>
                              <a:latin typeface="Cambria Math"/>
                            </a:rPr>
                            <m:t>𝜖</m:t>
                          </m:r>
                        </m:e>
                        <m:sup>
                          <m:r>
                            <a:rPr lang="en-US" altLang="ko-KR" sz="1600" i="1">
                              <a:solidFill>
                                <a:srgbClr val="FF0000"/>
                              </a:solidFill>
                              <a:latin typeface="Cambria Math"/>
                            </a:rPr>
                            <m:t>𝑖</m:t>
                          </m:r>
                        </m:sup>
                      </m:sSup>
                    </m:oMath>
                  </m:oMathPara>
                </a14:m>
                <a:endParaRPr lang="en-US" sz="1600"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6248400" y="1600200"/>
                <a:ext cx="1302793" cy="346570"/>
              </a:xfrm>
              <a:prstGeom prst="rect">
                <a:avLst/>
              </a:prstGeom>
              <a:blipFill rotWithShape="1">
                <a:blip r:embed="rId9"/>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Learning phase : Gaussian Process (GP) regression</a:t>
                </a:r>
              </a:p>
              <a:p>
                <a:pPr algn="ctr"/>
                <a:r>
                  <a:rPr lang="en-US" sz="2000" dirty="0"/>
                  <a:t>Construct the distribution on unknown target value </a:t>
                </a:r>
                <a14:m>
                  <m:oMath xmlns:m="http://schemas.openxmlformats.org/officeDocument/2006/math">
                    <m:r>
                      <a:rPr lang="en-US" altLang="ko-KR" sz="2000" b="0" i="1" smtClean="0">
                        <a:latin typeface="Cambria Math"/>
                      </a:rPr>
                      <m:t>𝑓</m:t>
                    </m:r>
                    <m:r>
                      <a:rPr lang="en-US" altLang="ko-KR" sz="2000" i="1">
                        <a:latin typeface="Cambria Math"/>
                      </a:rPr>
                      <m:t>=</m:t>
                    </m:r>
                    <m:r>
                      <a:rPr lang="en-GB" altLang="ko-KR" sz="2000" i="1">
                        <a:latin typeface="Cambria Math"/>
                      </a:rPr>
                      <m:t>𝑓</m:t>
                    </m:r>
                    <m:d>
                      <m:dPr>
                        <m:ctrlPr>
                          <a:rPr lang="en-GB" altLang="ko-KR" sz="2000" i="1">
                            <a:latin typeface="Cambria Math" panose="02040503050406030204" pitchFamily="18" charset="0"/>
                          </a:rPr>
                        </m:ctrlPr>
                      </m:dPr>
                      <m:e>
                        <m:r>
                          <a:rPr lang="en-US" altLang="ko-KR" sz="2000" b="1" i="1">
                            <a:latin typeface="Cambria Math"/>
                            <a:ea typeface="SimSun"/>
                            <a:cs typeface="Times New Roman"/>
                          </a:rPr>
                          <m:t>𝒙</m:t>
                        </m:r>
                      </m:e>
                    </m:d>
                  </m:oMath>
                </a14:m>
                <a:r>
                  <a:rPr lang="en-US" sz="2000" dirty="0"/>
                  <a:t> corresponding</a:t>
                </a:r>
                <a:r>
                  <a:rPr lang="en-US" sz="2000" dirty="0" smtClean="0"/>
                  <a:t> </a:t>
                </a:r>
                <a14:m>
                  <m:oMath xmlns:m="http://schemas.openxmlformats.org/officeDocument/2006/math">
                    <m:r>
                      <a:rPr lang="en-US" altLang="ko-KR" sz="2000" b="1" i="1">
                        <a:latin typeface="Cambria Math"/>
                        <a:ea typeface="SimSun"/>
                        <a:cs typeface="Times New Roman"/>
                      </a:rPr>
                      <m:t>𝒙</m:t>
                    </m:r>
                  </m:oMath>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0" y="685800"/>
                <a:ext cx="9144000" cy="738664"/>
              </a:xfrm>
              <a:prstGeom prst="rect">
                <a:avLst/>
              </a:prstGeom>
              <a:blipFill rotWithShape="1">
                <a:blip r:embed="rId10"/>
                <a:stretch>
                  <a:fillRect t="-4959" b="-13223"/>
                </a:stretch>
              </a:blipFill>
            </p:spPr>
            <p:txBody>
              <a:bodyPr/>
              <a:lstStyle/>
              <a:p>
                <a:r>
                  <a:rPr lang="en-US">
                    <a:noFill/>
                  </a:rPr>
                  <a:t> </a:t>
                </a:r>
              </a:p>
            </p:txBody>
          </p:sp>
        </mc:Fallback>
      </mc:AlternateContent>
      <p:sp>
        <p:nvSpPr>
          <p:cNvPr id="16" name="TextBox 15"/>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3591152766"/>
      </p:ext>
    </p:extLst>
  </p:cSld>
  <p:clrMapOvr>
    <a:masterClrMapping/>
  </p:clrMapOvr>
  <mc:AlternateContent xmlns:mc="http://schemas.openxmlformats.org/markup-compatibility/2006" xmlns:p14="http://schemas.microsoft.com/office/powerpoint/2010/main">
    <mc:Choice Requires="p14">
      <p:transition spd="slow" p14:dur="2000" advTm="2932"/>
    </mc:Choice>
    <mc:Fallback xmlns="">
      <p:transition spd="slow" advTm="2932"/>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 name="Rectangle 39"/>
              <p:cNvSpPr/>
              <p:nvPr/>
            </p:nvSpPr>
            <p:spPr>
              <a:xfrm>
                <a:off x="2716141" y="2822178"/>
                <a:ext cx="3647986" cy="835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500" i="1" smtClean="0">
                              <a:latin typeface="Cambria Math" panose="02040503050406030204" pitchFamily="18" charset="0"/>
                            </a:rPr>
                          </m:ctrlPr>
                        </m:dPr>
                        <m:e>
                          <m:eqArr>
                            <m:eqArrPr>
                              <m:ctrlPr>
                                <a:rPr lang="ko-KR" altLang="ko-KR" sz="1500" i="1">
                                  <a:latin typeface="Cambria Math" panose="02040503050406030204" pitchFamily="18" charset="0"/>
                                </a:rPr>
                              </m:ctrlPr>
                            </m:eqArrPr>
                            <m:e>
                              <m:sSup>
                                <m:sSupPr>
                                  <m:ctrlPr>
                                    <a:rPr lang="ko-KR" altLang="ko-KR" sz="1500" i="1">
                                      <a:latin typeface="Cambria Math" panose="02040503050406030204" pitchFamily="18" charset="0"/>
                                      <a:ea typeface="Cambria Math"/>
                                    </a:rPr>
                                  </m:ctrlPr>
                                </m:sSupPr>
                                <m:e>
                                  <m:r>
                                    <a:rPr lang="en-US" altLang="ko-KR" sz="1500" b="0" i="1" smtClean="0">
                                      <a:latin typeface="Cambria Math"/>
                                      <a:ea typeface="SimSun"/>
                                      <a:cs typeface="Times New Roman"/>
                                    </a:rPr>
                                    <m:t>𝑓</m:t>
                                  </m:r>
                                </m:e>
                                <m:sup>
                                  <m:r>
                                    <a:rPr lang="en-GB" altLang="ko-KR" sz="1500" i="1">
                                      <a:latin typeface="Cambria Math"/>
                                      <a:ea typeface="SimSun"/>
                                      <a:cs typeface="Times New Roman"/>
                                    </a:rPr>
                                    <m:t>1</m:t>
                                  </m:r>
                                </m:sup>
                              </m:sSup>
                            </m:e>
                            <m:e>
                              <m:r>
                                <a:rPr lang="en-US" altLang="ko-KR" sz="1500" i="1" smtClean="0">
                                  <a:latin typeface="Cambria Math"/>
                                  <a:ea typeface="Cambria Math"/>
                                </a:rPr>
                                <m:t>⋮</m:t>
                              </m:r>
                            </m:e>
                            <m:e>
                              <m:sSup>
                                <m:sSupPr>
                                  <m:ctrlPr>
                                    <a:rPr lang="ko-KR" altLang="ko-KR" sz="1500" i="1">
                                      <a:latin typeface="Cambria Math" panose="02040503050406030204" pitchFamily="18" charset="0"/>
                                      <a:ea typeface="Cambria Math"/>
                                    </a:rPr>
                                  </m:ctrlPr>
                                </m:sSupPr>
                                <m:e>
                                  <m:r>
                                    <a:rPr lang="en-US" altLang="ko-KR" sz="1500" b="0" i="1" smtClean="0">
                                      <a:latin typeface="Cambria Math"/>
                                      <a:ea typeface="Cambria Math"/>
                                    </a:rPr>
                                    <m:t>𝑓</m:t>
                                  </m:r>
                                </m:e>
                                <m:sup>
                                  <m:r>
                                    <a:rPr lang="en-US" altLang="ko-KR" sz="1500" b="0" i="1" smtClean="0">
                                      <a:latin typeface="Cambria Math"/>
                                      <a:ea typeface="SimSun"/>
                                      <a:cs typeface="Times New Roman"/>
                                    </a:rPr>
                                    <m:t>𝑛</m:t>
                                  </m:r>
                                </m:sup>
                              </m:sSup>
                            </m:e>
                          </m:eqArr>
                        </m:e>
                      </m:d>
                      <m:r>
                        <a:rPr lang="en-GB" altLang="ko-KR" sz="1500" i="1">
                          <a:latin typeface="Cambria Math"/>
                        </a:rPr>
                        <m:t>~</m:t>
                      </m:r>
                      <m:r>
                        <a:rPr lang="en-GB" altLang="ko-KR" sz="1500" i="1">
                          <a:latin typeface="Cambria Math"/>
                        </a:rPr>
                        <m:t>𝑁</m:t>
                      </m:r>
                      <m:d>
                        <m:dPr>
                          <m:ctrlPr>
                            <a:rPr lang="ko-KR" altLang="ko-KR" sz="1500" i="1">
                              <a:latin typeface="Cambria Math" panose="02040503050406030204" pitchFamily="18" charset="0"/>
                            </a:rPr>
                          </m:ctrlPr>
                        </m:dPr>
                        <m:e>
                          <m:eqArr>
                            <m:eqArrPr>
                              <m:ctrlPr>
                                <a:rPr lang="ko-KR" altLang="ko-KR" sz="1500" i="1" smtClean="0">
                                  <a:latin typeface="Cambria Math" panose="02040503050406030204" pitchFamily="18" charset="0"/>
                                </a:rPr>
                              </m:ctrlPr>
                            </m:eqArrPr>
                            <m:e>
                              <m:r>
                                <a:rPr lang="en-US" altLang="ko-KR" sz="1500" b="0" i="1" smtClean="0">
                                  <a:latin typeface="Cambria Math"/>
                                </a:rPr>
                                <m:t>𝑚</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e>
                              </m:d>
                            </m:e>
                            <m:e>
                              <m:r>
                                <a:rPr lang="en-US" altLang="ko-KR" sz="1500" i="1">
                                  <a:latin typeface="Cambria Math"/>
                                  <a:ea typeface="Cambria Math"/>
                                </a:rPr>
                                <m:t>⋮</m:t>
                              </m:r>
                            </m:e>
                            <m:e>
                              <m:r>
                                <a:rPr lang="en-US" altLang="ko-KR" sz="1500" b="0" i="1" smtClean="0">
                                  <a:latin typeface="Cambria Math"/>
                                </a:rPr>
                                <m:t>𝑚</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e>
                              </m:d>
                            </m:e>
                          </m:eqArr>
                          <m:r>
                            <a:rPr lang="en-GB" altLang="ko-KR" sz="1500" i="1">
                              <a:latin typeface="Cambria Math"/>
                            </a:rPr>
                            <m:t>,</m:t>
                          </m:r>
                          <m:d>
                            <m:dPr>
                              <m:begChr m:val="["/>
                              <m:endChr m:val="]"/>
                              <m:ctrlPr>
                                <a:rPr lang="ko-KR" altLang="ko-KR" sz="1500" i="1">
                                  <a:latin typeface="Cambria Math" panose="02040503050406030204" pitchFamily="18" charset="0"/>
                                </a:rPr>
                              </m:ctrlPr>
                            </m:dPr>
                            <m:e>
                              <m:eqArr>
                                <m:eqArrPr>
                                  <m:ctrlPr>
                                    <a:rPr lang="ko-KR" altLang="ko-KR" sz="1500" i="1">
                                      <a:latin typeface="Cambria Math" panose="02040503050406030204" pitchFamily="18" charset="0"/>
                                    </a:rPr>
                                  </m:ctrlPr>
                                </m:eqArrPr>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r>
                                        <a:rPr lang="en-US" altLang="ko-KR" sz="1500" b="0" i="1" smtClean="0">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e>
                                  </m:d>
                                </m:e>
                                <m:e>
                                  <m:r>
                                    <a:rPr lang="en-US" altLang="ko-KR" sz="1500" i="1">
                                      <a:latin typeface="Cambria Math"/>
                                      <a:ea typeface="Cambria Math"/>
                                    </a:rPr>
                                    <m:t>⋮</m:t>
                                  </m:r>
                                </m:e>
                                <m:e>
                                  <m:r>
                                    <a:rPr lang="en-US" altLang="ko-KR" sz="1500" i="1">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r>
                                        <a:rPr lang="en-US" altLang="ko-KR" sz="1500" i="1">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1</m:t>
                                          </m:r>
                                        </m:sup>
                                      </m:sSup>
                                    </m:e>
                                  </m:d>
                                </m:e>
                              </m:eqArr>
                              <m:eqArr>
                                <m:eqArrPr>
                                  <m:ctrlPr>
                                    <a:rPr lang="ko-KR" altLang="ko-KR" sz="1500" i="1">
                                      <a:latin typeface="Cambria Math" panose="02040503050406030204" pitchFamily="18" charset="0"/>
                                    </a:rPr>
                                  </m:ctrlPr>
                                </m:eqArrPr>
                                <m:e>
                                  <m:r>
                                    <a:rPr lang="en-US" altLang="ko-KR" sz="1500" i="1" smtClean="0">
                                      <a:latin typeface="Cambria Math"/>
                                      <a:ea typeface="Cambria Math"/>
                                    </a:rPr>
                                    <m:t>⋯</m:t>
                                  </m:r>
                                </m:e>
                                <m:e>
                                  <m:r>
                                    <a:rPr lang="en-US" altLang="ko-KR" sz="1500" i="1" smtClean="0">
                                      <a:latin typeface="Cambria Math"/>
                                      <a:ea typeface="Cambria Math"/>
                                    </a:rPr>
                                    <m:t>⋱</m:t>
                                  </m:r>
                                </m:e>
                                <m:e>
                                  <m:r>
                                    <a:rPr lang="en-US" altLang="ko-KR" sz="1500" i="1" smtClean="0">
                                      <a:latin typeface="Cambria Math"/>
                                      <a:ea typeface="Cambria Math"/>
                                    </a:rPr>
                                    <m:t>⋯</m:t>
                                  </m:r>
                                </m:e>
                              </m:eqArr>
                              <m:eqArr>
                                <m:eqArrPr>
                                  <m:ctrlPr>
                                    <a:rPr lang="ko-KR" altLang="ko-KR" sz="1500" i="1">
                                      <a:latin typeface="Cambria Math" panose="02040503050406030204" pitchFamily="18" charset="0"/>
                                    </a:rPr>
                                  </m:ctrlPr>
                                </m:eqArrPr>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r>
                                        <a:rPr lang="en-US" altLang="ko-KR" sz="1500" b="0" i="1" smtClean="0">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e>
                                  </m:d>
                                </m:e>
                                <m:e>
                                  <m:r>
                                    <a:rPr lang="en-US" altLang="ko-KR" sz="1500" i="1">
                                      <a:latin typeface="Cambria Math"/>
                                      <a:ea typeface="Cambria Math"/>
                                    </a:rPr>
                                    <m:t>⋮</m:t>
                                  </m:r>
                                </m:e>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r>
                                        <a:rPr lang="en-US" altLang="ko-KR" sz="1500" i="1">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𝑛</m:t>
                                          </m:r>
                                        </m:sup>
                                      </m:sSup>
                                    </m:e>
                                  </m:d>
                                </m:e>
                              </m:eqArr>
                            </m:e>
                          </m:d>
                        </m:e>
                      </m:d>
                    </m:oMath>
                  </m:oMathPara>
                </a14:m>
                <a:endParaRPr lang="ko-KR" altLang="en-US" sz="1500" dirty="0">
                  <a:latin typeface="Calibri" panose="020F0502020204030204"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2716141" y="2822178"/>
                <a:ext cx="3647986" cy="835422"/>
              </a:xfrm>
              <a:prstGeom prst="rect">
                <a:avLst/>
              </a:prstGeom>
              <a:blipFill rotWithShape="1">
                <a:blip r:embed="rId4"/>
                <a:stretch>
                  <a:fillRect/>
                </a:stretch>
              </a:blipFill>
            </p:spPr>
            <p:txBody>
              <a:bodyPr/>
              <a:lstStyle/>
              <a:p>
                <a:r>
                  <a:rPr lang="en-US">
                    <a:noFill/>
                  </a:rPr>
                  <a:t> </a:t>
                </a:r>
              </a:p>
            </p:txBody>
          </p:sp>
        </mc:Fallback>
      </mc:AlternateContent>
      <p:grpSp>
        <p:nvGrpSpPr>
          <p:cNvPr id="41" name="Group 40"/>
          <p:cNvGrpSpPr/>
          <p:nvPr/>
        </p:nvGrpSpPr>
        <p:grpSpPr>
          <a:xfrm>
            <a:off x="6434390" y="2898378"/>
            <a:ext cx="1871410" cy="618711"/>
            <a:chOff x="5836766" y="6029295"/>
            <a:chExt cx="1871410" cy="618711"/>
          </a:xfrm>
        </p:grpSpPr>
        <mc:AlternateContent xmlns:mc="http://schemas.openxmlformats.org/markup-compatibility/2006" xmlns:a14="http://schemas.microsoft.com/office/drawing/2010/main">
          <mc:Choice Requires="a14">
            <p:sp>
              <p:nvSpPr>
                <p:cNvPr id="45" name="Rectangle 44"/>
                <p:cNvSpPr/>
                <p:nvPr/>
              </p:nvSpPr>
              <p:spPr>
                <a:xfrm>
                  <a:off x="5842718" y="6029295"/>
                  <a:ext cx="1835182" cy="323165"/>
                </a:xfrm>
                <a:prstGeom prst="rect">
                  <a:avLst/>
                </a:prstGeom>
              </p:spPr>
              <p:txBody>
                <a:bodyPr wrap="none">
                  <a:spAutoFit/>
                </a:bodyPr>
                <a:lstStyle/>
                <a:p>
                  <a14:m>
                    <m:oMath xmlns:m="http://schemas.openxmlformats.org/officeDocument/2006/math">
                      <m:r>
                        <a:rPr lang="en-US" altLang="ko-KR" sz="1500" i="1">
                          <a:latin typeface="Cambria Math"/>
                        </a:rPr>
                        <m:t>𝑚</m:t>
                      </m:r>
                      <m:d>
                        <m:dPr>
                          <m:ctrlPr>
                            <a:rPr lang="en-US" altLang="ko-KR" sz="1500" i="1">
                              <a:latin typeface="Cambria Math" panose="02040503050406030204" pitchFamily="18" charset="0"/>
                            </a:rPr>
                          </m:ctrlPr>
                        </m:dPr>
                        <m:e>
                          <m:r>
                            <a:rPr lang="en-US" altLang="ko-KR" sz="1500" i="1">
                              <a:latin typeface="Cambria Math"/>
                              <a:ea typeface="Cambria Math"/>
                            </a:rPr>
                            <m:t>∙</m:t>
                          </m:r>
                        </m:e>
                      </m:d>
                    </m:oMath>
                  </a14:m>
                  <a:r>
                    <a:rPr lang="ko-KR" altLang="en-US" sz="1500" dirty="0" smtClean="0">
                      <a:latin typeface="Calibri" panose="020F0502020204030204" pitchFamily="34" charset="0"/>
                    </a:rPr>
                    <a:t> </a:t>
                  </a:r>
                  <a:r>
                    <a:rPr lang="en-US" altLang="ko-KR" sz="1500" dirty="0" smtClean="0">
                      <a:latin typeface="Calibri" panose="020F0502020204030204" pitchFamily="34" charset="0"/>
                    </a:rPr>
                    <a:t>: mean function</a:t>
                  </a:r>
                  <a:endParaRPr lang="ko-KR" altLang="en-US" sz="1500" dirty="0">
                    <a:latin typeface="Calibri" panose="020F0502020204030204" pitchFamily="34"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5842718" y="6029295"/>
                  <a:ext cx="1942263" cy="338554"/>
                </a:xfrm>
                <a:prstGeom prst="rect">
                  <a:avLst/>
                </a:prstGeom>
                <a:blipFill rotWithShape="1">
                  <a:blip r:embed="rId5"/>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836766" y="6324841"/>
                  <a:ext cx="1871410" cy="323165"/>
                </a:xfrm>
                <a:prstGeom prst="rect">
                  <a:avLst/>
                </a:prstGeom>
              </p:spPr>
              <p:txBody>
                <a:bodyPr wrap="none">
                  <a:spAutoFit/>
                </a:bodyPr>
                <a:lstStyle/>
                <a:p>
                  <a14:m>
                    <m:oMath xmlns:m="http://schemas.openxmlformats.org/officeDocument/2006/math">
                      <m:r>
                        <a:rPr lang="en-US" altLang="ko-KR" sz="1500" i="1">
                          <a:latin typeface="Cambria Math"/>
                        </a:rPr>
                        <m:t>𝑘</m:t>
                      </m:r>
                      <m:d>
                        <m:dPr>
                          <m:ctrlPr>
                            <a:rPr lang="en-US" altLang="ko-KR" sz="1500" i="1">
                              <a:latin typeface="Cambria Math" panose="02040503050406030204" pitchFamily="18" charset="0"/>
                            </a:rPr>
                          </m:ctrlPr>
                        </m:dPr>
                        <m:e>
                          <m:r>
                            <a:rPr lang="en-US" altLang="ko-KR" sz="1500" i="1">
                              <a:latin typeface="Cambria Math"/>
                              <a:ea typeface="Cambria Math"/>
                            </a:rPr>
                            <m:t>∙,∙</m:t>
                          </m:r>
                        </m:e>
                      </m:d>
                    </m:oMath>
                  </a14:m>
                  <a:r>
                    <a:rPr lang="en-US" altLang="ko-KR" sz="1500" dirty="0" smtClean="0">
                      <a:latin typeface="Calibri" panose="020F0502020204030204" pitchFamily="34" charset="0"/>
                    </a:rPr>
                    <a:t>: kernel function</a:t>
                  </a:r>
                  <a:endParaRPr lang="ko-KR" altLang="en-US" sz="1500" dirty="0">
                    <a:latin typeface="Calibri" panose="020F0502020204030204"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a:xfrm>
                  <a:off x="5836766" y="6324841"/>
                  <a:ext cx="1979837" cy="338554"/>
                </a:xfrm>
                <a:prstGeom prst="rect">
                  <a:avLst/>
                </a:prstGeom>
                <a:blipFill rotWithShape="1">
                  <a:blip r:embed="rId6"/>
                  <a:stretch>
                    <a:fillRect t="-5357" b="-2142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Rectangle 46"/>
              <p:cNvSpPr/>
              <p:nvPr/>
            </p:nvSpPr>
            <p:spPr>
              <a:xfrm>
                <a:off x="263152" y="3046064"/>
                <a:ext cx="2395464" cy="352854"/>
              </a:xfrm>
              <a:prstGeom prst="rect">
                <a:avLst/>
              </a:prstGeom>
            </p:spPr>
            <p:txBody>
              <a:bodyPr wrap="none">
                <a:spAutoFit/>
              </a:bodyPr>
              <a:lstStyle/>
              <a:p>
                <a14:m>
                  <m:oMath xmlns:m="http://schemas.openxmlformats.org/officeDocument/2006/math">
                    <m:r>
                      <a:rPr lang="en-US" altLang="ko-KR" sz="1500" b="0" i="1" smtClean="0">
                        <a:latin typeface="Cambria Math"/>
                      </a:rPr>
                      <m:t>𝑝</m:t>
                    </m:r>
                    <m:d>
                      <m:dPr>
                        <m:ctrlPr>
                          <a:rPr lang="en-US" altLang="ko-KR" sz="1500" b="0" i="1" smtClean="0">
                            <a:latin typeface="Cambria Math" panose="02040503050406030204" pitchFamily="18" charset="0"/>
                          </a:rPr>
                        </m:ctrlPr>
                      </m:dPr>
                      <m:e>
                        <m:sSup>
                          <m:sSupPr>
                            <m:ctrlPr>
                              <a:rPr lang="ko-KR" altLang="ko-KR" sz="1500" i="1">
                                <a:latin typeface="Cambria Math" panose="02040503050406030204" pitchFamily="18" charset="0"/>
                                <a:ea typeface="Cambria Math"/>
                              </a:rPr>
                            </m:ctrlPr>
                          </m:sSupPr>
                          <m:e>
                            <m:r>
                              <a:rPr lang="en-US" altLang="ko-KR" sz="1500" b="1" i="1">
                                <a:latin typeface="Cambria Math"/>
                                <a:ea typeface="SimSun"/>
                                <a:cs typeface="Times New Roman"/>
                              </a:rPr>
                              <m:t>𝒇</m:t>
                            </m:r>
                          </m:e>
                          <m:sup>
                            <m:r>
                              <a:rPr lang="en-GB" altLang="ko-KR" sz="1500" i="1">
                                <a:latin typeface="Cambria Math"/>
                                <a:ea typeface="SimSun"/>
                                <a:cs typeface="Times New Roman"/>
                              </a:rPr>
                              <m:t>1:</m:t>
                            </m:r>
                            <m:r>
                              <a:rPr lang="en-GB" altLang="ko-KR" sz="1500" i="1">
                                <a:latin typeface="Cambria Math"/>
                                <a:ea typeface="SimSun"/>
                                <a:cs typeface="Times New Roman"/>
                              </a:rPr>
                              <m:t>𝑛</m:t>
                            </m:r>
                          </m:sup>
                        </m:sSup>
                      </m:e>
                    </m:d>
                    <m:r>
                      <a:rPr lang="en-US" altLang="ko-KR" sz="1500" b="0" i="0" smtClean="0">
                        <a:latin typeface="Cambria Math"/>
                      </a:rPr>
                      <m:t>=</m:t>
                    </m:r>
                    <m:r>
                      <a:rPr lang="en-US" altLang="ko-KR" sz="1500" i="1">
                        <a:latin typeface="Cambria Math"/>
                      </a:rPr>
                      <m:t>𝐺𝑃</m:t>
                    </m:r>
                    <m:d>
                      <m:dPr>
                        <m:ctrlPr>
                          <a:rPr lang="en-US" altLang="ko-KR" sz="1500" i="1">
                            <a:latin typeface="Cambria Math" panose="02040503050406030204" pitchFamily="18" charset="0"/>
                          </a:rPr>
                        </m:ctrlPr>
                      </m:dPr>
                      <m:e>
                        <m:r>
                          <a:rPr lang="en-US" altLang="ko-KR" sz="1500" i="1">
                            <a:latin typeface="Cambria Math"/>
                          </a:rPr>
                          <m:t>𝑚</m:t>
                        </m:r>
                        <m:d>
                          <m:dPr>
                            <m:ctrlPr>
                              <a:rPr lang="en-US" altLang="ko-KR" sz="1500" i="1">
                                <a:latin typeface="Cambria Math" panose="02040503050406030204" pitchFamily="18" charset="0"/>
                              </a:rPr>
                            </m:ctrlPr>
                          </m:dPr>
                          <m:e>
                            <m:r>
                              <a:rPr lang="en-US" altLang="ko-KR" sz="1500" i="1">
                                <a:latin typeface="Cambria Math"/>
                                <a:ea typeface="Cambria Math"/>
                              </a:rPr>
                              <m:t>∙</m:t>
                            </m:r>
                          </m:e>
                        </m:d>
                        <m:r>
                          <a:rPr lang="en-US" altLang="ko-KR" sz="1500" i="1">
                            <a:latin typeface="Cambria Math"/>
                          </a:rPr>
                          <m:t>,</m:t>
                        </m:r>
                        <m:r>
                          <a:rPr lang="en-US" altLang="ko-KR" sz="1500" i="1">
                            <a:latin typeface="Cambria Math"/>
                          </a:rPr>
                          <m:t>𝑘</m:t>
                        </m:r>
                        <m:d>
                          <m:dPr>
                            <m:ctrlPr>
                              <a:rPr lang="en-US" altLang="ko-KR" sz="1500" i="1">
                                <a:latin typeface="Cambria Math" panose="02040503050406030204" pitchFamily="18" charset="0"/>
                              </a:rPr>
                            </m:ctrlPr>
                          </m:dPr>
                          <m:e>
                            <m:r>
                              <a:rPr lang="en-US" altLang="ko-KR" sz="1500" i="1">
                                <a:latin typeface="Cambria Math"/>
                                <a:ea typeface="Cambria Math"/>
                              </a:rPr>
                              <m:t>∙,∙</m:t>
                            </m:r>
                          </m:e>
                        </m:d>
                      </m:e>
                    </m:d>
                  </m:oMath>
                </a14:m>
                <a:r>
                  <a:rPr lang="ko-KR" altLang="en-US" sz="1500" dirty="0" smtClean="0">
                    <a:latin typeface="Calibri" panose="020F0502020204030204" pitchFamily="34" charset="0"/>
                  </a:rPr>
                  <a:t> </a:t>
                </a:r>
                <a:r>
                  <a:rPr lang="en-US" altLang="ko-KR" sz="1500" dirty="0" smtClean="0">
                    <a:latin typeface="Calibri" panose="020F0502020204030204" pitchFamily="34" charset="0"/>
                  </a:rPr>
                  <a:t>:</a:t>
                </a:r>
                <a:endParaRPr lang="ko-KR" altLang="en-US" sz="1500" dirty="0">
                  <a:latin typeface="Calibri" panose="020F0502020204030204"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a:xfrm>
                <a:off x="263152" y="3046064"/>
                <a:ext cx="2395464" cy="352854"/>
              </a:xfrm>
              <a:prstGeom prst="rect">
                <a:avLst/>
              </a:prstGeom>
              <a:blipFill rotWithShape="1">
                <a:blip r:embed="rId7"/>
                <a:stretch>
                  <a:fillRect r="-254"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325" y="2438401"/>
                <a:ext cx="6138796" cy="323165"/>
              </a:xfrm>
              <a:prstGeom prst="rect">
                <a:avLst/>
              </a:prstGeom>
            </p:spPr>
            <p:txBody>
              <a:bodyPr wrap="none">
                <a:spAutoFit/>
              </a:bodyPr>
              <a:lstStyle/>
              <a:p>
                <a:r>
                  <a:rPr lang="en-US" altLang="ko-KR" sz="1500" b="1" dirty="0" smtClean="0">
                    <a:solidFill>
                      <a:srgbClr val="2706EC"/>
                    </a:solidFill>
                    <a:latin typeface="Calibri" panose="020F0502020204030204" pitchFamily="34" charset="0"/>
                  </a:rPr>
                  <a:t>2. Prior on the function values </a:t>
                </a:r>
                <a14:m>
                  <m:oMath xmlns:m="http://schemas.openxmlformats.org/officeDocument/2006/math">
                    <m:sSup>
                      <m:sSupPr>
                        <m:ctrlPr>
                          <a:rPr lang="ko-KR" altLang="ko-KR" sz="1500" i="1">
                            <a:solidFill>
                              <a:srgbClr val="2706EC"/>
                            </a:solidFill>
                            <a:latin typeface="Cambria Math" panose="02040503050406030204" pitchFamily="18" charset="0"/>
                            <a:ea typeface="Cambria Math"/>
                          </a:rPr>
                        </m:ctrlPr>
                      </m:sSupPr>
                      <m:e>
                        <m:r>
                          <a:rPr lang="en-US" altLang="ko-KR" sz="1500" b="1" i="1">
                            <a:solidFill>
                              <a:srgbClr val="2706EC"/>
                            </a:solidFill>
                            <a:latin typeface="Cambria Math"/>
                            <a:ea typeface="SimSun"/>
                            <a:cs typeface="Times New Roman"/>
                          </a:rPr>
                          <m:t>𝒇</m:t>
                        </m:r>
                      </m:e>
                      <m:sup>
                        <m:r>
                          <a:rPr lang="en-GB" altLang="ko-KR" sz="1500" i="1">
                            <a:solidFill>
                              <a:srgbClr val="2706EC"/>
                            </a:solidFill>
                            <a:latin typeface="Cambria Math"/>
                            <a:ea typeface="SimSun"/>
                            <a:cs typeface="Times New Roman"/>
                          </a:rPr>
                          <m:t>1:</m:t>
                        </m:r>
                        <m:r>
                          <a:rPr lang="en-GB" altLang="ko-KR" sz="1500" i="1">
                            <a:solidFill>
                              <a:srgbClr val="2706EC"/>
                            </a:solidFill>
                            <a:latin typeface="Cambria Math"/>
                            <a:ea typeface="SimSun"/>
                            <a:cs typeface="Times New Roman"/>
                          </a:rPr>
                          <m:t>𝑛</m:t>
                        </m:r>
                      </m:sup>
                    </m:sSup>
                  </m:oMath>
                </a14:m>
                <a:r>
                  <a:rPr lang="en-US" altLang="ko-KR" sz="1500" b="1" dirty="0" smtClean="0">
                    <a:solidFill>
                      <a:srgbClr val="2706EC"/>
                    </a:solidFill>
                    <a:latin typeface="Calibri" panose="020F0502020204030204" pitchFamily="34" charset="0"/>
                  </a:rPr>
                  <a:t> is represented as Gaussian Process (GP)</a:t>
                </a:r>
                <a:endParaRPr lang="en-US" sz="1500" dirty="0">
                  <a:solidFill>
                    <a:srgbClr val="2706EC"/>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325" y="2438401"/>
                <a:ext cx="6138796" cy="323165"/>
              </a:xfrm>
              <a:prstGeom prst="rect">
                <a:avLst/>
              </a:prstGeom>
              <a:blipFill rotWithShape="1">
                <a:blip r:embed="rId8"/>
                <a:stretch>
                  <a:fillRect l="-298" t="-3774"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615328" y="2057080"/>
                <a:ext cx="2310697" cy="346890"/>
              </a:xfrm>
              <a:prstGeom prst="rect">
                <a:avLst/>
              </a:prstGeom>
            </p:spPr>
            <p:txBody>
              <a:bodyPr wrap="none">
                <a:spAutoFit/>
              </a:bodyPr>
              <a:lstStyle/>
              <a:p>
                <a14:m>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a14:m>
                <a:r>
                  <a:rPr lang="en-GB" altLang="ko-KR" sz="1600" dirty="0">
                    <a:latin typeface="Calibri" panose="020F0502020204030204" pitchFamily="34" charset="0"/>
                  </a:rPr>
                  <a:t> </a:t>
                </a:r>
                <a:endParaRPr lang="en-US" sz="1600" dirty="0"/>
              </a:p>
            </p:txBody>
          </p:sp>
        </mc:Choice>
        <mc:Fallback xmlns="">
          <p:sp>
            <p:nvSpPr>
              <p:cNvPr id="2" name="Rectangle 1"/>
              <p:cNvSpPr>
                <a:spLocks noRot="1" noChangeAspect="1" noMove="1" noResize="1" noEditPoints="1" noAdjustHandles="1" noChangeArrowheads="1" noChangeShapeType="1" noTextEdit="1"/>
              </p:cNvSpPr>
              <p:nvPr/>
            </p:nvSpPr>
            <p:spPr>
              <a:xfrm>
                <a:off x="615328" y="2057080"/>
                <a:ext cx="2310697" cy="346890"/>
              </a:xfrm>
              <a:prstGeom prst="rect">
                <a:avLst/>
              </a:prstGeom>
              <a:blipFill rotWithShape="1">
                <a:blip r:embed="rId9"/>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577556" y="2052675"/>
                <a:ext cx="233608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𝒚</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5577556" y="2052675"/>
                <a:ext cx="2336088" cy="346890"/>
              </a:xfrm>
              <a:prstGeom prst="rect">
                <a:avLst/>
              </a:prstGeom>
              <a:blipFill rotWithShape="1">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325" y="1505635"/>
                <a:ext cx="2812373" cy="323165"/>
              </a:xfrm>
              <a:prstGeom prst="rect">
                <a:avLst/>
              </a:prstGeom>
            </p:spPr>
            <p:txBody>
              <a:bodyPr wrap="none">
                <a:spAutoFit/>
              </a:bodyPr>
              <a:lstStyle/>
              <a:p>
                <a:r>
                  <a:rPr lang="en-US" altLang="ko-KR" sz="1500" b="1" dirty="0" smtClean="0">
                    <a:solidFill>
                      <a:schemeClr val="tx1"/>
                    </a:solidFill>
                    <a:latin typeface="Calibri" panose="020F0502020204030204" pitchFamily="34" charset="0"/>
                  </a:rPr>
                  <a:t>1. Given the data at </a:t>
                </a:r>
                <a14:m>
                  <m:oMath xmlns:m="http://schemas.openxmlformats.org/officeDocument/2006/math">
                    <m:r>
                      <a:rPr lang="en-US" altLang="ko-KR" sz="1500" b="1" i="1" dirty="0" smtClean="0">
                        <a:solidFill>
                          <a:schemeClr val="tx1"/>
                        </a:solidFill>
                        <a:latin typeface="Cambria Math"/>
                      </a:rPr>
                      <m:t>𝒏</m:t>
                    </m:r>
                  </m:oMath>
                </a14:m>
                <a:r>
                  <a:rPr lang="en-US" altLang="ko-KR" sz="1500" b="1" dirty="0" smtClean="0">
                    <a:solidFill>
                      <a:schemeClr val="tx1"/>
                    </a:solidFill>
                    <a:latin typeface="Calibri" panose="020F0502020204030204" pitchFamily="34" charset="0"/>
                  </a:rPr>
                  <a:t>th iteration</a:t>
                </a:r>
                <a:endParaRPr lang="en-US" sz="1500" dirty="0">
                  <a:solidFill>
                    <a:schemeClr val="tx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2325" y="1505635"/>
                <a:ext cx="2812373" cy="323165"/>
              </a:xfrm>
              <a:prstGeom prst="rect">
                <a:avLst/>
              </a:prstGeom>
              <a:blipFill rotWithShape="1">
                <a:blip r:embed="rId11"/>
                <a:stretch>
                  <a:fillRect l="-649" t="-3774" r="-216"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149994" y="2052675"/>
                <a:ext cx="232595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latin typeface="Cambria Math" panose="02040503050406030204" pitchFamily="18" charset="0"/>
                              <a:ea typeface="Cambria Math"/>
                            </a:rPr>
                          </m:ctrlPr>
                        </m:sSupPr>
                        <m:e>
                          <m:r>
                            <a:rPr lang="en-US" altLang="ko-KR" sz="1600" b="1" i="1" smtClean="0">
                              <a:latin typeface="Cambria Math"/>
                              <a:ea typeface="SimSun"/>
                              <a:cs typeface="Times New Roman"/>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28" name="Rectangle 27"/>
              <p:cNvSpPr>
                <a:spLocks noRot="1" noChangeAspect="1" noMove="1" noResize="1" noEditPoints="1" noAdjustHandles="1" noChangeArrowheads="1" noChangeShapeType="1" noTextEdit="1"/>
              </p:cNvSpPr>
              <p:nvPr/>
            </p:nvSpPr>
            <p:spPr>
              <a:xfrm>
                <a:off x="3149994" y="2052675"/>
                <a:ext cx="2325958" cy="346890"/>
              </a:xfrm>
              <a:prstGeom prst="rect">
                <a:avLst/>
              </a:prstGeom>
              <a:blipFill rotWithShape="1">
                <a:blip r:embed="rId12"/>
                <a:stretch>
                  <a:fillRect b="-10526"/>
                </a:stretch>
              </a:blipFill>
            </p:spPr>
            <p:txBody>
              <a:bodyPr/>
              <a:lstStyle/>
              <a:p>
                <a:r>
                  <a:rPr lang="en-US">
                    <a:noFill/>
                  </a:rPr>
                  <a:t> </a:t>
                </a:r>
              </a:p>
            </p:txBody>
          </p:sp>
        </mc:Fallback>
      </mc:AlternateContent>
      <p:sp>
        <p:nvSpPr>
          <p:cNvPr id="12" name="Rectangle 11"/>
          <p:cNvSpPr/>
          <p:nvPr/>
        </p:nvSpPr>
        <p:spPr>
          <a:xfrm>
            <a:off x="1295400" y="1794370"/>
            <a:ext cx="787395" cy="369332"/>
          </a:xfrm>
          <a:prstGeom prst="rect">
            <a:avLst/>
          </a:prstGeom>
        </p:spPr>
        <p:txBody>
          <a:bodyPr wrap="none">
            <a:spAutoFit/>
          </a:bodyPr>
          <a:lstStyle/>
          <a:p>
            <a:r>
              <a:rPr lang="en-US" b="1" dirty="0" smtClean="0">
                <a:solidFill>
                  <a:srgbClr val="FF0000"/>
                </a:solidFill>
              </a:rPr>
              <a:t>Inputs</a:t>
            </a:r>
            <a:endParaRPr lang="en-US" dirty="0">
              <a:solidFill>
                <a:srgbClr val="FF0000"/>
              </a:solidFill>
            </a:endParaRPr>
          </a:p>
        </p:txBody>
      </p:sp>
      <p:sp>
        <p:nvSpPr>
          <p:cNvPr id="38" name="Rectangle 37"/>
          <p:cNvSpPr/>
          <p:nvPr/>
        </p:nvSpPr>
        <p:spPr>
          <a:xfrm>
            <a:off x="6248400" y="1794370"/>
            <a:ext cx="1444819" cy="369332"/>
          </a:xfrm>
          <a:prstGeom prst="rect">
            <a:avLst/>
          </a:prstGeom>
        </p:spPr>
        <p:txBody>
          <a:bodyPr wrap="none">
            <a:spAutoFit/>
          </a:bodyPr>
          <a:lstStyle/>
          <a:p>
            <a:r>
              <a:rPr lang="en-US" b="1" dirty="0">
                <a:solidFill>
                  <a:srgbClr val="FF0000"/>
                </a:solidFill>
              </a:rPr>
              <a:t>O</a:t>
            </a:r>
            <a:r>
              <a:rPr lang="en-US" b="1" dirty="0" smtClean="0">
                <a:solidFill>
                  <a:srgbClr val="FF0000"/>
                </a:solidFill>
              </a:rPr>
              <a:t>bservations</a:t>
            </a:r>
            <a:endParaRPr lang="en-US" dirty="0">
              <a:solidFill>
                <a:srgbClr val="FF0000"/>
              </a:solidFill>
            </a:endParaRPr>
          </a:p>
        </p:txBody>
      </p:sp>
      <p:sp>
        <p:nvSpPr>
          <p:cNvPr id="39" name="Rectangle 38"/>
          <p:cNvSpPr/>
          <p:nvPr/>
        </p:nvSpPr>
        <p:spPr>
          <a:xfrm>
            <a:off x="3200400" y="1794370"/>
            <a:ext cx="2352695" cy="369332"/>
          </a:xfrm>
          <a:prstGeom prst="rect">
            <a:avLst/>
          </a:prstGeom>
        </p:spPr>
        <p:txBody>
          <a:bodyPr wrap="none">
            <a:spAutoFit/>
          </a:bodyPr>
          <a:lstStyle/>
          <a:p>
            <a:r>
              <a:rPr lang="en-US" b="1" dirty="0" smtClean="0">
                <a:solidFill>
                  <a:srgbClr val="FF0000"/>
                </a:solidFill>
                <a:sym typeface="Wingdings" panose="05000000000000000000" pitchFamily="2" charset="2"/>
              </a:rPr>
              <a:t>Latent function values </a:t>
            </a:r>
            <a:endParaRPr lang="en-US" dirty="0">
              <a:solidFill>
                <a:srgbClr val="FF0000"/>
              </a:solidFill>
            </a:endParaRPr>
          </a:p>
        </p:txBody>
      </p:sp>
      <mc:AlternateContent xmlns:mc="http://schemas.openxmlformats.org/markup-compatibility/2006" xmlns:a14="http://schemas.microsoft.com/office/drawing/2010/main">
        <mc:Choice Requires="a14">
          <p:sp>
            <p:nvSpPr>
              <p:cNvPr id="42" name="Rectangle 41"/>
              <p:cNvSpPr/>
              <p:nvPr/>
            </p:nvSpPr>
            <p:spPr>
              <a:xfrm>
                <a:off x="6248400" y="1600200"/>
                <a:ext cx="1302793" cy="346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solidFill>
                                <a:srgbClr val="FF0000"/>
                              </a:solidFill>
                              <a:latin typeface="Cambria Math" panose="02040503050406030204" pitchFamily="18" charset="0"/>
                            </a:rPr>
                          </m:ctrlPr>
                        </m:sSupPr>
                        <m:e>
                          <m:r>
                            <a:rPr lang="en-US" altLang="ko-KR" sz="1600" i="1">
                              <a:solidFill>
                                <a:srgbClr val="FF0000"/>
                              </a:solidFill>
                              <a:latin typeface="Cambria Math"/>
                            </a:rPr>
                            <m:t>𝑦</m:t>
                          </m:r>
                        </m:e>
                        <m:sup>
                          <m:r>
                            <a:rPr lang="en-US" altLang="ko-KR" sz="1600" i="1">
                              <a:solidFill>
                                <a:srgbClr val="FF0000"/>
                              </a:solidFill>
                              <a:latin typeface="Cambria Math"/>
                            </a:rPr>
                            <m:t>𝑖</m:t>
                          </m:r>
                        </m:sup>
                      </m:sSup>
                      <m:r>
                        <a:rPr lang="en-US" altLang="ko-KR" sz="1600" b="0" i="1" smtClean="0">
                          <a:solidFill>
                            <a:srgbClr val="FF0000"/>
                          </a:solidFill>
                          <a:latin typeface="Cambria Math"/>
                        </a:rPr>
                        <m:t>=</m:t>
                      </m:r>
                      <m:sSup>
                        <m:sSupPr>
                          <m:ctrlPr>
                            <a:rPr lang="ko-KR" altLang="ko-KR" sz="1600" i="1">
                              <a:solidFill>
                                <a:srgbClr val="FF0000"/>
                              </a:solidFill>
                              <a:latin typeface="Cambria Math" panose="02040503050406030204" pitchFamily="18" charset="0"/>
                              <a:ea typeface="Cambria Math"/>
                            </a:rPr>
                          </m:ctrlPr>
                        </m:sSupPr>
                        <m:e>
                          <m:r>
                            <a:rPr lang="en-US" altLang="ko-KR" sz="1600" i="1">
                              <a:solidFill>
                                <a:srgbClr val="FF0000"/>
                              </a:solidFill>
                              <a:latin typeface="Cambria Math"/>
                              <a:ea typeface="SimSun"/>
                              <a:cs typeface="Times New Roman"/>
                            </a:rPr>
                            <m:t>𝑓</m:t>
                          </m:r>
                        </m:e>
                        <m:sup>
                          <m:r>
                            <a:rPr lang="en-GB" altLang="ko-KR" sz="1600" i="1">
                              <a:solidFill>
                                <a:srgbClr val="FF0000"/>
                              </a:solidFill>
                              <a:latin typeface="Cambria Math"/>
                              <a:ea typeface="SimSun"/>
                              <a:cs typeface="Times New Roman"/>
                            </a:rPr>
                            <m:t>𝑖</m:t>
                          </m:r>
                        </m:sup>
                      </m:sSup>
                      <m:r>
                        <a:rPr lang="en-US" altLang="ko-KR" sz="1600" b="0" i="1" smtClean="0">
                          <a:solidFill>
                            <a:srgbClr val="FF0000"/>
                          </a:solidFill>
                          <a:latin typeface="Cambria Math"/>
                          <a:ea typeface="SimSun"/>
                          <a:cs typeface="Times New Roman"/>
                        </a:rPr>
                        <m:t>+</m:t>
                      </m:r>
                      <m:sSup>
                        <m:sSupPr>
                          <m:ctrlPr>
                            <a:rPr lang="ko-KR" altLang="ko-KR" sz="1600" i="1">
                              <a:solidFill>
                                <a:srgbClr val="FF0000"/>
                              </a:solidFill>
                              <a:latin typeface="Cambria Math" panose="02040503050406030204" pitchFamily="18" charset="0"/>
                            </a:rPr>
                          </m:ctrlPr>
                        </m:sSupPr>
                        <m:e>
                          <m:r>
                            <a:rPr lang="ko-KR" altLang="en-US" sz="1600" i="1">
                              <a:solidFill>
                                <a:srgbClr val="FF0000"/>
                              </a:solidFill>
                              <a:latin typeface="Cambria Math"/>
                            </a:rPr>
                            <m:t>𝜖</m:t>
                          </m:r>
                        </m:e>
                        <m:sup>
                          <m:r>
                            <a:rPr lang="en-US" altLang="ko-KR" sz="1600" i="1">
                              <a:solidFill>
                                <a:srgbClr val="FF0000"/>
                              </a:solidFill>
                              <a:latin typeface="Cambria Math"/>
                            </a:rPr>
                            <m:t>𝑖</m:t>
                          </m:r>
                        </m:sup>
                      </m:sSup>
                    </m:oMath>
                  </m:oMathPara>
                </a14:m>
                <a:endParaRPr lang="en-US" sz="1600"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6248400" y="1600200"/>
                <a:ext cx="1302793" cy="346570"/>
              </a:xfrm>
              <a:prstGeom prst="rect">
                <a:avLst/>
              </a:prstGeom>
              <a:blipFill rotWithShape="1">
                <a:blip r:embed="rId14"/>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953000" y="3531282"/>
                <a:ext cx="4114800" cy="5073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200" i="1">
                          <a:latin typeface="Cambria Math"/>
                        </a:rPr>
                        <m:t>𝑘</m:t>
                      </m:r>
                      <m:d>
                        <m:dPr>
                          <m:ctrlPr>
                            <a:rPr lang="en-US" sz="1200" i="1">
                              <a:latin typeface="Cambria Math" panose="02040503050406030204" pitchFamily="18" charset="0"/>
                            </a:rPr>
                          </m:ctrlPr>
                        </m:dPr>
                        <m:e>
                          <m:r>
                            <a:rPr lang="en-US" sz="1200" b="1" i="1">
                              <a:latin typeface="Cambria Math"/>
                            </a:rPr>
                            <m:t>𝒙</m:t>
                          </m:r>
                          <m:r>
                            <a:rPr lang="en-US"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r>
                        <a:rPr lang="en-GB" sz="1200" i="1">
                          <a:latin typeface="Cambria Math"/>
                        </a:rPr>
                        <m:t>=</m:t>
                      </m:r>
                      <m:r>
                        <a:rPr lang="en-GB" sz="1200" i="1">
                          <a:latin typeface="Cambria Math"/>
                        </a:rPr>
                        <m:t>𝛾</m:t>
                      </m:r>
                      <m:r>
                        <m:rPr>
                          <m:sty m:val="p"/>
                        </m:rPr>
                        <a:rPr lang="en-GB" sz="1200">
                          <a:latin typeface="Cambria Math"/>
                        </a:rPr>
                        <m:t>exp</m:t>
                      </m:r>
                      <m:d>
                        <m:dPr>
                          <m:ctrlPr>
                            <a:rPr lang="en-US" sz="1200" i="1">
                              <a:latin typeface="Cambria Math" panose="02040503050406030204" pitchFamily="18" charset="0"/>
                            </a:rPr>
                          </m:ctrlPr>
                        </m:dPr>
                        <m:e>
                          <m:r>
                            <a:rPr lang="en-GB" sz="1200" i="1">
                              <a:latin typeface="Cambria Math"/>
                            </a:rPr>
                            <m:t>−</m:t>
                          </m:r>
                          <m:f>
                            <m:fPr>
                              <m:ctrlPr>
                                <a:rPr lang="en-US" sz="1200" i="1">
                                  <a:latin typeface="Cambria Math" panose="02040503050406030204" pitchFamily="18" charset="0"/>
                                </a:rPr>
                              </m:ctrlPr>
                            </m:fPr>
                            <m:num>
                              <m:r>
                                <a:rPr lang="en-GB" sz="1200" i="1">
                                  <a:latin typeface="Cambria Math"/>
                                </a:rPr>
                                <m:t>1</m:t>
                              </m:r>
                            </m:num>
                            <m:den>
                              <m:r>
                                <a:rPr lang="en-GB" sz="1200" i="1">
                                  <a:latin typeface="Cambria Math"/>
                                </a:rPr>
                                <m:t>2</m:t>
                              </m:r>
                            </m:den>
                          </m:f>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b="1" i="1">
                                      <a:latin typeface="Cambria Math"/>
                                    </a:rPr>
                                    <m:t>𝒙</m:t>
                                  </m:r>
                                  <m:r>
                                    <a:rPr lang="en-GB"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e>
                            <m:sup>
                              <m:r>
                                <a:rPr lang="en-GB" sz="1200" i="1">
                                  <a:latin typeface="Cambria Math"/>
                                </a:rPr>
                                <m:t>𝑇</m:t>
                              </m:r>
                            </m:sup>
                          </m:sSup>
                          <m:sSup>
                            <m:sSupPr>
                              <m:ctrlPr>
                                <a:rPr lang="en-US" sz="1200" i="1">
                                  <a:latin typeface="Cambria Math" panose="02040503050406030204" pitchFamily="18" charset="0"/>
                                </a:rPr>
                              </m:ctrlPr>
                            </m:sSupPr>
                            <m:e>
                              <m:r>
                                <m:rPr>
                                  <m:sty m:val="p"/>
                                </m:rPr>
                                <a:rPr lang="en-GB" sz="1200">
                                  <a:latin typeface="Cambria Math"/>
                                </a:rPr>
                                <m:t>diag</m:t>
                              </m:r>
                              <m:d>
                                <m:dPr>
                                  <m:ctrlPr>
                                    <a:rPr lang="en-US" sz="1200" i="1">
                                      <a:latin typeface="Cambria Math" panose="02040503050406030204" pitchFamily="18" charset="0"/>
                                    </a:rPr>
                                  </m:ctrlPr>
                                </m:dPr>
                                <m:e>
                                  <m:r>
                                    <a:rPr lang="en-GB" sz="1200" b="1" i="1">
                                      <a:latin typeface="Cambria Math"/>
                                    </a:rPr>
                                    <m:t>𝝀</m:t>
                                  </m:r>
                                </m:e>
                              </m:d>
                            </m:e>
                            <m:sup>
                              <m:r>
                                <a:rPr lang="en-GB" sz="1200" i="1">
                                  <a:latin typeface="Cambria Math"/>
                                </a:rPr>
                                <m:t>−2</m:t>
                              </m:r>
                            </m:sup>
                          </m:sSup>
                          <m:d>
                            <m:dPr>
                              <m:ctrlPr>
                                <a:rPr lang="en-US" sz="1200" i="1">
                                  <a:latin typeface="Cambria Math" panose="02040503050406030204" pitchFamily="18" charset="0"/>
                                </a:rPr>
                              </m:ctrlPr>
                            </m:dPr>
                            <m:e>
                              <m:r>
                                <a:rPr lang="en-US" sz="1200" b="1" i="1">
                                  <a:latin typeface="Cambria Math"/>
                                </a:rPr>
                                <m:t>𝒙</m:t>
                              </m:r>
                              <m:r>
                                <a:rPr lang="en-GB"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e>
                      </m:d>
                    </m:oMath>
                  </m:oMathPara>
                </a14:m>
                <a:endParaRPr lang="en-US" sz="1200" dirty="0"/>
              </a:p>
            </p:txBody>
          </p:sp>
        </mc:Choice>
        <mc:Fallback xmlns="">
          <p:sp>
            <p:nvSpPr>
              <p:cNvPr id="48" name="Rectangle 47"/>
              <p:cNvSpPr>
                <a:spLocks noRot="1" noChangeAspect="1" noMove="1" noResize="1" noEditPoints="1" noAdjustHandles="1" noChangeArrowheads="1" noChangeShapeType="1" noTextEdit="1"/>
              </p:cNvSpPr>
              <p:nvPr/>
            </p:nvSpPr>
            <p:spPr>
              <a:xfrm>
                <a:off x="4953000" y="3531282"/>
                <a:ext cx="4114800" cy="507318"/>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290109" y="3631052"/>
                <a:ext cx="97353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𝑚</m:t>
                      </m:r>
                      <m:d>
                        <m:dPr>
                          <m:ctrlPr>
                            <a:rPr lang="en-US" altLang="ko-KR" sz="1400" i="1">
                              <a:latin typeface="Cambria Math" panose="02040503050406030204" pitchFamily="18" charset="0"/>
                            </a:rPr>
                          </m:ctrlPr>
                        </m:dPr>
                        <m:e>
                          <m:r>
                            <a:rPr lang="en-US" altLang="ko-KR" sz="1400" b="1" i="1">
                              <a:latin typeface="Cambria Math"/>
                            </a:rPr>
                            <m:t>𝒙</m:t>
                          </m:r>
                        </m:e>
                      </m:d>
                      <m:r>
                        <a:rPr lang="en-US" altLang="ko-KR" sz="1400" b="0" i="1" smtClean="0">
                          <a:latin typeface="Cambria Math"/>
                          <a:ea typeface="Cambria Math"/>
                        </a:rPr>
                        <m:t>=</m:t>
                      </m:r>
                      <m:r>
                        <a:rPr lang="en-US" altLang="ko-KR" sz="1400" b="1" i="1" smtClean="0">
                          <a:latin typeface="Cambria Math"/>
                          <a:ea typeface="Cambria Math"/>
                        </a:rPr>
                        <m:t>𝟎</m:t>
                      </m:r>
                    </m:oMath>
                  </m:oMathPara>
                </a14:m>
                <a:endParaRPr lang="en-US" sz="1400" b="1" dirty="0"/>
              </a:p>
            </p:txBody>
          </p:sp>
        </mc:Choice>
        <mc:Fallback xmlns="">
          <p:sp>
            <p:nvSpPr>
              <p:cNvPr id="5" name="Rectangle 4"/>
              <p:cNvSpPr>
                <a:spLocks noRot="1" noChangeAspect="1" noMove="1" noResize="1" noEditPoints="1" noAdjustHandles="1" noChangeArrowheads="1" noChangeShapeType="1" noTextEdit="1"/>
              </p:cNvSpPr>
              <p:nvPr/>
            </p:nvSpPr>
            <p:spPr>
              <a:xfrm>
                <a:off x="4290109" y="3631052"/>
                <a:ext cx="973536" cy="307777"/>
              </a:xfrm>
              <a:prstGeom prst="rect">
                <a:avLst/>
              </a:prstGeom>
              <a:blipFill rotWithShape="1">
                <a:blip r:embed="rId16"/>
                <a:stretch>
                  <a:fillRect/>
                </a:stretch>
              </a:blipFill>
            </p:spPr>
            <p:txBody>
              <a:bodyPr/>
              <a:lstStyle/>
              <a:p>
                <a:r>
                  <a:rPr lang="en-US">
                    <a:noFill/>
                  </a:rPr>
                  <a:t> </a:t>
                </a:r>
              </a:p>
            </p:txBody>
          </p:sp>
        </mc:Fallback>
      </mc:AlternateContent>
      <p:sp>
        <p:nvSpPr>
          <p:cNvPr id="31" name="Rectangle 30"/>
          <p:cNvSpPr/>
          <p:nvPr/>
        </p:nvSpPr>
        <p:spPr>
          <a:xfrm>
            <a:off x="263152" y="4097624"/>
            <a:ext cx="8610600" cy="91439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Rectangle 32"/>
              <p:cNvSpPr/>
              <p:nvPr/>
            </p:nvSpPr>
            <p:spPr>
              <a:xfrm>
                <a:off x="660908" y="4501427"/>
                <a:ext cx="7848600" cy="527773"/>
              </a:xfrm>
              <a:prstGeom prst="rect">
                <a:avLst/>
              </a:prstGeom>
            </p:spPr>
            <p:txBody>
              <a:bodyPr wrap="square">
                <a:spAutoFit/>
              </a:bodyPr>
              <a:lstStyle/>
              <a:p>
                <a:r>
                  <a:rPr lang="en-GB" sz="1600" dirty="0" smtClean="0"/>
                  <a:t>Exponential Square kernel function: </a:t>
                </a:r>
                <a14:m>
                  <m:oMath xmlns:m="http://schemas.openxmlformats.org/officeDocument/2006/math">
                    <m:r>
                      <a:rPr lang="en-GB" sz="1600" i="1">
                        <a:latin typeface="Cambria Math"/>
                      </a:rPr>
                      <m:t>𝑘</m:t>
                    </m:r>
                    <m:d>
                      <m:dPr>
                        <m:ctrlPr>
                          <a:rPr lang="en-US" sz="1600" i="1">
                            <a:latin typeface="Cambria Math" panose="02040503050406030204" pitchFamily="18" charset="0"/>
                          </a:rPr>
                        </m:ctrlPr>
                      </m:dPr>
                      <m:e>
                        <m:sSup>
                          <m:sSupPr>
                            <m:ctrlPr>
                              <a:rPr lang="en-US" altLang="ko-KR" sz="1600" i="1">
                                <a:latin typeface="Cambria Math" panose="02040503050406030204" pitchFamily="18" charset="0"/>
                              </a:rPr>
                            </m:ctrlPr>
                          </m:sSupPr>
                          <m:e>
                            <m:r>
                              <a:rPr lang="en-US" altLang="ko-KR" sz="1600" b="1" i="1">
                                <a:latin typeface="Cambria Math"/>
                              </a:rPr>
                              <m:t>𝒙</m:t>
                            </m:r>
                          </m:e>
                          <m:sup>
                            <m:r>
                              <a:rPr lang="en-US" altLang="ko-KR" sz="1600" i="1">
                                <a:latin typeface="Cambria Math"/>
                              </a:rPr>
                              <m:t>𝑖</m:t>
                            </m:r>
                          </m:sup>
                        </m:sSup>
                        <m:r>
                          <a:rPr lang="en-US" sz="1600" i="1">
                            <a:latin typeface="Cambria Math"/>
                          </a:rPr>
                          <m:t>,</m:t>
                        </m:r>
                        <m:sSup>
                          <m:sSupPr>
                            <m:ctrlPr>
                              <a:rPr lang="en-US" sz="1600" i="1">
                                <a:latin typeface="Cambria Math" panose="02040503050406030204" pitchFamily="18" charset="0"/>
                              </a:rPr>
                            </m:ctrlPr>
                          </m:sSupPr>
                          <m:e>
                            <m:r>
                              <a:rPr lang="en-US" sz="1600" b="1" i="1">
                                <a:latin typeface="Cambria Math"/>
                              </a:rPr>
                              <m:t>𝒙</m:t>
                            </m:r>
                          </m:e>
                          <m:sup>
                            <m:r>
                              <a:rPr lang="en-US" sz="1600" i="1">
                                <a:latin typeface="Cambria Math"/>
                              </a:rPr>
                              <m:t>𝑗</m:t>
                            </m:r>
                          </m:sup>
                        </m:sSup>
                      </m:e>
                    </m:d>
                    <m:r>
                      <a:rPr lang="en-GB" sz="1600" i="1">
                        <a:latin typeface="Cambria Math"/>
                      </a:rPr>
                      <m:t>=</m:t>
                    </m:r>
                    <m:r>
                      <a:rPr lang="en-GB" sz="1600" i="1">
                        <a:latin typeface="Cambria Math"/>
                      </a:rPr>
                      <m:t>𝛾</m:t>
                    </m:r>
                    <m:r>
                      <m:rPr>
                        <m:sty m:val="p"/>
                      </m:rPr>
                      <a:rPr lang="en-GB" sz="1600">
                        <a:latin typeface="Cambria Math"/>
                      </a:rPr>
                      <m:t>exp</m:t>
                    </m:r>
                    <m:d>
                      <m:dPr>
                        <m:ctrlPr>
                          <a:rPr lang="en-US" sz="1600" i="1">
                            <a:latin typeface="Cambria Math" panose="02040503050406030204" pitchFamily="18" charset="0"/>
                          </a:rPr>
                        </m:ctrlPr>
                      </m:dPr>
                      <m:e>
                        <m:r>
                          <a:rPr lang="en-GB" sz="1600" i="1">
                            <a:latin typeface="Cambria Math"/>
                          </a:rPr>
                          <m:t>−</m:t>
                        </m:r>
                        <m:f>
                          <m:fPr>
                            <m:ctrlPr>
                              <a:rPr lang="en-US" sz="1600" i="1">
                                <a:latin typeface="Cambria Math" panose="02040503050406030204" pitchFamily="18" charset="0"/>
                              </a:rPr>
                            </m:ctrlPr>
                          </m:fPr>
                          <m:num>
                            <m:r>
                              <a:rPr lang="en-GB" sz="1600" i="1">
                                <a:latin typeface="Cambria Math"/>
                              </a:rPr>
                              <m:t>1</m:t>
                            </m:r>
                          </m:num>
                          <m:den>
                            <m:r>
                              <a:rPr lang="en-GB" sz="1600" i="1">
                                <a:latin typeface="Cambria Math"/>
                              </a:rPr>
                              <m:t>2</m:t>
                            </m:r>
                          </m:den>
                        </m:f>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p>
                                  <m:sSupPr>
                                    <m:ctrlPr>
                                      <a:rPr lang="en-US" altLang="ko-KR" sz="1600" i="1">
                                        <a:latin typeface="Cambria Math" panose="02040503050406030204" pitchFamily="18" charset="0"/>
                                      </a:rPr>
                                    </m:ctrlPr>
                                  </m:sSupPr>
                                  <m:e>
                                    <m:r>
                                      <a:rPr lang="en-US" altLang="ko-KR" sz="1600" b="1" i="1">
                                        <a:latin typeface="Cambria Math"/>
                                      </a:rPr>
                                      <m:t>𝒙</m:t>
                                    </m:r>
                                  </m:e>
                                  <m:sup>
                                    <m:r>
                                      <a:rPr lang="en-US" altLang="ko-KR" sz="1600" i="1">
                                        <a:latin typeface="Cambria Math"/>
                                      </a:rPr>
                                      <m:t>𝑖</m:t>
                                    </m:r>
                                  </m:sup>
                                </m:sSup>
                                <m:r>
                                  <a:rPr lang="en-US" altLang="ko-KR" sz="1600" b="0" i="1" smtClean="0">
                                    <a:latin typeface="Cambria Math"/>
                                  </a:rPr>
                                  <m:t>−</m:t>
                                </m:r>
                                <m:sSup>
                                  <m:sSupPr>
                                    <m:ctrlPr>
                                      <a:rPr lang="en-US" sz="1600" i="1">
                                        <a:latin typeface="Cambria Math" panose="02040503050406030204" pitchFamily="18" charset="0"/>
                                      </a:rPr>
                                    </m:ctrlPr>
                                  </m:sSupPr>
                                  <m:e>
                                    <m:r>
                                      <a:rPr lang="en-US" sz="1600" b="1" i="1">
                                        <a:latin typeface="Cambria Math"/>
                                      </a:rPr>
                                      <m:t>𝒙</m:t>
                                    </m:r>
                                  </m:e>
                                  <m:sup>
                                    <m:r>
                                      <a:rPr lang="en-US" sz="1600" i="1">
                                        <a:latin typeface="Cambria Math"/>
                                      </a:rPr>
                                      <m:t>𝑗</m:t>
                                    </m:r>
                                  </m:sup>
                                </m:sSup>
                              </m:e>
                            </m:d>
                          </m:e>
                          <m:sup>
                            <m:r>
                              <a:rPr lang="en-GB" sz="1600" i="1">
                                <a:latin typeface="Cambria Math"/>
                              </a:rPr>
                              <m:t>𝑇</m:t>
                            </m:r>
                          </m:sup>
                        </m:sSup>
                        <m:sSup>
                          <m:sSupPr>
                            <m:ctrlPr>
                              <a:rPr lang="en-US" sz="1600" i="1">
                                <a:latin typeface="Cambria Math" panose="02040503050406030204" pitchFamily="18" charset="0"/>
                              </a:rPr>
                            </m:ctrlPr>
                          </m:sSupPr>
                          <m:e>
                            <m:r>
                              <m:rPr>
                                <m:sty m:val="p"/>
                              </m:rPr>
                              <a:rPr lang="en-GB" sz="1600">
                                <a:latin typeface="Cambria Math"/>
                              </a:rPr>
                              <m:t>diag</m:t>
                            </m:r>
                            <m:d>
                              <m:dPr>
                                <m:ctrlPr>
                                  <a:rPr lang="en-US" sz="1600" i="1">
                                    <a:latin typeface="Cambria Math" panose="02040503050406030204" pitchFamily="18" charset="0"/>
                                  </a:rPr>
                                </m:ctrlPr>
                              </m:dPr>
                              <m:e>
                                <m:r>
                                  <a:rPr lang="en-GB" sz="1600" b="1" i="1">
                                    <a:latin typeface="Cambria Math"/>
                                  </a:rPr>
                                  <m:t>𝝀</m:t>
                                </m:r>
                              </m:e>
                            </m:d>
                          </m:e>
                          <m:sup>
                            <m:r>
                              <a:rPr lang="en-GB" sz="1600" i="1">
                                <a:latin typeface="Cambria Math"/>
                              </a:rPr>
                              <m:t>−2</m:t>
                            </m:r>
                          </m:sup>
                        </m:sSup>
                        <m:d>
                          <m:dPr>
                            <m:ctrlPr>
                              <a:rPr lang="en-US" sz="1600" i="1">
                                <a:latin typeface="Cambria Math" panose="02040503050406030204" pitchFamily="18" charset="0"/>
                              </a:rPr>
                            </m:ctrlPr>
                          </m:dPr>
                          <m:e>
                            <m:sSup>
                              <m:sSupPr>
                                <m:ctrlPr>
                                  <a:rPr lang="en-US" altLang="ko-KR" sz="1600" i="1">
                                    <a:latin typeface="Cambria Math" panose="02040503050406030204" pitchFamily="18" charset="0"/>
                                  </a:rPr>
                                </m:ctrlPr>
                              </m:sSupPr>
                              <m:e>
                                <m:r>
                                  <a:rPr lang="en-US" altLang="ko-KR" sz="1600" b="1" i="1">
                                    <a:latin typeface="Cambria Math"/>
                                  </a:rPr>
                                  <m:t>𝒙</m:t>
                                </m:r>
                              </m:e>
                              <m:sup>
                                <m:r>
                                  <a:rPr lang="en-US" altLang="ko-KR" sz="1600" i="1">
                                    <a:latin typeface="Cambria Math"/>
                                  </a:rPr>
                                  <m:t>𝑖</m:t>
                                </m:r>
                              </m:sup>
                            </m:sSup>
                            <m:r>
                              <a:rPr lang="en-US" altLang="ko-KR" sz="1600" i="1">
                                <a:latin typeface="Cambria Math"/>
                              </a:rPr>
                              <m:t>−</m:t>
                            </m:r>
                            <m:sSup>
                              <m:sSupPr>
                                <m:ctrlPr>
                                  <a:rPr lang="en-US" sz="1600" i="1">
                                    <a:latin typeface="Cambria Math" panose="02040503050406030204" pitchFamily="18" charset="0"/>
                                  </a:rPr>
                                </m:ctrlPr>
                              </m:sSupPr>
                              <m:e>
                                <m:r>
                                  <a:rPr lang="en-US" sz="1600" b="1" i="1">
                                    <a:latin typeface="Cambria Math"/>
                                  </a:rPr>
                                  <m:t>𝒙</m:t>
                                </m:r>
                              </m:e>
                              <m:sup>
                                <m:r>
                                  <a:rPr lang="en-US" sz="1600" i="1">
                                    <a:latin typeface="Cambria Math"/>
                                  </a:rPr>
                                  <m:t>𝑗</m:t>
                                </m:r>
                              </m:sup>
                            </m:sSup>
                          </m:e>
                        </m:d>
                      </m:e>
                    </m:d>
                  </m:oMath>
                </a14:m>
                <a:endParaRPr lang="en-US" sz="1600" dirty="0"/>
              </a:p>
            </p:txBody>
          </p:sp>
        </mc:Choice>
        <mc:Fallback xmlns="">
          <p:sp>
            <p:nvSpPr>
              <p:cNvPr id="33" name="Rectangle 32"/>
              <p:cNvSpPr>
                <a:spLocks noRot="1" noChangeAspect="1" noMove="1" noResize="1" noEditPoints="1" noAdjustHandles="1" noChangeArrowheads="1" noChangeShapeType="1" noTextEdit="1"/>
              </p:cNvSpPr>
              <p:nvPr/>
            </p:nvSpPr>
            <p:spPr>
              <a:xfrm>
                <a:off x="660908" y="4501427"/>
                <a:ext cx="7848600" cy="527773"/>
              </a:xfrm>
              <a:prstGeom prst="rect">
                <a:avLst/>
              </a:prstGeom>
              <a:blipFill rotWithShape="1">
                <a:blip r:embed="rId17"/>
                <a:stretch>
                  <a:fillRect l="-3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1276742" y="4097624"/>
                <a:ext cx="6526783" cy="3776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smtClean="0">
                          <a:latin typeface="Cambria Math"/>
                        </a:rPr>
                        <m:t>cov</m:t>
                      </m:r>
                      <m:d>
                        <m:dPr>
                          <m:ctrlPr>
                            <a:rPr lang="en-US" sz="1600" i="1">
                              <a:latin typeface="Cambria Math" panose="02040503050406030204" pitchFamily="18" charset="0"/>
                            </a:rPr>
                          </m:ctrlPr>
                        </m:dPr>
                        <m:e>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𝑓</m:t>
                              </m:r>
                            </m:e>
                            <m:sup>
                              <m:r>
                                <a:rPr lang="en-US" altLang="ko-KR" sz="1600" b="0" i="1" smtClean="0">
                                  <a:latin typeface="Cambria Math"/>
                                  <a:ea typeface="SimSun"/>
                                  <a:cs typeface="Times New Roman"/>
                                </a:rPr>
                                <m:t>𝑖</m:t>
                              </m:r>
                            </m:sup>
                          </m:sSup>
                          <m:r>
                            <a:rPr lang="en-US" sz="1600" i="1">
                              <a:latin typeface="Cambria Math"/>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𝑓</m:t>
                              </m:r>
                            </m:e>
                            <m:sup>
                              <m:r>
                                <a:rPr lang="en-US" altLang="ko-KR" sz="1600" b="0" i="1" smtClean="0">
                                  <a:latin typeface="Cambria Math"/>
                                  <a:ea typeface="SimSun"/>
                                  <a:cs typeface="Times New Roman"/>
                                </a:rPr>
                                <m:t>𝑗</m:t>
                              </m:r>
                            </m:sup>
                          </m:sSup>
                        </m:e>
                      </m:d>
                      <m:r>
                        <a:rPr lang="en-US" sz="1600" i="1">
                          <a:latin typeface="Cambria Math"/>
                        </a:rPr>
                        <m:t>=</m:t>
                      </m:r>
                      <m:r>
                        <m:rPr>
                          <m:sty m:val="p"/>
                        </m:rPr>
                        <a:rPr lang="en-US" sz="1600">
                          <a:latin typeface="Cambria Math"/>
                        </a:rPr>
                        <m:t>E</m:t>
                      </m:r>
                      <m:d>
                        <m:dPr>
                          <m:begChr m:val="["/>
                          <m:endChr m:val="]"/>
                          <m:ctrlPr>
                            <a:rPr lang="en-US" sz="1600" i="1">
                              <a:latin typeface="Cambria Math" panose="02040503050406030204" pitchFamily="18" charset="0"/>
                            </a:rPr>
                          </m:ctrlPr>
                        </m:dPr>
                        <m:e>
                          <m:d>
                            <m:dPr>
                              <m:ctrlPr>
                                <a:rPr lang="en-US" sz="1600" i="1">
                                  <a:latin typeface="Cambria Math" panose="02040503050406030204" pitchFamily="18" charset="0"/>
                                </a:rPr>
                              </m:ctrlPr>
                            </m:dPr>
                            <m:e>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𝑓</m:t>
                                  </m:r>
                                </m:e>
                                <m:sup>
                                  <m:r>
                                    <a:rPr lang="en-US" altLang="ko-KR" sz="1600" i="1">
                                      <a:latin typeface="Cambria Math"/>
                                      <a:ea typeface="SimSun"/>
                                      <a:cs typeface="Times New Roman"/>
                                    </a:rPr>
                                    <m:t>𝑖</m:t>
                                  </m:r>
                                </m:sup>
                              </m:sSup>
                              <m:r>
                                <a:rPr lang="en-US" sz="1600" i="1">
                                  <a:latin typeface="Cambria Math"/>
                                </a:rPr>
                                <m:t>−</m:t>
                              </m:r>
                              <m:r>
                                <a:rPr lang="en-US" sz="1600" i="1">
                                  <a:latin typeface="Cambria Math"/>
                                </a:rPr>
                                <m:t>𝑚</m:t>
                              </m:r>
                              <m:r>
                                <a:rPr lang="en-US" sz="1600" i="1">
                                  <a:latin typeface="Cambria Math"/>
                                </a:rPr>
                                <m:t>(</m:t>
                              </m:r>
                              <m:sSup>
                                <m:sSupPr>
                                  <m:ctrlPr>
                                    <a:rPr lang="en-US" altLang="ko-KR" sz="1600" i="1">
                                      <a:latin typeface="Cambria Math" panose="02040503050406030204" pitchFamily="18" charset="0"/>
                                    </a:rPr>
                                  </m:ctrlPr>
                                </m:sSupPr>
                                <m:e>
                                  <m:r>
                                    <a:rPr lang="en-US" altLang="ko-KR" sz="1600" b="1" i="1">
                                      <a:latin typeface="Cambria Math"/>
                                    </a:rPr>
                                    <m:t>𝒙</m:t>
                                  </m:r>
                                </m:e>
                                <m:sup>
                                  <m:r>
                                    <a:rPr lang="en-US" altLang="ko-KR" sz="1600" b="0" i="1" smtClean="0">
                                      <a:latin typeface="Cambria Math"/>
                                    </a:rPr>
                                    <m:t>𝑖</m:t>
                                  </m:r>
                                </m:sup>
                              </m:sSup>
                              <m:r>
                                <a:rPr lang="en-US" sz="1600" i="1">
                                  <a:latin typeface="Cambria Math"/>
                                </a:rPr>
                                <m:t>)</m:t>
                              </m:r>
                            </m:e>
                          </m:d>
                          <m:d>
                            <m:dPr>
                              <m:ctrlPr>
                                <a:rPr lang="en-US" sz="1600" i="1">
                                  <a:latin typeface="Cambria Math" panose="02040503050406030204" pitchFamily="18" charset="0"/>
                                </a:rPr>
                              </m:ctrlPr>
                            </m:dPr>
                            <m:e>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𝑓</m:t>
                                  </m:r>
                                </m:e>
                                <m:sup>
                                  <m:r>
                                    <a:rPr lang="en-US" altLang="ko-KR" sz="1600" b="0" i="1" smtClean="0">
                                      <a:latin typeface="Cambria Math"/>
                                      <a:ea typeface="SimSun"/>
                                      <a:cs typeface="Times New Roman"/>
                                    </a:rPr>
                                    <m:t>𝑗</m:t>
                                  </m:r>
                                </m:sup>
                              </m:sSup>
                              <m:r>
                                <a:rPr lang="en-US" sz="1600" i="1">
                                  <a:latin typeface="Cambria Math"/>
                                </a:rPr>
                                <m:t>−</m:t>
                              </m:r>
                              <m:r>
                                <a:rPr lang="en-US" sz="1600" i="1">
                                  <a:latin typeface="Cambria Math"/>
                                </a:rPr>
                                <m:t>𝑚</m:t>
                              </m:r>
                              <m:r>
                                <a:rPr lang="en-US" sz="1600" i="1">
                                  <a:latin typeface="Cambria Math"/>
                                </a:rPr>
                                <m:t>(</m:t>
                              </m:r>
                              <m:sSup>
                                <m:sSupPr>
                                  <m:ctrlPr>
                                    <a:rPr lang="en-US" altLang="ko-KR" sz="1600" i="1">
                                      <a:latin typeface="Cambria Math" panose="02040503050406030204" pitchFamily="18" charset="0"/>
                                    </a:rPr>
                                  </m:ctrlPr>
                                </m:sSupPr>
                                <m:e>
                                  <m:r>
                                    <a:rPr lang="en-US" altLang="ko-KR" sz="1600" b="1" i="1">
                                      <a:latin typeface="Cambria Math"/>
                                    </a:rPr>
                                    <m:t>𝒙</m:t>
                                  </m:r>
                                </m:e>
                                <m:sup>
                                  <m:r>
                                    <a:rPr lang="en-US" altLang="ko-KR" sz="1600" b="0" i="1" smtClean="0">
                                      <a:latin typeface="Cambria Math"/>
                                    </a:rPr>
                                    <m:t>𝑗</m:t>
                                  </m:r>
                                </m:sup>
                              </m:sSup>
                              <m:r>
                                <a:rPr lang="en-US" sz="1600" i="1">
                                  <a:latin typeface="Cambria Math"/>
                                </a:rPr>
                                <m:t>)</m:t>
                              </m:r>
                            </m:e>
                          </m:d>
                        </m:e>
                      </m:d>
                      <m:r>
                        <a:rPr lang="en-US" sz="1600" i="1" smtClean="0">
                          <a:latin typeface="Cambria Math"/>
                          <a:ea typeface="Cambria Math"/>
                        </a:rPr>
                        <m:t>≈</m:t>
                      </m:r>
                      <m:r>
                        <a:rPr lang="en-US" sz="1600" b="0" i="1" smtClean="0">
                          <a:latin typeface="Cambria Math"/>
                          <a:ea typeface="Cambria Math"/>
                        </a:rPr>
                        <m:t>𝑘</m:t>
                      </m:r>
                      <m:d>
                        <m:dPr>
                          <m:ctrlPr>
                            <a:rPr lang="en-US" sz="1600" i="1">
                              <a:latin typeface="Cambria Math" panose="02040503050406030204" pitchFamily="18" charset="0"/>
                            </a:rPr>
                          </m:ctrlPr>
                        </m:dPr>
                        <m:e>
                          <m:sSup>
                            <m:sSupPr>
                              <m:ctrlPr>
                                <a:rPr lang="en-US" altLang="ko-KR" sz="1600" i="1">
                                  <a:latin typeface="Cambria Math" panose="02040503050406030204" pitchFamily="18" charset="0"/>
                                </a:rPr>
                              </m:ctrlPr>
                            </m:sSupPr>
                            <m:e>
                              <m:r>
                                <a:rPr lang="en-US" altLang="ko-KR" sz="1600" b="1" i="1">
                                  <a:latin typeface="Cambria Math"/>
                                </a:rPr>
                                <m:t>𝒙</m:t>
                              </m:r>
                            </m:e>
                            <m:sup>
                              <m:r>
                                <a:rPr lang="en-US" altLang="ko-KR" sz="1600" i="1">
                                  <a:latin typeface="Cambria Math"/>
                                </a:rPr>
                                <m:t>𝑖</m:t>
                              </m:r>
                            </m:sup>
                          </m:sSup>
                          <m:r>
                            <a:rPr lang="en-US" sz="1600" i="1">
                              <a:latin typeface="Cambria Math"/>
                            </a:rPr>
                            <m:t>,</m:t>
                          </m:r>
                          <m:sSup>
                            <m:sSupPr>
                              <m:ctrlPr>
                                <a:rPr lang="en-US" sz="1600" i="1">
                                  <a:latin typeface="Cambria Math" panose="02040503050406030204" pitchFamily="18" charset="0"/>
                                </a:rPr>
                              </m:ctrlPr>
                            </m:sSupPr>
                            <m:e>
                              <m:r>
                                <a:rPr lang="en-US" sz="1600" b="1" i="1">
                                  <a:latin typeface="Cambria Math"/>
                                </a:rPr>
                                <m:t>𝒙</m:t>
                              </m:r>
                            </m:e>
                            <m:sup>
                              <m:r>
                                <a:rPr lang="en-US" sz="1600" b="0" i="1" smtClean="0">
                                  <a:latin typeface="Cambria Math"/>
                                </a:rPr>
                                <m:t>𝑗</m:t>
                              </m:r>
                            </m:sup>
                          </m:sSup>
                        </m:e>
                      </m:d>
                    </m:oMath>
                  </m:oMathPara>
                </a14:m>
                <a:endParaRPr lang="en-US" sz="1600" dirty="0"/>
              </a:p>
            </p:txBody>
          </p:sp>
        </mc:Choice>
        <mc:Fallback xmlns="">
          <p:sp>
            <p:nvSpPr>
              <p:cNvPr id="49" name="Rectangle 48"/>
              <p:cNvSpPr>
                <a:spLocks noRot="1" noChangeAspect="1" noMove="1" noResize="1" noEditPoints="1" noAdjustHandles="1" noChangeArrowheads="1" noChangeShapeType="1" noTextEdit="1"/>
              </p:cNvSpPr>
              <p:nvPr/>
            </p:nvSpPr>
            <p:spPr>
              <a:xfrm>
                <a:off x="1276742" y="4097624"/>
                <a:ext cx="6526783" cy="377604"/>
              </a:xfrm>
              <a:prstGeom prst="rect">
                <a:avLst/>
              </a:prstGeom>
              <a:blipFill rotWithShape="1">
                <a:blip r:embed="rId18"/>
                <a:stretch>
                  <a:fillRect b="-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Learning phase : Gaussian Process (GP) regression</a:t>
                </a:r>
              </a:p>
              <a:p>
                <a:pPr algn="ctr"/>
                <a:r>
                  <a:rPr lang="en-US" sz="2000" dirty="0"/>
                  <a:t>Construct the distribution on unknown target value </a:t>
                </a:r>
                <a14:m>
                  <m:oMath xmlns:m="http://schemas.openxmlformats.org/officeDocument/2006/math">
                    <m:r>
                      <a:rPr lang="en-US" altLang="ko-KR" sz="2000" b="0" i="1" smtClean="0">
                        <a:latin typeface="Cambria Math"/>
                      </a:rPr>
                      <m:t>𝑓</m:t>
                    </m:r>
                    <m:r>
                      <a:rPr lang="en-US" altLang="ko-KR" sz="2000" i="1">
                        <a:latin typeface="Cambria Math"/>
                      </a:rPr>
                      <m:t>=</m:t>
                    </m:r>
                    <m:r>
                      <a:rPr lang="en-GB" altLang="ko-KR" sz="2000" i="1">
                        <a:latin typeface="Cambria Math"/>
                      </a:rPr>
                      <m:t>𝑓</m:t>
                    </m:r>
                    <m:d>
                      <m:dPr>
                        <m:ctrlPr>
                          <a:rPr lang="en-GB" altLang="ko-KR" sz="2000" i="1">
                            <a:latin typeface="Cambria Math" panose="02040503050406030204" pitchFamily="18" charset="0"/>
                          </a:rPr>
                        </m:ctrlPr>
                      </m:dPr>
                      <m:e>
                        <m:r>
                          <a:rPr lang="en-US" altLang="ko-KR" sz="2000" b="1" i="1">
                            <a:latin typeface="Cambria Math"/>
                            <a:ea typeface="SimSun"/>
                            <a:cs typeface="Times New Roman"/>
                          </a:rPr>
                          <m:t>𝒙</m:t>
                        </m:r>
                      </m:e>
                    </m:d>
                  </m:oMath>
                </a14:m>
                <a:r>
                  <a:rPr lang="en-US" sz="2000" dirty="0"/>
                  <a:t> corresponding</a:t>
                </a:r>
                <a:r>
                  <a:rPr lang="en-US" sz="2000" dirty="0" smtClean="0"/>
                  <a:t> </a:t>
                </a:r>
                <a14:m>
                  <m:oMath xmlns:m="http://schemas.openxmlformats.org/officeDocument/2006/math">
                    <m:r>
                      <a:rPr lang="en-US" altLang="ko-KR" sz="2000" b="1" i="1">
                        <a:latin typeface="Cambria Math"/>
                        <a:ea typeface="SimSun"/>
                        <a:cs typeface="Times New Roman"/>
                      </a:rPr>
                      <m:t>𝒙</m:t>
                    </m:r>
                  </m:oMath>
                </a14:m>
                <a:endParaRPr lang="en-US" sz="2000" dirty="0"/>
              </a:p>
            </p:txBody>
          </p:sp>
        </mc:Choice>
        <mc:Fallback xmlns="">
          <p:sp>
            <p:nvSpPr>
              <p:cNvPr id="26" name="TextBox 25"/>
              <p:cNvSpPr txBox="1">
                <a:spLocks noRot="1" noChangeAspect="1" noMove="1" noResize="1" noEditPoints="1" noAdjustHandles="1" noChangeArrowheads="1" noChangeShapeType="1" noTextEdit="1"/>
              </p:cNvSpPr>
              <p:nvPr/>
            </p:nvSpPr>
            <p:spPr>
              <a:xfrm>
                <a:off x="0" y="685800"/>
                <a:ext cx="9144000" cy="738664"/>
              </a:xfrm>
              <a:prstGeom prst="rect">
                <a:avLst/>
              </a:prstGeom>
              <a:blipFill rotWithShape="1">
                <a:blip r:embed="rId19"/>
                <a:stretch>
                  <a:fillRect t="-4959" b="-13223"/>
                </a:stretch>
              </a:blipFill>
            </p:spPr>
            <p:txBody>
              <a:bodyPr/>
              <a:lstStyle/>
              <a:p>
                <a:r>
                  <a:rPr lang="en-US">
                    <a:noFill/>
                  </a:rPr>
                  <a:t> </a:t>
                </a:r>
              </a:p>
            </p:txBody>
          </p:sp>
        </mc:Fallback>
      </mc:AlternateContent>
      <p:sp>
        <p:nvSpPr>
          <p:cNvPr id="27" name="TextBox 26"/>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3905049666"/>
      </p:ext>
    </p:extLst>
  </p:cSld>
  <p:clrMapOvr>
    <a:masterClrMapping/>
  </p:clrMapOvr>
  <mc:AlternateContent xmlns:mc="http://schemas.openxmlformats.org/markup-compatibility/2006" xmlns:p14="http://schemas.microsoft.com/office/powerpoint/2010/main">
    <mc:Choice Requires="p14">
      <p:transition spd="slow" p14:dur="2000" advTm="2932"/>
    </mc:Choice>
    <mc:Fallback xmlns="">
      <p:transition spd="slow" advTm="2932"/>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Kernel function?</a:t>
            </a:r>
            <a:endParaRPr lang="en-US" b="1" dirty="0">
              <a:solidFill>
                <a:srgbClr val="3333FF"/>
              </a:solidFill>
            </a:endParaRPr>
          </a:p>
        </p:txBody>
      </p:sp>
      <p:pic>
        <p:nvPicPr>
          <p:cNvPr id="4" name="Picture 3"/>
          <p:cNvPicPr>
            <a:picLocks noChangeAspect="1"/>
          </p:cNvPicPr>
          <p:nvPr/>
        </p:nvPicPr>
        <p:blipFill>
          <a:blip r:embed="rId3"/>
          <a:stretch>
            <a:fillRect/>
          </a:stretch>
        </p:blipFill>
        <p:spPr>
          <a:xfrm>
            <a:off x="457200" y="1371600"/>
            <a:ext cx="7772400" cy="4086922"/>
          </a:xfrm>
          <a:prstGeom prst="rect">
            <a:avLst/>
          </a:prstGeom>
        </p:spPr>
      </p:pic>
      <p:sp>
        <p:nvSpPr>
          <p:cNvPr id="7" name="Rectangle 6"/>
          <p:cNvSpPr/>
          <p:nvPr/>
        </p:nvSpPr>
        <p:spPr>
          <a:xfrm>
            <a:off x="3733800" y="5638800"/>
            <a:ext cx="5257800" cy="369332"/>
          </a:xfrm>
          <a:prstGeom prst="rect">
            <a:avLst/>
          </a:prstGeom>
        </p:spPr>
        <p:txBody>
          <a:bodyPr wrap="square">
            <a:spAutoFit/>
          </a:bodyPr>
          <a:lstStyle/>
          <a:p>
            <a:r>
              <a:rPr lang="en-US" dirty="0"/>
              <a:t>Figure form http://www.cs.toronto.edu/~duvenaud/</a:t>
            </a:r>
          </a:p>
        </p:txBody>
      </p:sp>
    </p:spTree>
    <p:extLst>
      <p:ext uri="{BB962C8B-B14F-4D97-AF65-F5344CB8AC3E}">
        <p14:creationId xmlns:p14="http://schemas.microsoft.com/office/powerpoint/2010/main" val="4267671420"/>
      </p:ext>
    </p:extLst>
  </p:cSld>
  <p:clrMapOvr>
    <a:masterClrMapping/>
  </p:clrMapOvr>
  <mc:AlternateContent xmlns:mc="http://schemas.openxmlformats.org/markup-compatibility/2006" xmlns:p14="http://schemas.microsoft.com/office/powerpoint/2010/main">
    <mc:Choice Requires="p14">
      <p:transition spd="slow" p14:dur="2000" advTm="2932"/>
    </mc:Choice>
    <mc:Fallback xmlns="">
      <p:transition spd="slow" advTm="293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 name="Rectangle 39"/>
              <p:cNvSpPr/>
              <p:nvPr/>
            </p:nvSpPr>
            <p:spPr>
              <a:xfrm>
                <a:off x="2716141" y="2822178"/>
                <a:ext cx="3647986" cy="8354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ko-KR" altLang="ko-KR" sz="1500" i="1" smtClean="0">
                              <a:latin typeface="Cambria Math" panose="02040503050406030204" pitchFamily="18" charset="0"/>
                            </a:rPr>
                          </m:ctrlPr>
                        </m:dPr>
                        <m:e>
                          <m:eqArr>
                            <m:eqArrPr>
                              <m:ctrlPr>
                                <a:rPr lang="ko-KR" altLang="ko-KR" sz="1500" i="1">
                                  <a:latin typeface="Cambria Math" panose="02040503050406030204" pitchFamily="18" charset="0"/>
                                </a:rPr>
                              </m:ctrlPr>
                            </m:eqArrPr>
                            <m:e>
                              <m:sSup>
                                <m:sSupPr>
                                  <m:ctrlPr>
                                    <a:rPr lang="ko-KR" altLang="ko-KR" sz="1500" i="1">
                                      <a:latin typeface="Cambria Math" panose="02040503050406030204" pitchFamily="18" charset="0"/>
                                      <a:ea typeface="Cambria Math"/>
                                    </a:rPr>
                                  </m:ctrlPr>
                                </m:sSupPr>
                                <m:e>
                                  <m:r>
                                    <a:rPr lang="en-US" altLang="ko-KR" sz="1500" b="0" i="1" smtClean="0">
                                      <a:latin typeface="Cambria Math"/>
                                      <a:ea typeface="SimSun"/>
                                      <a:cs typeface="Times New Roman"/>
                                    </a:rPr>
                                    <m:t>𝑓</m:t>
                                  </m:r>
                                </m:e>
                                <m:sup>
                                  <m:r>
                                    <a:rPr lang="en-GB" altLang="ko-KR" sz="1500" i="1">
                                      <a:latin typeface="Cambria Math"/>
                                      <a:ea typeface="SimSun"/>
                                      <a:cs typeface="Times New Roman"/>
                                    </a:rPr>
                                    <m:t>1</m:t>
                                  </m:r>
                                </m:sup>
                              </m:sSup>
                            </m:e>
                            <m:e>
                              <m:r>
                                <a:rPr lang="en-US" altLang="ko-KR" sz="1500" i="1" smtClean="0">
                                  <a:latin typeface="Cambria Math"/>
                                  <a:ea typeface="Cambria Math"/>
                                </a:rPr>
                                <m:t>⋮</m:t>
                              </m:r>
                            </m:e>
                            <m:e>
                              <m:sSup>
                                <m:sSupPr>
                                  <m:ctrlPr>
                                    <a:rPr lang="ko-KR" altLang="ko-KR" sz="1500" i="1">
                                      <a:latin typeface="Cambria Math" panose="02040503050406030204" pitchFamily="18" charset="0"/>
                                      <a:ea typeface="Cambria Math"/>
                                    </a:rPr>
                                  </m:ctrlPr>
                                </m:sSupPr>
                                <m:e>
                                  <m:r>
                                    <a:rPr lang="en-US" altLang="ko-KR" sz="1500" b="0" i="1" smtClean="0">
                                      <a:latin typeface="Cambria Math"/>
                                      <a:ea typeface="Cambria Math"/>
                                    </a:rPr>
                                    <m:t>𝑓</m:t>
                                  </m:r>
                                </m:e>
                                <m:sup>
                                  <m:r>
                                    <a:rPr lang="en-US" altLang="ko-KR" sz="1500" b="0" i="1" smtClean="0">
                                      <a:latin typeface="Cambria Math"/>
                                      <a:ea typeface="SimSun"/>
                                      <a:cs typeface="Times New Roman"/>
                                    </a:rPr>
                                    <m:t>𝑛</m:t>
                                  </m:r>
                                </m:sup>
                              </m:sSup>
                            </m:e>
                          </m:eqArr>
                        </m:e>
                      </m:d>
                      <m:r>
                        <a:rPr lang="en-GB" altLang="ko-KR" sz="1500" i="1">
                          <a:latin typeface="Cambria Math"/>
                        </a:rPr>
                        <m:t>~</m:t>
                      </m:r>
                      <m:r>
                        <a:rPr lang="en-GB" altLang="ko-KR" sz="1500" i="1">
                          <a:latin typeface="Cambria Math"/>
                        </a:rPr>
                        <m:t>𝑁</m:t>
                      </m:r>
                      <m:d>
                        <m:dPr>
                          <m:ctrlPr>
                            <a:rPr lang="ko-KR" altLang="ko-KR" sz="1500" i="1">
                              <a:latin typeface="Cambria Math" panose="02040503050406030204" pitchFamily="18" charset="0"/>
                            </a:rPr>
                          </m:ctrlPr>
                        </m:dPr>
                        <m:e>
                          <m:eqArr>
                            <m:eqArrPr>
                              <m:ctrlPr>
                                <a:rPr lang="ko-KR" altLang="ko-KR" sz="1500" i="1" smtClean="0">
                                  <a:latin typeface="Cambria Math" panose="02040503050406030204" pitchFamily="18" charset="0"/>
                                </a:rPr>
                              </m:ctrlPr>
                            </m:eqArrPr>
                            <m:e>
                              <m:r>
                                <a:rPr lang="en-US" altLang="ko-KR" sz="1500" b="0" i="1" smtClean="0">
                                  <a:latin typeface="Cambria Math"/>
                                </a:rPr>
                                <m:t>𝑚</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e>
                              </m:d>
                            </m:e>
                            <m:e>
                              <m:r>
                                <a:rPr lang="en-US" altLang="ko-KR" sz="1500" i="1">
                                  <a:latin typeface="Cambria Math"/>
                                  <a:ea typeface="Cambria Math"/>
                                </a:rPr>
                                <m:t>⋮</m:t>
                              </m:r>
                            </m:e>
                            <m:e>
                              <m:r>
                                <a:rPr lang="en-US" altLang="ko-KR" sz="1500" b="0" i="1" smtClean="0">
                                  <a:latin typeface="Cambria Math"/>
                                </a:rPr>
                                <m:t>𝑚</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e>
                              </m:d>
                            </m:e>
                          </m:eqArr>
                          <m:r>
                            <a:rPr lang="en-GB" altLang="ko-KR" sz="1500" i="1">
                              <a:latin typeface="Cambria Math"/>
                            </a:rPr>
                            <m:t>,</m:t>
                          </m:r>
                          <m:d>
                            <m:dPr>
                              <m:begChr m:val="["/>
                              <m:endChr m:val="]"/>
                              <m:ctrlPr>
                                <a:rPr lang="ko-KR" altLang="ko-KR" sz="1500" i="1">
                                  <a:latin typeface="Cambria Math" panose="02040503050406030204" pitchFamily="18" charset="0"/>
                                </a:rPr>
                              </m:ctrlPr>
                            </m:dPr>
                            <m:e>
                              <m:eqArr>
                                <m:eqArrPr>
                                  <m:ctrlPr>
                                    <a:rPr lang="ko-KR" altLang="ko-KR" sz="1500" i="1">
                                      <a:latin typeface="Cambria Math" panose="02040503050406030204" pitchFamily="18" charset="0"/>
                                    </a:rPr>
                                  </m:ctrlPr>
                                </m:eqArrPr>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r>
                                        <a:rPr lang="en-US" altLang="ko-KR" sz="1500" b="0" i="1" smtClean="0">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e>
                                  </m:d>
                                </m:e>
                                <m:e>
                                  <m:r>
                                    <a:rPr lang="en-US" altLang="ko-KR" sz="1500" i="1">
                                      <a:latin typeface="Cambria Math"/>
                                      <a:ea typeface="Cambria Math"/>
                                    </a:rPr>
                                    <m:t>⋮</m:t>
                                  </m:r>
                                </m:e>
                                <m:e>
                                  <m:r>
                                    <a:rPr lang="en-US" altLang="ko-KR" sz="1500" i="1">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r>
                                        <a:rPr lang="en-US" altLang="ko-KR" sz="1500" i="1">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1</m:t>
                                          </m:r>
                                        </m:sup>
                                      </m:sSup>
                                    </m:e>
                                  </m:d>
                                </m:e>
                              </m:eqArr>
                              <m:eqArr>
                                <m:eqArrPr>
                                  <m:ctrlPr>
                                    <a:rPr lang="ko-KR" altLang="ko-KR" sz="1500" i="1">
                                      <a:latin typeface="Cambria Math" panose="02040503050406030204" pitchFamily="18" charset="0"/>
                                    </a:rPr>
                                  </m:ctrlPr>
                                </m:eqArrPr>
                                <m:e>
                                  <m:r>
                                    <a:rPr lang="en-US" altLang="ko-KR" sz="1500" i="1" smtClean="0">
                                      <a:latin typeface="Cambria Math"/>
                                      <a:ea typeface="Cambria Math"/>
                                    </a:rPr>
                                    <m:t>⋯</m:t>
                                  </m:r>
                                </m:e>
                                <m:e>
                                  <m:r>
                                    <a:rPr lang="en-US" altLang="ko-KR" sz="1500" i="1" smtClean="0">
                                      <a:latin typeface="Cambria Math"/>
                                      <a:ea typeface="Cambria Math"/>
                                    </a:rPr>
                                    <m:t>⋱</m:t>
                                  </m:r>
                                </m:e>
                                <m:e>
                                  <m:r>
                                    <a:rPr lang="en-US" altLang="ko-KR" sz="1500" i="1" smtClean="0">
                                      <a:latin typeface="Cambria Math"/>
                                      <a:ea typeface="Cambria Math"/>
                                    </a:rPr>
                                    <m:t>⋯</m:t>
                                  </m:r>
                                </m:e>
                              </m:eqArr>
                              <m:eqArr>
                                <m:eqArrPr>
                                  <m:ctrlPr>
                                    <a:rPr lang="ko-KR" altLang="ko-KR" sz="1500" i="1">
                                      <a:latin typeface="Cambria Math" panose="02040503050406030204" pitchFamily="18" charset="0"/>
                                    </a:rPr>
                                  </m:ctrlPr>
                                </m:eqArrPr>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1</m:t>
                                          </m:r>
                                        </m:sup>
                                      </m:sSup>
                                      <m:r>
                                        <a:rPr lang="en-US" altLang="ko-KR" sz="1500" b="0" i="1" smtClean="0">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e>
                                  </m:d>
                                </m:e>
                                <m:e>
                                  <m:r>
                                    <a:rPr lang="en-US" altLang="ko-KR" sz="1500" i="1">
                                      <a:latin typeface="Cambria Math"/>
                                      <a:ea typeface="Cambria Math"/>
                                    </a:rPr>
                                    <m:t>⋮</m:t>
                                  </m:r>
                                </m:e>
                                <m:e>
                                  <m:r>
                                    <a:rPr lang="en-US" altLang="ko-KR" sz="1500" b="0" i="1" smtClean="0">
                                      <a:latin typeface="Cambria Math"/>
                                    </a:rPr>
                                    <m:t>𝑘</m:t>
                                  </m:r>
                                  <m:d>
                                    <m:dPr>
                                      <m:ctrlPr>
                                        <a:rPr lang="en-US" altLang="ko-KR" sz="1500" i="1">
                                          <a:latin typeface="Cambria Math" panose="02040503050406030204" pitchFamily="18" charset="0"/>
                                        </a:rPr>
                                      </m:ctrlPr>
                                    </m:dPr>
                                    <m:e>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b="0" i="1" smtClean="0">
                                              <a:latin typeface="Cambria Math"/>
                                            </a:rPr>
                                            <m:t>𝑛</m:t>
                                          </m:r>
                                        </m:sup>
                                      </m:sSup>
                                      <m:r>
                                        <a:rPr lang="en-US" altLang="ko-KR" sz="1500" i="1">
                                          <a:latin typeface="Cambria Math"/>
                                        </a:rPr>
                                        <m:t>,</m:t>
                                      </m:r>
                                      <m:sSup>
                                        <m:sSupPr>
                                          <m:ctrlPr>
                                            <a:rPr lang="en-US" altLang="ko-KR" sz="1500" i="1">
                                              <a:latin typeface="Cambria Math" panose="02040503050406030204" pitchFamily="18" charset="0"/>
                                            </a:rPr>
                                          </m:ctrlPr>
                                        </m:sSupPr>
                                        <m:e>
                                          <m:r>
                                            <a:rPr lang="en-US" altLang="ko-KR" sz="1500" b="1" i="1">
                                              <a:latin typeface="Cambria Math"/>
                                            </a:rPr>
                                            <m:t>𝒙</m:t>
                                          </m:r>
                                        </m:e>
                                        <m:sup>
                                          <m:r>
                                            <a:rPr lang="en-US" altLang="ko-KR" sz="1500" i="1">
                                              <a:latin typeface="Cambria Math"/>
                                            </a:rPr>
                                            <m:t>𝑛</m:t>
                                          </m:r>
                                        </m:sup>
                                      </m:sSup>
                                    </m:e>
                                  </m:d>
                                </m:e>
                              </m:eqArr>
                            </m:e>
                          </m:d>
                        </m:e>
                      </m:d>
                    </m:oMath>
                  </m:oMathPara>
                </a14:m>
                <a:endParaRPr lang="ko-KR" altLang="en-US" sz="1500" dirty="0">
                  <a:latin typeface="Calibri" panose="020F0502020204030204" pitchFamily="34" charset="0"/>
                </a:endParaRPr>
              </a:p>
            </p:txBody>
          </p:sp>
        </mc:Choice>
        <mc:Fallback xmlns="">
          <p:sp>
            <p:nvSpPr>
              <p:cNvPr id="40" name="Rectangle 39"/>
              <p:cNvSpPr>
                <a:spLocks noRot="1" noChangeAspect="1" noMove="1" noResize="1" noEditPoints="1" noAdjustHandles="1" noChangeArrowheads="1" noChangeShapeType="1" noTextEdit="1"/>
              </p:cNvSpPr>
              <p:nvPr/>
            </p:nvSpPr>
            <p:spPr>
              <a:xfrm>
                <a:off x="2716141" y="2822178"/>
                <a:ext cx="3647986" cy="835422"/>
              </a:xfrm>
              <a:prstGeom prst="rect">
                <a:avLst/>
              </a:prstGeom>
              <a:blipFill rotWithShape="1">
                <a:blip r:embed="rId4"/>
                <a:stretch>
                  <a:fillRect/>
                </a:stretch>
              </a:blipFill>
            </p:spPr>
            <p:txBody>
              <a:bodyPr/>
              <a:lstStyle/>
              <a:p>
                <a:r>
                  <a:rPr lang="en-US">
                    <a:noFill/>
                  </a:rPr>
                  <a:t> </a:t>
                </a:r>
              </a:p>
            </p:txBody>
          </p:sp>
        </mc:Fallback>
      </mc:AlternateContent>
      <p:grpSp>
        <p:nvGrpSpPr>
          <p:cNvPr id="41" name="Group 40"/>
          <p:cNvGrpSpPr/>
          <p:nvPr/>
        </p:nvGrpSpPr>
        <p:grpSpPr>
          <a:xfrm>
            <a:off x="6434390" y="2898378"/>
            <a:ext cx="1871410" cy="618711"/>
            <a:chOff x="5836766" y="6029295"/>
            <a:chExt cx="1871410" cy="618711"/>
          </a:xfrm>
        </p:grpSpPr>
        <mc:AlternateContent xmlns:mc="http://schemas.openxmlformats.org/markup-compatibility/2006" xmlns:a14="http://schemas.microsoft.com/office/drawing/2010/main">
          <mc:Choice Requires="a14">
            <p:sp>
              <p:nvSpPr>
                <p:cNvPr id="45" name="Rectangle 44"/>
                <p:cNvSpPr/>
                <p:nvPr/>
              </p:nvSpPr>
              <p:spPr>
                <a:xfrm>
                  <a:off x="5842718" y="6029295"/>
                  <a:ext cx="1835182" cy="323165"/>
                </a:xfrm>
                <a:prstGeom prst="rect">
                  <a:avLst/>
                </a:prstGeom>
              </p:spPr>
              <p:txBody>
                <a:bodyPr wrap="none">
                  <a:spAutoFit/>
                </a:bodyPr>
                <a:lstStyle/>
                <a:p>
                  <a14:m>
                    <m:oMath xmlns:m="http://schemas.openxmlformats.org/officeDocument/2006/math">
                      <m:r>
                        <a:rPr lang="en-US" altLang="ko-KR" sz="1500" i="1">
                          <a:latin typeface="Cambria Math"/>
                        </a:rPr>
                        <m:t>𝑚</m:t>
                      </m:r>
                      <m:d>
                        <m:dPr>
                          <m:ctrlPr>
                            <a:rPr lang="en-US" altLang="ko-KR" sz="1500" i="1">
                              <a:latin typeface="Cambria Math" panose="02040503050406030204" pitchFamily="18" charset="0"/>
                            </a:rPr>
                          </m:ctrlPr>
                        </m:dPr>
                        <m:e>
                          <m:r>
                            <a:rPr lang="en-US" altLang="ko-KR" sz="1500" i="1">
                              <a:latin typeface="Cambria Math"/>
                              <a:ea typeface="Cambria Math"/>
                            </a:rPr>
                            <m:t>∙</m:t>
                          </m:r>
                        </m:e>
                      </m:d>
                    </m:oMath>
                  </a14:m>
                  <a:r>
                    <a:rPr lang="ko-KR" altLang="en-US" sz="1500" dirty="0" smtClean="0">
                      <a:latin typeface="Calibri" panose="020F0502020204030204" pitchFamily="34" charset="0"/>
                    </a:rPr>
                    <a:t> </a:t>
                  </a:r>
                  <a:r>
                    <a:rPr lang="en-US" altLang="ko-KR" sz="1500" dirty="0" smtClean="0">
                      <a:latin typeface="Calibri" panose="020F0502020204030204" pitchFamily="34" charset="0"/>
                    </a:rPr>
                    <a:t>: mean function</a:t>
                  </a:r>
                  <a:endParaRPr lang="ko-KR" altLang="en-US" sz="1500" dirty="0">
                    <a:latin typeface="Calibri" panose="020F0502020204030204" pitchFamily="34" charset="0"/>
                  </a:endParaRPr>
                </a:p>
              </p:txBody>
            </p:sp>
          </mc:Choice>
          <mc:Fallback xmlns="">
            <p:sp>
              <p:nvSpPr>
                <p:cNvPr id="45" name="Rectangle 44"/>
                <p:cNvSpPr>
                  <a:spLocks noRot="1" noChangeAspect="1" noMove="1" noResize="1" noEditPoints="1" noAdjustHandles="1" noChangeArrowheads="1" noChangeShapeType="1" noTextEdit="1"/>
                </p:cNvSpPr>
                <p:nvPr/>
              </p:nvSpPr>
              <p:spPr>
                <a:xfrm>
                  <a:off x="5842718" y="6029295"/>
                  <a:ext cx="1942263" cy="338554"/>
                </a:xfrm>
                <a:prstGeom prst="rect">
                  <a:avLst/>
                </a:prstGeom>
                <a:blipFill rotWithShape="1">
                  <a:blip r:embed="rId5"/>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836766" y="6324841"/>
                  <a:ext cx="1871410" cy="323165"/>
                </a:xfrm>
                <a:prstGeom prst="rect">
                  <a:avLst/>
                </a:prstGeom>
              </p:spPr>
              <p:txBody>
                <a:bodyPr wrap="none">
                  <a:spAutoFit/>
                </a:bodyPr>
                <a:lstStyle/>
                <a:p>
                  <a14:m>
                    <m:oMath xmlns:m="http://schemas.openxmlformats.org/officeDocument/2006/math">
                      <m:r>
                        <a:rPr lang="en-US" altLang="ko-KR" sz="1500" i="1">
                          <a:latin typeface="Cambria Math"/>
                        </a:rPr>
                        <m:t>𝑘</m:t>
                      </m:r>
                      <m:d>
                        <m:dPr>
                          <m:ctrlPr>
                            <a:rPr lang="en-US" altLang="ko-KR" sz="1500" i="1">
                              <a:latin typeface="Cambria Math" panose="02040503050406030204" pitchFamily="18" charset="0"/>
                            </a:rPr>
                          </m:ctrlPr>
                        </m:dPr>
                        <m:e>
                          <m:r>
                            <a:rPr lang="en-US" altLang="ko-KR" sz="1500" i="1">
                              <a:latin typeface="Cambria Math"/>
                              <a:ea typeface="Cambria Math"/>
                            </a:rPr>
                            <m:t>∙,∙</m:t>
                          </m:r>
                        </m:e>
                      </m:d>
                    </m:oMath>
                  </a14:m>
                  <a:r>
                    <a:rPr lang="en-US" altLang="ko-KR" sz="1500" dirty="0" smtClean="0">
                      <a:latin typeface="Calibri" panose="020F0502020204030204" pitchFamily="34" charset="0"/>
                    </a:rPr>
                    <a:t>: kernel function</a:t>
                  </a:r>
                  <a:endParaRPr lang="ko-KR" altLang="en-US" sz="1500" dirty="0">
                    <a:latin typeface="Calibri" panose="020F0502020204030204" pitchFamily="34" charset="0"/>
                  </a:endParaRPr>
                </a:p>
              </p:txBody>
            </p:sp>
          </mc:Choice>
          <mc:Fallback xmlns="">
            <p:sp>
              <p:nvSpPr>
                <p:cNvPr id="46" name="Rectangle 45"/>
                <p:cNvSpPr>
                  <a:spLocks noRot="1" noChangeAspect="1" noMove="1" noResize="1" noEditPoints="1" noAdjustHandles="1" noChangeArrowheads="1" noChangeShapeType="1" noTextEdit="1"/>
                </p:cNvSpPr>
                <p:nvPr/>
              </p:nvSpPr>
              <p:spPr>
                <a:xfrm>
                  <a:off x="5836766" y="6324841"/>
                  <a:ext cx="1979837" cy="338554"/>
                </a:xfrm>
                <a:prstGeom prst="rect">
                  <a:avLst/>
                </a:prstGeom>
                <a:blipFill rotWithShape="1">
                  <a:blip r:embed="rId6"/>
                  <a:stretch>
                    <a:fillRect t="-5357" b="-2142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Rectangle 46"/>
              <p:cNvSpPr/>
              <p:nvPr/>
            </p:nvSpPr>
            <p:spPr>
              <a:xfrm>
                <a:off x="263152" y="3046064"/>
                <a:ext cx="2395464" cy="352854"/>
              </a:xfrm>
              <a:prstGeom prst="rect">
                <a:avLst/>
              </a:prstGeom>
            </p:spPr>
            <p:txBody>
              <a:bodyPr wrap="none">
                <a:spAutoFit/>
              </a:bodyPr>
              <a:lstStyle/>
              <a:p>
                <a14:m>
                  <m:oMath xmlns:m="http://schemas.openxmlformats.org/officeDocument/2006/math">
                    <m:r>
                      <a:rPr lang="en-US" altLang="ko-KR" sz="1500" b="0" i="1" smtClean="0">
                        <a:latin typeface="Cambria Math"/>
                      </a:rPr>
                      <m:t>𝑝</m:t>
                    </m:r>
                    <m:d>
                      <m:dPr>
                        <m:ctrlPr>
                          <a:rPr lang="en-US" altLang="ko-KR" sz="1500" b="0" i="1" smtClean="0">
                            <a:latin typeface="Cambria Math" panose="02040503050406030204" pitchFamily="18" charset="0"/>
                          </a:rPr>
                        </m:ctrlPr>
                      </m:dPr>
                      <m:e>
                        <m:sSup>
                          <m:sSupPr>
                            <m:ctrlPr>
                              <a:rPr lang="ko-KR" altLang="ko-KR" sz="1500" i="1">
                                <a:latin typeface="Cambria Math" panose="02040503050406030204" pitchFamily="18" charset="0"/>
                                <a:ea typeface="Cambria Math"/>
                              </a:rPr>
                            </m:ctrlPr>
                          </m:sSupPr>
                          <m:e>
                            <m:r>
                              <a:rPr lang="en-US" altLang="ko-KR" sz="1500" b="1" i="1">
                                <a:latin typeface="Cambria Math"/>
                                <a:ea typeface="SimSun"/>
                                <a:cs typeface="Times New Roman"/>
                              </a:rPr>
                              <m:t>𝒇</m:t>
                            </m:r>
                          </m:e>
                          <m:sup>
                            <m:r>
                              <a:rPr lang="en-GB" altLang="ko-KR" sz="1500" i="1">
                                <a:latin typeface="Cambria Math"/>
                                <a:ea typeface="SimSun"/>
                                <a:cs typeface="Times New Roman"/>
                              </a:rPr>
                              <m:t>1:</m:t>
                            </m:r>
                            <m:r>
                              <a:rPr lang="en-GB" altLang="ko-KR" sz="1500" i="1">
                                <a:latin typeface="Cambria Math"/>
                                <a:ea typeface="SimSun"/>
                                <a:cs typeface="Times New Roman"/>
                              </a:rPr>
                              <m:t>𝑛</m:t>
                            </m:r>
                          </m:sup>
                        </m:sSup>
                      </m:e>
                    </m:d>
                    <m:r>
                      <a:rPr lang="en-US" altLang="ko-KR" sz="1500" b="0" i="0" smtClean="0">
                        <a:latin typeface="Cambria Math"/>
                      </a:rPr>
                      <m:t>=</m:t>
                    </m:r>
                    <m:r>
                      <a:rPr lang="en-US" altLang="ko-KR" sz="1500" i="1">
                        <a:latin typeface="Cambria Math"/>
                      </a:rPr>
                      <m:t>𝐺𝑃</m:t>
                    </m:r>
                    <m:d>
                      <m:dPr>
                        <m:ctrlPr>
                          <a:rPr lang="en-US" altLang="ko-KR" sz="1500" i="1">
                            <a:latin typeface="Cambria Math" panose="02040503050406030204" pitchFamily="18" charset="0"/>
                          </a:rPr>
                        </m:ctrlPr>
                      </m:dPr>
                      <m:e>
                        <m:r>
                          <a:rPr lang="en-US" altLang="ko-KR" sz="1500" i="1">
                            <a:latin typeface="Cambria Math"/>
                          </a:rPr>
                          <m:t>𝑚</m:t>
                        </m:r>
                        <m:d>
                          <m:dPr>
                            <m:ctrlPr>
                              <a:rPr lang="en-US" altLang="ko-KR" sz="1500" i="1">
                                <a:latin typeface="Cambria Math" panose="02040503050406030204" pitchFamily="18" charset="0"/>
                              </a:rPr>
                            </m:ctrlPr>
                          </m:dPr>
                          <m:e>
                            <m:r>
                              <a:rPr lang="en-US" altLang="ko-KR" sz="1500" i="1">
                                <a:latin typeface="Cambria Math"/>
                                <a:ea typeface="Cambria Math"/>
                              </a:rPr>
                              <m:t>∙</m:t>
                            </m:r>
                          </m:e>
                        </m:d>
                        <m:r>
                          <a:rPr lang="en-US" altLang="ko-KR" sz="1500" i="1">
                            <a:latin typeface="Cambria Math"/>
                          </a:rPr>
                          <m:t>,</m:t>
                        </m:r>
                        <m:r>
                          <a:rPr lang="en-US" altLang="ko-KR" sz="1500" i="1">
                            <a:latin typeface="Cambria Math"/>
                          </a:rPr>
                          <m:t>𝑘</m:t>
                        </m:r>
                        <m:d>
                          <m:dPr>
                            <m:ctrlPr>
                              <a:rPr lang="en-US" altLang="ko-KR" sz="1500" i="1">
                                <a:latin typeface="Cambria Math" panose="02040503050406030204" pitchFamily="18" charset="0"/>
                              </a:rPr>
                            </m:ctrlPr>
                          </m:dPr>
                          <m:e>
                            <m:r>
                              <a:rPr lang="en-US" altLang="ko-KR" sz="1500" i="1">
                                <a:latin typeface="Cambria Math"/>
                                <a:ea typeface="Cambria Math"/>
                              </a:rPr>
                              <m:t>∙,∙</m:t>
                            </m:r>
                          </m:e>
                        </m:d>
                      </m:e>
                    </m:d>
                  </m:oMath>
                </a14:m>
                <a:r>
                  <a:rPr lang="ko-KR" altLang="en-US" sz="1500" dirty="0" smtClean="0">
                    <a:latin typeface="Calibri" panose="020F0502020204030204" pitchFamily="34" charset="0"/>
                  </a:rPr>
                  <a:t> </a:t>
                </a:r>
                <a:r>
                  <a:rPr lang="en-US" altLang="ko-KR" sz="1500" dirty="0" smtClean="0">
                    <a:latin typeface="Calibri" panose="020F0502020204030204" pitchFamily="34" charset="0"/>
                  </a:rPr>
                  <a:t>:</a:t>
                </a:r>
                <a:endParaRPr lang="ko-KR" altLang="en-US" sz="1500" dirty="0">
                  <a:latin typeface="Calibri" panose="020F0502020204030204" pitchFamily="34" charset="0"/>
                </a:endParaRPr>
              </a:p>
            </p:txBody>
          </p:sp>
        </mc:Choice>
        <mc:Fallback xmlns="">
          <p:sp>
            <p:nvSpPr>
              <p:cNvPr id="47" name="Rectangle 46"/>
              <p:cNvSpPr>
                <a:spLocks noRot="1" noChangeAspect="1" noMove="1" noResize="1" noEditPoints="1" noAdjustHandles="1" noChangeArrowheads="1" noChangeShapeType="1" noTextEdit="1"/>
              </p:cNvSpPr>
              <p:nvPr/>
            </p:nvSpPr>
            <p:spPr>
              <a:xfrm>
                <a:off x="263152" y="3046064"/>
                <a:ext cx="2395464" cy="352854"/>
              </a:xfrm>
              <a:prstGeom prst="rect">
                <a:avLst/>
              </a:prstGeom>
              <a:blipFill rotWithShape="1">
                <a:blip r:embed="rId7"/>
                <a:stretch>
                  <a:fillRect r="-254"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325" y="2438401"/>
                <a:ext cx="6138796" cy="323165"/>
              </a:xfrm>
              <a:prstGeom prst="rect">
                <a:avLst/>
              </a:prstGeom>
            </p:spPr>
            <p:txBody>
              <a:bodyPr wrap="none">
                <a:spAutoFit/>
              </a:bodyPr>
              <a:lstStyle/>
              <a:p>
                <a:r>
                  <a:rPr lang="en-US" altLang="ko-KR" sz="1500" b="1" dirty="0" smtClean="0">
                    <a:solidFill>
                      <a:schemeClr val="tx1"/>
                    </a:solidFill>
                    <a:latin typeface="Calibri" panose="020F0502020204030204" pitchFamily="34" charset="0"/>
                  </a:rPr>
                  <a:t>2. Prior on the function values </a:t>
                </a:r>
                <a14:m>
                  <m:oMath xmlns:m="http://schemas.openxmlformats.org/officeDocument/2006/math">
                    <m:sSup>
                      <m:sSupPr>
                        <m:ctrlPr>
                          <a:rPr lang="ko-KR" altLang="ko-KR" sz="1500" i="1">
                            <a:solidFill>
                              <a:schemeClr val="tx1"/>
                            </a:solidFill>
                            <a:latin typeface="Cambria Math" panose="02040503050406030204" pitchFamily="18" charset="0"/>
                            <a:ea typeface="Cambria Math"/>
                          </a:rPr>
                        </m:ctrlPr>
                      </m:sSupPr>
                      <m:e>
                        <m:r>
                          <a:rPr lang="en-US" altLang="ko-KR" sz="1500" b="1" i="1">
                            <a:solidFill>
                              <a:schemeClr val="tx1"/>
                            </a:solidFill>
                            <a:latin typeface="Cambria Math"/>
                            <a:ea typeface="SimSun"/>
                            <a:cs typeface="Times New Roman"/>
                          </a:rPr>
                          <m:t>𝒇</m:t>
                        </m:r>
                      </m:e>
                      <m:sup>
                        <m:r>
                          <a:rPr lang="en-GB" altLang="ko-KR" sz="1500" i="1">
                            <a:solidFill>
                              <a:schemeClr val="tx1"/>
                            </a:solidFill>
                            <a:latin typeface="Cambria Math"/>
                            <a:ea typeface="SimSun"/>
                            <a:cs typeface="Times New Roman"/>
                          </a:rPr>
                          <m:t>1:</m:t>
                        </m:r>
                        <m:r>
                          <a:rPr lang="en-GB" altLang="ko-KR" sz="1500" i="1">
                            <a:solidFill>
                              <a:schemeClr val="tx1"/>
                            </a:solidFill>
                            <a:latin typeface="Cambria Math"/>
                            <a:ea typeface="SimSun"/>
                            <a:cs typeface="Times New Roman"/>
                          </a:rPr>
                          <m:t>𝑛</m:t>
                        </m:r>
                      </m:sup>
                    </m:sSup>
                  </m:oMath>
                </a14:m>
                <a:r>
                  <a:rPr lang="en-US" altLang="ko-KR" sz="1500" b="1" dirty="0" smtClean="0">
                    <a:solidFill>
                      <a:schemeClr val="tx1"/>
                    </a:solidFill>
                    <a:latin typeface="Calibri" panose="020F0502020204030204" pitchFamily="34" charset="0"/>
                  </a:rPr>
                  <a:t> is represented as Gaussian Process (GP)</a:t>
                </a:r>
                <a:endParaRPr lang="en-US" sz="1500" dirty="0">
                  <a:solidFill>
                    <a:schemeClr val="tx1"/>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325" y="2438401"/>
                <a:ext cx="6138796" cy="323165"/>
              </a:xfrm>
              <a:prstGeom prst="rect">
                <a:avLst/>
              </a:prstGeom>
              <a:blipFill rotWithShape="1">
                <a:blip r:embed="rId8"/>
                <a:stretch>
                  <a:fillRect l="-298" t="-3774"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615328" y="2057080"/>
                <a:ext cx="2310697" cy="346890"/>
              </a:xfrm>
              <a:prstGeom prst="rect">
                <a:avLst/>
              </a:prstGeom>
            </p:spPr>
            <p:txBody>
              <a:bodyPr wrap="none">
                <a:spAutoFit/>
              </a:bodyPr>
              <a:lstStyle/>
              <a:p>
                <a14:m>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𝒙</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a14:m>
                <a:r>
                  <a:rPr lang="en-GB" altLang="ko-KR" sz="1600" dirty="0">
                    <a:latin typeface="Calibri" panose="020F0502020204030204" pitchFamily="34" charset="0"/>
                  </a:rPr>
                  <a:t> </a:t>
                </a:r>
                <a:endParaRPr lang="en-US" sz="1600" dirty="0"/>
              </a:p>
            </p:txBody>
          </p:sp>
        </mc:Choice>
        <mc:Fallback xmlns="">
          <p:sp>
            <p:nvSpPr>
              <p:cNvPr id="2" name="Rectangle 1"/>
              <p:cNvSpPr>
                <a:spLocks noRot="1" noChangeAspect="1" noMove="1" noResize="1" noEditPoints="1" noAdjustHandles="1" noChangeArrowheads="1" noChangeShapeType="1" noTextEdit="1"/>
              </p:cNvSpPr>
              <p:nvPr/>
            </p:nvSpPr>
            <p:spPr>
              <a:xfrm>
                <a:off x="615328" y="2057080"/>
                <a:ext cx="2310697" cy="346890"/>
              </a:xfrm>
              <a:prstGeom prst="rect">
                <a:avLst/>
              </a:prstGeom>
              <a:blipFill rotWithShape="1">
                <a:blip r:embed="rId9"/>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577556" y="2052675"/>
                <a:ext cx="233608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a:latin typeface="Cambria Math" panose="02040503050406030204" pitchFamily="18" charset="0"/>
                              <a:ea typeface="Cambria Math"/>
                            </a:rPr>
                          </m:ctrlPr>
                        </m:sSupPr>
                        <m:e>
                          <m:r>
                            <a:rPr lang="en-US" altLang="ko-KR" sz="1600" b="1" i="1">
                              <a:latin typeface="Cambria Math"/>
                              <a:ea typeface="SimSun"/>
                              <a:cs typeface="Times New Roman"/>
                            </a:rPr>
                            <m:t>𝒚</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i="1">
                              <a:latin typeface="Cambria Math"/>
                              <a:ea typeface="SimSun"/>
                              <a:cs typeface="Times New Roman"/>
                            </a:rPr>
                            <m:t>𝑦</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5577556" y="2052675"/>
                <a:ext cx="2336088" cy="346890"/>
              </a:xfrm>
              <a:prstGeom prst="rect">
                <a:avLst/>
              </a:prstGeom>
              <a:blipFill rotWithShape="1">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2325" y="1505635"/>
                <a:ext cx="2812373" cy="323165"/>
              </a:xfrm>
              <a:prstGeom prst="rect">
                <a:avLst/>
              </a:prstGeom>
            </p:spPr>
            <p:txBody>
              <a:bodyPr wrap="none">
                <a:spAutoFit/>
              </a:bodyPr>
              <a:lstStyle/>
              <a:p>
                <a:r>
                  <a:rPr lang="en-US" altLang="ko-KR" sz="1500" b="1" dirty="0" smtClean="0">
                    <a:solidFill>
                      <a:schemeClr val="tx1"/>
                    </a:solidFill>
                    <a:latin typeface="Calibri" panose="020F0502020204030204" pitchFamily="34" charset="0"/>
                  </a:rPr>
                  <a:t>1. Given the data at </a:t>
                </a:r>
                <a14:m>
                  <m:oMath xmlns:m="http://schemas.openxmlformats.org/officeDocument/2006/math">
                    <m:r>
                      <a:rPr lang="en-US" altLang="ko-KR" sz="1500" b="1" i="1" dirty="0" smtClean="0">
                        <a:solidFill>
                          <a:schemeClr val="tx1"/>
                        </a:solidFill>
                        <a:latin typeface="Cambria Math"/>
                      </a:rPr>
                      <m:t>𝒏</m:t>
                    </m:r>
                  </m:oMath>
                </a14:m>
                <a:r>
                  <a:rPr lang="en-US" altLang="ko-KR" sz="1500" b="1" dirty="0" smtClean="0">
                    <a:solidFill>
                      <a:schemeClr val="tx1"/>
                    </a:solidFill>
                    <a:latin typeface="Calibri" panose="020F0502020204030204" pitchFamily="34" charset="0"/>
                  </a:rPr>
                  <a:t>th iteration</a:t>
                </a:r>
                <a:endParaRPr lang="en-US" sz="1500" dirty="0">
                  <a:solidFill>
                    <a:schemeClr val="tx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2325" y="1505635"/>
                <a:ext cx="2812373" cy="323165"/>
              </a:xfrm>
              <a:prstGeom prst="rect">
                <a:avLst/>
              </a:prstGeom>
              <a:blipFill rotWithShape="1">
                <a:blip r:embed="rId11"/>
                <a:stretch>
                  <a:fillRect l="-649" t="-3774" r="-216"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3149994" y="2052675"/>
                <a:ext cx="2325958" cy="3468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latin typeface="Cambria Math" panose="02040503050406030204" pitchFamily="18" charset="0"/>
                              <a:ea typeface="Cambria Math"/>
                            </a:rPr>
                          </m:ctrlPr>
                        </m:sSupPr>
                        <m:e>
                          <m:r>
                            <a:rPr lang="en-US" altLang="ko-KR" sz="1600" b="1" i="1" smtClean="0">
                              <a:latin typeface="Cambria Math"/>
                              <a:ea typeface="SimSun"/>
                              <a:cs typeface="Times New Roman"/>
                            </a:rPr>
                            <m:t>𝒇</m:t>
                          </m:r>
                        </m:e>
                        <m:sup>
                          <m:r>
                            <a:rPr lang="en-GB" altLang="ko-KR" sz="1600" i="1">
                              <a:latin typeface="Cambria Math"/>
                              <a:ea typeface="SimSun"/>
                              <a:cs typeface="Times New Roman"/>
                            </a:rPr>
                            <m:t>1:</m:t>
                          </m:r>
                          <m:r>
                            <a:rPr lang="en-GB" altLang="ko-KR" sz="1600" i="1">
                              <a:latin typeface="Cambria Math"/>
                              <a:ea typeface="SimSun"/>
                              <a:cs typeface="Times New Roman"/>
                            </a:rPr>
                            <m:t>𝑛</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1</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𝑖</m:t>
                          </m:r>
                        </m:sup>
                      </m:sSup>
                      <m:r>
                        <a:rPr lang="en-GB" altLang="ko-KR" sz="1600" i="1">
                          <a:latin typeface="Cambria Math"/>
                          <a:ea typeface="SimSun"/>
                          <a:cs typeface="Times New Roman"/>
                        </a:rPr>
                        <m:t>,…,</m:t>
                      </m:r>
                      <m:sSup>
                        <m:sSupPr>
                          <m:ctrlPr>
                            <a:rPr lang="ko-KR" altLang="ko-KR" sz="1600" i="1">
                              <a:latin typeface="Cambria Math" panose="02040503050406030204" pitchFamily="18" charset="0"/>
                              <a:ea typeface="Cambria Math"/>
                            </a:rPr>
                          </m:ctrlPr>
                        </m:sSupPr>
                        <m:e>
                          <m:r>
                            <a:rPr lang="en-US" altLang="ko-KR" sz="1600" b="0" i="1" smtClean="0">
                              <a:latin typeface="Cambria Math"/>
                              <a:ea typeface="SimSun"/>
                              <a:cs typeface="Times New Roman"/>
                            </a:rPr>
                            <m:t>𝑓</m:t>
                          </m:r>
                        </m:e>
                        <m:sup>
                          <m:r>
                            <a:rPr lang="en-GB" altLang="ko-KR" sz="1600" i="1">
                              <a:latin typeface="Cambria Math"/>
                              <a:ea typeface="SimSun"/>
                              <a:cs typeface="Times New Roman"/>
                            </a:rPr>
                            <m:t>𝑛</m:t>
                          </m:r>
                        </m:sup>
                      </m:sSup>
                      <m:r>
                        <a:rPr lang="en-GB" altLang="ko-KR" sz="1600" i="1">
                          <a:latin typeface="Cambria Math"/>
                          <a:ea typeface="SimSun"/>
                          <a:cs typeface="Times New Roman"/>
                        </a:rPr>
                        <m:t>}</m:t>
                      </m:r>
                    </m:oMath>
                  </m:oMathPara>
                </a14:m>
                <a:endParaRPr lang="en-US" sz="1600" dirty="0"/>
              </a:p>
            </p:txBody>
          </p:sp>
        </mc:Choice>
        <mc:Fallback xmlns="">
          <p:sp>
            <p:nvSpPr>
              <p:cNvPr id="28" name="Rectangle 27"/>
              <p:cNvSpPr>
                <a:spLocks noRot="1" noChangeAspect="1" noMove="1" noResize="1" noEditPoints="1" noAdjustHandles="1" noChangeArrowheads="1" noChangeShapeType="1" noTextEdit="1"/>
              </p:cNvSpPr>
              <p:nvPr/>
            </p:nvSpPr>
            <p:spPr>
              <a:xfrm>
                <a:off x="3149994" y="2052675"/>
                <a:ext cx="2325958" cy="346890"/>
              </a:xfrm>
              <a:prstGeom prst="rect">
                <a:avLst/>
              </a:prstGeom>
              <a:blipFill rotWithShape="1">
                <a:blip r:embed="rId12"/>
                <a:stretch>
                  <a:fillRect b="-10526"/>
                </a:stretch>
              </a:blipFill>
            </p:spPr>
            <p:txBody>
              <a:bodyPr/>
              <a:lstStyle/>
              <a:p>
                <a:r>
                  <a:rPr lang="en-US">
                    <a:noFill/>
                  </a:rPr>
                  <a:t> </a:t>
                </a:r>
              </a:p>
            </p:txBody>
          </p:sp>
        </mc:Fallback>
      </mc:AlternateContent>
      <p:sp>
        <p:nvSpPr>
          <p:cNvPr id="12" name="Rectangle 11"/>
          <p:cNvSpPr/>
          <p:nvPr/>
        </p:nvSpPr>
        <p:spPr>
          <a:xfrm>
            <a:off x="1295400" y="1794370"/>
            <a:ext cx="787395" cy="369332"/>
          </a:xfrm>
          <a:prstGeom prst="rect">
            <a:avLst/>
          </a:prstGeom>
        </p:spPr>
        <p:txBody>
          <a:bodyPr wrap="none">
            <a:spAutoFit/>
          </a:bodyPr>
          <a:lstStyle/>
          <a:p>
            <a:r>
              <a:rPr lang="en-US" b="1" dirty="0" smtClean="0">
                <a:solidFill>
                  <a:srgbClr val="FF0000"/>
                </a:solidFill>
              </a:rPr>
              <a:t>Inputs</a:t>
            </a:r>
            <a:endParaRPr lang="en-US" dirty="0">
              <a:solidFill>
                <a:srgbClr val="FF0000"/>
              </a:solidFill>
            </a:endParaRPr>
          </a:p>
        </p:txBody>
      </p:sp>
      <p:sp>
        <p:nvSpPr>
          <p:cNvPr id="38" name="Rectangle 37"/>
          <p:cNvSpPr/>
          <p:nvPr/>
        </p:nvSpPr>
        <p:spPr>
          <a:xfrm>
            <a:off x="6248400" y="1794370"/>
            <a:ext cx="1444819" cy="369332"/>
          </a:xfrm>
          <a:prstGeom prst="rect">
            <a:avLst/>
          </a:prstGeom>
        </p:spPr>
        <p:txBody>
          <a:bodyPr wrap="none">
            <a:spAutoFit/>
          </a:bodyPr>
          <a:lstStyle/>
          <a:p>
            <a:r>
              <a:rPr lang="en-US" b="1" dirty="0">
                <a:solidFill>
                  <a:srgbClr val="FF0000"/>
                </a:solidFill>
              </a:rPr>
              <a:t>O</a:t>
            </a:r>
            <a:r>
              <a:rPr lang="en-US" b="1" dirty="0" smtClean="0">
                <a:solidFill>
                  <a:srgbClr val="FF0000"/>
                </a:solidFill>
              </a:rPr>
              <a:t>bservations</a:t>
            </a:r>
            <a:endParaRPr lang="en-US" dirty="0">
              <a:solidFill>
                <a:srgbClr val="FF0000"/>
              </a:solidFill>
            </a:endParaRPr>
          </a:p>
        </p:txBody>
      </p:sp>
      <p:sp>
        <p:nvSpPr>
          <p:cNvPr id="39" name="Rectangle 38"/>
          <p:cNvSpPr/>
          <p:nvPr/>
        </p:nvSpPr>
        <p:spPr>
          <a:xfrm>
            <a:off x="3200400" y="1794370"/>
            <a:ext cx="2352695" cy="369332"/>
          </a:xfrm>
          <a:prstGeom prst="rect">
            <a:avLst/>
          </a:prstGeom>
        </p:spPr>
        <p:txBody>
          <a:bodyPr wrap="none">
            <a:spAutoFit/>
          </a:bodyPr>
          <a:lstStyle/>
          <a:p>
            <a:r>
              <a:rPr lang="en-US" b="1" dirty="0" smtClean="0">
                <a:solidFill>
                  <a:srgbClr val="FF0000"/>
                </a:solidFill>
                <a:sym typeface="Wingdings" panose="05000000000000000000" pitchFamily="2" charset="2"/>
              </a:rPr>
              <a:t>Latent function values </a:t>
            </a:r>
            <a:endParaRPr lang="en-US" dirty="0">
              <a:solidFill>
                <a:srgbClr val="FF0000"/>
              </a:solidFill>
            </a:endParaRPr>
          </a:p>
        </p:txBody>
      </p:sp>
      <p:sp>
        <p:nvSpPr>
          <p:cNvPr id="26" name="Rectangle 25"/>
          <p:cNvSpPr/>
          <p:nvPr/>
        </p:nvSpPr>
        <p:spPr>
          <a:xfrm>
            <a:off x="2325" y="4038600"/>
            <a:ext cx="7146187" cy="323165"/>
          </a:xfrm>
          <a:prstGeom prst="rect">
            <a:avLst/>
          </a:prstGeom>
        </p:spPr>
        <p:txBody>
          <a:bodyPr wrap="none">
            <a:spAutoFit/>
          </a:bodyPr>
          <a:lstStyle/>
          <a:p>
            <a:r>
              <a:rPr lang="en-US" altLang="ko-KR" sz="1500" b="1" dirty="0" smtClean="0">
                <a:solidFill>
                  <a:srgbClr val="2706EC"/>
                </a:solidFill>
                <a:latin typeface="Calibri" panose="020F0502020204030204" pitchFamily="34" charset="0"/>
              </a:rPr>
              <a:t>3. Likelihood is constructed base the assumption on the noise, i.e., </a:t>
            </a:r>
            <a:r>
              <a:rPr lang="en-US" altLang="ko-KR" sz="1500" b="1" dirty="0" err="1" smtClean="0">
                <a:solidFill>
                  <a:srgbClr val="2706EC"/>
                </a:solidFill>
                <a:latin typeface="Calibri" panose="020F0502020204030204" pitchFamily="34" charset="0"/>
              </a:rPr>
              <a:t>i.i.d</a:t>
            </a:r>
            <a:r>
              <a:rPr lang="en-US" altLang="ko-KR" sz="1500" b="1" dirty="0" smtClean="0">
                <a:solidFill>
                  <a:srgbClr val="2706EC"/>
                </a:solidFill>
                <a:latin typeface="Calibri" panose="020F0502020204030204" pitchFamily="34" charset="0"/>
              </a:rPr>
              <a:t>. Gaussian noise</a:t>
            </a:r>
            <a:endParaRPr lang="en-US" sz="1500" dirty="0">
              <a:solidFill>
                <a:srgbClr val="2706EC"/>
              </a:solidFill>
            </a:endParaRPr>
          </a:p>
        </p:txBody>
      </p:sp>
      <mc:AlternateContent xmlns:mc="http://schemas.openxmlformats.org/markup-compatibility/2006" xmlns:a14="http://schemas.microsoft.com/office/drawing/2010/main">
        <mc:Choice Requires="a14">
          <p:sp>
            <p:nvSpPr>
              <p:cNvPr id="27" name="Rectangle 26"/>
              <p:cNvSpPr/>
              <p:nvPr/>
            </p:nvSpPr>
            <p:spPr>
              <a:xfrm>
                <a:off x="3392377" y="4343400"/>
                <a:ext cx="2322623" cy="33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𝑝</m:t>
                      </m:r>
                      <m:d>
                        <m:dPr>
                          <m:ctrlPr>
                            <a:rPr lang="en-US" altLang="ko-KR" sz="1400" i="1">
                              <a:latin typeface="Cambria Math" panose="02040503050406030204" pitchFamily="18" charset="0"/>
                            </a:rPr>
                          </m:ctrlPr>
                        </m:dPr>
                        <m:e>
                          <m:sSup>
                            <m:sSupPr>
                              <m:ctrlPr>
                                <a:rPr lang="ko-KR" altLang="ko-KR" sz="1400" i="1">
                                  <a:latin typeface="Cambria Math" panose="02040503050406030204" pitchFamily="18" charset="0"/>
                                  <a:ea typeface="Cambria Math"/>
                                </a:rPr>
                              </m:ctrlPr>
                            </m:sSupPr>
                            <m:e>
                              <m:r>
                                <a:rPr lang="en-US" altLang="ko-KR" sz="1400" b="1" i="1">
                                  <a:latin typeface="Cambria Math"/>
                                  <a:ea typeface="SimSun"/>
                                  <a:cs typeface="Times New Roman"/>
                                </a:rPr>
                                <m:t>𝒚</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r>
                            <a:rPr lang="en-US" altLang="ko-KR" sz="1400" b="0" i="1" smtClean="0">
                              <a:latin typeface="Cambria Math"/>
                            </a:rPr>
                            <m:t>|</m:t>
                          </m:r>
                          <m:sSup>
                            <m:sSupPr>
                              <m:ctrlPr>
                                <a:rPr lang="ko-KR" altLang="ko-KR" sz="1400" i="1">
                                  <a:latin typeface="Cambria Math" panose="02040503050406030204" pitchFamily="18" charset="0"/>
                                  <a:ea typeface="Cambria Math"/>
                                </a:rPr>
                              </m:ctrlPr>
                            </m:sSupPr>
                            <m:e>
                              <m:r>
                                <a:rPr lang="en-US" altLang="ko-KR" sz="1400" b="1" i="1">
                                  <a:latin typeface="Cambria Math"/>
                                  <a:ea typeface="SimSun"/>
                                  <a:cs typeface="Times New Roman"/>
                                </a:rPr>
                                <m:t>𝒇</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e>
                      </m:d>
                      <m:r>
                        <a:rPr lang="en-US" altLang="ko-KR" sz="1400" b="0" i="0" smtClean="0">
                          <a:latin typeface="Cambria Math"/>
                        </a:rPr>
                        <m:t>=</m:t>
                      </m:r>
                      <m:r>
                        <a:rPr lang="en-GB" altLang="ko-KR" sz="1400" i="1">
                          <a:latin typeface="Cambria Math"/>
                        </a:rPr>
                        <m:t>𝑁</m:t>
                      </m:r>
                      <m:d>
                        <m:dPr>
                          <m:ctrlPr>
                            <a:rPr lang="ko-KR" altLang="ko-KR" sz="1400" i="1">
                              <a:latin typeface="Cambria Math" panose="02040503050406030204" pitchFamily="18" charset="0"/>
                            </a:rPr>
                          </m:ctrlPr>
                        </m:dPr>
                        <m:e>
                          <m:sSup>
                            <m:sSupPr>
                              <m:ctrlPr>
                                <a:rPr lang="ko-KR" altLang="ko-KR" sz="1400" i="1">
                                  <a:latin typeface="Cambria Math" panose="02040503050406030204" pitchFamily="18" charset="0"/>
                                  <a:ea typeface="Cambria Math"/>
                                </a:rPr>
                              </m:ctrlPr>
                            </m:sSupPr>
                            <m:e>
                              <m:r>
                                <a:rPr lang="en-US" altLang="ko-KR" sz="1400" b="1" i="1">
                                  <a:latin typeface="Cambria Math"/>
                                  <a:ea typeface="SimSun"/>
                                  <a:cs typeface="Times New Roman"/>
                                </a:rPr>
                                <m:t>𝒇</m:t>
                              </m:r>
                            </m:e>
                            <m:sup>
                              <m:r>
                                <a:rPr lang="en-GB" altLang="ko-KR" sz="1400" i="1">
                                  <a:latin typeface="Cambria Math"/>
                                  <a:ea typeface="SimSun"/>
                                  <a:cs typeface="Times New Roman"/>
                                </a:rPr>
                                <m:t>1:</m:t>
                              </m:r>
                              <m:r>
                                <a:rPr lang="en-GB" altLang="ko-KR" sz="1400" i="1">
                                  <a:latin typeface="Cambria Math"/>
                                  <a:ea typeface="SimSun"/>
                                  <a:cs typeface="Times New Roman"/>
                                </a:rPr>
                                <m:t>𝑛</m:t>
                              </m:r>
                            </m:sup>
                          </m:sSup>
                          <m:r>
                            <a:rPr lang="en-GB" altLang="ko-KR" sz="1400" i="1">
                              <a:latin typeface="Cambria Math"/>
                            </a:rPr>
                            <m:t>,</m:t>
                          </m:r>
                          <m:sSubSup>
                            <m:sSubSupPr>
                              <m:ctrlPr>
                                <a:rPr lang="ko-KR" altLang="ko-KR" sz="1400" i="1">
                                  <a:latin typeface="Cambria Math" panose="02040503050406030204" pitchFamily="18" charset="0"/>
                                </a:rPr>
                              </m:ctrlPr>
                            </m:sSubSupPr>
                            <m:e>
                              <m:r>
                                <a:rPr lang="en-GB" altLang="ko-KR" sz="1400" i="1">
                                  <a:latin typeface="Cambria Math"/>
                                </a:rPr>
                                <m:t>𝜎</m:t>
                              </m:r>
                            </m:e>
                            <m:sub>
                              <m:r>
                                <a:rPr lang="ko-KR" altLang="en-US" sz="1400" i="1">
                                  <a:latin typeface="Cambria Math"/>
                                </a:rPr>
                                <m:t>𝜖</m:t>
                              </m:r>
                            </m:sub>
                            <m:sup>
                              <m:r>
                                <a:rPr lang="en-GB" altLang="ko-KR" sz="1400" i="1">
                                  <a:latin typeface="Cambria Math"/>
                                </a:rPr>
                                <m:t>2</m:t>
                              </m:r>
                            </m:sup>
                          </m:sSubSup>
                          <m:r>
                            <a:rPr lang="en-US" altLang="ko-KR" sz="1400" b="1" i="0" smtClean="0">
                              <a:latin typeface="Cambria Math"/>
                            </a:rPr>
                            <m:t>𝐈</m:t>
                          </m:r>
                        </m:e>
                      </m:d>
                    </m:oMath>
                  </m:oMathPara>
                </a14:m>
                <a:endParaRPr lang="en-US" sz="1500" dirty="0"/>
              </a:p>
            </p:txBody>
          </p:sp>
        </mc:Choice>
        <mc:Fallback xmlns="">
          <p:sp>
            <p:nvSpPr>
              <p:cNvPr id="27" name="Rectangle 26"/>
              <p:cNvSpPr>
                <a:spLocks noRot="1" noChangeAspect="1" noMove="1" noResize="1" noEditPoints="1" noAdjustHandles="1" noChangeArrowheads="1" noChangeShapeType="1" noTextEdit="1"/>
              </p:cNvSpPr>
              <p:nvPr/>
            </p:nvSpPr>
            <p:spPr>
              <a:xfrm>
                <a:off x="3392377" y="4343400"/>
                <a:ext cx="2322623" cy="335476"/>
              </a:xfrm>
              <a:prstGeom prst="rect">
                <a:avLst/>
              </a:prstGeom>
              <a:blipFill rotWithShape="1">
                <a:blip r:embed="rId14"/>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6248400" y="1600200"/>
                <a:ext cx="1302793" cy="346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ko-KR" sz="1600" i="1" smtClean="0">
                              <a:solidFill>
                                <a:srgbClr val="FF0000"/>
                              </a:solidFill>
                              <a:latin typeface="Cambria Math" panose="02040503050406030204" pitchFamily="18" charset="0"/>
                            </a:rPr>
                          </m:ctrlPr>
                        </m:sSupPr>
                        <m:e>
                          <m:r>
                            <a:rPr lang="en-US" altLang="ko-KR" sz="1600" i="1">
                              <a:solidFill>
                                <a:srgbClr val="FF0000"/>
                              </a:solidFill>
                              <a:latin typeface="Cambria Math"/>
                            </a:rPr>
                            <m:t>𝑦</m:t>
                          </m:r>
                        </m:e>
                        <m:sup>
                          <m:r>
                            <a:rPr lang="en-US" altLang="ko-KR" sz="1600" i="1">
                              <a:solidFill>
                                <a:srgbClr val="FF0000"/>
                              </a:solidFill>
                              <a:latin typeface="Cambria Math"/>
                            </a:rPr>
                            <m:t>𝑖</m:t>
                          </m:r>
                        </m:sup>
                      </m:sSup>
                      <m:r>
                        <a:rPr lang="en-US" altLang="ko-KR" sz="1600" b="0" i="1" smtClean="0">
                          <a:solidFill>
                            <a:srgbClr val="FF0000"/>
                          </a:solidFill>
                          <a:latin typeface="Cambria Math"/>
                        </a:rPr>
                        <m:t>=</m:t>
                      </m:r>
                      <m:sSup>
                        <m:sSupPr>
                          <m:ctrlPr>
                            <a:rPr lang="ko-KR" altLang="ko-KR" sz="1600" i="1">
                              <a:solidFill>
                                <a:srgbClr val="FF0000"/>
                              </a:solidFill>
                              <a:latin typeface="Cambria Math" panose="02040503050406030204" pitchFamily="18" charset="0"/>
                              <a:ea typeface="Cambria Math"/>
                            </a:rPr>
                          </m:ctrlPr>
                        </m:sSupPr>
                        <m:e>
                          <m:r>
                            <a:rPr lang="en-US" altLang="ko-KR" sz="1600" i="1">
                              <a:solidFill>
                                <a:srgbClr val="FF0000"/>
                              </a:solidFill>
                              <a:latin typeface="Cambria Math"/>
                              <a:ea typeface="SimSun"/>
                              <a:cs typeface="Times New Roman"/>
                            </a:rPr>
                            <m:t>𝑓</m:t>
                          </m:r>
                        </m:e>
                        <m:sup>
                          <m:r>
                            <a:rPr lang="en-GB" altLang="ko-KR" sz="1600" i="1">
                              <a:solidFill>
                                <a:srgbClr val="FF0000"/>
                              </a:solidFill>
                              <a:latin typeface="Cambria Math"/>
                              <a:ea typeface="SimSun"/>
                              <a:cs typeface="Times New Roman"/>
                            </a:rPr>
                            <m:t>𝑖</m:t>
                          </m:r>
                        </m:sup>
                      </m:sSup>
                      <m:r>
                        <a:rPr lang="en-US" altLang="ko-KR" sz="1600" b="0" i="1" smtClean="0">
                          <a:solidFill>
                            <a:srgbClr val="FF0000"/>
                          </a:solidFill>
                          <a:latin typeface="Cambria Math"/>
                          <a:ea typeface="SimSun"/>
                          <a:cs typeface="Times New Roman"/>
                        </a:rPr>
                        <m:t>+</m:t>
                      </m:r>
                      <m:sSup>
                        <m:sSupPr>
                          <m:ctrlPr>
                            <a:rPr lang="ko-KR" altLang="ko-KR" sz="1600" i="1">
                              <a:solidFill>
                                <a:srgbClr val="FF0000"/>
                              </a:solidFill>
                              <a:latin typeface="Cambria Math" panose="02040503050406030204" pitchFamily="18" charset="0"/>
                            </a:rPr>
                          </m:ctrlPr>
                        </m:sSupPr>
                        <m:e>
                          <m:r>
                            <a:rPr lang="ko-KR" altLang="en-US" sz="1600" i="1">
                              <a:solidFill>
                                <a:srgbClr val="FF0000"/>
                              </a:solidFill>
                              <a:latin typeface="Cambria Math"/>
                            </a:rPr>
                            <m:t>𝜖</m:t>
                          </m:r>
                        </m:e>
                        <m:sup>
                          <m:r>
                            <a:rPr lang="en-US" altLang="ko-KR" sz="1600" i="1">
                              <a:solidFill>
                                <a:srgbClr val="FF0000"/>
                              </a:solidFill>
                              <a:latin typeface="Cambria Math"/>
                            </a:rPr>
                            <m:t>𝑖</m:t>
                          </m:r>
                        </m:sup>
                      </m:sSup>
                    </m:oMath>
                  </m:oMathPara>
                </a14:m>
                <a:endParaRPr lang="en-US" sz="1600"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6248400" y="1600200"/>
                <a:ext cx="1302793" cy="346570"/>
              </a:xfrm>
              <a:prstGeom prst="rect">
                <a:avLst/>
              </a:prstGeom>
              <a:blipFill rotWithShape="1">
                <a:blip r:embed="rId15"/>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953000" y="3531282"/>
                <a:ext cx="4114800" cy="5073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1200" i="1">
                          <a:latin typeface="Cambria Math"/>
                        </a:rPr>
                        <m:t>𝑘</m:t>
                      </m:r>
                      <m:d>
                        <m:dPr>
                          <m:ctrlPr>
                            <a:rPr lang="en-US" sz="1200" i="1">
                              <a:latin typeface="Cambria Math" panose="02040503050406030204" pitchFamily="18" charset="0"/>
                            </a:rPr>
                          </m:ctrlPr>
                        </m:dPr>
                        <m:e>
                          <m:r>
                            <a:rPr lang="en-US" sz="1200" b="1" i="1">
                              <a:latin typeface="Cambria Math"/>
                            </a:rPr>
                            <m:t>𝒙</m:t>
                          </m:r>
                          <m:r>
                            <a:rPr lang="en-US"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r>
                        <a:rPr lang="en-GB" sz="1200" i="1">
                          <a:latin typeface="Cambria Math"/>
                        </a:rPr>
                        <m:t>=</m:t>
                      </m:r>
                      <m:r>
                        <a:rPr lang="en-GB" sz="1200" i="1">
                          <a:latin typeface="Cambria Math"/>
                        </a:rPr>
                        <m:t>𝛾</m:t>
                      </m:r>
                      <m:r>
                        <m:rPr>
                          <m:sty m:val="p"/>
                        </m:rPr>
                        <a:rPr lang="en-GB" sz="1200">
                          <a:latin typeface="Cambria Math"/>
                        </a:rPr>
                        <m:t>exp</m:t>
                      </m:r>
                      <m:d>
                        <m:dPr>
                          <m:ctrlPr>
                            <a:rPr lang="en-US" sz="1200" i="1">
                              <a:latin typeface="Cambria Math" panose="02040503050406030204" pitchFamily="18" charset="0"/>
                            </a:rPr>
                          </m:ctrlPr>
                        </m:dPr>
                        <m:e>
                          <m:r>
                            <a:rPr lang="en-GB" sz="1200" i="1">
                              <a:latin typeface="Cambria Math"/>
                            </a:rPr>
                            <m:t>−</m:t>
                          </m:r>
                          <m:f>
                            <m:fPr>
                              <m:ctrlPr>
                                <a:rPr lang="en-US" sz="1200" i="1">
                                  <a:latin typeface="Cambria Math" panose="02040503050406030204" pitchFamily="18" charset="0"/>
                                </a:rPr>
                              </m:ctrlPr>
                            </m:fPr>
                            <m:num>
                              <m:r>
                                <a:rPr lang="en-GB" sz="1200" i="1">
                                  <a:latin typeface="Cambria Math"/>
                                </a:rPr>
                                <m:t>1</m:t>
                              </m:r>
                            </m:num>
                            <m:den>
                              <m:r>
                                <a:rPr lang="en-GB" sz="1200" i="1">
                                  <a:latin typeface="Cambria Math"/>
                                </a:rPr>
                                <m:t>2</m:t>
                              </m:r>
                            </m:den>
                          </m:f>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b="1" i="1">
                                      <a:latin typeface="Cambria Math"/>
                                    </a:rPr>
                                    <m:t>𝒙</m:t>
                                  </m:r>
                                  <m:r>
                                    <a:rPr lang="en-GB"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e>
                            <m:sup>
                              <m:r>
                                <a:rPr lang="en-GB" sz="1200" i="1">
                                  <a:latin typeface="Cambria Math"/>
                                </a:rPr>
                                <m:t>𝑇</m:t>
                              </m:r>
                            </m:sup>
                          </m:sSup>
                          <m:sSup>
                            <m:sSupPr>
                              <m:ctrlPr>
                                <a:rPr lang="en-US" sz="1200" i="1">
                                  <a:latin typeface="Cambria Math" panose="02040503050406030204" pitchFamily="18" charset="0"/>
                                </a:rPr>
                              </m:ctrlPr>
                            </m:sSupPr>
                            <m:e>
                              <m:r>
                                <m:rPr>
                                  <m:sty m:val="p"/>
                                </m:rPr>
                                <a:rPr lang="en-GB" sz="1200">
                                  <a:latin typeface="Cambria Math"/>
                                </a:rPr>
                                <m:t>diag</m:t>
                              </m:r>
                              <m:d>
                                <m:dPr>
                                  <m:ctrlPr>
                                    <a:rPr lang="en-US" sz="1200" i="1">
                                      <a:latin typeface="Cambria Math" panose="02040503050406030204" pitchFamily="18" charset="0"/>
                                    </a:rPr>
                                  </m:ctrlPr>
                                </m:dPr>
                                <m:e>
                                  <m:r>
                                    <a:rPr lang="en-GB" sz="1200" b="1" i="1">
                                      <a:latin typeface="Cambria Math"/>
                                    </a:rPr>
                                    <m:t>𝝀</m:t>
                                  </m:r>
                                </m:e>
                              </m:d>
                            </m:e>
                            <m:sup>
                              <m:r>
                                <a:rPr lang="en-GB" sz="1200" i="1">
                                  <a:latin typeface="Cambria Math"/>
                                </a:rPr>
                                <m:t>−2</m:t>
                              </m:r>
                            </m:sup>
                          </m:sSup>
                          <m:d>
                            <m:dPr>
                              <m:ctrlPr>
                                <a:rPr lang="en-US" sz="1200" i="1">
                                  <a:latin typeface="Cambria Math" panose="02040503050406030204" pitchFamily="18" charset="0"/>
                                </a:rPr>
                              </m:ctrlPr>
                            </m:dPr>
                            <m:e>
                              <m:r>
                                <a:rPr lang="en-US" sz="1200" b="1" i="1">
                                  <a:latin typeface="Cambria Math"/>
                                </a:rPr>
                                <m:t>𝒙</m:t>
                              </m:r>
                              <m:r>
                                <a:rPr lang="en-GB" sz="1200" i="1">
                                  <a:latin typeface="Cambria Math"/>
                                </a:rPr>
                                <m:t>−</m:t>
                              </m:r>
                              <m:sSup>
                                <m:sSupPr>
                                  <m:ctrlPr>
                                    <a:rPr lang="en-US" sz="1200" i="1">
                                      <a:latin typeface="Cambria Math" panose="02040503050406030204" pitchFamily="18" charset="0"/>
                                    </a:rPr>
                                  </m:ctrlPr>
                                </m:sSupPr>
                                <m:e>
                                  <m:r>
                                    <a:rPr lang="en-US" sz="1200" b="1" i="1">
                                      <a:latin typeface="Cambria Math"/>
                                    </a:rPr>
                                    <m:t>𝒙</m:t>
                                  </m:r>
                                </m:e>
                                <m:sup>
                                  <m:r>
                                    <a:rPr lang="en-US" sz="1200" i="1">
                                      <a:latin typeface="Cambria Math"/>
                                    </a:rPr>
                                    <m:t>′</m:t>
                                  </m:r>
                                </m:sup>
                              </m:sSup>
                            </m:e>
                          </m:d>
                        </m:e>
                      </m:d>
                    </m:oMath>
                  </m:oMathPara>
                </a14:m>
                <a:endParaRPr lang="en-US" sz="1200" dirty="0"/>
              </a:p>
            </p:txBody>
          </p:sp>
        </mc:Choice>
        <mc:Fallback xmlns="">
          <p:sp>
            <p:nvSpPr>
              <p:cNvPr id="48" name="Rectangle 47"/>
              <p:cNvSpPr>
                <a:spLocks noRot="1" noChangeAspect="1" noMove="1" noResize="1" noEditPoints="1" noAdjustHandles="1" noChangeArrowheads="1" noChangeShapeType="1" noTextEdit="1"/>
              </p:cNvSpPr>
              <p:nvPr/>
            </p:nvSpPr>
            <p:spPr>
              <a:xfrm>
                <a:off x="4953000" y="3531282"/>
                <a:ext cx="4114800" cy="507318"/>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290109" y="3631052"/>
                <a:ext cx="97353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a:rPr>
                        <m:t>𝑚</m:t>
                      </m:r>
                      <m:d>
                        <m:dPr>
                          <m:ctrlPr>
                            <a:rPr lang="en-US" altLang="ko-KR" sz="1400" i="1">
                              <a:latin typeface="Cambria Math" panose="02040503050406030204" pitchFamily="18" charset="0"/>
                            </a:rPr>
                          </m:ctrlPr>
                        </m:dPr>
                        <m:e>
                          <m:r>
                            <a:rPr lang="en-US" altLang="ko-KR" sz="1400" b="1" i="1">
                              <a:latin typeface="Cambria Math"/>
                            </a:rPr>
                            <m:t>𝒙</m:t>
                          </m:r>
                        </m:e>
                      </m:d>
                      <m:r>
                        <a:rPr lang="en-US" altLang="ko-KR" sz="1400" b="0" i="1" smtClean="0">
                          <a:latin typeface="Cambria Math"/>
                          <a:ea typeface="Cambria Math"/>
                        </a:rPr>
                        <m:t>=</m:t>
                      </m:r>
                      <m:r>
                        <a:rPr lang="en-US" altLang="ko-KR" sz="1400" b="1" i="1" smtClean="0">
                          <a:latin typeface="Cambria Math"/>
                          <a:ea typeface="Cambria Math"/>
                        </a:rPr>
                        <m:t>𝟎</m:t>
                      </m:r>
                    </m:oMath>
                  </m:oMathPara>
                </a14:m>
                <a:endParaRPr lang="en-US" sz="1400" b="1" dirty="0"/>
              </a:p>
            </p:txBody>
          </p:sp>
        </mc:Choice>
        <mc:Fallback xmlns="">
          <p:sp>
            <p:nvSpPr>
              <p:cNvPr id="5" name="Rectangle 4"/>
              <p:cNvSpPr>
                <a:spLocks noRot="1" noChangeAspect="1" noMove="1" noResize="1" noEditPoints="1" noAdjustHandles="1" noChangeArrowheads="1" noChangeShapeType="1" noTextEdit="1"/>
              </p:cNvSpPr>
              <p:nvPr/>
            </p:nvSpPr>
            <p:spPr>
              <a:xfrm>
                <a:off x="4290109" y="3631052"/>
                <a:ext cx="973536" cy="307777"/>
              </a:xfrm>
              <a:prstGeom prst="rect">
                <a:avLst/>
              </a:prstGeom>
              <a:blipFill rotWithShape="1">
                <a:blip r:embed="rId17"/>
                <a:stretch>
                  <a:fillRect/>
                </a:stretch>
              </a:blipFill>
            </p:spPr>
            <p:txBody>
              <a:bodyPr/>
              <a:lstStyle/>
              <a:p>
                <a:r>
                  <a:rPr lang="en-US">
                    <a:noFill/>
                  </a:rPr>
                  <a:t> </a:t>
                </a:r>
              </a:p>
            </p:txBody>
          </p:sp>
        </mc:Fallback>
      </mc:AlternateContent>
      <p:sp>
        <p:nvSpPr>
          <p:cNvPr id="29" name="Rectangle 28"/>
          <p:cNvSpPr/>
          <p:nvPr/>
        </p:nvSpPr>
        <p:spPr>
          <a:xfrm>
            <a:off x="304800" y="4793521"/>
            <a:ext cx="8610600" cy="13786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Rectangle 29"/>
              <p:cNvSpPr/>
              <p:nvPr/>
            </p:nvSpPr>
            <p:spPr>
              <a:xfrm>
                <a:off x="468066" y="4793521"/>
                <a:ext cx="8694874" cy="518219"/>
              </a:xfrm>
              <a:prstGeom prst="rect">
                <a:avLst/>
              </a:prstGeom>
            </p:spPr>
            <p:txBody>
              <a:bodyPr wrap="square">
                <a:spAutoFit/>
              </a:bodyPr>
              <a:lstStyle/>
              <a:p>
                <a:r>
                  <a:rPr lang="en-GB" sz="1300" dirty="0"/>
                  <a:t>The hyper-parameters </a:t>
                </a:r>
                <a14:m>
                  <m:oMath xmlns:m="http://schemas.openxmlformats.org/officeDocument/2006/math">
                    <m:r>
                      <a:rPr lang="en-GB" sz="1300" b="1" i="1">
                        <a:latin typeface="Cambria Math"/>
                      </a:rPr>
                      <m:t>𝜽</m:t>
                    </m:r>
                    <m:r>
                      <a:rPr lang="en-GB" sz="1300" b="1" i="1">
                        <a:latin typeface="Cambria Math"/>
                      </a:rPr>
                      <m:t>=</m:t>
                    </m:r>
                    <m:d>
                      <m:dPr>
                        <m:ctrlPr>
                          <a:rPr lang="en-US" sz="1300" b="1" i="1">
                            <a:latin typeface="Cambria Math" panose="02040503050406030204" pitchFamily="18" charset="0"/>
                          </a:rPr>
                        </m:ctrlPr>
                      </m:dPr>
                      <m:e>
                        <m:sSub>
                          <m:sSubPr>
                            <m:ctrlPr>
                              <a:rPr lang="en-US" sz="1300" i="1">
                                <a:latin typeface="Cambria Math" panose="02040503050406030204" pitchFamily="18" charset="0"/>
                              </a:rPr>
                            </m:ctrlPr>
                          </m:sSubPr>
                          <m:e>
                            <m:r>
                              <a:rPr lang="en-GB" sz="1300" i="1">
                                <a:latin typeface="Cambria Math"/>
                              </a:rPr>
                              <m:t>𝜎</m:t>
                            </m:r>
                          </m:e>
                          <m:sub>
                            <m:r>
                              <a:rPr lang="en-GB" sz="1300" i="1">
                                <a:latin typeface="Cambria Math"/>
                              </a:rPr>
                              <m:t>𝜖</m:t>
                            </m:r>
                          </m:sub>
                        </m:sSub>
                        <m:r>
                          <a:rPr lang="en-GB" sz="1300" i="1">
                            <a:latin typeface="Cambria Math"/>
                          </a:rPr>
                          <m:t>,</m:t>
                        </m:r>
                        <m:sSubSup>
                          <m:sSubSupPr>
                            <m:ctrlPr>
                              <a:rPr lang="en-US" sz="1300" i="1" smtClean="0">
                                <a:latin typeface="Cambria Math" panose="02040503050406030204" pitchFamily="18" charset="0"/>
                              </a:rPr>
                            </m:ctrlPr>
                          </m:sSubSupPr>
                          <m:e>
                            <m:r>
                              <a:rPr lang="en-GB" sz="1300" i="1">
                                <a:latin typeface="Cambria Math"/>
                              </a:rPr>
                              <m:t>𝜎</m:t>
                            </m:r>
                          </m:e>
                          <m:sub>
                            <m:r>
                              <a:rPr lang="en-GB" sz="1300" i="1">
                                <a:latin typeface="Cambria Math"/>
                              </a:rPr>
                              <m:t>𝑠</m:t>
                            </m:r>
                          </m:sub>
                          <m:sup>
                            <m:r>
                              <a:rPr lang="en-GB" sz="1300" i="1">
                                <a:latin typeface="Cambria Math"/>
                              </a:rPr>
                              <m:t> </m:t>
                            </m:r>
                          </m:sup>
                        </m:sSubSup>
                        <m:r>
                          <a:rPr lang="en-GB" sz="1300">
                            <a:latin typeface="Cambria Math"/>
                          </a:rPr>
                          <m:t>, </m:t>
                        </m:r>
                        <m:r>
                          <a:rPr lang="en-GB" sz="1300" b="1" i="1">
                            <a:latin typeface="Cambria Math"/>
                          </a:rPr>
                          <m:t>𝝀</m:t>
                        </m:r>
                      </m:e>
                    </m:d>
                  </m:oMath>
                </a14:m>
                <a:r>
                  <a:rPr lang="en-GB" sz="1300" b="1" dirty="0"/>
                  <a:t> </a:t>
                </a:r>
                <a:r>
                  <a:rPr lang="en-GB" sz="1300" dirty="0"/>
                  <a:t>for the noise model and the kernel function are determined as ones maximizing the marginal log-likelihood of the training data </a:t>
                </a:r>
                <a14:m>
                  <m:oMath xmlns:m="http://schemas.openxmlformats.org/officeDocument/2006/math">
                    <m:sSup>
                      <m:sSupPr>
                        <m:ctrlPr>
                          <a:rPr lang="en-US" sz="1300" b="1" i="1">
                            <a:latin typeface="Cambria Math" panose="02040503050406030204" pitchFamily="18" charset="0"/>
                          </a:rPr>
                        </m:ctrlPr>
                      </m:sSupPr>
                      <m:e>
                        <m:r>
                          <a:rPr lang="en-US" sz="1300" b="1" i="1">
                            <a:latin typeface="Cambria Math"/>
                          </a:rPr>
                          <m:t>𝑫</m:t>
                        </m:r>
                      </m:e>
                      <m:sup>
                        <m:r>
                          <a:rPr lang="en-US" sz="1300" i="1">
                            <a:latin typeface="Cambria Math"/>
                          </a:rPr>
                          <m:t>𝑛</m:t>
                        </m:r>
                      </m:sup>
                    </m:sSup>
                    <m:r>
                      <a:rPr lang="en-US" sz="1300" b="1" i="1">
                        <a:latin typeface="Cambria Math"/>
                      </a:rPr>
                      <m:t>={</m:t>
                    </m:r>
                    <m:d>
                      <m:dPr>
                        <m:ctrlPr>
                          <a:rPr lang="en-US" sz="1300" i="1">
                            <a:latin typeface="Cambria Math" panose="02040503050406030204" pitchFamily="18" charset="0"/>
                          </a:rPr>
                        </m:ctrlPr>
                      </m:dPr>
                      <m:e>
                        <m:sSup>
                          <m:sSupPr>
                            <m:ctrlPr>
                              <a:rPr lang="en-US" sz="1300" i="1">
                                <a:latin typeface="Cambria Math" panose="02040503050406030204" pitchFamily="18" charset="0"/>
                              </a:rPr>
                            </m:ctrlPr>
                          </m:sSupPr>
                          <m:e>
                            <m:r>
                              <a:rPr lang="en-GB" sz="1300" b="1" i="1">
                                <a:latin typeface="Cambria Math"/>
                              </a:rPr>
                              <m:t>𝒙</m:t>
                            </m:r>
                          </m:e>
                          <m:sup>
                            <m:r>
                              <a:rPr lang="en-GB" sz="1300" i="1">
                                <a:latin typeface="Cambria Math"/>
                              </a:rPr>
                              <m:t>𝑖</m:t>
                            </m:r>
                          </m:sup>
                        </m:sSup>
                        <m:r>
                          <a:rPr lang="en-GB" sz="1300" i="1">
                            <a:latin typeface="Cambria Math"/>
                          </a:rPr>
                          <m:t>, </m:t>
                        </m:r>
                        <m:sSup>
                          <m:sSupPr>
                            <m:ctrlPr>
                              <a:rPr lang="en-US" sz="1300" i="1">
                                <a:latin typeface="Cambria Math" panose="02040503050406030204" pitchFamily="18" charset="0"/>
                              </a:rPr>
                            </m:ctrlPr>
                          </m:sSupPr>
                          <m:e>
                            <m:r>
                              <a:rPr lang="en-GB" sz="1300" i="1">
                                <a:latin typeface="Cambria Math"/>
                              </a:rPr>
                              <m:t>𝑦</m:t>
                            </m:r>
                          </m:e>
                          <m:sup>
                            <m:r>
                              <a:rPr lang="en-GB" sz="1300" i="1">
                                <a:latin typeface="Cambria Math"/>
                              </a:rPr>
                              <m:t>𝑖</m:t>
                            </m:r>
                          </m:sup>
                        </m:sSup>
                      </m:e>
                    </m:d>
                    <m:d>
                      <m:dPr>
                        <m:begChr m:val="|"/>
                        <m:endChr m:val="}"/>
                        <m:ctrlPr>
                          <a:rPr lang="en-US" sz="1300" i="1">
                            <a:latin typeface="Cambria Math" panose="02040503050406030204" pitchFamily="18" charset="0"/>
                          </a:rPr>
                        </m:ctrlPr>
                      </m:dPr>
                      <m:e>
                        <m:r>
                          <a:rPr lang="en-GB" sz="1300" i="1">
                            <a:latin typeface="Cambria Math"/>
                          </a:rPr>
                          <m:t>𝑖</m:t>
                        </m:r>
                        <m:r>
                          <a:rPr lang="en-GB" sz="1300" i="1">
                            <a:latin typeface="Cambria Math"/>
                          </a:rPr>
                          <m:t>=1,…,</m:t>
                        </m:r>
                        <m:r>
                          <a:rPr lang="en-GB" sz="1300" i="1">
                            <a:latin typeface="Cambria Math"/>
                          </a:rPr>
                          <m:t>𝑛</m:t>
                        </m:r>
                      </m:e>
                    </m:d>
                  </m:oMath>
                </a14:m>
                <a:r>
                  <a:rPr lang="en-US" sz="1300" dirty="0" smtClean="0"/>
                  <a:t> as</a:t>
                </a:r>
                <a:endParaRPr lang="en-US" sz="1300" dirty="0"/>
              </a:p>
            </p:txBody>
          </p:sp>
        </mc:Choice>
        <mc:Fallback xmlns="">
          <p:sp>
            <p:nvSpPr>
              <p:cNvPr id="30" name="Rectangle 29"/>
              <p:cNvSpPr>
                <a:spLocks noRot="1" noChangeAspect="1" noMove="1" noResize="1" noEditPoints="1" noAdjustHandles="1" noChangeArrowheads="1" noChangeShapeType="1" noTextEdit="1"/>
              </p:cNvSpPr>
              <p:nvPr/>
            </p:nvSpPr>
            <p:spPr>
              <a:xfrm>
                <a:off x="468066" y="4793521"/>
                <a:ext cx="8694874" cy="518219"/>
              </a:xfrm>
              <a:prstGeom prst="rect">
                <a:avLst/>
              </a:prstGeom>
              <a:blipFill rotWithShape="1">
                <a:blip r:embed="rId18"/>
                <a:stretch>
                  <a:fillRect l="-140" t="-1176" b="-8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p:cNvSpPr/>
              <p:nvPr/>
            </p:nvSpPr>
            <p:spPr>
              <a:xfrm>
                <a:off x="1410400" y="5330046"/>
                <a:ext cx="6274248" cy="8421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1300" b="1" i="1" smtClean="0">
                              <a:latin typeface="Cambria Math" panose="02040503050406030204" pitchFamily="18" charset="0"/>
                            </a:rPr>
                          </m:ctrlPr>
                        </m:sSupPr>
                        <m:e>
                          <m:r>
                            <a:rPr lang="en-GB" sz="1300" b="1" i="1">
                              <a:latin typeface="Cambria Math"/>
                            </a:rPr>
                            <m:t>𝜽</m:t>
                          </m:r>
                        </m:e>
                        <m:sup>
                          <m:r>
                            <a:rPr lang="en-GB" sz="1300" b="1" i="1">
                              <a:latin typeface="Cambria Math"/>
                            </a:rPr>
                            <m:t>∗</m:t>
                          </m:r>
                        </m:sup>
                      </m:sSup>
                      <m:r>
                        <a:rPr lang="en-US" sz="1300">
                          <a:latin typeface="Cambria Math"/>
                        </a:rPr>
                        <m:t>=</m:t>
                      </m:r>
                      <m:limLow>
                        <m:limLowPr>
                          <m:ctrlPr>
                            <a:rPr lang="en-US" sz="1300" i="1">
                              <a:latin typeface="Cambria Math" panose="02040503050406030204" pitchFamily="18" charset="0"/>
                            </a:rPr>
                          </m:ctrlPr>
                        </m:limLowPr>
                        <m:e>
                          <m:r>
                            <m:rPr>
                              <m:sty m:val="p"/>
                            </m:rPr>
                            <a:rPr lang="en-US" sz="1300">
                              <a:latin typeface="Cambria Math"/>
                            </a:rPr>
                            <m:t>argmax</m:t>
                          </m:r>
                        </m:e>
                        <m:lim>
                          <m:r>
                            <a:rPr lang="en-GB" sz="1300" b="1" i="1">
                              <a:latin typeface="Cambria Math"/>
                            </a:rPr>
                            <m:t>𝜽</m:t>
                          </m:r>
                        </m:lim>
                      </m:limLow>
                      <m:func>
                        <m:funcPr>
                          <m:ctrlPr>
                            <a:rPr lang="en-US" sz="1300" i="1">
                              <a:latin typeface="Cambria Math" panose="02040503050406030204" pitchFamily="18" charset="0"/>
                            </a:rPr>
                          </m:ctrlPr>
                        </m:funcPr>
                        <m:fName>
                          <m:r>
                            <m:rPr>
                              <m:sty m:val="p"/>
                            </m:rPr>
                            <a:rPr lang="en-US" sz="1300">
                              <a:latin typeface="Cambria Math"/>
                            </a:rPr>
                            <m:t>log</m:t>
                          </m:r>
                        </m:fName>
                        <m:e>
                          <m:r>
                            <a:rPr lang="en-US" sz="1300" i="1">
                              <a:latin typeface="Cambria Math"/>
                            </a:rPr>
                            <m:t>𝑝</m:t>
                          </m:r>
                        </m:e>
                      </m:func>
                      <m:d>
                        <m:dPr>
                          <m:ctrlPr>
                            <a:rPr lang="en-US" sz="1300" i="1">
                              <a:latin typeface="Cambria Math" panose="02040503050406030204" pitchFamily="18" charset="0"/>
                            </a:rPr>
                          </m:ctrlPr>
                        </m:dPr>
                        <m:e>
                          <m:sSup>
                            <m:sSupPr>
                              <m:ctrlPr>
                                <a:rPr lang="en-US" sz="1300" b="1" i="1">
                                  <a:latin typeface="Cambria Math" panose="02040503050406030204" pitchFamily="18" charset="0"/>
                                </a:rPr>
                              </m:ctrlPr>
                            </m:sSupPr>
                            <m:e>
                              <m:sSup>
                                <m:sSupPr>
                                  <m:ctrlPr>
                                    <a:rPr lang="en-US" sz="1300" i="1">
                                      <a:latin typeface="Cambria Math" panose="02040503050406030204" pitchFamily="18" charset="0"/>
                                    </a:rPr>
                                  </m:ctrlPr>
                                </m:sSupPr>
                                <m:e>
                                  <m:r>
                                    <a:rPr lang="en-US" sz="1300" b="1" i="1">
                                      <a:latin typeface="Cambria Math"/>
                                    </a:rPr>
                                    <m:t>𝒚</m:t>
                                  </m:r>
                                </m:e>
                                <m:sup>
                                  <m:r>
                                    <a:rPr lang="en-US" sz="1300" i="1">
                                      <a:latin typeface="Cambria Math"/>
                                    </a:rPr>
                                    <m:t>1:</m:t>
                                  </m:r>
                                  <m:r>
                                    <a:rPr lang="en-US" sz="1300" i="1">
                                      <a:latin typeface="Cambria Math"/>
                                    </a:rPr>
                                    <m:t>𝑛</m:t>
                                  </m:r>
                                </m:sup>
                              </m:sSup>
                              <m:r>
                                <a:rPr lang="en-GB" sz="1300" i="1">
                                  <a:latin typeface="Cambria Math"/>
                                </a:rPr>
                                <m:t>|</m:t>
                              </m:r>
                              <m:r>
                                <a:rPr lang="en-GB" sz="1300" b="1" i="1">
                                  <a:latin typeface="Cambria Math"/>
                                </a:rPr>
                                <m:t>𝜽</m:t>
                              </m:r>
                            </m:e>
                            <m:sup>
                              <m:r>
                                <a:rPr lang="en-GB" sz="1300" b="1" i="1">
                                  <a:latin typeface="Cambria Math"/>
                                </a:rPr>
                                <m:t> </m:t>
                              </m:r>
                            </m:sup>
                          </m:sSup>
                        </m:e>
                      </m:d>
                    </m:oMath>
                  </m:oMathPara>
                </a14:m>
                <a:endParaRPr lang="en-US" sz="1300" dirty="0"/>
              </a:p>
              <a:p>
                <a:pPr/>
                <a14:m>
                  <m:oMathPara xmlns:m="http://schemas.openxmlformats.org/officeDocument/2006/math">
                    <m:oMathParaPr>
                      <m:jc m:val="left"/>
                    </m:oMathParaPr>
                    <m:oMath xmlns:m="http://schemas.openxmlformats.org/officeDocument/2006/math">
                      <m:r>
                        <a:rPr lang="en-US" sz="1300" b="0" i="1" smtClean="0">
                          <a:latin typeface="Cambria Math"/>
                        </a:rPr>
                        <m:t>      </m:t>
                      </m:r>
                      <m:r>
                        <a:rPr lang="en-US" sz="1300" i="1">
                          <a:latin typeface="Cambria Math"/>
                        </a:rPr>
                        <m:t>= </m:t>
                      </m:r>
                      <m:limLow>
                        <m:limLowPr>
                          <m:ctrlPr>
                            <a:rPr lang="en-US" sz="1300" i="1">
                              <a:latin typeface="Cambria Math" panose="02040503050406030204" pitchFamily="18" charset="0"/>
                            </a:rPr>
                          </m:ctrlPr>
                        </m:limLowPr>
                        <m:e>
                          <m:r>
                            <m:rPr>
                              <m:sty m:val="p"/>
                            </m:rPr>
                            <a:rPr lang="en-US" sz="1300">
                              <a:latin typeface="Cambria Math"/>
                            </a:rPr>
                            <m:t>argmax</m:t>
                          </m:r>
                        </m:e>
                        <m:lim>
                          <m:r>
                            <a:rPr lang="en-GB" sz="1300" b="1" i="1">
                              <a:latin typeface="Cambria Math"/>
                            </a:rPr>
                            <m:t>𝜽</m:t>
                          </m:r>
                        </m:lim>
                      </m:limLow>
                      <m:d>
                        <m:dPr>
                          <m:ctrlPr>
                            <a:rPr lang="en-US" sz="1300" i="1">
                              <a:latin typeface="Cambria Math" panose="02040503050406030204" pitchFamily="18" charset="0"/>
                            </a:rPr>
                          </m:ctrlPr>
                        </m:dPr>
                        <m:e>
                          <m:r>
                            <a:rPr lang="en-US" sz="1300" i="1">
                              <a:latin typeface="Cambria Math"/>
                            </a:rPr>
                            <m:t>−</m:t>
                          </m:r>
                          <m:f>
                            <m:fPr>
                              <m:ctrlPr>
                                <a:rPr lang="en-US" sz="1300" i="1">
                                  <a:latin typeface="Cambria Math" panose="02040503050406030204" pitchFamily="18" charset="0"/>
                                </a:rPr>
                              </m:ctrlPr>
                            </m:fPr>
                            <m:num>
                              <m:r>
                                <a:rPr lang="en-US" sz="1300" i="1">
                                  <a:latin typeface="Cambria Math"/>
                                </a:rPr>
                                <m:t>1</m:t>
                              </m:r>
                            </m:num>
                            <m:den>
                              <m:r>
                                <a:rPr lang="en-US" sz="1300" i="1">
                                  <a:latin typeface="Cambria Math"/>
                                </a:rPr>
                                <m:t>2</m:t>
                              </m:r>
                            </m:den>
                          </m:f>
                          <m:sSup>
                            <m:sSupPr>
                              <m:ctrlPr>
                                <a:rPr lang="en-US" sz="1300" i="1">
                                  <a:latin typeface="Cambria Math" panose="02040503050406030204" pitchFamily="18" charset="0"/>
                                </a:rPr>
                              </m:ctrlPr>
                            </m:sSupPr>
                            <m:e>
                              <m:d>
                                <m:dPr>
                                  <m:ctrlPr>
                                    <a:rPr lang="en-US" sz="1300" i="1">
                                      <a:latin typeface="Cambria Math" panose="02040503050406030204" pitchFamily="18" charset="0"/>
                                    </a:rPr>
                                  </m:ctrlPr>
                                </m:dPr>
                                <m:e>
                                  <m:sSup>
                                    <m:sSupPr>
                                      <m:ctrlPr>
                                        <a:rPr lang="en-US" sz="1300" i="1">
                                          <a:latin typeface="Cambria Math" panose="02040503050406030204" pitchFamily="18" charset="0"/>
                                        </a:rPr>
                                      </m:ctrlPr>
                                    </m:sSupPr>
                                    <m:e>
                                      <m:r>
                                        <a:rPr lang="en-US" sz="1300" b="1" i="1">
                                          <a:latin typeface="Cambria Math"/>
                                        </a:rPr>
                                        <m:t>𝒚</m:t>
                                      </m:r>
                                    </m:e>
                                    <m:sup>
                                      <m:r>
                                        <a:rPr lang="en-US" sz="1300" i="1">
                                          <a:latin typeface="Cambria Math"/>
                                        </a:rPr>
                                        <m:t>1:</m:t>
                                      </m:r>
                                      <m:r>
                                        <a:rPr lang="en-US" sz="1300" i="1">
                                          <a:latin typeface="Cambria Math"/>
                                        </a:rPr>
                                        <m:t>𝑛</m:t>
                                      </m:r>
                                    </m:sup>
                                  </m:sSup>
                                </m:e>
                              </m:d>
                            </m:e>
                            <m:sup>
                              <m:r>
                                <a:rPr lang="en-US" sz="1300" i="1">
                                  <a:latin typeface="Cambria Math"/>
                                </a:rPr>
                                <m:t>𝑇</m:t>
                              </m:r>
                            </m:sup>
                          </m:sSup>
                          <m:sSup>
                            <m:sSupPr>
                              <m:ctrlPr>
                                <a:rPr lang="en-US" sz="1300" i="1">
                                  <a:latin typeface="Cambria Math" panose="02040503050406030204" pitchFamily="18" charset="0"/>
                                </a:rPr>
                              </m:ctrlPr>
                            </m:sSupPr>
                            <m:e>
                              <m:d>
                                <m:dPr>
                                  <m:ctrlPr>
                                    <a:rPr lang="en-US" sz="1300" b="1" i="1">
                                      <a:latin typeface="Cambria Math" panose="02040503050406030204" pitchFamily="18" charset="0"/>
                                    </a:rPr>
                                  </m:ctrlPr>
                                </m:dPr>
                                <m:e>
                                  <m:r>
                                    <a:rPr lang="en-GB" sz="1300" b="1" i="1">
                                      <a:latin typeface="Cambria Math"/>
                                    </a:rPr>
                                    <m:t>𝐊</m:t>
                                  </m:r>
                                  <m:r>
                                    <a:rPr lang="en-GB" sz="1300" b="1">
                                      <a:latin typeface="Cambria Math"/>
                                    </a:rPr>
                                    <m:t>+</m:t>
                                  </m:r>
                                  <m:sSubSup>
                                    <m:sSubSupPr>
                                      <m:ctrlPr>
                                        <a:rPr lang="en-US" sz="1300" i="1">
                                          <a:latin typeface="Cambria Math" panose="02040503050406030204" pitchFamily="18" charset="0"/>
                                        </a:rPr>
                                      </m:ctrlPr>
                                    </m:sSubSupPr>
                                    <m:e>
                                      <m:r>
                                        <a:rPr lang="en-GB" sz="1300" i="1">
                                          <a:latin typeface="Cambria Math"/>
                                        </a:rPr>
                                        <m:t>𝜎</m:t>
                                      </m:r>
                                    </m:e>
                                    <m:sub>
                                      <m:r>
                                        <a:rPr lang="en-GB" sz="1300" i="1">
                                          <a:latin typeface="Cambria Math"/>
                                        </a:rPr>
                                        <m:t>𝜖</m:t>
                                      </m:r>
                                    </m:sub>
                                    <m:sup>
                                      <m:r>
                                        <a:rPr lang="en-GB" sz="1300" i="1">
                                          <a:latin typeface="Cambria Math"/>
                                        </a:rPr>
                                        <m:t>2</m:t>
                                      </m:r>
                                    </m:sup>
                                  </m:sSubSup>
                                  <m:r>
                                    <a:rPr lang="en-GB" sz="1300" b="1" i="1">
                                      <a:latin typeface="Cambria Math"/>
                                    </a:rPr>
                                    <m:t>𝐈</m:t>
                                  </m:r>
                                </m:e>
                              </m:d>
                            </m:e>
                            <m:sup>
                              <m:r>
                                <a:rPr lang="en-US" sz="1300" i="1">
                                  <a:latin typeface="Cambria Math"/>
                                </a:rPr>
                                <m:t>−1</m:t>
                              </m:r>
                            </m:sup>
                          </m:sSup>
                          <m:sSup>
                            <m:sSupPr>
                              <m:ctrlPr>
                                <a:rPr lang="en-US" sz="1300" i="1">
                                  <a:latin typeface="Cambria Math" panose="02040503050406030204" pitchFamily="18" charset="0"/>
                                </a:rPr>
                              </m:ctrlPr>
                            </m:sSupPr>
                            <m:e>
                              <m:r>
                                <a:rPr lang="en-US" sz="1300" b="1" i="1">
                                  <a:latin typeface="Cambria Math"/>
                                </a:rPr>
                                <m:t>𝒚</m:t>
                              </m:r>
                            </m:e>
                            <m:sup>
                              <m:r>
                                <a:rPr lang="en-US" sz="1300" i="1">
                                  <a:latin typeface="Cambria Math"/>
                                </a:rPr>
                                <m:t>1:</m:t>
                              </m:r>
                              <m:r>
                                <a:rPr lang="en-US" sz="1300" i="1">
                                  <a:latin typeface="Cambria Math"/>
                                </a:rPr>
                                <m:t>𝑛</m:t>
                              </m:r>
                            </m:sup>
                          </m:sSup>
                          <m:r>
                            <a:rPr lang="en-US" sz="1300" i="1">
                              <a:latin typeface="Cambria Math"/>
                            </a:rPr>
                            <m:t>−</m:t>
                          </m:r>
                          <m:f>
                            <m:fPr>
                              <m:ctrlPr>
                                <a:rPr lang="en-US" sz="1300" i="1">
                                  <a:latin typeface="Cambria Math" panose="02040503050406030204" pitchFamily="18" charset="0"/>
                                </a:rPr>
                              </m:ctrlPr>
                            </m:fPr>
                            <m:num>
                              <m:r>
                                <a:rPr lang="en-US" sz="1300" i="1">
                                  <a:latin typeface="Cambria Math"/>
                                </a:rPr>
                                <m:t>1</m:t>
                              </m:r>
                            </m:num>
                            <m:den>
                              <m:r>
                                <a:rPr lang="en-US" sz="1300" i="1">
                                  <a:latin typeface="Cambria Math"/>
                                </a:rPr>
                                <m:t>2</m:t>
                              </m:r>
                            </m:den>
                          </m:f>
                          <m:r>
                            <m:rPr>
                              <m:sty m:val="p"/>
                            </m:rPr>
                            <a:rPr lang="en-US" sz="1300">
                              <a:latin typeface="Cambria Math"/>
                            </a:rPr>
                            <m:t>log</m:t>
                          </m:r>
                          <m:d>
                            <m:dPr>
                              <m:begChr m:val="|"/>
                              <m:endChr m:val="|"/>
                              <m:ctrlPr>
                                <a:rPr lang="en-US" sz="1300" i="1">
                                  <a:latin typeface="Cambria Math" panose="02040503050406030204" pitchFamily="18" charset="0"/>
                                </a:rPr>
                              </m:ctrlPr>
                            </m:dPr>
                            <m:e>
                              <m:d>
                                <m:dPr>
                                  <m:ctrlPr>
                                    <a:rPr lang="en-US" sz="1300" b="1" i="1">
                                      <a:latin typeface="Cambria Math" panose="02040503050406030204" pitchFamily="18" charset="0"/>
                                    </a:rPr>
                                  </m:ctrlPr>
                                </m:dPr>
                                <m:e>
                                  <m:r>
                                    <a:rPr lang="en-GB" sz="1300" b="1" i="1">
                                      <a:latin typeface="Cambria Math"/>
                                    </a:rPr>
                                    <m:t>𝐊</m:t>
                                  </m:r>
                                  <m:r>
                                    <a:rPr lang="en-GB" sz="1300" b="1">
                                      <a:latin typeface="Cambria Math"/>
                                    </a:rPr>
                                    <m:t>+</m:t>
                                  </m:r>
                                  <m:sSubSup>
                                    <m:sSubSupPr>
                                      <m:ctrlPr>
                                        <a:rPr lang="en-US" sz="1300" i="1">
                                          <a:latin typeface="Cambria Math" panose="02040503050406030204" pitchFamily="18" charset="0"/>
                                        </a:rPr>
                                      </m:ctrlPr>
                                    </m:sSubSupPr>
                                    <m:e>
                                      <m:r>
                                        <a:rPr lang="en-GB" sz="1300" i="1">
                                          <a:latin typeface="Cambria Math"/>
                                        </a:rPr>
                                        <m:t>𝜎</m:t>
                                      </m:r>
                                    </m:e>
                                    <m:sub>
                                      <m:r>
                                        <a:rPr lang="en-GB" sz="1300" i="1">
                                          <a:latin typeface="Cambria Math"/>
                                        </a:rPr>
                                        <m:t>𝜖</m:t>
                                      </m:r>
                                    </m:sub>
                                    <m:sup>
                                      <m:r>
                                        <a:rPr lang="en-GB" sz="1300" i="1">
                                          <a:latin typeface="Cambria Math"/>
                                        </a:rPr>
                                        <m:t>2</m:t>
                                      </m:r>
                                    </m:sup>
                                  </m:sSubSup>
                                  <m:r>
                                    <a:rPr lang="en-GB" sz="1300" b="1" i="1">
                                      <a:latin typeface="Cambria Math"/>
                                    </a:rPr>
                                    <m:t>𝐈</m:t>
                                  </m:r>
                                </m:e>
                              </m:d>
                            </m:e>
                          </m:d>
                          <m:r>
                            <a:rPr lang="en-US" sz="1300" i="1">
                              <a:latin typeface="Cambria Math"/>
                            </a:rPr>
                            <m:t>−</m:t>
                          </m:r>
                          <m:f>
                            <m:fPr>
                              <m:ctrlPr>
                                <a:rPr lang="en-US" sz="1300" i="1">
                                  <a:latin typeface="Cambria Math" panose="02040503050406030204" pitchFamily="18" charset="0"/>
                                </a:rPr>
                              </m:ctrlPr>
                            </m:fPr>
                            <m:num>
                              <m:r>
                                <a:rPr lang="en-US" sz="1300" i="1">
                                  <a:latin typeface="Cambria Math"/>
                                </a:rPr>
                                <m:t>𝑛</m:t>
                              </m:r>
                            </m:num>
                            <m:den>
                              <m:r>
                                <a:rPr lang="en-US" sz="1300" i="1">
                                  <a:latin typeface="Cambria Math"/>
                                </a:rPr>
                                <m:t>2</m:t>
                              </m:r>
                            </m:den>
                          </m:f>
                          <m:r>
                            <m:rPr>
                              <m:sty m:val="p"/>
                            </m:rPr>
                            <a:rPr lang="en-US" sz="1300">
                              <a:latin typeface="Cambria Math"/>
                            </a:rPr>
                            <m:t>log</m:t>
                          </m:r>
                          <m:r>
                            <a:rPr lang="en-US" sz="1300">
                              <a:latin typeface="Cambria Math"/>
                            </a:rPr>
                            <m:t>2</m:t>
                          </m:r>
                          <m:r>
                            <m:rPr>
                              <m:sty m:val="p"/>
                            </m:rPr>
                            <a:rPr lang="en-US" sz="1300">
                              <a:latin typeface="Cambria Math"/>
                            </a:rPr>
                            <m:t>π</m:t>
                          </m:r>
                        </m:e>
                      </m:d>
                    </m:oMath>
                  </m:oMathPara>
                </a14:m>
                <a:endParaRPr lang="en-US" sz="1300" dirty="0"/>
              </a:p>
            </p:txBody>
          </p:sp>
        </mc:Choice>
        <mc:Fallback xmlns="">
          <p:sp>
            <p:nvSpPr>
              <p:cNvPr id="32" name="Rectangle 31"/>
              <p:cNvSpPr>
                <a:spLocks noRot="1" noChangeAspect="1" noMove="1" noResize="1" noEditPoints="1" noAdjustHandles="1" noChangeArrowheads="1" noChangeShapeType="1" noTextEdit="1"/>
              </p:cNvSpPr>
              <p:nvPr/>
            </p:nvSpPr>
            <p:spPr>
              <a:xfrm>
                <a:off x="1410400" y="5330046"/>
                <a:ext cx="6274248" cy="842154"/>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0" y="685800"/>
                <a:ext cx="9144000" cy="738664"/>
              </a:xfrm>
              <a:prstGeom prst="rect">
                <a:avLst/>
              </a:prstGeom>
              <a:solidFill>
                <a:schemeClr val="accent2">
                  <a:lumMod val="20000"/>
                  <a:lumOff val="80000"/>
                </a:schemeClr>
              </a:solidFill>
            </p:spPr>
            <p:txBody>
              <a:bodyPr wrap="square" rtlCol="0">
                <a:spAutoFit/>
              </a:bodyPr>
              <a:lstStyle/>
              <a:p>
                <a:pPr algn="ctr"/>
                <a:r>
                  <a:rPr lang="en-US" sz="2200" b="1" dirty="0" smtClean="0">
                    <a:solidFill>
                      <a:srgbClr val="0000FF"/>
                    </a:solidFill>
                  </a:rPr>
                  <a:t>Learning phase : Gaussian Process (GP) regression</a:t>
                </a:r>
              </a:p>
              <a:p>
                <a:pPr algn="ctr"/>
                <a:r>
                  <a:rPr lang="en-US" sz="2000" dirty="0"/>
                  <a:t>Construct the distribution on unknown target value </a:t>
                </a:r>
                <a14:m>
                  <m:oMath xmlns:m="http://schemas.openxmlformats.org/officeDocument/2006/math">
                    <m:r>
                      <a:rPr lang="en-US" altLang="ko-KR" sz="2000" b="0" i="1" smtClean="0">
                        <a:latin typeface="Cambria Math"/>
                      </a:rPr>
                      <m:t>𝑓</m:t>
                    </m:r>
                    <m:r>
                      <a:rPr lang="en-US" altLang="ko-KR" sz="2000" i="1">
                        <a:latin typeface="Cambria Math"/>
                      </a:rPr>
                      <m:t>=</m:t>
                    </m:r>
                    <m:r>
                      <a:rPr lang="en-GB" altLang="ko-KR" sz="2000" i="1">
                        <a:latin typeface="Cambria Math"/>
                      </a:rPr>
                      <m:t>𝑓</m:t>
                    </m:r>
                    <m:d>
                      <m:dPr>
                        <m:ctrlPr>
                          <a:rPr lang="en-GB" altLang="ko-KR" sz="2000" i="1">
                            <a:latin typeface="Cambria Math" panose="02040503050406030204" pitchFamily="18" charset="0"/>
                          </a:rPr>
                        </m:ctrlPr>
                      </m:dPr>
                      <m:e>
                        <m:r>
                          <a:rPr lang="en-US" altLang="ko-KR" sz="2000" b="1" i="1">
                            <a:latin typeface="Cambria Math"/>
                            <a:ea typeface="SimSun"/>
                            <a:cs typeface="Times New Roman"/>
                          </a:rPr>
                          <m:t>𝒙</m:t>
                        </m:r>
                      </m:e>
                    </m:d>
                  </m:oMath>
                </a14:m>
                <a:r>
                  <a:rPr lang="en-US" sz="2000" dirty="0"/>
                  <a:t> corresponding</a:t>
                </a:r>
                <a:r>
                  <a:rPr lang="en-US" sz="2000" dirty="0" smtClean="0"/>
                  <a:t> </a:t>
                </a:r>
                <a14:m>
                  <m:oMath xmlns:m="http://schemas.openxmlformats.org/officeDocument/2006/math">
                    <m:r>
                      <a:rPr lang="en-US" altLang="ko-KR" sz="2000" b="1" i="1">
                        <a:latin typeface="Cambria Math"/>
                        <a:ea typeface="SimSun"/>
                        <a:cs typeface="Times New Roman"/>
                      </a:rPr>
                      <m:t>𝒙</m:t>
                    </m:r>
                  </m:oMath>
                </a14:m>
                <a:endParaRPr lang="en-US" sz="2000" dirty="0"/>
              </a:p>
            </p:txBody>
          </p:sp>
        </mc:Choice>
        <mc:Fallback xmlns="">
          <p:sp>
            <p:nvSpPr>
              <p:cNvPr id="33" name="TextBox 32"/>
              <p:cNvSpPr txBox="1">
                <a:spLocks noRot="1" noChangeAspect="1" noMove="1" noResize="1" noEditPoints="1" noAdjustHandles="1" noChangeArrowheads="1" noChangeShapeType="1" noTextEdit="1"/>
              </p:cNvSpPr>
              <p:nvPr/>
            </p:nvSpPr>
            <p:spPr>
              <a:xfrm>
                <a:off x="0" y="685800"/>
                <a:ext cx="9144000" cy="738664"/>
              </a:xfrm>
              <a:prstGeom prst="rect">
                <a:avLst/>
              </a:prstGeom>
              <a:blipFill rotWithShape="1">
                <a:blip r:embed="rId20"/>
                <a:stretch>
                  <a:fillRect t="-4959" b="-13223"/>
                </a:stretch>
              </a:blipFill>
            </p:spPr>
            <p:txBody>
              <a:bodyPr/>
              <a:lstStyle/>
              <a:p>
                <a:r>
                  <a:rPr lang="en-US">
                    <a:noFill/>
                  </a:rPr>
                  <a:t> </a:t>
                </a:r>
              </a:p>
            </p:txBody>
          </p:sp>
        </mc:Fallback>
      </mc:AlternateContent>
      <p:sp>
        <p:nvSpPr>
          <p:cNvPr id="31" name="TextBox 30"/>
          <p:cNvSpPr txBox="1"/>
          <p:nvPr/>
        </p:nvSpPr>
        <p:spPr>
          <a:xfrm>
            <a:off x="0" y="228600"/>
            <a:ext cx="9144000" cy="369332"/>
          </a:xfrm>
          <a:prstGeom prst="rect">
            <a:avLst/>
          </a:prstGeom>
          <a:solidFill>
            <a:schemeClr val="accent1">
              <a:lumMod val="20000"/>
              <a:lumOff val="80000"/>
            </a:schemeClr>
          </a:solidFill>
        </p:spPr>
        <p:txBody>
          <a:bodyPr wrap="square" rtlCol="0">
            <a:spAutoFit/>
          </a:bodyPr>
          <a:lstStyle/>
          <a:p>
            <a:r>
              <a:rPr lang="en-US" b="1" dirty="0" smtClean="0">
                <a:solidFill>
                  <a:srgbClr val="3333FF"/>
                </a:solidFill>
              </a:rPr>
              <a:t>     Bayesian Optimization</a:t>
            </a:r>
            <a:endParaRPr lang="en-US" b="1" dirty="0">
              <a:solidFill>
                <a:srgbClr val="3333FF"/>
              </a:solidFill>
            </a:endParaRPr>
          </a:p>
        </p:txBody>
      </p:sp>
    </p:spTree>
    <p:extLst>
      <p:ext uri="{BB962C8B-B14F-4D97-AF65-F5344CB8AC3E}">
        <p14:creationId xmlns:p14="http://schemas.microsoft.com/office/powerpoint/2010/main" val="1334040567"/>
      </p:ext>
    </p:extLst>
  </p:cSld>
  <p:clrMapOvr>
    <a:masterClrMapping/>
  </p:clrMapOvr>
  <mc:AlternateContent xmlns:mc="http://schemas.openxmlformats.org/markup-compatibility/2006" xmlns:p14="http://schemas.microsoft.com/office/powerpoint/2010/main">
    <mc:Choice Requires="p14">
      <p:transition spd="slow" p14:dur="2000" advTm="2932"/>
    </mc:Choice>
    <mc:Fallback xmlns="">
      <p:transition spd="slow" advTm="2932"/>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16961</TotalTime>
  <Words>1951</Words>
  <Application>Microsoft Office PowerPoint</Application>
  <PresentationFormat>On-screen Show (4:3)</PresentationFormat>
  <Paragraphs>644</Paragraphs>
  <Slides>30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 Unicode MS</vt:lpstr>
      <vt:lpstr>맑은 고딕</vt:lpstr>
      <vt:lpstr>SimSun</vt:lpstr>
      <vt:lpstr>Arial</vt:lpstr>
      <vt:lpstr>Calibri</vt:lpstr>
      <vt:lpstr>Cambria Math</vt:lpstr>
      <vt:lpstr>Palatino Linotype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Jinkyoo Park</dc:creator>
  <cp:lastModifiedBy>Microsoft</cp:lastModifiedBy>
  <cp:revision>252</cp:revision>
  <dcterms:created xsi:type="dcterms:W3CDTF">2015-09-04T18:38:39Z</dcterms:created>
  <dcterms:modified xsi:type="dcterms:W3CDTF">2016-11-13T16:25:14Z</dcterms:modified>
</cp:coreProperties>
</file>