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58" r:id="rId3"/>
    <p:sldId id="387" r:id="rId4"/>
    <p:sldId id="391" r:id="rId5"/>
    <p:sldId id="351" r:id="rId6"/>
    <p:sldId id="392" r:id="rId7"/>
    <p:sldId id="393" r:id="rId8"/>
    <p:sldId id="394" r:id="rId9"/>
    <p:sldId id="414" r:id="rId10"/>
    <p:sldId id="395" r:id="rId11"/>
    <p:sldId id="401" r:id="rId12"/>
    <p:sldId id="397" r:id="rId13"/>
    <p:sldId id="405" r:id="rId14"/>
    <p:sldId id="396" r:id="rId15"/>
    <p:sldId id="407" r:id="rId16"/>
    <p:sldId id="354" r:id="rId17"/>
    <p:sldId id="408" r:id="rId18"/>
    <p:sldId id="363" r:id="rId19"/>
    <p:sldId id="378" r:id="rId20"/>
    <p:sldId id="425" r:id="rId21"/>
    <p:sldId id="379" r:id="rId22"/>
    <p:sldId id="422" r:id="rId23"/>
    <p:sldId id="424" r:id="rId24"/>
    <p:sldId id="377" r:id="rId25"/>
    <p:sldId id="426" r:id="rId26"/>
    <p:sldId id="423" r:id="rId27"/>
    <p:sldId id="427" r:id="rId28"/>
    <p:sldId id="369" r:id="rId29"/>
    <p:sldId id="434" r:id="rId30"/>
    <p:sldId id="383" r:id="rId31"/>
    <p:sldId id="433" r:id="rId32"/>
    <p:sldId id="431" r:id="rId33"/>
    <p:sldId id="430" r:id="rId34"/>
    <p:sldId id="43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4" autoAdjust="0"/>
    <p:restoredTop sz="90932" autoAdjust="0"/>
  </p:normalViewPr>
  <p:slideViewPr>
    <p:cSldViewPr>
      <p:cViewPr varScale="1">
        <p:scale>
          <a:sx n="105" d="100"/>
          <a:sy n="105" d="100"/>
        </p:scale>
        <p:origin x="192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A2E506-8BB5-48FA-A1AA-2106DB369FE6}" type="datetimeFigureOut">
              <a:rPr lang="en-US" smtClean="0"/>
              <a:t>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727C5D-FA26-4DBC-9605-00ECC117D991}" type="slidenum">
              <a:rPr lang="en-US" smtClean="0"/>
              <a:t>‹#›</a:t>
            </a:fld>
            <a:endParaRPr lang="en-US"/>
          </a:p>
        </p:txBody>
      </p:sp>
    </p:spTree>
    <p:extLst>
      <p:ext uri="{BB962C8B-B14F-4D97-AF65-F5344CB8AC3E}">
        <p14:creationId xmlns:p14="http://schemas.microsoft.com/office/powerpoint/2010/main" val="3776300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9</a:t>
            </a:fld>
            <a:endParaRPr lang="en-US"/>
          </a:p>
        </p:txBody>
      </p:sp>
    </p:spTree>
    <p:extLst>
      <p:ext uri="{BB962C8B-B14F-4D97-AF65-F5344CB8AC3E}">
        <p14:creationId xmlns:p14="http://schemas.microsoft.com/office/powerpoint/2010/main" val="56639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18</a:t>
            </a:fld>
            <a:endParaRPr lang="en-US"/>
          </a:p>
        </p:txBody>
      </p:sp>
    </p:spTree>
    <p:extLst>
      <p:ext uri="{BB962C8B-B14F-4D97-AF65-F5344CB8AC3E}">
        <p14:creationId xmlns:p14="http://schemas.microsoft.com/office/powerpoint/2010/main" val="56026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19</a:t>
            </a:fld>
            <a:endParaRPr lang="en-US"/>
          </a:p>
        </p:txBody>
      </p:sp>
    </p:spTree>
    <p:extLst>
      <p:ext uri="{BB962C8B-B14F-4D97-AF65-F5344CB8AC3E}">
        <p14:creationId xmlns:p14="http://schemas.microsoft.com/office/powerpoint/2010/main" val="560268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20</a:t>
            </a:fld>
            <a:endParaRPr lang="en-US"/>
          </a:p>
        </p:txBody>
      </p:sp>
    </p:spTree>
    <p:extLst>
      <p:ext uri="{BB962C8B-B14F-4D97-AF65-F5344CB8AC3E}">
        <p14:creationId xmlns:p14="http://schemas.microsoft.com/office/powerpoint/2010/main" val="260069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21</a:t>
            </a:fld>
            <a:endParaRPr lang="en-US"/>
          </a:p>
        </p:txBody>
      </p:sp>
    </p:spTree>
    <p:extLst>
      <p:ext uri="{BB962C8B-B14F-4D97-AF65-F5344CB8AC3E}">
        <p14:creationId xmlns:p14="http://schemas.microsoft.com/office/powerpoint/2010/main" val="560268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22</a:t>
            </a:fld>
            <a:endParaRPr lang="en-US"/>
          </a:p>
        </p:txBody>
      </p:sp>
    </p:spTree>
    <p:extLst>
      <p:ext uri="{BB962C8B-B14F-4D97-AF65-F5344CB8AC3E}">
        <p14:creationId xmlns:p14="http://schemas.microsoft.com/office/powerpoint/2010/main" val="101058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23</a:t>
            </a:fld>
            <a:endParaRPr lang="en-US"/>
          </a:p>
        </p:txBody>
      </p:sp>
    </p:spTree>
    <p:extLst>
      <p:ext uri="{BB962C8B-B14F-4D97-AF65-F5344CB8AC3E}">
        <p14:creationId xmlns:p14="http://schemas.microsoft.com/office/powerpoint/2010/main" val="138967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24</a:t>
            </a:fld>
            <a:endParaRPr lang="en-US"/>
          </a:p>
        </p:txBody>
      </p:sp>
    </p:spTree>
    <p:extLst>
      <p:ext uri="{BB962C8B-B14F-4D97-AF65-F5344CB8AC3E}">
        <p14:creationId xmlns:p14="http://schemas.microsoft.com/office/powerpoint/2010/main" val="560268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25</a:t>
            </a:fld>
            <a:endParaRPr lang="en-US"/>
          </a:p>
        </p:txBody>
      </p:sp>
    </p:spTree>
    <p:extLst>
      <p:ext uri="{BB962C8B-B14F-4D97-AF65-F5344CB8AC3E}">
        <p14:creationId xmlns:p14="http://schemas.microsoft.com/office/powerpoint/2010/main" val="1088423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26</a:t>
            </a:fld>
            <a:endParaRPr lang="en-US"/>
          </a:p>
        </p:txBody>
      </p:sp>
    </p:spTree>
    <p:extLst>
      <p:ext uri="{BB962C8B-B14F-4D97-AF65-F5344CB8AC3E}">
        <p14:creationId xmlns:p14="http://schemas.microsoft.com/office/powerpoint/2010/main" val="3375325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28</a:t>
            </a:fld>
            <a:endParaRPr lang="en-US"/>
          </a:p>
        </p:txBody>
      </p:sp>
    </p:spTree>
    <p:extLst>
      <p:ext uri="{BB962C8B-B14F-4D97-AF65-F5344CB8AC3E}">
        <p14:creationId xmlns:p14="http://schemas.microsoft.com/office/powerpoint/2010/main" val="56026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10</a:t>
            </a:fld>
            <a:endParaRPr lang="en-US"/>
          </a:p>
        </p:txBody>
      </p:sp>
    </p:spTree>
    <p:extLst>
      <p:ext uri="{BB962C8B-B14F-4D97-AF65-F5344CB8AC3E}">
        <p14:creationId xmlns:p14="http://schemas.microsoft.com/office/powerpoint/2010/main" val="1910730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29</a:t>
            </a:fld>
            <a:endParaRPr lang="en-US"/>
          </a:p>
        </p:txBody>
      </p:sp>
    </p:spTree>
    <p:extLst>
      <p:ext uri="{BB962C8B-B14F-4D97-AF65-F5344CB8AC3E}">
        <p14:creationId xmlns:p14="http://schemas.microsoft.com/office/powerpoint/2010/main" val="794806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30</a:t>
            </a:fld>
            <a:endParaRPr lang="en-US"/>
          </a:p>
        </p:txBody>
      </p:sp>
    </p:spTree>
    <p:extLst>
      <p:ext uri="{BB962C8B-B14F-4D97-AF65-F5344CB8AC3E}">
        <p14:creationId xmlns:p14="http://schemas.microsoft.com/office/powerpoint/2010/main" val="560268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32</a:t>
            </a:fld>
            <a:endParaRPr lang="en-US"/>
          </a:p>
        </p:txBody>
      </p:sp>
    </p:spTree>
    <p:extLst>
      <p:ext uri="{BB962C8B-B14F-4D97-AF65-F5344CB8AC3E}">
        <p14:creationId xmlns:p14="http://schemas.microsoft.com/office/powerpoint/2010/main" val="411967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33</a:t>
            </a:fld>
            <a:endParaRPr lang="en-US"/>
          </a:p>
        </p:txBody>
      </p:sp>
    </p:spTree>
    <p:extLst>
      <p:ext uri="{BB962C8B-B14F-4D97-AF65-F5344CB8AC3E}">
        <p14:creationId xmlns:p14="http://schemas.microsoft.com/office/powerpoint/2010/main" val="433198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11</a:t>
            </a:fld>
            <a:endParaRPr lang="en-US"/>
          </a:p>
        </p:txBody>
      </p:sp>
    </p:spTree>
    <p:extLst>
      <p:ext uri="{BB962C8B-B14F-4D97-AF65-F5344CB8AC3E}">
        <p14:creationId xmlns:p14="http://schemas.microsoft.com/office/powerpoint/2010/main" val="253386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12</a:t>
            </a:fld>
            <a:endParaRPr lang="en-US"/>
          </a:p>
        </p:txBody>
      </p:sp>
    </p:spTree>
    <p:extLst>
      <p:ext uri="{BB962C8B-B14F-4D97-AF65-F5344CB8AC3E}">
        <p14:creationId xmlns:p14="http://schemas.microsoft.com/office/powerpoint/2010/main" val="425688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13</a:t>
            </a:fld>
            <a:endParaRPr lang="en-US"/>
          </a:p>
        </p:txBody>
      </p:sp>
    </p:spTree>
    <p:extLst>
      <p:ext uri="{BB962C8B-B14F-4D97-AF65-F5344CB8AC3E}">
        <p14:creationId xmlns:p14="http://schemas.microsoft.com/office/powerpoint/2010/main" val="179989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14</a:t>
            </a:fld>
            <a:endParaRPr lang="en-US"/>
          </a:p>
        </p:txBody>
      </p:sp>
    </p:spTree>
    <p:extLst>
      <p:ext uri="{BB962C8B-B14F-4D97-AF65-F5344CB8AC3E}">
        <p14:creationId xmlns:p14="http://schemas.microsoft.com/office/powerpoint/2010/main" val="737306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15</a:t>
            </a:fld>
            <a:endParaRPr lang="en-US"/>
          </a:p>
        </p:txBody>
      </p:sp>
    </p:spTree>
    <p:extLst>
      <p:ext uri="{BB962C8B-B14F-4D97-AF65-F5344CB8AC3E}">
        <p14:creationId xmlns:p14="http://schemas.microsoft.com/office/powerpoint/2010/main" val="376953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16</a:t>
            </a:fld>
            <a:endParaRPr lang="en-US"/>
          </a:p>
        </p:txBody>
      </p:sp>
    </p:spTree>
    <p:extLst>
      <p:ext uri="{BB962C8B-B14F-4D97-AF65-F5344CB8AC3E}">
        <p14:creationId xmlns:p14="http://schemas.microsoft.com/office/powerpoint/2010/main" val="56026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27C5D-FA26-4DBC-9605-00ECC117D991}" type="slidenum">
              <a:rPr lang="en-US" smtClean="0"/>
              <a:t>17</a:t>
            </a:fld>
            <a:endParaRPr lang="en-US"/>
          </a:p>
        </p:txBody>
      </p:sp>
    </p:spTree>
    <p:extLst>
      <p:ext uri="{BB962C8B-B14F-4D97-AF65-F5344CB8AC3E}">
        <p14:creationId xmlns:p14="http://schemas.microsoft.com/office/powerpoint/2010/main" val="89985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409726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5202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615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206870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C2238-61B8-4A7B-BB0A-FA02EE5FBFC7}"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52337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6C2238-61B8-4A7B-BB0A-FA02EE5FBFC7}" type="datetimeFigureOut">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71318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6C2238-61B8-4A7B-BB0A-FA02EE5FBFC7}" type="datetimeFigureOut">
              <a:rPr lang="en-US" smtClean="0"/>
              <a:t>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234071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C2238-61B8-4A7B-BB0A-FA02EE5FBFC7}" type="datetimeFigureOut">
              <a:rPr lang="en-US" smtClean="0"/>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228304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C2238-61B8-4A7B-BB0A-FA02EE5FBFC7}" type="datetimeFigureOut">
              <a:rPr lang="en-US" smtClean="0"/>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86249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C2238-61B8-4A7B-BB0A-FA02EE5FBFC7}" type="datetimeFigureOut">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93259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C2238-61B8-4A7B-BB0A-FA02EE5FBFC7}" type="datetimeFigureOut">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426564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C2238-61B8-4A7B-BB0A-FA02EE5FBFC7}" type="datetimeFigureOut">
              <a:rPr lang="en-US" smtClean="0"/>
              <a:t>11/9/2016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5473F-B982-4CE0-AA7C-92EB9AA1E43F}" type="slidenum">
              <a:rPr lang="en-US" smtClean="0"/>
              <a:t>‹#›</a:t>
            </a:fld>
            <a:endParaRPr lang="en-US"/>
          </a:p>
        </p:txBody>
      </p:sp>
    </p:spTree>
    <p:extLst>
      <p:ext uri="{BB962C8B-B14F-4D97-AF65-F5344CB8AC3E}">
        <p14:creationId xmlns:p14="http://schemas.microsoft.com/office/powerpoint/2010/main" val="307069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3.xml"/><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7.jpe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58.png"/></Relationships>
</file>

<file path=ppt/slides/_rels/slide1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notesSlide" Target="../notesSlides/notesSlide8.xml"/><Relationship Id="rId16"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17.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1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19.xml.rels><?xml version="1.0" encoding="UTF-8" standalone="yes"?>
<Relationships xmlns="http://schemas.openxmlformats.org/package/2006/relationships"><Relationship Id="rId13" Type="http://schemas.openxmlformats.org/officeDocument/2006/relationships/image" Target="../media/image99.png"/><Relationship Id="rId18" Type="http://schemas.openxmlformats.org/officeDocument/2006/relationships/image" Target="../media/image101.png"/><Relationship Id="rId26" Type="http://schemas.openxmlformats.org/officeDocument/2006/relationships/image" Target="../media/image109.png"/><Relationship Id="rId39" Type="http://schemas.openxmlformats.org/officeDocument/2006/relationships/image" Target="../media/image113.png"/><Relationship Id="rId21" Type="http://schemas.openxmlformats.org/officeDocument/2006/relationships/image" Target="../media/image104.png"/><Relationship Id="rId34" Type="http://schemas.openxmlformats.org/officeDocument/2006/relationships/image" Target="../media/image660.png"/><Relationship Id="rId42" Type="http://schemas.openxmlformats.org/officeDocument/2006/relationships/image" Target="../media/image740.png"/><Relationship Id="rId7" Type="http://schemas.openxmlformats.org/officeDocument/2006/relationships/image" Target="../media/image390.png"/><Relationship Id="rId2" Type="http://schemas.openxmlformats.org/officeDocument/2006/relationships/notesSlide" Target="../notesSlides/notesSlide11.xml"/><Relationship Id="rId16" Type="http://schemas.openxmlformats.org/officeDocument/2006/relationships/image" Target="../media/image480.png"/><Relationship Id="rId29" Type="http://schemas.openxmlformats.org/officeDocument/2006/relationships/image" Target="../media/image610.png"/><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430.png"/><Relationship Id="rId24" Type="http://schemas.openxmlformats.org/officeDocument/2006/relationships/image" Target="../media/image107.png"/><Relationship Id="rId32" Type="http://schemas.openxmlformats.org/officeDocument/2006/relationships/image" Target="../media/image111.png"/><Relationship Id="rId37" Type="http://schemas.openxmlformats.org/officeDocument/2006/relationships/image" Target="../media/image690.png"/><Relationship Id="rId40" Type="http://schemas.openxmlformats.org/officeDocument/2006/relationships/image" Target="../media/image114.png"/><Relationship Id="rId45" Type="http://schemas.openxmlformats.org/officeDocument/2006/relationships/image" Target="../media/image116.png"/><Relationship Id="rId5" Type="http://schemas.openxmlformats.org/officeDocument/2006/relationships/image" Target="../media/image370.png"/><Relationship Id="rId15" Type="http://schemas.openxmlformats.org/officeDocument/2006/relationships/image" Target="../media/image470.png"/><Relationship Id="rId23" Type="http://schemas.openxmlformats.org/officeDocument/2006/relationships/image" Target="../media/image106.png"/><Relationship Id="rId28" Type="http://schemas.openxmlformats.org/officeDocument/2006/relationships/image" Target="../media/image600.png"/><Relationship Id="rId36" Type="http://schemas.openxmlformats.org/officeDocument/2006/relationships/image" Target="../media/image680.png"/><Relationship Id="rId10" Type="http://schemas.openxmlformats.org/officeDocument/2006/relationships/image" Target="../media/image420.png"/><Relationship Id="rId19" Type="http://schemas.openxmlformats.org/officeDocument/2006/relationships/image" Target="../media/image102.png"/><Relationship Id="rId31" Type="http://schemas.openxmlformats.org/officeDocument/2006/relationships/image" Target="../media/image630.png"/><Relationship Id="rId44" Type="http://schemas.openxmlformats.org/officeDocument/2006/relationships/image" Target="../media/image760.png"/><Relationship Id="rId4" Type="http://schemas.openxmlformats.org/officeDocument/2006/relationships/image" Target="../media/image360.png"/><Relationship Id="rId9" Type="http://schemas.openxmlformats.org/officeDocument/2006/relationships/image" Target="../media/image410.png"/><Relationship Id="rId14" Type="http://schemas.openxmlformats.org/officeDocument/2006/relationships/image" Target="../media/image100.png"/><Relationship Id="rId22" Type="http://schemas.openxmlformats.org/officeDocument/2006/relationships/image" Target="../media/image105.png"/><Relationship Id="rId27" Type="http://schemas.openxmlformats.org/officeDocument/2006/relationships/image" Target="../media/image110.png"/><Relationship Id="rId30" Type="http://schemas.openxmlformats.org/officeDocument/2006/relationships/image" Target="../media/image620.png"/><Relationship Id="rId35" Type="http://schemas.openxmlformats.org/officeDocument/2006/relationships/image" Target="../media/image670.png"/><Relationship Id="rId43" Type="http://schemas.openxmlformats.org/officeDocument/2006/relationships/image" Target="../media/image750.png"/><Relationship Id="rId8" Type="http://schemas.openxmlformats.org/officeDocument/2006/relationships/image" Target="../media/image400.png"/><Relationship Id="rId3" Type="http://schemas.openxmlformats.org/officeDocument/2006/relationships/image" Target="../media/image98.png"/><Relationship Id="rId12" Type="http://schemas.openxmlformats.org/officeDocument/2006/relationships/image" Target="../media/image440.png"/><Relationship Id="rId17" Type="http://schemas.openxmlformats.org/officeDocument/2006/relationships/image" Target="../media/image490.png"/><Relationship Id="rId25" Type="http://schemas.openxmlformats.org/officeDocument/2006/relationships/image" Target="../media/image108.png"/><Relationship Id="rId33" Type="http://schemas.openxmlformats.org/officeDocument/2006/relationships/image" Target="../media/image112.png"/><Relationship Id="rId38" Type="http://schemas.openxmlformats.org/officeDocument/2006/relationships/image" Target="../media/image700.png"/><Relationship Id="rId46" Type="http://schemas.openxmlformats.org/officeDocument/2006/relationships/image" Target="../media/image117.png"/><Relationship Id="rId20" Type="http://schemas.openxmlformats.org/officeDocument/2006/relationships/image" Target="../media/image103.png"/><Relationship Id="rId41" Type="http://schemas.openxmlformats.org/officeDocument/2006/relationships/image" Target="../media/image1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3" Type="http://schemas.openxmlformats.org/officeDocument/2006/relationships/image" Target="../media/image440.png"/><Relationship Id="rId18" Type="http://schemas.openxmlformats.org/officeDocument/2006/relationships/image" Target="../media/image880.png"/><Relationship Id="rId26" Type="http://schemas.openxmlformats.org/officeDocument/2006/relationships/image" Target="../media/image124.png"/><Relationship Id="rId39" Type="http://schemas.openxmlformats.org/officeDocument/2006/relationships/image" Target="../media/image690.png"/><Relationship Id="rId21" Type="http://schemas.openxmlformats.org/officeDocument/2006/relationships/image" Target="../media/image103.png"/><Relationship Id="rId34" Type="http://schemas.openxmlformats.org/officeDocument/2006/relationships/image" Target="../media/image111.png"/><Relationship Id="rId42" Type="http://schemas.openxmlformats.org/officeDocument/2006/relationships/image" Target="../media/image130.png"/><Relationship Id="rId47" Type="http://schemas.openxmlformats.org/officeDocument/2006/relationships/image" Target="../media/image132.png"/><Relationship Id="rId7" Type="http://schemas.openxmlformats.org/officeDocument/2006/relationships/image" Target="../media/image380.png"/><Relationship Id="rId2" Type="http://schemas.openxmlformats.org/officeDocument/2006/relationships/notesSlide" Target="../notesSlides/notesSlide12.xml"/><Relationship Id="rId16" Type="http://schemas.openxmlformats.org/officeDocument/2006/relationships/image" Target="../media/image870.png"/><Relationship Id="rId29" Type="http://schemas.openxmlformats.org/officeDocument/2006/relationships/image" Target="../media/image600.png"/><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420.png"/><Relationship Id="rId24" Type="http://schemas.openxmlformats.org/officeDocument/2006/relationships/image" Target="../media/image122.png"/><Relationship Id="rId32" Type="http://schemas.openxmlformats.org/officeDocument/2006/relationships/image" Target="../media/image127.png"/><Relationship Id="rId37" Type="http://schemas.openxmlformats.org/officeDocument/2006/relationships/image" Target="../media/image670.png"/><Relationship Id="rId40" Type="http://schemas.openxmlformats.org/officeDocument/2006/relationships/image" Target="../media/image700.png"/><Relationship Id="rId45" Type="http://schemas.openxmlformats.org/officeDocument/2006/relationships/image" Target="../media/image750.png"/><Relationship Id="rId5" Type="http://schemas.openxmlformats.org/officeDocument/2006/relationships/image" Target="../media/image360.png"/><Relationship Id="rId15" Type="http://schemas.openxmlformats.org/officeDocument/2006/relationships/image" Target="../media/image860.png"/><Relationship Id="rId23" Type="http://schemas.openxmlformats.org/officeDocument/2006/relationships/image" Target="../media/image121.png"/><Relationship Id="rId28" Type="http://schemas.openxmlformats.org/officeDocument/2006/relationships/image" Target="../media/image126.png"/><Relationship Id="rId36" Type="http://schemas.openxmlformats.org/officeDocument/2006/relationships/image" Target="../media/image128.png"/><Relationship Id="rId49" Type="http://schemas.openxmlformats.org/officeDocument/2006/relationships/image" Target="../media/image133.png"/><Relationship Id="rId10" Type="http://schemas.openxmlformats.org/officeDocument/2006/relationships/image" Target="../media/image830.png"/><Relationship Id="rId19" Type="http://schemas.openxmlformats.org/officeDocument/2006/relationships/image" Target="../media/image119.png"/><Relationship Id="rId31" Type="http://schemas.openxmlformats.org/officeDocument/2006/relationships/image" Target="../media/image970.png"/><Relationship Id="rId44" Type="http://schemas.openxmlformats.org/officeDocument/2006/relationships/image" Target="../media/image1000.png"/><Relationship Id="rId9" Type="http://schemas.openxmlformats.org/officeDocument/2006/relationships/image" Target="../media/image820.png"/><Relationship Id="rId14" Type="http://schemas.openxmlformats.org/officeDocument/2006/relationships/image" Target="../media/image850.png"/><Relationship Id="rId22" Type="http://schemas.openxmlformats.org/officeDocument/2006/relationships/image" Target="../media/image104.png"/><Relationship Id="rId27" Type="http://schemas.openxmlformats.org/officeDocument/2006/relationships/image" Target="../media/image125.png"/><Relationship Id="rId30" Type="http://schemas.openxmlformats.org/officeDocument/2006/relationships/image" Target="../media/image960.png"/><Relationship Id="rId35" Type="http://schemas.openxmlformats.org/officeDocument/2006/relationships/image" Target="../media/image112.png"/><Relationship Id="rId43" Type="http://schemas.openxmlformats.org/officeDocument/2006/relationships/image" Target="../media/image131.png"/><Relationship Id="rId48" Type="http://schemas.openxmlformats.org/officeDocument/2006/relationships/image" Target="../media/image117.png"/><Relationship Id="rId8" Type="http://schemas.openxmlformats.org/officeDocument/2006/relationships/image" Target="../media/image810.png"/><Relationship Id="rId3" Type="http://schemas.openxmlformats.org/officeDocument/2006/relationships/image" Target="../media/image118.png"/><Relationship Id="rId12" Type="http://schemas.openxmlformats.org/officeDocument/2006/relationships/image" Target="../media/image840.png"/><Relationship Id="rId17" Type="http://schemas.openxmlformats.org/officeDocument/2006/relationships/image" Target="../media/image480.png"/><Relationship Id="rId25" Type="http://schemas.openxmlformats.org/officeDocument/2006/relationships/image" Target="../media/image123.png"/><Relationship Id="rId33" Type="http://schemas.openxmlformats.org/officeDocument/2006/relationships/image" Target="../media/image400.png"/><Relationship Id="rId38" Type="http://schemas.openxmlformats.org/officeDocument/2006/relationships/image" Target="../media/image680.png"/><Relationship Id="rId46" Type="http://schemas.openxmlformats.org/officeDocument/2006/relationships/image" Target="../media/image1010.png"/><Relationship Id="rId20" Type="http://schemas.openxmlformats.org/officeDocument/2006/relationships/image" Target="../media/image120.png"/><Relationship Id="rId41" Type="http://schemas.openxmlformats.org/officeDocument/2006/relationships/image" Target="../media/image129.png"/></Relationships>
</file>

<file path=ppt/slides/_rels/slide21.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670.png"/><Relationship Id="rId18" Type="http://schemas.openxmlformats.org/officeDocument/2006/relationships/image" Target="../media/image1030.png"/><Relationship Id="rId3" Type="http://schemas.openxmlformats.org/officeDocument/2006/relationships/image" Target="../media/image134.png"/><Relationship Id="rId21" Type="http://schemas.openxmlformats.org/officeDocument/2006/relationships/image" Target="../media/image141.png"/><Relationship Id="rId12" Type="http://schemas.openxmlformats.org/officeDocument/2006/relationships/image" Target="../media/image138.png"/><Relationship Id="rId17" Type="http://schemas.openxmlformats.org/officeDocument/2006/relationships/image" Target="../media/image1020.png"/><Relationship Id="rId2" Type="http://schemas.openxmlformats.org/officeDocument/2006/relationships/notesSlide" Target="../notesSlides/notesSlide13.xml"/><Relationship Id="rId16" Type="http://schemas.openxmlformats.org/officeDocument/2006/relationships/image" Target="../media/image700.png"/><Relationship Id="rId20"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04.png"/><Relationship Id="rId24" Type="http://schemas.openxmlformats.org/officeDocument/2006/relationships/image" Target="../media/image133.png"/><Relationship Id="rId5" Type="http://schemas.openxmlformats.org/officeDocument/2006/relationships/image" Target="../media/image136.png"/><Relationship Id="rId15" Type="http://schemas.openxmlformats.org/officeDocument/2006/relationships/image" Target="../media/image690.png"/><Relationship Id="rId23" Type="http://schemas.openxmlformats.org/officeDocument/2006/relationships/image" Target="../media/image143.png"/><Relationship Id="rId10" Type="http://schemas.openxmlformats.org/officeDocument/2006/relationships/image" Target="../media/image103.png"/><Relationship Id="rId19" Type="http://schemas.openxmlformats.org/officeDocument/2006/relationships/image" Target="../media/image139.png"/><Relationship Id="rId4" Type="http://schemas.openxmlformats.org/officeDocument/2006/relationships/image" Target="../media/image135.png"/><Relationship Id="rId9" Type="http://schemas.openxmlformats.org/officeDocument/2006/relationships/image" Target="../media/image440.png"/><Relationship Id="rId14" Type="http://schemas.openxmlformats.org/officeDocument/2006/relationships/image" Target="../media/image680.png"/><Relationship Id="rId22" Type="http://schemas.openxmlformats.org/officeDocument/2006/relationships/image" Target="../media/image142.png"/></Relationships>
</file>

<file path=ppt/slides/_rels/slide22.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image" Target="../media/image154.png"/><Relationship Id="rId18" Type="http://schemas.openxmlformats.org/officeDocument/2006/relationships/image" Target="../media/image159.png"/><Relationship Id="rId3" Type="http://schemas.openxmlformats.org/officeDocument/2006/relationships/image" Target="../media/image144.png"/><Relationship Id="rId7" Type="http://schemas.openxmlformats.org/officeDocument/2006/relationships/image" Target="../media/image148.png"/><Relationship Id="rId12" Type="http://schemas.openxmlformats.org/officeDocument/2006/relationships/image" Target="../media/image153.png"/><Relationship Id="rId17" Type="http://schemas.openxmlformats.org/officeDocument/2006/relationships/image" Target="../media/image158.png"/><Relationship Id="rId2" Type="http://schemas.openxmlformats.org/officeDocument/2006/relationships/notesSlide" Target="../notesSlides/notesSlide14.xml"/><Relationship Id="rId16"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47.png"/><Relationship Id="rId11" Type="http://schemas.openxmlformats.org/officeDocument/2006/relationships/image" Target="../media/image152.png"/><Relationship Id="rId5" Type="http://schemas.openxmlformats.org/officeDocument/2006/relationships/image" Target="../media/image146.png"/><Relationship Id="rId15" Type="http://schemas.openxmlformats.org/officeDocument/2006/relationships/image" Target="../media/image156.png"/><Relationship Id="rId10" Type="http://schemas.openxmlformats.org/officeDocument/2006/relationships/image" Target="../media/image151.png"/><Relationship Id="rId4" Type="http://schemas.openxmlformats.org/officeDocument/2006/relationships/image" Target="../media/image12.png"/><Relationship Id="rId9" Type="http://schemas.openxmlformats.org/officeDocument/2006/relationships/image" Target="../media/image150.png"/><Relationship Id="rId14" Type="http://schemas.openxmlformats.org/officeDocument/2006/relationships/image" Target="../media/image155.png"/></Relationships>
</file>

<file path=ppt/slides/_rels/slide23.xml.rels><?xml version="1.0" encoding="UTF-8" standalone="yes"?>
<Relationships xmlns="http://schemas.openxmlformats.org/package/2006/relationships"><Relationship Id="rId13" Type="http://schemas.openxmlformats.org/officeDocument/2006/relationships/image" Target="../media/image99.png"/><Relationship Id="rId18" Type="http://schemas.openxmlformats.org/officeDocument/2006/relationships/image" Target="../media/image101.png"/><Relationship Id="rId26" Type="http://schemas.openxmlformats.org/officeDocument/2006/relationships/image" Target="../media/image109.png"/><Relationship Id="rId39" Type="http://schemas.openxmlformats.org/officeDocument/2006/relationships/image" Target="../media/image113.png"/><Relationship Id="rId21" Type="http://schemas.openxmlformats.org/officeDocument/2006/relationships/image" Target="../media/image104.png"/><Relationship Id="rId34" Type="http://schemas.openxmlformats.org/officeDocument/2006/relationships/image" Target="../media/image176.png"/><Relationship Id="rId42" Type="http://schemas.openxmlformats.org/officeDocument/2006/relationships/image" Target="../media/image181.png"/><Relationship Id="rId7" Type="http://schemas.openxmlformats.org/officeDocument/2006/relationships/image" Target="../media/image163.png"/><Relationship Id="rId2" Type="http://schemas.openxmlformats.org/officeDocument/2006/relationships/notesSlide" Target="../notesSlides/notesSlide15.xml"/><Relationship Id="rId16" Type="http://schemas.openxmlformats.org/officeDocument/2006/relationships/image" Target="../media/image170.png"/><Relationship Id="rId29" Type="http://schemas.openxmlformats.org/officeDocument/2006/relationships/image" Target="../media/image173.png"/><Relationship Id="rId1" Type="http://schemas.openxmlformats.org/officeDocument/2006/relationships/slideLayout" Target="../slideLayouts/slideLayout2.xml"/><Relationship Id="rId6" Type="http://schemas.openxmlformats.org/officeDocument/2006/relationships/image" Target="../media/image162.png"/><Relationship Id="rId11" Type="http://schemas.openxmlformats.org/officeDocument/2006/relationships/image" Target="../media/image167.png"/><Relationship Id="rId24" Type="http://schemas.openxmlformats.org/officeDocument/2006/relationships/image" Target="../media/image107.png"/><Relationship Id="rId32" Type="http://schemas.openxmlformats.org/officeDocument/2006/relationships/image" Target="../media/image111.png"/><Relationship Id="rId37" Type="http://schemas.openxmlformats.org/officeDocument/2006/relationships/image" Target="../media/image179.png"/><Relationship Id="rId40" Type="http://schemas.openxmlformats.org/officeDocument/2006/relationships/image" Target="../media/image114.png"/><Relationship Id="rId45" Type="http://schemas.openxmlformats.org/officeDocument/2006/relationships/image" Target="../media/image116.png"/><Relationship Id="rId5" Type="http://schemas.openxmlformats.org/officeDocument/2006/relationships/image" Target="../media/image161.png"/><Relationship Id="rId15" Type="http://schemas.openxmlformats.org/officeDocument/2006/relationships/image" Target="../media/image169.png"/><Relationship Id="rId23" Type="http://schemas.openxmlformats.org/officeDocument/2006/relationships/image" Target="../media/image106.png"/><Relationship Id="rId28" Type="http://schemas.openxmlformats.org/officeDocument/2006/relationships/image" Target="../media/image172.png"/><Relationship Id="rId36" Type="http://schemas.openxmlformats.org/officeDocument/2006/relationships/image" Target="../media/image178.png"/><Relationship Id="rId10" Type="http://schemas.openxmlformats.org/officeDocument/2006/relationships/image" Target="../media/image166.png"/><Relationship Id="rId19" Type="http://schemas.openxmlformats.org/officeDocument/2006/relationships/image" Target="../media/image102.png"/><Relationship Id="rId31" Type="http://schemas.openxmlformats.org/officeDocument/2006/relationships/image" Target="../media/image175.png"/><Relationship Id="rId44" Type="http://schemas.openxmlformats.org/officeDocument/2006/relationships/image" Target="../media/image183.png"/><Relationship Id="rId4" Type="http://schemas.openxmlformats.org/officeDocument/2006/relationships/image" Target="../media/image160.png"/><Relationship Id="rId9" Type="http://schemas.openxmlformats.org/officeDocument/2006/relationships/image" Target="../media/image165.png"/><Relationship Id="rId14" Type="http://schemas.openxmlformats.org/officeDocument/2006/relationships/image" Target="../media/image100.png"/><Relationship Id="rId22" Type="http://schemas.openxmlformats.org/officeDocument/2006/relationships/image" Target="../media/image105.png"/><Relationship Id="rId27" Type="http://schemas.openxmlformats.org/officeDocument/2006/relationships/image" Target="../media/image110.png"/><Relationship Id="rId30" Type="http://schemas.openxmlformats.org/officeDocument/2006/relationships/image" Target="../media/image174.png"/><Relationship Id="rId35" Type="http://schemas.openxmlformats.org/officeDocument/2006/relationships/image" Target="../media/image177.png"/><Relationship Id="rId43" Type="http://schemas.openxmlformats.org/officeDocument/2006/relationships/image" Target="../media/image182.png"/><Relationship Id="rId8" Type="http://schemas.openxmlformats.org/officeDocument/2006/relationships/image" Target="../media/image164.png"/><Relationship Id="rId3" Type="http://schemas.openxmlformats.org/officeDocument/2006/relationships/image" Target="../media/image98.png"/><Relationship Id="rId12" Type="http://schemas.openxmlformats.org/officeDocument/2006/relationships/image" Target="../media/image168.png"/><Relationship Id="rId17" Type="http://schemas.openxmlformats.org/officeDocument/2006/relationships/image" Target="../media/image171.png"/><Relationship Id="rId25" Type="http://schemas.openxmlformats.org/officeDocument/2006/relationships/image" Target="../media/image108.png"/><Relationship Id="rId33" Type="http://schemas.openxmlformats.org/officeDocument/2006/relationships/image" Target="../media/image112.png"/><Relationship Id="rId38" Type="http://schemas.openxmlformats.org/officeDocument/2006/relationships/image" Target="../media/image180.png"/><Relationship Id="rId46" Type="http://schemas.openxmlformats.org/officeDocument/2006/relationships/image" Target="../media/image117.png"/><Relationship Id="rId20" Type="http://schemas.openxmlformats.org/officeDocument/2006/relationships/image" Target="../media/image103.png"/><Relationship Id="rId41" Type="http://schemas.openxmlformats.org/officeDocument/2006/relationships/image" Target="../media/image115.png"/></Relationships>
</file>

<file path=ppt/slides/_rels/slide24.xml.rels><?xml version="1.0" encoding="UTF-8" standalone="yes"?>
<Relationships xmlns="http://schemas.openxmlformats.org/package/2006/relationships"><Relationship Id="rId13" Type="http://schemas.openxmlformats.org/officeDocument/2006/relationships/image" Target="../media/image189.png"/><Relationship Id="rId18" Type="http://schemas.openxmlformats.org/officeDocument/2006/relationships/image" Target="../media/image119.png"/><Relationship Id="rId26" Type="http://schemas.openxmlformats.org/officeDocument/2006/relationships/image" Target="../media/image125.png"/><Relationship Id="rId39" Type="http://schemas.openxmlformats.org/officeDocument/2006/relationships/image" Target="../media/image180.png"/><Relationship Id="rId21" Type="http://schemas.openxmlformats.org/officeDocument/2006/relationships/image" Target="../media/image104.png"/><Relationship Id="rId34" Type="http://schemas.openxmlformats.org/officeDocument/2006/relationships/image" Target="../media/image112.png"/><Relationship Id="rId42" Type="http://schemas.openxmlformats.org/officeDocument/2006/relationships/image" Target="../media/image131.png"/><Relationship Id="rId47" Type="http://schemas.openxmlformats.org/officeDocument/2006/relationships/image" Target="../media/image117.png"/><Relationship Id="rId7" Type="http://schemas.openxmlformats.org/officeDocument/2006/relationships/image" Target="../media/image185.png"/><Relationship Id="rId2" Type="http://schemas.openxmlformats.org/officeDocument/2006/relationships/notesSlide" Target="../notesSlides/notesSlide16.xml"/><Relationship Id="rId16" Type="http://schemas.openxmlformats.org/officeDocument/2006/relationships/image" Target="../media/image170.png"/><Relationship Id="rId29" Type="http://schemas.openxmlformats.org/officeDocument/2006/relationships/image" Target="../media/image193.png"/><Relationship Id="rId1" Type="http://schemas.openxmlformats.org/officeDocument/2006/relationships/slideLayout" Target="../slideLayouts/slideLayout2.xml"/><Relationship Id="rId6" Type="http://schemas.openxmlformats.org/officeDocument/2006/relationships/image" Target="../media/image162.png"/><Relationship Id="rId11" Type="http://schemas.openxmlformats.org/officeDocument/2006/relationships/image" Target="../media/image188.png"/><Relationship Id="rId24" Type="http://schemas.openxmlformats.org/officeDocument/2006/relationships/image" Target="../media/image123.png"/><Relationship Id="rId32" Type="http://schemas.openxmlformats.org/officeDocument/2006/relationships/image" Target="../media/image164.png"/><Relationship Id="rId37" Type="http://schemas.openxmlformats.org/officeDocument/2006/relationships/image" Target="../media/image178.png"/><Relationship Id="rId40" Type="http://schemas.openxmlformats.org/officeDocument/2006/relationships/image" Target="../media/image129.png"/><Relationship Id="rId45" Type="http://schemas.openxmlformats.org/officeDocument/2006/relationships/image" Target="../media/image196.png"/><Relationship Id="rId5" Type="http://schemas.openxmlformats.org/officeDocument/2006/relationships/image" Target="../media/image161.png"/><Relationship Id="rId15" Type="http://schemas.openxmlformats.org/officeDocument/2006/relationships/image" Target="../media/image191.png"/><Relationship Id="rId23" Type="http://schemas.openxmlformats.org/officeDocument/2006/relationships/image" Target="../media/image122.png"/><Relationship Id="rId28" Type="http://schemas.openxmlformats.org/officeDocument/2006/relationships/image" Target="../media/image172.png"/><Relationship Id="rId36" Type="http://schemas.openxmlformats.org/officeDocument/2006/relationships/image" Target="../media/image177.png"/><Relationship Id="rId10" Type="http://schemas.openxmlformats.org/officeDocument/2006/relationships/image" Target="../media/image166.png"/><Relationship Id="rId19" Type="http://schemas.openxmlformats.org/officeDocument/2006/relationships/image" Target="../media/image120.png"/><Relationship Id="rId31" Type="http://schemas.openxmlformats.org/officeDocument/2006/relationships/image" Target="../media/image127.png"/><Relationship Id="rId44" Type="http://schemas.openxmlformats.org/officeDocument/2006/relationships/image" Target="../media/image182.png"/><Relationship Id="rId4" Type="http://schemas.openxmlformats.org/officeDocument/2006/relationships/image" Target="../media/image184.png"/><Relationship Id="rId9" Type="http://schemas.openxmlformats.org/officeDocument/2006/relationships/image" Target="../media/image187.png"/><Relationship Id="rId14" Type="http://schemas.openxmlformats.org/officeDocument/2006/relationships/image" Target="../media/image190.png"/><Relationship Id="rId22" Type="http://schemas.openxmlformats.org/officeDocument/2006/relationships/image" Target="../media/image121.png"/><Relationship Id="rId27" Type="http://schemas.openxmlformats.org/officeDocument/2006/relationships/image" Target="../media/image126.png"/><Relationship Id="rId30" Type="http://schemas.openxmlformats.org/officeDocument/2006/relationships/image" Target="../media/image194.png"/><Relationship Id="rId35" Type="http://schemas.openxmlformats.org/officeDocument/2006/relationships/image" Target="../media/image128.png"/><Relationship Id="rId43" Type="http://schemas.openxmlformats.org/officeDocument/2006/relationships/image" Target="../media/image195.png"/><Relationship Id="rId48" Type="http://schemas.openxmlformats.org/officeDocument/2006/relationships/image" Target="../media/image133.png"/><Relationship Id="rId8" Type="http://schemas.openxmlformats.org/officeDocument/2006/relationships/image" Target="../media/image186.png"/><Relationship Id="rId3" Type="http://schemas.openxmlformats.org/officeDocument/2006/relationships/image" Target="../media/image118.png"/><Relationship Id="rId12" Type="http://schemas.openxmlformats.org/officeDocument/2006/relationships/image" Target="../media/image168.png"/><Relationship Id="rId17" Type="http://schemas.openxmlformats.org/officeDocument/2006/relationships/image" Target="../media/image192.png"/><Relationship Id="rId25" Type="http://schemas.openxmlformats.org/officeDocument/2006/relationships/image" Target="../media/image124.png"/><Relationship Id="rId33" Type="http://schemas.openxmlformats.org/officeDocument/2006/relationships/image" Target="../media/image111.png"/><Relationship Id="rId38" Type="http://schemas.openxmlformats.org/officeDocument/2006/relationships/image" Target="../media/image179.png"/><Relationship Id="rId46" Type="http://schemas.openxmlformats.org/officeDocument/2006/relationships/image" Target="../media/image132.png"/><Relationship Id="rId20" Type="http://schemas.openxmlformats.org/officeDocument/2006/relationships/image" Target="../media/image103.png"/><Relationship Id="rId41" Type="http://schemas.openxmlformats.org/officeDocument/2006/relationships/image" Target="../media/image130.png"/></Relationships>
</file>

<file path=ppt/slides/_rels/slide25.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670.png"/><Relationship Id="rId18" Type="http://schemas.openxmlformats.org/officeDocument/2006/relationships/image" Target="../media/image200.png"/><Relationship Id="rId3" Type="http://schemas.openxmlformats.org/officeDocument/2006/relationships/image" Target="../media/image197.png"/><Relationship Id="rId21" Type="http://schemas.openxmlformats.org/officeDocument/2006/relationships/image" Target="../media/image203.png"/><Relationship Id="rId12" Type="http://schemas.openxmlformats.org/officeDocument/2006/relationships/image" Target="../media/image198.png"/><Relationship Id="rId17" Type="http://schemas.openxmlformats.org/officeDocument/2006/relationships/image" Target="../media/image199.png"/><Relationship Id="rId25" Type="http://schemas.openxmlformats.org/officeDocument/2006/relationships/image" Target="../media/image207.png"/><Relationship Id="rId2" Type="http://schemas.openxmlformats.org/officeDocument/2006/relationships/notesSlide" Target="../notesSlides/notesSlide17.xml"/><Relationship Id="rId16" Type="http://schemas.openxmlformats.org/officeDocument/2006/relationships/image" Target="../media/image700.png"/><Relationship Id="rId20" Type="http://schemas.openxmlformats.org/officeDocument/2006/relationships/image" Target="../media/image202.png"/><Relationship Id="rId1" Type="http://schemas.openxmlformats.org/officeDocument/2006/relationships/slideLayout" Target="../slideLayouts/slideLayout2.xml"/><Relationship Id="rId11" Type="http://schemas.openxmlformats.org/officeDocument/2006/relationships/image" Target="../media/image104.png"/><Relationship Id="rId24" Type="http://schemas.openxmlformats.org/officeDocument/2006/relationships/image" Target="../media/image206.png"/><Relationship Id="rId5" Type="http://schemas.openxmlformats.org/officeDocument/2006/relationships/image" Target="../media/image137.png"/><Relationship Id="rId15" Type="http://schemas.openxmlformats.org/officeDocument/2006/relationships/image" Target="../media/image690.png"/><Relationship Id="rId23" Type="http://schemas.openxmlformats.org/officeDocument/2006/relationships/image" Target="../media/image205.png"/><Relationship Id="rId10" Type="http://schemas.openxmlformats.org/officeDocument/2006/relationships/image" Target="../media/image103.png"/><Relationship Id="rId19" Type="http://schemas.openxmlformats.org/officeDocument/2006/relationships/image" Target="../media/image201.png"/><Relationship Id="rId4" Type="http://schemas.openxmlformats.org/officeDocument/2006/relationships/image" Target="../media/image136.png"/><Relationship Id="rId9" Type="http://schemas.openxmlformats.org/officeDocument/2006/relationships/image" Target="../media/image440.png"/><Relationship Id="rId14" Type="http://schemas.openxmlformats.org/officeDocument/2006/relationships/image" Target="../media/image680.png"/><Relationship Id="rId22" Type="http://schemas.openxmlformats.org/officeDocument/2006/relationships/image" Target="../media/image204.png"/></Relationships>
</file>

<file path=ppt/slides/_rels/slide26.xml.rels><?xml version="1.0" encoding="UTF-8" standalone="yes"?>
<Relationships xmlns="http://schemas.openxmlformats.org/package/2006/relationships"><Relationship Id="rId8" Type="http://schemas.openxmlformats.org/officeDocument/2006/relationships/image" Target="../media/image212.png"/><Relationship Id="rId13" Type="http://schemas.openxmlformats.org/officeDocument/2006/relationships/image" Target="../media/image217.png"/><Relationship Id="rId18" Type="http://schemas.openxmlformats.org/officeDocument/2006/relationships/image" Target="../media/image222.png"/><Relationship Id="rId3" Type="http://schemas.openxmlformats.org/officeDocument/2006/relationships/image" Target="../media/image208.png"/><Relationship Id="rId7" Type="http://schemas.openxmlformats.org/officeDocument/2006/relationships/image" Target="../media/image211.png"/><Relationship Id="rId12" Type="http://schemas.openxmlformats.org/officeDocument/2006/relationships/image" Target="../media/image216.png"/><Relationship Id="rId17" Type="http://schemas.openxmlformats.org/officeDocument/2006/relationships/image" Target="../media/image221.png"/><Relationship Id="rId2" Type="http://schemas.openxmlformats.org/officeDocument/2006/relationships/notesSlide" Target="../notesSlides/notesSlide18.xml"/><Relationship Id="rId16" Type="http://schemas.openxmlformats.org/officeDocument/2006/relationships/image" Target="../media/image220.png"/><Relationship Id="rId20" Type="http://schemas.openxmlformats.org/officeDocument/2006/relationships/image" Target="../media/image224.png"/><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215.png"/><Relationship Id="rId5" Type="http://schemas.openxmlformats.org/officeDocument/2006/relationships/image" Target="../media/image148.png"/><Relationship Id="rId15" Type="http://schemas.openxmlformats.org/officeDocument/2006/relationships/image" Target="../media/image219.png"/><Relationship Id="rId10" Type="http://schemas.openxmlformats.org/officeDocument/2006/relationships/image" Target="../media/image214.png"/><Relationship Id="rId19" Type="http://schemas.openxmlformats.org/officeDocument/2006/relationships/image" Target="../media/image223.png"/><Relationship Id="rId4" Type="http://schemas.openxmlformats.org/officeDocument/2006/relationships/image" Target="../media/image209.png"/><Relationship Id="rId9" Type="http://schemas.openxmlformats.org/officeDocument/2006/relationships/image" Target="../media/image213.png"/><Relationship Id="rId14" Type="http://schemas.openxmlformats.org/officeDocument/2006/relationships/image" Target="../media/image218.png"/></Relationships>
</file>

<file path=ppt/slides/_rels/slide27.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35.png"/><Relationship Id="rId18" Type="http://schemas.openxmlformats.org/officeDocument/2006/relationships/image" Target="../media/image240.png"/><Relationship Id="rId3" Type="http://schemas.openxmlformats.org/officeDocument/2006/relationships/image" Target="../media/image226.png"/><Relationship Id="rId7" Type="http://schemas.openxmlformats.org/officeDocument/2006/relationships/image" Target="../media/image136.png"/><Relationship Id="rId12" Type="http://schemas.openxmlformats.org/officeDocument/2006/relationships/image" Target="../media/image234.png"/><Relationship Id="rId17" Type="http://schemas.openxmlformats.org/officeDocument/2006/relationships/image" Target="../media/image239.png"/><Relationship Id="rId2" Type="http://schemas.openxmlformats.org/officeDocument/2006/relationships/image" Target="../media/image225.png"/><Relationship Id="rId16"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image" Target="../media/image229.png"/><Relationship Id="rId11" Type="http://schemas.openxmlformats.org/officeDocument/2006/relationships/image" Target="../media/image233.png"/><Relationship Id="rId5" Type="http://schemas.openxmlformats.org/officeDocument/2006/relationships/image" Target="../media/image228.png"/><Relationship Id="rId15" Type="http://schemas.openxmlformats.org/officeDocument/2006/relationships/image" Target="../media/image237.png"/><Relationship Id="rId10" Type="http://schemas.openxmlformats.org/officeDocument/2006/relationships/image" Target="../media/image232.png"/><Relationship Id="rId4" Type="http://schemas.openxmlformats.org/officeDocument/2006/relationships/image" Target="../media/image227.png"/><Relationship Id="rId9" Type="http://schemas.openxmlformats.org/officeDocument/2006/relationships/image" Target="../media/image231.png"/><Relationship Id="rId14" Type="http://schemas.openxmlformats.org/officeDocument/2006/relationships/image" Target="../media/image236.png"/></Relationships>
</file>

<file path=ppt/slides/_rels/slide28.xml.rels><?xml version="1.0" encoding="UTF-8" standalone="yes"?>
<Relationships xmlns="http://schemas.openxmlformats.org/package/2006/relationships"><Relationship Id="rId8" Type="http://schemas.openxmlformats.org/officeDocument/2006/relationships/image" Target="../media/image246.png"/><Relationship Id="rId3" Type="http://schemas.openxmlformats.org/officeDocument/2006/relationships/image" Target="../media/image241.png"/><Relationship Id="rId7" Type="http://schemas.openxmlformats.org/officeDocument/2006/relationships/image" Target="../media/image24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4.png"/><Relationship Id="rId5" Type="http://schemas.openxmlformats.org/officeDocument/2006/relationships/image" Target="../media/image243.png"/><Relationship Id="rId4" Type="http://schemas.openxmlformats.org/officeDocument/2006/relationships/image" Target="../media/image242.png"/><Relationship Id="rId9" Type="http://schemas.openxmlformats.org/officeDocument/2006/relationships/image" Target="../media/image17.png"/></Relationships>
</file>

<file path=ppt/slides/_rels/slide29.xml.rels><?xml version="1.0" encoding="UTF-8" standalone="yes"?>
<Relationships xmlns="http://schemas.openxmlformats.org/package/2006/relationships"><Relationship Id="rId8" Type="http://schemas.openxmlformats.org/officeDocument/2006/relationships/image" Target="../media/image1180.png"/><Relationship Id="rId13" Type="http://schemas.openxmlformats.org/officeDocument/2006/relationships/image" Target="../media/image250.png"/><Relationship Id="rId18" Type="http://schemas.openxmlformats.org/officeDocument/2006/relationships/image" Target="../media/image1280.png"/><Relationship Id="rId26" Type="http://schemas.openxmlformats.org/officeDocument/2006/relationships/image" Target="../media/image258.png"/><Relationship Id="rId3" Type="http://schemas.openxmlformats.org/officeDocument/2006/relationships/image" Target="../media/image1130.png"/><Relationship Id="rId21" Type="http://schemas.openxmlformats.org/officeDocument/2006/relationships/image" Target="../media/image255.png"/><Relationship Id="rId7" Type="http://schemas.openxmlformats.org/officeDocument/2006/relationships/image" Target="../media/image1170.png"/><Relationship Id="rId12" Type="http://schemas.openxmlformats.org/officeDocument/2006/relationships/image" Target="../media/image249.png"/><Relationship Id="rId17" Type="http://schemas.openxmlformats.org/officeDocument/2006/relationships/image" Target="../media/image1270.png"/><Relationship Id="rId25" Type="http://schemas.openxmlformats.org/officeDocument/2006/relationships/image" Target="../media/image1350.png"/><Relationship Id="rId2" Type="http://schemas.openxmlformats.org/officeDocument/2006/relationships/notesSlide" Target="../notesSlides/notesSlide20.xml"/><Relationship Id="rId16" Type="http://schemas.openxmlformats.org/officeDocument/2006/relationships/image" Target="../media/image253.png"/><Relationship Id="rId20" Type="http://schemas.openxmlformats.org/officeDocument/2006/relationships/image" Target="../media/image254.png"/><Relationship Id="rId1" Type="http://schemas.openxmlformats.org/officeDocument/2006/relationships/slideLayout" Target="../slideLayouts/slideLayout2.xml"/><Relationship Id="rId6" Type="http://schemas.openxmlformats.org/officeDocument/2006/relationships/image" Target="../media/image1160.png"/><Relationship Id="rId11" Type="http://schemas.openxmlformats.org/officeDocument/2006/relationships/image" Target="../media/image248.png"/><Relationship Id="rId5" Type="http://schemas.openxmlformats.org/officeDocument/2006/relationships/image" Target="../media/image1150.png"/><Relationship Id="rId15" Type="http://schemas.openxmlformats.org/officeDocument/2006/relationships/image" Target="../media/image252.png"/><Relationship Id="rId23" Type="http://schemas.openxmlformats.org/officeDocument/2006/relationships/image" Target="../media/image257.png"/><Relationship Id="rId28" Type="http://schemas.openxmlformats.org/officeDocument/2006/relationships/image" Target="../media/image260.png"/><Relationship Id="rId10" Type="http://schemas.openxmlformats.org/officeDocument/2006/relationships/image" Target="../media/image1200.png"/><Relationship Id="rId19" Type="http://schemas.openxmlformats.org/officeDocument/2006/relationships/image" Target="../media/image1290.png"/><Relationship Id="rId4" Type="http://schemas.openxmlformats.org/officeDocument/2006/relationships/image" Target="../media/image1140.png"/><Relationship Id="rId9" Type="http://schemas.openxmlformats.org/officeDocument/2006/relationships/image" Target="../media/image1190.png"/><Relationship Id="rId14" Type="http://schemas.openxmlformats.org/officeDocument/2006/relationships/image" Target="../media/image251.png"/><Relationship Id="rId22" Type="http://schemas.openxmlformats.org/officeDocument/2006/relationships/image" Target="../media/image1710.png"/><Relationship Id="rId27" Type="http://schemas.openxmlformats.org/officeDocument/2006/relationships/image" Target="../media/image2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66.png"/><Relationship Id="rId13" Type="http://schemas.openxmlformats.org/officeDocument/2006/relationships/image" Target="../media/image271.png"/><Relationship Id="rId18" Type="http://schemas.openxmlformats.org/officeDocument/2006/relationships/image" Target="../media/image276.png"/><Relationship Id="rId26" Type="http://schemas.openxmlformats.org/officeDocument/2006/relationships/image" Target="../media/image284.png"/><Relationship Id="rId3" Type="http://schemas.openxmlformats.org/officeDocument/2006/relationships/image" Target="../media/image261.png"/><Relationship Id="rId21" Type="http://schemas.openxmlformats.org/officeDocument/2006/relationships/image" Target="../media/image279.png"/><Relationship Id="rId7" Type="http://schemas.openxmlformats.org/officeDocument/2006/relationships/image" Target="../media/image265.png"/><Relationship Id="rId12" Type="http://schemas.openxmlformats.org/officeDocument/2006/relationships/image" Target="../media/image270.png"/><Relationship Id="rId17" Type="http://schemas.openxmlformats.org/officeDocument/2006/relationships/image" Target="../media/image275.png"/><Relationship Id="rId25" Type="http://schemas.openxmlformats.org/officeDocument/2006/relationships/image" Target="../media/image283.png"/><Relationship Id="rId2" Type="http://schemas.openxmlformats.org/officeDocument/2006/relationships/notesSlide" Target="../notesSlides/notesSlide21.xml"/><Relationship Id="rId16" Type="http://schemas.openxmlformats.org/officeDocument/2006/relationships/image" Target="../media/image274.png"/><Relationship Id="rId20" Type="http://schemas.openxmlformats.org/officeDocument/2006/relationships/image" Target="../media/image278.png"/><Relationship Id="rId1" Type="http://schemas.openxmlformats.org/officeDocument/2006/relationships/slideLayout" Target="../slideLayouts/slideLayout2.xml"/><Relationship Id="rId6" Type="http://schemas.openxmlformats.org/officeDocument/2006/relationships/image" Target="../media/image264.png"/><Relationship Id="rId11" Type="http://schemas.openxmlformats.org/officeDocument/2006/relationships/image" Target="../media/image269.png"/><Relationship Id="rId24" Type="http://schemas.openxmlformats.org/officeDocument/2006/relationships/image" Target="../media/image282.png"/><Relationship Id="rId5" Type="http://schemas.openxmlformats.org/officeDocument/2006/relationships/image" Target="../media/image263.png"/><Relationship Id="rId15" Type="http://schemas.openxmlformats.org/officeDocument/2006/relationships/image" Target="../media/image273.png"/><Relationship Id="rId23" Type="http://schemas.openxmlformats.org/officeDocument/2006/relationships/image" Target="../media/image281.png"/><Relationship Id="rId28" Type="http://schemas.openxmlformats.org/officeDocument/2006/relationships/image" Target="../media/image286.png"/><Relationship Id="rId10" Type="http://schemas.openxmlformats.org/officeDocument/2006/relationships/image" Target="../media/image268.png"/><Relationship Id="rId19" Type="http://schemas.openxmlformats.org/officeDocument/2006/relationships/image" Target="../media/image277.png"/><Relationship Id="rId4" Type="http://schemas.openxmlformats.org/officeDocument/2006/relationships/image" Target="../media/image262.png"/><Relationship Id="rId9" Type="http://schemas.openxmlformats.org/officeDocument/2006/relationships/image" Target="../media/image267.png"/><Relationship Id="rId14" Type="http://schemas.openxmlformats.org/officeDocument/2006/relationships/image" Target="../media/image272.png"/><Relationship Id="rId22" Type="http://schemas.openxmlformats.org/officeDocument/2006/relationships/image" Target="../media/image280.png"/><Relationship Id="rId27" Type="http://schemas.openxmlformats.org/officeDocument/2006/relationships/image" Target="../media/image285.png"/></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661.png"/><Relationship Id="rId3" Type="http://schemas.openxmlformats.org/officeDocument/2006/relationships/image" Target="../media/image560.png"/><Relationship Id="rId7" Type="http://schemas.openxmlformats.org/officeDocument/2006/relationships/image" Target="../media/image601.png"/><Relationship Id="rId12" Type="http://schemas.openxmlformats.org/officeDocument/2006/relationships/image" Target="../media/image650.png"/><Relationship Id="rId17" Type="http://schemas.openxmlformats.org/officeDocument/2006/relationships/image" Target="../media/image701.png"/><Relationship Id="rId2" Type="http://schemas.openxmlformats.org/officeDocument/2006/relationships/image" Target="../media/image550.png"/><Relationship Id="rId16" Type="http://schemas.openxmlformats.org/officeDocument/2006/relationships/image" Target="../media/image691.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0.png"/><Relationship Id="rId15" Type="http://schemas.openxmlformats.org/officeDocument/2006/relationships/image" Target="../media/image681.png"/><Relationship Id="rId10" Type="http://schemas.openxmlformats.org/officeDocument/2006/relationships/image" Target="../media/image631.png"/><Relationship Id="rId4" Type="http://schemas.openxmlformats.org/officeDocument/2006/relationships/image" Target="../media/image570.png"/><Relationship Id="rId9" Type="http://schemas.openxmlformats.org/officeDocument/2006/relationships/image" Target="../media/image621.png"/><Relationship Id="rId1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7.png"/><Relationship Id="rId7" Type="http://schemas.openxmlformats.org/officeDocument/2006/relationships/image" Target="../media/image29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89.png"/><Relationship Id="rId4" Type="http://schemas.openxmlformats.org/officeDocument/2006/relationships/image" Target="../media/image28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3.png"/><Relationship Id="rId7" Type="http://schemas.openxmlformats.org/officeDocument/2006/relationships/image" Target="../media/image28.png"/><Relationship Id="rId12" Type="http://schemas.openxmlformats.org/officeDocument/2006/relationships/image" Target="../media/image5.jpeg"/><Relationship Id="rId17" Type="http://schemas.openxmlformats.org/officeDocument/2006/relationships/image" Target="../media/image33.png"/><Relationship Id="rId2" Type="http://schemas.openxmlformats.org/officeDocument/2006/relationships/notesSlide" Target="../notesSlides/notesSlide1.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4.jpeg"/><Relationship Id="rId5" Type="http://schemas.openxmlformats.org/officeDocument/2006/relationships/image" Target="../media/image15.png"/><Relationship Id="rId15" Type="http://schemas.openxmlformats.org/officeDocument/2006/relationships/image" Target="../media/image31.png"/><Relationship Id="rId10" Type="http://schemas.openxmlformats.org/officeDocument/2006/relationships/image" Target="../media/image25.png"/><Relationship Id="rId19" Type="http://schemas.openxmlformats.org/officeDocument/2006/relationships/image" Target="../media/image35.png"/><Relationship Id="rId4" Type="http://schemas.openxmlformats.org/officeDocument/2006/relationships/image" Target="../media/image14.png"/><Relationship Id="rId9" Type="http://schemas.openxmlformats.org/officeDocument/2006/relationships/image" Target="../media/image24.pn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19200"/>
            <a:ext cx="9144000" cy="861774"/>
          </a:xfrm>
          <a:prstGeom prst="rect">
            <a:avLst/>
          </a:prstGeom>
          <a:noFill/>
        </p:spPr>
        <p:txBody>
          <a:bodyPr wrap="square" rtlCol="0">
            <a:spAutoFit/>
          </a:bodyPr>
          <a:lstStyle/>
          <a:p>
            <a:pPr algn="ctr"/>
            <a:r>
              <a:rPr lang="en-US" sz="2500" b="1" dirty="0" smtClean="0">
                <a:solidFill>
                  <a:srgbClr val="3333FF"/>
                </a:solidFill>
              </a:rPr>
              <a:t>L13. Markov Decision Process</a:t>
            </a:r>
          </a:p>
          <a:p>
            <a:pPr algn="ctr"/>
            <a:r>
              <a:rPr lang="en-US" sz="2500" b="1" dirty="0" smtClean="0">
                <a:solidFill>
                  <a:srgbClr val="3333FF"/>
                </a:solidFill>
              </a:rPr>
              <a:t>(Formulation)</a:t>
            </a:r>
          </a:p>
        </p:txBody>
      </p:sp>
    </p:spTree>
    <p:extLst>
      <p:ext uri="{BB962C8B-B14F-4D97-AF65-F5344CB8AC3E}">
        <p14:creationId xmlns:p14="http://schemas.microsoft.com/office/powerpoint/2010/main" val="21447448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Utility (returns)</a:t>
            </a:r>
            <a:endParaRPr lang="en-US" b="1" dirty="0">
              <a:solidFill>
                <a:srgbClr val="3333FF"/>
              </a:solidFill>
            </a:endParaRPr>
          </a:p>
        </p:txBody>
      </p:sp>
      <mc:AlternateContent xmlns:mc="http://schemas.openxmlformats.org/markup-compatibility/2006" xmlns:a14="http://schemas.microsoft.com/office/drawing/2010/main">
        <mc:Choice Requires="a14">
          <p:sp>
            <p:nvSpPr>
              <p:cNvPr id="32" name="TextBox 31"/>
              <p:cNvSpPr txBox="1"/>
              <p:nvPr/>
            </p:nvSpPr>
            <p:spPr>
              <a:xfrm>
                <a:off x="76198" y="1269280"/>
                <a:ext cx="8915399" cy="24411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Denote </a:t>
                </a:r>
                <a:r>
                  <a:rPr lang="en-US" dirty="0"/>
                  <a:t>r</a:t>
                </a:r>
                <a:r>
                  <a:rPr lang="en-US" dirty="0" smtClean="0"/>
                  <a:t>eward : </a:t>
                </a:r>
                <a14:m>
                  <m:oMath xmlns:m="http://schemas.openxmlformats.org/officeDocument/2006/math">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b="0" i="1" smtClean="0">
                        <a:latin typeface="Cambria Math" panose="02040503050406030204" pitchFamily="18" charset="0"/>
                      </a:rPr>
                      <m:t>=</m:t>
                    </m:r>
                    <m:r>
                      <a:rPr lang="en-US" i="1">
                        <a:latin typeface="Cambria Math"/>
                      </a:rPr>
                      <m:t>𝑅</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𝑆</m:t>
                            </m:r>
                          </m:e>
                          <m:sub>
                            <m:r>
                              <a:rPr lang="en-US" i="1">
                                <a:latin typeface="Cambria Math"/>
                              </a:rPr>
                              <m:t>𝑡</m:t>
                            </m:r>
                          </m:sub>
                        </m:sSub>
                        <m:r>
                          <a:rPr lang="en-US" i="1">
                            <a:latin typeface="Cambria Math"/>
                          </a:rPr>
                          <m:t>,</m:t>
                        </m:r>
                        <m:sSub>
                          <m:sSubPr>
                            <m:ctrlPr>
                              <a:rPr lang="en-US" i="1">
                                <a:latin typeface="Cambria Math" panose="02040503050406030204" pitchFamily="18" charset="0"/>
                              </a:rPr>
                            </m:ctrlPr>
                          </m:sSubPr>
                          <m:e>
                            <m:r>
                              <a:rPr lang="en-US" i="1">
                                <a:latin typeface="Cambria Math"/>
                              </a:rPr>
                              <m:t>𝐴</m:t>
                            </m:r>
                          </m:e>
                          <m:sub>
                            <m:r>
                              <a:rPr lang="en-US" i="1">
                                <a:latin typeface="Cambria Math"/>
                              </a:rPr>
                              <m:t>𝑡</m:t>
                            </m:r>
                          </m:sub>
                        </m:sSub>
                      </m:e>
                    </m:d>
                  </m:oMath>
                </a14:m>
                <a:endParaRPr lang="en-US" dirty="0" smtClean="0"/>
              </a:p>
              <a:p>
                <a:endParaRPr lang="en-US" sz="1000" dirty="0"/>
              </a:p>
              <a:p>
                <a:pPr marL="285750" indent="-285750">
                  <a:buFont typeface="Arial" panose="020B0604020202020204" pitchFamily="34" charset="0"/>
                  <a:buChar char="•"/>
                </a:pPr>
                <a:r>
                  <a:rPr lang="en-US" dirty="0" smtClean="0">
                    <a:solidFill>
                      <a:srgbClr val="FF0000"/>
                    </a:solidFill>
                  </a:rPr>
                  <a:t>In the episodic tasks,</a:t>
                </a:r>
                <a:r>
                  <a:rPr lang="en-US" dirty="0" smtClean="0"/>
                  <a:t> the simplest utility is defined as</a:t>
                </a:r>
              </a:p>
              <a:p>
                <a:endParaRPr lang="en-US" sz="1000"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𝑇</m:t>
                          </m:r>
                        </m:sub>
                      </m:sSub>
                      <m:r>
                        <a:rPr lang="en-US" i="1">
                          <a:latin typeface="Cambria Math"/>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a:rPr>
                            <m:t>=</m:t>
                          </m:r>
                          <m:r>
                            <a:rPr lang="en-US" b="0" i="1" smtClean="0">
                              <a:latin typeface="Cambria Math" panose="02040503050406030204" pitchFamily="18" charset="0"/>
                            </a:rPr>
                            <m:t>0</m:t>
                          </m:r>
                        </m:sub>
                        <m:sup>
                          <m:r>
                            <a:rPr lang="en-US" b="0" i="1" smtClean="0">
                              <a:latin typeface="Cambria Math" panose="02040503050406030204" pitchFamily="18" charset="0"/>
                              <a:ea typeface="Cambria Math"/>
                            </a:rPr>
                            <m:t>𝑇</m:t>
                          </m:r>
                        </m:sup>
                        <m:e>
                          <m:sSub>
                            <m:sSubPr>
                              <m:ctrlPr>
                                <a:rPr lang="en-US" i="1">
                                  <a:latin typeface="Cambria Math" panose="02040503050406030204" pitchFamily="18" charset="0"/>
                                </a:rPr>
                              </m:ctrlPr>
                            </m:sSubPr>
                            <m:e>
                              <m:r>
                                <a:rPr lang="en-US" i="1">
                                  <a:latin typeface="Cambria Math"/>
                                </a:rPr>
                                <m:t>𝑟</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e>
                      </m:nary>
                    </m:oMath>
                  </m:oMathPara>
                </a14:m>
                <a:endParaRPr lang="en-US" dirty="0" smtClean="0"/>
              </a:p>
              <a:p>
                <a:endParaRPr lang="en-US" sz="1000" dirty="0" smtClean="0"/>
              </a:p>
              <a:p>
                <a:pPr marL="742950" lvl="1" indent="-285750">
                  <a:buFont typeface="Wingdings" panose="05000000000000000000" pitchFamily="2" charset="2"/>
                  <a:buChar char="ü"/>
                </a:pPr>
                <a14:m>
                  <m:oMath xmlns:m="http://schemas.openxmlformats.org/officeDocument/2006/math">
                    <m:r>
                      <a:rPr lang="en-US" b="0" i="1" smtClean="0">
                        <a:latin typeface="Cambria Math" panose="02040503050406030204" pitchFamily="18" charset="0"/>
                      </a:rPr>
                      <m:t>𝑇</m:t>
                    </m:r>
                  </m:oMath>
                </a14:m>
                <a:r>
                  <a:rPr lang="en-US" dirty="0" smtClean="0"/>
                  <a:t> is a final time step associated with the terminal time step </a:t>
                </a:r>
                <a14:m>
                  <m:oMath xmlns:m="http://schemas.openxmlformats.org/officeDocument/2006/math">
                    <m:r>
                      <a:rPr lang="en-US" b="0" i="1" smtClean="0">
                        <a:latin typeface="Cambria Math" panose="02040503050406030204" pitchFamily="18" charset="0"/>
                      </a:rPr>
                      <m:t>𝑇</m:t>
                    </m:r>
                  </m:oMath>
                </a14:m>
                <a:endParaRPr lang="en-US" dirty="0" smtClean="0"/>
              </a:p>
              <a:p>
                <a:pPr marL="742950" lvl="1" indent="-285750">
                  <a:buFont typeface="Wingdings" panose="05000000000000000000" pitchFamily="2" charset="2"/>
                  <a:buChar char="ü"/>
                </a:pPr>
                <a:r>
                  <a:rPr lang="en-US" dirty="0" smtClean="0"/>
                  <a:t>Examples include, maze, go, chess, etc.</a:t>
                </a:r>
              </a:p>
            </p:txBody>
          </p:sp>
        </mc:Choice>
        <mc:Fallback xmlns="">
          <p:sp>
            <p:nvSpPr>
              <p:cNvPr id="32" name="TextBox 31"/>
              <p:cNvSpPr txBox="1">
                <a:spLocks noRot="1" noChangeAspect="1" noMove="1" noResize="1" noEditPoints="1" noAdjustHandles="1" noChangeArrowheads="1" noChangeShapeType="1" noTextEdit="1"/>
              </p:cNvSpPr>
              <p:nvPr/>
            </p:nvSpPr>
            <p:spPr>
              <a:xfrm>
                <a:off x="76198" y="1269280"/>
                <a:ext cx="8915399" cy="2441117"/>
              </a:xfrm>
              <a:prstGeom prst="rect">
                <a:avLst/>
              </a:prstGeom>
              <a:blipFill>
                <a:blip r:embed="rId3"/>
                <a:stretch>
                  <a:fillRect l="-410" t="-1247" b="-2993"/>
                </a:stretch>
              </a:blipFill>
            </p:spPr>
            <p:txBody>
              <a:bodyPr/>
              <a:lstStyle/>
              <a:p>
                <a:r>
                  <a:rPr lang="en-US">
                    <a:noFill/>
                  </a:rPr>
                  <a:t> </a:t>
                </a:r>
              </a:p>
            </p:txBody>
          </p:sp>
        </mc:Fallback>
      </mc:AlternateContent>
      <p:sp>
        <p:nvSpPr>
          <p:cNvPr id="42" name="TextBox 41"/>
          <p:cNvSpPr txBox="1"/>
          <p:nvPr/>
        </p:nvSpPr>
        <p:spPr>
          <a:xfrm>
            <a:off x="326631" y="754455"/>
            <a:ext cx="8490735" cy="381000"/>
          </a:xfrm>
          <a:prstGeom prst="rect">
            <a:avLst/>
          </a:prstGeom>
          <a:noFill/>
        </p:spPr>
        <p:txBody>
          <a:bodyPr wrap="square" rtlCol="0">
            <a:spAutoFit/>
          </a:bodyPr>
          <a:lstStyle/>
          <a:p>
            <a:pPr algn="ctr"/>
            <a:r>
              <a:rPr lang="en-US" b="1" dirty="0" smtClean="0"/>
              <a:t>How to formally define the accumulated reward in the long run?</a:t>
            </a:r>
            <a:endParaRPr lang="en-US" b="1" dirty="0"/>
          </a:p>
        </p:txBody>
      </p:sp>
      <mc:AlternateContent xmlns:mc="http://schemas.openxmlformats.org/markup-compatibility/2006" xmlns:a14="http://schemas.microsoft.com/office/drawing/2010/main">
        <mc:Choice Requires="a14">
          <p:sp>
            <p:nvSpPr>
              <p:cNvPr id="43" name="TextBox 42"/>
              <p:cNvSpPr txBox="1"/>
              <p:nvPr/>
            </p:nvSpPr>
            <p:spPr>
              <a:xfrm>
                <a:off x="76199" y="3795827"/>
                <a:ext cx="8991600" cy="25406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In the continuing tasks,</a:t>
                </a:r>
                <a:r>
                  <a:rPr lang="en-US" dirty="0" smtClean="0"/>
                  <a:t> the discounted utility is defined as</a:t>
                </a:r>
              </a:p>
              <a:p>
                <a:endParaRPr lang="en-US" sz="1000"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a:ea typeface="Cambria Math"/>
                            </a:rPr>
                            <m:t>𝛾</m:t>
                          </m:r>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ea typeface="Cambria Math"/>
                                </a:rPr>
                              </m:ctrlPr>
                            </m:sSupPr>
                            <m:e>
                              <m:r>
                                <a:rPr lang="en-US" i="1">
                                  <a:latin typeface="Cambria Math"/>
                                  <a:ea typeface="Cambria Math"/>
                                </a:rPr>
                                <m:t>𝛾</m:t>
                              </m:r>
                            </m:e>
                            <m:sup>
                              <m:r>
                                <a:rPr lang="en-US" b="0" i="1" smtClean="0">
                                  <a:latin typeface="Cambria Math" panose="02040503050406030204" pitchFamily="18" charset="0"/>
                                  <a:ea typeface="Cambria Math"/>
                                </a:rPr>
                                <m:t>2</m:t>
                              </m:r>
                            </m:sup>
                          </m:sSup>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+3</m:t>
                          </m:r>
                        </m:sub>
                      </m:sSub>
                      <m:r>
                        <a:rPr lang="en-US" b="0" i="1" smtClean="0">
                          <a:latin typeface="Cambria Math" panose="02040503050406030204" pitchFamily="18" charset="0"/>
                        </a:rPr>
                        <m:t>+…</m:t>
                      </m:r>
                      <m:r>
                        <a:rPr lang="en-US" i="1">
                          <a:latin typeface="Cambria Math"/>
                        </a:rPr>
                        <m:t>=</m:t>
                      </m:r>
                      <m:nary>
                        <m:naryPr>
                          <m:chr m:val="∑"/>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a:rPr>
                            <m:t>=</m:t>
                          </m:r>
                          <m:r>
                            <a:rPr lang="en-US" i="1">
                              <a:latin typeface="Cambria Math" panose="02040503050406030204" pitchFamily="18" charset="0"/>
                            </a:rPr>
                            <m:t>0</m:t>
                          </m:r>
                        </m:sub>
                        <m:sup>
                          <m:r>
                            <a:rPr lang="en-US" b="0" i="1" smtClean="0">
                              <a:latin typeface="Cambria Math" panose="02040503050406030204" pitchFamily="18" charset="0"/>
                              <a:ea typeface="Cambria Math"/>
                            </a:rPr>
                            <m:t>∞</m:t>
                          </m:r>
                        </m:sup>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a:ea typeface="Cambria Math"/>
                                    </a:rPr>
                                    <m:t>𝛾</m:t>
                                  </m:r>
                                </m:e>
                                <m:sub>
                                  <m:r>
                                    <a:rPr lang="en-US" i="1">
                                      <a:latin typeface="Cambria Math" panose="02040503050406030204" pitchFamily="18" charset="0"/>
                                      <a:ea typeface="Cambria Math"/>
                                    </a:rPr>
                                    <m:t> </m:t>
                                  </m:r>
                                </m:sub>
                                <m:sup>
                                  <m:r>
                                    <a:rPr lang="en-US" i="1">
                                      <a:latin typeface="Cambria Math" panose="02040503050406030204" pitchFamily="18" charset="0"/>
                                      <a:ea typeface="Cambria Math"/>
                                    </a:rPr>
                                    <m:t>𝑘</m:t>
                                  </m:r>
                                </m:sup>
                              </m:sSubSup>
                              <m:r>
                                <a:rPr lang="en-US" i="1">
                                  <a:latin typeface="Cambria Math"/>
                                </a:rPr>
                                <m:t>𝑟</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sub>
                          </m:sSub>
                        </m:e>
                      </m:nary>
                    </m:oMath>
                  </m:oMathPara>
                </a14:m>
                <a:endParaRPr lang="en-US" dirty="0" smtClean="0"/>
              </a:p>
              <a:p>
                <a:endParaRPr lang="en-US" sz="1000" dirty="0" smtClean="0"/>
              </a:p>
              <a:p>
                <a:pPr marL="742950" lvl="1" indent="-285750">
                  <a:buFont typeface="Wingdings" panose="05000000000000000000" pitchFamily="2" charset="2"/>
                  <a:buChar char="ü"/>
                </a:pPr>
                <a14:m>
                  <m:oMath xmlns:m="http://schemas.openxmlformats.org/officeDocument/2006/math">
                    <m:r>
                      <a:rPr lang="en-US" i="1">
                        <a:latin typeface="Cambria Math"/>
                        <a:ea typeface="Cambria Math"/>
                      </a:rPr>
                      <m:t>𝛾</m:t>
                    </m:r>
                  </m:oMath>
                </a14:m>
                <a:r>
                  <a:rPr lang="en-US" dirty="0" smtClean="0"/>
                  <a:t> is a parameter, </a:t>
                </a:r>
                <a14:m>
                  <m:oMath xmlns:m="http://schemas.openxmlformats.org/officeDocument/2006/math">
                    <m:r>
                      <a:rPr lang="en-US" b="0" i="0" smtClean="0">
                        <a:latin typeface="Cambria Math" panose="02040503050406030204" pitchFamily="18" charset="0"/>
                        <a:ea typeface="Cambria Math"/>
                      </a:rPr>
                      <m:t>0≤</m:t>
                    </m:r>
                    <m:r>
                      <a:rPr lang="en-US" i="1">
                        <a:latin typeface="Cambria Math"/>
                        <a:ea typeface="Cambria Math"/>
                      </a:rPr>
                      <m:t>𝛾</m:t>
                    </m:r>
                    <m:r>
                      <a:rPr lang="en-US" b="0" i="1" smtClean="0">
                        <a:latin typeface="Cambria Math" panose="02040503050406030204" pitchFamily="18" charset="0"/>
                        <a:ea typeface="Cambria Math"/>
                      </a:rPr>
                      <m:t>≤1</m:t>
                    </m:r>
                  </m:oMath>
                </a14:m>
                <a:r>
                  <a:rPr lang="en-US" dirty="0" smtClean="0"/>
                  <a:t>, called discount rate</a:t>
                </a:r>
              </a:p>
              <a:p>
                <a:pPr marL="742950" lvl="1" indent="-285750">
                  <a:buFont typeface="Wingdings" panose="05000000000000000000" pitchFamily="2" charset="2"/>
                  <a:buChar char="ü"/>
                </a:pPr>
                <a:r>
                  <a:rPr lang="en-US" dirty="0" smtClean="0"/>
                  <a:t>Examples include, maze game, </a:t>
                </a:r>
                <a:r>
                  <a:rPr lang="en-US" dirty="0"/>
                  <a:t>G</a:t>
                </a:r>
                <a:r>
                  <a:rPr lang="en-US" dirty="0" smtClean="0"/>
                  <a:t>o, Chess, etc.</a:t>
                </a:r>
              </a:p>
              <a:p>
                <a:pPr marL="742950" lvl="1" indent="-285750">
                  <a:buFont typeface="Wingdings" panose="05000000000000000000" pitchFamily="2" charset="2"/>
                  <a:buChar char="ü"/>
                </a:pPr>
                <a14:m>
                  <m:oMath xmlns:m="http://schemas.openxmlformats.org/officeDocument/2006/math">
                    <m:r>
                      <a:rPr lang="en-US" i="1">
                        <a:latin typeface="Cambria Math"/>
                        <a:ea typeface="Cambria Math"/>
                      </a:rPr>
                      <m:t>𝛾</m:t>
                    </m:r>
                    <m:r>
                      <a:rPr lang="en-US" b="0" i="0" smtClean="0">
                        <a:latin typeface="Cambria Math" panose="02040503050406030204" pitchFamily="18" charset="0"/>
                        <a:ea typeface="Cambria Math"/>
                      </a:rPr>
                      <m:t>=0</m:t>
                    </m:r>
                  </m:oMath>
                </a14:m>
                <a:r>
                  <a:rPr lang="en-US" dirty="0" smtClean="0"/>
                  <a:t> (myopic): concern only with maximizing immediate rewards</a:t>
                </a:r>
              </a:p>
              <a:p>
                <a:pPr marL="742950" lvl="1" indent="-285750">
                  <a:buFont typeface="Wingdings" panose="05000000000000000000" pitchFamily="2" charset="2"/>
                  <a:buChar char="ü"/>
                </a:pPr>
                <a14:m>
                  <m:oMath xmlns:m="http://schemas.openxmlformats.org/officeDocument/2006/math">
                    <m:r>
                      <a:rPr lang="en-US" i="1">
                        <a:latin typeface="Cambria Math"/>
                        <a:ea typeface="Cambria Math"/>
                      </a:rPr>
                      <m:t>𝛾</m:t>
                    </m:r>
                    <m:r>
                      <a:rPr lang="en-US">
                        <a:latin typeface="Cambria Math" panose="02040503050406030204" pitchFamily="18" charset="0"/>
                        <a:ea typeface="Cambria Math"/>
                      </a:rPr>
                      <m:t>=</m:t>
                    </m:r>
                    <m:r>
                      <a:rPr lang="en-US" b="0" i="0" smtClean="0">
                        <a:latin typeface="Cambria Math" panose="02040503050406030204" pitchFamily="18" charset="0"/>
                        <a:ea typeface="Cambria Math"/>
                      </a:rPr>
                      <m:t>1</m:t>
                    </m:r>
                  </m:oMath>
                </a14:m>
                <a:r>
                  <a:rPr lang="en-US" dirty="0"/>
                  <a:t> </a:t>
                </a:r>
                <a:r>
                  <a:rPr lang="en-US" dirty="0" smtClean="0"/>
                  <a:t>(farsighted): the objective takes future rewards take into account more strongly</a:t>
                </a:r>
              </a:p>
            </p:txBody>
          </p:sp>
        </mc:Choice>
        <mc:Fallback xmlns="">
          <p:sp>
            <p:nvSpPr>
              <p:cNvPr id="43" name="TextBox 42"/>
              <p:cNvSpPr txBox="1">
                <a:spLocks noRot="1" noChangeAspect="1" noMove="1" noResize="1" noEditPoints="1" noAdjustHandles="1" noChangeArrowheads="1" noChangeShapeType="1" noTextEdit="1"/>
              </p:cNvSpPr>
              <p:nvPr/>
            </p:nvSpPr>
            <p:spPr>
              <a:xfrm>
                <a:off x="76199" y="3795827"/>
                <a:ext cx="8991600" cy="2540632"/>
              </a:xfrm>
              <a:prstGeom prst="rect">
                <a:avLst/>
              </a:prstGeom>
              <a:blipFill>
                <a:blip r:embed="rId4"/>
                <a:stretch>
                  <a:fillRect l="-407" t="-1442" b="-3125"/>
                </a:stretch>
              </a:blipFill>
            </p:spPr>
            <p:txBody>
              <a:bodyPr/>
              <a:lstStyle/>
              <a:p>
                <a:r>
                  <a:rPr lang="en-US">
                    <a:noFill/>
                  </a:rPr>
                  <a:t> </a:t>
                </a:r>
              </a:p>
            </p:txBody>
          </p:sp>
        </mc:Fallback>
      </mc:AlternateContent>
      <p:sp>
        <p:nvSpPr>
          <p:cNvPr id="44" name="Flowchart: Process 43"/>
          <p:cNvSpPr/>
          <p:nvPr/>
        </p:nvSpPr>
        <p:spPr>
          <a:xfrm>
            <a:off x="76199" y="1709885"/>
            <a:ext cx="8915399" cy="2043227"/>
          </a:xfrm>
          <a:prstGeom prst="flowChartProcess">
            <a:avLst/>
          </a:prstGeom>
          <a:no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Process 44"/>
          <p:cNvSpPr/>
          <p:nvPr/>
        </p:nvSpPr>
        <p:spPr>
          <a:xfrm>
            <a:off x="76198" y="3844222"/>
            <a:ext cx="8915400" cy="2861378"/>
          </a:xfrm>
          <a:prstGeom prst="flowChartProcess">
            <a:avLst/>
          </a:prstGeom>
          <a:no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651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Utility (returns)</a:t>
            </a:r>
            <a:endParaRPr lang="en-US" b="1" dirty="0">
              <a:solidFill>
                <a:srgbClr val="3333FF"/>
              </a:solidFill>
            </a:endParaRPr>
          </a:p>
        </p:txBody>
      </p:sp>
      <mc:AlternateContent xmlns:mc="http://schemas.openxmlformats.org/markup-compatibility/2006" xmlns:a14="http://schemas.microsoft.com/office/drawing/2010/main">
        <mc:Choice Requires="a14">
          <p:sp>
            <p:nvSpPr>
              <p:cNvPr id="43" name="TextBox 42"/>
              <p:cNvSpPr txBox="1"/>
              <p:nvPr/>
            </p:nvSpPr>
            <p:spPr>
              <a:xfrm>
                <a:off x="76198" y="4129247"/>
                <a:ext cx="8991600" cy="25406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In the continuing tasks + the episodic tacks ,</a:t>
                </a:r>
                <a:r>
                  <a:rPr lang="en-US" dirty="0" smtClean="0"/>
                  <a:t> the unified utility is defined as</a:t>
                </a:r>
              </a:p>
              <a:p>
                <a:endParaRPr lang="en-US" sz="700"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a:ea typeface="Cambria Math"/>
                            </a:rPr>
                            <m:t>𝛾</m:t>
                          </m:r>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ea typeface="Cambria Math"/>
                                </a:rPr>
                              </m:ctrlPr>
                            </m:sSupPr>
                            <m:e>
                              <m:r>
                                <a:rPr lang="en-US" i="1">
                                  <a:latin typeface="Cambria Math"/>
                                  <a:ea typeface="Cambria Math"/>
                                </a:rPr>
                                <m:t>𝛾</m:t>
                              </m:r>
                            </m:e>
                            <m:sup>
                              <m:r>
                                <a:rPr lang="en-US" b="0" i="1" smtClean="0">
                                  <a:latin typeface="Cambria Math" panose="02040503050406030204" pitchFamily="18" charset="0"/>
                                  <a:ea typeface="Cambria Math"/>
                                </a:rPr>
                                <m:t>2</m:t>
                              </m:r>
                            </m:sup>
                          </m:sSup>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+3</m:t>
                          </m:r>
                        </m:sub>
                      </m:sSub>
                      <m:r>
                        <a:rPr lang="en-US" b="0" i="1" smtClean="0">
                          <a:latin typeface="Cambria Math" panose="02040503050406030204" pitchFamily="18" charset="0"/>
                        </a:rPr>
                        <m:t>+…</m:t>
                      </m:r>
                      <m:r>
                        <a:rPr lang="en-US" i="1">
                          <a:latin typeface="Cambria Math"/>
                        </a:rPr>
                        <m:t>=</m:t>
                      </m:r>
                      <m:nary>
                        <m:naryPr>
                          <m:chr m:val="∑"/>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a:rPr>
                            <m:t>=</m:t>
                          </m:r>
                          <m:r>
                            <a:rPr lang="en-US" i="1">
                              <a:latin typeface="Cambria Math" panose="02040503050406030204" pitchFamily="18" charset="0"/>
                            </a:rPr>
                            <m:t>0</m:t>
                          </m:r>
                        </m:sub>
                        <m:sup>
                          <m:r>
                            <a:rPr lang="en-US" b="0" i="1" smtClean="0">
                              <a:latin typeface="Cambria Math" panose="02040503050406030204" pitchFamily="18" charset="0"/>
                              <a:ea typeface="Cambria Math"/>
                            </a:rPr>
                            <m:t>∞</m:t>
                          </m:r>
                        </m:sup>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a:ea typeface="Cambria Math"/>
                                    </a:rPr>
                                    <m:t>𝛾</m:t>
                                  </m:r>
                                </m:e>
                                <m:sub>
                                  <m:r>
                                    <a:rPr lang="en-US" i="1">
                                      <a:latin typeface="Cambria Math" panose="02040503050406030204" pitchFamily="18" charset="0"/>
                                      <a:ea typeface="Cambria Math"/>
                                    </a:rPr>
                                    <m:t> </m:t>
                                  </m:r>
                                </m:sub>
                                <m:sup>
                                  <m:r>
                                    <a:rPr lang="en-US" i="1">
                                      <a:latin typeface="Cambria Math" panose="02040503050406030204" pitchFamily="18" charset="0"/>
                                      <a:ea typeface="Cambria Math"/>
                                    </a:rPr>
                                    <m:t>𝑘</m:t>
                                  </m:r>
                                </m:sup>
                              </m:sSubSup>
                              <m:r>
                                <a:rPr lang="en-US" i="1">
                                  <a:latin typeface="Cambria Math"/>
                                </a:rPr>
                                <m:t>𝑟</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sub>
                          </m:sSub>
                        </m:e>
                      </m:nary>
                    </m:oMath>
                  </m:oMathPara>
                </a14:m>
                <a:endParaRPr lang="en-US" dirty="0" smtClean="0"/>
              </a:p>
              <a:p>
                <a:endParaRPr lang="en-US" sz="1000" dirty="0" smtClean="0"/>
              </a:p>
              <a:p>
                <a:pPr marL="742950" lvl="1" indent="-285750">
                  <a:buFont typeface="Wingdings" panose="05000000000000000000" pitchFamily="2" charset="2"/>
                  <a:buChar char="ü"/>
                </a:pPr>
                <a14:m>
                  <m:oMath xmlns:m="http://schemas.openxmlformats.org/officeDocument/2006/math">
                    <m:r>
                      <a:rPr lang="en-US" i="1">
                        <a:latin typeface="Cambria Math"/>
                        <a:ea typeface="Cambria Math"/>
                      </a:rPr>
                      <m:t>𝛾</m:t>
                    </m:r>
                  </m:oMath>
                </a14:m>
                <a:r>
                  <a:rPr lang="en-US" dirty="0" smtClean="0"/>
                  <a:t> is a parameter, </a:t>
                </a:r>
                <a14:m>
                  <m:oMath xmlns:m="http://schemas.openxmlformats.org/officeDocument/2006/math">
                    <m:r>
                      <a:rPr lang="en-US" b="0" i="0" smtClean="0">
                        <a:latin typeface="Cambria Math" panose="02040503050406030204" pitchFamily="18" charset="0"/>
                        <a:ea typeface="Cambria Math"/>
                      </a:rPr>
                      <m:t>0≤</m:t>
                    </m:r>
                    <m:r>
                      <a:rPr lang="en-US" i="1">
                        <a:latin typeface="Cambria Math"/>
                        <a:ea typeface="Cambria Math"/>
                      </a:rPr>
                      <m:t>𝛾</m:t>
                    </m:r>
                    <m:r>
                      <a:rPr lang="en-US" b="0" i="1" smtClean="0">
                        <a:latin typeface="Cambria Math" panose="02040503050406030204" pitchFamily="18" charset="0"/>
                        <a:ea typeface="Cambria Math"/>
                      </a:rPr>
                      <m:t>≤1</m:t>
                    </m:r>
                  </m:oMath>
                </a14:m>
                <a:r>
                  <a:rPr lang="en-US" dirty="0" smtClean="0"/>
                  <a:t>, called discount rate</a:t>
                </a:r>
              </a:p>
              <a:p>
                <a:pPr marL="742950" lvl="1" indent="-285750">
                  <a:buFont typeface="Wingdings" panose="05000000000000000000" pitchFamily="2" charset="2"/>
                  <a:buChar char="ü"/>
                </a:pPr>
                <a:r>
                  <a:rPr lang="en-US" dirty="0" smtClean="0"/>
                  <a:t>Examples include, maze game, </a:t>
                </a:r>
                <a:r>
                  <a:rPr lang="en-US" dirty="0"/>
                  <a:t>G</a:t>
                </a:r>
                <a:r>
                  <a:rPr lang="en-US" dirty="0" smtClean="0"/>
                  <a:t>o, Chess, etc.</a:t>
                </a:r>
              </a:p>
              <a:p>
                <a:pPr marL="742950" lvl="1" indent="-285750">
                  <a:buFont typeface="Wingdings" panose="05000000000000000000" pitchFamily="2" charset="2"/>
                  <a:buChar char="ü"/>
                </a:pPr>
                <a14:m>
                  <m:oMath xmlns:m="http://schemas.openxmlformats.org/officeDocument/2006/math">
                    <m:r>
                      <a:rPr lang="en-US" i="1">
                        <a:latin typeface="Cambria Math"/>
                        <a:ea typeface="Cambria Math"/>
                      </a:rPr>
                      <m:t>𝛾</m:t>
                    </m:r>
                    <m:r>
                      <a:rPr lang="en-US" b="0" i="0" smtClean="0">
                        <a:latin typeface="Cambria Math" panose="02040503050406030204" pitchFamily="18" charset="0"/>
                        <a:ea typeface="Cambria Math"/>
                      </a:rPr>
                      <m:t>=0</m:t>
                    </m:r>
                  </m:oMath>
                </a14:m>
                <a:r>
                  <a:rPr lang="en-US" dirty="0" smtClean="0"/>
                  <a:t> (myopic): concern only with maximizing immediate rewards</a:t>
                </a:r>
              </a:p>
              <a:p>
                <a:pPr marL="742950" lvl="1" indent="-285750">
                  <a:buFont typeface="Wingdings" panose="05000000000000000000" pitchFamily="2" charset="2"/>
                  <a:buChar char="ü"/>
                </a:pPr>
                <a14:m>
                  <m:oMath xmlns:m="http://schemas.openxmlformats.org/officeDocument/2006/math">
                    <m:r>
                      <a:rPr lang="en-US" i="1">
                        <a:latin typeface="Cambria Math"/>
                        <a:ea typeface="Cambria Math"/>
                      </a:rPr>
                      <m:t>𝛾</m:t>
                    </m:r>
                    <m:r>
                      <a:rPr lang="en-US">
                        <a:latin typeface="Cambria Math" panose="02040503050406030204" pitchFamily="18" charset="0"/>
                        <a:ea typeface="Cambria Math"/>
                      </a:rPr>
                      <m:t>=</m:t>
                    </m:r>
                    <m:r>
                      <a:rPr lang="en-US" b="0" i="0" smtClean="0">
                        <a:latin typeface="Cambria Math" panose="02040503050406030204" pitchFamily="18" charset="0"/>
                        <a:ea typeface="Cambria Math"/>
                      </a:rPr>
                      <m:t>1</m:t>
                    </m:r>
                  </m:oMath>
                </a14:m>
                <a:r>
                  <a:rPr lang="en-US" dirty="0"/>
                  <a:t> </a:t>
                </a:r>
                <a:r>
                  <a:rPr lang="en-US" dirty="0" smtClean="0"/>
                  <a:t>(farsighted): the objective takes future rewards take into account more strongly</a:t>
                </a:r>
              </a:p>
            </p:txBody>
          </p:sp>
        </mc:Choice>
        <mc:Fallback xmlns="">
          <p:sp>
            <p:nvSpPr>
              <p:cNvPr id="43" name="TextBox 42"/>
              <p:cNvSpPr txBox="1">
                <a:spLocks noRot="1" noChangeAspect="1" noMove="1" noResize="1" noEditPoints="1" noAdjustHandles="1" noChangeArrowheads="1" noChangeShapeType="1" noTextEdit="1"/>
              </p:cNvSpPr>
              <p:nvPr/>
            </p:nvSpPr>
            <p:spPr>
              <a:xfrm>
                <a:off x="76198" y="4129247"/>
                <a:ext cx="8991600" cy="2540632"/>
              </a:xfrm>
              <a:prstGeom prst="rect">
                <a:avLst/>
              </a:prstGeom>
              <a:blipFill>
                <a:blip r:embed="rId3"/>
                <a:stretch>
                  <a:fillRect l="-407" t="-1199" b="-959"/>
                </a:stretch>
              </a:blipFill>
            </p:spPr>
            <p:txBody>
              <a:bodyPr/>
              <a:lstStyle/>
              <a:p>
                <a:r>
                  <a:rPr lang="en-US">
                    <a:noFill/>
                  </a:rPr>
                  <a:t> </a:t>
                </a:r>
              </a:p>
            </p:txBody>
          </p:sp>
        </mc:Fallback>
      </mc:AlternateContent>
      <p:sp>
        <p:nvSpPr>
          <p:cNvPr id="45" name="Flowchart: Process 44"/>
          <p:cNvSpPr/>
          <p:nvPr/>
        </p:nvSpPr>
        <p:spPr>
          <a:xfrm>
            <a:off x="76198" y="4150770"/>
            <a:ext cx="8915400" cy="2631030"/>
          </a:xfrm>
          <a:prstGeom prst="flowChartProcess">
            <a:avLst/>
          </a:prstGeom>
          <a:no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5653" y="609600"/>
            <a:ext cx="8131569" cy="369332"/>
          </a:xfrm>
          <a:prstGeom prst="rect">
            <a:avLst/>
          </a:prstGeom>
          <a:noFill/>
        </p:spPr>
        <p:txBody>
          <a:bodyPr wrap="square" rtlCol="0">
            <a:spAutoFit/>
          </a:bodyPr>
          <a:lstStyle/>
          <a:p>
            <a:r>
              <a:rPr lang="en-US" dirty="0" smtClean="0"/>
              <a:t>Assumptions:</a:t>
            </a:r>
          </a:p>
        </p:txBody>
      </p:sp>
      <p:grpSp>
        <p:nvGrpSpPr>
          <p:cNvPr id="31" name="Group 30"/>
          <p:cNvGrpSpPr/>
          <p:nvPr/>
        </p:nvGrpSpPr>
        <p:grpSpPr>
          <a:xfrm>
            <a:off x="1219305" y="1376290"/>
            <a:ext cx="6705495" cy="1595510"/>
            <a:chOff x="670523" y="1318330"/>
            <a:chExt cx="6705495" cy="1595510"/>
          </a:xfrm>
        </p:grpSpPr>
        <mc:AlternateContent xmlns:mc="http://schemas.openxmlformats.org/markup-compatibility/2006" xmlns:a14="http://schemas.microsoft.com/office/drawing/2010/main">
          <mc:Choice Requires="a14">
            <p:sp>
              <p:nvSpPr>
                <p:cNvPr id="3" name="Rectangle 2"/>
                <p:cNvSpPr/>
                <p:nvPr/>
              </p:nvSpPr>
              <p:spPr>
                <a:xfrm>
                  <a:off x="1508618" y="1318330"/>
                  <a:ext cx="5562600" cy="318164"/>
                </a:xfrm>
                <a:prstGeom prst="rect">
                  <a:avLst/>
                </a:prstGeom>
              </p:spPr>
              <p:txBody>
                <a:bodyPr wrap="square">
                  <a:spAutoFit/>
                </a:bodyPr>
                <a:lstStyle/>
                <a:p>
                  <a14:m>
                    <m:oMath xmlns:m="http://schemas.openxmlformats.org/officeDocument/2006/math">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1,1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1,1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1.1</m:t>
                              </m:r>
                            </m:sub>
                          </m:sSub>
                        </m:e>
                      </m:d>
                      <m:r>
                        <a:rPr lang="en-US" sz="1300" i="1">
                          <a:latin typeface="Cambria Math" panose="02040503050406030204" pitchFamily="18" charset="0"/>
                        </a:rPr>
                        <m:t>,</m:t>
                      </m:r>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2,1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2,1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2.1</m:t>
                              </m:r>
                            </m:sub>
                          </m:sSub>
                        </m:e>
                      </m:d>
                    </m:oMath>
                  </a14:m>
                  <a:r>
                    <a:rPr lang="en-US" sz="1300" dirty="0"/>
                    <a:t>,…, </a:t>
                  </a:r>
                  <a14:m>
                    <m:oMath xmlns:m="http://schemas.openxmlformats.org/officeDocument/2006/math">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𝑡</m:t>
                              </m:r>
                              <m:r>
                                <a:rPr lang="en-US" sz="1300" i="1">
                                  <a:latin typeface="Cambria Math" panose="02040503050406030204" pitchFamily="18" charset="0"/>
                                </a:rPr>
                                <m:t>,1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𝑡</m:t>
                              </m:r>
                              <m:r>
                                <a:rPr lang="en-US" sz="1300" i="1">
                                  <a:latin typeface="Cambria Math" panose="02040503050406030204" pitchFamily="18" charset="0"/>
                                </a:rPr>
                                <m:t>,1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𝑡</m:t>
                              </m:r>
                              <m:r>
                                <a:rPr lang="en-US" sz="1300" i="1">
                                  <a:latin typeface="Cambria Math" panose="02040503050406030204" pitchFamily="18" charset="0"/>
                                </a:rPr>
                                <m:t>.1</m:t>
                              </m:r>
                            </m:sub>
                          </m:sSub>
                        </m:e>
                      </m:d>
                      <m:r>
                        <a:rPr lang="en-US" sz="1300" i="1">
                          <a:latin typeface="Cambria Math" panose="02040503050406030204" pitchFamily="18" charset="0"/>
                        </a:rPr>
                        <m:t>,…,</m:t>
                      </m:r>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𝑇</m:t>
                              </m:r>
                              <m:r>
                                <a:rPr lang="en-US" sz="1300" i="1">
                                  <a:latin typeface="Cambria Math" panose="02040503050406030204" pitchFamily="18" charset="0"/>
                                </a:rPr>
                                <m:t>,1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𝑇</m:t>
                              </m:r>
                              <m:r>
                                <a:rPr lang="en-US" sz="1300" i="1">
                                  <a:latin typeface="Cambria Math" panose="02040503050406030204" pitchFamily="18" charset="0"/>
                                </a:rPr>
                                <m:t>,1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𝑇</m:t>
                              </m:r>
                              <m:r>
                                <a:rPr lang="en-US" sz="1300" i="1">
                                  <a:latin typeface="Cambria Math" panose="02040503050406030204" pitchFamily="18" charset="0"/>
                                </a:rPr>
                                <m:t>.1</m:t>
                              </m:r>
                            </m:sub>
                          </m:sSub>
                        </m:e>
                      </m:d>
                    </m:oMath>
                  </a14:m>
                  <a:endParaRPr lang="en-US" sz="1300" dirty="0"/>
                </a:p>
              </p:txBody>
            </p:sp>
          </mc:Choice>
          <mc:Fallback xmlns="">
            <p:sp>
              <p:nvSpPr>
                <p:cNvPr id="3" name="Rectangle 2"/>
                <p:cNvSpPr>
                  <a:spLocks noRot="1" noChangeAspect="1" noMove="1" noResize="1" noEditPoints="1" noAdjustHandles="1" noChangeArrowheads="1" noChangeShapeType="1" noTextEdit="1"/>
                </p:cNvSpPr>
                <p:nvPr/>
              </p:nvSpPr>
              <p:spPr>
                <a:xfrm>
                  <a:off x="1508618" y="1318330"/>
                  <a:ext cx="5562600" cy="318164"/>
                </a:xfrm>
                <a:prstGeom prst="rect">
                  <a:avLst/>
                </a:prstGeom>
                <a:blipFill>
                  <a:blip r:embed="rId4"/>
                  <a:stretch>
                    <a:fillRect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508618" y="1669981"/>
                  <a:ext cx="5562600" cy="318164"/>
                </a:xfrm>
                <a:prstGeom prst="rect">
                  <a:avLst/>
                </a:prstGeom>
              </p:spPr>
              <p:txBody>
                <a:bodyPr wrap="square">
                  <a:spAutoFit/>
                </a:bodyPr>
                <a:lstStyle/>
                <a:p>
                  <a14:m>
                    <m:oMath xmlns:m="http://schemas.openxmlformats.org/officeDocument/2006/math">
                      <m:d>
                        <m:dPr>
                          <m:ctrlPr>
                            <a:rPr lang="en-US" sz="1300" i="1" smtClean="0">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1,</m:t>
                              </m:r>
                              <m:r>
                                <a:rPr lang="en-US" sz="1300" b="0" i="1" smtClean="0">
                                  <a:latin typeface="Cambria Math" panose="02040503050406030204" pitchFamily="18" charset="0"/>
                                </a:rPr>
                                <m:t>2</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1,</m:t>
                              </m:r>
                              <m:r>
                                <a:rPr lang="en-US" sz="1300" b="0" i="1" smtClean="0">
                                  <a:latin typeface="Cambria Math" panose="02040503050406030204" pitchFamily="18" charset="0"/>
                                </a:rPr>
                                <m:t>2</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1.</m:t>
                              </m:r>
                              <m:r>
                                <a:rPr lang="en-US" sz="1300" b="0" i="1" smtClean="0">
                                  <a:latin typeface="Cambria Math" panose="02040503050406030204" pitchFamily="18" charset="0"/>
                                </a:rPr>
                                <m:t>2</m:t>
                              </m:r>
                            </m:sub>
                          </m:sSub>
                        </m:e>
                      </m:d>
                      <m:r>
                        <a:rPr lang="en-US" sz="1300" i="1">
                          <a:latin typeface="Cambria Math" panose="02040503050406030204" pitchFamily="18" charset="0"/>
                        </a:rPr>
                        <m:t>,</m:t>
                      </m:r>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2,</m:t>
                              </m:r>
                              <m:r>
                                <a:rPr lang="en-US" sz="1300" b="0" i="1" smtClean="0">
                                  <a:latin typeface="Cambria Math" panose="02040503050406030204" pitchFamily="18" charset="0"/>
                                </a:rPr>
                                <m:t>2</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2,</m:t>
                              </m:r>
                              <m:r>
                                <a:rPr lang="en-US" sz="1300" b="0" i="1" smtClean="0">
                                  <a:latin typeface="Cambria Math" panose="02040503050406030204" pitchFamily="18" charset="0"/>
                                </a:rPr>
                                <m:t>2</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2.</m:t>
                              </m:r>
                              <m:r>
                                <a:rPr lang="en-US" sz="1300" b="0" i="1" smtClean="0">
                                  <a:latin typeface="Cambria Math" panose="02040503050406030204" pitchFamily="18" charset="0"/>
                                </a:rPr>
                                <m:t>2</m:t>
                              </m:r>
                            </m:sub>
                          </m:sSub>
                        </m:e>
                      </m:d>
                    </m:oMath>
                  </a14:m>
                  <a:r>
                    <a:rPr lang="en-US" sz="1300" dirty="0"/>
                    <a:t>,…, </a:t>
                  </a:r>
                  <a14:m>
                    <m:oMath xmlns:m="http://schemas.openxmlformats.org/officeDocument/2006/math">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𝑡</m:t>
                              </m:r>
                              <m:r>
                                <a:rPr lang="en-US" sz="1300" i="1">
                                  <a:latin typeface="Cambria Math" panose="02040503050406030204" pitchFamily="18" charset="0"/>
                                </a:rPr>
                                <m:t>,</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𝑡</m:t>
                              </m:r>
                              <m:r>
                                <a:rPr lang="en-US" sz="1300" i="1">
                                  <a:latin typeface="Cambria Math" panose="02040503050406030204" pitchFamily="18" charset="0"/>
                                </a:rPr>
                                <m:t>,</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𝑡</m:t>
                              </m:r>
                              <m:r>
                                <a:rPr lang="en-US" sz="1300" i="1">
                                  <a:latin typeface="Cambria Math" panose="02040503050406030204" pitchFamily="18" charset="0"/>
                                </a:rPr>
                                <m:t>.2</m:t>
                              </m:r>
                            </m:sub>
                          </m:sSub>
                        </m:e>
                      </m:d>
                      <m:r>
                        <a:rPr lang="en-US" sz="1300" i="1">
                          <a:latin typeface="Cambria Math" panose="02040503050406030204" pitchFamily="18" charset="0"/>
                        </a:rPr>
                        <m:t>,…,</m:t>
                      </m:r>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𝑇</m:t>
                              </m:r>
                              <m:r>
                                <a:rPr lang="en-US" sz="1300" i="1">
                                  <a:latin typeface="Cambria Math" panose="02040503050406030204" pitchFamily="18" charset="0"/>
                                </a:rPr>
                                <m:t>,1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𝑇</m:t>
                              </m:r>
                              <m:r>
                                <a:rPr lang="en-US" sz="1300" i="1">
                                  <a:latin typeface="Cambria Math" panose="02040503050406030204" pitchFamily="18" charset="0"/>
                                </a:rPr>
                                <m:t>,1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𝑇</m:t>
                              </m:r>
                              <m:r>
                                <a:rPr lang="en-US" sz="1300" i="1">
                                  <a:latin typeface="Cambria Math" panose="02040503050406030204" pitchFamily="18" charset="0"/>
                                </a:rPr>
                                <m:t>.2</m:t>
                              </m:r>
                            </m:sub>
                          </m:sSub>
                        </m:e>
                      </m:d>
                    </m:oMath>
                  </a14:m>
                  <a:endParaRPr lang="en-US" sz="1300" dirty="0"/>
                </a:p>
              </p:txBody>
            </p:sp>
          </mc:Choice>
          <mc:Fallback xmlns="">
            <p:sp>
              <p:nvSpPr>
                <p:cNvPr id="10" name="Rectangle 9"/>
                <p:cNvSpPr>
                  <a:spLocks noRot="1" noChangeAspect="1" noMove="1" noResize="1" noEditPoints="1" noAdjustHandles="1" noChangeArrowheads="1" noChangeShapeType="1" noTextEdit="1"/>
                </p:cNvSpPr>
                <p:nvPr/>
              </p:nvSpPr>
              <p:spPr>
                <a:xfrm>
                  <a:off x="1508618" y="1669981"/>
                  <a:ext cx="5562600" cy="318164"/>
                </a:xfrm>
                <a:prstGeom prst="rect">
                  <a:avLst/>
                </a:prstGeom>
                <a:blipFill>
                  <a:blip r:embed="rId5"/>
                  <a:stretch>
                    <a:fillRect b="-113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508618" y="2143266"/>
                  <a:ext cx="5867400" cy="318164"/>
                </a:xfrm>
                <a:prstGeom prst="rect">
                  <a:avLst/>
                </a:prstGeom>
              </p:spPr>
              <p:txBody>
                <a:bodyPr wrap="square">
                  <a:spAutoFit/>
                </a:bodyPr>
                <a:lstStyle/>
                <a:p>
                  <a14:m>
                    <m:oMath xmlns:m="http://schemas.openxmlformats.org/officeDocument/2006/math">
                      <m:d>
                        <m:dPr>
                          <m:ctrlPr>
                            <a:rPr lang="en-US" sz="1300" i="1" smtClean="0">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1,</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1,</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1.</m:t>
                              </m:r>
                              <m:r>
                                <a:rPr lang="en-US" sz="1300" b="0" i="1" smtClean="0">
                                  <a:latin typeface="Cambria Math" panose="02040503050406030204" pitchFamily="18" charset="0"/>
                                </a:rPr>
                                <m:t>𝑛</m:t>
                              </m:r>
                            </m:sub>
                          </m:sSub>
                        </m:e>
                      </m:d>
                      <m:r>
                        <a:rPr lang="en-US" sz="1300" i="1">
                          <a:latin typeface="Cambria Math" panose="02040503050406030204" pitchFamily="18" charset="0"/>
                        </a:rPr>
                        <m:t>,</m:t>
                      </m:r>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2,</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2,</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2.</m:t>
                              </m:r>
                              <m:r>
                                <a:rPr lang="en-US" sz="1300" b="0" i="1" smtClean="0">
                                  <a:latin typeface="Cambria Math" panose="02040503050406030204" pitchFamily="18" charset="0"/>
                                </a:rPr>
                                <m:t>𝑛</m:t>
                              </m:r>
                            </m:sub>
                          </m:sSub>
                        </m:e>
                      </m:d>
                    </m:oMath>
                  </a14:m>
                  <a:r>
                    <a:rPr lang="en-US" sz="1300" dirty="0"/>
                    <a:t>,…, </a:t>
                  </a:r>
                  <a14:m>
                    <m:oMath xmlns:m="http://schemas.openxmlformats.org/officeDocument/2006/math">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𝑡</m:t>
                              </m:r>
                              <m:r>
                                <a:rPr lang="en-US" sz="1300" i="1">
                                  <a:latin typeface="Cambria Math" panose="02040503050406030204" pitchFamily="18" charset="0"/>
                                </a:rPr>
                                <m:t>,</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𝑡</m:t>
                              </m:r>
                              <m:r>
                                <a:rPr lang="en-US" sz="1300" i="1">
                                  <a:latin typeface="Cambria Math" panose="02040503050406030204" pitchFamily="18" charset="0"/>
                                </a:rPr>
                                <m:t>,</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𝑡</m:t>
                              </m:r>
                              <m:r>
                                <a:rPr lang="en-US" sz="1300" b="0" i="1" smtClean="0">
                                  <a:latin typeface="Cambria Math" panose="02040503050406030204" pitchFamily="18" charset="0"/>
                                </a:rPr>
                                <m:t>,</m:t>
                              </m:r>
                              <m:r>
                                <a:rPr lang="en-US" sz="1300" b="0" i="1" smtClean="0">
                                  <a:latin typeface="Cambria Math" panose="02040503050406030204" pitchFamily="18" charset="0"/>
                                </a:rPr>
                                <m:t>𝑛</m:t>
                              </m:r>
                            </m:sub>
                          </m:sSub>
                        </m:e>
                      </m:d>
                      <m:r>
                        <a:rPr lang="en-US" sz="1300" i="1">
                          <a:latin typeface="Cambria Math" panose="02040503050406030204" pitchFamily="18" charset="0"/>
                        </a:rPr>
                        <m:t>,…,</m:t>
                      </m:r>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𝑇</m:t>
                              </m:r>
                              <m:r>
                                <a:rPr lang="en-US" sz="1300" i="1">
                                  <a:latin typeface="Cambria Math" panose="02040503050406030204" pitchFamily="18" charset="0"/>
                                </a:rPr>
                                <m:t>,</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𝑇</m:t>
                              </m:r>
                              <m:r>
                                <a:rPr lang="en-US" sz="1300" i="1">
                                  <a:latin typeface="Cambria Math" panose="02040503050406030204" pitchFamily="18" charset="0"/>
                                </a:rPr>
                                <m:t>,</m:t>
                              </m:r>
                              <m:r>
                                <a:rPr lang="en-US" sz="1300" b="0" i="1" smtClean="0">
                                  <a:latin typeface="Cambria Math" panose="02040503050406030204" pitchFamily="18" charset="0"/>
                                </a:rPr>
                                <m:t>𝑛</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𝑇</m:t>
                              </m:r>
                              <m:r>
                                <a:rPr lang="en-US" sz="1300" i="1">
                                  <a:latin typeface="Cambria Math" panose="02040503050406030204" pitchFamily="18" charset="0"/>
                                </a:rPr>
                                <m:t>.</m:t>
                              </m:r>
                              <m:r>
                                <a:rPr lang="en-US" sz="1300" b="0" i="1" smtClean="0">
                                  <a:latin typeface="Cambria Math" panose="02040503050406030204" pitchFamily="18" charset="0"/>
                                </a:rPr>
                                <m:t>𝑛</m:t>
                              </m:r>
                            </m:sub>
                          </m:sSub>
                        </m:e>
                      </m:d>
                    </m:oMath>
                  </a14:m>
                  <a:endParaRPr lang="en-US" sz="1300" dirty="0"/>
                </a:p>
              </p:txBody>
            </p:sp>
          </mc:Choice>
          <mc:Fallback xmlns="">
            <p:sp>
              <p:nvSpPr>
                <p:cNvPr id="11" name="Rectangle 10"/>
                <p:cNvSpPr>
                  <a:spLocks noRot="1" noChangeAspect="1" noMove="1" noResize="1" noEditPoints="1" noAdjustHandles="1" noChangeArrowheads="1" noChangeShapeType="1" noTextEdit="1"/>
                </p:cNvSpPr>
                <p:nvPr/>
              </p:nvSpPr>
              <p:spPr>
                <a:xfrm>
                  <a:off x="1508618" y="2143266"/>
                  <a:ext cx="5867400" cy="318164"/>
                </a:xfrm>
                <a:prstGeom prst="rect">
                  <a:avLst/>
                </a:prstGeom>
                <a:blipFill>
                  <a:blip r:embed="rId6"/>
                  <a:stretch>
                    <a:fillRect b="-13462"/>
                  </a:stretch>
                </a:blipFill>
              </p:spPr>
              <p:txBody>
                <a:bodyPr/>
                <a:lstStyle/>
                <a:p>
                  <a:r>
                    <a:rPr lang="en-US">
                      <a:noFill/>
                    </a:rPr>
                    <a:t> </a:t>
                  </a:r>
                </a:p>
              </p:txBody>
            </p:sp>
          </mc:Fallback>
        </mc:AlternateContent>
        <p:sp>
          <p:nvSpPr>
            <p:cNvPr id="5" name="TextBox 4"/>
            <p:cNvSpPr txBox="1"/>
            <p:nvPr/>
          </p:nvSpPr>
          <p:spPr>
            <a:xfrm flipH="1">
              <a:off x="5585714" y="2013736"/>
              <a:ext cx="384721" cy="229623"/>
            </a:xfrm>
            <a:prstGeom prst="rect">
              <a:avLst/>
            </a:prstGeom>
            <a:noFill/>
          </p:spPr>
          <p:txBody>
            <a:bodyPr vert="eaVert" wrap="square" rtlCol="0">
              <a:spAutoFit/>
            </a:bodyPr>
            <a:lstStyle/>
            <a:p>
              <a:r>
                <a:rPr lang="en-US" sz="1300" dirty="0" smtClean="0"/>
                <a:t>…</a:t>
              </a:r>
              <a:endParaRPr lang="en-US" sz="1300" dirty="0"/>
            </a:p>
          </p:txBody>
        </p:sp>
        <p:sp>
          <p:nvSpPr>
            <p:cNvPr id="13" name="TextBox 12"/>
            <p:cNvSpPr txBox="1"/>
            <p:nvPr/>
          </p:nvSpPr>
          <p:spPr>
            <a:xfrm>
              <a:off x="4276839" y="2008041"/>
              <a:ext cx="384721" cy="533400"/>
            </a:xfrm>
            <a:prstGeom prst="rect">
              <a:avLst/>
            </a:prstGeom>
            <a:noFill/>
          </p:spPr>
          <p:txBody>
            <a:bodyPr vert="eaVert" wrap="square" rtlCol="0">
              <a:spAutoFit/>
            </a:bodyPr>
            <a:lstStyle/>
            <a:p>
              <a:r>
                <a:rPr lang="en-US" sz="1300" dirty="0" smtClean="0"/>
                <a:t>…</a:t>
              </a:r>
              <a:endParaRPr lang="en-US" sz="1300" dirty="0"/>
            </a:p>
          </p:txBody>
        </p:sp>
        <p:sp>
          <p:nvSpPr>
            <p:cNvPr id="14" name="TextBox 13"/>
            <p:cNvSpPr txBox="1"/>
            <p:nvPr/>
          </p:nvSpPr>
          <p:spPr>
            <a:xfrm flipH="1">
              <a:off x="1997266" y="2016709"/>
              <a:ext cx="384721" cy="288612"/>
            </a:xfrm>
            <a:prstGeom prst="rect">
              <a:avLst/>
            </a:prstGeom>
            <a:noFill/>
          </p:spPr>
          <p:txBody>
            <a:bodyPr vert="eaVert" wrap="square" rtlCol="0">
              <a:spAutoFit/>
            </a:bodyPr>
            <a:lstStyle/>
            <a:p>
              <a:r>
                <a:rPr lang="en-US" sz="1300" dirty="0" smtClean="0"/>
                <a:t>…</a:t>
              </a:r>
              <a:endParaRPr lang="en-US" sz="1300" dirty="0"/>
            </a:p>
          </p:txBody>
        </p:sp>
        <p:sp>
          <p:nvSpPr>
            <p:cNvPr id="15" name="TextBox 14"/>
            <p:cNvSpPr txBox="1"/>
            <p:nvPr/>
          </p:nvSpPr>
          <p:spPr>
            <a:xfrm flipH="1">
              <a:off x="3031561" y="2013736"/>
              <a:ext cx="384721" cy="288612"/>
            </a:xfrm>
            <a:prstGeom prst="rect">
              <a:avLst/>
            </a:prstGeom>
            <a:noFill/>
          </p:spPr>
          <p:txBody>
            <a:bodyPr vert="eaVert" wrap="square" rtlCol="0">
              <a:spAutoFit/>
            </a:bodyPr>
            <a:lstStyle/>
            <a:p>
              <a:r>
                <a:rPr lang="en-US" sz="1300" dirty="0" smtClean="0"/>
                <a:t>…</a:t>
              </a:r>
              <a:endParaRPr lang="en-US" sz="1300" dirty="0"/>
            </a:p>
          </p:txBody>
        </p:sp>
        <p:sp>
          <p:nvSpPr>
            <p:cNvPr id="6" name="TextBox 5"/>
            <p:cNvSpPr txBox="1"/>
            <p:nvPr/>
          </p:nvSpPr>
          <p:spPr>
            <a:xfrm>
              <a:off x="670523" y="1332573"/>
              <a:ext cx="1436884" cy="292388"/>
            </a:xfrm>
            <a:prstGeom prst="rect">
              <a:avLst/>
            </a:prstGeom>
            <a:noFill/>
          </p:spPr>
          <p:txBody>
            <a:bodyPr wrap="square" rtlCol="0">
              <a:spAutoFit/>
            </a:bodyPr>
            <a:lstStyle/>
            <a:p>
              <a:r>
                <a:rPr lang="en-US" sz="1300" dirty="0" smtClean="0">
                  <a:solidFill>
                    <a:srgbClr val="FF0000"/>
                  </a:solidFill>
                </a:rPr>
                <a:t>Episode 1</a:t>
              </a:r>
              <a:endParaRPr lang="en-US" sz="1300" dirty="0">
                <a:solidFill>
                  <a:srgbClr val="FF0000"/>
                </a:solidFill>
              </a:endParaRPr>
            </a:p>
          </p:txBody>
        </p:sp>
        <p:sp>
          <p:nvSpPr>
            <p:cNvPr id="17" name="TextBox 16"/>
            <p:cNvSpPr txBox="1"/>
            <p:nvPr/>
          </p:nvSpPr>
          <p:spPr>
            <a:xfrm>
              <a:off x="670523" y="1717697"/>
              <a:ext cx="1436884" cy="292388"/>
            </a:xfrm>
            <a:prstGeom prst="rect">
              <a:avLst/>
            </a:prstGeom>
            <a:noFill/>
          </p:spPr>
          <p:txBody>
            <a:bodyPr wrap="square" rtlCol="0">
              <a:spAutoFit/>
            </a:bodyPr>
            <a:lstStyle/>
            <a:p>
              <a:r>
                <a:rPr lang="en-US" sz="1300" dirty="0" smtClean="0">
                  <a:solidFill>
                    <a:srgbClr val="FF0000"/>
                  </a:solidFill>
                </a:rPr>
                <a:t>Episode 2</a:t>
              </a:r>
              <a:endParaRPr lang="en-US" sz="1300" dirty="0">
                <a:solidFill>
                  <a:srgbClr val="FF00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670523" y="2171830"/>
                  <a:ext cx="1436884" cy="292388"/>
                </a:xfrm>
                <a:prstGeom prst="rect">
                  <a:avLst/>
                </a:prstGeom>
                <a:noFill/>
              </p:spPr>
              <p:txBody>
                <a:bodyPr wrap="square" rtlCol="0">
                  <a:spAutoFit/>
                </a:bodyPr>
                <a:lstStyle/>
                <a:p>
                  <a:r>
                    <a:rPr lang="en-US" sz="1300" dirty="0" smtClean="0">
                      <a:solidFill>
                        <a:srgbClr val="FF0000"/>
                      </a:solidFill>
                    </a:rPr>
                    <a:t>Episode </a:t>
                  </a:r>
                  <a14:m>
                    <m:oMath xmlns:m="http://schemas.openxmlformats.org/officeDocument/2006/math">
                      <m:r>
                        <a:rPr lang="en-US" sz="1300" b="0" i="1" smtClean="0">
                          <a:solidFill>
                            <a:srgbClr val="FF0000"/>
                          </a:solidFill>
                          <a:latin typeface="Cambria Math" panose="02040503050406030204" pitchFamily="18" charset="0"/>
                        </a:rPr>
                        <m:t>𝑛</m:t>
                      </m:r>
                    </m:oMath>
                  </a14:m>
                  <a:endParaRPr lang="en-US" sz="1300"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523" y="2171830"/>
                  <a:ext cx="1436884" cy="292388"/>
                </a:xfrm>
                <a:prstGeom prst="rect">
                  <a:avLst/>
                </a:prstGeom>
                <a:blipFill>
                  <a:blip r:embed="rId7"/>
                  <a:stretch>
                    <a:fillRect l="-424" t="-208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600199" y="2621452"/>
                  <a:ext cx="4267200" cy="292388"/>
                </a:xfrm>
                <a:prstGeom prst="rect">
                  <a:avLst/>
                </a:prstGeom>
                <a:solidFill>
                  <a:schemeClr val="accent3">
                    <a:lumMod val="20000"/>
                    <a:lumOff val="80000"/>
                  </a:schemeClr>
                </a:solidFill>
              </p:spPr>
              <p:txBody>
                <a:bodyPr wrap="square">
                  <a:spAutoFit/>
                </a:bodyPr>
                <a:lstStyle/>
                <a:p>
                  <a14:m>
                    <m:oMath xmlns:m="http://schemas.openxmlformats.org/officeDocument/2006/math">
                      <m:d>
                        <m:dPr>
                          <m:ctrlPr>
                            <a:rPr lang="en-US" sz="1300" i="1" smtClean="0">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1</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1</m:t>
                              </m:r>
                            </m:sub>
                          </m:sSub>
                          <m:r>
                            <a:rPr lang="en-US" sz="1300" i="1">
                              <a:latin typeface="Cambria Math" panose="02040503050406030204" pitchFamily="18" charset="0"/>
                            </a:rPr>
                            <m:t>,</m:t>
                          </m:r>
                          <m:sSub>
                            <m:sSubPr>
                              <m:ctrlPr>
                                <a:rPr lang="en-US" sz="1300" i="1" smtClean="0">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1</m:t>
                              </m:r>
                            </m:sub>
                          </m:sSub>
                        </m:e>
                      </m:d>
                      <m:r>
                        <a:rPr lang="en-US" sz="1300" i="1">
                          <a:latin typeface="Cambria Math" panose="02040503050406030204" pitchFamily="18" charset="0"/>
                        </a:rPr>
                        <m:t>,</m:t>
                      </m:r>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2</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2</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2</m:t>
                              </m:r>
                            </m:sub>
                          </m:sSub>
                        </m:e>
                      </m:d>
                    </m:oMath>
                  </a14:m>
                  <a:r>
                    <a:rPr lang="en-US" sz="1300" dirty="0"/>
                    <a:t>,…, </a:t>
                  </a:r>
                  <a14:m>
                    <m:oMath xmlns:m="http://schemas.openxmlformats.org/officeDocument/2006/math">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𝑡</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𝑡</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𝑡</m:t>
                              </m:r>
                            </m:sub>
                          </m:sSub>
                        </m:e>
                      </m:d>
                      <m:r>
                        <a:rPr lang="en-US" sz="1300" i="1">
                          <a:latin typeface="Cambria Math" panose="02040503050406030204" pitchFamily="18" charset="0"/>
                        </a:rPr>
                        <m:t>,…,</m:t>
                      </m:r>
                      <m:d>
                        <m:dPr>
                          <m:ctrlPr>
                            <a:rPr lang="en-US" sz="1300" i="1">
                              <a:latin typeface="Cambria Math" panose="02040503050406030204" pitchFamily="18" charset="0"/>
                            </a:rPr>
                          </m:ctrlPr>
                        </m:dPr>
                        <m:e>
                          <m:sSub>
                            <m:sSubPr>
                              <m:ctrlPr>
                                <a:rPr lang="en-US" sz="1300" i="1" smtClean="0">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𝑇</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𝑇</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𝑇</m:t>
                              </m:r>
                            </m:sub>
                          </m:sSub>
                        </m:e>
                      </m:d>
                    </m:oMath>
                  </a14:m>
                  <a:endParaRPr lang="en-US" sz="1300" dirty="0"/>
                </a:p>
              </p:txBody>
            </p:sp>
          </mc:Choice>
          <mc:Fallback xmlns="">
            <p:sp>
              <p:nvSpPr>
                <p:cNvPr id="19" name="Rectangle 18"/>
                <p:cNvSpPr>
                  <a:spLocks noRot="1" noChangeAspect="1" noMove="1" noResize="1" noEditPoints="1" noAdjustHandles="1" noChangeArrowheads="1" noChangeShapeType="1" noTextEdit="1"/>
                </p:cNvSpPr>
                <p:nvPr/>
              </p:nvSpPr>
              <p:spPr>
                <a:xfrm>
                  <a:off x="1600199" y="2621452"/>
                  <a:ext cx="4267200" cy="292388"/>
                </a:xfrm>
                <a:prstGeom prst="rect">
                  <a:avLst/>
                </a:prstGeom>
                <a:blipFill>
                  <a:blip r:embed="rId8"/>
                  <a:stretch>
                    <a:fillRect t="-2083" b="-16667"/>
                  </a:stretch>
                </a:blipFill>
              </p:spPr>
              <p:txBody>
                <a:bodyPr/>
                <a:lstStyle/>
                <a:p>
                  <a:r>
                    <a:rPr lang="en-US">
                      <a:noFill/>
                    </a:rPr>
                    <a:t> </a:t>
                  </a:r>
                </a:p>
              </p:txBody>
            </p:sp>
          </mc:Fallback>
        </mc:AlternateContent>
      </p:grpSp>
      <p:sp>
        <p:nvSpPr>
          <p:cNvPr id="20" name="TextBox 19"/>
          <p:cNvSpPr txBox="1"/>
          <p:nvPr/>
        </p:nvSpPr>
        <p:spPr>
          <a:xfrm>
            <a:off x="248052" y="906244"/>
            <a:ext cx="8131569" cy="369332"/>
          </a:xfrm>
          <a:prstGeom prst="rect">
            <a:avLst/>
          </a:prstGeom>
          <a:noFill/>
        </p:spPr>
        <p:txBody>
          <a:bodyPr wrap="square" rtlCol="0">
            <a:spAutoFit/>
          </a:bodyPr>
          <a:lstStyle/>
          <a:p>
            <a:r>
              <a:rPr lang="en-US" dirty="0" smtClean="0"/>
              <a:t>1. Remove index for episode number </a:t>
            </a:r>
          </a:p>
        </p:txBody>
      </p:sp>
      <p:sp>
        <p:nvSpPr>
          <p:cNvPr id="21" name="TextBox 20"/>
          <p:cNvSpPr txBox="1"/>
          <p:nvPr/>
        </p:nvSpPr>
        <p:spPr>
          <a:xfrm>
            <a:off x="224133" y="3039799"/>
            <a:ext cx="8843665" cy="369332"/>
          </a:xfrm>
          <a:prstGeom prst="rect">
            <a:avLst/>
          </a:prstGeom>
          <a:noFill/>
        </p:spPr>
        <p:txBody>
          <a:bodyPr wrap="square" rtlCol="0">
            <a:spAutoFit/>
          </a:bodyPr>
          <a:lstStyle/>
          <a:p>
            <a:r>
              <a:rPr lang="en-US" dirty="0" smtClean="0"/>
              <a:t>2. Introduce the observing state, in which agent transits the same state with no reward</a:t>
            </a:r>
          </a:p>
        </p:txBody>
      </p:sp>
      <mc:AlternateContent xmlns:mc="http://schemas.openxmlformats.org/markup-compatibility/2006" xmlns:a14="http://schemas.microsoft.com/office/drawing/2010/main">
        <mc:Choice Requires="a14">
          <p:sp>
            <p:nvSpPr>
              <p:cNvPr id="7" name="Oval 6"/>
              <p:cNvSpPr/>
              <p:nvPr/>
            </p:nvSpPr>
            <p:spPr>
              <a:xfrm>
                <a:off x="2286000" y="3519647"/>
                <a:ext cx="285013"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50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  </m:t>
                          </m:r>
                          <m:r>
                            <a:rPr lang="en-US" sz="1500" i="1">
                              <a:solidFill>
                                <a:schemeClr val="tx1"/>
                              </a:solidFill>
                              <a:latin typeface="Cambria Math" panose="02040503050406030204" pitchFamily="18" charset="0"/>
                            </a:rPr>
                            <m:t>𝑠</m:t>
                          </m:r>
                        </m:e>
                        <m:sub>
                          <m:r>
                            <a:rPr lang="en-US" sz="1500" b="0" i="1" smtClean="0">
                              <a:solidFill>
                                <a:schemeClr val="tx1"/>
                              </a:solidFill>
                              <a:latin typeface="Cambria Math" panose="02040503050406030204" pitchFamily="18" charset="0"/>
                            </a:rPr>
                            <m:t>0</m:t>
                          </m:r>
                        </m:sub>
                      </m:sSub>
                    </m:oMath>
                  </m:oMathPara>
                </a14:m>
                <a:endParaRPr lang="en-US" sz="1500" dirty="0">
                  <a:solidFill>
                    <a:schemeClr val="tx1"/>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2286000" y="3519647"/>
                <a:ext cx="285013" cy="304800"/>
              </a:xfrm>
              <a:prstGeom prst="ellipse">
                <a:avLst/>
              </a:prstGeom>
              <a:blipFill>
                <a:blip r:embed="rId9"/>
                <a:stretch>
                  <a:fillRect l="-4167"/>
                </a:stretch>
              </a:blipFill>
              <a:ln w="63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3143987" y="3519647"/>
                <a:ext cx="285013"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50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  </m:t>
                          </m:r>
                          <m:r>
                            <a:rPr lang="en-US" sz="1500" i="1">
                              <a:solidFill>
                                <a:schemeClr val="tx1"/>
                              </a:solidFill>
                              <a:latin typeface="Cambria Math" panose="02040503050406030204" pitchFamily="18" charset="0"/>
                            </a:rPr>
                            <m:t>𝑠</m:t>
                          </m:r>
                        </m:e>
                        <m:sub>
                          <m:r>
                            <a:rPr lang="en-US" sz="1500" b="0" i="1" smtClean="0">
                              <a:solidFill>
                                <a:schemeClr val="tx1"/>
                              </a:solidFill>
                              <a:latin typeface="Cambria Math" panose="02040503050406030204" pitchFamily="18" charset="0"/>
                            </a:rPr>
                            <m:t>1</m:t>
                          </m:r>
                        </m:sub>
                      </m:sSub>
                    </m:oMath>
                  </m:oMathPara>
                </a14:m>
                <a:endParaRPr lang="en-US" sz="1500" dirty="0">
                  <a:solidFill>
                    <a:schemeClr val="tx1"/>
                  </a:solidFill>
                </a:endParaRPr>
              </a:p>
            </p:txBody>
          </p:sp>
        </mc:Choice>
        <mc:Fallback xmlns="">
          <p:sp>
            <p:nvSpPr>
              <p:cNvPr id="23" name="Oval 22"/>
              <p:cNvSpPr>
                <a:spLocks noRot="1" noChangeAspect="1" noMove="1" noResize="1" noEditPoints="1" noAdjustHandles="1" noChangeArrowheads="1" noChangeShapeType="1" noTextEdit="1"/>
              </p:cNvSpPr>
              <p:nvPr/>
            </p:nvSpPr>
            <p:spPr>
              <a:xfrm>
                <a:off x="3143987" y="3519647"/>
                <a:ext cx="285013" cy="304800"/>
              </a:xfrm>
              <a:prstGeom prst="ellipse">
                <a:avLst/>
              </a:prstGeom>
              <a:blipFill>
                <a:blip r:embed="rId10"/>
                <a:stretch>
                  <a:fillRect l="-4167"/>
                </a:stretch>
              </a:blipFill>
              <a:ln w="63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23"/>
              <p:cNvSpPr/>
              <p:nvPr/>
            </p:nvSpPr>
            <p:spPr>
              <a:xfrm>
                <a:off x="4038600" y="3519647"/>
                <a:ext cx="285013"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50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  </m:t>
                          </m:r>
                          <m:r>
                            <a:rPr lang="en-US" sz="1500" i="1">
                              <a:solidFill>
                                <a:schemeClr val="tx1"/>
                              </a:solidFill>
                              <a:latin typeface="Cambria Math" panose="02040503050406030204" pitchFamily="18" charset="0"/>
                            </a:rPr>
                            <m:t>𝑠</m:t>
                          </m:r>
                        </m:e>
                        <m:sub>
                          <m:r>
                            <a:rPr lang="en-US" sz="1500" b="0" i="1" smtClean="0">
                              <a:solidFill>
                                <a:schemeClr val="tx1"/>
                              </a:solidFill>
                              <a:latin typeface="Cambria Math" panose="02040503050406030204" pitchFamily="18" charset="0"/>
                            </a:rPr>
                            <m:t>2</m:t>
                          </m:r>
                        </m:sub>
                      </m:sSub>
                    </m:oMath>
                  </m:oMathPara>
                </a14:m>
                <a:endParaRPr lang="en-US" sz="1500" dirty="0">
                  <a:solidFill>
                    <a:schemeClr val="tx1"/>
                  </a:solidFill>
                </a:endParaRPr>
              </a:p>
            </p:txBody>
          </p:sp>
        </mc:Choice>
        <mc:Fallback xmlns="">
          <p:sp>
            <p:nvSpPr>
              <p:cNvPr id="24" name="Oval 23"/>
              <p:cNvSpPr>
                <a:spLocks noRot="1" noChangeAspect="1" noMove="1" noResize="1" noEditPoints="1" noAdjustHandles="1" noChangeArrowheads="1" noChangeShapeType="1" noTextEdit="1"/>
              </p:cNvSpPr>
              <p:nvPr/>
            </p:nvSpPr>
            <p:spPr>
              <a:xfrm>
                <a:off x="4038600" y="3519647"/>
                <a:ext cx="285013" cy="304800"/>
              </a:xfrm>
              <a:prstGeom prst="ellipse">
                <a:avLst/>
              </a:prstGeom>
              <a:blipFill>
                <a:blip r:embed="rId11"/>
                <a:stretch>
                  <a:fillRect l="-4255"/>
                </a:stretch>
              </a:blipFill>
              <a:ln w="63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p:cNvSpPr/>
              <p:nvPr/>
            </p:nvSpPr>
            <p:spPr>
              <a:xfrm>
                <a:off x="4876800" y="3519647"/>
                <a:ext cx="285013" cy="304800"/>
              </a:xfrm>
              <a:prstGeom prst="ellipse">
                <a:avLst/>
              </a:prstGeom>
              <a:solidFill>
                <a:schemeClr val="accent2">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50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  </m:t>
                          </m:r>
                          <m:r>
                            <a:rPr lang="en-US" sz="1500" i="1">
                              <a:solidFill>
                                <a:schemeClr val="tx1"/>
                              </a:solidFill>
                              <a:latin typeface="Cambria Math" panose="02040503050406030204" pitchFamily="18" charset="0"/>
                            </a:rPr>
                            <m:t>𝑠</m:t>
                          </m:r>
                        </m:e>
                        <m:sub>
                          <m:r>
                            <a:rPr lang="en-US" sz="1500" b="0" i="1" smtClean="0">
                              <a:solidFill>
                                <a:schemeClr val="tx1"/>
                              </a:solidFill>
                              <a:latin typeface="Cambria Math" panose="02040503050406030204" pitchFamily="18" charset="0"/>
                            </a:rPr>
                            <m:t>2</m:t>
                          </m:r>
                        </m:sub>
                      </m:sSub>
                    </m:oMath>
                  </m:oMathPara>
                </a14:m>
                <a:endParaRPr lang="en-US" sz="1500" dirty="0">
                  <a:solidFill>
                    <a:schemeClr val="tx1"/>
                  </a:solidFill>
                </a:endParaRPr>
              </a:p>
            </p:txBody>
          </p:sp>
        </mc:Choice>
        <mc:Fallback xmlns="">
          <p:sp>
            <p:nvSpPr>
              <p:cNvPr id="25" name="Oval 24"/>
              <p:cNvSpPr>
                <a:spLocks noRot="1" noChangeAspect="1" noMove="1" noResize="1" noEditPoints="1" noAdjustHandles="1" noChangeArrowheads="1" noChangeShapeType="1" noTextEdit="1"/>
              </p:cNvSpPr>
              <p:nvPr/>
            </p:nvSpPr>
            <p:spPr>
              <a:xfrm>
                <a:off x="4876800" y="3519647"/>
                <a:ext cx="285013" cy="304800"/>
              </a:xfrm>
              <a:prstGeom prst="ellipse">
                <a:avLst/>
              </a:prstGeom>
              <a:blipFill>
                <a:blip r:embed="rId12"/>
                <a:stretch>
                  <a:fillRect l="-4167"/>
                </a:stretch>
              </a:blipFill>
              <a:ln w="6350"/>
            </p:spPr>
            <p:txBody>
              <a:bodyPr/>
              <a:lstStyle/>
              <a:p>
                <a:r>
                  <a:rPr lang="en-US">
                    <a:noFill/>
                  </a:rPr>
                  <a:t> </a:t>
                </a:r>
              </a:p>
            </p:txBody>
          </p:sp>
        </mc:Fallback>
      </mc:AlternateContent>
      <p:sp>
        <p:nvSpPr>
          <p:cNvPr id="8" name="Flowchart: Process 7"/>
          <p:cNvSpPr/>
          <p:nvPr/>
        </p:nvSpPr>
        <p:spPr>
          <a:xfrm>
            <a:off x="4876800" y="3519647"/>
            <a:ext cx="285013" cy="304800"/>
          </a:xfrm>
          <a:prstGeom prst="flowChartProcess">
            <a:avLst/>
          </a:prstGeom>
          <a:solidFill>
            <a:schemeClr val="accent2">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6"/>
            <a:endCxn id="23" idx="2"/>
          </p:cNvCxnSpPr>
          <p:nvPr/>
        </p:nvCxnSpPr>
        <p:spPr>
          <a:xfrm>
            <a:off x="2571013" y="3672047"/>
            <a:ext cx="572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447312" y="3672047"/>
            <a:ext cx="572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3613" y="3672047"/>
            <a:ext cx="572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5118455" y="3507825"/>
            <a:ext cx="559672" cy="328444"/>
          </a:xfrm>
          <a:prstGeom prst="arc">
            <a:avLst>
              <a:gd name="adj1" fmla="val 12171621"/>
              <a:gd name="adj2" fmla="val 956179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Rectangle 27"/>
              <p:cNvSpPr/>
              <p:nvPr/>
            </p:nvSpPr>
            <p:spPr>
              <a:xfrm>
                <a:off x="2423597" y="3361849"/>
                <a:ext cx="770275"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  </m:t>
                          </m:r>
                          <m:r>
                            <a:rPr lang="en-US" sz="1500" b="0" i="1" smtClean="0">
                              <a:latin typeface="Cambria Math" panose="02040503050406030204" pitchFamily="18" charset="0"/>
                            </a:rPr>
                            <m:t>𝑟</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=1</m:t>
                      </m:r>
                    </m:oMath>
                  </m:oMathPara>
                </a14:m>
                <a:endParaRPr lang="en-US" sz="1500" dirty="0"/>
              </a:p>
            </p:txBody>
          </p:sp>
        </mc:Choice>
        <mc:Fallback xmlns="">
          <p:sp>
            <p:nvSpPr>
              <p:cNvPr id="28" name="Rectangle 27"/>
              <p:cNvSpPr>
                <a:spLocks noRot="1" noChangeAspect="1" noMove="1" noResize="1" noEditPoints="1" noAdjustHandles="1" noChangeArrowheads="1" noChangeShapeType="1" noTextEdit="1"/>
              </p:cNvSpPr>
              <p:nvPr/>
            </p:nvSpPr>
            <p:spPr>
              <a:xfrm>
                <a:off x="2423597" y="3361849"/>
                <a:ext cx="770275" cy="3231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3286493" y="3338120"/>
                <a:ext cx="774764"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  </m:t>
                          </m:r>
                          <m:r>
                            <a:rPr lang="en-US" sz="1500" b="0" i="1" smtClean="0">
                              <a:latin typeface="Cambria Math" panose="02040503050406030204" pitchFamily="18" charset="0"/>
                            </a:rPr>
                            <m:t>𝑟</m:t>
                          </m:r>
                        </m:e>
                        <m:sub>
                          <m:r>
                            <a:rPr lang="en-US" sz="1500" b="0" i="1" smtClean="0">
                              <a:latin typeface="Cambria Math" panose="02040503050406030204" pitchFamily="18" charset="0"/>
                            </a:rPr>
                            <m:t>2</m:t>
                          </m:r>
                        </m:sub>
                      </m:sSub>
                      <m:r>
                        <a:rPr lang="en-US" sz="1500" b="0" i="1" smtClean="0">
                          <a:latin typeface="Cambria Math" panose="02040503050406030204" pitchFamily="18" charset="0"/>
                        </a:rPr>
                        <m:t>=2</m:t>
                      </m:r>
                    </m:oMath>
                  </m:oMathPara>
                </a14:m>
                <a:endParaRPr lang="en-US" sz="1500" dirty="0"/>
              </a:p>
            </p:txBody>
          </p:sp>
        </mc:Choice>
        <mc:Fallback xmlns="">
          <p:sp>
            <p:nvSpPr>
              <p:cNvPr id="36" name="Rectangle 35"/>
              <p:cNvSpPr>
                <a:spLocks noRot="1" noChangeAspect="1" noMove="1" noResize="1" noEditPoints="1" noAdjustHandles="1" noChangeArrowheads="1" noChangeShapeType="1" noTextEdit="1"/>
              </p:cNvSpPr>
              <p:nvPr/>
            </p:nvSpPr>
            <p:spPr>
              <a:xfrm>
                <a:off x="3286493" y="3338120"/>
                <a:ext cx="774764" cy="3231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4181106" y="3349561"/>
                <a:ext cx="770275"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  </m:t>
                          </m:r>
                          <m:r>
                            <a:rPr lang="en-US" sz="1500" b="0" i="1" smtClean="0">
                              <a:latin typeface="Cambria Math" panose="02040503050406030204" pitchFamily="18" charset="0"/>
                            </a:rPr>
                            <m:t>𝑟</m:t>
                          </m:r>
                        </m:e>
                        <m:sub>
                          <m:r>
                            <a:rPr lang="en-US" sz="1500" b="0" i="1" smtClean="0">
                              <a:latin typeface="Cambria Math" panose="02040503050406030204" pitchFamily="18" charset="0"/>
                            </a:rPr>
                            <m:t>3</m:t>
                          </m:r>
                        </m:sub>
                      </m:sSub>
                      <m:r>
                        <a:rPr lang="en-US" sz="1500" b="0" i="1" smtClean="0">
                          <a:latin typeface="Cambria Math" panose="02040503050406030204" pitchFamily="18" charset="0"/>
                        </a:rPr>
                        <m:t>=3</m:t>
                      </m:r>
                    </m:oMath>
                  </m:oMathPara>
                </a14:m>
                <a:endParaRPr lang="en-US" sz="1500" dirty="0"/>
              </a:p>
            </p:txBody>
          </p:sp>
        </mc:Choice>
        <mc:Fallback xmlns="">
          <p:sp>
            <p:nvSpPr>
              <p:cNvPr id="37" name="Rectangle 36"/>
              <p:cNvSpPr>
                <a:spLocks noRot="1" noChangeAspect="1" noMove="1" noResize="1" noEditPoints="1" noAdjustHandles="1" noChangeArrowheads="1" noChangeShapeType="1" noTextEdit="1"/>
              </p:cNvSpPr>
              <p:nvPr/>
            </p:nvSpPr>
            <p:spPr>
              <a:xfrm>
                <a:off x="4181106" y="3349561"/>
                <a:ext cx="770275" cy="3231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721085" y="3501282"/>
                <a:ext cx="3270513" cy="3231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500" i="1" smtClean="0">
                              <a:solidFill>
                                <a:srgbClr val="FF0000"/>
                              </a:solidFill>
                              <a:latin typeface="Cambria Math" panose="02040503050406030204" pitchFamily="18" charset="0"/>
                            </a:rPr>
                          </m:ctrlPr>
                        </m:sSubPr>
                        <m:e>
                          <m:r>
                            <a:rPr lang="en-US" sz="1500" i="1">
                              <a:solidFill>
                                <a:srgbClr val="FF0000"/>
                              </a:solidFill>
                              <a:latin typeface="Cambria Math" panose="02040503050406030204" pitchFamily="18" charset="0"/>
                            </a:rPr>
                            <m:t> </m:t>
                          </m:r>
                          <m:r>
                            <a:rPr lang="en-US" sz="1500" b="0" i="1" smtClean="0">
                              <a:solidFill>
                                <a:srgbClr val="FF0000"/>
                              </a:solidFill>
                              <a:latin typeface="Cambria Math" panose="02040503050406030204" pitchFamily="18" charset="0"/>
                            </a:rPr>
                            <m:t>𝑟</m:t>
                          </m:r>
                        </m:e>
                        <m:sub>
                          <m:r>
                            <a:rPr lang="en-US" sz="1500" b="0" i="1" smtClean="0">
                              <a:solidFill>
                                <a:srgbClr val="FF0000"/>
                              </a:solidFill>
                              <a:latin typeface="Cambria Math" panose="02040503050406030204" pitchFamily="18" charset="0"/>
                            </a:rPr>
                            <m:t>4</m:t>
                          </m:r>
                        </m:sub>
                      </m:sSub>
                      <m:r>
                        <a:rPr lang="en-US" sz="1500" b="0" i="1" smtClean="0">
                          <a:solidFill>
                            <a:srgbClr val="FF0000"/>
                          </a:solidFill>
                          <a:latin typeface="Cambria Math" panose="02040503050406030204" pitchFamily="18" charset="0"/>
                        </a:rPr>
                        <m:t>=0,</m:t>
                      </m:r>
                      <m:sSub>
                        <m:sSubPr>
                          <m:ctrlPr>
                            <a:rPr lang="en-US" sz="1500" i="1">
                              <a:solidFill>
                                <a:srgbClr val="FF0000"/>
                              </a:solidFill>
                              <a:latin typeface="Cambria Math" panose="02040503050406030204" pitchFamily="18" charset="0"/>
                            </a:rPr>
                          </m:ctrlPr>
                        </m:sSubPr>
                        <m:e>
                          <m:r>
                            <a:rPr lang="en-US" sz="1500" i="1">
                              <a:solidFill>
                                <a:srgbClr val="FF0000"/>
                              </a:solidFill>
                              <a:latin typeface="Cambria Math" panose="02040503050406030204" pitchFamily="18" charset="0"/>
                            </a:rPr>
                            <m:t>  </m:t>
                          </m:r>
                          <m:r>
                            <a:rPr lang="en-US" sz="1500" i="1">
                              <a:solidFill>
                                <a:srgbClr val="FF0000"/>
                              </a:solidFill>
                              <a:latin typeface="Cambria Math" panose="02040503050406030204" pitchFamily="18" charset="0"/>
                            </a:rPr>
                            <m:t>𝑟</m:t>
                          </m:r>
                        </m:e>
                        <m:sub>
                          <m:r>
                            <a:rPr lang="en-US" sz="1500" b="0" i="1" smtClean="0">
                              <a:solidFill>
                                <a:srgbClr val="FF0000"/>
                              </a:solidFill>
                              <a:latin typeface="Cambria Math" panose="02040503050406030204" pitchFamily="18" charset="0"/>
                            </a:rPr>
                            <m:t>5</m:t>
                          </m:r>
                        </m:sub>
                      </m:sSub>
                      <m:r>
                        <a:rPr lang="en-US" sz="1500" i="1">
                          <a:solidFill>
                            <a:srgbClr val="FF0000"/>
                          </a:solidFill>
                          <a:latin typeface="Cambria Math" panose="02040503050406030204" pitchFamily="18" charset="0"/>
                        </a:rPr>
                        <m:t>=0, </m:t>
                      </m:r>
                      <m:sSub>
                        <m:sSubPr>
                          <m:ctrlPr>
                            <a:rPr lang="en-US" sz="1500" i="1">
                              <a:solidFill>
                                <a:srgbClr val="FF0000"/>
                              </a:solidFill>
                              <a:latin typeface="Cambria Math" panose="02040503050406030204" pitchFamily="18" charset="0"/>
                            </a:rPr>
                          </m:ctrlPr>
                        </m:sSubPr>
                        <m:e>
                          <m:r>
                            <a:rPr lang="en-US" sz="1500" i="1">
                              <a:solidFill>
                                <a:srgbClr val="FF0000"/>
                              </a:solidFill>
                              <a:latin typeface="Cambria Math" panose="02040503050406030204" pitchFamily="18" charset="0"/>
                            </a:rPr>
                            <m:t>  </m:t>
                          </m:r>
                          <m:r>
                            <a:rPr lang="en-US" sz="1500" i="1">
                              <a:solidFill>
                                <a:srgbClr val="FF0000"/>
                              </a:solidFill>
                              <a:latin typeface="Cambria Math" panose="02040503050406030204" pitchFamily="18" charset="0"/>
                            </a:rPr>
                            <m:t>𝑟</m:t>
                          </m:r>
                        </m:e>
                        <m:sub>
                          <m:r>
                            <a:rPr lang="en-US" sz="1500" b="0" i="1" smtClean="0">
                              <a:solidFill>
                                <a:srgbClr val="FF0000"/>
                              </a:solidFill>
                              <a:latin typeface="Cambria Math" panose="02040503050406030204" pitchFamily="18" charset="0"/>
                            </a:rPr>
                            <m:t>6</m:t>
                          </m:r>
                        </m:sub>
                      </m:sSub>
                      <m:r>
                        <a:rPr lang="en-US" sz="1500" i="1">
                          <a:solidFill>
                            <a:srgbClr val="FF0000"/>
                          </a:solidFill>
                          <a:latin typeface="Cambria Math" panose="02040503050406030204" pitchFamily="18" charset="0"/>
                        </a:rPr>
                        <m:t>=0,</m:t>
                      </m:r>
                      <m:r>
                        <a:rPr lang="en-US" sz="1500" b="0" i="1" smtClean="0">
                          <a:solidFill>
                            <a:srgbClr val="FF0000"/>
                          </a:solidFill>
                          <a:latin typeface="Cambria Math" panose="02040503050406030204" pitchFamily="18" charset="0"/>
                        </a:rPr>
                        <m:t>…</m:t>
                      </m:r>
                    </m:oMath>
                  </m:oMathPara>
                </a14:m>
                <a:endParaRPr lang="en-US" sz="1500" dirty="0">
                  <a:solidFill>
                    <a:srgbClr val="FF000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5721085" y="3501282"/>
                <a:ext cx="3270513" cy="323165"/>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4836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The Markov Property</a:t>
            </a:r>
            <a:endParaRPr lang="en-US" b="1" dirty="0">
              <a:solidFill>
                <a:srgbClr val="3333FF"/>
              </a:solidFill>
            </a:endParaRPr>
          </a:p>
        </p:txBody>
      </p:sp>
      <p:sp>
        <p:nvSpPr>
          <p:cNvPr id="2" name="TextBox 1"/>
          <p:cNvSpPr txBox="1"/>
          <p:nvPr/>
        </p:nvSpPr>
        <p:spPr>
          <a:xfrm>
            <a:off x="304800" y="1092875"/>
            <a:ext cx="8458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state is constructed and maintained on the basis of </a:t>
            </a:r>
            <a:r>
              <a:rPr lang="en-US" dirty="0" smtClean="0">
                <a:solidFill>
                  <a:srgbClr val="FF0000"/>
                </a:solidFill>
              </a:rPr>
              <a:t>immediate sensations </a:t>
            </a:r>
            <a:r>
              <a:rPr lang="en-US" dirty="0" smtClean="0"/>
              <a:t>together with </a:t>
            </a:r>
            <a:r>
              <a:rPr lang="en-US" dirty="0" smtClean="0">
                <a:solidFill>
                  <a:srgbClr val="3333FF"/>
                </a:solidFill>
              </a:rPr>
              <a:t>the previous state or some other memory of past sensations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Ideal state signal summarizes past sensations compactly, yet in such a way that all relevant information is retained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 state signal that succeeds in retaining all relevant information is said to be </a:t>
            </a:r>
            <a:r>
              <a:rPr lang="en-US" i="1" dirty="0" smtClean="0">
                <a:solidFill>
                  <a:srgbClr val="FF0000"/>
                </a:solidFill>
              </a:rPr>
              <a:t>Markov </a:t>
            </a:r>
            <a:endParaRPr lang="en-US" i="1" dirty="0">
              <a:solidFill>
                <a:srgbClr val="FF0000"/>
              </a:solidFill>
            </a:endParaRPr>
          </a:p>
        </p:txBody>
      </p:sp>
      <p:pic>
        <p:nvPicPr>
          <p:cNvPr id="5122" name="Picture 2" descr="http://www.mpiwg-berlin.mpg.de/resrep00_01/images/Jahresbericht_img.large/4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657600"/>
            <a:ext cx="3200400" cy="249117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828800" y="4191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1828800" y="4221804"/>
                <a:ext cx="1752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828800" y="4221804"/>
                <a:ext cx="1752600" cy="369332"/>
              </a:xfrm>
              <a:prstGeom prst="rect">
                <a:avLst/>
              </a:prstGeom>
              <a:blipFill>
                <a:blip r:embed="rId4"/>
                <a:stretch>
                  <a:fillRect b="-13333"/>
                </a:stretch>
              </a:blipFill>
            </p:spPr>
            <p:txBody>
              <a:bodyPr/>
              <a:lstStyle/>
              <a:p>
                <a:r>
                  <a:rPr lang="en-US">
                    <a:noFill/>
                  </a:rPr>
                  <a:t> </a:t>
                </a:r>
              </a:p>
            </p:txBody>
          </p:sp>
        </mc:Fallback>
      </mc:AlternateContent>
      <p:pic>
        <p:nvPicPr>
          <p:cNvPr id="5124" name="Picture 4" descr="http://cdn.static-economist.com/sites/default/files/imagecache/full-width/images/2016/03/articles/main/20160312_std001_0_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274" y="3642279"/>
            <a:ext cx="4451832" cy="25064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TextBox 10"/>
              <p:cNvSpPr txBox="1"/>
              <p:nvPr/>
            </p:nvSpPr>
            <p:spPr>
              <a:xfrm>
                <a:off x="227586" y="6158968"/>
                <a:ext cx="3964427" cy="323165"/>
              </a:xfrm>
              <a:prstGeom prst="rect">
                <a:avLst/>
              </a:prstGeom>
              <a:noFill/>
            </p:spPr>
            <p:txBody>
              <a:bodyPr wrap="square" rtlCol="0">
                <a:spAutoFit/>
              </a:bodyPr>
              <a:lstStyle/>
              <a:p>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𝑠</m:t>
                        </m:r>
                      </m:e>
                      <m:sub>
                        <m:r>
                          <a:rPr lang="en-US" sz="1500" b="0" i="1" smtClean="0">
                            <a:latin typeface="Cambria Math" panose="02040503050406030204" pitchFamily="18" charset="0"/>
                          </a:rPr>
                          <m:t>𝑡</m:t>
                        </m:r>
                      </m:sub>
                    </m:sSub>
                    <m:r>
                      <a:rPr lang="en-US" sz="1500" b="0" i="1" smtClean="0">
                        <a:latin typeface="Cambria Math" panose="02040503050406030204" pitchFamily="18" charset="0"/>
                      </a:rPr>
                      <m:t>=</m:t>
                    </m:r>
                  </m:oMath>
                </a14:m>
                <a:r>
                  <a:rPr lang="en-US" sz="1500" dirty="0" smtClean="0"/>
                  <a:t> the location and velocity of the flying canon</a:t>
                </a:r>
                <a:endParaRPr lang="en-US" sz="15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27586" y="6158968"/>
                <a:ext cx="3964427" cy="323165"/>
              </a:xfrm>
              <a:prstGeom prst="rect">
                <a:avLst/>
              </a:prstGeom>
              <a:blipFill>
                <a:blip r:embed="rId6"/>
                <a:stretch>
                  <a:fillRect t="-3774" r="-154"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324138" y="6183846"/>
                <a:ext cx="4610100" cy="323165"/>
              </a:xfrm>
              <a:prstGeom prst="rect">
                <a:avLst/>
              </a:prstGeom>
              <a:noFill/>
            </p:spPr>
            <p:txBody>
              <a:bodyPr wrap="square" rtlCol="0">
                <a:spAutoFit/>
              </a:bodyPr>
              <a:lstStyle/>
              <a:p>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𝑠</m:t>
                        </m:r>
                      </m:e>
                      <m:sub>
                        <m:r>
                          <a:rPr lang="en-US" sz="1500" b="0" i="1" smtClean="0">
                            <a:latin typeface="Cambria Math" panose="02040503050406030204" pitchFamily="18" charset="0"/>
                          </a:rPr>
                          <m:t>𝑡</m:t>
                        </m:r>
                      </m:sub>
                    </m:sSub>
                    <m:r>
                      <a:rPr lang="en-US" sz="1500" b="0" i="1" smtClean="0">
                        <a:latin typeface="Cambria Math" panose="02040503050406030204" pitchFamily="18" charset="0"/>
                      </a:rPr>
                      <m:t>=</m:t>
                    </m:r>
                  </m:oMath>
                </a14:m>
                <a:r>
                  <a:rPr lang="en-US" sz="1500" dirty="0" smtClean="0"/>
                  <a:t> the configuration of the black and white stones </a:t>
                </a:r>
                <a:endParaRPr lang="en-US" sz="15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324138" y="6183846"/>
                <a:ext cx="4610100" cy="323165"/>
              </a:xfrm>
              <a:prstGeom prst="rect">
                <a:avLst/>
              </a:prstGeom>
              <a:blipFill>
                <a:blip r:embed="rId7"/>
                <a:stretch>
                  <a:fillRect t="-3774" b="-20755"/>
                </a:stretch>
              </a:blipFill>
            </p:spPr>
            <p:txBody>
              <a:bodyPr/>
              <a:lstStyle/>
              <a:p>
                <a:r>
                  <a:rPr lang="en-US">
                    <a:noFill/>
                  </a:rPr>
                  <a:t> </a:t>
                </a:r>
              </a:p>
            </p:txBody>
          </p:sp>
        </mc:Fallback>
      </mc:AlternateContent>
    </p:spTree>
    <p:extLst>
      <p:ext uri="{BB962C8B-B14F-4D97-AF65-F5344CB8AC3E}">
        <p14:creationId xmlns:p14="http://schemas.microsoft.com/office/powerpoint/2010/main" val="466264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The Markov Property</a:t>
            </a:r>
            <a:endParaRPr lang="en-US" b="1" dirty="0">
              <a:solidFill>
                <a:srgbClr val="3333FF"/>
              </a:solidFill>
            </a:endParaRPr>
          </a:p>
        </p:txBody>
      </p:sp>
      <p:sp>
        <p:nvSpPr>
          <p:cNvPr id="3" name="TextBox 2"/>
          <p:cNvSpPr txBox="1"/>
          <p:nvPr/>
        </p:nvSpPr>
        <p:spPr>
          <a:xfrm>
            <a:off x="152400" y="4405249"/>
            <a:ext cx="88392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best policy for choosing actions as a function of a Markov state is just as good as the best policy for choosing actions as a function of complete history</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761998" y="3536656"/>
                <a:ext cx="7404399" cy="707886"/>
              </a:xfrm>
              <a:prstGeom prst="rect">
                <a:avLst/>
              </a:prstGeom>
              <a:solidFill>
                <a:schemeClr val="accent3">
                  <a:lumMod val="20000"/>
                  <a:lumOff val="80000"/>
                </a:schemeClr>
              </a:solid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e>
                      </m:d>
                    </m:oMath>
                  </m:oMathPara>
                </a14:m>
                <a:endParaRPr lang="en-US" b="0" i="0" dirty="0" smtClean="0">
                  <a:latin typeface="Cambria Math" panose="02040503050406030204" pitchFamily="18" charset="0"/>
                </a:endParaRPr>
              </a:p>
              <a:p>
                <a:endParaRPr lang="en-US" sz="1000" b="0" i="0"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r>
                        <a:rPr lang="en-US" i="1">
                          <a:latin typeface="Cambria Math" panose="02040503050406030204" pitchFamily="18" charset="0"/>
                        </a:rPr>
                        <m:t>,</m:t>
                      </m:r>
                      <m:r>
                        <a:rPr lang="en-US">
                          <a:latin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61998" y="3536656"/>
                <a:ext cx="7404399" cy="707886"/>
              </a:xfrm>
              <a:prstGeom prst="rect">
                <a:avLst/>
              </a:prstGeom>
              <a:blipFill>
                <a:blip r:embed="rId3"/>
                <a:stretch>
                  <a:fillRect l="-1070" b="-12931"/>
                </a:stretch>
              </a:blipFill>
            </p:spPr>
            <p:txBody>
              <a:bodyPr/>
              <a:lstStyle/>
              <a:p>
                <a:r>
                  <a:rPr lang="en-US">
                    <a:noFill/>
                  </a:rPr>
                  <a:t> </a:t>
                </a:r>
              </a:p>
            </p:txBody>
          </p:sp>
        </mc:Fallback>
      </mc:AlternateContent>
      <p:sp>
        <p:nvSpPr>
          <p:cNvPr id="6" name="TextBox 5"/>
          <p:cNvSpPr txBox="1"/>
          <p:nvPr/>
        </p:nvSpPr>
        <p:spPr>
          <a:xfrm>
            <a:off x="152400" y="2667000"/>
            <a:ext cx="88392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Markov decision processes, “Markov” means action outcomes depend only on the current state</a:t>
            </a:r>
          </a:p>
        </p:txBody>
      </p:sp>
      <mc:AlternateContent xmlns:mc="http://schemas.openxmlformats.org/markup-compatibility/2006" xmlns:a14="http://schemas.microsoft.com/office/drawing/2010/main">
        <mc:Choice Requires="a14">
          <p:sp>
            <p:nvSpPr>
              <p:cNvPr id="9" name="Rectangle 8"/>
              <p:cNvSpPr/>
              <p:nvPr/>
            </p:nvSpPr>
            <p:spPr>
              <a:xfrm>
                <a:off x="3028068" y="5243449"/>
                <a:ext cx="28722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b="0" i="0" smtClean="0">
                          <a:latin typeface="Cambria Math" panose="02040503050406030204" pitchFamily="18" charset="0"/>
                        </a:rPr>
                        <m:t>)</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028068" y="5243449"/>
                <a:ext cx="2872261" cy="369332"/>
              </a:xfrm>
              <a:prstGeom prst="rect">
                <a:avLst/>
              </a:prstGeom>
              <a:blipFill>
                <a:blip r:embed="rId4"/>
                <a:stretch>
                  <a:fillRect b="-13115"/>
                </a:stretch>
              </a:blipFill>
            </p:spPr>
            <p:txBody>
              <a:bodyPr/>
              <a:lstStyle/>
              <a:p>
                <a:r>
                  <a:rPr lang="en-US">
                    <a:noFill/>
                  </a:rPr>
                  <a:t> </a:t>
                </a:r>
              </a:p>
            </p:txBody>
          </p:sp>
        </mc:Fallback>
      </mc:AlternateContent>
      <p:sp>
        <p:nvSpPr>
          <p:cNvPr id="10" name="Rectangle 9"/>
          <p:cNvSpPr/>
          <p:nvPr/>
        </p:nvSpPr>
        <p:spPr>
          <a:xfrm>
            <a:off x="348420" y="1131839"/>
            <a:ext cx="5105400" cy="646331"/>
          </a:xfrm>
          <a:prstGeom prst="rect">
            <a:avLst/>
          </a:prstGeom>
        </p:spPr>
        <p:txBody>
          <a:bodyPr wrap="square">
            <a:spAutoFit/>
          </a:bodyPr>
          <a:lstStyle/>
          <a:p>
            <a:pPr marL="285750" indent="-285750">
              <a:buFont typeface="Arial" panose="020B0604020202020204" pitchFamily="34" charset="0"/>
              <a:buChar char="•"/>
            </a:pPr>
            <a:r>
              <a:rPr lang="en-US" dirty="0"/>
              <a:t>“Markov” generally means that given the present state, the future and the past are intendent</a:t>
            </a:r>
          </a:p>
        </p:txBody>
      </p:sp>
      <p:pic>
        <p:nvPicPr>
          <p:cNvPr id="16" name="Picture 2" descr="\\.host\Shared Folders\Shared with PC\images\Markov.jpg"/>
          <p:cNvPicPr>
            <a:picLocks noChangeAspect="1" noChangeArrowheads="1"/>
          </p:cNvPicPr>
          <p:nvPr/>
        </p:nvPicPr>
        <p:blipFill>
          <a:blip r:embed="rId5" cstate="print"/>
          <a:srcRect/>
          <a:stretch>
            <a:fillRect/>
          </a:stretch>
        </p:blipFill>
        <p:spPr bwMode="auto">
          <a:xfrm>
            <a:off x="6506254" y="685800"/>
            <a:ext cx="1302453" cy="1696083"/>
          </a:xfrm>
          <a:prstGeom prst="rect">
            <a:avLst/>
          </a:prstGeom>
          <a:noFill/>
          <a:ln w="9525">
            <a:noFill/>
            <a:miter lim="800000"/>
            <a:headEnd/>
            <a:tailEnd/>
          </a:ln>
        </p:spPr>
      </p:pic>
      <p:sp>
        <p:nvSpPr>
          <p:cNvPr id="17" name="TextBox 16"/>
          <p:cNvSpPr txBox="1"/>
          <p:nvPr/>
        </p:nvSpPr>
        <p:spPr>
          <a:xfrm>
            <a:off x="6110626" y="2355438"/>
            <a:ext cx="2093707" cy="292388"/>
          </a:xfrm>
          <a:prstGeom prst="rect">
            <a:avLst/>
          </a:prstGeom>
          <a:noFill/>
        </p:spPr>
        <p:txBody>
          <a:bodyPr wrap="square" rtlCol="0">
            <a:spAutoFit/>
          </a:bodyPr>
          <a:lstStyle/>
          <a:p>
            <a:pPr algn="ctr"/>
            <a:r>
              <a:rPr lang="en-US" sz="1300" dirty="0" smtClean="0">
                <a:latin typeface="Calibri" pitchFamily="34" charset="0"/>
              </a:rPr>
              <a:t>Andrey Markov (1856-1922)</a:t>
            </a:r>
          </a:p>
        </p:txBody>
      </p:sp>
      <p:sp>
        <p:nvSpPr>
          <p:cNvPr id="14" name="Rectangle 13"/>
          <p:cNvSpPr/>
          <p:nvPr/>
        </p:nvSpPr>
        <p:spPr>
          <a:xfrm>
            <a:off x="152400" y="5774166"/>
            <a:ext cx="8939376" cy="923330"/>
          </a:xfrm>
          <a:prstGeom prst="rect">
            <a:avLst/>
          </a:prstGeom>
        </p:spPr>
        <p:txBody>
          <a:bodyPr wrap="square">
            <a:spAutoFit/>
          </a:bodyPr>
          <a:lstStyle/>
          <a:p>
            <a:r>
              <a:rPr lang="en-US" dirty="0" smtClean="0">
                <a:solidFill>
                  <a:srgbClr val="FF0000"/>
                </a:solidFill>
              </a:rPr>
              <a:t>Note:</a:t>
            </a:r>
          </a:p>
          <a:p>
            <a:pPr marL="285750" indent="-285750">
              <a:buFont typeface="Arial" panose="020B0604020202020204" pitchFamily="34" charset="0"/>
              <a:buChar char="•"/>
            </a:pPr>
            <a:r>
              <a:rPr lang="en-US" dirty="0" smtClean="0">
                <a:solidFill>
                  <a:srgbClr val="FF0000"/>
                </a:solidFill>
              </a:rPr>
              <a:t>As states become more Markovian, the better performance in MDP solution</a:t>
            </a:r>
          </a:p>
          <a:p>
            <a:pPr marL="285750" indent="-285750">
              <a:buFont typeface="Arial" panose="020B0604020202020204" pitchFamily="34" charset="0"/>
              <a:buChar char="•"/>
            </a:pPr>
            <a:r>
              <a:rPr lang="en-US" dirty="0" smtClean="0">
                <a:solidFill>
                  <a:srgbClr val="FF0000"/>
                </a:solidFill>
              </a:rPr>
              <a:t>It is useful to think of the state at each time step as an approximation to a Markov value </a:t>
            </a:r>
            <a:endParaRPr lang="en-US" dirty="0">
              <a:solidFill>
                <a:srgbClr val="FF0000"/>
              </a:solidFill>
            </a:endParaRPr>
          </a:p>
        </p:txBody>
      </p:sp>
    </p:spTree>
    <p:extLst>
      <p:ext uri="{BB962C8B-B14F-4D97-AF65-F5344CB8AC3E}">
        <p14:creationId xmlns:p14="http://schemas.microsoft.com/office/powerpoint/2010/main" val="3852006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Policy</a:t>
            </a:r>
            <a:endParaRPr lang="en-US" b="1" dirty="0">
              <a:solidFill>
                <a:srgbClr val="3333FF"/>
              </a:solidFill>
            </a:endParaRPr>
          </a:p>
        </p:txBody>
      </p:sp>
      <mc:AlternateContent xmlns:mc="http://schemas.openxmlformats.org/markup-compatibility/2006" xmlns:a14="http://schemas.microsoft.com/office/drawing/2010/main">
        <mc:Choice Requires="a14">
          <p:sp>
            <p:nvSpPr>
              <p:cNvPr id="5" name="TextBox 4"/>
              <p:cNvSpPr txBox="1"/>
              <p:nvPr/>
            </p:nvSpPr>
            <p:spPr>
              <a:xfrm>
                <a:off x="162026" y="2505984"/>
                <a:ext cx="802240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solidFill>
                  </a:rPr>
                  <a:t>An optimal policy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smtClean="0">
                            <a:solidFill>
                              <a:schemeClr val="tx1"/>
                            </a:solidFill>
                            <a:latin typeface="Cambria Math"/>
                            <a:ea typeface="Cambria Math"/>
                          </a:rPr>
                          <m:t>𝜋</m:t>
                        </m:r>
                      </m:e>
                      <m:sup>
                        <m:r>
                          <a:rPr lang="en-US" b="0" i="1" smtClean="0">
                            <a:solidFill>
                              <a:schemeClr val="tx1"/>
                            </a:solidFill>
                            <a:latin typeface="Cambria Math"/>
                          </a:rPr>
                          <m:t>∗</m:t>
                        </m:r>
                      </m:sup>
                    </m:sSup>
                  </m:oMath>
                </a14:m>
                <a:r>
                  <a:rPr lang="en-US" dirty="0" smtClean="0">
                    <a:solidFill>
                      <a:schemeClr val="tx1"/>
                    </a:solidFill>
                  </a:rPr>
                  <a:t> is one that maximizes expected utility if followed:</a:t>
                </a:r>
                <a:endParaRPr lang="en-US" i="1"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62026" y="2505984"/>
                <a:ext cx="8022404" cy="369332"/>
              </a:xfrm>
              <a:prstGeom prst="rect">
                <a:avLst/>
              </a:prstGeom>
              <a:blipFill>
                <a:blip r:embed="rId3"/>
                <a:stretch>
                  <a:fillRect l="-53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5111" y="1538720"/>
                <a:ext cx="5692905" cy="369332"/>
              </a:xfrm>
              <a:prstGeom prst="rect">
                <a:avLst/>
              </a:prstGeom>
            </p:spPr>
            <p:txBody>
              <a:bodyPr wrap="none">
                <a:spAutoFit/>
              </a:bodyPr>
              <a:lstStyle/>
              <a:p>
                <a:pPr marL="285750" indent="-285750">
                  <a:buFont typeface="Arial" panose="020B0604020202020204" pitchFamily="34" charset="0"/>
                  <a:buChar char="•"/>
                </a:pPr>
                <a:r>
                  <a:rPr lang="en-US" dirty="0" smtClean="0"/>
                  <a:t>A policy </a:t>
                </a:r>
                <a14:m>
                  <m:oMath xmlns:m="http://schemas.openxmlformats.org/officeDocument/2006/math">
                    <m:r>
                      <a:rPr lang="en-US" i="1">
                        <a:latin typeface="Cambria Math"/>
                        <a:ea typeface="Cambria Math"/>
                      </a:rPr>
                      <m:t>𝜋</m:t>
                    </m:r>
                  </m:oMath>
                </a14:m>
                <a:r>
                  <a:rPr lang="en-US" dirty="0" smtClean="0"/>
                  <a:t> gives an action </a:t>
                </a:r>
                <a14:m>
                  <m:oMath xmlns:m="http://schemas.openxmlformats.org/officeDocument/2006/math">
                    <m:r>
                      <a:rPr lang="en-US" i="1" dirty="0">
                        <a:latin typeface="Cambria Math" panose="02040503050406030204" pitchFamily="18" charset="0"/>
                        <a:ea typeface="Cambria Math" panose="02040503050406030204" pitchFamily="18" charset="0"/>
                        <a:sym typeface="Wingdings" panose="05000000000000000000" pitchFamily="2" charset="2"/>
                      </a:rPr>
                      <m:t>𝑎</m:t>
                    </m:r>
                    <m:r>
                      <a:rPr lang="en-US" i="1" dirty="0">
                        <a:latin typeface="Cambria Math" panose="02040503050406030204" pitchFamily="18" charset="0"/>
                        <a:ea typeface="Cambria Math" panose="02040503050406030204" pitchFamily="18" charset="0"/>
                        <a:sym typeface="Wingdings" panose="05000000000000000000" pitchFamily="2" charset="2"/>
                      </a:rPr>
                      <m:t>∈</m:t>
                    </m:r>
                    <m:r>
                      <a:rPr lang="en-US" i="1" dirty="0">
                        <a:latin typeface="Cambria Math" panose="02040503050406030204" pitchFamily="18" charset="0"/>
                        <a:ea typeface="Cambria Math" panose="02040503050406030204" pitchFamily="18" charset="0"/>
                        <a:sym typeface="Wingdings" panose="05000000000000000000" pitchFamily="2" charset="2"/>
                      </a:rPr>
                      <m:t>𝒜</m:t>
                    </m:r>
                  </m:oMath>
                </a14:m>
                <a:r>
                  <a:rPr lang="en-US" i="1" dirty="0"/>
                  <a:t> </a:t>
                </a:r>
                <a:r>
                  <a:rPr lang="en-US" dirty="0" smtClean="0"/>
                  <a:t>for each state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s</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𝒮</m:t>
                    </m:r>
                  </m:oMath>
                </a14:m>
                <a:r>
                  <a:rPr lang="en-US" dirty="0" smtClean="0"/>
                  <a:t>:  </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5111" y="1538720"/>
                <a:ext cx="5692905" cy="369332"/>
              </a:xfrm>
              <a:prstGeom prst="rect">
                <a:avLst/>
              </a:prstGeom>
              <a:blipFill>
                <a:blip r:embed="rId4"/>
                <a:stretch>
                  <a:fillRect l="-74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689311" y="1908052"/>
                <a:ext cx="1207959" cy="369332"/>
              </a:xfrm>
              <a:prstGeom prst="rect">
                <a:avLst/>
              </a:prstGeom>
            </p:spPr>
            <p:txBody>
              <a:bodyPr wrap="none">
                <a:spAutoFit/>
              </a:bodyPr>
              <a:lstStyle/>
              <a:p>
                <a14:m>
                  <m:oMath xmlns:m="http://schemas.openxmlformats.org/officeDocument/2006/math">
                    <m:r>
                      <a:rPr lang="en-US" b="0" i="1" smtClean="0">
                        <a:latin typeface="Cambria Math"/>
                      </a:rPr>
                      <m:t> </m:t>
                    </m:r>
                    <m:r>
                      <a:rPr lang="en-US" b="0" i="1" smtClean="0">
                        <a:latin typeface="Cambria Math"/>
                      </a:rPr>
                      <m:t>𝜋</m:t>
                    </m:r>
                    <m:r>
                      <a:rPr lang="en-US" i="1">
                        <a:latin typeface="Cambria Math"/>
                      </a:rPr>
                      <m:t>:</m:t>
                    </m:r>
                    <m:r>
                      <a:rPr lang="en-US" i="1" smtClean="0">
                        <a:latin typeface="Cambria Math" panose="02040503050406030204" pitchFamily="18" charset="0"/>
                        <a:ea typeface="Cambria Math" panose="02040503050406030204" pitchFamily="18" charset="0"/>
                      </a:rPr>
                      <m:t>𝒮</m:t>
                    </m:r>
                    <m:r>
                      <a:rPr lang="en-US" dirty="0">
                        <a:latin typeface="Cambria Math"/>
                        <a:ea typeface="Cambria Math"/>
                        <a:sym typeface="Wingdings" panose="05000000000000000000" pitchFamily="2" charset="2"/>
                      </a:rPr>
                      <m:t>→</m:t>
                    </m:r>
                    <m:r>
                      <a:rPr lang="en-US" i="1" dirty="0" smtClean="0">
                        <a:latin typeface="Cambria Math" panose="02040503050406030204" pitchFamily="18" charset="0"/>
                        <a:ea typeface="Cambria Math" panose="02040503050406030204" pitchFamily="18" charset="0"/>
                        <a:sym typeface="Wingdings" panose="05000000000000000000" pitchFamily="2" charset="2"/>
                      </a:rPr>
                      <m:t>𝒜</m:t>
                    </m:r>
                  </m:oMath>
                </a14:m>
                <a:r>
                  <a:rPr lang="en-US" i="1" dirty="0"/>
                  <a:t> </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689311" y="1908052"/>
                <a:ext cx="120795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979458" y="3007527"/>
                <a:ext cx="5430269" cy="934230"/>
              </a:xfrm>
              <a:prstGeom prst="rect">
                <a:avLst/>
              </a:prstGeom>
            </p:spPr>
            <p:txBody>
              <a:bodyPr wrap="none">
                <a:spAutoFit/>
              </a:bodyPr>
              <a:lstStyle/>
              <a:p>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a:ea typeface="Cambria Math"/>
                          </a:rPr>
                          <m:t>𝜋</m:t>
                        </m:r>
                      </m:e>
                      <m:sup>
                        <m:r>
                          <a:rPr lang="en-US" i="1">
                            <a:solidFill>
                              <a:schemeClr val="tx1"/>
                            </a:solidFill>
                            <a:latin typeface="Cambria Math"/>
                          </a:rPr>
                          <m:t>∗</m:t>
                        </m:r>
                      </m:sup>
                    </m:sSup>
                    <m:func>
                      <m:funcPr>
                        <m:ctrlPr>
                          <a:rPr lang="en-US" b="0" i="1" smtClean="0">
                            <a:solidFill>
                              <a:schemeClr val="tx1"/>
                            </a:solidFill>
                            <a:latin typeface="Cambria Math" panose="02040503050406030204" pitchFamily="18" charset="0"/>
                          </a:rPr>
                        </m:ctrlPr>
                      </m:funcPr>
                      <m:fName>
                        <m:limLow>
                          <m:limLowPr>
                            <m:ctrlPr>
                              <a:rPr lang="en-US" b="0" i="1" smtClean="0">
                                <a:solidFill>
                                  <a:schemeClr val="tx1"/>
                                </a:solidFill>
                                <a:latin typeface="Cambria Math" panose="02040503050406030204" pitchFamily="18" charset="0"/>
                              </a:rPr>
                            </m:ctrlPr>
                          </m:limLowPr>
                          <m:e>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a:rPr>
                              <m:t>argmax</m:t>
                            </m:r>
                          </m:e>
                          <m:lim>
                            <m:r>
                              <a:rPr lang="en-US" i="1">
                                <a:solidFill>
                                  <a:schemeClr val="tx1"/>
                                </a:solidFill>
                                <a:latin typeface="Cambria Math"/>
                                <a:ea typeface="Cambria Math"/>
                              </a:rPr>
                              <m:t>𝜋</m:t>
                            </m:r>
                          </m:lim>
                        </m:limLow>
                      </m:fName>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a:rPr>
                                  <m:t>𝑈</m:t>
                                </m:r>
                              </m:e>
                              <m:sup>
                                <m:r>
                                  <a:rPr lang="en-US" i="1">
                                    <a:solidFill>
                                      <a:schemeClr val="tx1"/>
                                    </a:solidFill>
                                    <a:latin typeface="Cambria Math"/>
                                  </a:rPr>
                                  <m:t>𝜋</m:t>
                                </m:r>
                              </m:sup>
                            </m:sSup>
                            <m:r>
                              <a:rPr lang="en-US">
                                <a:solidFill>
                                  <a:schemeClr val="tx1"/>
                                </a:solidFill>
                                <a:latin typeface="Cambria Math"/>
                              </a:rPr>
                              <m:t>(</m:t>
                            </m:r>
                            <m:r>
                              <m:rPr>
                                <m:sty m:val="p"/>
                              </m:rPr>
                              <a:rPr lang="en-US">
                                <a:solidFill>
                                  <a:schemeClr val="tx1"/>
                                </a:solidFill>
                                <a:latin typeface="Cambria Math"/>
                              </a:rPr>
                              <m:t>s</m:t>
                            </m:r>
                            <m:r>
                              <a:rPr lang="en-US">
                                <a:solidFill>
                                  <a:schemeClr val="tx1"/>
                                </a:solidFill>
                                <a:latin typeface="Cambria Math"/>
                              </a:rPr>
                              <m:t>)</m:t>
                            </m:r>
                          </m:e>
                        </m:d>
                      </m:e>
                    </m:func>
                  </m:oMath>
                </a14:m>
                <a:r>
                  <a:rPr lang="en-US" dirty="0" smtClean="0">
                    <a:solidFill>
                      <a:schemeClr val="tx1"/>
                    </a:solidFill>
                  </a:rPr>
                  <a:t> for all </a:t>
                </a:r>
                <a14:m>
                  <m:oMath xmlns:m="http://schemas.openxmlformats.org/officeDocument/2006/math">
                    <m:r>
                      <m:rPr>
                        <m:sty m:val="p"/>
                      </m:rPr>
                      <a:rPr lang="en-US">
                        <a:latin typeface="Cambria Math"/>
                      </a:rPr>
                      <m:t>s</m:t>
                    </m:r>
                  </m:oMath>
                </a14:m>
                <a:endParaRPr lang="en-US" dirty="0" smtClean="0">
                  <a:solidFill>
                    <a:schemeClr val="tx1"/>
                  </a:solidFill>
                </a:endParaRPr>
              </a:p>
              <a:p>
                <a:endParaRPr lang="en-US" sz="1000" dirty="0" smtClean="0">
                  <a:solidFill>
                    <a:schemeClr val="tx1"/>
                  </a:solidFill>
                </a:endParaRPr>
              </a:p>
              <a:p>
                <a:r>
                  <a:rPr lang="en-US" dirty="0"/>
                  <a:t> </a:t>
                </a:r>
                <a:r>
                  <a:rPr lang="en-US" dirty="0" smtClean="0"/>
                  <a:t>            </a:t>
                </a:r>
                <a:r>
                  <a:rPr lang="en-US" dirty="0" smtClean="0">
                    <a:solidFill>
                      <a:schemeClr val="tx1"/>
                    </a:solidFill>
                  </a:rPr>
                  <a:t>where  </a:t>
                </a:r>
                <a14:m>
                  <m:oMath xmlns:m="http://schemas.openxmlformats.org/officeDocument/2006/math">
                    <m:func>
                      <m:funcPr>
                        <m:ctrlPr>
                          <a:rPr lang="en-US" i="1">
                            <a:solidFill>
                              <a:schemeClr val="tx1"/>
                            </a:solidFill>
                            <a:latin typeface="Cambria Math" panose="02040503050406030204" pitchFamily="18" charset="0"/>
                          </a:rPr>
                        </m:ctrlPr>
                      </m:funcPr>
                      <m:fNa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𝑈</m:t>
                                </m:r>
                              </m:e>
                              <m:sup>
                                <m:r>
                                  <a:rPr lang="en-US" i="1">
                                    <a:latin typeface="Cambria Math"/>
                                  </a:rPr>
                                  <m:t>𝜋</m:t>
                                </m:r>
                              </m:sup>
                            </m:sSup>
                            <m:r>
                              <a:rPr lang="en-US">
                                <a:latin typeface="Cambria Math"/>
                              </a:rPr>
                              <m:t>(</m:t>
                            </m:r>
                            <m:r>
                              <m:rPr>
                                <m:sty m:val="p"/>
                              </m:rPr>
                              <a:rPr lang="en-US">
                                <a:latin typeface="Cambria Math"/>
                              </a:rPr>
                              <m:t>s</m:t>
                            </m:r>
                            <m:r>
                              <a:rPr lang="en-US">
                                <a:latin typeface="Cambria Math"/>
                              </a:rPr>
                              <m:t>)</m:t>
                            </m:r>
                          </m:e>
                        </m:d>
                        <m:r>
                          <a:rPr lang="en-US" b="0" i="1" smtClean="0">
                            <a:latin typeface="Cambria Math" panose="02040503050406030204" pitchFamily="18" charset="0"/>
                          </a:rPr>
                          <m:t>=</m:t>
                        </m:r>
                      </m:fName>
                      <m:e>
                        <m:r>
                          <a:rPr lang="en-US" i="1">
                            <a:solidFill>
                              <a:schemeClr val="tx1"/>
                            </a:solidFill>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ea typeface="Cambria Math"/>
                                  </a:rPr>
                                  <m:t>𝛾</m:t>
                                </m:r>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p>
                                  <m:sSupPr>
                                    <m:ctrlPr>
                                      <a:rPr lang="en-US" i="1">
                                        <a:solidFill>
                                          <a:schemeClr val="tx1"/>
                                        </a:solidFill>
                                        <a:latin typeface="Cambria Math" panose="02040503050406030204" pitchFamily="18" charset="0"/>
                                        <a:ea typeface="Cambria Math"/>
                                      </a:rPr>
                                    </m:ctrlPr>
                                  </m:sSupPr>
                                  <m:e>
                                    <m:r>
                                      <a:rPr lang="en-US" i="1">
                                        <a:solidFill>
                                          <a:schemeClr val="tx1"/>
                                        </a:solidFill>
                                        <a:latin typeface="Cambria Math"/>
                                        <a:ea typeface="Cambria Math"/>
                                      </a:rPr>
                                      <m:t>𝛾</m:t>
                                    </m:r>
                                  </m:e>
                                  <m:sup>
                                    <m:r>
                                      <a:rPr lang="en-US" i="1">
                                        <a:solidFill>
                                          <a:schemeClr val="tx1"/>
                                        </a:solidFill>
                                        <a:latin typeface="Cambria Math" panose="02040503050406030204" pitchFamily="18" charset="0"/>
                                        <a:ea typeface="Cambria Math"/>
                                      </a:rPr>
                                      <m:t>2</m:t>
                                    </m:r>
                                  </m:sup>
                                </m:sSup>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m:t>
                            </m:r>
                          </m:e>
                        </m:d>
                      </m:e>
                    </m:func>
                  </m:oMath>
                </a14:m>
                <a:endParaRPr lang="en-US"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979458" y="3007527"/>
                <a:ext cx="5430269" cy="934230"/>
              </a:xfrm>
              <a:prstGeom prst="rect">
                <a:avLst/>
              </a:prstGeom>
              <a:blipFill>
                <a:blip r:embed="rId6"/>
                <a:stretch>
                  <a:fillRect t="-2597" b="-9091"/>
                </a:stretch>
              </a:blipFill>
            </p:spPr>
            <p:txBody>
              <a:bodyPr/>
              <a:lstStyle/>
              <a:p>
                <a:r>
                  <a:rPr lang="en-US">
                    <a:noFill/>
                  </a:rPr>
                  <a:t> </a:t>
                </a:r>
              </a:p>
            </p:txBody>
          </p:sp>
        </mc:Fallback>
      </mc:AlternateContent>
      <p:pic>
        <p:nvPicPr>
          <p:cNvPr id="18" name="Picture 4" descr="http://phandroid.s3.amazonaws.com/wp-content/uploads/2016/03/Pokemon-GO-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9800" y="1058391"/>
            <a:ext cx="2697167" cy="203131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588508" y="790520"/>
            <a:ext cx="1035665" cy="338554"/>
          </a:xfrm>
          <a:prstGeom prst="rect">
            <a:avLst/>
          </a:prstGeom>
          <a:noFill/>
        </p:spPr>
        <p:txBody>
          <a:bodyPr wrap="square" rtlCol="0">
            <a:spAutoFit/>
          </a:bodyPr>
          <a:lstStyle/>
          <a:p>
            <a:r>
              <a:rPr lang="en-US" sz="1600" b="1" dirty="0" smtClean="0">
                <a:solidFill>
                  <a:srgbClr val="FF0000"/>
                </a:solidFill>
              </a:rPr>
              <a:t>Reward</a:t>
            </a:r>
            <a:endParaRPr lang="en-US" sz="1600" b="1" dirty="0">
              <a:solidFill>
                <a:srgbClr val="FF0000"/>
              </a:solidFill>
            </a:endParaRPr>
          </a:p>
        </p:txBody>
      </p:sp>
      <p:sp>
        <p:nvSpPr>
          <p:cNvPr id="20" name="TextBox 19"/>
          <p:cNvSpPr txBox="1"/>
          <p:nvPr/>
        </p:nvSpPr>
        <p:spPr>
          <a:xfrm>
            <a:off x="6328666" y="788439"/>
            <a:ext cx="1035665" cy="338554"/>
          </a:xfrm>
          <a:prstGeom prst="rect">
            <a:avLst/>
          </a:prstGeom>
          <a:noFill/>
        </p:spPr>
        <p:txBody>
          <a:bodyPr wrap="square" rtlCol="0">
            <a:spAutoFit/>
          </a:bodyPr>
          <a:lstStyle/>
          <a:p>
            <a:r>
              <a:rPr lang="en-US" sz="1600" b="1" dirty="0" smtClean="0">
                <a:solidFill>
                  <a:srgbClr val="FF0000"/>
                </a:solidFill>
              </a:rPr>
              <a:t>Policy</a:t>
            </a:r>
            <a:endParaRPr lang="en-US" sz="1600" b="1" dirty="0">
              <a:solidFill>
                <a:srgbClr val="FF0000"/>
              </a:solidFill>
            </a:endParaRPr>
          </a:p>
        </p:txBody>
      </p:sp>
      <mc:AlternateContent xmlns:mc="http://schemas.openxmlformats.org/markup-compatibility/2006" xmlns:a14="http://schemas.microsoft.com/office/drawing/2010/main">
        <mc:Choice Requires="a14">
          <p:sp>
            <p:nvSpPr>
              <p:cNvPr id="21" name="Rectangle 20"/>
              <p:cNvSpPr/>
              <p:nvPr/>
            </p:nvSpPr>
            <p:spPr>
              <a:xfrm>
                <a:off x="1626610" y="4885006"/>
                <a:ext cx="13090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a:ea typeface="Cambria Math"/>
                            </a:rPr>
                            <m:t>𝜋</m:t>
                          </m:r>
                        </m:e>
                        <m:sup>
                          <m:r>
                            <a:rPr lang="en-US" i="1">
                              <a:latin typeface="Cambria Math"/>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1626610" y="4885006"/>
                <a:ext cx="1309013" cy="369332"/>
              </a:xfrm>
              <a:prstGeom prst="rect">
                <a:avLst/>
              </a:prstGeom>
              <a:blipFill>
                <a:blip r:embed="rId8"/>
                <a:stretch>
                  <a:fillRect b="-13115"/>
                </a:stretch>
              </a:blipFill>
            </p:spPr>
            <p:txBody>
              <a:bodyPr/>
              <a:lstStyle/>
              <a:p>
                <a:r>
                  <a:rPr lang="en-US">
                    <a:noFill/>
                  </a:rPr>
                  <a:t> </a:t>
                </a:r>
              </a:p>
            </p:txBody>
          </p:sp>
        </mc:Fallback>
      </mc:AlternateContent>
      <p:sp>
        <p:nvSpPr>
          <p:cNvPr id="22" name="TextBox 21"/>
          <p:cNvSpPr txBox="1"/>
          <p:nvPr/>
        </p:nvSpPr>
        <p:spPr>
          <a:xfrm>
            <a:off x="115111" y="4063794"/>
            <a:ext cx="884824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solidFill>
              </a:rPr>
              <a:t>An optimal policy can be either deterministic or stochastic</a:t>
            </a:r>
            <a:endParaRPr lang="en-US" i="1" dirty="0">
              <a:solidFill>
                <a:schemeClr val="tx1"/>
              </a:solidFill>
            </a:endParaRPr>
          </a:p>
        </p:txBody>
      </p:sp>
      <mc:AlternateContent xmlns:mc="http://schemas.openxmlformats.org/markup-compatibility/2006" xmlns:a14="http://schemas.microsoft.com/office/drawing/2010/main">
        <mc:Choice Requires="a14">
          <p:sp>
            <p:nvSpPr>
              <p:cNvPr id="15" name="Rectangle 14"/>
              <p:cNvSpPr/>
              <p:nvPr/>
            </p:nvSpPr>
            <p:spPr>
              <a:xfrm>
                <a:off x="5220511" y="4885006"/>
                <a:ext cx="1947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i="1">
                              <a:latin typeface="Cambria Math"/>
                              <a:ea typeface="Cambria Math"/>
                            </a:rPr>
                            <m:t>𝜋</m:t>
                          </m:r>
                        </m:e>
                        <m:sup>
                          <m:r>
                            <a:rPr lang="en-US" i="1">
                              <a:latin typeface="Cambria Math"/>
                            </a:rPr>
                            <m:t>∗</m:t>
                          </m:r>
                        </m:sup>
                      </m:sSup>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5220511" y="4885006"/>
                <a:ext cx="1947456"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83290" y="5407210"/>
                <a:ext cx="3810000" cy="369332"/>
              </a:xfrm>
              <a:prstGeom prst="rect">
                <a:avLst/>
              </a:prstGeom>
              <a:noFill/>
            </p:spPr>
            <p:txBody>
              <a:bodyPr wrap="square" rtlCol="0">
                <a:spAutoFit/>
              </a:bodyPr>
              <a:lstStyle/>
              <a:p>
                <a:r>
                  <a:rPr lang="en-US" dirty="0" smtClean="0">
                    <a:solidFill>
                      <a:srgbClr val="3333FF"/>
                    </a:solidFill>
                  </a:rPr>
                  <a:t>Take action </a:t>
                </a:r>
                <a14:m>
                  <m:oMath xmlns:m="http://schemas.openxmlformats.org/officeDocument/2006/math">
                    <m:sSup>
                      <m:sSupPr>
                        <m:ctrlPr>
                          <a:rPr lang="en-US" i="1">
                            <a:solidFill>
                              <a:srgbClr val="3333FF"/>
                            </a:solidFill>
                            <a:latin typeface="Cambria Math" panose="02040503050406030204" pitchFamily="18" charset="0"/>
                          </a:rPr>
                        </m:ctrlPr>
                      </m:sSupPr>
                      <m:e>
                        <m:r>
                          <a:rPr lang="en-US" i="1">
                            <a:solidFill>
                              <a:srgbClr val="3333FF"/>
                            </a:solidFill>
                            <a:latin typeface="Cambria Math" panose="02040503050406030204" pitchFamily="18" charset="0"/>
                          </a:rPr>
                          <m:t>𝑎</m:t>
                        </m:r>
                      </m:e>
                      <m:sup>
                        <m:r>
                          <a:rPr lang="en-US" i="1">
                            <a:solidFill>
                              <a:srgbClr val="3333FF"/>
                            </a:solidFill>
                            <a:latin typeface="Cambria Math" panose="02040503050406030204" pitchFamily="18" charset="0"/>
                          </a:rPr>
                          <m:t>∗</m:t>
                        </m:r>
                      </m:sup>
                    </m:sSup>
                  </m:oMath>
                </a14:m>
                <a:r>
                  <a:rPr lang="en-US" dirty="0" smtClean="0">
                    <a:solidFill>
                      <a:srgbClr val="3333FF"/>
                    </a:solidFill>
                  </a:rPr>
                  <a:t> with a probability one </a:t>
                </a:r>
                <a:endParaRPr lang="en-US" dirty="0">
                  <a:solidFill>
                    <a:srgbClr val="3333FF"/>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83290" y="5407210"/>
                <a:ext cx="3810000" cy="369332"/>
              </a:xfrm>
              <a:prstGeom prst="rect">
                <a:avLst/>
              </a:prstGeom>
              <a:blipFill>
                <a:blip r:embed="rId10"/>
                <a:stretch>
                  <a:fillRect l="-128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572000" y="5436938"/>
                <a:ext cx="3810000" cy="369332"/>
              </a:xfrm>
              <a:prstGeom prst="rect">
                <a:avLst/>
              </a:prstGeom>
              <a:noFill/>
            </p:spPr>
            <p:txBody>
              <a:bodyPr wrap="square" rtlCol="0">
                <a:spAutoFit/>
              </a:bodyPr>
              <a:lstStyle/>
              <a:p>
                <a:r>
                  <a:rPr lang="en-US" dirty="0" smtClean="0">
                    <a:solidFill>
                      <a:srgbClr val="3333FF"/>
                    </a:solidFill>
                  </a:rPr>
                  <a:t>Take action </a:t>
                </a:r>
                <a14:m>
                  <m:oMath xmlns:m="http://schemas.openxmlformats.org/officeDocument/2006/math">
                    <m:r>
                      <a:rPr lang="en-US" b="0" i="1" smtClean="0">
                        <a:solidFill>
                          <a:srgbClr val="3333FF"/>
                        </a:solidFill>
                        <a:latin typeface="Cambria Math" panose="02040503050406030204" pitchFamily="18" charset="0"/>
                      </a:rPr>
                      <m:t>𝑎</m:t>
                    </m:r>
                  </m:oMath>
                </a14:m>
                <a:r>
                  <a:rPr lang="en-US" dirty="0" smtClean="0">
                    <a:solidFill>
                      <a:srgbClr val="3333FF"/>
                    </a:solidFill>
                  </a:rPr>
                  <a:t> with a probability </a:t>
                </a:r>
                <a14:m>
                  <m:oMath xmlns:m="http://schemas.openxmlformats.org/officeDocument/2006/math">
                    <m:r>
                      <a:rPr lang="en-US" i="1">
                        <a:solidFill>
                          <a:srgbClr val="3333FF"/>
                        </a:solidFill>
                        <a:latin typeface="Cambria Math" panose="02040503050406030204" pitchFamily="18" charset="0"/>
                      </a:rPr>
                      <m:t>𝑝</m:t>
                    </m:r>
                    <m:r>
                      <a:rPr lang="en-US" i="1">
                        <a:solidFill>
                          <a:srgbClr val="3333FF"/>
                        </a:solidFill>
                        <a:latin typeface="Cambria Math" panose="02040503050406030204" pitchFamily="18" charset="0"/>
                      </a:rPr>
                      <m:t>(</m:t>
                    </m:r>
                    <m:r>
                      <a:rPr lang="en-US" i="1">
                        <a:solidFill>
                          <a:srgbClr val="3333FF"/>
                        </a:solidFill>
                        <a:latin typeface="Cambria Math" panose="02040503050406030204" pitchFamily="18" charset="0"/>
                      </a:rPr>
                      <m:t>𝑎</m:t>
                    </m:r>
                    <m:r>
                      <a:rPr lang="en-US" i="1">
                        <a:solidFill>
                          <a:srgbClr val="3333FF"/>
                        </a:solidFill>
                        <a:latin typeface="Cambria Math" panose="02040503050406030204" pitchFamily="18" charset="0"/>
                      </a:rPr>
                      <m:t>|</m:t>
                    </m:r>
                    <m:r>
                      <a:rPr lang="en-US" i="1">
                        <a:solidFill>
                          <a:srgbClr val="3333FF"/>
                        </a:solidFill>
                        <a:latin typeface="Cambria Math" panose="02040503050406030204" pitchFamily="18" charset="0"/>
                      </a:rPr>
                      <m:t>𝑠</m:t>
                    </m:r>
                    <m:r>
                      <a:rPr lang="en-US" b="0" i="0" smtClean="0">
                        <a:solidFill>
                          <a:srgbClr val="3333FF"/>
                        </a:solidFill>
                        <a:latin typeface="Cambria Math" panose="02040503050406030204" pitchFamily="18" charset="0"/>
                      </a:rPr>
                      <m:t>)</m:t>
                    </m:r>
                  </m:oMath>
                </a14:m>
                <a:endParaRPr lang="en-US" dirty="0">
                  <a:solidFill>
                    <a:srgbClr val="3333FF"/>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572000" y="5436938"/>
                <a:ext cx="3810000" cy="369332"/>
              </a:xfrm>
              <a:prstGeom prst="rect">
                <a:avLst/>
              </a:prstGeom>
              <a:blipFill>
                <a:blip r:embed="rId11"/>
                <a:stretch>
                  <a:fillRect l="-1280" t="-10000" b="-26667"/>
                </a:stretch>
              </a:blipFill>
            </p:spPr>
            <p:txBody>
              <a:bodyPr/>
              <a:lstStyle/>
              <a:p>
                <a:r>
                  <a:rPr lang="en-US">
                    <a:noFill/>
                  </a:rPr>
                  <a:t> </a:t>
                </a:r>
              </a:p>
            </p:txBody>
          </p:sp>
        </mc:Fallback>
      </mc:AlternateContent>
      <p:sp>
        <p:nvSpPr>
          <p:cNvPr id="23" name="Rectangle 22"/>
          <p:cNvSpPr/>
          <p:nvPr/>
        </p:nvSpPr>
        <p:spPr>
          <a:xfrm>
            <a:off x="1707914" y="4576866"/>
            <a:ext cx="1278748" cy="338554"/>
          </a:xfrm>
          <a:prstGeom prst="rect">
            <a:avLst/>
          </a:prstGeom>
        </p:spPr>
        <p:txBody>
          <a:bodyPr wrap="none">
            <a:spAutoFit/>
          </a:bodyPr>
          <a:lstStyle/>
          <a:p>
            <a:r>
              <a:rPr lang="en-US" sz="1600" dirty="0">
                <a:solidFill>
                  <a:srgbClr val="FF0000"/>
                </a:solidFill>
              </a:rPr>
              <a:t>deterministic</a:t>
            </a:r>
          </a:p>
        </p:txBody>
      </p:sp>
      <p:sp>
        <p:nvSpPr>
          <p:cNvPr id="27" name="Rectangle 26"/>
          <p:cNvSpPr/>
          <p:nvPr/>
        </p:nvSpPr>
        <p:spPr>
          <a:xfrm>
            <a:off x="5621037" y="4597525"/>
            <a:ext cx="1275874" cy="338554"/>
          </a:xfrm>
          <a:prstGeom prst="rect">
            <a:avLst/>
          </a:prstGeom>
        </p:spPr>
        <p:txBody>
          <a:bodyPr wrap="square">
            <a:spAutoFit/>
          </a:bodyPr>
          <a:lstStyle/>
          <a:p>
            <a:pPr algn="ctr"/>
            <a:r>
              <a:rPr lang="en-US" sz="1600" dirty="0" smtClean="0">
                <a:solidFill>
                  <a:srgbClr val="FF0000"/>
                </a:solidFill>
              </a:rPr>
              <a:t>Stochastic</a:t>
            </a:r>
            <a:endParaRPr lang="en-US" sz="1600" dirty="0">
              <a:solidFill>
                <a:srgbClr val="FF0000"/>
              </a:solidFill>
            </a:endParaRPr>
          </a:p>
        </p:txBody>
      </p:sp>
      <p:sp>
        <p:nvSpPr>
          <p:cNvPr id="24" name="TextBox 23"/>
          <p:cNvSpPr txBox="1"/>
          <p:nvPr/>
        </p:nvSpPr>
        <p:spPr>
          <a:xfrm>
            <a:off x="1899947" y="6097499"/>
            <a:ext cx="5509780" cy="369332"/>
          </a:xfrm>
          <a:prstGeom prst="rect">
            <a:avLst/>
          </a:prstGeom>
          <a:noFill/>
        </p:spPr>
        <p:txBody>
          <a:bodyPr wrap="square" rtlCol="0">
            <a:spAutoFit/>
          </a:bodyPr>
          <a:lstStyle/>
          <a:p>
            <a:r>
              <a:rPr lang="en-US" dirty="0" smtClean="0"/>
              <a:t>We will exclusively consider deterministic policy </a:t>
            </a:r>
            <a:endParaRPr lang="en-US" dirty="0"/>
          </a:p>
        </p:txBody>
      </p:sp>
    </p:spTree>
    <p:extLst>
      <p:ext uri="{BB962C8B-B14F-4D97-AF65-F5344CB8AC3E}">
        <p14:creationId xmlns:p14="http://schemas.microsoft.com/office/powerpoint/2010/main" val="3048305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a:t>
            </a:r>
            <a:r>
              <a:rPr lang="en-US" b="1" dirty="0">
                <a:solidFill>
                  <a:srgbClr val="3333FF"/>
                </a:solidFill>
              </a:rPr>
              <a:t>Markov Decision Processes</a:t>
            </a:r>
          </a:p>
        </p:txBody>
      </p:sp>
      <p:sp>
        <p:nvSpPr>
          <p:cNvPr id="2" name="TextBox 1"/>
          <p:cNvSpPr txBox="1"/>
          <p:nvPr/>
        </p:nvSpPr>
        <p:spPr>
          <a:xfrm>
            <a:off x="174287" y="762000"/>
            <a:ext cx="8795426" cy="369332"/>
          </a:xfrm>
          <a:prstGeom prst="rect">
            <a:avLst/>
          </a:prstGeom>
          <a:noFill/>
        </p:spPr>
        <p:txBody>
          <a:bodyPr wrap="square" rtlCol="0">
            <a:spAutoFit/>
          </a:bodyPr>
          <a:lstStyle/>
          <a:p>
            <a:r>
              <a:rPr lang="en-US" dirty="0" smtClean="0"/>
              <a:t>Finite Markov Decision Process (MDP) :The state and action space are finite</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04800" y="1329447"/>
                <a:ext cx="8915400" cy="4619150"/>
              </a:xfrm>
              <a:prstGeom prst="rect">
                <a:avLst/>
              </a:prstGeom>
            </p:spPr>
            <p:txBody>
              <a:bodyPr wrap="square">
                <a:spAutoFit/>
              </a:bodyPr>
              <a:lstStyle/>
              <a:p>
                <a:pPr>
                  <a:lnSpc>
                    <a:spcPct val="150000"/>
                  </a:lnSpc>
                </a:pPr>
                <a:r>
                  <a:rPr lang="en-US" b="1" dirty="0" smtClean="0">
                    <a:solidFill>
                      <a:schemeClr val="tx1"/>
                    </a:solidFill>
                    <a:latin typeface="+mj-lt"/>
                    <a:ea typeface="ＭＳ Ｐゴシック" pitchFamily="34" charset="-128"/>
                  </a:rPr>
                  <a:t>An MDP is defined by:</a:t>
                </a:r>
              </a:p>
              <a:p>
                <a:pPr marL="285750" indent="-285750">
                  <a:lnSpc>
                    <a:spcPct val="150000"/>
                  </a:lnSpc>
                  <a:buFont typeface="Arial" panose="020B0604020202020204" pitchFamily="34" charset="0"/>
                  <a:buChar char="•"/>
                </a:pPr>
                <a:r>
                  <a:rPr lang="en-US" dirty="0" smtClean="0">
                    <a:solidFill>
                      <a:schemeClr val="tx1"/>
                    </a:solidFill>
                    <a:latin typeface="+mj-lt"/>
                    <a:ea typeface="ＭＳ Ｐゴシック" pitchFamily="34" charset="-128"/>
                  </a:rPr>
                  <a:t>A </a:t>
                </a:r>
                <a:r>
                  <a:rPr lang="en-US" dirty="0">
                    <a:solidFill>
                      <a:schemeClr val="tx1"/>
                    </a:solidFill>
                    <a:latin typeface="+mj-lt"/>
                    <a:ea typeface="ＭＳ Ｐゴシック" pitchFamily="34" charset="-128"/>
                  </a:rPr>
                  <a:t>set of states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𝑠</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𝒮</m:t>
                    </m:r>
                    <m:r>
                      <a:rPr lang="en-US" i="1">
                        <a:solidFill>
                          <a:schemeClr val="tx1"/>
                        </a:solidFill>
                        <a:latin typeface="Cambria Math" panose="02040503050406030204" pitchFamily="18" charset="0"/>
                        <a:ea typeface="Cambria Math" panose="02040503050406030204" pitchFamily="18" charset="0"/>
                      </a:rPr>
                      <m:t> </m:t>
                    </m:r>
                  </m:oMath>
                </a14:m>
                <a:endParaRPr lang="en-US" i="1" dirty="0" smtClean="0">
                  <a:solidFill>
                    <a:schemeClr val="tx1"/>
                  </a:solidFill>
                  <a:latin typeface="+mj-lt"/>
                  <a:ea typeface="ＭＳ Ｐゴシック" pitchFamily="34" charset="-128"/>
                </a:endParaRPr>
              </a:p>
              <a:p>
                <a:pPr marL="285750" indent="-285750">
                  <a:lnSpc>
                    <a:spcPct val="150000"/>
                  </a:lnSpc>
                  <a:buFont typeface="Arial" panose="020B0604020202020204" pitchFamily="34" charset="0"/>
                  <a:buChar char="•"/>
                </a:pPr>
                <a:r>
                  <a:rPr lang="en-US" dirty="0" smtClean="0">
                    <a:solidFill>
                      <a:schemeClr val="tx1"/>
                    </a:solidFill>
                    <a:latin typeface="+mj-lt"/>
                    <a:ea typeface="ＭＳ Ｐゴシック" pitchFamily="34" charset="-128"/>
                  </a:rPr>
                  <a:t>A </a:t>
                </a:r>
                <a:r>
                  <a:rPr lang="en-US" dirty="0">
                    <a:solidFill>
                      <a:schemeClr val="tx1"/>
                    </a:solidFill>
                    <a:latin typeface="+mj-lt"/>
                    <a:ea typeface="ＭＳ Ｐゴシック" pitchFamily="34" charset="-128"/>
                  </a:rPr>
                  <a:t>set of actions </a:t>
                </a:r>
                <a14:m>
                  <m:oMath xmlns:m="http://schemas.openxmlformats.org/officeDocument/2006/math">
                    <m:r>
                      <a:rPr lang="en-US"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𝑎</m:t>
                    </m:r>
                    <m:r>
                      <a:rPr lang="en-US"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𝒜</m:t>
                    </m:r>
                  </m:oMath>
                </a14:m>
                <a:r>
                  <a:rPr lang="en-US" i="1" dirty="0">
                    <a:solidFill>
                      <a:schemeClr val="tx1"/>
                    </a:solidFill>
                  </a:rPr>
                  <a:t> </a:t>
                </a:r>
                <a:endParaRPr lang="en-US" i="1" dirty="0" smtClean="0">
                  <a:solidFill>
                    <a:schemeClr val="tx1"/>
                  </a:solidFill>
                </a:endParaRPr>
              </a:p>
              <a:p>
                <a:pPr marL="285750" indent="-285750">
                  <a:lnSpc>
                    <a:spcPct val="150000"/>
                  </a:lnSpc>
                  <a:buFont typeface="Arial" panose="020B0604020202020204" pitchFamily="34" charset="0"/>
                  <a:buChar char="•"/>
                </a:pPr>
                <a:r>
                  <a:rPr lang="en-US" dirty="0" smtClean="0">
                    <a:solidFill>
                      <a:schemeClr val="tx1"/>
                    </a:solidFill>
                    <a:latin typeface="+mj-lt"/>
                    <a:ea typeface="ＭＳ Ｐゴシック" pitchFamily="34" charset="-128"/>
                  </a:rPr>
                  <a:t>A </a:t>
                </a:r>
                <a:r>
                  <a:rPr lang="en-US" dirty="0">
                    <a:solidFill>
                      <a:schemeClr val="tx1"/>
                    </a:solidFill>
                    <a:latin typeface="+mj-lt"/>
                    <a:ea typeface="ＭＳ Ｐゴシック" pitchFamily="34" charset="-128"/>
                  </a:rPr>
                  <a:t>transition function </a:t>
                </a:r>
                <a14:m>
                  <m:oMath xmlns:m="http://schemas.openxmlformats.org/officeDocument/2006/math">
                    <m:r>
                      <a:rPr lang="en-US" b="0" i="1" smtClean="0">
                        <a:latin typeface="Cambria Math" panose="02040503050406030204" pitchFamily="18" charset="0"/>
                        <a:ea typeface="ＭＳ Ｐゴシック" pitchFamily="34" charset="-128"/>
                      </a:rPr>
                      <m:t>𝑇</m:t>
                    </m:r>
                    <m:d>
                      <m:dPr>
                        <m:ctrlPr>
                          <a:rPr lang="en-US" b="0" i="1" smtClean="0">
                            <a:latin typeface="Cambria Math" panose="02040503050406030204" pitchFamily="18" charset="0"/>
                            <a:ea typeface="ＭＳ Ｐゴシック" pitchFamily="34" charset="-128"/>
                          </a:rPr>
                        </m:ctrlPr>
                      </m:dPr>
                      <m:e>
                        <m:r>
                          <a:rPr lang="en-US" b="0" i="1" smtClean="0">
                            <a:solidFill>
                              <a:schemeClr val="tx1"/>
                            </a:solidFill>
                            <a:latin typeface="Cambria Math" panose="02040503050406030204" pitchFamily="18" charset="0"/>
                            <a:ea typeface="ＭＳ Ｐゴシック" pitchFamily="34" charset="-128"/>
                          </a:rPr>
                          <m:t>𝑠</m:t>
                        </m:r>
                        <m:r>
                          <a:rPr lang="en-US" b="0" i="1" smtClean="0">
                            <a:solidFill>
                              <a:schemeClr val="tx1"/>
                            </a:solidFill>
                            <a:latin typeface="Cambria Math" panose="02040503050406030204" pitchFamily="18" charset="0"/>
                            <a:ea typeface="ＭＳ Ｐゴシック" pitchFamily="34" charset="-128"/>
                          </a:rPr>
                          <m:t>,</m:t>
                        </m:r>
                        <m:r>
                          <a:rPr lang="en-US" b="0" i="1" smtClean="0">
                            <a:solidFill>
                              <a:schemeClr val="tx1"/>
                            </a:solidFill>
                            <a:latin typeface="Cambria Math" panose="02040503050406030204" pitchFamily="18" charset="0"/>
                            <a:ea typeface="ＭＳ Ｐゴシック" pitchFamily="34" charset="-128"/>
                          </a:rPr>
                          <m:t>𝑎</m:t>
                        </m:r>
                        <m:r>
                          <a:rPr lang="en-US" b="0" i="1" smtClean="0">
                            <a:solidFill>
                              <a:schemeClr val="tx1"/>
                            </a:solidFill>
                            <a:latin typeface="Cambria Math" panose="02040503050406030204" pitchFamily="18" charset="0"/>
                            <a:ea typeface="ＭＳ Ｐゴシック" pitchFamily="34" charset="-128"/>
                          </a:rPr>
                          <m:t>,</m:t>
                        </m:r>
                        <m:sSup>
                          <m:sSupPr>
                            <m:ctrlPr>
                              <a:rPr lang="en-US" b="0" i="1" smtClean="0">
                                <a:solidFill>
                                  <a:schemeClr val="tx1"/>
                                </a:solidFill>
                                <a:latin typeface="Cambria Math" panose="02040503050406030204" pitchFamily="18" charset="0"/>
                                <a:ea typeface="ＭＳ Ｐゴシック" pitchFamily="34" charset="-128"/>
                              </a:rPr>
                            </m:ctrlPr>
                          </m:sSupPr>
                          <m:e>
                            <m:r>
                              <a:rPr lang="en-US" b="0" i="1" smtClean="0">
                                <a:solidFill>
                                  <a:schemeClr val="tx1"/>
                                </a:solidFill>
                                <a:latin typeface="Cambria Math" panose="02040503050406030204" pitchFamily="18" charset="0"/>
                                <a:ea typeface="ＭＳ Ｐゴシック" pitchFamily="34" charset="-128"/>
                              </a:rPr>
                              <m:t>𝑠</m:t>
                            </m:r>
                          </m:e>
                          <m:sup>
                            <m:r>
                              <a:rPr lang="en-US" b="0" i="1" smtClean="0">
                                <a:solidFill>
                                  <a:schemeClr val="tx1"/>
                                </a:solidFill>
                                <a:latin typeface="Cambria Math" panose="02040503050406030204" pitchFamily="18" charset="0"/>
                                <a:ea typeface="ＭＳ Ｐゴシック" pitchFamily="34" charset="-128"/>
                              </a:rPr>
                              <m:t>′</m:t>
                            </m:r>
                          </m:sup>
                        </m:sSup>
                      </m:e>
                    </m:d>
                    <m:r>
                      <a:rPr lang="en-US" b="0" i="1" smtClean="0">
                        <a:solidFill>
                          <a:schemeClr val="tx1"/>
                        </a:solidFill>
                        <a:latin typeface="Cambria Math" panose="02040503050406030204" pitchFamily="18" charset="0"/>
                        <a:ea typeface="ＭＳ Ｐゴシック" pitchFamily="34" charset="-128"/>
                      </a:rPr>
                      <m:t>=</m:t>
                    </m:r>
                    <m:r>
                      <a:rPr lang="en-US" b="0" i="1" smtClean="0">
                        <a:solidFill>
                          <a:schemeClr val="tx1"/>
                        </a:solidFill>
                        <a:latin typeface="Cambria Math" panose="02040503050406030204" pitchFamily="18" charset="0"/>
                        <a:ea typeface="ＭＳ Ｐゴシック" pitchFamily="34" charset="-128"/>
                      </a:rPr>
                      <m:t>𝑃</m:t>
                    </m:r>
                    <m:d>
                      <m:dPr>
                        <m:ctrlPr>
                          <a:rPr lang="en-US" b="0" i="1" smtClean="0">
                            <a:solidFill>
                              <a:schemeClr val="tx1"/>
                            </a:solidFill>
                            <a:latin typeface="Cambria Math" panose="02040503050406030204" pitchFamily="18" charset="0"/>
                            <a:ea typeface="ＭＳ Ｐゴシック" pitchFamily="34" charset="-128"/>
                          </a:rPr>
                        </m:ctrlPr>
                      </m:dPr>
                      <m:e>
                        <m:sSub>
                          <m:sSubPr>
                            <m:ctrlPr>
                              <a:rPr lang="en-US" b="0" i="1" smtClean="0">
                                <a:solidFill>
                                  <a:schemeClr val="tx1"/>
                                </a:solidFill>
                                <a:latin typeface="Cambria Math" panose="02040503050406030204" pitchFamily="18" charset="0"/>
                                <a:ea typeface="ＭＳ Ｐゴシック" pitchFamily="34" charset="-128"/>
                              </a:rPr>
                            </m:ctrlPr>
                          </m:sSubPr>
                          <m:e>
                            <m:r>
                              <a:rPr lang="en-US" b="0" i="1" smtClean="0">
                                <a:solidFill>
                                  <a:schemeClr val="tx1"/>
                                </a:solidFill>
                                <a:latin typeface="Cambria Math" panose="02040503050406030204" pitchFamily="18" charset="0"/>
                                <a:ea typeface="ＭＳ Ｐゴシック" pitchFamily="34" charset="-128"/>
                              </a:rPr>
                              <m:t>𝑆</m:t>
                            </m:r>
                          </m:e>
                          <m:sub>
                            <m:r>
                              <a:rPr lang="en-US" b="0" i="1" smtClean="0">
                                <a:solidFill>
                                  <a:schemeClr val="tx1"/>
                                </a:solidFill>
                                <a:latin typeface="Cambria Math" panose="02040503050406030204" pitchFamily="18" charset="0"/>
                                <a:ea typeface="ＭＳ Ｐゴシック" pitchFamily="34" charset="-128"/>
                              </a:rPr>
                              <m:t>𝑡</m:t>
                            </m:r>
                            <m:r>
                              <a:rPr lang="en-US" b="0" i="1" smtClean="0">
                                <a:solidFill>
                                  <a:schemeClr val="tx1"/>
                                </a:solidFill>
                                <a:latin typeface="Cambria Math" panose="02040503050406030204" pitchFamily="18" charset="0"/>
                                <a:ea typeface="ＭＳ Ｐゴシック" pitchFamily="34" charset="-128"/>
                              </a:rPr>
                              <m:t>+1</m:t>
                            </m:r>
                          </m:sub>
                        </m:sSub>
                        <m:r>
                          <a:rPr lang="en-US" b="0" i="1" smtClean="0">
                            <a:solidFill>
                              <a:schemeClr val="tx1"/>
                            </a:solidFill>
                            <a:latin typeface="Cambria Math" panose="02040503050406030204" pitchFamily="18" charset="0"/>
                            <a:ea typeface="ＭＳ Ｐゴシック" pitchFamily="34" charset="-128"/>
                          </a:rPr>
                          <m:t>=</m:t>
                        </m:r>
                        <m:sSup>
                          <m:sSupPr>
                            <m:ctrlPr>
                              <a:rPr lang="en-US" b="0" i="1" smtClean="0">
                                <a:solidFill>
                                  <a:schemeClr val="tx1"/>
                                </a:solidFill>
                                <a:latin typeface="Cambria Math" panose="02040503050406030204" pitchFamily="18" charset="0"/>
                                <a:ea typeface="ＭＳ Ｐゴシック" pitchFamily="34" charset="-128"/>
                              </a:rPr>
                            </m:ctrlPr>
                          </m:sSupPr>
                          <m:e>
                            <m:r>
                              <a:rPr lang="en-US" b="0" i="1" smtClean="0">
                                <a:solidFill>
                                  <a:schemeClr val="tx1"/>
                                </a:solidFill>
                                <a:latin typeface="Cambria Math" panose="02040503050406030204" pitchFamily="18" charset="0"/>
                                <a:ea typeface="ＭＳ Ｐゴシック" pitchFamily="34" charset="-128"/>
                              </a:rPr>
                              <m:t>𝑠</m:t>
                            </m:r>
                          </m:e>
                          <m:sup>
                            <m:r>
                              <a:rPr lang="en-US" b="0" i="1" smtClean="0">
                                <a:solidFill>
                                  <a:schemeClr val="tx1"/>
                                </a:solidFill>
                                <a:latin typeface="Cambria Math" panose="02040503050406030204" pitchFamily="18" charset="0"/>
                                <a:ea typeface="ＭＳ Ｐゴシック" pitchFamily="34" charset="-128"/>
                              </a:rPr>
                              <m:t>′</m:t>
                            </m:r>
                          </m:sup>
                        </m:sSup>
                      </m:e>
                      <m:e>
                        <m:sSub>
                          <m:sSubPr>
                            <m:ctrlPr>
                              <a:rPr lang="en-US" b="0" i="1" smtClean="0">
                                <a:solidFill>
                                  <a:schemeClr val="tx1"/>
                                </a:solidFill>
                                <a:latin typeface="Cambria Math" panose="02040503050406030204" pitchFamily="18" charset="0"/>
                                <a:ea typeface="ＭＳ Ｐゴシック" pitchFamily="34" charset="-128"/>
                              </a:rPr>
                            </m:ctrlPr>
                          </m:sSubPr>
                          <m:e>
                            <m:r>
                              <a:rPr lang="en-US" b="0" i="1" smtClean="0">
                                <a:solidFill>
                                  <a:schemeClr val="tx1"/>
                                </a:solidFill>
                                <a:latin typeface="Cambria Math" panose="02040503050406030204" pitchFamily="18" charset="0"/>
                                <a:ea typeface="ＭＳ Ｐゴシック" pitchFamily="34" charset="-128"/>
                              </a:rPr>
                              <m:t>𝑆</m:t>
                            </m:r>
                          </m:e>
                          <m:sub>
                            <m:r>
                              <a:rPr lang="en-US" b="0" i="1" smtClean="0">
                                <a:solidFill>
                                  <a:schemeClr val="tx1"/>
                                </a:solidFill>
                                <a:latin typeface="Cambria Math" panose="02040503050406030204" pitchFamily="18" charset="0"/>
                                <a:ea typeface="ＭＳ Ｐゴシック" pitchFamily="34" charset="-128"/>
                              </a:rPr>
                              <m:t>𝑡</m:t>
                            </m:r>
                          </m:sub>
                        </m:sSub>
                        <m:r>
                          <a:rPr lang="en-US" b="0" i="1" smtClean="0">
                            <a:solidFill>
                              <a:schemeClr val="tx1"/>
                            </a:solidFill>
                            <a:latin typeface="Cambria Math" panose="02040503050406030204" pitchFamily="18" charset="0"/>
                            <a:ea typeface="ＭＳ Ｐゴシック" pitchFamily="34" charset="-128"/>
                          </a:rPr>
                          <m:t>=</m:t>
                        </m:r>
                        <m:r>
                          <a:rPr lang="en-US" b="0" i="1" smtClean="0">
                            <a:solidFill>
                              <a:schemeClr val="tx1"/>
                            </a:solidFill>
                            <a:latin typeface="Cambria Math" panose="02040503050406030204" pitchFamily="18" charset="0"/>
                            <a:ea typeface="ＭＳ Ｐゴシック" pitchFamily="34" charset="-128"/>
                          </a:rPr>
                          <m:t>𝑠</m:t>
                        </m:r>
                        <m:r>
                          <a:rPr lang="en-US" b="0" i="1" smtClean="0">
                            <a:solidFill>
                              <a:schemeClr val="tx1"/>
                            </a:solidFill>
                            <a:latin typeface="Cambria Math" panose="02040503050406030204" pitchFamily="18" charset="0"/>
                            <a:ea typeface="ＭＳ Ｐゴシック" pitchFamily="34" charset="-128"/>
                          </a:rPr>
                          <m:t>, </m:t>
                        </m:r>
                        <m:sSub>
                          <m:sSubPr>
                            <m:ctrlPr>
                              <a:rPr lang="en-US" b="0" i="1" smtClean="0">
                                <a:solidFill>
                                  <a:schemeClr val="tx1"/>
                                </a:solidFill>
                                <a:latin typeface="Cambria Math" panose="02040503050406030204" pitchFamily="18" charset="0"/>
                                <a:ea typeface="ＭＳ Ｐゴシック" pitchFamily="34" charset="-128"/>
                              </a:rPr>
                            </m:ctrlPr>
                          </m:sSubPr>
                          <m:e>
                            <m:r>
                              <a:rPr lang="en-US" b="0" i="1" smtClean="0">
                                <a:solidFill>
                                  <a:schemeClr val="tx1"/>
                                </a:solidFill>
                                <a:latin typeface="Cambria Math" panose="02040503050406030204" pitchFamily="18" charset="0"/>
                                <a:ea typeface="ＭＳ Ｐゴシック" pitchFamily="34" charset="-128"/>
                              </a:rPr>
                              <m:t>𝐴</m:t>
                            </m:r>
                          </m:e>
                          <m:sub>
                            <m:r>
                              <a:rPr lang="en-US" b="0" i="1" smtClean="0">
                                <a:solidFill>
                                  <a:schemeClr val="tx1"/>
                                </a:solidFill>
                                <a:latin typeface="Cambria Math" panose="02040503050406030204" pitchFamily="18" charset="0"/>
                                <a:ea typeface="ＭＳ Ｐゴシック" pitchFamily="34" charset="-128"/>
                              </a:rPr>
                              <m:t>𝑡</m:t>
                            </m:r>
                          </m:sub>
                        </m:sSub>
                        <m:r>
                          <a:rPr lang="en-US" b="0" i="1" smtClean="0">
                            <a:solidFill>
                              <a:schemeClr val="tx1"/>
                            </a:solidFill>
                            <a:latin typeface="Cambria Math" panose="02040503050406030204" pitchFamily="18" charset="0"/>
                            <a:ea typeface="ＭＳ Ｐゴシック" pitchFamily="34" charset="-128"/>
                          </a:rPr>
                          <m:t>=</m:t>
                        </m:r>
                        <m:r>
                          <a:rPr lang="en-US" b="0" i="1" smtClean="0">
                            <a:solidFill>
                              <a:schemeClr val="tx1"/>
                            </a:solidFill>
                            <a:latin typeface="Cambria Math" panose="02040503050406030204" pitchFamily="18" charset="0"/>
                            <a:ea typeface="ＭＳ Ｐゴシック" pitchFamily="34" charset="-128"/>
                          </a:rPr>
                          <m:t>𝑎</m:t>
                        </m:r>
                      </m:e>
                    </m:d>
                    <m:r>
                      <a:rPr lang="en-US" b="0" i="1" smtClean="0">
                        <a:solidFill>
                          <a:schemeClr val="tx1"/>
                        </a:solidFill>
                        <a:latin typeface="Cambria Math" panose="02040503050406030204" pitchFamily="18" charset="0"/>
                        <a:ea typeface="ＭＳ Ｐゴシック" pitchFamily="34" charset="-128"/>
                      </a:rPr>
                      <m:t>=</m:t>
                    </m:r>
                    <m:r>
                      <a:rPr lang="en-US" b="0" i="1" smtClean="0">
                        <a:solidFill>
                          <a:schemeClr val="tx1"/>
                        </a:solidFill>
                        <a:latin typeface="Cambria Math" panose="02040503050406030204" pitchFamily="18" charset="0"/>
                        <a:ea typeface="ＭＳ Ｐゴシック" pitchFamily="34" charset="-128"/>
                      </a:rPr>
                      <m:t>𝑃</m:t>
                    </m:r>
                    <m:r>
                      <a:rPr lang="en-US" b="0" i="1" smtClean="0">
                        <a:solidFill>
                          <a:schemeClr val="tx1"/>
                        </a:solidFill>
                        <a:latin typeface="Cambria Math" panose="02040503050406030204" pitchFamily="18" charset="0"/>
                        <a:ea typeface="ＭＳ Ｐゴシック" pitchFamily="34" charset="-128"/>
                      </a:rPr>
                      <m:t>(</m:t>
                    </m:r>
                    <m:sSup>
                      <m:sSupPr>
                        <m:ctrlPr>
                          <a:rPr lang="en-US" b="0" i="1" smtClean="0">
                            <a:solidFill>
                              <a:schemeClr val="tx1"/>
                            </a:solidFill>
                            <a:latin typeface="Cambria Math" panose="02040503050406030204" pitchFamily="18" charset="0"/>
                            <a:ea typeface="ＭＳ Ｐゴシック" pitchFamily="34" charset="-128"/>
                          </a:rPr>
                        </m:ctrlPr>
                      </m:sSupPr>
                      <m:e>
                        <m:r>
                          <a:rPr lang="en-US" b="0" i="1" smtClean="0">
                            <a:solidFill>
                              <a:schemeClr val="tx1"/>
                            </a:solidFill>
                            <a:latin typeface="Cambria Math" panose="02040503050406030204" pitchFamily="18" charset="0"/>
                            <a:ea typeface="ＭＳ Ｐゴシック" pitchFamily="34" charset="-128"/>
                          </a:rPr>
                          <m:t>𝑠</m:t>
                        </m:r>
                      </m:e>
                      <m:sup>
                        <m:r>
                          <a:rPr lang="en-US" b="0" i="1" smtClean="0">
                            <a:solidFill>
                              <a:schemeClr val="tx1"/>
                            </a:solidFill>
                            <a:latin typeface="Cambria Math" panose="02040503050406030204" pitchFamily="18" charset="0"/>
                            <a:ea typeface="ＭＳ Ｐゴシック" pitchFamily="34" charset="-128"/>
                          </a:rPr>
                          <m:t>′</m:t>
                        </m:r>
                      </m:sup>
                    </m:sSup>
                    <m:r>
                      <a:rPr lang="en-US" b="0" i="1" smtClean="0">
                        <a:solidFill>
                          <a:schemeClr val="tx1"/>
                        </a:solidFill>
                        <a:latin typeface="Cambria Math" panose="02040503050406030204" pitchFamily="18" charset="0"/>
                        <a:ea typeface="ＭＳ Ｐゴシック" pitchFamily="34" charset="-128"/>
                      </a:rPr>
                      <m:t>|</m:t>
                    </m:r>
                    <m:r>
                      <a:rPr lang="en-US" b="0" i="1" smtClean="0">
                        <a:solidFill>
                          <a:schemeClr val="tx1"/>
                        </a:solidFill>
                        <a:latin typeface="Cambria Math" panose="02040503050406030204" pitchFamily="18" charset="0"/>
                        <a:ea typeface="ＭＳ Ｐゴシック" pitchFamily="34" charset="-128"/>
                      </a:rPr>
                      <m:t>𝑠</m:t>
                    </m:r>
                    <m:r>
                      <a:rPr lang="en-US" b="0" i="1" smtClean="0">
                        <a:solidFill>
                          <a:schemeClr val="tx1"/>
                        </a:solidFill>
                        <a:latin typeface="Cambria Math" panose="02040503050406030204" pitchFamily="18" charset="0"/>
                        <a:ea typeface="ＭＳ Ｐゴシック" pitchFamily="34" charset="-128"/>
                      </a:rPr>
                      <m:t>,</m:t>
                    </m:r>
                    <m:r>
                      <a:rPr lang="en-US" b="0" i="1" smtClean="0">
                        <a:solidFill>
                          <a:schemeClr val="tx1"/>
                        </a:solidFill>
                        <a:latin typeface="Cambria Math" panose="02040503050406030204" pitchFamily="18" charset="0"/>
                        <a:ea typeface="ＭＳ Ｐゴシック" pitchFamily="34" charset="-128"/>
                      </a:rPr>
                      <m:t>𝑎</m:t>
                    </m:r>
                    <m:r>
                      <a:rPr lang="en-US" b="0" i="1" smtClean="0">
                        <a:solidFill>
                          <a:schemeClr val="tx1"/>
                        </a:solidFill>
                        <a:latin typeface="Cambria Math" panose="02040503050406030204" pitchFamily="18" charset="0"/>
                        <a:ea typeface="ＭＳ Ｐゴシック" pitchFamily="34" charset="-128"/>
                      </a:rPr>
                      <m:t>)</m:t>
                    </m:r>
                  </m:oMath>
                </a14:m>
                <a:endParaRPr lang="en-US" altLang="ja-JP" i="1" dirty="0" smtClean="0">
                  <a:solidFill>
                    <a:schemeClr val="tx1"/>
                  </a:solidFill>
                  <a:latin typeface="+mj-lt"/>
                </a:endParaRPr>
              </a:p>
              <a:p>
                <a:pPr marL="742950" lvl="1" indent="-285750">
                  <a:lnSpc>
                    <a:spcPct val="150000"/>
                  </a:lnSpc>
                  <a:buFont typeface="Wingdings" panose="05000000000000000000" pitchFamily="2" charset="2"/>
                  <a:buChar char="ü"/>
                </a:pPr>
                <a:r>
                  <a:rPr lang="en-US" dirty="0" smtClean="0">
                    <a:solidFill>
                      <a:schemeClr val="tx1"/>
                    </a:solidFill>
                    <a:latin typeface="+mj-lt"/>
                    <a:ea typeface="ＭＳ Ｐゴシック" pitchFamily="34" charset="-128"/>
                  </a:rPr>
                  <a:t>Probability </a:t>
                </a:r>
                <a:r>
                  <a:rPr lang="en-US" dirty="0">
                    <a:solidFill>
                      <a:schemeClr val="tx1"/>
                    </a:solidFill>
                    <a:latin typeface="+mj-lt"/>
                    <a:ea typeface="ＭＳ Ｐゴシック" pitchFamily="34" charset="-128"/>
                  </a:rPr>
                  <a:t>that a from </a:t>
                </a:r>
                <a14:m>
                  <m:oMath xmlns:m="http://schemas.openxmlformats.org/officeDocument/2006/math">
                    <m:r>
                      <a:rPr lang="en-US" i="1">
                        <a:latin typeface="Cambria Math" panose="02040503050406030204" pitchFamily="18" charset="0"/>
                        <a:ea typeface="ＭＳ Ｐゴシック" pitchFamily="34" charset="-128"/>
                      </a:rPr>
                      <m:t>𝑠</m:t>
                    </m:r>
                  </m:oMath>
                </a14:m>
                <a:r>
                  <a:rPr lang="en-US" dirty="0">
                    <a:solidFill>
                      <a:schemeClr val="tx1"/>
                    </a:solidFill>
                    <a:latin typeface="+mj-lt"/>
                    <a:ea typeface="ＭＳ Ｐゴシック" pitchFamily="34" charset="-128"/>
                  </a:rPr>
                  <a:t> leads to </a:t>
                </a:r>
                <a14:m>
                  <m:oMath xmlns:m="http://schemas.openxmlformats.org/officeDocument/2006/math">
                    <m:sSup>
                      <m:sSupPr>
                        <m:ctrlPr>
                          <a:rPr lang="en-US" i="1">
                            <a:latin typeface="Cambria Math" panose="02040503050406030204" pitchFamily="18" charset="0"/>
                            <a:ea typeface="ＭＳ Ｐゴシック" pitchFamily="34" charset="-128"/>
                          </a:rPr>
                        </m:ctrlPr>
                      </m:sSupPr>
                      <m:e>
                        <m:r>
                          <a:rPr lang="en-US" i="1">
                            <a:latin typeface="Cambria Math" panose="02040503050406030204" pitchFamily="18" charset="0"/>
                            <a:ea typeface="ＭＳ Ｐゴシック" pitchFamily="34" charset="-128"/>
                          </a:rPr>
                          <m:t>𝑠</m:t>
                        </m:r>
                      </m:e>
                      <m:sup>
                        <m:r>
                          <a:rPr lang="en-US" i="1">
                            <a:latin typeface="Cambria Math" panose="02040503050406030204" pitchFamily="18" charset="0"/>
                            <a:ea typeface="ＭＳ Ｐゴシック" pitchFamily="34" charset="-128"/>
                          </a:rPr>
                          <m:t>′</m:t>
                        </m:r>
                      </m:sup>
                    </m:sSup>
                  </m:oMath>
                </a14:m>
                <a:r>
                  <a:rPr lang="en-US" dirty="0" smtClean="0">
                    <a:solidFill>
                      <a:schemeClr val="tx1"/>
                    </a:solidFill>
                    <a:latin typeface="+mj-lt"/>
                    <a:ea typeface="ＭＳ Ｐゴシック" pitchFamily="34" charset="-128"/>
                  </a:rPr>
                  <a:t> when taking action </a:t>
                </a:r>
                <a14:m>
                  <m:oMath xmlns:m="http://schemas.openxmlformats.org/officeDocument/2006/math">
                    <m:r>
                      <a:rPr lang="en-US" i="1">
                        <a:latin typeface="Cambria Math" panose="02040503050406030204" pitchFamily="18" charset="0"/>
                        <a:ea typeface="ＭＳ Ｐゴシック" pitchFamily="34" charset="-128"/>
                      </a:rPr>
                      <m:t>𝑎</m:t>
                    </m:r>
                  </m:oMath>
                </a14:m>
                <a:endParaRPr lang="en-US" dirty="0" smtClean="0">
                  <a:solidFill>
                    <a:schemeClr val="tx1"/>
                  </a:solidFill>
                  <a:latin typeface="+mj-lt"/>
                  <a:ea typeface="ＭＳ Ｐゴシック" pitchFamily="34" charset="-128"/>
                </a:endParaRPr>
              </a:p>
              <a:p>
                <a:pPr marL="742950" lvl="1" indent="-285750">
                  <a:lnSpc>
                    <a:spcPct val="150000"/>
                  </a:lnSpc>
                  <a:buFont typeface="Wingdings" panose="05000000000000000000" pitchFamily="2" charset="2"/>
                  <a:buChar char="ü"/>
                </a:pPr>
                <a:r>
                  <a:rPr lang="en-US" dirty="0" smtClean="0">
                    <a:solidFill>
                      <a:schemeClr val="tx1"/>
                    </a:solidFill>
                    <a:latin typeface="+mj-lt"/>
                    <a:ea typeface="ＭＳ Ｐゴシック" pitchFamily="34" charset="-128"/>
                  </a:rPr>
                  <a:t>Also </a:t>
                </a:r>
                <a:r>
                  <a:rPr lang="en-US" dirty="0">
                    <a:solidFill>
                      <a:schemeClr val="tx1"/>
                    </a:solidFill>
                    <a:latin typeface="+mj-lt"/>
                    <a:ea typeface="ＭＳ Ｐゴシック" pitchFamily="34" charset="-128"/>
                  </a:rPr>
                  <a:t>called the model or the </a:t>
                </a:r>
                <a:r>
                  <a:rPr lang="en-US" dirty="0" smtClean="0">
                    <a:solidFill>
                      <a:schemeClr val="tx1"/>
                    </a:solidFill>
                    <a:latin typeface="+mj-lt"/>
                    <a:ea typeface="ＭＳ Ｐゴシック" pitchFamily="34" charset="-128"/>
                  </a:rPr>
                  <a:t>dynamics</a:t>
                </a:r>
              </a:p>
              <a:p>
                <a:pPr marL="285750" indent="-285750">
                  <a:lnSpc>
                    <a:spcPct val="150000"/>
                  </a:lnSpc>
                  <a:buFont typeface="Arial" panose="020B0604020202020204" pitchFamily="34" charset="0"/>
                  <a:buChar char="•"/>
                </a:pPr>
                <a:r>
                  <a:rPr lang="en-US" dirty="0" smtClean="0">
                    <a:solidFill>
                      <a:schemeClr val="tx1"/>
                    </a:solidFill>
                    <a:latin typeface="+mj-lt"/>
                    <a:ea typeface="ＭＳ Ｐゴシック" pitchFamily="34" charset="-128"/>
                  </a:rPr>
                  <a:t>A </a:t>
                </a:r>
                <a:r>
                  <a:rPr lang="en-US" dirty="0">
                    <a:solidFill>
                      <a:schemeClr val="tx1"/>
                    </a:solidFill>
                    <a:latin typeface="+mj-lt"/>
                    <a:ea typeface="ＭＳ Ｐゴシック" pitchFamily="34" charset="-128"/>
                  </a:rPr>
                  <a:t>reward function </a:t>
                </a:r>
                <a14:m>
                  <m:oMath xmlns:m="http://schemas.openxmlformats.org/officeDocument/2006/math">
                    <m:r>
                      <a:rPr lang="en-US" i="1" dirty="0" smtClean="0">
                        <a:solidFill>
                          <a:schemeClr val="tx1"/>
                        </a:solidFill>
                        <a:latin typeface="Cambria Math" panose="02040503050406030204" pitchFamily="18" charset="0"/>
                        <a:ea typeface="ＭＳ Ｐゴシック" pitchFamily="34" charset="-128"/>
                      </a:rPr>
                      <m:t>𝑅</m:t>
                    </m:r>
                    <m:r>
                      <a:rPr lang="en-US" i="1" dirty="0" smtClean="0">
                        <a:solidFill>
                          <a:schemeClr val="tx1"/>
                        </a:solidFill>
                        <a:latin typeface="Cambria Math" panose="02040503050406030204" pitchFamily="18" charset="0"/>
                        <a:ea typeface="ＭＳ Ｐゴシック" pitchFamily="34" charset="-128"/>
                      </a:rPr>
                      <m:t>(</m:t>
                    </m:r>
                    <m:r>
                      <a:rPr lang="en-US" i="1" dirty="0" smtClean="0">
                        <a:solidFill>
                          <a:schemeClr val="tx1"/>
                        </a:solidFill>
                        <a:latin typeface="Cambria Math" panose="02040503050406030204" pitchFamily="18" charset="0"/>
                        <a:ea typeface="ＭＳ Ｐゴシック" pitchFamily="34" charset="-128"/>
                      </a:rPr>
                      <m:t>𝑠</m:t>
                    </m:r>
                    <m:r>
                      <a:rPr lang="en-US" i="1" dirty="0" smtClean="0">
                        <a:solidFill>
                          <a:schemeClr val="tx1"/>
                        </a:solidFill>
                        <a:latin typeface="Cambria Math" panose="02040503050406030204" pitchFamily="18" charset="0"/>
                        <a:ea typeface="ＭＳ Ｐゴシック" pitchFamily="34" charset="-128"/>
                      </a:rPr>
                      <m:t>, </m:t>
                    </m:r>
                    <m:r>
                      <a:rPr lang="en-US" i="1" dirty="0" smtClean="0">
                        <a:solidFill>
                          <a:schemeClr val="tx1"/>
                        </a:solidFill>
                        <a:latin typeface="Cambria Math" panose="02040503050406030204" pitchFamily="18" charset="0"/>
                        <a:ea typeface="ＭＳ Ｐゴシック" pitchFamily="34" charset="-128"/>
                      </a:rPr>
                      <m:t>𝑎</m:t>
                    </m:r>
                    <m:r>
                      <a:rPr lang="en-US" i="1" dirty="0" smtClean="0">
                        <a:solidFill>
                          <a:schemeClr val="tx1"/>
                        </a:solidFill>
                        <a:latin typeface="Cambria Math" panose="02040503050406030204" pitchFamily="18" charset="0"/>
                        <a:ea typeface="ＭＳ Ｐゴシック" pitchFamily="34" charset="-128"/>
                      </a:rPr>
                      <m:t>, </m:t>
                    </m:r>
                    <m:r>
                      <a:rPr lang="en-US" i="1" dirty="0" smtClean="0">
                        <a:solidFill>
                          <a:schemeClr val="tx1"/>
                        </a:solidFill>
                        <a:latin typeface="Cambria Math" panose="02040503050406030204" pitchFamily="18" charset="0"/>
                        <a:ea typeface="ＭＳ Ｐゴシック" pitchFamily="34" charset="-128"/>
                      </a:rPr>
                      <m:t>𝑠</m:t>
                    </m:r>
                    <m:r>
                      <a:rPr lang="en-US" altLang="ja-JP" i="1" dirty="0">
                        <a:solidFill>
                          <a:schemeClr val="tx1"/>
                        </a:solidFill>
                        <a:latin typeface="Cambria Math" panose="02040503050406030204" pitchFamily="18" charset="0"/>
                      </a:rPr>
                      <m:t>’) </m:t>
                    </m:r>
                  </m:oMath>
                </a14:m>
                <a:endParaRPr lang="en-US" altLang="ja-JP" dirty="0" smtClean="0">
                  <a:solidFill>
                    <a:schemeClr val="tx1"/>
                  </a:solidFill>
                  <a:latin typeface="+mj-lt"/>
                </a:endParaRPr>
              </a:p>
              <a:p>
                <a:pPr marL="742950" lvl="1" indent="-285750">
                  <a:lnSpc>
                    <a:spcPct val="150000"/>
                  </a:lnSpc>
                  <a:buFont typeface="Wingdings" panose="05000000000000000000" pitchFamily="2" charset="2"/>
                  <a:buChar char="ü"/>
                </a:pPr>
                <a14:m>
                  <m:oMath xmlns:m="http://schemas.openxmlformats.org/officeDocument/2006/math">
                    <m:sSub>
                      <m:sSubPr>
                        <m:ctrlPr>
                          <a:rPr lang="en-US" b="0" i="1" dirty="0" smtClean="0">
                            <a:latin typeface="Cambria Math" panose="02040503050406030204" pitchFamily="18" charset="0"/>
                            <a:ea typeface="ＭＳ Ｐゴシック" pitchFamily="34" charset="-128"/>
                          </a:rPr>
                        </m:ctrlPr>
                      </m:sSubPr>
                      <m:e>
                        <m:r>
                          <a:rPr lang="en-US" b="0" i="1" dirty="0" smtClean="0">
                            <a:latin typeface="Cambria Math" panose="02040503050406030204" pitchFamily="18" charset="0"/>
                            <a:ea typeface="ＭＳ Ｐゴシック" pitchFamily="34" charset="-128"/>
                          </a:rPr>
                          <m:t>𝑟</m:t>
                        </m:r>
                      </m:e>
                      <m:sub>
                        <m:r>
                          <a:rPr lang="en-US" b="0" i="1" dirty="0" smtClean="0">
                            <a:latin typeface="Cambria Math" panose="02040503050406030204" pitchFamily="18" charset="0"/>
                            <a:ea typeface="ＭＳ Ｐゴシック" pitchFamily="34" charset="-128"/>
                          </a:rPr>
                          <m:t>𝑡</m:t>
                        </m:r>
                      </m:sub>
                    </m:sSub>
                    <m:r>
                      <a:rPr lang="en-US" b="0" i="1" dirty="0" smtClean="0">
                        <a:latin typeface="Cambria Math" panose="02040503050406030204" pitchFamily="18" charset="0"/>
                        <a:ea typeface="ＭＳ Ｐゴシック" pitchFamily="34" charset="-128"/>
                      </a:rPr>
                      <m:t>=</m:t>
                    </m:r>
                    <m:r>
                      <a:rPr lang="en-US" b="0" i="1" dirty="0" smtClean="0">
                        <a:latin typeface="Cambria Math" panose="02040503050406030204" pitchFamily="18" charset="0"/>
                        <a:ea typeface="ＭＳ Ｐゴシック" pitchFamily="34" charset="-128"/>
                      </a:rPr>
                      <m:t>𝑅</m:t>
                    </m:r>
                    <m:r>
                      <a:rPr lang="en-US" b="0" i="1" dirty="0" smtClean="0">
                        <a:latin typeface="Cambria Math" panose="02040503050406030204" pitchFamily="18" charset="0"/>
                        <a:ea typeface="ＭＳ Ｐゴシック" pitchFamily="34" charset="-128"/>
                      </a:rPr>
                      <m:t>(</m:t>
                    </m:r>
                    <m:sSub>
                      <m:sSubPr>
                        <m:ctrlPr>
                          <a:rPr lang="en-US" b="0" i="1" dirty="0" smtClean="0">
                            <a:latin typeface="Cambria Math" panose="02040503050406030204" pitchFamily="18" charset="0"/>
                            <a:ea typeface="ＭＳ Ｐゴシック" pitchFamily="34" charset="-128"/>
                          </a:rPr>
                        </m:ctrlPr>
                      </m:sSubPr>
                      <m:e>
                        <m:r>
                          <a:rPr lang="en-US" b="0" i="1" dirty="0" smtClean="0">
                            <a:latin typeface="Cambria Math" panose="02040503050406030204" pitchFamily="18" charset="0"/>
                            <a:ea typeface="ＭＳ Ｐゴシック" pitchFamily="34" charset="-128"/>
                          </a:rPr>
                          <m:t>𝑠</m:t>
                        </m:r>
                      </m:e>
                      <m:sub>
                        <m:r>
                          <a:rPr lang="en-US" b="0" i="1" dirty="0" smtClean="0">
                            <a:latin typeface="Cambria Math" panose="02040503050406030204" pitchFamily="18" charset="0"/>
                            <a:ea typeface="ＭＳ Ｐゴシック" pitchFamily="34" charset="-128"/>
                          </a:rPr>
                          <m:t>𝑡</m:t>
                        </m:r>
                      </m:sub>
                    </m:sSub>
                    <m:r>
                      <a:rPr lang="en-US" b="0" i="1" dirty="0" smtClean="0">
                        <a:latin typeface="Cambria Math" panose="02040503050406030204" pitchFamily="18" charset="0"/>
                        <a:ea typeface="ＭＳ Ｐゴシック" pitchFamily="34" charset="-128"/>
                      </a:rPr>
                      <m:t>,</m:t>
                    </m:r>
                    <m:sSub>
                      <m:sSubPr>
                        <m:ctrlPr>
                          <a:rPr lang="en-US" b="0" i="1" dirty="0" smtClean="0">
                            <a:latin typeface="Cambria Math" panose="02040503050406030204" pitchFamily="18" charset="0"/>
                            <a:ea typeface="ＭＳ Ｐゴシック" pitchFamily="34" charset="-128"/>
                          </a:rPr>
                        </m:ctrlPr>
                      </m:sSubPr>
                      <m:e>
                        <m:r>
                          <a:rPr lang="en-US" b="0" i="1" dirty="0" smtClean="0">
                            <a:latin typeface="Cambria Math" panose="02040503050406030204" pitchFamily="18" charset="0"/>
                            <a:ea typeface="ＭＳ Ｐゴシック" pitchFamily="34" charset="-128"/>
                          </a:rPr>
                          <m:t>𝑎</m:t>
                        </m:r>
                      </m:e>
                      <m:sub>
                        <m:r>
                          <a:rPr lang="en-US" b="0" i="1" dirty="0" smtClean="0">
                            <a:latin typeface="Cambria Math" panose="02040503050406030204" pitchFamily="18" charset="0"/>
                            <a:ea typeface="ＭＳ Ｐゴシック" pitchFamily="34" charset="-128"/>
                          </a:rPr>
                          <m:t>𝑡</m:t>
                        </m:r>
                      </m:sub>
                    </m:sSub>
                    <m:r>
                      <a:rPr lang="en-US" b="0" i="1" dirty="0" smtClean="0">
                        <a:latin typeface="Cambria Math" panose="02040503050406030204" pitchFamily="18" charset="0"/>
                        <a:ea typeface="ＭＳ Ｐゴシック" pitchFamily="34" charset="-128"/>
                      </a:rPr>
                      <m:t>,</m:t>
                    </m:r>
                    <m:sSub>
                      <m:sSubPr>
                        <m:ctrlPr>
                          <a:rPr lang="en-US" b="0" i="1" dirty="0" smtClean="0">
                            <a:latin typeface="Cambria Math" panose="02040503050406030204" pitchFamily="18" charset="0"/>
                            <a:ea typeface="ＭＳ Ｐゴシック" pitchFamily="34" charset="-128"/>
                          </a:rPr>
                        </m:ctrlPr>
                      </m:sSubPr>
                      <m:e>
                        <m:r>
                          <a:rPr lang="en-US" b="0" i="1" dirty="0" smtClean="0">
                            <a:latin typeface="Cambria Math" panose="02040503050406030204" pitchFamily="18" charset="0"/>
                            <a:ea typeface="ＭＳ Ｐゴシック" pitchFamily="34" charset="-128"/>
                          </a:rPr>
                          <m:t>𝑠</m:t>
                        </m:r>
                      </m:e>
                      <m:sub>
                        <m:r>
                          <a:rPr lang="en-US" b="0" i="1" dirty="0" smtClean="0">
                            <a:latin typeface="Cambria Math" panose="02040503050406030204" pitchFamily="18" charset="0"/>
                            <a:ea typeface="ＭＳ Ｐゴシック" pitchFamily="34" charset="-128"/>
                          </a:rPr>
                          <m:t>𝑡</m:t>
                        </m:r>
                        <m:r>
                          <a:rPr lang="en-US" b="0" i="1" dirty="0" smtClean="0">
                            <a:latin typeface="Cambria Math" panose="02040503050406030204" pitchFamily="18" charset="0"/>
                            <a:ea typeface="ＭＳ Ｐゴシック" pitchFamily="34" charset="-128"/>
                          </a:rPr>
                          <m:t>+1</m:t>
                        </m:r>
                      </m:sub>
                    </m:sSub>
                    <m:r>
                      <a:rPr lang="en-US" b="0" i="1" dirty="0" smtClean="0">
                        <a:latin typeface="Cambria Math" panose="02040503050406030204" pitchFamily="18" charset="0"/>
                        <a:ea typeface="ＭＳ Ｐゴシック" pitchFamily="34" charset="-128"/>
                      </a:rPr>
                      <m:t>)</m:t>
                    </m:r>
                    <m:r>
                      <a:rPr lang="en-US" i="1" dirty="0">
                        <a:latin typeface="Cambria Math" panose="02040503050406030204" pitchFamily="18" charset="0"/>
                        <a:ea typeface="ＭＳ Ｐゴシック" pitchFamily="34" charset="-128"/>
                      </a:rPr>
                      <m:t> </m:t>
                    </m:r>
                  </m:oMath>
                </a14:m>
                <a:r>
                  <a:rPr lang="en-US" dirty="0" smtClean="0">
                    <a:solidFill>
                      <a:schemeClr val="tx1"/>
                    </a:solidFill>
                    <a:latin typeface="+mj-lt"/>
                    <a:ea typeface="ＭＳ Ｐゴシック" pitchFamily="34" charset="-128"/>
                  </a:rPr>
                  <a:t>or </a:t>
                </a:r>
                <a14:m>
                  <m:oMath xmlns:m="http://schemas.openxmlformats.org/officeDocument/2006/math">
                    <m:sSub>
                      <m:sSubPr>
                        <m:ctrlPr>
                          <a:rPr lang="en-US" i="1" dirty="0">
                            <a:latin typeface="Cambria Math" panose="02040503050406030204" pitchFamily="18" charset="0"/>
                            <a:ea typeface="ＭＳ Ｐゴシック" pitchFamily="34" charset="-128"/>
                          </a:rPr>
                        </m:ctrlPr>
                      </m:sSubPr>
                      <m:e>
                        <m:r>
                          <a:rPr lang="en-US" i="1" dirty="0">
                            <a:latin typeface="Cambria Math" panose="02040503050406030204" pitchFamily="18" charset="0"/>
                            <a:ea typeface="ＭＳ Ｐゴシック" pitchFamily="34" charset="-128"/>
                          </a:rPr>
                          <m:t>𝑟</m:t>
                        </m:r>
                      </m:e>
                      <m:sub>
                        <m:r>
                          <a:rPr lang="en-US" i="1" dirty="0">
                            <a:latin typeface="Cambria Math" panose="02040503050406030204" pitchFamily="18" charset="0"/>
                            <a:ea typeface="ＭＳ Ｐゴシック" pitchFamily="34" charset="-128"/>
                          </a:rPr>
                          <m:t>𝑡</m:t>
                        </m:r>
                        <m:r>
                          <a:rPr lang="en-US" b="0" i="1" dirty="0" smtClean="0">
                            <a:latin typeface="Cambria Math" panose="02040503050406030204" pitchFamily="18" charset="0"/>
                            <a:ea typeface="ＭＳ Ｐゴシック" pitchFamily="34" charset="-128"/>
                          </a:rPr>
                          <m:t>+1</m:t>
                        </m:r>
                      </m:sub>
                    </m:sSub>
                    <m:r>
                      <a:rPr lang="en-US" i="1" dirty="0">
                        <a:latin typeface="Cambria Math" panose="02040503050406030204" pitchFamily="18" charset="0"/>
                        <a:ea typeface="ＭＳ Ｐゴシック" pitchFamily="34" charset="-128"/>
                      </a:rPr>
                      <m:t>=</m:t>
                    </m:r>
                    <m:r>
                      <a:rPr lang="en-US" i="1" dirty="0">
                        <a:latin typeface="Cambria Math" panose="02040503050406030204" pitchFamily="18" charset="0"/>
                        <a:ea typeface="ＭＳ Ｐゴシック" pitchFamily="34" charset="-128"/>
                      </a:rPr>
                      <m:t>𝑅</m:t>
                    </m:r>
                    <m:r>
                      <a:rPr lang="en-US" i="1" dirty="0">
                        <a:latin typeface="Cambria Math" panose="02040503050406030204" pitchFamily="18" charset="0"/>
                        <a:ea typeface="ＭＳ Ｐゴシック" pitchFamily="34" charset="-128"/>
                      </a:rPr>
                      <m:t>(</m:t>
                    </m:r>
                    <m:sSub>
                      <m:sSubPr>
                        <m:ctrlPr>
                          <a:rPr lang="en-US" i="1" dirty="0">
                            <a:latin typeface="Cambria Math" panose="02040503050406030204" pitchFamily="18" charset="0"/>
                            <a:ea typeface="ＭＳ Ｐゴシック" pitchFamily="34" charset="-128"/>
                          </a:rPr>
                        </m:ctrlPr>
                      </m:sSubPr>
                      <m:e>
                        <m:r>
                          <a:rPr lang="en-US" i="1" dirty="0">
                            <a:latin typeface="Cambria Math" panose="02040503050406030204" pitchFamily="18" charset="0"/>
                            <a:ea typeface="ＭＳ Ｐゴシック" pitchFamily="34" charset="-128"/>
                          </a:rPr>
                          <m:t>𝑠</m:t>
                        </m:r>
                      </m:e>
                      <m:sub>
                        <m:r>
                          <a:rPr lang="en-US" i="1" dirty="0">
                            <a:latin typeface="Cambria Math" panose="02040503050406030204" pitchFamily="18" charset="0"/>
                            <a:ea typeface="ＭＳ Ｐゴシック" pitchFamily="34" charset="-128"/>
                          </a:rPr>
                          <m:t>𝑡</m:t>
                        </m:r>
                      </m:sub>
                    </m:sSub>
                    <m:r>
                      <a:rPr lang="en-US" i="1" dirty="0">
                        <a:latin typeface="Cambria Math" panose="02040503050406030204" pitchFamily="18" charset="0"/>
                        <a:ea typeface="ＭＳ Ｐゴシック" pitchFamily="34" charset="-128"/>
                      </a:rPr>
                      <m:t>,</m:t>
                    </m:r>
                    <m:sSub>
                      <m:sSubPr>
                        <m:ctrlPr>
                          <a:rPr lang="en-US" i="1" dirty="0">
                            <a:latin typeface="Cambria Math" panose="02040503050406030204" pitchFamily="18" charset="0"/>
                            <a:ea typeface="ＭＳ Ｐゴシック" pitchFamily="34" charset="-128"/>
                          </a:rPr>
                        </m:ctrlPr>
                      </m:sSubPr>
                      <m:e>
                        <m:r>
                          <a:rPr lang="en-US" i="1" dirty="0">
                            <a:latin typeface="Cambria Math" panose="02040503050406030204" pitchFamily="18" charset="0"/>
                            <a:ea typeface="ＭＳ Ｐゴシック" pitchFamily="34" charset="-128"/>
                          </a:rPr>
                          <m:t>𝑎</m:t>
                        </m:r>
                      </m:e>
                      <m:sub>
                        <m:r>
                          <a:rPr lang="en-US" i="1" dirty="0">
                            <a:latin typeface="Cambria Math" panose="02040503050406030204" pitchFamily="18" charset="0"/>
                            <a:ea typeface="ＭＳ Ｐゴシック" pitchFamily="34" charset="-128"/>
                          </a:rPr>
                          <m:t>𝑡</m:t>
                        </m:r>
                      </m:sub>
                    </m:sSub>
                    <m:r>
                      <a:rPr lang="en-US" i="1" dirty="0">
                        <a:latin typeface="Cambria Math" panose="02040503050406030204" pitchFamily="18" charset="0"/>
                        <a:ea typeface="ＭＳ Ｐゴシック" pitchFamily="34" charset="-128"/>
                      </a:rPr>
                      <m:t>) </m:t>
                    </m:r>
                  </m:oMath>
                </a14:m>
                <a:endParaRPr lang="en-US" dirty="0" smtClean="0">
                  <a:solidFill>
                    <a:schemeClr val="tx1"/>
                  </a:solidFill>
                  <a:latin typeface="+mj-lt"/>
                  <a:ea typeface="ＭＳ Ｐゴシック" pitchFamily="34" charset="-128"/>
                </a:endParaRPr>
              </a:p>
              <a:p>
                <a:pPr marL="742950" lvl="1" indent="-285750">
                  <a:lnSpc>
                    <a:spcPct val="150000"/>
                  </a:lnSpc>
                  <a:buFont typeface="Wingdings" panose="05000000000000000000" pitchFamily="2" charset="2"/>
                  <a:buChar char="ü"/>
                </a:pPr>
                <a:r>
                  <a:rPr lang="en-US" dirty="0" smtClean="0">
                    <a:latin typeface="+mj-lt"/>
                    <a:ea typeface="ＭＳ Ｐゴシック" pitchFamily="34" charset="-128"/>
                  </a:rPr>
                  <a:t>If stochastic, </a:t>
                </a:r>
                <a14:m>
                  <m:oMath xmlns:m="http://schemas.openxmlformats.org/officeDocument/2006/math">
                    <m:r>
                      <a:rPr lang="en-US" i="1" dirty="0">
                        <a:latin typeface="Cambria Math" panose="02040503050406030204" pitchFamily="18" charset="0"/>
                        <a:ea typeface="ＭＳ Ｐゴシック" pitchFamily="34" charset="-128"/>
                      </a:rPr>
                      <m:t>𝑅</m:t>
                    </m:r>
                    <m:d>
                      <m:dPr>
                        <m:ctrlPr>
                          <a:rPr lang="en-US" i="1" dirty="0">
                            <a:latin typeface="Cambria Math" panose="02040503050406030204" pitchFamily="18" charset="0"/>
                            <a:ea typeface="ＭＳ Ｐゴシック" pitchFamily="34" charset="-128"/>
                          </a:rPr>
                        </m:ctrlPr>
                      </m:dPr>
                      <m:e>
                        <m:r>
                          <a:rPr lang="en-US" i="1" dirty="0">
                            <a:latin typeface="Cambria Math" panose="02040503050406030204" pitchFamily="18" charset="0"/>
                            <a:ea typeface="ＭＳ Ｐゴシック" pitchFamily="34" charset="-128"/>
                          </a:rPr>
                          <m:t>𝑠</m:t>
                        </m:r>
                        <m:r>
                          <a:rPr lang="en-US" i="1" dirty="0">
                            <a:latin typeface="Cambria Math" panose="02040503050406030204" pitchFamily="18" charset="0"/>
                            <a:ea typeface="ＭＳ Ｐゴシック" pitchFamily="34" charset="-128"/>
                          </a:rPr>
                          <m:t>, </m:t>
                        </m:r>
                        <m:r>
                          <a:rPr lang="en-US" i="1" dirty="0">
                            <a:latin typeface="Cambria Math" panose="02040503050406030204" pitchFamily="18" charset="0"/>
                            <a:ea typeface="ＭＳ Ｐゴシック" pitchFamily="34" charset="-128"/>
                          </a:rPr>
                          <m:t>𝑎</m:t>
                        </m:r>
                        <m:r>
                          <a:rPr lang="en-US" i="1" dirty="0">
                            <a:latin typeface="Cambria Math" panose="02040503050406030204" pitchFamily="18" charset="0"/>
                            <a:ea typeface="ＭＳ Ｐゴシック" pitchFamily="34" charset="-128"/>
                          </a:rPr>
                          <m:t>, </m:t>
                        </m:r>
                        <m:r>
                          <a:rPr lang="en-US" i="1" dirty="0">
                            <a:latin typeface="Cambria Math" panose="02040503050406030204" pitchFamily="18" charset="0"/>
                            <a:ea typeface="ＭＳ Ｐゴシック" pitchFamily="34" charset="-128"/>
                          </a:rPr>
                          <m:t>𝑠</m:t>
                        </m:r>
                        <m:r>
                          <a:rPr lang="en-US" altLang="ja-JP" i="1" dirty="0">
                            <a:latin typeface="Cambria Math" panose="02040503050406030204" pitchFamily="18" charset="0"/>
                          </a:rPr>
                          <m:t>’</m:t>
                        </m:r>
                      </m:e>
                    </m:d>
                    <m:r>
                      <a:rPr lang="en-US" altLang="ja-JP" b="0" i="1" dirty="0" smtClean="0">
                        <a:latin typeface="Cambria Math" panose="02040503050406030204" pitchFamily="18" charset="0"/>
                      </a:rPr>
                      <m:t>=</m:t>
                    </m:r>
                    <m:r>
                      <a:rPr lang="ja-JP" altLang="en-US" b="0" i="1" dirty="0" smtClean="0">
                        <a:latin typeface="Cambria Math" panose="02040503050406030204" pitchFamily="18" charset="0"/>
                      </a:rPr>
                      <m:t>𝔼</m:t>
                    </m:r>
                    <m:d>
                      <m:dPr>
                        <m:begChr m:val="["/>
                        <m:endChr m:val="]"/>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b="0" i="1" dirty="0" smtClean="0">
                                <a:latin typeface="Cambria Math" panose="02040503050406030204" pitchFamily="18" charset="0"/>
                              </a:rPr>
                              <m:t>𝑡</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b="0" i="1" dirty="0" smtClean="0">
                                <a:latin typeface="Cambria Math" panose="02040503050406030204" pitchFamily="18" charset="0"/>
                              </a:rPr>
                              <m:t>𝑡</m:t>
                            </m:r>
                            <m:r>
                              <a:rPr lang="en-US" altLang="ja-JP" b="0" i="1" dirty="0" smtClean="0">
                                <a:latin typeface="Cambria Math" panose="02040503050406030204" pitchFamily="18" charset="0"/>
                              </a:rPr>
                              <m:t>+1</m:t>
                            </m:r>
                          </m:sub>
                        </m:sSub>
                        <m:r>
                          <a:rPr lang="en-US" altLang="ja-JP" b="0" i="1" dirty="0" smtClean="0">
                            <a:latin typeface="Cambria Math" panose="02040503050406030204" pitchFamily="18" charset="0"/>
                          </a:rPr>
                          <m:t>,…|</m:t>
                        </m:r>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𝑆</m:t>
                            </m:r>
                          </m:e>
                          <m:sub>
                            <m:r>
                              <a:rPr lang="en-US" i="1">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r>
                          <a:rPr lang="en-US" i="1">
                            <a:latin typeface="Cambria Math" panose="02040503050406030204" pitchFamily="18" charset="0"/>
                            <a:ea typeface="ＭＳ Ｐゴシック" pitchFamily="34" charset="-128"/>
                          </a:rPr>
                          <m:t>𝑠</m:t>
                        </m:r>
                        <m:r>
                          <a:rPr lang="en-US" i="1">
                            <a:latin typeface="Cambria Math" panose="02040503050406030204" pitchFamily="18" charset="0"/>
                            <a:ea typeface="ＭＳ Ｐゴシック" pitchFamily="34" charset="-128"/>
                          </a:rPr>
                          <m:t>, </m:t>
                        </m:r>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𝐴</m:t>
                            </m:r>
                          </m:e>
                          <m:sub>
                            <m:r>
                              <a:rPr lang="en-US" i="1">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r>
                          <a:rPr lang="en-US" i="1">
                            <a:latin typeface="Cambria Math" panose="02040503050406030204" pitchFamily="18" charset="0"/>
                            <a:ea typeface="ＭＳ Ｐゴシック" pitchFamily="34" charset="-128"/>
                          </a:rPr>
                          <m:t>𝑎</m:t>
                        </m:r>
                        <m:r>
                          <a:rPr lang="en-US" b="0" i="1" smtClean="0">
                            <a:latin typeface="Cambria Math" panose="02040503050406030204" pitchFamily="18" charset="0"/>
                            <a:ea typeface="ＭＳ Ｐゴシック" pitchFamily="34" charset="-128"/>
                          </a:rPr>
                          <m:t>,</m:t>
                        </m:r>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𝑆</m:t>
                            </m:r>
                          </m:e>
                          <m:sub>
                            <m:r>
                              <a:rPr lang="en-US" i="1">
                                <a:latin typeface="Cambria Math" panose="02040503050406030204" pitchFamily="18" charset="0"/>
                                <a:ea typeface="ＭＳ Ｐゴシック" pitchFamily="34" charset="-128"/>
                              </a:rPr>
                              <m:t>𝑡</m:t>
                            </m:r>
                            <m:r>
                              <a:rPr lang="en-US" b="0" i="1" smtClean="0">
                                <a:latin typeface="Cambria Math" panose="02040503050406030204" pitchFamily="18" charset="0"/>
                                <a:ea typeface="ＭＳ Ｐゴシック" pitchFamily="34" charset="-128"/>
                              </a:rPr>
                              <m:t>+1</m:t>
                            </m:r>
                          </m:sub>
                        </m:sSub>
                        <m:r>
                          <a:rPr lang="en-US" i="1">
                            <a:latin typeface="Cambria Math" panose="02040503050406030204" pitchFamily="18" charset="0"/>
                            <a:ea typeface="ＭＳ Ｐゴシック" pitchFamily="34" charset="-128"/>
                          </a:rPr>
                          <m:t>=</m:t>
                        </m:r>
                        <m:r>
                          <a:rPr lang="en-US" i="1">
                            <a:latin typeface="Cambria Math" panose="02040503050406030204" pitchFamily="18" charset="0"/>
                            <a:ea typeface="ＭＳ Ｐゴシック" pitchFamily="34" charset="-128"/>
                          </a:rPr>
                          <m:t>𝑠</m:t>
                        </m:r>
                        <m:r>
                          <a:rPr lang="en-US" b="0" i="1" smtClean="0">
                            <a:latin typeface="Cambria Math" panose="02040503050406030204" pitchFamily="18" charset="0"/>
                            <a:ea typeface="ＭＳ Ｐゴシック" pitchFamily="34" charset="-128"/>
                          </a:rPr>
                          <m:t>′</m:t>
                        </m:r>
                      </m:e>
                    </m:d>
                  </m:oMath>
                </a14:m>
                <a:endParaRPr lang="en-US" dirty="0" smtClean="0">
                  <a:solidFill>
                    <a:schemeClr val="tx1"/>
                  </a:solidFill>
                  <a:latin typeface="+mj-lt"/>
                  <a:ea typeface="ＭＳ Ｐゴシック" pitchFamily="34" charset="-128"/>
                </a:endParaRPr>
              </a:p>
              <a:p>
                <a:pPr marL="285750" indent="-285750">
                  <a:lnSpc>
                    <a:spcPct val="150000"/>
                  </a:lnSpc>
                  <a:buFont typeface="Arial" panose="020B0604020202020204" pitchFamily="34" charset="0"/>
                  <a:buChar char="•"/>
                </a:pPr>
                <a:r>
                  <a:rPr lang="en-US" dirty="0" smtClean="0">
                    <a:solidFill>
                      <a:schemeClr val="tx1"/>
                    </a:solidFill>
                    <a:latin typeface="+mj-lt"/>
                    <a:ea typeface="ＭＳ Ｐゴシック" pitchFamily="34" charset="-128"/>
                  </a:rPr>
                  <a:t>A </a:t>
                </a:r>
                <a:r>
                  <a:rPr lang="en-US" dirty="0">
                    <a:solidFill>
                      <a:schemeClr val="tx1"/>
                    </a:solidFill>
                    <a:latin typeface="+mj-lt"/>
                    <a:ea typeface="ＭＳ Ｐゴシック" pitchFamily="34" charset="-128"/>
                  </a:rPr>
                  <a:t>start </a:t>
                </a:r>
                <a:r>
                  <a:rPr lang="en-US" dirty="0" smtClean="0">
                    <a:solidFill>
                      <a:schemeClr val="tx1"/>
                    </a:solidFill>
                    <a:latin typeface="+mj-lt"/>
                    <a:ea typeface="ＭＳ Ｐゴシック" pitchFamily="34" charset="-128"/>
                  </a:rPr>
                  <a:t>state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𝒮</m:t>
                    </m:r>
                    <m:r>
                      <a:rPr lang="en-US" i="1">
                        <a:latin typeface="Cambria Math" panose="02040503050406030204" pitchFamily="18" charset="0"/>
                        <a:ea typeface="Cambria Math" panose="02040503050406030204" pitchFamily="18" charset="0"/>
                      </a:rPr>
                      <m:t> </m:t>
                    </m:r>
                  </m:oMath>
                </a14:m>
                <a:endParaRPr lang="en-US" i="1" dirty="0">
                  <a:ea typeface="ＭＳ Ｐゴシック" pitchFamily="34" charset="-128"/>
                </a:endParaRPr>
              </a:p>
              <a:p>
                <a:pPr marL="285750" indent="-285750">
                  <a:lnSpc>
                    <a:spcPct val="150000"/>
                  </a:lnSpc>
                  <a:buFont typeface="Arial" panose="020B0604020202020204" pitchFamily="34" charset="0"/>
                  <a:buChar char="•"/>
                </a:pPr>
                <a:r>
                  <a:rPr lang="en-US" dirty="0">
                    <a:latin typeface="+mj-lt"/>
                    <a:ea typeface="ＭＳ Ｐゴシック" pitchFamily="34" charset="-128"/>
                  </a:rPr>
                  <a:t>A</a:t>
                </a:r>
                <a:r>
                  <a:rPr lang="en-US" dirty="0" smtClean="0">
                    <a:solidFill>
                      <a:schemeClr val="tx1"/>
                    </a:solidFill>
                    <a:latin typeface="+mj-lt"/>
                    <a:ea typeface="ＭＳ Ｐゴシック" pitchFamily="34" charset="-128"/>
                  </a:rPr>
                  <a:t> </a:t>
                </a:r>
                <a:r>
                  <a:rPr lang="en-US" dirty="0">
                    <a:solidFill>
                      <a:schemeClr val="tx1"/>
                    </a:solidFill>
                    <a:latin typeface="+mj-lt"/>
                    <a:ea typeface="ＭＳ Ｐゴシック" pitchFamily="34" charset="-128"/>
                  </a:rPr>
                  <a:t>terminal </a:t>
                </a:r>
                <a:r>
                  <a:rPr lang="en-US" dirty="0" smtClean="0">
                    <a:solidFill>
                      <a:schemeClr val="tx1"/>
                    </a:solidFill>
                    <a:latin typeface="+mj-lt"/>
                    <a:ea typeface="ＭＳ Ｐゴシック" pitchFamily="34" charset="-128"/>
                  </a:rPr>
                  <a:t>state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𝑇</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𝒮</m:t>
                        </m:r>
                      </m:e>
                      <m:sup>
                        <m:r>
                          <a:rPr lang="en-US" b="0" i="1" smtClean="0">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 </m:t>
                    </m:r>
                  </m:oMath>
                </a14:m>
                <a:r>
                  <a:rPr lang="en-US" dirty="0" smtClean="0">
                    <a:solidFill>
                      <a:schemeClr val="tx1"/>
                    </a:solidFill>
                    <a:latin typeface="+mj-lt"/>
                    <a:ea typeface="ＭＳ Ｐゴシック" pitchFamily="34" charset="-128"/>
                  </a:rPr>
                  <a:t>(for episodic tasks)</a:t>
                </a:r>
                <a:endParaRPr lang="en-US" dirty="0">
                  <a:solidFill>
                    <a:schemeClr val="tx1"/>
                  </a:solidFill>
                  <a:latin typeface="+mj-lt"/>
                  <a:ea typeface="ＭＳ Ｐゴシック" pitchFamily="34" charset="-128"/>
                </a:endParaRPr>
              </a:p>
            </p:txBody>
          </p:sp>
        </mc:Choice>
        <mc:Fallback xmlns="">
          <p:sp>
            <p:nvSpPr>
              <p:cNvPr id="3" name="Rectangle 2"/>
              <p:cNvSpPr>
                <a:spLocks noRot="1" noChangeAspect="1" noMove="1" noResize="1" noEditPoints="1" noAdjustHandles="1" noChangeArrowheads="1" noChangeShapeType="1" noTextEdit="1"/>
              </p:cNvSpPr>
              <p:nvPr/>
            </p:nvSpPr>
            <p:spPr>
              <a:xfrm>
                <a:off x="304800" y="1329447"/>
                <a:ext cx="8915400" cy="4619150"/>
              </a:xfrm>
              <a:prstGeom prst="rect">
                <a:avLst/>
              </a:prstGeom>
              <a:blipFill>
                <a:blip r:embed="rId3"/>
                <a:stretch>
                  <a:fillRect l="-547" b="-1187"/>
                </a:stretch>
              </a:blipFill>
            </p:spPr>
            <p:txBody>
              <a:bodyPr/>
              <a:lstStyle/>
              <a:p>
                <a:r>
                  <a:rPr lang="en-US">
                    <a:noFill/>
                  </a:rPr>
                  <a:t> </a:t>
                </a:r>
              </a:p>
            </p:txBody>
          </p:sp>
        </mc:Fallback>
      </mc:AlternateContent>
    </p:spTree>
    <p:extLst>
      <p:ext uri="{BB962C8B-B14F-4D97-AF65-F5344CB8AC3E}">
        <p14:creationId xmlns:p14="http://schemas.microsoft.com/office/powerpoint/2010/main" val="194001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a:t>
            </a:r>
            <a:r>
              <a:rPr lang="en-US" b="1" dirty="0">
                <a:solidFill>
                  <a:srgbClr val="3333FF"/>
                </a:solidFill>
              </a:rPr>
              <a:t>Markov Decision Processes</a:t>
            </a:r>
          </a:p>
        </p:txBody>
      </p:sp>
      <p:sp>
        <p:nvSpPr>
          <p:cNvPr id="5" name="Rectangle 4"/>
          <p:cNvSpPr/>
          <p:nvPr/>
        </p:nvSpPr>
        <p:spPr>
          <a:xfrm>
            <a:off x="1583133" y="1034070"/>
            <a:ext cx="533400" cy="533400"/>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1523024" y="1116104"/>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523024" y="1116104"/>
                <a:ext cx="690830" cy="369332"/>
              </a:xfrm>
              <a:prstGeom prst="rect">
                <a:avLst/>
              </a:prstGeom>
              <a:blipFill>
                <a:blip r:embed="rId3"/>
                <a:stretch>
                  <a:fillRect/>
                </a:stretch>
              </a:blipFill>
            </p:spPr>
            <p:txBody>
              <a:bodyPr/>
              <a:lstStyle/>
              <a:p>
                <a:r>
                  <a:rPr lang="en-US">
                    <a:noFill/>
                  </a:rPr>
                  <a:t> </a:t>
                </a:r>
              </a:p>
            </p:txBody>
          </p:sp>
        </mc:Fallback>
      </mc:AlternateContent>
      <p:sp>
        <p:nvSpPr>
          <p:cNvPr id="7" name="Rectangle 6"/>
          <p:cNvSpPr/>
          <p:nvPr/>
        </p:nvSpPr>
        <p:spPr>
          <a:xfrm rot="2785270">
            <a:off x="1583133" y="2142915"/>
            <a:ext cx="533400"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1523024" y="2224949"/>
                <a:ext cx="6884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23024" y="2224949"/>
                <a:ext cx="688458" cy="369332"/>
              </a:xfrm>
              <a:prstGeom prst="rect">
                <a:avLst/>
              </a:prstGeom>
              <a:blipFill>
                <a:blip r:embed="rId4"/>
                <a:stretch>
                  <a:fillRect/>
                </a:stretch>
              </a:blipFill>
            </p:spPr>
            <p:txBody>
              <a:bodyPr/>
              <a:lstStyle/>
              <a:p>
                <a:r>
                  <a:rPr lang="en-US">
                    <a:noFill/>
                  </a:rPr>
                  <a:t> </a:t>
                </a:r>
              </a:p>
            </p:txBody>
          </p:sp>
        </mc:Fallback>
      </mc:AlternateContent>
      <p:sp>
        <p:nvSpPr>
          <p:cNvPr id="9" name="Oval 8"/>
          <p:cNvSpPr/>
          <p:nvPr/>
        </p:nvSpPr>
        <p:spPr>
          <a:xfrm>
            <a:off x="1489845" y="3342120"/>
            <a:ext cx="685800" cy="685800"/>
          </a:xfrm>
          <a:prstGeom prst="ellipse">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525512" y="3464842"/>
                <a:ext cx="6566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525512" y="3464842"/>
                <a:ext cx="656655" cy="369332"/>
              </a:xfrm>
              <a:prstGeom prst="rect">
                <a:avLst/>
              </a:prstGeom>
              <a:blipFill>
                <a:blip r:embed="rId5"/>
                <a:stretch>
                  <a:fillRect/>
                </a:stretch>
              </a:blipFill>
            </p:spPr>
            <p:txBody>
              <a:bodyPr/>
              <a:lstStyle/>
              <a:p>
                <a:r>
                  <a:rPr lang="en-US">
                    <a:noFill/>
                  </a:rPr>
                  <a:t> </a:t>
                </a:r>
              </a:p>
            </p:txBody>
          </p:sp>
        </mc:Fallback>
      </mc:AlternateContent>
      <p:cxnSp>
        <p:nvCxnSpPr>
          <p:cNvPr id="11" name="Straight Arrow Connector 10"/>
          <p:cNvCxnSpPr>
            <a:stCxn id="5" idx="2"/>
          </p:cNvCxnSpPr>
          <p:nvPr/>
        </p:nvCxnSpPr>
        <p:spPr>
          <a:xfrm>
            <a:off x="1849833" y="1567470"/>
            <a:ext cx="0" cy="4650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832745" y="2776621"/>
            <a:ext cx="0" cy="56549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75645" y="3685020"/>
            <a:ext cx="762000"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16533" y="1567470"/>
            <a:ext cx="931467" cy="1877875"/>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048000" y="1034070"/>
            <a:ext cx="533400" cy="533400"/>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3079091" y="1116104"/>
                <a:ext cx="471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panose="02040503050406030204" pitchFamily="18" charset="0"/>
                            </a:rPr>
                            <m:t>𝑡</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079091" y="1116104"/>
                <a:ext cx="471218" cy="369332"/>
              </a:xfrm>
              <a:prstGeom prst="rect">
                <a:avLst/>
              </a:prstGeom>
              <a:blipFill>
                <a:blip r:embed="rId6"/>
                <a:stretch>
                  <a:fillRect/>
                </a:stretch>
              </a:blipFill>
            </p:spPr>
            <p:txBody>
              <a:bodyPr/>
              <a:lstStyle/>
              <a:p>
                <a:r>
                  <a:rPr lang="en-US">
                    <a:noFill/>
                  </a:rPr>
                  <a:t> </a:t>
                </a:r>
              </a:p>
            </p:txBody>
          </p:sp>
        </mc:Fallback>
      </mc:AlternateContent>
      <p:sp>
        <p:nvSpPr>
          <p:cNvPr id="26" name="Rectangle 25"/>
          <p:cNvSpPr/>
          <p:nvPr/>
        </p:nvSpPr>
        <p:spPr>
          <a:xfrm rot="2785270">
            <a:off x="3048000" y="2142915"/>
            <a:ext cx="533400"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3079091" y="2224949"/>
                <a:ext cx="4688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panose="02040503050406030204" pitchFamily="18" charset="0"/>
                            </a:rPr>
                            <m:t>𝑡</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3079091" y="2224949"/>
                <a:ext cx="468846" cy="369332"/>
              </a:xfrm>
              <a:prstGeom prst="rect">
                <a:avLst/>
              </a:prstGeom>
              <a:blipFill>
                <a:blip r:embed="rId7"/>
                <a:stretch>
                  <a:fillRect/>
                </a:stretch>
              </a:blipFill>
            </p:spPr>
            <p:txBody>
              <a:bodyPr/>
              <a:lstStyle/>
              <a:p>
                <a:r>
                  <a:rPr lang="en-US">
                    <a:noFill/>
                  </a:rPr>
                  <a:t> </a:t>
                </a:r>
              </a:p>
            </p:txBody>
          </p:sp>
        </mc:Fallback>
      </mc:AlternateContent>
      <p:sp>
        <p:nvSpPr>
          <p:cNvPr id="28" name="Oval 27"/>
          <p:cNvSpPr/>
          <p:nvPr/>
        </p:nvSpPr>
        <p:spPr>
          <a:xfrm>
            <a:off x="2954712" y="3342120"/>
            <a:ext cx="685800" cy="685800"/>
          </a:xfrm>
          <a:prstGeom prst="ellipse">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3081579" y="3464842"/>
                <a:ext cx="4370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panose="02040503050406030204" pitchFamily="18" charset="0"/>
                            </a:rPr>
                            <m:t>𝑡</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3081579" y="3464842"/>
                <a:ext cx="437043" cy="369332"/>
              </a:xfrm>
              <a:prstGeom prst="rect">
                <a:avLst/>
              </a:prstGeom>
              <a:blipFill>
                <a:blip r:embed="rId8"/>
                <a:stretch>
                  <a:fillRect/>
                </a:stretch>
              </a:blipFill>
            </p:spPr>
            <p:txBody>
              <a:bodyPr/>
              <a:lstStyle/>
              <a:p>
                <a:r>
                  <a:rPr lang="en-US">
                    <a:noFill/>
                  </a:rPr>
                  <a:t> </a:t>
                </a:r>
              </a:p>
            </p:txBody>
          </p:sp>
        </mc:Fallback>
      </mc:AlternateContent>
      <p:cxnSp>
        <p:nvCxnSpPr>
          <p:cNvPr id="30" name="Straight Arrow Connector 29"/>
          <p:cNvCxnSpPr>
            <a:stCxn id="24" idx="2"/>
          </p:cNvCxnSpPr>
          <p:nvPr/>
        </p:nvCxnSpPr>
        <p:spPr>
          <a:xfrm>
            <a:off x="3314700" y="1567470"/>
            <a:ext cx="0" cy="4650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297612" y="2776621"/>
            <a:ext cx="0" cy="56549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40512" y="3685020"/>
            <a:ext cx="762000"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38" idx="1"/>
          </p:cNvCxnSpPr>
          <p:nvPr/>
        </p:nvCxnSpPr>
        <p:spPr>
          <a:xfrm>
            <a:off x="3581400" y="1567470"/>
            <a:ext cx="921545" cy="1875083"/>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495800" y="1034070"/>
            <a:ext cx="533400" cy="533400"/>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p:cNvSpPr txBox="1"/>
              <p:nvPr/>
            </p:nvSpPr>
            <p:spPr>
              <a:xfrm>
                <a:off x="4435691" y="1116104"/>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435691" y="1116104"/>
                <a:ext cx="690830" cy="369332"/>
              </a:xfrm>
              <a:prstGeom prst="rect">
                <a:avLst/>
              </a:prstGeom>
              <a:blipFill>
                <a:blip r:embed="rId9"/>
                <a:stretch>
                  <a:fillRect/>
                </a:stretch>
              </a:blipFill>
            </p:spPr>
            <p:txBody>
              <a:bodyPr/>
              <a:lstStyle/>
              <a:p>
                <a:r>
                  <a:rPr lang="en-US">
                    <a:noFill/>
                  </a:rPr>
                  <a:t> </a:t>
                </a:r>
              </a:p>
            </p:txBody>
          </p:sp>
        </mc:Fallback>
      </mc:AlternateContent>
      <p:sp>
        <p:nvSpPr>
          <p:cNvPr id="36" name="Rectangle 35"/>
          <p:cNvSpPr/>
          <p:nvPr/>
        </p:nvSpPr>
        <p:spPr>
          <a:xfrm rot="2785270">
            <a:off x="4495800" y="2142915"/>
            <a:ext cx="533400"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4435691" y="2224949"/>
                <a:ext cx="6884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4435691" y="2224949"/>
                <a:ext cx="688458" cy="369332"/>
              </a:xfrm>
              <a:prstGeom prst="rect">
                <a:avLst/>
              </a:prstGeom>
              <a:blipFill>
                <a:blip r:embed="rId10"/>
                <a:stretch>
                  <a:fillRect/>
                </a:stretch>
              </a:blipFill>
            </p:spPr>
            <p:txBody>
              <a:bodyPr/>
              <a:lstStyle/>
              <a:p>
                <a:r>
                  <a:rPr lang="en-US">
                    <a:noFill/>
                  </a:rPr>
                  <a:t> </a:t>
                </a:r>
              </a:p>
            </p:txBody>
          </p:sp>
        </mc:Fallback>
      </mc:AlternateContent>
      <p:sp>
        <p:nvSpPr>
          <p:cNvPr id="38" name="Oval 37"/>
          <p:cNvSpPr/>
          <p:nvPr/>
        </p:nvSpPr>
        <p:spPr>
          <a:xfrm>
            <a:off x="4402512" y="3342120"/>
            <a:ext cx="685800" cy="685800"/>
          </a:xfrm>
          <a:prstGeom prst="ellipse">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4438179" y="3464842"/>
                <a:ext cx="6566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4438179" y="3464842"/>
                <a:ext cx="656655" cy="369332"/>
              </a:xfrm>
              <a:prstGeom prst="rect">
                <a:avLst/>
              </a:prstGeom>
              <a:blipFill>
                <a:blip r:embed="rId11"/>
                <a:stretch>
                  <a:fillRect/>
                </a:stretch>
              </a:blipFill>
            </p:spPr>
            <p:txBody>
              <a:bodyPr/>
              <a:lstStyle/>
              <a:p>
                <a:r>
                  <a:rPr lang="en-US">
                    <a:noFill/>
                  </a:rPr>
                  <a:t> </a:t>
                </a:r>
              </a:p>
            </p:txBody>
          </p:sp>
        </mc:Fallback>
      </mc:AlternateContent>
      <p:cxnSp>
        <p:nvCxnSpPr>
          <p:cNvPr id="40" name="Straight Arrow Connector 39"/>
          <p:cNvCxnSpPr>
            <a:stCxn id="34" idx="2"/>
          </p:cNvCxnSpPr>
          <p:nvPr/>
        </p:nvCxnSpPr>
        <p:spPr>
          <a:xfrm>
            <a:off x="4762500" y="1567470"/>
            <a:ext cx="0" cy="4650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745412" y="2776621"/>
            <a:ext cx="0" cy="56549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5613532" y="1117330"/>
                <a:ext cx="2663806" cy="369332"/>
              </a:xfrm>
              <a:prstGeom prst="rect">
                <a:avLst/>
              </a:prstGeom>
            </p:spPr>
            <p:txBody>
              <a:bodyPr wrap="none">
                <a:spAutoFit/>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𝐴</m:t>
                        </m:r>
                      </m:e>
                      <m:sub>
                        <m:r>
                          <a:rPr lang="en-US" i="1" dirty="0">
                            <a:latin typeface="Cambria Math"/>
                          </a:rPr>
                          <m:t>𝑡</m:t>
                        </m:r>
                      </m:sub>
                    </m:sSub>
                  </m:oMath>
                </a14:m>
                <a:r>
                  <a:rPr lang="en-US" dirty="0" smtClean="0"/>
                  <a:t> : action taken at time </a:t>
                </a:r>
                <a14:m>
                  <m:oMath xmlns:m="http://schemas.openxmlformats.org/officeDocument/2006/math">
                    <m:r>
                      <a:rPr lang="en-US" b="0" i="1" smtClean="0">
                        <a:latin typeface="Cambria Math"/>
                      </a:rPr>
                      <m:t>𝑡</m:t>
                    </m:r>
                  </m:oMath>
                </a14:m>
                <a:r>
                  <a:rPr lang="en-US" dirty="0" smtClean="0"/>
                  <a:t> </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613532" y="1117330"/>
                <a:ext cx="2663806" cy="369332"/>
              </a:xfrm>
              <a:prstGeom prst="rect">
                <a:avLst/>
              </a:prstGeom>
              <a:blipFill>
                <a:blip r:embed="rId1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5587578" y="2243499"/>
                <a:ext cx="3022046" cy="369332"/>
              </a:xfrm>
              <a:prstGeom prst="rect">
                <a:avLst/>
              </a:prstGeom>
            </p:spPr>
            <p:txBody>
              <a:bodyPr wrap="none">
                <a:spAutoFit/>
              </a:bodyPr>
              <a:lstStyle/>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𝑅</m:t>
                        </m:r>
                      </m:e>
                      <m:sub>
                        <m:r>
                          <a:rPr lang="en-US" i="1" dirty="0">
                            <a:latin typeface="Cambria Math"/>
                          </a:rPr>
                          <m:t>𝑡</m:t>
                        </m:r>
                      </m:sub>
                    </m:sSub>
                  </m:oMath>
                </a14:m>
                <a:r>
                  <a:rPr lang="en-US" dirty="0" smtClean="0"/>
                  <a:t> : reward received at time </a:t>
                </a:r>
                <a14:m>
                  <m:oMath xmlns:m="http://schemas.openxmlformats.org/officeDocument/2006/math">
                    <m:r>
                      <a:rPr lang="en-US" b="0" i="1" smtClean="0">
                        <a:latin typeface="Cambria Math"/>
                      </a:rPr>
                      <m:t>𝑡</m:t>
                    </m:r>
                  </m:oMath>
                </a14:m>
                <a:r>
                  <a:rPr lang="en-US" dirty="0" smtClean="0"/>
                  <a:t> </a:t>
                </a:r>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5587578" y="2243499"/>
                <a:ext cx="3022046" cy="369332"/>
              </a:xfrm>
              <a:prstGeom prst="rect">
                <a:avLst/>
              </a:prstGeom>
              <a:blipFill>
                <a:blip r:embed="rId1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613532" y="3442553"/>
                <a:ext cx="1935786" cy="369332"/>
              </a:xfrm>
              <a:prstGeom prst="rect">
                <a:avLst/>
              </a:prstGeom>
            </p:spPr>
            <p:txBody>
              <a:bodyPr wrap="none">
                <a:spAutoFit/>
              </a:bodyPr>
              <a:lstStyle/>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𝑆</m:t>
                        </m:r>
                      </m:e>
                      <m:sub>
                        <m:r>
                          <a:rPr lang="en-US" i="1" dirty="0">
                            <a:latin typeface="Cambria Math"/>
                          </a:rPr>
                          <m:t>𝑡</m:t>
                        </m:r>
                      </m:sub>
                    </m:sSub>
                  </m:oMath>
                </a14:m>
                <a:r>
                  <a:rPr lang="en-US" dirty="0" smtClean="0"/>
                  <a:t> : state at time </a:t>
                </a:r>
                <a14:m>
                  <m:oMath xmlns:m="http://schemas.openxmlformats.org/officeDocument/2006/math">
                    <m:r>
                      <a:rPr lang="en-US" b="0" i="1" smtClean="0">
                        <a:latin typeface="Cambria Math"/>
                      </a:rPr>
                      <m:t>𝑡</m:t>
                    </m:r>
                  </m:oMath>
                </a14:m>
                <a:r>
                  <a:rPr lang="en-US" dirty="0" smtClean="0"/>
                  <a:t> </a:t>
                </a:r>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5613532" y="3442553"/>
                <a:ext cx="1935786" cy="369332"/>
              </a:xfrm>
              <a:prstGeom prst="rect">
                <a:avLst/>
              </a:prstGeom>
              <a:blipFill>
                <a:blip r:embed="rId14"/>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5397" y="4608807"/>
                <a:ext cx="89153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Transition probability </a:t>
                </a:r>
                <a14:m>
                  <m:oMath xmlns:m="http://schemas.openxmlformats.org/officeDocument/2006/math">
                    <m:sSub>
                      <m:sSubPr>
                        <m:ctrlPr>
                          <a:rPr lang="en-US" b="0" i="1" smtClean="0">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𝑇</m:t>
                        </m:r>
                      </m:e>
                      <m:sub>
                        <m:r>
                          <a:rPr lang="en-US" b="0" i="1" smtClean="0">
                            <a:latin typeface="Cambria Math" panose="02040503050406030204" pitchFamily="18" charset="0"/>
                            <a:ea typeface="ＭＳ Ｐゴシック" pitchFamily="34" charset="-128"/>
                          </a:rPr>
                          <m:t>𝑡</m:t>
                        </m:r>
                      </m:sub>
                    </m:sSub>
                    <m:d>
                      <m:dPr>
                        <m:ctrlPr>
                          <a:rPr lang="en-US" i="1">
                            <a:latin typeface="Cambria Math" panose="02040503050406030204" pitchFamily="18" charset="0"/>
                            <a:ea typeface="ＭＳ Ｐゴシック" pitchFamily="34" charset="-128"/>
                          </a:rPr>
                        </m:ctrlPr>
                      </m:dPr>
                      <m:e>
                        <m:sSub>
                          <m:sSubPr>
                            <m:ctrlPr>
                              <a:rPr lang="en-US" b="0" i="1" smtClean="0">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𝑠</m:t>
                            </m:r>
                          </m:e>
                          <m:sub>
                            <m:r>
                              <a:rPr lang="en-US" b="0" i="1" smtClean="0">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sSub>
                          <m:sSubPr>
                            <m:ctrlPr>
                              <a:rPr lang="en-US" b="0" i="1" smtClean="0">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𝑎</m:t>
                            </m:r>
                          </m:e>
                          <m:sub>
                            <m:r>
                              <a:rPr lang="en-US" b="0" i="1" smtClean="0">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sSub>
                          <m:sSubPr>
                            <m:ctrlPr>
                              <a:rPr lang="en-US" b="0" i="1" smtClean="0">
                                <a:latin typeface="Cambria Math" panose="02040503050406030204" pitchFamily="18" charset="0"/>
                                <a:ea typeface="ＭＳ Ｐゴシック" pitchFamily="34" charset="-128"/>
                              </a:rPr>
                            </m:ctrlPr>
                          </m:sSubPr>
                          <m:e>
                            <m:r>
                              <a:rPr lang="en-US" b="0" i="1" smtClean="0">
                                <a:latin typeface="Cambria Math" panose="02040503050406030204" pitchFamily="18" charset="0"/>
                                <a:ea typeface="ＭＳ Ｐゴシック" pitchFamily="34" charset="-128"/>
                              </a:rPr>
                              <m:t>𝑠</m:t>
                            </m:r>
                          </m:e>
                          <m:sub>
                            <m:r>
                              <a:rPr lang="en-US" b="0" i="1" smtClean="0">
                                <a:latin typeface="Cambria Math" panose="02040503050406030204" pitchFamily="18" charset="0"/>
                                <a:ea typeface="ＭＳ Ｐゴシック" pitchFamily="34" charset="-128"/>
                              </a:rPr>
                              <m:t>𝑡</m:t>
                            </m:r>
                            <m:r>
                              <a:rPr lang="en-US" b="0" i="1" smtClean="0">
                                <a:latin typeface="Cambria Math" panose="02040503050406030204" pitchFamily="18" charset="0"/>
                                <a:ea typeface="ＭＳ Ｐゴシック" pitchFamily="34" charset="-128"/>
                              </a:rPr>
                              <m:t>+1</m:t>
                            </m:r>
                          </m:sub>
                        </m:sSub>
                      </m:e>
                    </m:d>
                    <m:r>
                      <a:rPr lang="en-US" i="1">
                        <a:latin typeface="Cambria Math" panose="02040503050406030204" pitchFamily="18" charset="0"/>
                        <a:ea typeface="ＭＳ Ｐゴシック" pitchFamily="34" charset="-128"/>
                      </a:rPr>
                      <m:t>=</m:t>
                    </m:r>
                    <m:r>
                      <a:rPr lang="en-US" i="1">
                        <a:latin typeface="Cambria Math" panose="02040503050406030204" pitchFamily="18" charset="0"/>
                        <a:ea typeface="ＭＳ Ｐゴシック" pitchFamily="34" charset="-128"/>
                      </a:rPr>
                      <m:t>𝑃</m:t>
                    </m:r>
                    <m:d>
                      <m:dPr>
                        <m:ctrlPr>
                          <a:rPr lang="en-US" i="1">
                            <a:latin typeface="Cambria Math" panose="02040503050406030204" pitchFamily="18" charset="0"/>
                            <a:ea typeface="ＭＳ Ｐゴシック" pitchFamily="34" charset="-128"/>
                          </a:rPr>
                        </m:ctrlPr>
                      </m:dPr>
                      <m:e>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𝑆</m:t>
                            </m:r>
                          </m:e>
                          <m:sub>
                            <m:r>
                              <a:rPr lang="en-US" i="1">
                                <a:latin typeface="Cambria Math" panose="02040503050406030204" pitchFamily="18" charset="0"/>
                                <a:ea typeface="ＭＳ Ｐゴシック" pitchFamily="34" charset="-128"/>
                              </a:rPr>
                              <m:t>𝑡</m:t>
                            </m:r>
                            <m:r>
                              <a:rPr lang="en-US" i="1">
                                <a:latin typeface="Cambria Math" panose="02040503050406030204" pitchFamily="18" charset="0"/>
                                <a:ea typeface="ＭＳ Ｐゴシック" pitchFamily="34" charset="-128"/>
                              </a:rPr>
                              <m:t>+1</m:t>
                            </m:r>
                          </m:sub>
                        </m:sSub>
                        <m:r>
                          <a:rPr lang="en-US" i="1">
                            <a:latin typeface="Cambria Math" panose="02040503050406030204" pitchFamily="18" charset="0"/>
                            <a:ea typeface="ＭＳ Ｐゴシック" pitchFamily="34" charset="-128"/>
                          </a:rPr>
                          <m:t>=</m:t>
                        </m:r>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𝑠</m:t>
                            </m:r>
                          </m:e>
                          <m:sub>
                            <m:r>
                              <a:rPr lang="en-US" i="1">
                                <a:latin typeface="Cambria Math" panose="02040503050406030204" pitchFamily="18" charset="0"/>
                                <a:ea typeface="ＭＳ Ｐゴシック" pitchFamily="34" charset="-128"/>
                              </a:rPr>
                              <m:t>𝑡</m:t>
                            </m:r>
                            <m:r>
                              <a:rPr lang="en-US" b="0" i="1" smtClean="0">
                                <a:latin typeface="Cambria Math" panose="02040503050406030204" pitchFamily="18" charset="0"/>
                                <a:ea typeface="ＭＳ Ｐゴシック" pitchFamily="34" charset="-128"/>
                              </a:rPr>
                              <m:t>+1</m:t>
                            </m:r>
                          </m:sub>
                        </m:sSub>
                      </m:e>
                      <m:e>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𝑆</m:t>
                            </m:r>
                          </m:e>
                          <m:sub>
                            <m:r>
                              <a:rPr lang="en-US" i="1">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sSub>
                          <m:sSubPr>
                            <m:ctrlPr>
                              <a:rPr lang="en-US" b="0" i="1" smtClean="0">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𝑠</m:t>
                            </m:r>
                          </m:e>
                          <m:sub>
                            <m:r>
                              <a:rPr lang="en-US" b="0" i="1" smtClean="0">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 </m:t>
                        </m:r>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𝐴</m:t>
                            </m:r>
                          </m:e>
                          <m:sub>
                            <m:r>
                              <a:rPr lang="en-US" i="1">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sSub>
                          <m:sSubPr>
                            <m:ctrlPr>
                              <a:rPr lang="en-US" b="0" i="1" smtClean="0">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𝑎</m:t>
                            </m:r>
                          </m:e>
                          <m:sub>
                            <m:r>
                              <a:rPr lang="en-US" b="0" i="1" smtClean="0">
                                <a:latin typeface="Cambria Math" panose="02040503050406030204" pitchFamily="18" charset="0"/>
                                <a:ea typeface="ＭＳ Ｐゴシック" pitchFamily="34" charset="-128"/>
                              </a:rPr>
                              <m:t>𝑡</m:t>
                            </m:r>
                          </m:sub>
                        </m:sSub>
                      </m:e>
                    </m:d>
                    <m:r>
                      <a:rPr lang="en-US" i="1">
                        <a:latin typeface="Cambria Math" panose="02040503050406030204" pitchFamily="18" charset="0"/>
                        <a:ea typeface="ＭＳ Ｐゴシック" pitchFamily="34" charset="-128"/>
                      </a:rPr>
                      <m:t>=</m:t>
                    </m:r>
                    <m:r>
                      <a:rPr lang="en-US" i="1">
                        <a:latin typeface="Cambria Math" panose="02040503050406030204" pitchFamily="18" charset="0"/>
                        <a:ea typeface="ＭＳ Ｐゴシック" pitchFamily="34" charset="-128"/>
                      </a:rPr>
                      <m:t>𝑃</m:t>
                    </m:r>
                    <m:r>
                      <a:rPr lang="en-US" i="1">
                        <a:latin typeface="Cambria Math" panose="02040503050406030204" pitchFamily="18" charset="0"/>
                        <a:ea typeface="ＭＳ Ｐゴシック" pitchFamily="34" charset="-128"/>
                      </a:rPr>
                      <m:t>(</m:t>
                    </m:r>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𝑠</m:t>
                        </m:r>
                      </m:e>
                      <m:sub>
                        <m:r>
                          <a:rPr lang="en-US" i="1">
                            <a:latin typeface="Cambria Math" panose="02040503050406030204" pitchFamily="18" charset="0"/>
                            <a:ea typeface="ＭＳ Ｐゴシック" pitchFamily="34" charset="-128"/>
                          </a:rPr>
                          <m:t>𝑡</m:t>
                        </m:r>
                        <m:r>
                          <a:rPr lang="en-US" i="1">
                            <a:latin typeface="Cambria Math" panose="02040503050406030204" pitchFamily="18" charset="0"/>
                            <a:ea typeface="ＭＳ Ｐゴシック" pitchFamily="34" charset="-128"/>
                          </a:rPr>
                          <m:t>+1</m:t>
                        </m:r>
                      </m:sub>
                    </m:sSub>
                    <m:r>
                      <a:rPr lang="en-US" i="1">
                        <a:latin typeface="Cambria Math" panose="02040503050406030204" pitchFamily="18" charset="0"/>
                        <a:ea typeface="ＭＳ Ｐゴシック" pitchFamily="34" charset="-128"/>
                      </a:rPr>
                      <m:t>|</m:t>
                    </m:r>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𝑠</m:t>
                        </m:r>
                      </m:e>
                      <m:sub>
                        <m:r>
                          <a:rPr lang="en-US" i="1">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sSub>
                      <m:sSubPr>
                        <m:ctrlPr>
                          <a:rPr lang="en-US" i="1">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𝑎</m:t>
                        </m:r>
                      </m:e>
                      <m:sub>
                        <m:r>
                          <a:rPr lang="en-US" i="1">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oMath>
                </a14:m>
                <a:endParaRPr lang="en-US" altLang="ja-JP" i="1" dirty="0"/>
              </a:p>
              <a:p>
                <a:pPr marL="742950" lvl="1" indent="-285750">
                  <a:buFont typeface="Wingdings" panose="05000000000000000000" pitchFamily="2" charset="2"/>
                  <a:buChar char="ü"/>
                </a:pPr>
                <a:r>
                  <a:rPr lang="en-US" dirty="0" smtClean="0"/>
                  <a:t>represents the probability of transitioning from state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𝑠</m:t>
                        </m:r>
                      </m:e>
                      <m:sub>
                        <m:r>
                          <a:rPr lang="en-US" i="1" dirty="0">
                            <a:latin typeface="Cambria Math"/>
                          </a:rPr>
                          <m:t>𝑡</m:t>
                        </m:r>
                      </m:sub>
                    </m:sSub>
                  </m:oMath>
                </a14:m>
                <a:r>
                  <a:rPr lang="en-US" dirty="0" smtClean="0"/>
                  <a:t> to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𝑠</m:t>
                        </m:r>
                      </m:e>
                      <m:sub>
                        <m:r>
                          <a:rPr lang="en-US" i="1" dirty="0">
                            <a:latin typeface="Cambria Math"/>
                          </a:rPr>
                          <m:t>𝑡</m:t>
                        </m:r>
                        <m:r>
                          <a:rPr lang="en-US" i="1" dirty="0">
                            <a:latin typeface="Cambria Math"/>
                          </a:rPr>
                          <m:t>+1</m:t>
                        </m:r>
                      </m:sub>
                    </m:sSub>
                  </m:oMath>
                </a14:m>
                <a:r>
                  <a:rPr lang="en-US" dirty="0" smtClean="0"/>
                  <a:t> after executing action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𝑠</m:t>
                        </m:r>
                      </m:e>
                      <m:sub>
                        <m:r>
                          <a:rPr lang="en-US" i="1" dirty="0">
                            <a:latin typeface="Cambria Math"/>
                          </a:rPr>
                          <m:t>𝑡</m:t>
                        </m:r>
                      </m:sub>
                    </m:sSub>
                  </m:oMath>
                </a14:m>
                <a:r>
                  <a:rPr lang="en-US" dirty="0" smtClean="0"/>
                  <a:t> at time </a:t>
                </a:r>
                <a14:m>
                  <m:oMath xmlns:m="http://schemas.openxmlformats.org/officeDocument/2006/math">
                    <m:r>
                      <a:rPr lang="en-US" i="1">
                        <a:latin typeface="Cambria Math"/>
                      </a:rPr>
                      <m:t>𝑡</m:t>
                    </m:r>
                  </m:oMath>
                </a14:m>
                <a:r>
                  <a:rPr lang="en-US" dirty="0" smtClean="0"/>
                  <a:t> </a:t>
                </a:r>
                <a:r>
                  <a:rPr lang="en-US" dirty="0">
                    <a:solidFill>
                      <a:srgbClr val="FF0000"/>
                    </a:solidFill>
                  </a:rPr>
                  <a:t>(Markov assumption)</a:t>
                </a:r>
              </a:p>
              <a:p>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45397" y="4608807"/>
                <a:ext cx="8915399" cy="1200329"/>
              </a:xfrm>
              <a:prstGeom prst="rect">
                <a:avLst/>
              </a:prstGeom>
              <a:blipFill>
                <a:blip r:embed="rId15"/>
                <a:stretch>
                  <a:fillRect l="-410" t="-2538" r="-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52400" y="5712888"/>
                <a:ext cx="88392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Reward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 represents the probability of receiving reward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𝑟</m:t>
                        </m:r>
                      </m:e>
                      <m:sub>
                        <m:r>
                          <a:rPr lang="en-US" i="1" dirty="0">
                            <a:latin typeface="Cambria Math"/>
                          </a:rPr>
                          <m:t>𝑡</m:t>
                        </m:r>
                      </m:sub>
                    </m:sSub>
                  </m:oMath>
                </a14:m>
                <a:r>
                  <a:rPr lang="en-US" dirty="0" smtClean="0"/>
                  <a:t> when executing action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𝑎</m:t>
                        </m:r>
                      </m:e>
                      <m:sub>
                        <m:r>
                          <a:rPr lang="en-US" i="1" dirty="0">
                            <a:latin typeface="Cambria Math"/>
                          </a:rPr>
                          <m:t>𝑡</m:t>
                        </m:r>
                      </m:sub>
                    </m:sSub>
                  </m:oMath>
                </a14:m>
                <a:r>
                  <a:rPr lang="en-US" dirty="0" smtClean="0"/>
                  <a:t> from state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𝑠</m:t>
                        </m:r>
                      </m:e>
                      <m:sub>
                        <m:r>
                          <a:rPr lang="en-US" i="1" dirty="0">
                            <a:latin typeface="Cambria Math"/>
                          </a:rPr>
                          <m:t>𝑡</m:t>
                        </m:r>
                      </m:sub>
                    </m:sSub>
                  </m:oMath>
                </a14:m>
                <a:r>
                  <a:rPr lang="en-US" dirty="0" smtClean="0"/>
                  <a:t> at time </a:t>
                </a:r>
                <a14:m>
                  <m:oMath xmlns:m="http://schemas.openxmlformats.org/officeDocument/2006/math">
                    <m:r>
                      <a:rPr lang="en-US" b="0" i="1" dirty="0" smtClean="0">
                        <a:latin typeface="Cambria Math"/>
                      </a:rPr>
                      <m:t>𝑡</m:t>
                    </m:r>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52400" y="5712888"/>
                <a:ext cx="8839200" cy="646331"/>
              </a:xfrm>
              <a:prstGeom prst="rect">
                <a:avLst/>
              </a:prstGeom>
              <a:blipFill>
                <a:blip r:embed="rId16"/>
                <a:stretch>
                  <a:fillRect l="-414"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1156378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(Stationary) Markov Decision Processes</a:t>
            </a:r>
            <a:endParaRPr lang="en-US" b="1" dirty="0">
              <a:solidFill>
                <a:srgbClr val="3333FF"/>
              </a:solidFill>
            </a:endParaRPr>
          </a:p>
        </p:txBody>
      </p:sp>
      <p:sp>
        <p:nvSpPr>
          <p:cNvPr id="5" name="Rectangle 4"/>
          <p:cNvSpPr/>
          <p:nvPr/>
        </p:nvSpPr>
        <p:spPr>
          <a:xfrm>
            <a:off x="3657621" y="977936"/>
            <a:ext cx="533400" cy="533400"/>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688712" y="1059970"/>
                <a:ext cx="471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𝑡</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688712" y="1059970"/>
                <a:ext cx="471218" cy="369332"/>
              </a:xfrm>
              <a:prstGeom prst="rect">
                <a:avLst/>
              </a:prstGeom>
              <a:blipFill>
                <a:blip r:embed="rId3"/>
                <a:stretch>
                  <a:fillRect/>
                </a:stretch>
              </a:blipFill>
            </p:spPr>
            <p:txBody>
              <a:bodyPr/>
              <a:lstStyle/>
              <a:p>
                <a:r>
                  <a:rPr lang="en-US">
                    <a:noFill/>
                  </a:rPr>
                  <a:t> </a:t>
                </a:r>
              </a:p>
            </p:txBody>
          </p:sp>
        </mc:Fallback>
      </mc:AlternateContent>
      <p:sp>
        <p:nvSpPr>
          <p:cNvPr id="7" name="Rectangle 6"/>
          <p:cNvSpPr/>
          <p:nvPr/>
        </p:nvSpPr>
        <p:spPr>
          <a:xfrm rot="2785270">
            <a:off x="3657621" y="2086781"/>
            <a:ext cx="533400"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699666" y="2168815"/>
                <a:ext cx="4688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a:rPr>
                            <m:t>𝑡</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699666" y="2168815"/>
                <a:ext cx="468846" cy="369332"/>
              </a:xfrm>
              <a:prstGeom prst="rect">
                <a:avLst/>
              </a:prstGeom>
              <a:blipFill>
                <a:blip r:embed="rId4"/>
                <a:stretch>
                  <a:fillRect/>
                </a:stretch>
              </a:blipFill>
            </p:spPr>
            <p:txBody>
              <a:bodyPr/>
              <a:lstStyle/>
              <a:p>
                <a:r>
                  <a:rPr lang="en-US">
                    <a:noFill/>
                  </a:rPr>
                  <a:t> </a:t>
                </a:r>
              </a:p>
            </p:txBody>
          </p:sp>
        </mc:Fallback>
      </mc:AlternateContent>
      <p:sp>
        <p:nvSpPr>
          <p:cNvPr id="9" name="Oval 8"/>
          <p:cNvSpPr/>
          <p:nvPr/>
        </p:nvSpPr>
        <p:spPr>
          <a:xfrm>
            <a:off x="3564333" y="3285986"/>
            <a:ext cx="685800" cy="685800"/>
          </a:xfrm>
          <a:prstGeom prst="ellipse">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3691200" y="3408708"/>
                <a:ext cx="4370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a:rPr>
                            <m:t>𝑡</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691200" y="3408708"/>
                <a:ext cx="437043" cy="369332"/>
              </a:xfrm>
              <a:prstGeom prst="rect">
                <a:avLst/>
              </a:prstGeom>
              <a:blipFill>
                <a:blip r:embed="rId5"/>
                <a:stretch>
                  <a:fillRect/>
                </a:stretch>
              </a:blipFill>
            </p:spPr>
            <p:txBody>
              <a:bodyPr/>
              <a:lstStyle/>
              <a:p>
                <a:r>
                  <a:rPr lang="en-US">
                    <a:noFill/>
                  </a:rPr>
                  <a:t> </a:t>
                </a:r>
              </a:p>
            </p:txBody>
          </p:sp>
        </mc:Fallback>
      </mc:AlternateContent>
      <p:cxnSp>
        <p:nvCxnSpPr>
          <p:cNvPr id="11" name="Straight Arrow Connector 10"/>
          <p:cNvCxnSpPr/>
          <p:nvPr/>
        </p:nvCxnSpPr>
        <p:spPr>
          <a:xfrm>
            <a:off x="3926688" y="1511336"/>
            <a:ext cx="0" cy="4650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907233" y="2720487"/>
            <a:ext cx="0" cy="56549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250133" y="3628886"/>
            <a:ext cx="762000" cy="0"/>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191021" y="1511336"/>
            <a:ext cx="931467" cy="1877875"/>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029200" y="3285986"/>
            <a:ext cx="685800" cy="685800"/>
          </a:xfrm>
          <a:prstGeom prst="ellipse">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071266" y="3408708"/>
                <a:ext cx="6566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a:rPr>
                            <m:t>𝑡</m:t>
                          </m:r>
                          <m:r>
                            <a:rPr lang="en-US" b="0" i="1" smtClean="0">
                              <a:latin typeface="Cambria Math"/>
                            </a:rPr>
                            <m:t>+1</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71266" y="3408708"/>
                <a:ext cx="656655" cy="369332"/>
              </a:xfrm>
              <a:prstGeom prst="rect">
                <a:avLst/>
              </a:prstGeom>
              <a:blipFill>
                <a:blip r:embed="rId6"/>
                <a:stretch>
                  <a:fillRect/>
                </a:stretch>
              </a:blipFill>
            </p:spPr>
            <p:txBody>
              <a:bodyPr/>
              <a:lstStyle/>
              <a:p>
                <a:r>
                  <a:rPr lang="en-US">
                    <a:noFill/>
                  </a:rPr>
                  <a:t> </a:t>
                </a:r>
              </a:p>
            </p:txBody>
          </p:sp>
        </mc:Fallback>
      </mc:AlternateContent>
      <p:sp>
        <p:nvSpPr>
          <p:cNvPr id="3" name="Rectangle 2"/>
          <p:cNvSpPr/>
          <p:nvPr/>
        </p:nvSpPr>
        <p:spPr>
          <a:xfrm>
            <a:off x="3352800" y="2787301"/>
            <a:ext cx="5638800" cy="369332"/>
          </a:xfrm>
          <a:prstGeom prst="rect">
            <a:avLst/>
          </a:prstGeom>
        </p:spPr>
        <p:txBody>
          <a:bodyPr wrap="square">
            <a:spAutoFit/>
          </a:bodyPr>
          <a:lstStyle/>
          <a:p>
            <a:r>
              <a:rPr lang="en-US" dirty="0" smtClean="0"/>
              <a:t>     </a:t>
            </a:r>
            <a:endParaRPr lang="en-US" sz="600" dirty="0" smtClean="0"/>
          </a:p>
        </p:txBody>
      </p:sp>
      <p:sp>
        <p:nvSpPr>
          <p:cNvPr id="15" name="TextBox 14"/>
          <p:cNvSpPr txBox="1"/>
          <p:nvPr/>
        </p:nvSpPr>
        <p:spPr>
          <a:xfrm>
            <a:off x="228600" y="4276812"/>
            <a:ext cx="5379396" cy="800219"/>
          </a:xfrm>
          <a:prstGeom prst="rect">
            <a:avLst/>
          </a:prstGeom>
          <a:noFill/>
        </p:spPr>
        <p:txBody>
          <a:bodyPr wrap="square" rtlCol="0">
            <a:spAutoFit/>
          </a:bodyPr>
          <a:lstStyle/>
          <a:p>
            <a:r>
              <a:rPr lang="en-US" dirty="0" smtClean="0">
                <a:solidFill>
                  <a:srgbClr val="FF0000"/>
                </a:solidFill>
              </a:rPr>
              <a:t>Stationary Markov Decision Process (MDP)</a:t>
            </a:r>
          </a:p>
          <a:p>
            <a:endParaRPr lang="en-US" sz="1000" dirty="0" smtClean="0">
              <a:solidFill>
                <a:srgbClr val="FF0000"/>
              </a:solidFill>
            </a:endParaRPr>
          </a:p>
          <a:p>
            <a:r>
              <a:rPr lang="en-US" dirty="0" smtClean="0">
                <a:sym typeface="Wingdings" panose="05000000000000000000" pitchFamily="2" charset="2"/>
              </a:rPr>
              <a:t> </a:t>
            </a:r>
            <a:r>
              <a:rPr lang="en-US" dirty="0" smtClean="0"/>
              <a:t>transition </a:t>
            </a:r>
            <a:r>
              <a:rPr lang="en-US" dirty="0"/>
              <a:t>and reward models are </a:t>
            </a:r>
            <a:r>
              <a:rPr lang="en-US" dirty="0" smtClean="0">
                <a:solidFill>
                  <a:srgbClr val="FF0000"/>
                </a:solidFill>
              </a:rPr>
              <a:t>stationary</a:t>
            </a:r>
            <a:endParaRPr lang="en-US" dirty="0">
              <a:solidFill>
                <a:srgbClr val="FF00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609600" y="5175163"/>
                <a:ext cx="8915399"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Transition probability </a:t>
                </a:r>
                <a14:m>
                  <m:oMath xmlns:m="http://schemas.openxmlformats.org/officeDocument/2006/math">
                    <m:r>
                      <a:rPr lang="en-US" b="0" i="1" smtClean="0">
                        <a:latin typeface="Cambria Math" panose="02040503050406030204" pitchFamily="18" charset="0"/>
                        <a:ea typeface="ＭＳ Ｐゴシック" pitchFamily="34" charset="-128"/>
                      </a:rPr>
                      <m:t>𝑇</m:t>
                    </m:r>
                    <m:d>
                      <m:dPr>
                        <m:ctrlPr>
                          <a:rPr lang="en-US" i="1">
                            <a:latin typeface="Cambria Math" panose="02040503050406030204" pitchFamily="18" charset="0"/>
                            <a:ea typeface="ＭＳ Ｐゴシック" pitchFamily="34" charset="-128"/>
                          </a:rPr>
                        </m:ctrlPr>
                      </m:dPr>
                      <m:e>
                        <m:sSub>
                          <m:sSubPr>
                            <m:ctrlPr>
                              <a:rPr lang="en-US" b="0" i="1" smtClean="0">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𝑠</m:t>
                            </m:r>
                          </m:e>
                          <m:sub>
                            <m:r>
                              <a:rPr lang="en-US" b="0" i="1" smtClean="0">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sSub>
                          <m:sSubPr>
                            <m:ctrlPr>
                              <a:rPr lang="en-US" b="0" i="1" smtClean="0">
                                <a:latin typeface="Cambria Math" panose="02040503050406030204" pitchFamily="18" charset="0"/>
                                <a:ea typeface="ＭＳ Ｐゴシック" pitchFamily="34" charset="-128"/>
                              </a:rPr>
                            </m:ctrlPr>
                          </m:sSubPr>
                          <m:e>
                            <m:r>
                              <a:rPr lang="en-US" i="1">
                                <a:latin typeface="Cambria Math" panose="02040503050406030204" pitchFamily="18" charset="0"/>
                                <a:ea typeface="ＭＳ Ｐゴシック" pitchFamily="34" charset="-128"/>
                              </a:rPr>
                              <m:t>𝑎</m:t>
                            </m:r>
                          </m:e>
                          <m:sub>
                            <m:r>
                              <a:rPr lang="en-US" b="0" i="1" smtClean="0">
                                <a:latin typeface="Cambria Math" panose="02040503050406030204" pitchFamily="18" charset="0"/>
                                <a:ea typeface="ＭＳ Ｐゴシック" pitchFamily="34" charset="-128"/>
                              </a:rPr>
                              <m:t>𝑡</m:t>
                            </m:r>
                          </m:sub>
                        </m:sSub>
                        <m:r>
                          <a:rPr lang="en-US" i="1">
                            <a:latin typeface="Cambria Math" panose="02040503050406030204" pitchFamily="18" charset="0"/>
                            <a:ea typeface="ＭＳ Ｐゴシック" pitchFamily="34" charset="-128"/>
                          </a:rPr>
                          <m:t>,</m:t>
                        </m:r>
                        <m:sSub>
                          <m:sSubPr>
                            <m:ctrlPr>
                              <a:rPr lang="en-US" b="0" i="1" smtClean="0">
                                <a:latin typeface="Cambria Math" panose="02040503050406030204" pitchFamily="18" charset="0"/>
                                <a:ea typeface="ＭＳ Ｐゴシック" pitchFamily="34" charset="-128"/>
                              </a:rPr>
                            </m:ctrlPr>
                          </m:sSubPr>
                          <m:e>
                            <m:r>
                              <a:rPr lang="en-US" b="0" i="1" smtClean="0">
                                <a:latin typeface="Cambria Math" panose="02040503050406030204" pitchFamily="18" charset="0"/>
                                <a:ea typeface="ＭＳ Ｐゴシック" pitchFamily="34" charset="-128"/>
                              </a:rPr>
                              <m:t>𝑠</m:t>
                            </m:r>
                          </m:e>
                          <m:sub>
                            <m:r>
                              <a:rPr lang="en-US" b="0" i="1" smtClean="0">
                                <a:latin typeface="Cambria Math" panose="02040503050406030204" pitchFamily="18" charset="0"/>
                                <a:ea typeface="ＭＳ Ｐゴシック" pitchFamily="34" charset="-128"/>
                              </a:rPr>
                              <m:t>𝑡</m:t>
                            </m:r>
                            <m:r>
                              <a:rPr lang="en-US" b="0" i="1" smtClean="0">
                                <a:latin typeface="Cambria Math" panose="02040503050406030204" pitchFamily="18" charset="0"/>
                                <a:ea typeface="ＭＳ Ｐゴシック" pitchFamily="34" charset="-128"/>
                              </a:rPr>
                              <m:t>+1</m:t>
                            </m:r>
                          </m:sub>
                        </m:sSub>
                      </m:e>
                    </m:d>
                  </m:oMath>
                </a14:m>
                <a:r>
                  <a:rPr lang="en-US" dirty="0"/>
                  <a:t>	are the same for all time step </a:t>
                </a:r>
                <a14:m>
                  <m:oMath xmlns:m="http://schemas.openxmlformats.org/officeDocument/2006/math">
                    <m:r>
                      <a:rPr lang="en-US" i="1">
                        <a:latin typeface="Cambria Math" panose="02040503050406030204" pitchFamily="18" charset="0"/>
                        <a:ea typeface="ＭＳ Ｐゴシック" pitchFamily="34" charset="-128"/>
                      </a:rPr>
                      <m:t>𝑡</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09600" y="5175163"/>
                <a:ext cx="8915399" cy="369332"/>
              </a:xfrm>
              <a:prstGeom prst="rect">
                <a:avLst/>
              </a:prstGeom>
              <a:blipFill>
                <a:blip r:embed="rId7"/>
                <a:stretch>
                  <a:fillRect l="-410"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14464" y="5642627"/>
                <a:ext cx="64770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Reward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are the same for all time step </a:t>
                </a:r>
                <a14:m>
                  <m:oMath xmlns:m="http://schemas.openxmlformats.org/officeDocument/2006/math">
                    <m:r>
                      <a:rPr lang="en-US" i="1">
                        <a:latin typeface="Cambria Math" panose="02040503050406030204" pitchFamily="18" charset="0"/>
                        <a:ea typeface="ＭＳ Ｐゴシック" pitchFamily="34" charset="-128"/>
                      </a:rPr>
                      <m:t>𝑡</m:t>
                    </m:r>
                  </m:oMath>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14464" y="5642627"/>
                <a:ext cx="6477000" cy="369332"/>
              </a:xfrm>
              <a:prstGeom prst="rect">
                <a:avLst/>
              </a:prstGeom>
              <a:blipFill>
                <a:blip r:embed="rId8"/>
                <a:stretch>
                  <a:fillRect l="-65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951945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Value Function &amp; Q function</a:t>
            </a:r>
            <a:endParaRPr lang="en-US" b="1" dirty="0">
              <a:solidFill>
                <a:srgbClr val="3333FF"/>
              </a:solidFill>
            </a:endParaRPr>
          </a:p>
        </p:txBody>
      </p:sp>
      <mc:AlternateContent xmlns:mc="http://schemas.openxmlformats.org/markup-compatibility/2006" xmlns:a14="http://schemas.microsoft.com/office/drawing/2010/main">
        <mc:Choice Requires="a14">
          <p:sp>
            <p:nvSpPr>
              <p:cNvPr id="2" name="TextBox 1"/>
              <p:cNvSpPr txBox="1"/>
              <p:nvPr/>
            </p:nvSpPr>
            <p:spPr>
              <a:xfrm>
                <a:off x="304800" y="914400"/>
                <a:ext cx="4419600" cy="369332"/>
              </a:xfrm>
              <a:prstGeom prst="rect">
                <a:avLst/>
              </a:prstGeom>
              <a:noFill/>
            </p:spPr>
            <p:txBody>
              <a:bodyPr wrap="square" rtlCol="0">
                <a:spAutoFit/>
              </a:bodyPr>
              <a:lstStyle/>
              <a:p>
                <a:r>
                  <a:rPr lang="en-US" b="1" dirty="0" smtClean="0"/>
                  <a:t>Value function (</a:t>
                </a:r>
                <a:r>
                  <a:rPr lang="en-US" b="1" dirty="0" smtClean="0">
                    <a:solidFill>
                      <a:srgbClr val="FF0000"/>
                    </a:solidFill>
                  </a:rPr>
                  <a:t>state value function for </a:t>
                </a:r>
                <a14:m>
                  <m:oMath xmlns:m="http://schemas.openxmlformats.org/officeDocument/2006/math">
                    <m:r>
                      <a:rPr lang="en-US" i="1">
                        <a:solidFill>
                          <a:srgbClr val="FF0000"/>
                        </a:solidFill>
                        <a:latin typeface="Cambria Math"/>
                      </a:rPr>
                      <m:t>𝜋</m:t>
                    </m:r>
                  </m:oMath>
                </a14:m>
                <a:r>
                  <a:rPr lang="en-US" b="1" dirty="0" smtClean="0"/>
                  <a:t>) </a:t>
                </a:r>
                <a:endParaRPr 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304800" y="914400"/>
                <a:ext cx="4419600" cy="369332"/>
              </a:xfrm>
              <a:prstGeom prst="rect">
                <a:avLst/>
              </a:prstGeom>
              <a:blipFill>
                <a:blip r:embed="rId3"/>
                <a:stretch>
                  <a:fillRect l="-110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04799" y="1938421"/>
                <a:ext cx="6974602" cy="369332"/>
              </a:xfrm>
              <a:prstGeom prst="rect">
                <a:avLst/>
              </a:prstGeom>
              <a:noFill/>
              <a:ln>
                <a:noFill/>
              </a:ln>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𝜋</m:t>
                        </m:r>
                      </m:sup>
                    </m:sSup>
                    <m:d>
                      <m:dPr>
                        <m:ctrlPr>
                          <a:rPr lang="en-US" b="0" i="1" smtClean="0">
                            <a:latin typeface="Cambria Math" panose="02040503050406030204" pitchFamily="18" charset="0"/>
                          </a:rPr>
                        </m:ctrlPr>
                      </m:dPr>
                      <m:e>
                        <m:r>
                          <a:rPr lang="en-US" b="0" i="1" smtClean="0">
                            <a:latin typeface="Cambria Math"/>
                          </a:rPr>
                          <m:t>𝑠</m:t>
                        </m:r>
                      </m:e>
                    </m:d>
                  </m:oMath>
                </a14:m>
                <a:r>
                  <a:rPr lang="en-US" dirty="0" smtClean="0"/>
                  <a:t> : The expected utility received by  following policy </a:t>
                </a:r>
                <a14:m>
                  <m:oMath xmlns:m="http://schemas.openxmlformats.org/officeDocument/2006/math">
                    <m:r>
                      <a:rPr lang="en-US" i="1">
                        <a:latin typeface="Cambria Math"/>
                      </a:rPr>
                      <m:t>𝜋</m:t>
                    </m:r>
                  </m:oMath>
                </a14:m>
                <a:r>
                  <a:rPr lang="en-US" dirty="0" smtClean="0"/>
                  <a:t> from state </a:t>
                </a:r>
                <a14:m>
                  <m:oMath xmlns:m="http://schemas.openxmlformats.org/officeDocument/2006/math">
                    <m:r>
                      <a:rPr lang="en-US" b="0" i="1" smtClean="0">
                        <a:latin typeface="Cambria Math"/>
                      </a:rPr>
                      <m:t>𝑠</m:t>
                    </m:r>
                  </m:oMath>
                </a14:m>
                <a:r>
                  <a:rPr lang="en-US" dirty="0" smtClean="0"/>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04799" y="1938421"/>
                <a:ext cx="6974602" cy="369332"/>
              </a:xfrm>
              <a:prstGeom prst="rect">
                <a:avLst/>
              </a:prstGeom>
              <a:blipFill>
                <a:blip r:embed="rId4"/>
                <a:stretch>
                  <a:fillRect t="-9836" b="-2459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21012" y="3385880"/>
                <a:ext cx="4279633" cy="369332"/>
              </a:xfrm>
              <a:prstGeom prst="rect">
                <a:avLst/>
              </a:prstGeom>
              <a:noFill/>
            </p:spPr>
            <p:txBody>
              <a:bodyPr wrap="square" rtlCol="0">
                <a:spAutoFit/>
              </a:bodyPr>
              <a:lstStyle/>
              <a:p>
                <a:r>
                  <a:rPr lang="en-US" b="1" dirty="0" smtClean="0"/>
                  <a:t>Q-function (</a:t>
                </a:r>
                <a:r>
                  <a:rPr lang="en-US" b="1" dirty="0" smtClean="0">
                    <a:solidFill>
                      <a:srgbClr val="FF0000"/>
                    </a:solidFill>
                  </a:rPr>
                  <a:t>action-value function for </a:t>
                </a:r>
                <a14:m>
                  <m:oMath xmlns:m="http://schemas.openxmlformats.org/officeDocument/2006/math">
                    <m:r>
                      <a:rPr lang="en-US" i="1">
                        <a:solidFill>
                          <a:srgbClr val="FF0000"/>
                        </a:solidFill>
                        <a:latin typeface="Cambria Math"/>
                      </a:rPr>
                      <m:t>𝜋</m:t>
                    </m:r>
                  </m:oMath>
                </a14:m>
                <a:r>
                  <a:rPr lang="en-US" b="1" dirty="0" smtClean="0"/>
                  <a:t>)</a:t>
                </a:r>
                <a:endParaRPr 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21012" y="3385880"/>
                <a:ext cx="4279633" cy="369332"/>
              </a:xfrm>
              <a:prstGeom prst="rect">
                <a:avLst/>
              </a:prstGeom>
              <a:blipFill>
                <a:blip r:embed="rId5"/>
                <a:stretch>
                  <a:fillRect l="-128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04800" y="4354106"/>
                <a:ext cx="8559266" cy="369332"/>
              </a:xfrm>
              <a:prstGeom prst="rect">
                <a:avLst/>
              </a:prstGeom>
              <a:noFill/>
              <a:ln>
                <a:noFill/>
              </a:ln>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𝑄</m:t>
                        </m:r>
                      </m:e>
                      <m:sup>
                        <m:r>
                          <a:rPr lang="en-US" b="0" i="1" smtClean="0">
                            <a:latin typeface="Cambria Math"/>
                          </a:rPr>
                          <m:t>𝜋</m:t>
                        </m:r>
                      </m:sup>
                    </m:sSup>
                    <m:d>
                      <m:dPr>
                        <m:ctrlPr>
                          <a:rPr lang="en-US" b="0" i="1" smtClean="0">
                            <a:latin typeface="Cambria Math" panose="02040503050406030204" pitchFamily="18" charset="0"/>
                          </a:rPr>
                        </m:ctrlPr>
                      </m:dPr>
                      <m:e>
                        <m:r>
                          <a:rPr lang="en-US" b="0" i="1" smtClean="0">
                            <a:latin typeface="Cambria Math"/>
                          </a:rPr>
                          <m:t>𝑠</m:t>
                        </m:r>
                        <m:r>
                          <a:rPr lang="en-US" b="0" i="1" smtClean="0">
                            <a:latin typeface="Cambria Math"/>
                          </a:rPr>
                          <m:t>, </m:t>
                        </m:r>
                        <m:r>
                          <a:rPr lang="en-US" b="0" i="1" smtClean="0">
                            <a:latin typeface="Cambria Math"/>
                          </a:rPr>
                          <m:t>𝑎</m:t>
                        </m:r>
                      </m:e>
                    </m:d>
                  </m:oMath>
                </a14:m>
                <a:r>
                  <a:rPr lang="en-US" dirty="0" smtClean="0"/>
                  <a:t> : The expected utility of taking action </a:t>
                </a:r>
                <a14:m>
                  <m:oMath xmlns:m="http://schemas.openxmlformats.org/officeDocument/2006/math">
                    <m:r>
                      <a:rPr lang="en-US" i="1">
                        <a:latin typeface="Cambria Math"/>
                      </a:rPr>
                      <m:t>𝑎</m:t>
                    </m:r>
                  </m:oMath>
                </a14:m>
                <a:r>
                  <a:rPr lang="en-US" dirty="0" smtClean="0"/>
                  <a:t> from state </a:t>
                </a:r>
                <a14:m>
                  <m:oMath xmlns:m="http://schemas.openxmlformats.org/officeDocument/2006/math">
                    <m:r>
                      <a:rPr lang="en-US" b="0" i="1" smtClean="0">
                        <a:latin typeface="Cambria Math"/>
                      </a:rPr>
                      <m:t>𝑠</m:t>
                    </m:r>
                  </m:oMath>
                </a14:m>
                <a:r>
                  <a:rPr lang="en-US" dirty="0" smtClean="0"/>
                  <a:t>, and then following policy </a:t>
                </a:r>
                <a14:m>
                  <m:oMath xmlns:m="http://schemas.openxmlformats.org/officeDocument/2006/math">
                    <m:r>
                      <a:rPr lang="en-US" i="1">
                        <a:latin typeface="Cambria Math"/>
                      </a:rPr>
                      <m:t>𝜋</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04800" y="4354106"/>
                <a:ext cx="8559266" cy="369332"/>
              </a:xfrm>
              <a:prstGeom prst="rect">
                <a:avLst/>
              </a:prstGeom>
              <a:blipFill>
                <a:blip r:embed="rId6"/>
                <a:stretch>
                  <a:fillRect l="-142" t="-8197" b="-2459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001148" y="2409859"/>
                <a:ext cx="4866460" cy="370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𝑉</m:t>
                          </m:r>
                        </m:e>
                        <m:sup>
                          <m:r>
                            <a:rPr lang="en-US" sz="1600" i="1">
                              <a:latin typeface="Cambria Math"/>
                            </a:rPr>
                            <m:t>𝜋</m:t>
                          </m:r>
                        </m:sup>
                      </m:sSup>
                      <m:d>
                        <m:dPr>
                          <m:ctrlPr>
                            <a:rPr lang="en-US" sz="1600" i="1">
                              <a:latin typeface="Cambria Math" panose="02040503050406030204" pitchFamily="18" charset="0"/>
                            </a:rPr>
                          </m:ctrlPr>
                        </m:dPr>
                        <m:e>
                          <m:r>
                            <a:rPr lang="en-US" sz="1600" i="1">
                              <a:latin typeface="Cambria Math"/>
                            </a:rPr>
                            <m:t>𝑠</m:t>
                          </m:r>
                        </m:e>
                      </m:d>
                      <m:r>
                        <a:rPr lang="en-US" sz="1600" b="0" i="1" smtClean="0">
                          <a:latin typeface="Cambria Math"/>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𝔼</m:t>
                          </m:r>
                        </m:e>
                        <m:sub>
                          <m:r>
                            <a:rPr lang="en-US" sz="1600" i="1">
                              <a:latin typeface="Cambria Math"/>
                            </a:rPr>
                            <m:t>𝜋</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a:rPr>
                                <m:t>𝑈</m:t>
                              </m:r>
                            </m:e>
                            <m:sub>
                              <m:r>
                                <a:rPr lang="en-US" sz="1600" b="0" i="1" smtClean="0">
                                  <a:latin typeface="Cambria Math"/>
                                </a:rPr>
                                <m:t>𝑡</m:t>
                              </m:r>
                            </m:sub>
                          </m:sSub>
                        </m:e>
                        <m:e>
                          <m:sSub>
                            <m:sSubPr>
                              <m:ctrlPr>
                                <a:rPr lang="en-US" sz="1600" b="0" i="1" smtClean="0">
                                  <a:latin typeface="Cambria Math" panose="02040503050406030204" pitchFamily="18" charset="0"/>
                                </a:rPr>
                              </m:ctrlPr>
                            </m:sSubPr>
                            <m:e>
                              <m:r>
                                <a:rPr lang="en-US" sz="1600" b="0" i="1" smtClean="0">
                                  <a:latin typeface="Cambria Math"/>
                                </a:rPr>
                                <m:t>𝑆</m:t>
                              </m:r>
                            </m:e>
                            <m:sub>
                              <m:r>
                                <a:rPr lang="en-US" sz="1600" b="0" i="1" smtClean="0">
                                  <a:latin typeface="Cambria Math"/>
                                </a:rPr>
                                <m:t>𝑡</m:t>
                              </m:r>
                            </m:sub>
                          </m:sSub>
                          <m:r>
                            <a:rPr lang="en-US" sz="1600" b="0" i="1" smtClean="0">
                              <a:latin typeface="Cambria Math"/>
                            </a:rPr>
                            <m:t>=</m:t>
                          </m:r>
                          <m:r>
                            <a:rPr lang="en-US" sz="1600" b="0" i="1" smtClean="0">
                              <a:latin typeface="Cambria Math"/>
                            </a:rPr>
                            <m:t>𝑠</m:t>
                          </m:r>
                        </m:e>
                      </m:d>
                      <m:r>
                        <a:rPr lang="en-US" sz="1600" b="0" i="1" smtClean="0">
                          <a:latin typeface="Cambria Math"/>
                        </a:rPr>
                        <m:t>=</m:t>
                      </m:r>
                      <m:sSub>
                        <m:sSubPr>
                          <m:ctrlPr>
                            <a:rPr lang="en-US" sz="1600" i="1">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𝔼</m:t>
                          </m:r>
                        </m:e>
                        <m:sub>
                          <m:r>
                            <a:rPr lang="en-US" sz="1600" i="1">
                              <a:latin typeface="Cambria Math"/>
                            </a:rPr>
                            <m:t>𝜋</m:t>
                          </m:r>
                        </m:sub>
                      </m:sSub>
                      <m:d>
                        <m:dPr>
                          <m:ctrlPr>
                            <a:rPr lang="en-US" sz="1600" i="1" smtClean="0">
                              <a:latin typeface="Cambria Math" panose="02040503050406030204" pitchFamily="18" charset="0"/>
                            </a:rPr>
                          </m:ctrlPr>
                        </m:dPr>
                        <m:e>
                          <m:nary>
                            <m:naryPr>
                              <m:chr m:val="∑"/>
                              <m:limLoc m:val="subSup"/>
                              <m:ctrlPr>
                                <a:rPr lang="en-US" sz="1600" i="1">
                                  <a:latin typeface="Cambria Math" panose="02040503050406030204" pitchFamily="18" charset="0"/>
                                </a:rPr>
                              </m:ctrlPr>
                            </m:naryPr>
                            <m:sub>
                              <m:r>
                                <m:rPr>
                                  <m:brk m:alnAt="25"/>
                                </m:rPr>
                                <a:rPr lang="en-US" sz="1600" i="1">
                                  <a:latin typeface="Cambria Math"/>
                                </a:rPr>
                                <m:t>𝑘</m:t>
                              </m:r>
                              <m:r>
                                <a:rPr lang="en-US" sz="1600" i="1">
                                  <a:latin typeface="Cambria Math"/>
                                </a:rPr>
                                <m:t>=0</m:t>
                              </m:r>
                            </m:sub>
                            <m:sup>
                              <m:r>
                                <a:rPr lang="en-US" sz="1600" i="1">
                                  <a:latin typeface="Cambria Math"/>
                                  <a:ea typeface="Cambria Math"/>
                                </a:rPr>
                                <m:t>∞</m:t>
                              </m:r>
                            </m:sup>
                            <m:e>
                              <m:sSup>
                                <m:sSupPr>
                                  <m:ctrlPr>
                                    <a:rPr lang="en-US" sz="1600" i="1">
                                      <a:latin typeface="Cambria Math" panose="02040503050406030204" pitchFamily="18" charset="0"/>
                                    </a:rPr>
                                  </m:ctrlPr>
                                </m:sSupPr>
                                <m:e>
                                  <m:r>
                                    <a:rPr lang="en-US" sz="1600" i="1">
                                      <a:latin typeface="Cambria Math"/>
                                    </a:rPr>
                                    <m:t>𝛾</m:t>
                                  </m:r>
                                </m:e>
                                <m:sup>
                                  <m:r>
                                    <a:rPr lang="en-US" sz="1600" i="1">
                                      <a:latin typeface="Cambria Math"/>
                                    </a:rPr>
                                    <m:t>𝑘</m:t>
                                  </m:r>
                                </m:sup>
                              </m:sSup>
                              <m:sSub>
                                <m:sSubPr>
                                  <m:ctrlPr>
                                    <a:rPr lang="en-US" sz="1600" i="1">
                                      <a:latin typeface="Cambria Math" panose="02040503050406030204" pitchFamily="18" charset="0"/>
                                    </a:rPr>
                                  </m:ctrlPr>
                                </m:sSubPr>
                                <m:e>
                                  <m:r>
                                    <a:rPr lang="en-US" sz="1600" i="1">
                                      <a:latin typeface="Cambria Math"/>
                                    </a:rPr>
                                    <m:t>𝑟</m:t>
                                  </m:r>
                                </m:e>
                                <m:sub>
                                  <m:r>
                                    <a:rPr lang="en-US" sz="1600" i="1">
                                      <a:latin typeface="Cambria Math"/>
                                    </a:rPr>
                                    <m:t>𝑡</m:t>
                                  </m:r>
                                  <m:r>
                                    <a:rPr lang="en-US" sz="1600" i="1">
                                      <a:latin typeface="Cambria Math"/>
                                    </a:rPr>
                                    <m:t>+</m:t>
                                  </m:r>
                                  <m:r>
                                    <a:rPr lang="en-US" sz="1600" i="1">
                                      <a:latin typeface="Cambria Math"/>
                                    </a:rPr>
                                    <m:t>𝑘</m:t>
                                  </m:r>
                                </m:sub>
                              </m:sSub>
                              <m:r>
                                <a:rPr lang="en-US" sz="1600" i="1">
                                  <a:latin typeface="Cambria Math"/>
                                </a:rPr>
                                <m:t> </m:t>
                              </m:r>
                            </m:e>
                          </m:nary>
                        </m:e>
                        <m:e>
                          <m:sSub>
                            <m:sSubPr>
                              <m:ctrlPr>
                                <a:rPr lang="en-US" sz="1600" b="0" i="1" smtClean="0">
                                  <a:latin typeface="Cambria Math" panose="02040503050406030204" pitchFamily="18" charset="0"/>
                                </a:rPr>
                              </m:ctrlPr>
                            </m:sSubPr>
                            <m:e>
                              <m:r>
                                <a:rPr lang="en-US" sz="1600" b="0" i="1" smtClean="0">
                                  <a:latin typeface="Cambria Math"/>
                                </a:rPr>
                                <m:t>𝑆</m:t>
                              </m:r>
                            </m:e>
                            <m:sub>
                              <m:r>
                                <a:rPr lang="en-US" sz="1600" b="0" i="1" smtClean="0">
                                  <a:latin typeface="Cambria Math"/>
                                </a:rPr>
                                <m:t>𝑡</m:t>
                              </m:r>
                            </m:sub>
                          </m:sSub>
                          <m:r>
                            <a:rPr lang="en-US" sz="1600" b="0" i="1" smtClean="0">
                              <a:latin typeface="Cambria Math"/>
                            </a:rPr>
                            <m:t>=</m:t>
                          </m:r>
                          <m:r>
                            <a:rPr lang="en-US" sz="1600" b="0" i="1" smtClean="0">
                              <a:latin typeface="Cambria Math"/>
                            </a:rPr>
                            <m:t>𝑠</m:t>
                          </m:r>
                        </m:e>
                      </m:d>
                    </m:oMath>
                  </m:oMathPara>
                </a14:m>
                <a:endParaRPr lang="en-US" sz="1600" dirty="0"/>
              </a:p>
            </p:txBody>
          </p:sp>
        </mc:Choice>
        <mc:Fallback xmlns="">
          <p:sp>
            <p:nvSpPr>
              <p:cNvPr id="4" name="Rectangle 3"/>
              <p:cNvSpPr>
                <a:spLocks noRot="1" noChangeAspect="1" noMove="1" noResize="1" noEditPoints="1" noAdjustHandles="1" noChangeArrowheads="1" noChangeShapeType="1" noTextEdit="1"/>
              </p:cNvSpPr>
              <p:nvPr/>
            </p:nvSpPr>
            <p:spPr>
              <a:xfrm>
                <a:off x="2001148" y="2409859"/>
                <a:ext cx="4866460" cy="370294"/>
              </a:xfrm>
              <a:prstGeom prst="rect">
                <a:avLst/>
              </a:prstGeom>
              <a:blipFill>
                <a:blip r:embed="rId7"/>
                <a:stretch>
                  <a:fillRect t="-93443" b="-1524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230169" y="4887506"/>
                <a:ext cx="6408421" cy="370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a:rPr>
                            <m:t>𝑄</m:t>
                          </m:r>
                        </m:e>
                        <m:sup>
                          <m:r>
                            <a:rPr lang="en-US" sz="1600" i="1">
                              <a:latin typeface="Cambria Math"/>
                            </a:rPr>
                            <m:t>𝜋</m:t>
                          </m:r>
                        </m:sup>
                      </m:sSup>
                      <m:d>
                        <m:dPr>
                          <m:ctrlPr>
                            <a:rPr lang="en-US" sz="1600" i="1">
                              <a:latin typeface="Cambria Math" panose="02040503050406030204" pitchFamily="18" charset="0"/>
                            </a:rPr>
                          </m:ctrlPr>
                        </m:dPr>
                        <m:e>
                          <m:r>
                            <a:rPr lang="en-US" sz="1600" i="1">
                              <a:latin typeface="Cambria Math"/>
                            </a:rPr>
                            <m:t>𝑠</m:t>
                          </m:r>
                          <m:r>
                            <a:rPr lang="en-US" sz="1600" b="0" i="1" smtClean="0">
                              <a:latin typeface="Cambria Math"/>
                            </a:rPr>
                            <m:t>,</m:t>
                          </m:r>
                          <m:r>
                            <a:rPr lang="en-US" sz="1600" b="0" i="1" smtClean="0">
                              <a:latin typeface="Cambria Math"/>
                            </a:rPr>
                            <m:t>𝑎</m:t>
                          </m:r>
                        </m:e>
                      </m:d>
                      <m:r>
                        <a:rPr lang="en-US" sz="1600" b="0" i="1" smtClean="0">
                          <a:latin typeface="Cambria Math"/>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𝔼</m:t>
                          </m:r>
                        </m:e>
                        <m:sub>
                          <m:r>
                            <a:rPr lang="en-US" sz="1600" i="1">
                              <a:latin typeface="Cambria Math"/>
                            </a:rPr>
                            <m:t>𝜋</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a:rPr>
                                <m:t>𝑈</m:t>
                              </m:r>
                            </m:e>
                            <m:sub>
                              <m:r>
                                <a:rPr lang="en-US" sz="1600" b="0" i="1" smtClean="0">
                                  <a:latin typeface="Cambria Math"/>
                                </a:rPr>
                                <m:t>𝑡</m:t>
                              </m:r>
                            </m:sub>
                          </m:sSub>
                        </m:e>
                        <m:e>
                          <m:sSub>
                            <m:sSubPr>
                              <m:ctrlPr>
                                <a:rPr lang="en-US" sz="1600" b="0" i="1" smtClean="0">
                                  <a:latin typeface="Cambria Math" panose="02040503050406030204" pitchFamily="18" charset="0"/>
                                </a:rPr>
                              </m:ctrlPr>
                            </m:sSubPr>
                            <m:e>
                              <m:r>
                                <a:rPr lang="en-US" sz="1600" b="0" i="1" smtClean="0">
                                  <a:latin typeface="Cambria Math"/>
                                </a:rPr>
                                <m:t>𝑆</m:t>
                              </m:r>
                            </m:e>
                            <m:sub>
                              <m:r>
                                <a:rPr lang="en-US" sz="1600" b="0" i="1" smtClean="0">
                                  <a:latin typeface="Cambria Math"/>
                                </a:rPr>
                                <m:t>𝑡</m:t>
                              </m:r>
                            </m:sub>
                          </m:sSub>
                          <m:r>
                            <a:rPr lang="en-US" sz="1600" b="0" i="1" smtClean="0">
                              <a:latin typeface="Cambria Math"/>
                            </a:rPr>
                            <m:t>=</m:t>
                          </m:r>
                          <m:r>
                            <a:rPr lang="en-US" sz="1600" b="0" i="1" smtClean="0">
                              <a:latin typeface="Cambria Math"/>
                            </a:rPr>
                            <m:t>𝑠</m:t>
                          </m:r>
                          <m:r>
                            <a:rPr lang="en-US" sz="1600" b="0" i="1" smtClean="0">
                              <a:latin typeface="Cambria Math"/>
                            </a:rPr>
                            <m:t>,</m:t>
                          </m:r>
                          <m:sSub>
                            <m:sSubPr>
                              <m:ctrlPr>
                                <a:rPr lang="en-US" sz="1600" i="1">
                                  <a:latin typeface="Cambria Math" panose="02040503050406030204" pitchFamily="18" charset="0"/>
                                </a:rPr>
                              </m:ctrlPr>
                            </m:sSubPr>
                            <m:e>
                              <m:r>
                                <a:rPr lang="en-US" sz="1600" b="0" i="1" smtClean="0">
                                  <a:latin typeface="Cambria Math"/>
                                </a:rPr>
                                <m:t>𝐴</m:t>
                              </m:r>
                            </m:e>
                            <m:sub>
                              <m:r>
                                <a:rPr lang="en-US" sz="1600" i="1">
                                  <a:latin typeface="Cambria Math"/>
                                </a:rPr>
                                <m:t>𝑡</m:t>
                              </m:r>
                            </m:sub>
                          </m:sSub>
                          <m:r>
                            <a:rPr lang="en-US" sz="1600" i="1">
                              <a:latin typeface="Cambria Math"/>
                            </a:rPr>
                            <m:t>=</m:t>
                          </m:r>
                          <m:r>
                            <a:rPr lang="en-US" sz="1600" b="0" i="1" smtClean="0">
                              <a:latin typeface="Cambria Math"/>
                            </a:rPr>
                            <m:t>𝑎</m:t>
                          </m:r>
                        </m:e>
                      </m:d>
                      <m:r>
                        <a:rPr lang="en-US" sz="1600" b="0" i="1" smtClean="0">
                          <a:latin typeface="Cambria Math"/>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𝔼</m:t>
                          </m:r>
                        </m:e>
                        <m:sub>
                          <m:r>
                            <a:rPr lang="en-US" sz="1600" i="1">
                              <a:latin typeface="Cambria Math"/>
                            </a:rPr>
                            <m:t>𝜋</m:t>
                          </m:r>
                        </m:sub>
                      </m:sSub>
                      <m:d>
                        <m:dPr>
                          <m:ctrlPr>
                            <a:rPr lang="en-US" sz="1600" i="1" smtClean="0">
                              <a:latin typeface="Cambria Math" panose="02040503050406030204" pitchFamily="18" charset="0"/>
                            </a:rPr>
                          </m:ctrlPr>
                        </m:dPr>
                        <m:e>
                          <m:nary>
                            <m:naryPr>
                              <m:chr m:val="∑"/>
                              <m:limLoc m:val="subSup"/>
                              <m:ctrlPr>
                                <a:rPr lang="en-US" sz="1600" i="1">
                                  <a:latin typeface="Cambria Math" panose="02040503050406030204" pitchFamily="18" charset="0"/>
                                </a:rPr>
                              </m:ctrlPr>
                            </m:naryPr>
                            <m:sub>
                              <m:r>
                                <m:rPr>
                                  <m:brk m:alnAt="25"/>
                                </m:rPr>
                                <a:rPr lang="en-US" sz="1600" i="1">
                                  <a:latin typeface="Cambria Math"/>
                                </a:rPr>
                                <m:t>𝑘</m:t>
                              </m:r>
                              <m:r>
                                <a:rPr lang="en-US" sz="1600" i="1">
                                  <a:latin typeface="Cambria Math"/>
                                </a:rPr>
                                <m:t>=0</m:t>
                              </m:r>
                            </m:sub>
                            <m:sup>
                              <m:r>
                                <a:rPr lang="en-US" sz="1600" i="1">
                                  <a:latin typeface="Cambria Math"/>
                                  <a:ea typeface="Cambria Math"/>
                                </a:rPr>
                                <m:t>∞</m:t>
                              </m:r>
                            </m:sup>
                            <m:e>
                              <m:sSup>
                                <m:sSupPr>
                                  <m:ctrlPr>
                                    <a:rPr lang="en-US" sz="1600" i="1">
                                      <a:latin typeface="Cambria Math" panose="02040503050406030204" pitchFamily="18" charset="0"/>
                                    </a:rPr>
                                  </m:ctrlPr>
                                </m:sSupPr>
                                <m:e>
                                  <m:r>
                                    <a:rPr lang="en-US" sz="1600" i="1">
                                      <a:latin typeface="Cambria Math"/>
                                    </a:rPr>
                                    <m:t>𝛾</m:t>
                                  </m:r>
                                </m:e>
                                <m:sup>
                                  <m:r>
                                    <a:rPr lang="en-US" sz="1600" i="1">
                                      <a:latin typeface="Cambria Math"/>
                                    </a:rPr>
                                    <m:t>𝑘</m:t>
                                  </m:r>
                                </m:sup>
                              </m:sSup>
                              <m:sSub>
                                <m:sSubPr>
                                  <m:ctrlPr>
                                    <a:rPr lang="en-US" sz="1600" i="1">
                                      <a:latin typeface="Cambria Math" panose="02040503050406030204" pitchFamily="18" charset="0"/>
                                    </a:rPr>
                                  </m:ctrlPr>
                                </m:sSubPr>
                                <m:e>
                                  <m:r>
                                    <a:rPr lang="en-US" sz="1600" i="1">
                                      <a:latin typeface="Cambria Math"/>
                                    </a:rPr>
                                    <m:t>𝑟</m:t>
                                  </m:r>
                                </m:e>
                                <m:sub>
                                  <m:r>
                                    <a:rPr lang="en-US" sz="1600" i="1">
                                      <a:latin typeface="Cambria Math"/>
                                    </a:rPr>
                                    <m:t>𝑡</m:t>
                                  </m:r>
                                  <m:r>
                                    <a:rPr lang="en-US" sz="1600" i="1">
                                      <a:latin typeface="Cambria Math"/>
                                    </a:rPr>
                                    <m:t>+</m:t>
                                  </m:r>
                                  <m:r>
                                    <a:rPr lang="en-US" sz="1600" i="1">
                                      <a:latin typeface="Cambria Math"/>
                                    </a:rPr>
                                    <m:t>𝑘</m:t>
                                  </m:r>
                                </m:sub>
                              </m:sSub>
                              <m:r>
                                <a:rPr lang="en-US" sz="1600" i="1">
                                  <a:latin typeface="Cambria Math"/>
                                </a:rPr>
                                <m:t> </m:t>
                              </m:r>
                            </m:e>
                          </m:nary>
                        </m:e>
                        <m:e>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𝑡</m:t>
                              </m:r>
                            </m:sub>
                          </m:sSub>
                          <m:r>
                            <a:rPr lang="en-US" sz="1600" i="1">
                              <a:latin typeface="Cambria Math"/>
                            </a:rPr>
                            <m:t>=</m:t>
                          </m:r>
                          <m:r>
                            <a:rPr lang="en-US" sz="1600" i="1">
                              <a:latin typeface="Cambria Math"/>
                            </a:rPr>
                            <m:t>𝑠</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𝐴</m:t>
                              </m:r>
                            </m:e>
                            <m:sub>
                              <m:r>
                                <a:rPr lang="en-US" sz="1600" i="1">
                                  <a:latin typeface="Cambria Math"/>
                                </a:rPr>
                                <m:t>𝑡</m:t>
                              </m:r>
                            </m:sub>
                          </m:sSub>
                          <m:r>
                            <a:rPr lang="en-US" sz="1600" i="1">
                              <a:latin typeface="Cambria Math"/>
                            </a:rPr>
                            <m:t>=</m:t>
                          </m:r>
                          <m:r>
                            <a:rPr lang="en-US" sz="1600" i="1">
                              <a:latin typeface="Cambria Math"/>
                            </a:rPr>
                            <m:t>𝑎</m:t>
                          </m:r>
                        </m:e>
                      </m:d>
                    </m:oMath>
                  </m:oMathPara>
                </a14:m>
                <a:endParaRPr lang="en-US" sz="1600" dirty="0"/>
              </a:p>
            </p:txBody>
          </p:sp>
        </mc:Choice>
        <mc:Fallback xmlns="">
          <p:sp>
            <p:nvSpPr>
              <p:cNvPr id="20" name="Rectangle 19"/>
              <p:cNvSpPr>
                <a:spLocks noRot="1" noChangeAspect="1" noMove="1" noResize="1" noEditPoints="1" noAdjustHandles="1" noChangeArrowheads="1" noChangeShapeType="1" noTextEdit="1"/>
              </p:cNvSpPr>
              <p:nvPr/>
            </p:nvSpPr>
            <p:spPr>
              <a:xfrm>
                <a:off x="1230169" y="4887506"/>
                <a:ext cx="6408421" cy="370294"/>
              </a:xfrm>
              <a:prstGeom prst="rect">
                <a:avLst/>
              </a:prstGeom>
              <a:blipFill>
                <a:blip r:embed="rId8"/>
                <a:stretch>
                  <a:fillRect t="-93443" b="-152459"/>
                </a:stretch>
              </a:blipFill>
            </p:spPr>
            <p:txBody>
              <a:bodyPr/>
              <a:lstStyle/>
              <a:p>
                <a:r>
                  <a:rPr lang="en-US">
                    <a:noFill/>
                  </a:rPr>
                  <a:t> </a:t>
                </a:r>
              </a:p>
            </p:txBody>
          </p:sp>
        </mc:Fallback>
      </mc:AlternateContent>
      <p:sp>
        <p:nvSpPr>
          <p:cNvPr id="5" name="TextBox 4"/>
          <p:cNvSpPr txBox="1"/>
          <p:nvPr/>
        </p:nvSpPr>
        <p:spPr>
          <a:xfrm>
            <a:off x="457200" y="1371600"/>
            <a:ext cx="8406866" cy="369332"/>
          </a:xfrm>
          <a:prstGeom prst="rect">
            <a:avLst/>
          </a:prstGeom>
          <a:noFill/>
        </p:spPr>
        <p:txBody>
          <a:bodyPr wrap="square" rtlCol="0">
            <a:spAutoFit/>
          </a:bodyPr>
          <a:lstStyle/>
          <a:p>
            <a:r>
              <a:rPr lang="en-US" dirty="0" smtClean="0">
                <a:solidFill>
                  <a:srgbClr val="00B050"/>
                </a:solidFill>
              </a:rPr>
              <a:t>“How good  it is for the agent to be in a given state”</a:t>
            </a:r>
            <a:endParaRPr lang="en-US" dirty="0">
              <a:solidFill>
                <a:srgbClr val="00B050"/>
              </a:solidFill>
            </a:endParaRPr>
          </a:p>
        </p:txBody>
      </p:sp>
      <p:sp>
        <p:nvSpPr>
          <p:cNvPr id="10" name="TextBox 9"/>
          <p:cNvSpPr txBox="1"/>
          <p:nvPr/>
        </p:nvSpPr>
        <p:spPr>
          <a:xfrm>
            <a:off x="457200" y="3847637"/>
            <a:ext cx="8406866" cy="369332"/>
          </a:xfrm>
          <a:prstGeom prst="rect">
            <a:avLst/>
          </a:prstGeom>
          <a:noFill/>
        </p:spPr>
        <p:txBody>
          <a:bodyPr wrap="square" rtlCol="0">
            <a:spAutoFit/>
          </a:bodyPr>
          <a:lstStyle/>
          <a:p>
            <a:r>
              <a:rPr lang="en-US" dirty="0" smtClean="0">
                <a:solidFill>
                  <a:srgbClr val="00B050"/>
                </a:solidFill>
              </a:rPr>
              <a:t>“How good  it is for the agent to perform a given action in a given state”</a:t>
            </a:r>
            <a:endParaRPr lang="en-US" dirty="0">
              <a:solidFill>
                <a:srgbClr val="00B050"/>
              </a:solidFill>
            </a:endParaRPr>
          </a:p>
        </p:txBody>
      </p:sp>
      <mc:AlternateContent xmlns:mc="http://schemas.openxmlformats.org/markup-compatibility/2006" xmlns:a14="http://schemas.microsoft.com/office/drawing/2010/main">
        <mc:Choice Requires="a14">
          <p:sp>
            <p:nvSpPr>
              <p:cNvPr id="6" name="TextBox 5"/>
              <p:cNvSpPr txBox="1"/>
              <p:nvPr/>
            </p:nvSpPr>
            <p:spPr>
              <a:xfrm>
                <a:off x="0" y="5562600"/>
                <a:ext cx="9144000" cy="923330"/>
              </a:xfrm>
              <a:prstGeom prst="rect">
                <a:avLst/>
              </a:prstGeom>
              <a:solidFill>
                <a:schemeClr val="accent1">
                  <a:lumMod val="20000"/>
                  <a:lumOff val="80000"/>
                </a:schemeClr>
              </a:solidFill>
            </p:spPr>
            <p:txBody>
              <a:bodyPr wrap="square" rtlCol="0">
                <a:spAutoFit/>
              </a:bodyPr>
              <a:lstStyle/>
              <a:p>
                <a:r>
                  <a:rPr lang="en-US" dirty="0" smtClean="0"/>
                  <a:t>Because the agent can expect to receive in the future depend on what actions it will take</a:t>
                </a:r>
              </a:p>
              <a:p>
                <a:pPr marL="285750" indent="-285750">
                  <a:buFont typeface="Wingdings" panose="05000000000000000000" pitchFamily="2" charset="2"/>
                  <a:buChar char="à"/>
                </a:pPr>
                <a:r>
                  <a:rPr lang="en-US" dirty="0" smtClean="0">
                    <a:sym typeface="Wingdings" panose="05000000000000000000" pitchFamily="2" charset="2"/>
                  </a:rPr>
                  <a:t>Value and Q functions are defined with respect to a particular policy mapping </a:t>
                </a:r>
                <a:r>
                  <a:rPr lang="en-US" dirty="0"/>
                  <a:t>state </a:t>
                </a:r>
                <a14:m>
                  <m:oMath xmlns:m="http://schemas.openxmlformats.org/officeDocument/2006/math">
                    <m:r>
                      <m:rPr>
                        <m:sty m:val="p"/>
                      </m:rPr>
                      <a:rPr lang="en-US">
                        <a:latin typeface="Cambria Math" panose="02040503050406030204" pitchFamily="18" charset="0"/>
                        <a:ea typeface="Cambria Math" panose="02040503050406030204" pitchFamily="18" charset="0"/>
                      </a:rPr>
                      <m:t>s</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𝒮</m:t>
                    </m:r>
                  </m:oMath>
                </a14:m>
                <a:r>
                  <a:rPr lang="en-US" dirty="0" smtClean="0">
                    <a:sym typeface="Wingdings" panose="05000000000000000000" pitchFamily="2" charset="2"/>
                  </a:rPr>
                  <a:t> to </a:t>
                </a:r>
                <a:r>
                  <a:rPr lang="en-US" dirty="0" smtClean="0"/>
                  <a:t>an </a:t>
                </a:r>
                <a:r>
                  <a:rPr lang="en-US" dirty="0"/>
                  <a:t>action </a:t>
                </a:r>
                <a14:m>
                  <m:oMath xmlns:m="http://schemas.openxmlformats.org/officeDocument/2006/math">
                    <m:r>
                      <a:rPr lang="en-US" i="1" dirty="0">
                        <a:latin typeface="Cambria Math" panose="02040503050406030204" pitchFamily="18" charset="0"/>
                        <a:ea typeface="Cambria Math" panose="02040503050406030204" pitchFamily="18" charset="0"/>
                        <a:sym typeface="Wingdings" panose="05000000000000000000" pitchFamily="2" charset="2"/>
                      </a:rPr>
                      <m:t>𝑎</m:t>
                    </m:r>
                    <m:r>
                      <a:rPr lang="en-US" i="1" dirty="0">
                        <a:latin typeface="Cambria Math" panose="02040503050406030204" pitchFamily="18" charset="0"/>
                        <a:ea typeface="Cambria Math" panose="02040503050406030204" pitchFamily="18" charset="0"/>
                        <a:sym typeface="Wingdings" panose="05000000000000000000" pitchFamily="2" charset="2"/>
                      </a:rPr>
                      <m:t>∈</m:t>
                    </m:r>
                    <m:r>
                      <a:rPr lang="en-US" i="1" dirty="0">
                        <a:latin typeface="Cambria Math" panose="02040503050406030204" pitchFamily="18" charset="0"/>
                        <a:ea typeface="Cambria Math" panose="02040503050406030204" pitchFamily="18" charset="0"/>
                        <a:sym typeface="Wingdings" panose="05000000000000000000" pitchFamily="2" charset="2"/>
                      </a:rPr>
                      <m:t>𝒜</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5562600"/>
                <a:ext cx="9144000" cy="923330"/>
              </a:xfrm>
              <a:prstGeom prst="rect">
                <a:avLst/>
              </a:prstGeom>
              <a:blipFill>
                <a:blip r:embed="rId9"/>
                <a:stretch>
                  <a:fillRect l="-533" t="-3974" b="-92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38200" y="2770456"/>
                <a:ext cx="8305800" cy="369332"/>
              </a:xfrm>
              <a:prstGeom prst="rect">
                <a:avLst/>
              </a:prstGeom>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a:rPr>
                          <m:t>𝜋</m:t>
                        </m:r>
                      </m:sub>
                    </m:sSub>
                  </m:oMath>
                </a14:m>
                <a:r>
                  <a:rPr lang="en-US" dirty="0" smtClean="0"/>
                  <a:t> : not expectation over policy </a:t>
                </a:r>
                <a14:m>
                  <m:oMath xmlns:m="http://schemas.openxmlformats.org/officeDocument/2006/math">
                    <m:r>
                      <a:rPr lang="en-US" i="1">
                        <a:latin typeface="Cambria Math"/>
                      </a:rPr>
                      <m:t>𝜋</m:t>
                    </m:r>
                  </m:oMath>
                </a14:m>
                <a:r>
                  <a:rPr lang="en-US" dirty="0" smtClean="0"/>
                  <a:t> but all stochastic state transitions associated with </a:t>
                </a:r>
                <a14:m>
                  <m:oMath xmlns:m="http://schemas.openxmlformats.org/officeDocument/2006/math">
                    <m:r>
                      <a:rPr lang="en-US" i="1">
                        <a:latin typeface="Cambria Math"/>
                      </a:rPr>
                      <m:t>𝜋</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838200" y="2770456"/>
                <a:ext cx="8305800" cy="369332"/>
              </a:xfrm>
              <a:prstGeom prst="rect">
                <a:avLst/>
              </a:prstGeom>
              <a:blipFill>
                <a:blip r:embed="rId10"/>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472175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Rectangle 40"/>
              <p:cNvSpPr/>
              <p:nvPr/>
            </p:nvSpPr>
            <p:spPr>
              <a:xfrm rot="665727">
                <a:off x="2827200" y="3667470"/>
                <a:ext cx="1444767" cy="287451"/>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2</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solidFill>
                            <a:schemeClr val="tx1"/>
                          </a:solidFill>
                          <a:latin typeface="Cambria Math"/>
                        </a:rPr>
                        <m:t>) </m:t>
                      </m:r>
                    </m:oMath>
                  </m:oMathPara>
                </a14:m>
                <a:endParaRPr lang="en-US" sz="1200" dirty="0">
                  <a:solidFill>
                    <a:schemeClr val="tx1"/>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rot="665727">
                <a:off x="2827200" y="3667470"/>
                <a:ext cx="1444767" cy="2874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p:cNvSpPr/>
              <p:nvPr/>
            </p:nvSpPr>
            <p:spPr>
              <a:xfrm>
                <a:off x="152400" y="351396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oMath>
                  </m:oMathPara>
                </a14:m>
                <a:endParaRPr lang="en-US" sz="1700" dirty="0">
                  <a:solidFill>
                    <a:schemeClr val="tx1"/>
                  </a:solidFill>
                </a:endParaRPr>
              </a:p>
            </p:txBody>
          </p:sp>
        </mc:Choice>
        <mc:Fallback xmlns="">
          <p:sp>
            <p:nvSpPr>
              <p:cNvPr id="21" name="Oval 20"/>
              <p:cNvSpPr>
                <a:spLocks noRot="1" noChangeAspect="1" noMove="1" noResize="1" noEditPoints="1" noAdjustHandles="1" noChangeArrowheads="1" noChangeShapeType="1" noTextEdit="1"/>
              </p:cNvSpPr>
              <p:nvPr/>
            </p:nvSpPr>
            <p:spPr>
              <a:xfrm>
                <a:off x="152400" y="3513967"/>
                <a:ext cx="529483" cy="523171"/>
              </a:xfrm>
              <a:prstGeom prst="ellipse">
                <a:avLst/>
              </a:prstGeom>
              <a:blipFill rotWithShape="1">
                <a:blip r:embed="rId4"/>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p:cNvSpPr/>
              <p:nvPr/>
            </p:nvSpPr>
            <p:spPr>
              <a:xfrm>
                <a:off x="4208435" y="3167044"/>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4208435" y="3167044"/>
                <a:ext cx="529483" cy="523171"/>
              </a:xfrm>
              <a:prstGeom prst="ellipse">
                <a:avLst/>
              </a:prstGeom>
              <a:blipFill rotWithShape="1">
                <a:blip r:embed="rId5"/>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4215771" y="3875041"/>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23" name="Oval 22"/>
              <p:cNvSpPr>
                <a:spLocks noRot="1" noChangeAspect="1" noMove="1" noResize="1" noEditPoints="1" noAdjustHandles="1" noChangeArrowheads="1" noChangeShapeType="1" noTextEdit="1"/>
              </p:cNvSpPr>
              <p:nvPr/>
            </p:nvSpPr>
            <p:spPr>
              <a:xfrm>
                <a:off x="4215771" y="3875041"/>
                <a:ext cx="529483" cy="523171"/>
              </a:xfrm>
              <a:prstGeom prst="ellipse">
                <a:avLst/>
              </a:prstGeom>
              <a:blipFill rotWithShape="1">
                <a:blip r:embed="rId6"/>
                <a:stretch>
                  <a:fillRect/>
                </a:stretch>
              </a:blipFill>
              <a:ln w="19050">
                <a:solidFill>
                  <a:srgbClr val="3333FF"/>
                </a:solidFill>
                <a:prstDash val="solid"/>
              </a:ln>
            </p:spPr>
            <p:txBody>
              <a:bodyPr/>
              <a:lstStyle/>
              <a:p>
                <a:r>
                  <a:rPr lang="en-US">
                    <a:noFill/>
                  </a:rPr>
                  <a:t> </a:t>
                </a:r>
              </a:p>
            </p:txBody>
          </p:sp>
        </mc:Fallback>
      </mc:AlternateContent>
      <p:cxnSp>
        <p:nvCxnSpPr>
          <p:cNvPr id="24" name="Straight Arrow Connector 23"/>
          <p:cNvCxnSpPr>
            <a:stCxn id="21" idx="6"/>
          </p:cNvCxnSpPr>
          <p:nvPr/>
        </p:nvCxnSpPr>
        <p:spPr>
          <a:xfrm>
            <a:off x="681883" y="3775553"/>
            <a:ext cx="13121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23534" y="3775553"/>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Oval 29"/>
              <p:cNvSpPr/>
              <p:nvPr/>
            </p:nvSpPr>
            <p:spPr>
              <a:xfrm>
                <a:off x="1991579" y="2168940"/>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1</m:t>
                          </m:r>
                        </m:sub>
                      </m:sSub>
                    </m:oMath>
                  </m:oMathPara>
                </a14:m>
                <a:endParaRPr lang="en-US" sz="1700" dirty="0">
                  <a:solidFill>
                    <a:schemeClr val="tx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1991579" y="2168940"/>
                <a:ext cx="529483" cy="523171"/>
              </a:xfrm>
              <a:prstGeom prst="ellipse">
                <a:avLst/>
              </a:prstGeom>
              <a:blipFill rotWithShape="1">
                <a:blip r:embed="rId7"/>
                <a:stretch>
                  <a:fillRect l="-1111"/>
                </a:stretch>
              </a:blipFill>
              <a:ln w="19050">
                <a:solidFill>
                  <a:srgbClr val="00B050"/>
                </a:solidFill>
                <a:prstDash val="sysDash"/>
              </a:ln>
            </p:spPr>
            <p:txBody>
              <a:bodyPr/>
              <a:lstStyle/>
              <a:p>
                <a:r>
                  <a:rPr lang="en-US">
                    <a:noFill/>
                  </a:rPr>
                  <a:t> </a:t>
                </a:r>
              </a:p>
            </p:txBody>
          </p:sp>
        </mc:Fallback>
      </mc:AlternateContent>
      <p:cxnSp>
        <p:nvCxnSpPr>
          <p:cNvPr id="32" name="Straight Arrow Connector 31"/>
          <p:cNvCxnSpPr>
            <a:endCxn id="30" idx="2"/>
          </p:cNvCxnSpPr>
          <p:nvPr/>
        </p:nvCxnSpPr>
        <p:spPr>
          <a:xfrm flipV="1">
            <a:off x="679412" y="2430527"/>
            <a:ext cx="1312167" cy="134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6"/>
            <a:endCxn id="58" idx="2"/>
          </p:cNvCxnSpPr>
          <p:nvPr/>
        </p:nvCxnSpPr>
        <p:spPr>
          <a:xfrm>
            <a:off x="681883" y="3775553"/>
            <a:ext cx="1312166" cy="1345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p:cNvSpPr/>
              <p:nvPr/>
            </p:nvSpPr>
            <p:spPr>
              <a:xfrm>
                <a:off x="4214396" y="2530015"/>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55" name="Oval 54"/>
              <p:cNvSpPr>
                <a:spLocks noRot="1" noChangeAspect="1" noMove="1" noResize="1" noEditPoints="1" noAdjustHandles="1" noChangeArrowheads="1" noChangeShapeType="1" noTextEdit="1"/>
              </p:cNvSpPr>
              <p:nvPr/>
            </p:nvSpPr>
            <p:spPr>
              <a:xfrm>
                <a:off x="4214396" y="2530015"/>
                <a:ext cx="529483" cy="523171"/>
              </a:xfrm>
              <a:prstGeom prst="ellipse">
                <a:avLst/>
              </a:prstGeom>
              <a:blipFill rotWithShape="1">
                <a:blip r:embed="rId8"/>
                <a:stretch>
                  <a:fillRect/>
                </a:stretch>
              </a:blipFill>
              <a:ln w="19050">
                <a:solidFill>
                  <a:srgbClr val="3333FF"/>
                </a:solidFill>
                <a:prstDash val="solid"/>
              </a:ln>
            </p:spPr>
            <p:txBody>
              <a:bodyPr/>
              <a:lstStyle/>
              <a:p>
                <a:r>
                  <a:rPr lang="en-US">
                    <a:noFill/>
                  </a:rPr>
                  <a:t> </a:t>
                </a:r>
              </a:p>
            </p:txBody>
          </p:sp>
        </mc:Fallback>
      </mc:AlternateContent>
      <p:cxnSp>
        <p:nvCxnSpPr>
          <p:cNvPr id="57" name="Straight Arrow Connector 56"/>
          <p:cNvCxnSpPr/>
          <p:nvPr/>
        </p:nvCxnSpPr>
        <p:spPr>
          <a:xfrm>
            <a:off x="2522159" y="2430527"/>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p:cNvSpPr/>
              <p:nvPr/>
            </p:nvSpPr>
            <p:spPr>
              <a:xfrm>
                <a:off x="1994050" y="4858992"/>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3</m:t>
                          </m:r>
                        </m:sub>
                      </m:sSub>
                    </m:oMath>
                  </m:oMathPara>
                </a14:m>
                <a:endParaRPr lang="en-US" sz="1700" dirty="0">
                  <a:solidFill>
                    <a:schemeClr val="tx1"/>
                  </a:solidFill>
                </a:endParaRPr>
              </a:p>
            </p:txBody>
          </p:sp>
        </mc:Choice>
        <mc:Fallback xmlns="">
          <p:sp>
            <p:nvSpPr>
              <p:cNvPr id="58" name="Oval 57"/>
              <p:cNvSpPr>
                <a:spLocks noRot="1" noChangeAspect="1" noMove="1" noResize="1" noEditPoints="1" noAdjustHandles="1" noChangeArrowheads="1" noChangeShapeType="1" noTextEdit="1"/>
              </p:cNvSpPr>
              <p:nvPr/>
            </p:nvSpPr>
            <p:spPr>
              <a:xfrm>
                <a:off x="1994050" y="4858992"/>
                <a:ext cx="529483" cy="523171"/>
              </a:xfrm>
              <a:prstGeom prst="ellipse">
                <a:avLst/>
              </a:prstGeom>
              <a:blipFill rotWithShape="1">
                <a:blip r:embed="rId9"/>
                <a:stretch>
                  <a:fillRect l="-1111"/>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p:cNvSpPr/>
              <p:nvPr/>
            </p:nvSpPr>
            <p:spPr>
              <a:xfrm>
                <a:off x="1991578" y="3513966"/>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2</m:t>
                          </m:r>
                        </m:sub>
                      </m:sSub>
                    </m:oMath>
                  </m:oMathPara>
                </a14:m>
                <a:endParaRPr lang="en-US" sz="1700" dirty="0">
                  <a:solidFill>
                    <a:schemeClr val="tx1"/>
                  </a:solidFill>
                </a:endParaRPr>
              </a:p>
            </p:txBody>
          </p:sp>
        </mc:Choice>
        <mc:Fallback xmlns="">
          <p:sp>
            <p:nvSpPr>
              <p:cNvPr id="59" name="Oval 58"/>
              <p:cNvSpPr>
                <a:spLocks noRot="1" noChangeAspect="1" noMove="1" noResize="1" noEditPoints="1" noAdjustHandles="1" noChangeArrowheads="1" noChangeShapeType="1" noTextEdit="1"/>
              </p:cNvSpPr>
              <p:nvPr/>
            </p:nvSpPr>
            <p:spPr>
              <a:xfrm>
                <a:off x="1991578" y="3513966"/>
                <a:ext cx="529483" cy="523171"/>
              </a:xfrm>
              <a:prstGeom prst="ellipse">
                <a:avLst/>
              </a:prstGeom>
              <a:blipFill rotWithShape="1">
                <a:blip r:embed="rId10"/>
                <a:stretch>
                  <a:fillRect l="-1111"/>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p:cNvSpPr/>
              <p:nvPr/>
            </p:nvSpPr>
            <p:spPr>
              <a:xfrm>
                <a:off x="4215771" y="451207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62" name="Oval 61"/>
              <p:cNvSpPr>
                <a:spLocks noRot="1" noChangeAspect="1" noMove="1" noResize="1" noEditPoints="1" noAdjustHandles="1" noChangeArrowheads="1" noChangeShapeType="1" noTextEdit="1"/>
              </p:cNvSpPr>
              <p:nvPr/>
            </p:nvSpPr>
            <p:spPr>
              <a:xfrm>
                <a:off x="4215771" y="4512070"/>
                <a:ext cx="529483" cy="523171"/>
              </a:xfrm>
              <a:prstGeom prst="ellipse">
                <a:avLst/>
              </a:prstGeom>
              <a:blipFill rotWithShape="1">
                <a:blip r:embed="rId11"/>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Oval 62"/>
              <p:cNvSpPr/>
              <p:nvPr/>
            </p:nvSpPr>
            <p:spPr>
              <a:xfrm>
                <a:off x="4223108" y="522006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63" name="Oval 62"/>
              <p:cNvSpPr>
                <a:spLocks noRot="1" noChangeAspect="1" noMove="1" noResize="1" noEditPoints="1" noAdjustHandles="1" noChangeArrowheads="1" noChangeShapeType="1" noTextEdit="1"/>
              </p:cNvSpPr>
              <p:nvPr/>
            </p:nvSpPr>
            <p:spPr>
              <a:xfrm>
                <a:off x="4223108" y="5220067"/>
                <a:ext cx="529483" cy="523171"/>
              </a:xfrm>
              <a:prstGeom prst="ellipse">
                <a:avLst/>
              </a:prstGeom>
              <a:blipFill rotWithShape="1">
                <a:blip r:embed="rId8"/>
                <a:stretch>
                  <a:fillRect/>
                </a:stretch>
              </a:blipFill>
              <a:ln w="19050">
                <a:solidFill>
                  <a:srgbClr val="3333FF"/>
                </a:solidFill>
                <a:prstDash val="solid"/>
              </a:ln>
            </p:spPr>
            <p:txBody>
              <a:bodyPr/>
              <a:lstStyle/>
              <a:p>
                <a:r>
                  <a:rPr lang="en-US">
                    <a:noFill/>
                  </a:rPr>
                  <a:t> </a:t>
                </a:r>
              </a:p>
            </p:txBody>
          </p:sp>
        </mc:Fallback>
      </mc:AlternateContent>
      <p:cxnSp>
        <p:nvCxnSpPr>
          <p:cNvPr id="64" name="Straight Arrow Connector 63"/>
          <p:cNvCxnSpPr>
            <a:endCxn id="62" idx="2"/>
          </p:cNvCxnSpPr>
          <p:nvPr/>
        </p:nvCxnSpPr>
        <p:spPr>
          <a:xfrm flipV="1">
            <a:off x="2530871" y="4773656"/>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530871" y="5120578"/>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4089312"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66" name="Rectangle 65"/>
              <p:cNvSpPr>
                <a:spLocks noRot="1" noChangeAspect="1" noMove="1" noResize="1" noEditPoints="1" noAdjustHandles="1" noChangeArrowheads="1" noChangeShapeType="1" noTextEdit="1"/>
              </p:cNvSpPr>
              <p:nvPr/>
            </p:nvSpPr>
            <p:spPr>
              <a:xfrm>
                <a:off x="4089312" y="1379994"/>
                <a:ext cx="707951" cy="369332"/>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rot="20912104">
                <a:off x="2875882" y="1909170"/>
                <a:ext cx="1444767" cy="287451"/>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1</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i="1">
                              <a:latin typeface="Cambria Math" panose="02040503050406030204" pitchFamily="18" charset="0"/>
                            </a:rPr>
                            <m:t>1</m:t>
                          </m:r>
                        </m:sub>
                      </m:sSub>
                      <m:r>
                        <a:rPr lang="en-US" sz="1200" b="0" i="1" smtClean="0">
                          <a:solidFill>
                            <a:schemeClr val="tx1"/>
                          </a:solidFill>
                          <a:latin typeface="Cambria Math"/>
                        </a:rPr>
                        <m:t>) </m:t>
                      </m:r>
                    </m:oMath>
                  </m:oMathPara>
                </a14:m>
                <a:endParaRPr lang="en-US" sz="1200" dirty="0">
                  <a:solidFill>
                    <a:schemeClr val="tx1"/>
                  </a:solidFill>
                </a:endParaRPr>
              </a:p>
            </p:txBody>
          </p:sp>
        </mc:Choice>
        <mc:Fallback xmlns="">
          <p:sp>
            <p:nvSpPr>
              <p:cNvPr id="72" name="Rectangle 71"/>
              <p:cNvSpPr>
                <a:spLocks noRot="1" noChangeAspect="1" noMove="1" noResize="1" noEditPoints="1" noAdjustHandles="1" noChangeArrowheads="1" noChangeShapeType="1" noTextEdit="1"/>
              </p:cNvSpPr>
              <p:nvPr/>
            </p:nvSpPr>
            <p:spPr>
              <a:xfrm rot="20912104">
                <a:off x="2875882" y="1909170"/>
                <a:ext cx="1444767" cy="28745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rot="20906806">
                <a:off x="3176657" y="2215428"/>
                <a:ext cx="93140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1</m:t>
                              </m:r>
                            </m:sub>
                          </m:sSub>
                          <m:r>
                            <a:rPr lang="en-US" sz="1200" i="1">
                              <a:solidFill>
                                <a:schemeClr val="tx1"/>
                              </a:solidFill>
                              <a:latin typeface="Cambria Math"/>
                            </a:rPr>
                            <m:t>,</m:t>
                          </m:r>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b="0" i="1" smtClean="0">
                                  <a:latin typeface="Cambria Math" panose="02040503050406030204" pitchFamily="18" charset="0"/>
                                </a:rPr>
                                <m:t>2</m:t>
                              </m:r>
                            </m:sub>
                          </m:sSub>
                        </m:e>
                      </m:d>
                    </m:oMath>
                  </m:oMathPara>
                </a14:m>
                <a:endParaRPr lang="en-US" sz="1200" dirty="0">
                  <a:solidFill>
                    <a:schemeClr val="tx1"/>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rot="20906806">
                <a:off x="3176657" y="2215428"/>
                <a:ext cx="931409" cy="276999"/>
              </a:xfrm>
              <a:prstGeom prst="rect">
                <a:avLst/>
              </a:prstGeom>
              <a:blipFill>
                <a:blip r:embed="rId14"/>
                <a:stretch>
                  <a:fillRect/>
                </a:stretch>
              </a:blipFill>
            </p:spPr>
            <p:txBody>
              <a:bodyPr/>
              <a:lstStyle/>
              <a:p>
                <a:r>
                  <a:rPr lang="en-US">
                    <a:noFill/>
                  </a:rPr>
                  <a:t> </a:t>
                </a:r>
              </a:p>
            </p:txBody>
          </p:sp>
        </mc:Fallback>
      </mc:AlternateContent>
      <p:cxnSp>
        <p:nvCxnSpPr>
          <p:cNvPr id="56" name="Straight Arrow Connector 55"/>
          <p:cNvCxnSpPr>
            <a:endCxn id="54" idx="2"/>
          </p:cNvCxnSpPr>
          <p:nvPr/>
        </p:nvCxnSpPr>
        <p:spPr>
          <a:xfrm flipV="1">
            <a:off x="2522159" y="2083604"/>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207059" y="1822018"/>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chemeClr val="tx1"/>
              </a:solidFill>
            </a:endParaRPr>
          </a:p>
        </p:txBody>
      </p:sp>
      <mc:AlternateContent xmlns:mc="http://schemas.openxmlformats.org/markup-compatibility/2006" xmlns:a14="http://schemas.microsoft.com/office/drawing/2010/main">
        <mc:Choice Requires="a14">
          <p:sp>
            <p:nvSpPr>
              <p:cNvPr id="3" name="Rectangle 2"/>
              <p:cNvSpPr/>
              <p:nvPr/>
            </p:nvSpPr>
            <p:spPr>
              <a:xfrm>
                <a:off x="1074107" y="2588190"/>
                <a:ext cx="554285"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1</m:t>
                          </m:r>
                        </m:sub>
                      </m:sSub>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074107" y="2588190"/>
                <a:ext cx="554285" cy="447913"/>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1060824" y="3383852"/>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1060824" y="3383852"/>
                <a:ext cx="560592" cy="447913"/>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109419" y="4072335"/>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3</m:t>
                          </m:r>
                        </m:sub>
                      </m:sSub>
                    </m:oMath>
                  </m:oMathPara>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1109419" y="4072335"/>
                <a:ext cx="560592" cy="447913"/>
              </a:xfrm>
              <a:prstGeom prst="rect">
                <a:avLst/>
              </a:prstGeom>
              <a:blipFill rotWithShape="1">
                <a:blip r:embed="rId17"/>
                <a:stretch>
                  <a:fillRect/>
                </a:stretch>
              </a:blipFill>
            </p:spPr>
            <p:txBody>
              <a:bodyPr/>
              <a:lstStyle/>
              <a:p>
                <a:r>
                  <a:rPr lang="en-US">
                    <a:noFill/>
                  </a:rPr>
                  <a:t> </a:t>
                </a:r>
              </a:p>
            </p:txBody>
          </p:sp>
        </mc:Fallback>
      </mc:AlternateContent>
      <p:cxnSp>
        <p:nvCxnSpPr>
          <p:cNvPr id="25" name="Straight Arrow Connector 24"/>
          <p:cNvCxnSpPr>
            <a:endCxn id="22" idx="2"/>
          </p:cNvCxnSpPr>
          <p:nvPr/>
        </p:nvCxnSpPr>
        <p:spPr>
          <a:xfrm flipV="1">
            <a:off x="2523534" y="3428631"/>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4272550" y="1887733"/>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272550" y="1887733"/>
                <a:ext cx="441339"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4264197" y="2585903"/>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4264197" y="2585903"/>
                <a:ext cx="446661"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4293473" y="3212212"/>
                <a:ext cx="441338"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4293473" y="3212212"/>
                <a:ext cx="441338"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285118" y="3910382"/>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4285118" y="3910382"/>
                <a:ext cx="446661"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4303373" y="455816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4303373" y="4558168"/>
                <a:ext cx="441339"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4295019" y="525633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4295019" y="5256338"/>
                <a:ext cx="446661"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rot="660429">
                <a:off x="3046407" y="3956547"/>
                <a:ext cx="93500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2</m:t>
                              </m:r>
                            </m:sub>
                          </m:sSub>
                          <m:r>
                            <a:rPr lang="en-US" sz="1200" i="1">
                              <a:solidFill>
                                <a:schemeClr val="tx1"/>
                              </a:solidFill>
                              <a:latin typeface="Cambria Math"/>
                            </a:rPr>
                            <m:t>,</m:t>
                          </m:r>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b="0" i="1" smtClean="0">
                                  <a:latin typeface="Cambria Math" panose="02040503050406030204" pitchFamily="18" charset="0"/>
                                </a:rPr>
                                <m:t>2</m:t>
                              </m:r>
                            </m:sub>
                          </m:sSub>
                        </m:e>
                      </m:d>
                    </m:oMath>
                  </m:oMathPara>
                </a14:m>
                <a:endParaRPr lang="en-US" sz="1200" dirty="0">
                  <a:solidFill>
                    <a:schemeClr val="tx1"/>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rot="660429">
                <a:off x="3046407" y="3956547"/>
                <a:ext cx="935000" cy="276999"/>
              </a:xfrm>
              <a:prstGeom prst="rect">
                <a:avLst/>
              </a:prstGeom>
              <a:blipFill>
                <a:blip r:embed="rId24"/>
                <a:stretch>
                  <a:fillRect/>
                </a:stretch>
              </a:blipFill>
            </p:spPr>
            <p:txBody>
              <a:bodyPr/>
              <a:lstStyle/>
              <a:p>
                <a:r>
                  <a:rPr lang="en-US">
                    <a:noFill/>
                  </a:rPr>
                  <a:t> </a:t>
                </a:r>
              </a:p>
            </p:txBody>
          </p:sp>
        </mc:Fallback>
      </mc:AlternateContent>
      <p:cxnSp>
        <p:nvCxnSpPr>
          <p:cNvPr id="43" name="Straight Arrow Connector 42"/>
          <p:cNvCxnSpPr/>
          <p:nvPr/>
        </p:nvCxnSpPr>
        <p:spPr>
          <a:xfrm>
            <a:off x="4732952" y="3420837"/>
            <a:ext cx="13121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Oval 43"/>
              <p:cNvSpPr/>
              <p:nvPr/>
            </p:nvSpPr>
            <p:spPr>
              <a:xfrm>
                <a:off x="6042646" y="2538263"/>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m:rPr>
                              <m:sty m:val="p"/>
                            </m:rPr>
                            <a:rPr lang="en-US" sz="1600" b="0" i="0" dirty="0" smtClean="0">
                              <a:solidFill>
                                <a:schemeClr val="tx1"/>
                              </a:solidFill>
                              <a:latin typeface="Cambria Math" panose="02040503050406030204" pitchFamily="18" charset="0"/>
                            </a:rPr>
                            <m:t>s</m:t>
                          </m:r>
                        </m:e>
                        <m:sub>
                          <m:r>
                            <a:rPr lang="en-US" sz="1600" b="0" i="0" dirty="0" smtClean="0">
                              <a:solidFill>
                                <a:schemeClr val="tx1"/>
                              </a:solidFill>
                              <a:latin typeface="Cambria Math" panose="02040503050406030204" pitchFamily="18" charset="0"/>
                            </a:rPr>
                            <m:t>1</m:t>
                          </m:r>
                        </m:sub>
                      </m:sSub>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1</m:t>
                          </m:r>
                        </m:sub>
                      </m:sSub>
                    </m:oMath>
                  </m:oMathPara>
                </a14:m>
                <a:endParaRPr lang="en-US" sz="1600" dirty="0">
                  <a:solidFill>
                    <a:schemeClr val="tx1"/>
                  </a:solidFill>
                </a:endParaRPr>
              </a:p>
            </p:txBody>
          </p:sp>
        </mc:Choice>
        <mc:Fallback xmlns="">
          <p:sp>
            <p:nvSpPr>
              <p:cNvPr id="44" name="Oval 43"/>
              <p:cNvSpPr>
                <a:spLocks noRot="1" noChangeAspect="1" noMove="1" noResize="1" noEditPoints="1" noAdjustHandles="1" noChangeArrowheads="1" noChangeShapeType="1" noTextEdit="1"/>
              </p:cNvSpPr>
              <p:nvPr/>
            </p:nvSpPr>
            <p:spPr>
              <a:xfrm>
                <a:off x="6042646" y="2538263"/>
                <a:ext cx="529483" cy="523171"/>
              </a:xfrm>
              <a:prstGeom prst="ellipse">
                <a:avLst/>
              </a:prstGeom>
              <a:blipFill>
                <a:blip r:embed="rId25"/>
                <a:stretch>
                  <a:fillRect l="-5556" r="-1111"/>
                </a:stretch>
              </a:blipFill>
              <a:ln w="19050">
                <a:solidFill>
                  <a:srgbClr val="00B050"/>
                </a:solidFill>
                <a:prstDash val="sysDash"/>
              </a:ln>
            </p:spPr>
            <p:txBody>
              <a:bodyPr/>
              <a:lstStyle/>
              <a:p>
                <a:r>
                  <a:rPr lang="en-US">
                    <a:noFill/>
                  </a:rPr>
                  <a:t> </a:t>
                </a:r>
              </a:p>
            </p:txBody>
          </p:sp>
        </mc:Fallback>
      </mc:AlternateContent>
      <p:cxnSp>
        <p:nvCxnSpPr>
          <p:cNvPr id="45" name="Straight Arrow Connector 44"/>
          <p:cNvCxnSpPr>
            <a:stCxn id="22" idx="6"/>
            <a:endCxn id="44" idx="2"/>
          </p:cNvCxnSpPr>
          <p:nvPr/>
        </p:nvCxnSpPr>
        <p:spPr>
          <a:xfrm flipV="1">
            <a:off x="4737918" y="2799849"/>
            <a:ext cx="1304728" cy="6287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7" idx="2"/>
          </p:cNvCxnSpPr>
          <p:nvPr/>
        </p:nvCxnSpPr>
        <p:spPr>
          <a:xfrm>
            <a:off x="4745254" y="3420837"/>
            <a:ext cx="1311070" cy="613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p:cNvSpPr/>
              <p:nvPr/>
            </p:nvSpPr>
            <p:spPr>
              <a:xfrm>
                <a:off x="6056324" y="3772530"/>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m:rPr>
                              <m:sty m:val="p"/>
                            </m:rPr>
                            <a:rPr lang="en-US" sz="1600" b="0" i="0" dirty="0" smtClean="0">
                              <a:solidFill>
                                <a:schemeClr val="tx1"/>
                              </a:solidFill>
                              <a:latin typeface="Cambria Math" panose="02040503050406030204" pitchFamily="18" charset="0"/>
                            </a:rPr>
                            <m:t>s</m:t>
                          </m:r>
                        </m:e>
                        <m:sub>
                          <m:r>
                            <a:rPr lang="en-US" sz="1600" b="0" i="0" dirty="0" smtClean="0">
                              <a:solidFill>
                                <a:schemeClr val="tx1"/>
                              </a:solidFill>
                              <a:latin typeface="Cambria Math" panose="02040503050406030204" pitchFamily="18" charset="0"/>
                            </a:rPr>
                            <m:t>1</m:t>
                          </m:r>
                        </m:sub>
                      </m:sSub>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3</m:t>
                          </m:r>
                        </m:sub>
                      </m:sSub>
                    </m:oMath>
                  </m:oMathPara>
                </a14:m>
                <a:endParaRPr lang="en-US" sz="1600" dirty="0">
                  <a:solidFill>
                    <a:schemeClr val="tx1"/>
                  </a:solidFill>
                </a:endParaRPr>
              </a:p>
            </p:txBody>
          </p:sp>
        </mc:Choice>
        <mc:Fallback xmlns="">
          <p:sp>
            <p:nvSpPr>
              <p:cNvPr id="47" name="Oval 46"/>
              <p:cNvSpPr>
                <a:spLocks noRot="1" noChangeAspect="1" noMove="1" noResize="1" noEditPoints="1" noAdjustHandles="1" noChangeArrowheads="1" noChangeShapeType="1" noTextEdit="1"/>
              </p:cNvSpPr>
              <p:nvPr/>
            </p:nvSpPr>
            <p:spPr>
              <a:xfrm>
                <a:off x="6056324" y="3772530"/>
                <a:ext cx="529483" cy="523171"/>
              </a:xfrm>
              <a:prstGeom prst="ellipse">
                <a:avLst/>
              </a:prstGeom>
              <a:blipFill>
                <a:blip r:embed="rId26"/>
                <a:stretch>
                  <a:fillRect l="-5556" r="-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p:cNvSpPr/>
              <p:nvPr/>
            </p:nvSpPr>
            <p:spPr>
              <a:xfrm>
                <a:off x="6042647" y="3159250"/>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𝑠</m:t>
                          </m:r>
                        </m:e>
                        <m:sub>
                          <m:r>
                            <a:rPr lang="en-US" sz="1600" b="0" i="1" dirty="0" smtClean="0">
                              <a:solidFill>
                                <a:schemeClr val="tx1"/>
                              </a:solidFill>
                              <a:latin typeface="Cambria Math" panose="02040503050406030204" pitchFamily="18" charset="0"/>
                            </a:rPr>
                            <m:t>1</m:t>
                          </m:r>
                        </m:sub>
                      </m:sSub>
                      <m:r>
                        <a:rPr lang="en-US" sz="1600" b="0" i="1" dirty="0" smtClean="0">
                          <a:solidFill>
                            <a:schemeClr val="tx1"/>
                          </a:solidFill>
                          <a:latin typeface="Cambria Math" panose="02040503050406030204" pitchFamily="18" charset="0"/>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2</m:t>
                          </m:r>
                        </m:sub>
                      </m:sSub>
                    </m:oMath>
                  </m:oMathPara>
                </a14:m>
                <a:endParaRPr lang="en-US" sz="1600" dirty="0">
                  <a:solidFill>
                    <a:schemeClr val="tx1"/>
                  </a:solidFill>
                </a:endParaRPr>
              </a:p>
            </p:txBody>
          </p:sp>
        </mc:Choice>
        <mc:Fallback xmlns="">
          <p:sp>
            <p:nvSpPr>
              <p:cNvPr id="48" name="Oval 47"/>
              <p:cNvSpPr>
                <a:spLocks noRot="1" noChangeAspect="1" noMove="1" noResize="1" noEditPoints="1" noAdjustHandles="1" noChangeArrowheads="1" noChangeShapeType="1" noTextEdit="1"/>
              </p:cNvSpPr>
              <p:nvPr/>
            </p:nvSpPr>
            <p:spPr>
              <a:xfrm>
                <a:off x="6042647" y="3159250"/>
                <a:ext cx="529483" cy="523171"/>
              </a:xfrm>
              <a:prstGeom prst="ellipse">
                <a:avLst/>
              </a:prstGeom>
              <a:blipFill>
                <a:blip r:embed="rId27"/>
                <a:stretch>
                  <a:fillRect l="-5556" r="-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5105400" y="2731278"/>
                <a:ext cx="554285"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1</m:t>
                          </m:r>
                        </m:sub>
                      </m:sSub>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a:off x="5105400" y="2731278"/>
                <a:ext cx="554285" cy="447913"/>
              </a:xfrm>
              <a:prstGeom prst="rect">
                <a:avLst/>
              </a:prstGeom>
              <a:blipFill rotWithShape="1">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5121678" y="3083946"/>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50" name="Rectangle 49"/>
              <p:cNvSpPr>
                <a:spLocks noRot="1" noChangeAspect="1" noMove="1" noResize="1" noEditPoints="1" noAdjustHandles="1" noChangeArrowheads="1" noChangeShapeType="1" noTextEdit="1"/>
              </p:cNvSpPr>
              <p:nvPr/>
            </p:nvSpPr>
            <p:spPr>
              <a:xfrm>
                <a:off x="5121678" y="3083946"/>
                <a:ext cx="560592" cy="447913"/>
              </a:xfrm>
              <a:prstGeom prst="rect">
                <a:avLst/>
              </a:prstGeom>
              <a:blipFill rotWithShape="1">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5121678" y="3427128"/>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3</m:t>
                          </m:r>
                        </m:sub>
                      </m:sSub>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5121678" y="3427128"/>
                <a:ext cx="560592" cy="447913"/>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rot="665727">
                <a:off x="6884336" y="2655522"/>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b="0" i="1" smtClean="0">
                          <a:latin typeface="Cambria Math"/>
                        </a:rPr>
                        <m:t>′</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2</m:t>
                          </m:r>
                        </m:sub>
                      </m:sSub>
                      <m:r>
                        <a:rPr lang="en-US" sz="1200" i="1">
                          <a:latin typeface="Cambria Math"/>
                        </a:rPr>
                        <m:t>,</m:t>
                      </m:r>
                      <m:r>
                        <a:rPr lang="en-US" sz="1200" b="0" i="1" smtClean="0">
                          <a:latin typeface="Cambria Math"/>
                        </a:rPr>
                        <m:t>𝑠</m:t>
                      </m:r>
                      <m:r>
                        <a:rPr lang="en-US" sz="1200" b="0" i="1" smtClean="0">
                          <a:latin typeface="Cambria Math"/>
                        </a:rPr>
                        <m:t>′′) </m:t>
                      </m:r>
                    </m:oMath>
                  </m:oMathPara>
                </a14:m>
                <a:endParaRPr lang="en-US" sz="1200" dirty="0">
                  <a:solidFill>
                    <a:schemeClr val="tx1"/>
                  </a:solidFill>
                </a:endParaRPr>
              </a:p>
            </p:txBody>
          </p:sp>
        </mc:Choice>
        <mc:Fallback xmlns="">
          <p:sp>
            <p:nvSpPr>
              <p:cNvPr id="52" name="Rectangle 51"/>
              <p:cNvSpPr>
                <a:spLocks noRot="1" noChangeAspect="1" noMove="1" noResize="1" noEditPoints="1" noAdjustHandles="1" noChangeArrowheads="1" noChangeShapeType="1" noTextEdit="1"/>
              </p:cNvSpPr>
              <p:nvPr/>
            </p:nvSpPr>
            <p:spPr>
              <a:xfrm rot="665727">
                <a:off x="6884336" y="2655522"/>
                <a:ext cx="1444767" cy="276999"/>
              </a:xfrm>
              <a:prstGeom prst="rect">
                <a:avLst/>
              </a:prstGeom>
              <a:blipFill rotWithShape="1">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p:cNvSpPr/>
              <p:nvPr/>
            </p:nvSpPr>
            <p:spPr>
              <a:xfrm>
                <a:off x="8265571" y="214987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53" name="Oval 52"/>
              <p:cNvSpPr>
                <a:spLocks noRot="1" noChangeAspect="1" noMove="1" noResize="1" noEditPoints="1" noAdjustHandles="1" noChangeArrowheads="1" noChangeShapeType="1" noTextEdit="1"/>
              </p:cNvSpPr>
              <p:nvPr/>
            </p:nvSpPr>
            <p:spPr>
              <a:xfrm>
                <a:off x="8265571" y="2149870"/>
                <a:ext cx="529483" cy="523171"/>
              </a:xfrm>
              <a:prstGeom prst="ellipse">
                <a:avLst/>
              </a:prstGeom>
              <a:blipFill rotWithShape="1">
                <a:blip r:embed="rId5"/>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Oval 59"/>
              <p:cNvSpPr/>
              <p:nvPr/>
            </p:nvSpPr>
            <p:spPr>
              <a:xfrm>
                <a:off x="8272907" y="285786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60" name="Oval 59"/>
              <p:cNvSpPr>
                <a:spLocks noRot="1" noChangeAspect="1" noMove="1" noResize="1" noEditPoints="1" noAdjustHandles="1" noChangeArrowheads="1" noChangeShapeType="1" noTextEdit="1"/>
              </p:cNvSpPr>
              <p:nvPr/>
            </p:nvSpPr>
            <p:spPr>
              <a:xfrm>
                <a:off x="8272907" y="2857867"/>
                <a:ext cx="529483" cy="523171"/>
              </a:xfrm>
              <a:prstGeom prst="ellipse">
                <a:avLst/>
              </a:prstGeom>
              <a:blipFill rotWithShape="1">
                <a:blip r:embed="rId8"/>
                <a:stretch>
                  <a:fillRect/>
                </a:stretch>
              </a:blipFill>
              <a:ln w="19050">
                <a:solidFill>
                  <a:srgbClr val="3333FF"/>
                </a:solidFill>
                <a:prstDash val="solid"/>
              </a:ln>
            </p:spPr>
            <p:txBody>
              <a:bodyPr/>
              <a:lstStyle/>
              <a:p>
                <a:r>
                  <a:rPr lang="en-US">
                    <a:noFill/>
                  </a:rPr>
                  <a:t> </a:t>
                </a:r>
              </a:p>
            </p:txBody>
          </p:sp>
        </mc:Fallback>
      </mc:AlternateContent>
      <p:cxnSp>
        <p:nvCxnSpPr>
          <p:cNvPr id="61" name="Straight Arrow Connector 60"/>
          <p:cNvCxnSpPr/>
          <p:nvPr/>
        </p:nvCxnSpPr>
        <p:spPr>
          <a:xfrm>
            <a:off x="6580670" y="2758379"/>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53" idx="2"/>
          </p:cNvCxnSpPr>
          <p:nvPr/>
        </p:nvCxnSpPr>
        <p:spPr>
          <a:xfrm flipV="1">
            <a:off x="6580670" y="2411457"/>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Rectangle 67"/>
              <p:cNvSpPr/>
              <p:nvPr/>
            </p:nvSpPr>
            <p:spPr>
              <a:xfrm>
                <a:off x="8350608" y="219503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m:oMathPara>
                </a14:m>
                <a:endParaRPr lang="en-US" dirty="0"/>
              </a:p>
            </p:txBody>
          </p:sp>
        </mc:Choice>
        <mc:Fallback xmlns="">
          <p:sp>
            <p:nvSpPr>
              <p:cNvPr id="68" name="Rectangle 67"/>
              <p:cNvSpPr>
                <a:spLocks noRot="1" noChangeAspect="1" noMove="1" noResize="1" noEditPoints="1" noAdjustHandles="1" noChangeArrowheads="1" noChangeShapeType="1" noTextEdit="1"/>
              </p:cNvSpPr>
              <p:nvPr/>
            </p:nvSpPr>
            <p:spPr>
              <a:xfrm>
                <a:off x="8350608" y="2195038"/>
                <a:ext cx="441339"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8342254" y="289320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69" name="Rectangle 68"/>
              <p:cNvSpPr>
                <a:spLocks noRot="1" noChangeAspect="1" noMove="1" noResize="1" noEditPoints="1" noAdjustHandles="1" noChangeArrowheads="1" noChangeShapeType="1" noTextEdit="1"/>
              </p:cNvSpPr>
              <p:nvPr/>
            </p:nvSpPr>
            <p:spPr>
              <a:xfrm>
                <a:off x="8342254" y="2893208"/>
                <a:ext cx="446661"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rot="660429">
                <a:off x="7062347" y="2939373"/>
                <a:ext cx="101739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b="0" i="1" smtClean="0">
                              <a:solidFill>
                                <a:schemeClr val="tx1"/>
                              </a:solidFill>
                              <a:latin typeface="Cambria Math"/>
                            </a:rPr>
                            <m:t>′</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2</m:t>
                              </m:r>
                            </m:sub>
                          </m:sSub>
                          <m:r>
                            <a:rPr lang="en-US" sz="1200" i="1">
                              <a:solidFill>
                                <a:schemeClr val="tx1"/>
                              </a:solidFill>
                              <a:latin typeface="Cambria Math"/>
                            </a:rPr>
                            <m:t>,</m:t>
                          </m:r>
                          <m:r>
                            <a:rPr lang="en-US" sz="1200" b="0" i="1" smtClean="0">
                              <a:solidFill>
                                <a:schemeClr val="tx1"/>
                              </a:solidFill>
                              <a:latin typeface="Cambria Math"/>
                            </a:rPr>
                            <m:t>𝑠</m:t>
                          </m:r>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70" name="Rectangle 69"/>
              <p:cNvSpPr>
                <a:spLocks noRot="1" noChangeAspect="1" noMove="1" noResize="1" noEditPoints="1" noAdjustHandles="1" noChangeArrowheads="1" noChangeShapeType="1" noTextEdit="1"/>
              </p:cNvSpPr>
              <p:nvPr/>
            </p:nvSpPr>
            <p:spPr>
              <a:xfrm rot="660429">
                <a:off x="7062347" y="2939373"/>
                <a:ext cx="1017393" cy="276999"/>
              </a:xfrm>
              <a:prstGeom prst="rect">
                <a:avLst/>
              </a:prstGeom>
              <a:blipFill rotWithShape="1">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1992086" y="1379994"/>
                <a:ext cx="5225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71" name="Rectangle 70"/>
              <p:cNvSpPr>
                <a:spLocks noRot="1" noChangeAspect="1" noMove="1" noResize="1" noEditPoints="1" noAdjustHandles="1" noChangeArrowheads="1" noChangeShapeType="1" noTextEdit="1"/>
              </p:cNvSpPr>
              <p:nvPr/>
            </p:nvSpPr>
            <p:spPr>
              <a:xfrm>
                <a:off x="1992086" y="1379994"/>
                <a:ext cx="522514" cy="369332"/>
              </a:xfrm>
              <a:prstGeom prst="rect">
                <a:avLst/>
              </a:prstGeom>
              <a:blipFill rotWithShape="1">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218325" y="1379994"/>
                <a:ext cx="488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74" name="Rectangle 73"/>
              <p:cNvSpPr>
                <a:spLocks noRot="1" noChangeAspect="1" noMove="1" noResize="1" noEditPoints="1" noAdjustHandles="1" noChangeArrowheads="1" noChangeShapeType="1" noTextEdit="1"/>
              </p:cNvSpPr>
              <p:nvPr/>
            </p:nvSpPr>
            <p:spPr>
              <a:xfrm>
                <a:off x="218325" y="1379994"/>
                <a:ext cx="488339" cy="369332"/>
              </a:xfrm>
              <a:prstGeom prst="rect">
                <a:avLst/>
              </a:prstGeom>
              <a:blipFill rotWithShape="1">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5921449" y="1379994"/>
                <a:ext cx="7421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75" name="Rectangle 74"/>
              <p:cNvSpPr>
                <a:spLocks noRot="1" noChangeAspect="1" noMove="1" noResize="1" noEditPoints="1" noAdjustHandles="1" noChangeArrowheads="1" noChangeShapeType="1" noTextEdit="1"/>
              </p:cNvSpPr>
              <p:nvPr/>
            </p:nvSpPr>
            <p:spPr>
              <a:xfrm>
                <a:off x="5921449" y="1379994"/>
                <a:ext cx="742126" cy="369332"/>
              </a:xfrm>
              <a:prstGeom prst="rect">
                <a:avLst/>
              </a:prstGeom>
              <a:blipFill rotWithShape="1">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8173274"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+2</m:t>
                          </m:r>
                        </m:sub>
                      </m:sSub>
                      <m:r>
                        <a:rPr lang="en-US" b="0" i="1" dirty="0" smtClean="0">
                          <a:latin typeface="Cambria Math"/>
                        </a:rPr>
                        <m:t> </m:t>
                      </m:r>
                    </m:oMath>
                  </m:oMathPara>
                </a14:m>
                <a:endParaRPr lang="en-US" dirty="0"/>
              </a:p>
            </p:txBody>
          </p:sp>
        </mc:Choice>
        <mc:Fallback xmlns="">
          <p:sp>
            <p:nvSpPr>
              <p:cNvPr id="77" name="Rectangle 76"/>
              <p:cNvSpPr>
                <a:spLocks noRot="1" noChangeAspect="1" noMove="1" noResize="1" noEditPoints="1" noAdjustHandles="1" noChangeArrowheads="1" noChangeShapeType="1" noTextEdit="1"/>
              </p:cNvSpPr>
              <p:nvPr/>
            </p:nvSpPr>
            <p:spPr>
              <a:xfrm>
                <a:off x="8173274" y="1379994"/>
                <a:ext cx="707951" cy="369332"/>
              </a:xfrm>
              <a:prstGeom prst="rect">
                <a:avLst/>
              </a:prstGeom>
              <a:blipFill rotWithShape="1">
                <a:blip r:embed="rId38"/>
                <a:stretch>
                  <a:fillRect/>
                </a:stretch>
              </a:blipFill>
            </p:spPr>
            <p:txBody>
              <a:bodyPr/>
              <a:lstStyle/>
              <a:p>
                <a:r>
                  <a:rPr lang="en-US">
                    <a:noFill/>
                  </a:rPr>
                  <a:t> </a:t>
                </a:r>
              </a:p>
            </p:txBody>
          </p:sp>
        </mc:Fallback>
      </mc:AlternateContent>
      <p:cxnSp>
        <p:nvCxnSpPr>
          <p:cNvPr id="76" name="Straight Arrow Connector 75"/>
          <p:cNvCxnSpPr>
            <a:stCxn id="23" idx="6"/>
          </p:cNvCxnSpPr>
          <p:nvPr/>
        </p:nvCxnSpPr>
        <p:spPr>
          <a:xfrm>
            <a:off x="4745254" y="4136627"/>
            <a:ext cx="1327356" cy="11607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Oval 77"/>
              <p:cNvSpPr/>
              <p:nvPr/>
            </p:nvSpPr>
            <p:spPr>
              <a:xfrm>
                <a:off x="6070137" y="4414762"/>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𝑠</m:t>
                          </m:r>
                        </m:e>
                        <m:sub>
                          <m:r>
                            <a:rPr lang="en-US" sz="1600" b="0" i="1" dirty="0" smtClean="0">
                              <a:solidFill>
                                <a:schemeClr val="tx1"/>
                              </a:solidFill>
                              <a:latin typeface="Cambria Math" panose="02040503050406030204" pitchFamily="18" charset="0"/>
                            </a:rPr>
                            <m:t>2</m:t>
                          </m:r>
                        </m:sub>
                      </m:sSub>
                      <m:r>
                        <a:rPr lang="en-US" sz="1600" b="0" i="0" dirty="0" smtClean="0">
                          <a:solidFill>
                            <a:schemeClr val="tx1"/>
                          </a:solidFill>
                          <a:latin typeface="Cambria Math" panose="02040503050406030204" pitchFamily="18" charset="0"/>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1</m:t>
                          </m:r>
                        </m:sub>
                      </m:sSub>
                    </m:oMath>
                  </m:oMathPara>
                </a14:m>
                <a:endParaRPr lang="en-US" sz="1600" dirty="0">
                  <a:solidFill>
                    <a:schemeClr val="tx1"/>
                  </a:solidFill>
                </a:endParaRPr>
              </a:p>
            </p:txBody>
          </p:sp>
        </mc:Choice>
        <mc:Fallback xmlns="">
          <p:sp>
            <p:nvSpPr>
              <p:cNvPr id="78" name="Oval 77"/>
              <p:cNvSpPr>
                <a:spLocks noRot="1" noChangeAspect="1" noMove="1" noResize="1" noEditPoints="1" noAdjustHandles="1" noChangeArrowheads="1" noChangeShapeType="1" noTextEdit="1"/>
              </p:cNvSpPr>
              <p:nvPr/>
            </p:nvSpPr>
            <p:spPr>
              <a:xfrm>
                <a:off x="6070137" y="4414762"/>
                <a:ext cx="529483" cy="523171"/>
              </a:xfrm>
              <a:prstGeom prst="ellipse">
                <a:avLst/>
              </a:prstGeom>
              <a:blipFill>
                <a:blip r:embed="rId39"/>
                <a:stretch>
                  <a:fillRect l="-6667" r="-1111"/>
                </a:stretch>
              </a:blipFill>
              <a:ln w="19050">
                <a:solidFill>
                  <a:srgbClr val="00B050"/>
                </a:solidFill>
                <a:prstDash val="sysDash"/>
              </a:ln>
            </p:spPr>
            <p:txBody>
              <a:bodyPr/>
              <a:lstStyle/>
              <a:p>
                <a:r>
                  <a:rPr lang="en-US">
                    <a:noFill/>
                  </a:rPr>
                  <a:t> </a:t>
                </a:r>
              </a:p>
            </p:txBody>
          </p:sp>
        </mc:Fallback>
      </mc:AlternateContent>
      <p:cxnSp>
        <p:nvCxnSpPr>
          <p:cNvPr id="79" name="Straight Arrow Connector 78"/>
          <p:cNvCxnSpPr>
            <a:stCxn id="23" idx="6"/>
            <a:endCxn id="78" idx="2"/>
          </p:cNvCxnSpPr>
          <p:nvPr/>
        </p:nvCxnSpPr>
        <p:spPr>
          <a:xfrm>
            <a:off x="4745254" y="4136627"/>
            <a:ext cx="1324883" cy="5397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3" idx="6"/>
          </p:cNvCxnSpPr>
          <p:nvPr/>
        </p:nvCxnSpPr>
        <p:spPr>
          <a:xfrm>
            <a:off x="4745254" y="4136627"/>
            <a:ext cx="1318407" cy="1766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Oval 80"/>
              <p:cNvSpPr/>
              <p:nvPr/>
            </p:nvSpPr>
            <p:spPr>
              <a:xfrm>
                <a:off x="6083815" y="5649029"/>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m:rPr>
                              <m:sty m:val="p"/>
                            </m:rPr>
                            <a:rPr lang="en-US" sz="1600" b="0" i="0" dirty="0" smtClean="0">
                              <a:solidFill>
                                <a:schemeClr val="tx1"/>
                              </a:solidFill>
                              <a:latin typeface="Cambria Math" panose="02040503050406030204" pitchFamily="18" charset="0"/>
                            </a:rPr>
                            <m:t>s</m:t>
                          </m:r>
                        </m:e>
                        <m:sub>
                          <m:r>
                            <a:rPr lang="en-US" sz="1600" b="0" i="0" dirty="0" smtClean="0">
                              <a:solidFill>
                                <a:schemeClr val="tx1"/>
                              </a:solidFill>
                              <a:latin typeface="Cambria Math" panose="02040503050406030204" pitchFamily="18" charset="0"/>
                            </a:rPr>
                            <m:t>2</m:t>
                          </m:r>
                        </m:sub>
                      </m:sSub>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3</m:t>
                          </m:r>
                        </m:sub>
                      </m:sSub>
                    </m:oMath>
                  </m:oMathPara>
                </a14:m>
                <a:endParaRPr lang="en-US" sz="1600" dirty="0">
                  <a:solidFill>
                    <a:schemeClr val="tx1"/>
                  </a:solidFill>
                </a:endParaRPr>
              </a:p>
            </p:txBody>
          </p:sp>
        </mc:Choice>
        <mc:Fallback xmlns="">
          <p:sp>
            <p:nvSpPr>
              <p:cNvPr id="81" name="Oval 80"/>
              <p:cNvSpPr>
                <a:spLocks noRot="1" noChangeAspect="1" noMove="1" noResize="1" noEditPoints="1" noAdjustHandles="1" noChangeArrowheads="1" noChangeShapeType="1" noTextEdit="1"/>
              </p:cNvSpPr>
              <p:nvPr/>
            </p:nvSpPr>
            <p:spPr>
              <a:xfrm>
                <a:off x="6083815" y="5649029"/>
                <a:ext cx="529483" cy="523171"/>
              </a:xfrm>
              <a:prstGeom prst="ellipse">
                <a:avLst/>
              </a:prstGeom>
              <a:blipFill>
                <a:blip r:embed="rId40"/>
                <a:stretch>
                  <a:fillRect l="-6667" r="-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Oval 81"/>
              <p:cNvSpPr/>
              <p:nvPr/>
            </p:nvSpPr>
            <p:spPr>
              <a:xfrm>
                <a:off x="6070138" y="5035749"/>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m:rPr>
                              <m:sty m:val="p"/>
                            </m:rPr>
                            <a:rPr lang="en-US" sz="1600" b="0" i="0" dirty="0" smtClean="0">
                              <a:solidFill>
                                <a:schemeClr val="tx1"/>
                              </a:solidFill>
                              <a:latin typeface="Cambria Math" panose="02040503050406030204" pitchFamily="18" charset="0"/>
                            </a:rPr>
                            <m:t>s</m:t>
                          </m:r>
                        </m:e>
                        <m:sub>
                          <m:r>
                            <a:rPr lang="en-US" sz="1600" b="0" i="0" dirty="0" smtClean="0">
                              <a:solidFill>
                                <a:schemeClr val="tx1"/>
                              </a:solidFill>
                              <a:latin typeface="Cambria Math" panose="02040503050406030204" pitchFamily="18" charset="0"/>
                            </a:rPr>
                            <m:t>2</m:t>
                          </m:r>
                        </m:sub>
                      </m:sSub>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2</m:t>
                          </m:r>
                        </m:sub>
                      </m:sSub>
                    </m:oMath>
                  </m:oMathPara>
                </a14:m>
                <a:endParaRPr lang="en-US" sz="1600" dirty="0">
                  <a:solidFill>
                    <a:schemeClr val="tx1"/>
                  </a:solidFill>
                </a:endParaRPr>
              </a:p>
            </p:txBody>
          </p:sp>
        </mc:Choice>
        <mc:Fallback xmlns="">
          <p:sp>
            <p:nvSpPr>
              <p:cNvPr id="82" name="Oval 81"/>
              <p:cNvSpPr>
                <a:spLocks noRot="1" noChangeAspect="1" noMove="1" noResize="1" noEditPoints="1" noAdjustHandles="1" noChangeArrowheads="1" noChangeShapeType="1" noTextEdit="1"/>
              </p:cNvSpPr>
              <p:nvPr/>
            </p:nvSpPr>
            <p:spPr>
              <a:xfrm>
                <a:off x="6070138" y="5035749"/>
                <a:ext cx="529483" cy="523171"/>
              </a:xfrm>
              <a:prstGeom prst="ellipse">
                <a:avLst/>
              </a:prstGeom>
              <a:blipFill>
                <a:blip r:embed="rId41"/>
                <a:stretch>
                  <a:fillRect l="-6667" r="-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p:cNvSpPr/>
              <p:nvPr/>
            </p:nvSpPr>
            <p:spPr>
              <a:xfrm>
                <a:off x="5123646" y="4049635"/>
                <a:ext cx="554285"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1</m:t>
                          </m:r>
                        </m:sub>
                      </m:sSub>
                    </m:oMath>
                  </m:oMathPara>
                </a14:m>
                <a:endParaRPr lang="en-US" dirty="0"/>
              </a:p>
            </p:txBody>
          </p:sp>
        </mc:Choice>
        <mc:Fallback xmlns="">
          <p:sp>
            <p:nvSpPr>
              <p:cNvPr id="83" name="Rectangle 82"/>
              <p:cNvSpPr>
                <a:spLocks noRot="1" noChangeAspect="1" noMove="1" noResize="1" noEditPoints="1" noAdjustHandles="1" noChangeArrowheads="1" noChangeShapeType="1" noTextEdit="1"/>
              </p:cNvSpPr>
              <p:nvPr/>
            </p:nvSpPr>
            <p:spPr>
              <a:xfrm>
                <a:off x="5123646" y="4049635"/>
                <a:ext cx="554285" cy="447913"/>
              </a:xfrm>
              <a:prstGeom prst="rect">
                <a:avLst/>
              </a:prstGeom>
              <a:blipFill rotWithShape="1">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a:xfrm>
                <a:off x="5108739" y="4342915"/>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84" name="Rectangle 83"/>
              <p:cNvSpPr>
                <a:spLocks noRot="1" noChangeAspect="1" noMove="1" noResize="1" noEditPoints="1" noAdjustHandles="1" noChangeArrowheads="1" noChangeShapeType="1" noTextEdit="1"/>
              </p:cNvSpPr>
              <p:nvPr/>
            </p:nvSpPr>
            <p:spPr>
              <a:xfrm>
                <a:off x="5108739" y="4342915"/>
                <a:ext cx="560592" cy="447913"/>
              </a:xfrm>
              <a:prstGeom prst="rect">
                <a:avLst/>
              </a:prstGeom>
              <a:blipFill rotWithShape="1">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p:cNvSpPr/>
              <p:nvPr/>
            </p:nvSpPr>
            <p:spPr>
              <a:xfrm>
                <a:off x="5118785" y="4609525"/>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3</m:t>
                          </m:r>
                        </m:sub>
                      </m:sSub>
                    </m:oMath>
                  </m:oMathPara>
                </a14:m>
                <a:endParaRPr lang="en-US" dirty="0"/>
              </a:p>
            </p:txBody>
          </p:sp>
        </mc:Choice>
        <mc:Fallback xmlns="">
          <p:sp>
            <p:nvSpPr>
              <p:cNvPr id="85" name="Rectangle 84"/>
              <p:cNvSpPr>
                <a:spLocks noRot="1" noChangeAspect="1" noMove="1" noResize="1" noEditPoints="1" noAdjustHandles="1" noChangeArrowheads="1" noChangeShapeType="1" noTextEdit="1"/>
              </p:cNvSpPr>
              <p:nvPr/>
            </p:nvSpPr>
            <p:spPr>
              <a:xfrm>
                <a:off x="5118785" y="4609525"/>
                <a:ext cx="560592" cy="447913"/>
              </a:xfrm>
              <a:prstGeom prst="rect">
                <a:avLst/>
              </a:prstGeom>
              <a:blipFill rotWithShape="1">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Oval 93"/>
              <p:cNvSpPr/>
              <p:nvPr/>
            </p:nvSpPr>
            <p:spPr>
              <a:xfrm>
                <a:off x="8293939" y="468553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94" name="Oval 93"/>
              <p:cNvSpPr>
                <a:spLocks noRot="1" noChangeAspect="1" noMove="1" noResize="1" noEditPoints="1" noAdjustHandles="1" noChangeArrowheads="1" noChangeShapeType="1" noTextEdit="1"/>
              </p:cNvSpPr>
              <p:nvPr/>
            </p:nvSpPr>
            <p:spPr>
              <a:xfrm>
                <a:off x="8293939" y="4685530"/>
                <a:ext cx="529483" cy="523171"/>
              </a:xfrm>
              <a:prstGeom prst="ellipse">
                <a:avLst/>
              </a:prstGeom>
              <a:blipFill rotWithShape="1">
                <a:blip r:embed="rId6"/>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Oval 94"/>
              <p:cNvSpPr/>
              <p:nvPr/>
            </p:nvSpPr>
            <p:spPr>
              <a:xfrm>
                <a:off x="8301275" y="539352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95" name="Oval 94"/>
              <p:cNvSpPr>
                <a:spLocks noRot="1" noChangeAspect="1" noMove="1" noResize="1" noEditPoints="1" noAdjustHandles="1" noChangeArrowheads="1" noChangeShapeType="1" noTextEdit="1"/>
              </p:cNvSpPr>
              <p:nvPr/>
            </p:nvSpPr>
            <p:spPr>
              <a:xfrm>
                <a:off x="8301275" y="5393527"/>
                <a:ext cx="529483" cy="523171"/>
              </a:xfrm>
              <a:prstGeom prst="ellipse">
                <a:avLst/>
              </a:prstGeom>
              <a:blipFill rotWithShape="1">
                <a:blip r:embed="rId8"/>
                <a:stretch>
                  <a:fillRect/>
                </a:stretch>
              </a:blipFill>
              <a:ln w="19050">
                <a:solidFill>
                  <a:srgbClr val="3333FF"/>
                </a:solidFill>
                <a:prstDash val="solid"/>
              </a:ln>
            </p:spPr>
            <p:txBody>
              <a:bodyPr/>
              <a:lstStyle/>
              <a:p>
                <a:r>
                  <a:rPr lang="en-US">
                    <a:noFill/>
                  </a:rPr>
                  <a:t> </a:t>
                </a:r>
              </a:p>
            </p:txBody>
          </p:sp>
        </mc:Fallback>
      </mc:AlternateContent>
      <p:cxnSp>
        <p:nvCxnSpPr>
          <p:cNvPr id="96" name="Straight Arrow Connector 95"/>
          <p:cNvCxnSpPr/>
          <p:nvPr/>
        </p:nvCxnSpPr>
        <p:spPr>
          <a:xfrm>
            <a:off x="6609038" y="5294039"/>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94" idx="2"/>
          </p:cNvCxnSpPr>
          <p:nvPr/>
        </p:nvCxnSpPr>
        <p:spPr>
          <a:xfrm flipV="1">
            <a:off x="6609038" y="4947117"/>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Rectangle 97"/>
              <p:cNvSpPr/>
              <p:nvPr/>
            </p:nvSpPr>
            <p:spPr>
              <a:xfrm>
                <a:off x="8378976" y="473069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m:oMathPara>
                </a14:m>
                <a:endParaRPr lang="en-US" dirty="0"/>
              </a:p>
            </p:txBody>
          </p:sp>
        </mc:Choice>
        <mc:Fallback xmlns="">
          <p:sp>
            <p:nvSpPr>
              <p:cNvPr id="98" name="Rectangle 97"/>
              <p:cNvSpPr>
                <a:spLocks noRot="1" noChangeAspect="1" noMove="1" noResize="1" noEditPoints="1" noAdjustHandles="1" noChangeArrowheads="1" noChangeShapeType="1" noTextEdit="1"/>
              </p:cNvSpPr>
              <p:nvPr/>
            </p:nvSpPr>
            <p:spPr>
              <a:xfrm>
                <a:off x="8378976" y="4730698"/>
                <a:ext cx="441339" cy="369332"/>
              </a:xfrm>
              <a:prstGeom prst="rect">
                <a:avLst/>
              </a:prstGeom>
              <a:blipFill>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8370622" y="542886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99" name="Rectangle 98"/>
              <p:cNvSpPr>
                <a:spLocks noRot="1" noChangeAspect="1" noMove="1" noResize="1" noEditPoints="1" noAdjustHandles="1" noChangeArrowheads="1" noChangeShapeType="1" noTextEdit="1"/>
              </p:cNvSpPr>
              <p:nvPr/>
            </p:nvSpPr>
            <p:spPr>
              <a:xfrm>
                <a:off x="8370622" y="5428868"/>
                <a:ext cx="446661" cy="369332"/>
              </a:xfrm>
              <a:prstGeom prst="rect">
                <a:avLst/>
              </a:prstGeom>
              <a:blipFill>
                <a:blip r:embed="rId46"/>
                <a:stretch>
                  <a:fillRect/>
                </a:stretch>
              </a:blipFill>
            </p:spPr>
            <p:txBody>
              <a:bodyPr/>
              <a:lstStyle/>
              <a:p>
                <a:r>
                  <a:rPr lang="en-US">
                    <a:noFill/>
                  </a:rPr>
                  <a:t> </a:t>
                </a:r>
              </a:p>
            </p:txBody>
          </p:sp>
        </mc:Fallback>
      </mc:AlternateContent>
      <p:sp>
        <p:nvSpPr>
          <p:cNvPr id="86" name="TextBox 85"/>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Value Function</a:t>
            </a:r>
            <a:endParaRPr lang="en-US" b="1" dirty="0">
              <a:solidFill>
                <a:srgbClr val="3333FF"/>
              </a:solidFill>
            </a:endParaRPr>
          </a:p>
        </p:txBody>
      </p:sp>
      <p:sp>
        <p:nvSpPr>
          <p:cNvPr id="87" name="Rectangle 86"/>
          <p:cNvSpPr/>
          <p:nvPr/>
        </p:nvSpPr>
        <p:spPr>
          <a:xfrm>
            <a:off x="706664" y="734461"/>
            <a:ext cx="2413867" cy="369332"/>
          </a:xfrm>
          <a:prstGeom prst="rect">
            <a:avLst/>
          </a:prstGeom>
        </p:spPr>
        <p:txBody>
          <a:bodyPr wrap="none">
            <a:spAutoFit/>
          </a:bodyPr>
          <a:lstStyle/>
          <a:p>
            <a:pPr algn="ctr"/>
            <a:r>
              <a:rPr lang="en-US" dirty="0" smtClean="0">
                <a:solidFill>
                  <a:srgbClr val="FF0000"/>
                </a:solidFill>
              </a:rPr>
              <a:t>All possible trajectories</a:t>
            </a:r>
            <a:endParaRPr lang="en-US" dirty="0">
              <a:solidFill>
                <a:srgbClr val="FF0000"/>
              </a:solidFill>
            </a:endParaRPr>
          </a:p>
        </p:txBody>
      </p:sp>
    </p:spTree>
    <p:extLst>
      <p:ext uri="{BB962C8B-B14F-4D97-AF65-F5344CB8AC3E}">
        <p14:creationId xmlns:p14="http://schemas.microsoft.com/office/powerpoint/2010/main" val="39372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19200"/>
            <a:ext cx="9144000" cy="861774"/>
          </a:xfrm>
          <a:prstGeom prst="rect">
            <a:avLst/>
          </a:prstGeom>
          <a:noFill/>
        </p:spPr>
        <p:txBody>
          <a:bodyPr wrap="square" rtlCol="0">
            <a:spAutoFit/>
          </a:bodyPr>
          <a:lstStyle/>
          <a:p>
            <a:pPr algn="ctr"/>
            <a:r>
              <a:rPr lang="en-US" sz="2500" b="1" dirty="0" smtClean="0">
                <a:solidFill>
                  <a:srgbClr val="3333FF"/>
                </a:solidFill>
              </a:rPr>
              <a:t>L10. Markov Decision Process</a:t>
            </a:r>
          </a:p>
          <a:p>
            <a:pPr algn="ctr"/>
            <a:r>
              <a:rPr lang="en-US" sz="2500" b="1" dirty="0" smtClean="0">
                <a:solidFill>
                  <a:srgbClr val="3333FF"/>
                </a:solidFill>
              </a:rPr>
              <a:t>(Formulation)</a:t>
            </a:r>
          </a:p>
        </p:txBody>
      </p:sp>
      <p:sp>
        <p:nvSpPr>
          <p:cNvPr id="2" name="TextBox 1"/>
          <p:cNvSpPr txBox="1"/>
          <p:nvPr/>
        </p:nvSpPr>
        <p:spPr>
          <a:xfrm>
            <a:off x="762000" y="3657600"/>
            <a:ext cx="7467600" cy="923330"/>
          </a:xfrm>
          <a:prstGeom prst="rect">
            <a:avLst/>
          </a:prstGeom>
          <a:noFill/>
        </p:spPr>
        <p:txBody>
          <a:bodyPr wrap="square" rtlCol="0">
            <a:spAutoFit/>
          </a:bodyPr>
          <a:lstStyle/>
          <a:p>
            <a:pPr marL="342900" indent="-342900">
              <a:buAutoNum type="arabicPeriod"/>
            </a:pPr>
            <a:r>
              <a:rPr lang="en-US" dirty="0" smtClean="0"/>
              <a:t>MDP definition</a:t>
            </a:r>
          </a:p>
          <a:p>
            <a:pPr marL="342900" indent="-342900">
              <a:buAutoNum type="arabicPeriod"/>
            </a:pPr>
            <a:r>
              <a:rPr lang="en-US" dirty="0" smtClean="0"/>
              <a:t>Cost (reward) </a:t>
            </a:r>
          </a:p>
          <a:p>
            <a:pPr marL="342900" indent="-342900">
              <a:buAutoNum type="arabicPeriod"/>
            </a:pPr>
            <a:r>
              <a:rPr lang="en-US" dirty="0" smtClean="0"/>
              <a:t>Transition probability</a:t>
            </a:r>
          </a:p>
        </p:txBody>
      </p:sp>
    </p:spTree>
    <p:extLst>
      <p:ext uri="{BB962C8B-B14F-4D97-AF65-F5344CB8AC3E}">
        <p14:creationId xmlns:p14="http://schemas.microsoft.com/office/powerpoint/2010/main" val="3544577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Rectangle 75"/>
              <p:cNvSpPr/>
              <p:nvPr/>
            </p:nvSpPr>
            <p:spPr>
              <a:xfrm rot="665727">
                <a:off x="2827200" y="3672696"/>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a:rPr>
                        <m:t>) </m:t>
                      </m:r>
                    </m:oMath>
                  </m:oMathPara>
                </a14:m>
                <a:endParaRPr lang="en-US" sz="1200" dirty="0">
                  <a:solidFill>
                    <a:schemeClr val="tx1"/>
                  </a:solidFill>
                </a:endParaRPr>
              </a:p>
            </p:txBody>
          </p:sp>
        </mc:Choice>
        <mc:Fallback xmlns="">
          <p:sp>
            <p:nvSpPr>
              <p:cNvPr id="76" name="Rectangle 75"/>
              <p:cNvSpPr>
                <a:spLocks noRot="1" noChangeAspect="1" noMove="1" noResize="1" noEditPoints="1" noAdjustHandles="1" noChangeArrowheads="1" noChangeShapeType="1" noTextEdit="1"/>
              </p:cNvSpPr>
              <p:nvPr/>
            </p:nvSpPr>
            <p:spPr>
              <a:xfrm rot="665727">
                <a:off x="2827200" y="3672696"/>
                <a:ext cx="144476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Oval 77"/>
              <p:cNvSpPr/>
              <p:nvPr/>
            </p:nvSpPr>
            <p:spPr>
              <a:xfrm>
                <a:off x="152400" y="351396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oMath>
                  </m:oMathPara>
                </a14:m>
                <a:endParaRPr lang="en-US" sz="1700" dirty="0">
                  <a:solidFill>
                    <a:schemeClr val="tx1"/>
                  </a:solidFill>
                </a:endParaRPr>
              </a:p>
            </p:txBody>
          </p:sp>
        </mc:Choice>
        <mc:Fallback xmlns="">
          <p:sp>
            <p:nvSpPr>
              <p:cNvPr id="78" name="Oval 77"/>
              <p:cNvSpPr>
                <a:spLocks noRot="1" noChangeAspect="1" noMove="1" noResize="1" noEditPoints="1" noAdjustHandles="1" noChangeArrowheads="1" noChangeShapeType="1" noTextEdit="1"/>
              </p:cNvSpPr>
              <p:nvPr/>
            </p:nvSpPr>
            <p:spPr>
              <a:xfrm>
                <a:off x="152400" y="3513967"/>
                <a:ext cx="529483" cy="523171"/>
              </a:xfrm>
              <a:prstGeom prst="ellipse">
                <a:avLst/>
              </a:prstGeom>
              <a:blipFill rotWithShape="1">
                <a:blip r:embed="rId5"/>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Oval 78"/>
              <p:cNvSpPr/>
              <p:nvPr/>
            </p:nvSpPr>
            <p:spPr>
              <a:xfrm>
                <a:off x="4208435" y="3167044"/>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79" name="Oval 78"/>
              <p:cNvSpPr>
                <a:spLocks noRot="1" noChangeAspect="1" noMove="1" noResize="1" noEditPoints="1" noAdjustHandles="1" noChangeArrowheads="1" noChangeShapeType="1" noTextEdit="1"/>
              </p:cNvSpPr>
              <p:nvPr/>
            </p:nvSpPr>
            <p:spPr>
              <a:xfrm>
                <a:off x="4208435" y="3167044"/>
                <a:ext cx="529483" cy="523171"/>
              </a:xfrm>
              <a:prstGeom prst="ellipse">
                <a:avLst/>
              </a:prstGeom>
              <a:blipFill rotWithShape="1">
                <a:blip r:embed="rId6"/>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Oval 79"/>
              <p:cNvSpPr/>
              <p:nvPr/>
            </p:nvSpPr>
            <p:spPr>
              <a:xfrm>
                <a:off x="4215771" y="3875041"/>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80" name="Oval 79"/>
              <p:cNvSpPr>
                <a:spLocks noRot="1" noChangeAspect="1" noMove="1" noResize="1" noEditPoints="1" noAdjustHandles="1" noChangeArrowheads="1" noChangeShapeType="1" noTextEdit="1"/>
              </p:cNvSpPr>
              <p:nvPr/>
            </p:nvSpPr>
            <p:spPr>
              <a:xfrm>
                <a:off x="4215771" y="3875041"/>
                <a:ext cx="529483" cy="523171"/>
              </a:xfrm>
              <a:prstGeom prst="ellipse">
                <a:avLst/>
              </a:prstGeom>
              <a:blipFill rotWithShape="1">
                <a:blip r:embed="rId7"/>
                <a:stretch>
                  <a:fillRect/>
                </a:stretch>
              </a:blipFill>
              <a:ln w="19050">
                <a:solidFill>
                  <a:srgbClr val="3333FF"/>
                </a:solidFill>
                <a:prstDash val="solid"/>
              </a:ln>
            </p:spPr>
            <p:txBody>
              <a:bodyPr/>
              <a:lstStyle/>
              <a:p>
                <a:r>
                  <a:rPr lang="en-US">
                    <a:noFill/>
                  </a:rPr>
                  <a:t> </a:t>
                </a:r>
              </a:p>
            </p:txBody>
          </p:sp>
        </mc:Fallback>
      </mc:AlternateContent>
      <p:cxnSp>
        <p:nvCxnSpPr>
          <p:cNvPr id="81" name="Straight Arrow Connector 80"/>
          <p:cNvCxnSpPr>
            <a:stCxn id="78" idx="6"/>
          </p:cNvCxnSpPr>
          <p:nvPr/>
        </p:nvCxnSpPr>
        <p:spPr>
          <a:xfrm>
            <a:off x="681883" y="3775553"/>
            <a:ext cx="131216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2523534" y="3775553"/>
            <a:ext cx="1684901" cy="32698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Oval 82"/>
              <p:cNvSpPr/>
              <p:nvPr/>
            </p:nvSpPr>
            <p:spPr>
              <a:xfrm>
                <a:off x="1991579" y="2168940"/>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r>
                        <a:rPr lang="en-US" sz="1700" i="1" dirty="0" smtClean="0">
                          <a:solidFill>
                            <a:schemeClr val="bg1">
                              <a:lumMod val="85000"/>
                            </a:schemeClr>
                          </a:solidFill>
                          <a:latin typeface="Cambria Math"/>
                        </a:rPr>
                        <m:t>𝑠</m:t>
                      </m:r>
                      <m:r>
                        <a:rPr lang="en-US" sz="1700" b="0" i="0"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1</m:t>
                          </m:r>
                        </m:sub>
                      </m:sSub>
                    </m:oMath>
                  </m:oMathPara>
                </a14:m>
                <a:endParaRPr lang="en-US" sz="1700" dirty="0">
                  <a:solidFill>
                    <a:schemeClr val="bg1">
                      <a:lumMod val="85000"/>
                    </a:schemeClr>
                  </a:solidFill>
                </a:endParaRPr>
              </a:p>
            </p:txBody>
          </p:sp>
        </mc:Choice>
        <mc:Fallback xmlns="">
          <p:sp>
            <p:nvSpPr>
              <p:cNvPr id="83" name="Oval 82"/>
              <p:cNvSpPr>
                <a:spLocks noRot="1" noChangeAspect="1" noMove="1" noResize="1" noEditPoints="1" noAdjustHandles="1" noChangeArrowheads="1" noChangeShapeType="1" noTextEdit="1"/>
              </p:cNvSpPr>
              <p:nvPr/>
            </p:nvSpPr>
            <p:spPr>
              <a:xfrm>
                <a:off x="1991579" y="2168940"/>
                <a:ext cx="529483" cy="523171"/>
              </a:xfrm>
              <a:prstGeom prst="ellipse">
                <a:avLst/>
              </a:prstGeom>
              <a:blipFill rotWithShape="1">
                <a:blip r:embed="rId8"/>
                <a:stretch>
                  <a:fillRect l="-1111"/>
                </a:stretch>
              </a:blipFill>
              <a:ln w="19050">
                <a:solidFill>
                  <a:schemeClr val="bg1">
                    <a:lumMod val="85000"/>
                  </a:schemeClr>
                </a:solidFill>
                <a:prstDash val="sysDash"/>
              </a:ln>
            </p:spPr>
            <p:txBody>
              <a:bodyPr/>
              <a:lstStyle/>
              <a:p>
                <a:r>
                  <a:rPr lang="en-US">
                    <a:noFill/>
                  </a:rPr>
                  <a:t> </a:t>
                </a:r>
              </a:p>
            </p:txBody>
          </p:sp>
        </mc:Fallback>
      </mc:AlternateContent>
      <p:cxnSp>
        <p:nvCxnSpPr>
          <p:cNvPr id="84" name="Straight Arrow Connector 83"/>
          <p:cNvCxnSpPr>
            <a:endCxn id="83" idx="2"/>
          </p:cNvCxnSpPr>
          <p:nvPr/>
        </p:nvCxnSpPr>
        <p:spPr>
          <a:xfrm flipV="1">
            <a:off x="679412" y="2430527"/>
            <a:ext cx="1312167" cy="1345027"/>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8" idx="6"/>
            <a:endCxn id="88" idx="2"/>
          </p:cNvCxnSpPr>
          <p:nvPr/>
        </p:nvCxnSpPr>
        <p:spPr>
          <a:xfrm>
            <a:off x="681883" y="3775553"/>
            <a:ext cx="1312166" cy="1345025"/>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Oval 85"/>
              <p:cNvSpPr/>
              <p:nvPr/>
            </p:nvSpPr>
            <p:spPr>
              <a:xfrm>
                <a:off x="4214396" y="2530015"/>
                <a:ext cx="529483" cy="523171"/>
              </a:xfrm>
              <a:prstGeom prst="ellipse">
                <a:avLst/>
              </a:prstGeom>
              <a:no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oMath>
                  </m:oMathPara>
                </a14:m>
                <a:endParaRPr lang="en-US" sz="1700" dirty="0">
                  <a:solidFill>
                    <a:schemeClr val="bg1">
                      <a:lumMod val="85000"/>
                    </a:schemeClr>
                  </a:solidFill>
                </a:endParaRPr>
              </a:p>
            </p:txBody>
          </p:sp>
        </mc:Choice>
        <mc:Fallback xmlns="">
          <p:sp>
            <p:nvSpPr>
              <p:cNvPr id="86" name="Oval 85"/>
              <p:cNvSpPr>
                <a:spLocks noRot="1" noChangeAspect="1" noMove="1" noResize="1" noEditPoints="1" noAdjustHandles="1" noChangeArrowheads="1" noChangeShapeType="1" noTextEdit="1"/>
              </p:cNvSpPr>
              <p:nvPr/>
            </p:nvSpPr>
            <p:spPr>
              <a:xfrm>
                <a:off x="4214396" y="2530015"/>
                <a:ext cx="529483" cy="523171"/>
              </a:xfrm>
              <a:prstGeom prst="ellipse">
                <a:avLst/>
              </a:prstGeom>
              <a:blipFill rotWithShape="1">
                <a:blip r:embed="rId9"/>
                <a:stretch>
                  <a:fillRect/>
                </a:stretch>
              </a:blipFill>
              <a:ln w="19050">
                <a:solidFill>
                  <a:schemeClr val="bg1">
                    <a:lumMod val="85000"/>
                  </a:schemeClr>
                </a:solidFill>
                <a:prstDash val="solid"/>
              </a:ln>
            </p:spPr>
            <p:txBody>
              <a:bodyPr/>
              <a:lstStyle/>
              <a:p>
                <a:r>
                  <a:rPr lang="en-US">
                    <a:noFill/>
                  </a:rPr>
                  <a:t> </a:t>
                </a:r>
              </a:p>
            </p:txBody>
          </p:sp>
        </mc:Fallback>
      </mc:AlternateContent>
      <p:cxnSp>
        <p:nvCxnSpPr>
          <p:cNvPr id="87" name="Straight Arrow Connector 86"/>
          <p:cNvCxnSpPr/>
          <p:nvPr/>
        </p:nvCxnSpPr>
        <p:spPr>
          <a:xfrm>
            <a:off x="2522159" y="2430527"/>
            <a:ext cx="1684901" cy="32698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Oval 87"/>
              <p:cNvSpPr/>
              <p:nvPr/>
            </p:nvSpPr>
            <p:spPr>
              <a:xfrm>
                <a:off x="1994050" y="4858992"/>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r>
                        <a:rPr lang="en-US" sz="1700" i="1" dirty="0" smtClean="0">
                          <a:solidFill>
                            <a:schemeClr val="bg1">
                              <a:lumMod val="85000"/>
                            </a:schemeClr>
                          </a:solidFill>
                          <a:latin typeface="Cambria Math"/>
                        </a:rPr>
                        <m:t>𝑠</m:t>
                      </m:r>
                      <m:r>
                        <a:rPr lang="en-US" sz="1700" b="0" i="0"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3</m:t>
                          </m:r>
                        </m:sub>
                      </m:sSub>
                    </m:oMath>
                  </m:oMathPara>
                </a14:m>
                <a:endParaRPr lang="en-US" sz="1700" dirty="0">
                  <a:solidFill>
                    <a:schemeClr val="bg1">
                      <a:lumMod val="85000"/>
                    </a:schemeClr>
                  </a:solidFill>
                </a:endParaRPr>
              </a:p>
            </p:txBody>
          </p:sp>
        </mc:Choice>
        <mc:Fallback xmlns="">
          <p:sp>
            <p:nvSpPr>
              <p:cNvPr id="88" name="Oval 87"/>
              <p:cNvSpPr>
                <a:spLocks noRot="1" noChangeAspect="1" noMove="1" noResize="1" noEditPoints="1" noAdjustHandles="1" noChangeArrowheads="1" noChangeShapeType="1" noTextEdit="1"/>
              </p:cNvSpPr>
              <p:nvPr/>
            </p:nvSpPr>
            <p:spPr>
              <a:xfrm>
                <a:off x="1994050" y="4858992"/>
                <a:ext cx="529483" cy="523171"/>
              </a:xfrm>
              <a:prstGeom prst="ellipse">
                <a:avLst/>
              </a:prstGeom>
              <a:blipFill rotWithShape="1">
                <a:blip r:embed="rId10"/>
                <a:stretch>
                  <a:fillRect l="-1111"/>
                </a:stretch>
              </a:blipFill>
              <a:ln w="19050">
                <a:solidFill>
                  <a:schemeClr val="bg1">
                    <a:lumMod val="85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Oval 88"/>
              <p:cNvSpPr/>
              <p:nvPr/>
            </p:nvSpPr>
            <p:spPr>
              <a:xfrm>
                <a:off x="1991578" y="3513966"/>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2</m:t>
                          </m:r>
                        </m:sub>
                      </m:sSub>
                    </m:oMath>
                  </m:oMathPara>
                </a14:m>
                <a:endParaRPr lang="en-US" sz="1700" dirty="0">
                  <a:solidFill>
                    <a:schemeClr val="tx1"/>
                  </a:solidFill>
                </a:endParaRPr>
              </a:p>
            </p:txBody>
          </p:sp>
        </mc:Choice>
        <mc:Fallback xmlns="">
          <p:sp>
            <p:nvSpPr>
              <p:cNvPr id="89" name="Oval 88"/>
              <p:cNvSpPr>
                <a:spLocks noRot="1" noChangeAspect="1" noMove="1" noResize="1" noEditPoints="1" noAdjustHandles="1" noChangeArrowheads="1" noChangeShapeType="1" noTextEdit="1"/>
              </p:cNvSpPr>
              <p:nvPr/>
            </p:nvSpPr>
            <p:spPr>
              <a:xfrm>
                <a:off x="1991578" y="3513966"/>
                <a:ext cx="529483" cy="523171"/>
              </a:xfrm>
              <a:prstGeom prst="ellipse">
                <a:avLst/>
              </a:prstGeom>
              <a:blipFill rotWithShape="1">
                <a:blip r:embed="rId11"/>
                <a:stretch>
                  <a:fillRect l="-1111"/>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p:cNvSpPr/>
              <p:nvPr/>
            </p:nvSpPr>
            <p:spPr>
              <a:xfrm>
                <a:off x="4215771" y="4512070"/>
                <a:ext cx="529483" cy="523171"/>
              </a:xfrm>
              <a:prstGeom prst="ellipse">
                <a:avLst/>
              </a:prstGeom>
              <a:no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r>
                        <a:rPr lang="en-US" sz="1700" i="1" dirty="0" smtClean="0">
                          <a:solidFill>
                            <a:schemeClr val="bg1">
                              <a:lumMod val="85000"/>
                            </a:schemeClr>
                          </a:solidFill>
                          <a:latin typeface="Cambria Math"/>
                        </a:rPr>
                        <m:t> </m:t>
                      </m:r>
                    </m:oMath>
                  </m:oMathPara>
                </a14:m>
                <a:endParaRPr lang="en-US" sz="1700" dirty="0">
                  <a:solidFill>
                    <a:schemeClr val="bg1">
                      <a:lumMod val="85000"/>
                    </a:schemeClr>
                  </a:solidFill>
                </a:endParaRPr>
              </a:p>
            </p:txBody>
          </p:sp>
        </mc:Choice>
        <mc:Fallback xmlns="">
          <p:sp>
            <p:nvSpPr>
              <p:cNvPr id="90" name="Oval 89"/>
              <p:cNvSpPr>
                <a:spLocks noRot="1" noChangeAspect="1" noMove="1" noResize="1" noEditPoints="1" noAdjustHandles="1" noChangeArrowheads="1" noChangeShapeType="1" noTextEdit="1"/>
              </p:cNvSpPr>
              <p:nvPr/>
            </p:nvSpPr>
            <p:spPr>
              <a:xfrm>
                <a:off x="4215771" y="4512070"/>
                <a:ext cx="529483" cy="523171"/>
              </a:xfrm>
              <a:prstGeom prst="ellipse">
                <a:avLst/>
              </a:prstGeom>
              <a:blipFill rotWithShape="1">
                <a:blip r:embed="rId12"/>
                <a:stretch>
                  <a:fillRect/>
                </a:stretch>
              </a:blipFill>
              <a:ln w="19050">
                <a:solidFill>
                  <a:schemeClr val="bg1">
                    <a:lumMod val="85000"/>
                  </a:schemeClr>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Oval 90"/>
              <p:cNvSpPr/>
              <p:nvPr/>
            </p:nvSpPr>
            <p:spPr>
              <a:xfrm>
                <a:off x="4223108" y="5220067"/>
                <a:ext cx="529483" cy="523171"/>
              </a:xfrm>
              <a:prstGeom prst="ellipse">
                <a:avLst/>
              </a:prstGeom>
              <a:no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oMath>
                  </m:oMathPara>
                </a14:m>
                <a:endParaRPr lang="en-US" sz="1700" dirty="0">
                  <a:solidFill>
                    <a:schemeClr val="bg1">
                      <a:lumMod val="85000"/>
                    </a:schemeClr>
                  </a:solidFill>
                </a:endParaRPr>
              </a:p>
            </p:txBody>
          </p:sp>
        </mc:Choice>
        <mc:Fallback xmlns="">
          <p:sp>
            <p:nvSpPr>
              <p:cNvPr id="91" name="Oval 90"/>
              <p:cNvSpPr>
                <a:spLocks noRot="1" noChangeAspect="1" noMove="1" noResize="1" noEditPoints="1" noAdjustHandles="1" noChangeArrowheads="1" noChangeShapeType="1" noTextEdit="1"/>
              </p:cNvSpPr>
              <p:nvPr/>
            </p:nvSpPr>
            <p:spPr>
              <a:xfrm>
                <a:off x="4223108" y="5220067"/>
                <a:ext cx="529483" cy="523171"/>
              </a:xfrm>
              <a:prstGeom prst="ellipse">
                <a:avLst/>
              </a:prstGeom>
              <a:blipFill rotWithShape="1">
                <a:blip r:embed="rId9"/>
                <a:stretch>
                  <a:fillRect/>
                </a:stretch>
              </a:blipFill>
              <a:ln w="19050">
                <a:solidFill>
                  <a:schemeClr val="bg1">
                    <a:lumMod val="85000"/>
                  </a:schemeClr>
                </a:solidFill>
                <a:prstDash val="solid"/>
              </a:ln>
            </p:spPr>
            <p:txBody>
              <a:bodyPr/>
              <a:lstStyle/>
              <a:p>
                <a:r>
                  <a:rPr lang="en-US">
                    <a:noFill/>
                  </a:rPr>
                  <a:t> </a:t>
                </a:r>
              </a:p>
            </p:txBody>
          </p:sp>
        </mc:Fallback>
      </mc:AlternateContent>
      <p:cxnSp>
        <p:nvCxnSpPr>
          <p:cNvPr id="92" name="Straight Arrow Connector 91"/>
          <p:cNvCxnSpPr>
            <a:endCxn id="90" idx="2"/>
          </p:cNvCxnSpPr>
          <p:nvPr/>
        </p:nvCxnSpPr>
        <p:spPr>
          <a:xfrm flipV="1">
            <a:off x="2530871" y="4773656"/>
            <a:ext cx="1684901" cy="346923"/>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530871" y="5120578"/>
            <a:ext cx="1684901" cy="32698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Rectangle 93"/>
              <p:cNvSpPr/>
              <p:nvPr/>
            </p:nvSpPr>
            <p:spPr>
              <a:xfrm>
                <a:off x="4089312"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94" name="Rectangle 93"/>
              <p:cNvSpPr>
                <a:spLocks noRot="1" noChangeAspect="1" noMove="1" noResize="1" noEditPoints="1" noAdjustHandles="1" noChangeArrowheads="1" noChangeShapeType="1" noTextEdit="1"/>
              </p:cNvSpPr>
              <p:nvPr/>
            </p:nvSpPr>
            <p:spPr>
              <a:xfrm>
                <a:off x="4089312" y="1379994"/>
                <a:ext cx="707951" cy="369332"/>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rot="20912104">
                <a:off x="2875882" y="1914396"/>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bg1">
                              <a:lumMod val="85000"/>
                            </a:schemeClr>
                          </a:solidFill>
                          <a:latin typeface="Cambria Math"/>
                        </a:rPr>
                        <m:t>𝑇</m:t>
                      </m:r>
                      <m:r>
                        <a:rPr lang="en-US" sz="1200" b="0" i="1" smtClean="0">
                          <a:solidFill>
                            <a:schemeClr val="bg1">
                              <a:lumMod val="85000"/>
                            </a:schemeClr>
                          </a:solidFill>
                          <a:latin typeface="Cambria Math"/>
                        </a:rPr>
                        <m:t>(</m:t>
                      </m:r>
                      <m:r>
                        <a:rPr lang="en-US" sz="1200" i="1">
                          <a:solidFill>
                            <a:schemeClr val="bg1">
                              <a:lumMod val="85000"/>
                            </a:schemeClr>
                          </a:solidFill>
                          <a:latin typeface="Cambria Math"/>
                        </a:rPr>
                        <m:t>𝑠</m:t>
                      </m:r>
                      <m:r>
                        <a:rPr lang="en-US" sz="1200" i="1">
                          <a:solidFill>
                            <a:schemeClr val="bg1">
                              <a:lumMod val="85000"/>
                            </a:schemeClr>
                          </a:solidFill>
                          <a:latin typeface="Cambria Math"/>
                        </a:rPr>
                        <m:t>,</m:t>
                      </m:r>
                      <m:sSub>
                        <m:sSubPr>
                          <m:ctrlPr>
                            <a:rPr lang="en-US" sz="1200" b="0" i="1" smtClean="0">
                              <a:solidFill>
                                <a:schemeClr val="bg1">
                                  <a:lumMod val="85000"/>
                                </a:schemeClr>
                              </a:solidFill>
                              <a:latin typeface="Cambria Math" panose="02040503050406030204" pitchFamily="18" charset="0"/>
                            </a:rPr>
                          </m:ctrlPr>
                        </m:sSubPr>
                        <m:e>
                          <m:r>
                            <a:rPr lang="en-US" sz="1200" i="1">
                              <a:solidFill>
                                <a:schemeClr val="bg1">
                                  <a:lumMod val="85000"/>
                                </a:schemeClr>
                              </a:solidFill>
                              <a:latin typeface="Cambria Math"/>
                            </a:rPr>
                            <m:t>𝑎</m:t>
                          </m:r>
                        </m:e>
                        <m:sub>
                          <m:r>
                            <a:rPr lang="en-US" sz="1200" b="0" i="1" smtClean="0">
                              <a:solidFill>
                                <a:schemeClr val="bg1">
                                  <a:lumMod val="85000"/>
                                </a:schemeClr>
                              </a:solidFill>
                              <a:latin typeface="Cambria Math"/>
                            </a:rPr>
                            <m:t>1</m:t>
                          </m:r>
                        </m:sub>
                      </m:sSub>
                      <m:r>
                        <a:rPr lang="en-US" sz="1200" i="1">
                          <a:solidFill>
                            <a:schemeClr val="bg1">
                              <a:lumMod val="85000"/>
                            </a:schemeClr>
                          </a:solidFill>
                          <a:latin typeface="Cambria Math"/>
                        </a:rPr>
                        <m:t>,</m:t>
                      </m:r>
                      <m:sSub>
                        <m:sSubPr>
                          <m:ctrlPr>
                            <a:rPr lang="en-US" sz="1200" b="0" i="1" smtClean="0">
                              <a:solidFill>
                                <a:schemeClr val="bg1">
                                  <a:lumMod val="85000"/>
                                </a:schemeClr>
                              </a:solidFill>
                              <a:latin typeface="Cambria Math" panose="02040503050406030204" pitchFamily="18" charset="0"/>
                            </a:rPr>
                          </m:ctrlPr>
                        </m:sSubPr>
                        <m:e>
                          <m:r>
                            <a:rPr lang="en-US" sz="1200" b="0" i="1" smtClean="0">
                              <a:solidFill>
                                <a:schemeClr val="bg1">
                                  <a:lumMod val="85000"/>
                                </a:schemeClr>
                              </a:solidFill>
                              <a:latin typeface="Cambria Math"/>
                            </a:rPr>
                            <m:t>𝑠</m:t>
                          </m:r>
                        </m:e>
                        <m:sub>
                          <m:r>
                            <a:rPr lang="en-US" sz="1200" b="0" i="1" smtClean="0">
                              <a:solidFill>
                                <a:schemeClr val="bg1">
                                  <a:lumMod val="85000"/>
                                </a:schemeClr>
                              </a:solidFill>
                              <a:latin typeface="Cambria Math"/>
                            </a:rPr>
                            <m:t>1</m:t>
                          </m:r>
                        </m:sub>
                      </m:sSub>
                      <m:r>
                        <a:rPr lang="en-US" sz="1200" b="0" i="1" smtClean="0">
                          <a:solidFill>
                            <a:schemeClr val="bg1">
                              <a:lumMod val="85000"/>
                            </a:schemeClr>
                          </a:solidFill>
                          <a:latin typeface="Cambria Math"/>
                        </a:rPr>
                        <m:t>) </m:t>
                      </m:r>
                    </m:oMath>
                  </m:oMathPara>
                </a14:m>
                <a:endParaRPr lang="en-US" sz="1200" dirty="0">
                  <a:solidFill>
                    <a:schemeClr val="bg1">
                      <a:lumMod val="85000"/>
                    </a:schemeClr>
                  </a:solidFill>
                </a:endParaRPr>
              </a:p>
            </p:txBody>
          </p:sp>
        </mc:Choice>
        <mc:Fallback xmlns="">
          <p:sp>
            <p:nvSpPr>
              <p:cNvPr id="95" name="Rectangle 94"/>
              <p:cNvSpPr>
                <a:spLocks noRot="1" noChangeAspect="1" noMove="1" noResize="1" noEditPoints="1" noAdjustHandles="1" noChangeArrowheads="1" noChangeShapeType="1" noTextEdit="1"/>
              </p:cNvSpPr>
              <p:nvPr/>
            </p:nvSpPr>
            <p:spPr>
              <a:xfrm rot="20912104">
                <a:off x="2875882" y="1914396"/>
                <a:ext cx="1444767" cy="276999"/>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rot="20906806">
                <a:off x="3161619" y="2215428"/>
                <a:ext cx="96148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bg1">
                              <a:lumMod val="85000"/>
                            </a:schemeClr>
                          </a:solidFill>
                          <a:latin typeface="Cambria Math"/>
                        </a:rPr>
                        <m:t>𝑅</m:t>
                      </m:r>
                      <m:d>
                        <m:dPr>
                          <m:ctrlPr>
                            <a:rPr lang="en-US" sz="1200" i="1">
                              <a:solidFill>
                                <a:schemeClr val="bg1">
                                  <a:lumMod val="85000"/>
                                </a:schemeClr>
                              </a:solidFill>
                              <a:latin typeface="Cambria Math" panose="02040503050406030204" pitchFamily="18" charset="0"/>
                            </a:rPr>
                          </m:ctrlPr>
                        </m:dPr>
                        <m:e>
                          <m:r>
                            <a:rPr lang="en-US" sz="1200" i="1">
                              <a:solidFill>
                                <a:schemeClr val="bg1">
                                  <a:lumMod val="85000"/>
                                </a:schemeClr>
                              </a:solidFill>
                              <a:latin typeface="Cambria Math"/>
                            </a:rPr>
                            <m:t>𝑠</m:t>
                          </m:r>
                          <m:r>
                            <a:rPr lang="en-US" sz="1200" i="1">
                              <a:solidFill>
                                <a:schemeClr val="bg1">
                                  <a:lumMod val="85000"/>
                                </a:schemeClr>
                              </a:solidFill>
                              <a:latin typeface="Cambria Math"/>
                            </a:rPr>
                            <m:t>,</m:t>
                          </m:r>
                          <m:sSub>
                            <m:sSubPr>
                              <m:ctrlPr>
                                <a:rPr lang="en-US" sz="1200" b="0" i="1" smtClean="0">
                                  <a:solidFill>
                                    <a:schemeClr val="bg1">
                                      <a:lumMod val="85000"/>
                                    </a:schemeClr>
                                  </a:solidFill>
                                  <a:latin typeface="Cambria Math" panose="02040503050406030204" pitchFamily="18" charset="0"/>
                                </a:rPr>
                              </m:ctrlPr>
                            </m:sSubPr>
                            <m:e>
                              <m:r>
                                <a:rPr lang="en-US" sz="1200" i="1">
                                  <a:solidFill>
                                    <a:schemeClr val="bg1">
                                      <a:lumMod val="85000"/>
                                    </a:schemeClr>
                                  </a:solidFill>
                                  <a:latin typeface="Cambria Math"/>
                                </a:rPr>
                                <m:t>𝑎</m:t>
                              </m:r>
                            </m:e>
                            <m:sub>
                              <m:r>
                                <a:rPr lang="en-US" sz="1200" b="0" i="1" smtClean="0">
                                  <a:solidFill>
                                    <a:schemeClr val="bg1">
                                      <a:lumMod val="85000"/>
                                    </a:schemeClr>
                                  </a:solidFill>
                                  <a:latin typeface="Cambria Math"/>
                                </a:rPr>
                                <m:t>1</m:t>
                              </m:r>
                            </m:sub>
                          </m:sSub>
                          <m:r>
                            <a:rPr lang="en-US" sz="1200" i="1">
                              <a:solidFill>
                                <a:schemeClr val="bg1">
                                  <a:lumMod val="85000"/>
                                </a:schemeClr>
                              </a:solidFill>
                              <a:latin typeface="Cambria Math"/>
                            </a:rPr>
                            <m:t>,</m:t>
                          </m:r>
                          <m:sSub>
                            <m:sSubPr>
                              <m:ctrlPr>
                                <a:rPr lang="en-US" sz="1200" b="0" i="1" smtClean="0">
                                  <a:solidFill>
                                    <a:schemeClr val="bg1">
                                      <a:lumMod val="85000"/>
                                    </a:schemeClr>
                                  </a:solidFill>
                                  <a:latin typeface="Cambria Math" panose="02040503050406030204" pitchFamily="18" charset="0"/>
                                </a:rPr>
                              </m:ctrlPr>
                            </m:sSubPr>
                            <m:e>
                              <m:r>
                                <a:rPr lang="en-US" sz="1200" b="0" i="1" smtClean="0">
                                  <a:solidFill>
                                    <a:schemeClr val="bg1">
                                      <a:lumMod val="85000"/>
                                    </a:schemeClr>
                                  </a:solidFill>
                                  <a:latin typeface="Cambria Math"/>
                                </a:rPr>
                                <m:t>𝑠</m:t>
                              </m:r>
                            </m:e>
                            <m:sub>
                              <m:r>
                                <a:rPr lang="en-US" sz="1200" b="0" i="1" smtClean="0">
                                  <a:solidFill>
                                    <a:schemeClr val="bg1">
                                      <a:lumMod val="85000"/>
                                    </a:schemeClr>
                                  </a:solidFill>
                                  <a:latin typeface="Cambria Math"/>
                                </a:rPr>
                                <m:t>1</m:t>
                              </m:r>
                            </m:sub>
                          </m:sSub>
                          <m:r>
                            <a:rPr lang="en-US" sz="1200" i="1" smtClean="0">
                              <a:solidFill>
                                <a:schemeClr val="bg1">
                                  <a:lumMod val="85000"/>
                                </a:schemeClr>
                              </a:solidFill>
                              <a:latin typeface="Cambria Math"/>
                            </a:rPr>
                            <m:t> </m:t>
                          </m:r>
                        </m:e>
                      </m:d>
                    </m:oMath>
                  </m:oMathPara>
                </a14:m>
                <a:endParaRPr lang="en-US" sz="1200" dirty="0">
                  <a:solidFill>
                    <a:schemeClr val="bg1">
                      <a:lumMod val="85000"/>
                    </a:schemeClr>
                  </a:solidFill>
                </a:endParaRPr>
              </a:p>
            </p:txBody>
          </p:sp>
        </mc:Choice>
        <mc:Fallback xmlns="">
          <p:sp>
            <p:nvSpPr>
              <p:cNvPr id="96" name="Rectangle 95"/>
              <p:cNvSpPr>
                <a:spLocks noRot="1" noChangeAspect="1" noMove="1" noResize="1" noEditPoints="1" noAdjustHandles="1" noChangeArrowheads="1" noChangeShapeType="1" noTextEdit="1"/>
              </p:cNvSpPr>
              <p:nvPr/>
            </p:nvSpPr>
            <p:spPr>
              <a:xfrm rot="20906806">
                <a:off x="3161619" y="2215428"/>
                <a:ext cx="961482" cy="276999"/>
              </a:xfrm>
              <a:prstGeom prst="rect">
                <a:avLst/>
              </a:prstGeom>
              <a:blipFill rotWithShape="1">
                <a:blip r:embed="rId15"/>
                <a:stretch>
                  <a:fillRect/>
                </a:stretch>
              </a:blipFill>
            </p:spPr>
            <p:txBody>
              <a:bodyPr/>
              <a:lstStyle/>
              <a:p>
                <a:r>
                  <a:rPr lang="en-US">
                    <a:noFill/>
                  </a:rPr>
                  <a:t> </a:t>
                </a:r>
              </a:p>
            </p:txBody>
          </p:sp>
        </mc:Fallback>
      </mc:AlternateContent>
      <p:cxnSp>
        <p:nvCxnSpPr>
          <p:cNvPr id="97" name="Straight Arrow Connector 96"/>
          <p:cNvCxnSpPr>
            <a:endCxn id="98" idx="2"/>
          </p:cNvCxnSpPr>
          <p:nvPr/>
        </p:nvCxnSpPr>
        <p:spPr>
          <a:xfrm flipV="1">
            <a:off x="2522159" y="2083604"/>
            <a:ext cx="1684901" cy="346923"/>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207059" y="1822018"/>
            <a:ext cx="529483" cy="523171"/>
          </a:xfrm>
          <a:prstGeom prst="ellipse">
            <a:avLst/>
          </a:prstGeom>
          <a:no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chemeClr val="bg1">
                  <a:lumMod val="85000"/>
                </a:schemeClr>
              </a:solidFill>
            </a:endParaRPr>
          </a:p>
        </p:txBody>
      </p:sp>
      <mc:AlternateContent xmlns:mc="http://schemas.openxmlformats.org/markup-compatibility/2006" xmlns:a14="http://schemas.microsoft.com/office/drawing/2010/main">
        <mc:Choice Requires="a14">
          <p:sp>
            <p:nvSpPr>
              <p:cNvPr id="99" name="Rectangle 98"/>
              <p:cNvSpPr/>
              <p:nvPr/>
            </p:nvSpPr>
            <p:spPr>
              <a:xfrm>
                <a:off x="1074107" y="2588190"/>
                <a:ext cx="4678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i="1" dirty="0">
                              <a:solidFill>
                                <a:schemeClr val="bg1">
                                  <a:lumMod val="85000"/>
                                </a:schemeClr>
                              </a:solidFill>
                              <a:latin typeface="Cambria Math"/>
                            </a:rPr>
                            <m:t>1</m:t>
                          </m:r>
                        </m:sub>
                      </m:sSub>
                    </m:oMath>
                  </m:oMathPara>
                </a14:m>
                <a:endParaRPr lang="en-US" dirty="0">
                  <a:solidFill>
                    <a:schemeClr val="bg1">
                      <a:lumMod val="85000"/>
                    </a:schemeClr>
                  </a:solidFill>
                </a:endParaRPr>
              </a:p>
            </p:txBody>
          </p:sp>
        </mc:Choice>
        <mc:Fallback xmlns="">
          <p:sp>
            <p:nvSpPr>
              <p:cNvPr id="99" name="Rectangle 98"/>
              <p:cNvSpPr>
                <a:spLocks noRot="1" noChangeAspect="1" noMove="1" noResize="1" noEditPoints="1" noAdjustHandles="1" noChangeArrowheads="1" noChangeShapeType="1" noTextEdit="1"/>
              </p:cNvSpPr>
              <p:nvPr/>
            </p:nvSpPr>
            <p:spPr>
              <a:xfrm>
                <a:off x="1074107" y="2588190"/>
                <a:ext cx="467820" cy="369332"/>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1060824" y="3383852"/>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100" name="Rectangle 99"/>
              <p:cNvSpPr>
                <a:spLocks noRot="1" noChangeAspect="1" noMove="1" noResize="1" noEditPoints="1" noAdjustHandles="1" noChangeArrowheads="1" noChangeShapeType="1" noTextEdit="1"/>
              </p:cNvSpPr>
              <p:nvPr/>
            </p:nvSpPr>
            <p:spPr>
              <a:xfrm>
                <a:off x="1060824" y="3383852"/>
                <a:ext cx="560592" cy="447913"/>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p:cNvSpPr/>
              <p:nvPr/>
            </p:nvSpPr>
            <p:spPr>
              <a:xfrm>
                <a:off x="1109419" y="4072335"/>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b="0" i="1" dirty="0" smtClean="0">
                              <a:solidFill>
                                <a:schemeClr val="bg1">
                                  <a:lumMod val="85000"/>
                                </a:schemeClr>
                              </a:solidFill>
                              <a:latin typeface="Cambria Math"/>
                            </a:rPr>
                            <m:t>3</m:t>
                          </m:r>
                        </m:sub>
                      </m:sSub>
                    </m:oMath>
                  </m:oMathPara>
                </a14:m>
                <a:endParaRPr lang="en-US" dirty="0">
                  <a:solidFill>
                    <a:schemeClr val="bg1">
                      <a:lumMod val="85000"/>
                    </a:schemeClr>
                  </a:solidFill>
                </a:endParaRPr>
              </a:p>
            </p:txBody>
          </p:sp>
        </mc:Choice>
        <mc:Fallback xmlns="">
          <p:sp>
            <p:nvSpPr>
              <p:cNvPr id="101" name="Rectangle 100"/>
              <p:cNvSpPr>
                <a:spLocks noRot="1" noChangeAspect="1" noMove="1" noResize="1" noEditPoints="1" noAdjustHandles="1" noChangeArrowheads="1" noChangeShapeType="1" noTextEdit="1"/>
              </p:cNvSpPr>
              <p:nvPr/>
            </p:nvSpPr>
            <p:spPr>
              <a:xfrm>
                <a:off x="1109419" y="4072335"/>
                <a:ext cx="473142" cy="369332"/>
              </a:xfrm>
              <a:prstGeom prst="rect">
                <a:avLst/>
              </a:prstGeom>
              <a:blipFill rotWithShape="1">
                <a:blip r:embed="rId18"/>
                <a:stretch>
                  <a:fillRect/>
                </a:stretch>
              </a:blipFill>
            </p:spPr>
            <p:txBody>
              <a:bodyPr/>
              <a:lstStyle/>
              <a:p>
                <a:r>
                  <a:rPr lang="en-US">
                    <a:noFill/>
                  </a:rPr>
                  <a:t> </a:t>
                </a:r>
              </a:p>
            </p:txBody>
          </p:sp>
        </mc:Fallback>
      </mc:AlternateContent>
      <p:cxnSp>
        <p:nvCxnSpPr>
          <p:cNvPr id="102" name="Straight Arrow Connector 101"/>
          <p:cNvCxnSpPr>
            <a:endCxn id="79" idx="2"/>
          </p:cNvCxnSpPr>
          <p:nvPr/>
        </p:nvCxnSpPr>
        <p:spPr>
          <a:xfrm flipV="1">
            <a:off x="2523534" y="3428631"/>
            <a:ext cx="1684901" cy="3469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Rectangle 102"/>
              <p:cNvSpPr/>
              <p:nvPr/>
            </p:nvSpPr>
            <p:spPr>
              <a:xfrm>
                <a:off x="4272550" y="1887733"/>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85000"/>
                                </a:schemeClr>
                              </a:solidFill>
                              <a:latin typeface="Cambria Math" panose="02040503050406030204" pitchFamily="18" charset="0"/>
                            </a:rPr>
                          </m:ctrlPr>
                        </m:sSubPr>
                        <m:e>
                          <m:r>
                            <a:rPr lang="en-US" b="0" i="1" smtClean="0">
                              <a:solidFill>
                                <a:schemeClr val="bg1">
                                  <a:lumMod val="85000"/>
                                </a:schemeClr>
                              </a:solidFill>
                              <a:latin typeface="Cambria Math" panose="02040503050406030204" pitchFamily="18" charset="0"/>
                            </a:rPr>
                            <m:t>𝑠</m:t>
                          </m:r>
                        </m:e>
                        <m:sub>
                          <m:r>
                            <a:rPr lang="en-US" b="0" i="1" smtClean="0">
                              <a:solidFill>
                                <a:schemeClr val="bg1">
                                  <a:lumMod val="85000"/>
                                </a:schemeClr>
                              </a:solidFill>
                              <a:latin typeface="Cambria Math" panose="02040503050406030204" pitchFamily="18" charset="0"/>
                            </a:rPr>
                            <m:t>1</m:t>
                          </m:r>
                        </m:sub>
                      </m:sSub>
                    </m:oMath>
                  </m:oMathPara>
                </a14:m>
                <a:endParaRPr lang="en-US" dirty="0">
                  <a:solidFill>
                    <a:schemeClr val="bg1">
                      <a:lumMod val="85000"/>
                    </a:schemeClr>
                  </a:solidFill>
                </a:endParaRPr>
              </a:p>
            </p:txBody>
          </p:sp>
        </mc:Choice>
        <mc:Fallback xmlns="">
          <p:sp>
            <p:nvSpPr>
              <p:cNvPr id="103" name="Rectangle 102"/>
              <p:cNvSpPr>
                <a:spLocks noRot="1" noChangeAspect="1" noMove="1" noResize="1" noEditPoints="1" noAdjustHandles="1" noChangeArrowheads="1" noChangeShapeType="1" noTextEdit="1"/>
              </p:cNvSpPr>
              <p:nvPr/>
            </p:nvSpPr>
            <p:spPr>
              <a:xfrm>
                <a:off x="4272550" y="1887733"/>
                <a:ext cx="441339"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Rectangle 103"/>
              <p:cNvSpPr/>
              <p:nvPr/>
            </p:nvSpPr>
            <p:spPr>
              <a:xfrm>
                <a:off x="4264196" y="2585903"/>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85000"/>
                                </a:schemeClr>
                              </a:solidFill>
                              <a:latin typeface="Cambria Math" panose="02040503050406030204" pitchFamily="18" charset="0"/>
                            </a:rPr>
                          </m:ctrlPr>
                        </m:sSubPr>
                        <m:e>
                          <m:r>
                            <a:rPr lang="en-US" b="0" i="1" smtClean="0">
                              <a:solidFill>
                                <a:schemeClr val="bg1">
                                  <a:lumMod val="85000"/>
                                </a:schemeClr>
                              </a:solidFill>
                              <a:latin typeface="Cambria Math" panose="02040503050406030204" pitchFamily="18" charset="0"/>
                            </a:rPr>
                            <m:t>𝑠</m:t>
                          </m:r>
                        </m:e>
                        <m:sub>
                          <m:r>
                            <a:rPr lang="en-US" b="0" i="1" smtClean="0">
                              <a:solidFill>
                                <a:schemeClr val="bg1">
                                  <a:lumMod val="85000"/>
                                </a:schemeClr>
                              </a:solidFill>
                              <a:latin typeface="Cambria Math" panose="02040503050406030204" pitchFamily="18" charset="0"/>
                            </a:rPr>
                            <m:t>2</m:t>
                          </m:r>
                        </m:sub>
                      </m:sSub>
                    </m:oMath>
                  </m:oMathPara>
                </a14:m>
                <a:endParaRPr lang="en-US" dirty="0">
                  <a:solidFill>
                    <a:schemeClr val="bg1">
                      <a:lumMod val="85000"/>
                    </a:schemeClr>
                  </a:solidFill>
                </a:endParaRPr>
              </a:p>
            </p:txBody>
          </p:sp>
        </mc:Choice>
        <mc:Fallback xmlns="">
          <p:sp>
            <p:nvSpPr>
              <p:cNvPr id="104" name="Rectangle 103"/>
              <p:cNvSpPr>
                <a:spLocks noRot="1" noChangeAspect="1" noMove="1" noResize="1" noEditPoints="1" noAdjustHandles="1" noChangeArrowheads="1" noChangeShapeType="1" noTextEdit="1"/>
              </p:cNvSpPr>
              <p:nvPr/>
            </p:nvSpPr>
            <p:spPr>
              <a:xfrm>
                <a:off x="4264196" y="2585903"/>
                <a:ext cx="446661"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Rectangle 104"/>
              <p:cNvSpPr/>
              <p:nvPr/>
            </p:nvSpPr>
            <p:spPr>
              <a:xfrm>
                <a:off x="4293471" y="3212212"/>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105" name="Rectangle 104"/>
              <p:cNvSpPr>
                <a:spLocks noRot="1" noChangeAspect="1" noMove="1" noResize="1" noEditPoints="1" noAdjustHandles="1" noChangeArrowheads="1" noChangeShapeType="1" noTextEdit="1"/>
              </p:cNvSpPr>
              <p:nvPr/>
            </p:nvSpPr>
            <p:spPr>
              <a:xfrm>
                <a:off x="4293471" y="3212212"/>
                <a:ext cx="441339"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Rectangle 105"/>
              <p:cNvSpPr/>
              <p:nvPr/>
            </p:nvSpPr>
            <p:spPr>
              <a:xfrm>
                <a:off x="4285117" y="3910382"/>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106" name="Rectangle 105"/>
              <p:cNvSpPr>
                <a:spLocks noRot="1" noChangeAspect="1" noMove="1" noResize="1" noEditPoints="1" noAdjustHandles="1" noChangeArrowheads="1" noChangeShapeType="1" noTextEdit="1"/>
              </p:cNvSpPr>
              <p:nvPr/>
            </p:nvSpPr>
            <p:spPr>
              <a:xfrm>
                <a:off x="4285117" y="3910382"/>
                <a:ext cx="446661"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Rectangle 106"/>
              <p:cNvSpPr/>
              <p:nvPr/>
            </p:nvSpPr>
            <p:spPr>
              <a:xfrm>
                <a:off x="4303372" y="455816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85000"/>
                                </a:schemeClr>
                              </a:solidFill>
                              <a:latin typeface="Cambria Math" panose="02040503050406030204" pitchFamily="18" charset="0"/>
                            </a:rPr>
                          </m:ctrlPr>
                        </m:sSubPr>
                        <m:e>
                          <m:r>
                            <a:rPr lang="en-US" b="0" i="1" smtClean="0">
                              <a:solidFill>
                                <a:schemeClr val="bg1">
                                  <a:lumMod val="85000"/>
                                </a:schemeClr>
                              </a:solidFill>
                              <a:latin typeface="Cambria Math" panose="02040503050406030204" pitchFamily="18" charset="0"/>
                            </a:rPr>
                            <m:t>𝑠</m:t>
                          </m:r>
                        </m:e>
                        <m:sub>
                          <m:r>
                            <a:rPr lang="en-US" b="0" i="1" smtClean="0">
                              <a:solidFill>
                                <a:schemeClr val="bg1">
                                  <a:lumMod val="85000"/>
                                </a:schemeClr>
                              </a:solidFill>
                              <a:latin typeface="Cambria Math" panose="02040503050406030204" pitchFamily="18" charset="0"/>
                            </a:rPr>
                            <m:t>1</m:t>
                          </m:r>
                        </m:sub>
                      </m:sSub>
                    </m:oMath>
                  </m:oMathPara>
                </a14:m>
                <a:endParaRPr lang="en-US" dirty="0">
                  <a:solidFill>
                    <a:schemeClr val="bg1">
                      <a:lumMod val="85000"/>
                    </a:schemeClr>
                  </a:solidFill>
                </a:endParaRPr>
              </a:p>
            </p:txBody>
          </p:sp>
        </mc:Choice>
        <mc:Fallback xmlns="">
          <p:sp>
            <p:nvSpPr>
              <p:cNvPr id="107" name="Rectangle 106"/>
              <p:cNvSpPr>
                <a:spLocks noRot="1" noChangeAspect="1" noMove="1" noResize="1" noEditPoints="1" noAdjustHandles="1" noChangeArrowheads="1" noChangeShapeType="1" noTextEdit="1"/>
              </p:cNvSpPr>
              <p:nvPr/>
            </p:nvSpPr>
            <p:spPr>
              <a:xfrm>
                <a:off x="4303372" y="4558168"/>
                <a:ext cx="441339"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Rectangle 107"/>
              <p:cNvSpPr/>
              <p:nvPr/>
            </p:nvSpPr>
            <p:spPr>
              <a:xfrm>
                <a:off x="4295018" y="525633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85000"/>
                                </a:schemeClr>
                              </a:solidFill>
                              <a:latin typeface="Cambria Math" panose="02040503050406030204" pitchFamily="18" charset="0"/>
                            </a:rPr>
                          </m:ctrlPr>
                        </m:sSubPr>
                        <m:e>
                          <m:r>
                            <a:rPr lang="en-US" b="0" i="1" smtClean="0">
                              <a:solidFill>
                                <a:schemeClr val="bg1">
                                  <a:lumMod val="85000"/>
                                </a:schemeClr>
                              </a:solidFill>
                              <a:latin typeface="Cambria Math" panose="02040503050406030204" pitchFamily="18" charset="0"/>
                            </a:rPr>
                            <m:t>𝑠</m:t>
                          </m:r>
                        </m:e>
                        <m:sub>
                          <m:r>
                            <a:rPr lang="en-US" b="0" i="1" smtClean="0">
                              <a:solidFill>
                                <a:schemeClr val="bg1">
                                  <a:lumMod val="85000"/>
                                </a:schemeClr>
                              </a:solidFill>
                              <a:latin typeface="Cambria Math" panose="02040503050406030204" pitchFamily="18" charset="0"/>
                            </a:rPr>
                            <m:t>2</m:t>
                          </m:r>
                        </m:sub>
                      </m:sSub>
                    </m:oMath>
                  </m:oMathPara>
                </a14:m>
                <a:endParaRPr lang="en-US" dirty="0">
                  <a:solidFill>
                    <a:schemeClr val="bg1">
                      <a:lumMod val="85000"/>
                    </a:schemeClr>
                  </a:solidFill>
                </a:endParaRPr>
              </a:p>
            </p:txBody>
          </p:sp>
        </mc:Choice>
        <mc:Fallback xmlns="">
          <p:sp>
            <p:nvSpPr>
              <p:cNvPr id="108" name="Rectangle 107"/>
              <p:cNvSpPr>
                <a:spLocks noRot="1" noChangeAspect="1" noMove="1" noResize="1" noEditPoints="1" noAdjustHandles="1" noChangeArrowheads="1" noChangeShapeType="1" noTextEdit="1"/>
              </p:cNvSpPr>
              <p:nvPr/>
            </p:nvSpPr>
            <p:spPr>
              <a:xfrm>
                <a:off x="4295018" y="5256338"/>
                <a:ext cx="446661"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ectangle 108"/>
              <p:cNvSpPr/>
              <p:nvPr/>
            </p:nvSpPr>
            <p:spPr>
              <a:xfrm rot="660429">
                <a:off x="3029576" y="3956547"/>
                <a:ext cx="96866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2</m:t>
                              </m:r>
                            </m:sub>
                          </m:sSub>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a:rPr>
                                <m:t>𝑠</m:t>
                              </m:r>
                            </m:e>
                            <m:sub>
                              <m:r>
                                <a:rPr lang="en-US" sz="1200" b="0" i="1" smtClean="0">
                                  <a:solidFill>
                                    <a:schemeClr val="tx1"/>
                                  </a:solidFill>
                                  <a:latin typeface="Cambria Math" panose="02040503050406030204" pitchFamily="18" charset="0"/>
                                </a:rPr>
                                <m:t>2</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109" name="Rectangle 108"/>
              <p:cNvSpPr>
                <a:spLocks noRot="1" noChangeAspect="1" noMove="1" noResize="1" noEditPoints="1" noAdjustHandles="1" noChangeArrowheads="1" noChangeShapeType="1" noTextEdit="1"/>
              </p:cNvSpPr>
              <p:nvPr/>
            </p:nvSpPr>
            <p:spPr>
              <a:xfrm rot="660429">
                <a:off x="3029576" y="3956547"/>
                <a:ext cx="968662" cy="276999"/>
              </a:xfrm>
              <a:prstGeom prst="rect">
                <a:avLst/>
              </a:prstGeom>
              <a:blipFill>
                <a:blip r:embed="rId25"/>
                <a:stretch>
                  <a:fillRect/>
                </a:stretch>
              </a:blipFill>
            </p:spPr>
            <p:txBody>
              <a:bodyPr/>
              <a:lstStyle/>
              <a:p>
                <a:r>
                  <a:rPr lang="en-US">
                    <a:noFill/>
                  </a:rPr>
                  <a:t> </a:t>
                </a:r>
              </a:p>
            </p:txBody>
          </p:sp>
        </mc:Fallback>
      </mc:AlternateContent>
      <p:cxnSp>
        <p:nvCxnSpPr>
          <p:cNvPr id="110" name="Straight Arrow Connector 109"/>
          <p:cNvCxnSpPr/>
          <p:nvPr/>
        </p:nvCxnSpPr>
        <p:spPr>
          <a:xfrm>
            <a:off x="4732952" y="3420837"/>
            <a:ext cx="1312167" cy="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Oval 110"/>
              <p:cNvSpPr/>
              <p:nvPr/>
            </p:nvSpPr>
            <p:spPr>
              <a:xfrm>
                <a:off x="6042646" y="2538263"/>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tx1"/>
                          </a:solidFill>
                          <a:latin typeface="Cambria Math"/>
                        </a:rPr>
                        <m:t>  </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panose="02040503050406030204" pitchFamily="18" charset="0"/>
                            </a:rPr>
                            <m:t>𝑠</m:t>
                          </m:r>
                        </m:e>
                        <m:sub>
                          <m:r>
                            <a:rPr lang="en-US" sz="1700" b="0" i="1" dirty="0" smtClean="0">
                              <a:solidFill>
                                <a:schemeClr val="tx1"/>
                              </a:solidFill>
                              <a:latin typeface="Cambria Math" panose="02040503050406030204" pitchFamily="18" charset="0"/>
                            </a:rPr>
                            <m:t>1</m:t>
                          </m:r>
                        </m:sub>
                      </m:sSub>
                      <m:r>
                        <a:rPr lang="en-US" sz="1700" b="0" i="1"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1</m:t>
                          </m:r>
                        </m:sub>
                      </m:sSub>
                    </m:oMath>
                  </m:oMathPara>
                </a14:m>
                <a:endParaRPr lang="en-US" sz="1700" i="1" dirty="0">
                  <a:solidFill>
                    <a:schemeClr val="tx1"/>
                  </a:solidFill>
                </a:endParaRPr>
              </a:p>
            </p:txBody>
          </p:sp>
        </mc:Choice>
        <mc:Fallback xmlns="">
          <p:sp>
            <p:nvSpPr>
              <p:cNvPr id="111" name="Oval 110"/>
              <p:cNvSpPr>
                <a:spLocks noRot="1" noChangeAspect="1" noMove="1" noResize="1" noEditPoints="1" noAdjustHandles="1" noChangeArrowheads="1" noChangeShapeType="1" noTextEdit="1"/>
              </p:cNvSpPr>
              <p:nvPr/>
            </p:nvSpPr>
            <p:spPr>
              <a:xfrm>
                <a:off x="6042646" y="2538263"/>
                <a:ext cx="529483" cy="523171"/>
              </a:xfrm>
              <a:prstGeom prst="ellipse">
                <a:avLst/>
              </a:prstGeom>
              <a:blipFill>
                <a:blip r:embed="rId26"/>
                <a:stretch>
                  <a:fillRect l="-8889" r="-6667"/>
                </a:stretch>
              </a:blipFill>
              <a:ln w="19050">
                <a:solidFill>
                  <a:srgbClr val="00B050"/>
                </a:solidFill>
                <a:prstDash val="sysDash"/>
              </a:ln>
            </p:spPr>
            <p:txBody>
              <a:bodyPr/>
              <a:lstStyle/>
              <a:p>
                <a:r>
                  <a:rPr lang="en-US">
                    <a:noFill/>
                  </a:rPr>
                  <a:t> </a:t>
                </a:r>
              </a:p>
            </p:txBody>
          </p:sp>
        </mc:Fallback>
      </mc:AlternateContent>
      <p:cxnSp>
        <p:nvCxnSpPr>
          <p:cNvPr id="112" name="Straight Arrow Connector 111"/>
          <p:cNvCxnSpPr>
            <a:stCxn id="79" idx="6"/>
            <a:endCxn id="111" idx="2"/>
          </p:cNvCxnSpPr>
          <p:nvPr/>
        </p:nvCxnSpPr>
        <p:spPr>
          <a:xfrm flipV="1">
            <a:off x="4737918" y="2799849"/>
            <a:ext cx="1304728" cy="6287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4" idx="2"/>
          </p:cNvCxnSpPr>
          <p:nvPr/>
        </p:nvCxnSpPr>
        <p:spPr>
          <a:xfrm>
            <a:off x="4745254" y="3420837"/>
            <a:ext cx="1311070" cy="613279"/>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Oval 113"/>
              <p:cNvSpPr/>
              <p:nvPr/>
            </p:nvSpPr>
            <p:spPr>
              <a:xfrm>
                <a:off x="6056324" y="3772530"/>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panose="02040503050406030204" pitchFamily="18" charset="0"/>
                            </a:rPr>
                            <m:t>𝑠</m:t>
                          </m:r>
                        </m:e>
                        <m:sub>
                          <m:r>
                            <a:rPr lang="en-US" sz="1700" b="0" i="1" dirty="0" smtClean="0">
                              <a:solidFill>
                                <a:schemeClr val="bg1">
                                  <a:lumMod val="85000"/>
                                </a:schemeClr>
                              </a:solidFill>
                              <a:latin typeface="Cambria Math" panose="02040503050406030204" pitchFamily="18" charset="0"/>
                            </a:rPr>
                            <m:t>1</m:t>
                          </m:r>
                        </m:sub>
                      </m:sSub>
                      <m:r>
                        <a:rPr lang="en-US" sz="1700" b="0" i="1"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3</m:t>
                          </m:r>
                        </m:sub>
                      </m:sSub>
                    </m:oMath>
                  </m:oMathPara>
                </a14:m>
                <a:endParaRPr lang="en-US" sz="1700" i="1" dirty="0">
                  <a:solidFill>
                    <a:schemeClr val="bg1">
                      <a:lumMod val="85000"/>
                    </a:schemeClr>
                  </a:solidFill>
                </a:endParaRPr>
              </a:p>
            </p:txBody>
          </p:sp>
        </mc:Choice>
        <mc:Fallback xmlns="">
          <p:sp>
            <p:nvSpPr>
              <p:cNvPr id="114" name="Oval 113"/>
              <p:cNvSpPr>
                <a:spLocks noRot="1" noChangeAspect="1" noMove="1" noResize="1" noEditPoints="1" noAdjustHandles="1" noChangeArrowheads="1" noChangeShapeType="1" noTextEdit="1"/>
              </p:cNvSpPr>
              <p:nvPr/>
            </p:nvSpPr>
            <p:spPr>
              <a:xfrm>
                <a:off x="6056324" y="3772530"/>
                <a:ext cx="529483" cy="523171"/>
              </a:xfrm>
              <a:prstGeom prst="ellipse">
                <a:avLst/>
              </a:prstGeom>
              <a:blipFill>
                <a:blip r:embed="rId27"/>
                <a:stretch>
                  <a:fillRect l="-8889" r="-6667"/>
                </a:stretch>
              </a:blipFill>
              <a:ln w="19050">
                <a:solidFill>
                  <a:schemeClr val="bg1">
                    <a:lumMod val="85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Oval 114"/>
              <p:cNvSpPr/>
              <p:nvPr/>
            </p:nvSpPr>
            <p:spPr>
              <a:xfrm>
                <a:off x="6042647" y="3159250"/>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panose="02040503050406030204" pitchFamily="18" charset="0"/>
                            </a:rPr>
                            <m:t>𝑠</m:t>
                          </m:r>
                        </m:e>
                        <m:sub>
                          <m:r>
                            <a:rPr lang="en-US" sz="1700" b="0" i="1" dirty="0" smtClean="0">
                              <a:solidFill>
                                <a:schemeClr val="bg1">
                                  <a:lumMod val="85000"/>
                                </a:schemeClr>
                              </a:solidFill>
                              <a:latin typeface="Cambria Math" panose="02040503050406030204" pitchFamily="18" charset="0"/>
                            </a:rPr>
                            <m:t>1</m:t>
                          </m:r>
                        </m:sub>
                      </m:sSub>
                      <m:r>
                        <a:rPr lang="en-US" sz="1700" b="0" i="1"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2</m:t>
                          </m:r>
                        </m:sub>
                      </m:sSub>
                    </m:oMath>
                  </m:oMathPara>
                </a14:m>
                <a:endParaRPr lang="en-US" sz="1700" i="1" dirty="0">
                  <a:solidFill>
                    <a:schemeClr val="bg1">
                      <a:lumMod val="85000"/>
                    </a:schemeClr>
                  </a:solidFill>
                </a:endParaRPr>
              </a:p>
            </p:txBody>
          </p:sp>
        </mc:Choice>
        <mc:Fallback xmlns="">
          <p:sp>
            <p:nvSpPr>
              <p:cNvPr id="115" name="Oval 114"/>
              <p:cNvSpPr>
                <a:spLocks noRot="1" noChangeAspect="1" noMove="1" noResize="1" noEditPoints="1" noAdjustHandles="1" noChangeArrowheads="1" noChangeShapeType="1" noTextEdit="1"/>
              </p:cNvSpPr>
              <p:nvPr/>
            </p:nvSpPr>
            <p:spPr>
              <a:xfrm>
                <a:off x="6042647" y="3159250"/>
                <a:ext cx="529483" cy="523171"/>
              </a:xfrm>
              <a:prstGeom prst="ellipse">
                <a:avLst/>
              </a:prstGeom>
              <a:blipFill>
                <a:blip r:embed="rId28"/>
                <a:stretch>
                  <a:fillRect l="-8889" r="-6667"/>
                </a:stretch>
              </a:blipFill>
              <a:ln w="19050">
                <a:solidFill>
                  <a:schemeClr val="bg1">
                    <a:lumMod val="85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Rectangle 115"/>
              <p:cNvSpPr/>
              <p:nvPr/>
            </p:nvSpPr>
            <p:spPr>
              <a:xfrm>
                <a:off x="5105400" y="2731278"/>
                <a:ext cx="554285"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1</m:t>
                          </m:r>
                        </m:sub>
                      </m:sSub>
                    </m:oMath>
                  </m:oMathPara>
                </a14:m>
                <a:endParaRPr lang="en-US" dirty="0"/>
              </a:p>
            </p:txBody>
          </p:sp>
        </mc:Choice>
        <mc:Fallback xmlns="">
          <p:sp>
            <p:nvSpPr>
              <p:cNvPr id="116" name="Rectangle 115"/>
              <p:cNvSpPr>
                <a:spLocks noRot="1" noChangeAspect="1" noMove="1" noResize="1" noEditPoints="1" noAdjustHandles="1" noChangeArrowheads="1" noChangeShapeType="1" noTextEdit="1"/>
              </p:cNvSpPr>
              <p:nvPr/>
            </p:nvSpPr>
            <p:spPr>
              <a:xfrm>
                <a:off x="5105400" y="2731278"/>
                <a:ext cx="554285" cy="447913"/>
              </a:xfrm>
              <a:prstGeom prst="rect">
                <a:avLst/>
              </a:prstGeom>
              <a:blipFill rotWithShape="1">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Rectangle 116"/>
              <p:cNvSpPr/>
              <p:nvPr/>
            </p:nvSpPr>
            <p:spPr>
              <a:xfrm>
                <a:off x="5121678" y="3083946"/>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b="0" i="1" dirty="0" smtClean="0">
                              <a:solidFill>
                                <a:schemeClr val="bg1">
                                  <a:lumMod val="85000"/>
                                </a:schemeClr>
                              </a:solidFill>
                              <a:latin typeface="Cambria Math"/>
                            </a:rPr>
                            <m:t>2</m:t>
                          </m:r>
                        </m:sub>
                      </m:sSub>
                    </m:oMath>
                  </m:oMathPara>
                </a14:m>
                <a:endParaRPr lang="en-US" dirty="0">
                  <a:solidFill>
                    <a:schemeClr val="bg1">
                      <a:lumMod val="85000"/>
                    </a:schemeClr>
                  </a:solidFill>
                </a:endParaRPr>
              </a:p>
            </p:txBody>
          </p:sp>
        </mc:Choice>
        <mc:Fallback xmlns="">
          <p:sp>
            <p:nvSpPr>
              <p:cNvPr id="117" name="Rectangle 116"/>
              <p:cNvSpPr>
                <a:spLocks noRot="1" noChangeAspect="1" noMove="1" noResize="1" noEditPoints="1" noAdjustHandles="1" noChangeArrowheads="1" noChangeShapeType="1" noTextEdit="1"/>
              </p:cNvSpPr>
              <p:nvPr/>
            </p:nvSpPr>
            <p:spPr>
              <a:xfrm>
                <a:off x="5121678" y="3083946"/>
                <a:ext cx="473142" cy="369332"/>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Rectangle 117"/>
              <p:cNvSpPr/>
              <p:nvPr/>
            </p:nvSpPr>
            <p:spPr>
              <a:xfrm>
                <a:off x="5121678" y="3427128"/>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b="0" i="1" dirty="0" smtClean="0">
                              <a:solidFill>
                                <a:schemeClr val="bg1">
                                  <a:lumMod val="85000"/>
                                </a:schemeClr>
                              </a:solidFill>
                              <a:latin typeface="Cambria Math"/>
                            </a:rPr>
                            <m:t>3</m:t>
                          </m:r>
                        </m:sub>
                      </m:sSub>
                    </m:oMath>
                  </m:oMathPara>
                </a14:m>
                <a:endParaRPr lang="en-US" dirty="0">
                  <a:solidFill>
                    <a:schemeClr val="bg1">
                      <a:lumMod val="85000"/>
                    </a:schemeClr>
                  </a:solidFill>
                </a:endParaRPr>
              </a:p>
            </p:txBody>
          </p:sp>
        </mc:Choice>
        <mc:Fallback xmlns="">
          <p:sp>
            <p:nvSpPr>
              <p:cNvPr id="118" name="Rectangle 117"/>
              <p:cNvSpPr>
                <a:spLocks noRot="1" noChangeAspect="1" noMove="1" noResize="1" noEditPoints="1" noAdjustHandles="1" noChangeArrowheads="1" noChangeShapeType="1" noTextEdit="1"/>
              </p:cNvSpPr>
              <p:nvPr/>
            </p:nvSpPr>
            <p:spPr>
              <a:xfrm>
                <a:off x="5121678" y="3427128"/>
                <a:ext cx="473142" cy="369332"/>
              </a:xfrm>
              <a:prstGeom prst="rect">
                <a:avLst/>
              </a:prstGeom>
              <a:blipFill rotWithShape="1">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p:cNvSpPr/>
              <p:nvPr/>
            </p:nvSpPr>
            <p:spPr>
              <a:xfrm rot="665727">
                <a:off x="6884336" y="2655522"/>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b="0" i="1" smtClean="0">
                          <a:latin typeface="Cambria Math"/>
                        </a:rPr>
                        <m:t>′</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2</m:t>
                          </m:r>
                        </m:sub>
                      </m:sSub>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a:rPr>
                        <m:t>) </m:t>
                      </m:r>
                    </m:oMath>
                  </m:oMathPara>
                </a14:m>
                <a:endParaRPr lang="en-US" sz="1200" dirty="0">
                  <a:solidFill>
                    <a:schemeClr val="tx1"/>
                  </a:solidFill>
                </a:endParaRPr>
              </a:p>
            </p:txBody>
          </p:sp>
        </mc:Choice>
        <mc:Fallback xmlns="">
          <p:sp>
            <p:nvSpPr>
              <p:cNvPr id="119" name="Rectangle 118"/>
              <p:cNvSpPr>
                <a:spLocks noRot="1" noChangeAspect="1" noMove="1" noResize="1" noEditPoints="1" noAdjustHandles="1" noChangeArrowheads="1" noChangeShapeType="1" noTextEdit="1"/>
              </p:cNvSpPr>
              <p:nvPr/>
            </p:nvSpPr>
            <p:spPr>
              <a:xfrm rot="665727">
                <a:off x="6884336" y="2655522"/>
                <a:ext cx="1444767" cy="276999"/>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Oval 119"/>
              <p:cNvSpPr/>
              <p:nvPr/>
            </p:nvSpPr>
            <p:spPr>
              <a:xfrm>
                <a:off x="8265571" y="214987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120" name="Oval 119"/>
              <p:cNvSpPr>
                <a:spLocks noRot="1" noChangeAspect="1" noMove="1" noResize="1" noEditPoints="1" noAdjustHandles="1" noChangeArrowheads="1" noChangeShapeType="1" noTextEdit="1"/>
              </p:cNvSpPr>
              <p:nvPr/>
            </p:nvSpPr>
            <p:spPr>
              <a:xfrm>
                <a:off x="8265571" y="2149870"/>
                <a:ext cx="529483" cy="523171"/>
              </a:xfrm>
              <a:prstGeom prst="ellipse">
                <a:avLst/>
              </a:prstGeom>
              <a:blipFill rotWithShape="1">
                <a:blip r:embed="rId6"/>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Oval 120"/>
              <p:cNvSpPr/>
              <p:nvPr/>
            </p:nvSpPr>
            <p:spPr>
              <a:xfrm>
                <a:off x="8272907" y="285786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121" name="Oval 120"/>
              <p:cNvSpPr>
                <a:spLocks noRot="1" noChangeAspect="1" noMove="1" noResize="1" noEditPoints="1" noAdjustHandles="1" noChangeArrowheads="1" noChangeShapeType="1" noTextEdit="1"/>
              </p:cNvSpPr>
              <p:nvPr/>
            </p:nvSpPr>
            <p:spPr>
              <a:xfrm>
                <a:off x="8272907" y="2857867"/>
                <a:ext cx="529483" cy="523171"/>
              </a:xfrm>
              <a:prstGeom prst="ellipse">
                <a:avLst/>
              </a:prstGeom>
              <a:blipFill rotWithShape="1">
                <a:blip r:embed="rId33"/>
                <a:stretch>
                  <a:fillRect/>
                </a:stretch>
              </a:blipFill>
              <a:ln w="19050">
                <a:solidFill>
                  <a:srgbClr val="3333FF"/>
                </a:solidFill>
                <a:prstDash val="solid"/>
              </a:ln>
            </p:spPr>
            <p:txBody>
              <a:bodyPr/>
              <a:lstStyle/>
              <a:p>
                <a:r>
                  <a:rPr lang="en-US">
                    <a:noFill/>
                  </a:rPr>
                  <a:t> </a:t>
                </a:r>
              </a:p>
            </p:txBody>
          </p:sp>
        </mc:Fallback>
      </mc:AlternateContent>
      <p:cxnSp>
        <p:nvCxnSpPr>
          <p:cNvPr id="122" name="Straight Arrow Connector 121"/>
          <p:cNvCxnSpPr/>
          <p:nvPr/>
        </p:nvCxnSpPr>
        <p:spPr>
          <a:xfrm>
            <a:off x="6580670" y="2758379"/>
            <a:ext cx="1684901" cy="32698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endCxn id="120" idx="2"/>
          </p:cNvCxnSpPr>
          <p:nvPr/>
        </p:nvCxnSpPr>
        <p:spPr>
          <a:xfrm flipV="1">
            <a:off x="6580670" y="2411457"/>
            <a:ext cx="1684901" cy="3469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Rectangle 123"/>
              <p:cNvSpPr/>
              <p:nvPr/>
            </p:nvSpPr>
            <p:spPr>
              <a:xfrm>
                <a:off x="8350607" y="219503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1</m:t>
                          </m:r>
                        </m:sub>
                      </m:sSub>
                    </m:oMath>
                  </m:oMathPara>
                </a14:m>
                <a:endParaRPr lang="en-US" dirty="0"/>
              </a:p>
            </p:txBody>
          </p:sp>
        </mc:Choice>
        <mc:Fallback xmlns="">
          <p:sp>
            <p:nvSpPr>
              <p:cNvPr id="124" name="Rectangle 123"/>
              <p:cNvSpPr>
                <a:spLocks noRot="1" noChangeAspect="1" noMove="1" noResize="1" noEditPoints="1" noAdjustHandles="1" noChangeArrowheads="1" noChangeShapeType="1" noTextEdit="1"/>
              </p:cNvSpPr>
              <p:nvPr/>
            </p:nvSpPr>
            <p:spPr>
              <a:xfrm>
                <a:off x="8350607" y="2195038"/>
                <a:ext cx="441339"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Rectangle 124"/>
              <p:cNvSpPr/>
              <p:nvPr/>
            </p:nvSpPr>
            <p:spPr>
              <a:xfrm>
                <a:off x="8342253" y="289320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2</m:t>
                          </m:r>
                        </m:sub>
                      </m:sSub>
                    </m:oMath>
                  </m:oMathPara>
                </a14:m>
                <a:endParaRPr lang="en-US" dirty="0"/>
              </a:p>
            </p:txBody>
          </p:sp>
        </mc:Choice>
        <mc:Fallback xmlns="">
          <p:sp>
            <p:nvSpPr>
              <p:cNvPr id="125" name="Rectangle 124"/>
              <p:cNvSpPr>
                <a:spLocks noRot="1" noChangeAspect="1" noMove="1" noResize="1" noEditPoints="1" noAdjustHandles="1" noChangeArrowheads="1" noChangeShapeType="1" noTextEdit="1"/>
              </p:cNvSpPr>
              <p:nvPr/>
            </p:nvSpPr>
            <p:spPr>
              <a:xfrm>
                <a:off x="8342253" y="2893208"/>
                <a:ext cx="446661" cy="369332"/>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p:cNvSpPr/>
              <p:nvPr/>
            </p:nvSpPr>
            <p:spPr>
              <a:xfrm rot="660429">
                <a:off x="7068246" y="2939373"/>
                <a:ext cx="10055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b="0" i="1" smtClean="0">
                              <a:solidFill>
                                <a:schemeClr val="tx1"/>
                              </a:solidFill>
                              <a:latin typeface="Cambria Math"/>
                            </a:rPr>
                            <m:t>′</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2</m:t>
                              </m:r>
                            </m:sub>
                          </m:sSub>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2</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126" name="Rectangle 125"/>
              <p:cNvSpPr>
                <a:spLocks noRot="1" noChangeAspect="1" noMove="1" noResize="1" noEditPoints="1" noAdjustHandles="1" noChangeArrowheads="1" noChangeShapeType="1" noTextEdit="1"/>
              </p:cNvSpPr>
              <p:nvPr/>
            </p:nvSpPr>
            <p:spPr>
              <a:xfrm rot="660429">
                <a:off x="7068246" y="2939373"/>
                <a:ext cx="1005595" cy="276999"/>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p:cNvSpPr/>
              <p:nvPr/>
            </p:nvSpPr>
            <p:spPr>
              <a:xfrm>
                <a:off x="1992086" y="1379994"/>
                <a:ext cx="5225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127" name="Rectangle 126"/>
              <p:cNvSpPr>
                <a:spLocks noRot="1" noChangeAspect="1" noMove="1" noResize="1" noEditPoints="1" noAdjustHandles="1" noChangeArrowheads="1" noChangeShapeType="1" noTextEdit="1"/>
              </p:cNvSpPr>
              <p:nvPr/>
            </p:nvSpPr>
            <p:spPr>
              <a:xfrm>
                <a:off x="1992086" y="1379994"/>
                <a:ext cx="522514" cy="369332"/>
              </a:xfrm>
              <a:prstGeom prst="rect">
                <a:avLst/>
              </a:prstGeom>
              <a:blipFill rotWithShape="1">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Rectangle 127"/>
              <p:cNvSpPr/>
              <p:nvPr/>
            </p:nvSpPr>
            <p:spPr>
              <a:xfrm>
                <a:off x="218325" y="1379994"/>
                <a:ext cx="488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128" name="Rectangle 127"/>
              <p:cNvSpPr>
                <a:spLocks noRot="1" noChangeAspect="1" noMove="1" noResize="1" noEditPoints="1" noAdjustHandles="1" noChangeArrowheads="1" noChangeShapeType="1" noTextEdit="1"/>
              </p:cNvSpPr>
              <p:nvPr/>
            </p:nvSpPr>
            <p:spPr>
              <a:xfrm>
                <a:off x="218325" y="1379994"/>
                <a:ext cx="488339" cy="369332"/>
              </a:xfrm>
              <a:prstGeom prst="rect">
                <a:avLst/>
              </a:prstGeom>
              <a:blipFill rotWithShape="1">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5921449" y="1379994"/>
                <a:ext cx="7421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129" name="Rectangle 128"/>
              <p:cNvSpPr>
                <a:spLocks noRot="1" noChangeAspect="1" noMove="1" noResize="1" noEditPoints="1" noAdjustHandles="1" noChangeArrowheads="1" noChangeShapeType="1" noTextEdit="1"/>
              </p:cNvSpPr>
              <p:nvPr/>
            </p:nvSpPr>
            <p:spPr>
              <a:xfrm>
                <a:off x="5921449" y="1379994"/>
                <a:ext cx="742126" cy="369332"/>
              </a:xfrm>
              <a:prstGeom prst="rect">
                <a:avLst/>
              </a:prstGeom>
              <a:blipFill rotWithShape="1">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129"/>
              <p:cNvSpPr/>
              <p:nvPr/>
            </p:nvSpPr>
            <p:spPr>
              <a:xfrm>
                <a:off x="8173274"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+2</m:t>
                          </m:r>
                        </m:sub>
                      </m:sSub>
                      <m:r>
                        <a:rPr lang="en-US" b="0" i="1" dirty="0" smtClean="0">
                          <a:latin typeface="Cambria Math"/>
                        </a:rPr>
                        <m:t> </m:t>
                      </m:r>
                    </m:oMath>
                  </m:oMathPara>
                </a14:m>
                <a:endParaRPr lang="en-US" dirty="0"/>
              </a:p>
            </p:txBody>
          </p:sp>
        </mc:Choice>
        <mc:Fallback xmlns="">
          <p:sp>
            <p:nvSpPr>
              <p:cNvPr id="130" name="Rectangle 129"/>
              <p:cNvSpPr>
                <a:spLocks noRot="1" noChangeAspect="1" noMove="1" noResize="1" noEditPoints="1" noAdjustHandles="1" noChangeArrowheads="1" noChangeShapeType="1" noTextEdit="1"/>
              </p:cNvSpPr>
              <p:nvPr/>
            </p:nvSpPr>
            <p:spPr>
              <a:xfrm>
                <a:off x="8173274" y="1379994"/>
                <a:ext cx="707951" cy="369332"/>
              </a:xfrm>
              <a:prstGeom prst="rect">
                <a:avLst/>
              </a:prstGeom>
              <a:blipFill rotWithShape="1">
                <a:blip r:embed="rId40"/>
                <a:stretch>
                  <a:fillRect/>
                </a:stretch>
              </a:blipFill>
            </p:spPr>
            <p:txBody>
              <a:bodyPr/>
              <a:lstStyle/>
              <a:p>
                <a:r>
                  <a:rPr lang="en-US">
                    <a:noFill/>
                  </a:rPr>
                  <a:t> </a:t>
                </a:r>
              </a:p>
            </p:txBody>
          </p:sp>
        </mc:Fallback>
      </mc:AlternateContent>
      <p:cxnSp>
        <p:nvCxnSpPr>
          <p:cNvPr id="131" name="Straight Arrow Connector 130"/>
          <p:cNvCxnSpPr>
            <a:stCxn id="80" idx="6"/>
          </p:cNvCxnSpPr>
          <p:nvPr/>
        </p:nvCxnSpPr>
        <p:spPr>
          <a:xfrm>
            <a:off x="4745254" y="4136627"/>
            <a:ext cx="1327356" cy="11607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Oval 131"/>
              <p:cNvSpPr/>
              <p:nvPr/>
            </p:nvSpPr>
            <p:spPr>
              <a:xfrm>
                <a:off x="6070137" y="4414762"/>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panose="02040503050406030204" pitchFamily="18" charset="0"/>
                            </a:rPr>
                            <m:t>𝑠</m:t>
                          </m:r>
                        </m:e>
                        <m:sub>
                          <m:r>
                            <a:rPr lang="en-US" sz="1700" b="0" i="1" dirty="0" smtClean="0">
                              <a:solidFill>
                                <a:schemeClr val="bg1">
                                  <a:lumMod val="85000"/>
                                </a:schemeClr>
                              </a:solidFill>
                              <a:latin typeface="Cambria Math" panose="02040503050406030204" pitchFamily="18" charset="0"/>
                            </a:rPr>
                            <m:t>2</m:t>
                          </m:r>
                        </m:sub>
                      </m:sSub>
                      <m:r>
                        <a:rPr lang="en-US" sz="1700" b="0" i="1"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1</m:t>
                          </m:r>
                        </m:sub>
                      </m:sSub>
                    </m:oMath>
                  </m:oMathPara>
                </a14:m>
                <a:endParaRPr lang="en-US" sz="1700" i="1" dirty="0">
                  <a:solidFill>
                    <a:schemeClr val="bg1">
                      <a:lumMod val="85000"/>
                    </a:schemeClr>
                  </a:solidFill>
                </a:endParaRPr>
              </a:p>
            </p:txBody>
          </p:sp>
        </mc:Choice>
        <mc:Fallback xmlns="">
          <p:sp>
            <p:nvSpPr>
              <p:cNvPr id="132" name="Oval 131"/>
              <p:cNvSpPr>
                <a:spLocks noRot="1" noChangeAspect="1" noMove="1" noResize="1" noEditPoints="1" noAdjustHandles="1" noChangeArrowheads="1" noChangeShapeType="1" noTextEdit="1"/>
              </p:cNvSpPr>
              <p:nvPr/>
            </p:nvSpPr>
            <p:spPr>
              <a:xfrm>
                <a:off x="6070137" y="4414762"/>
                <a:ext cx="529483" cy="523171"/>
              </a:xfrm>
              <a:prstGeom prst="ellipse">
                <a:avLst/>
              </a:prstGeom>
              <a:blipFill>
                <a:blip r:embed="rId41"/>
                <a:stretch>
                  <a:fillRect l="-10000" r="-6667"/>
                </a:stretch>
              </a:blipFill>
              <a:ln w="19050">
                <a:solidFill>
                  <a:schemeClr val="bg1">
                    <a:lumMod val="85000"/>
                  </a:schemeClr>
                </a:solidFill>
                <a:prstDash val="sysDash"/>
              </a:ln>
            </p:spPr>
            <p:txBody>
              <a:bodyPr/>
              <a:lstStyle/>
              <a:p>
                <a:r>
                  <a:rPr lang="en-US">
                    <a:noFill/>
                  </a:rPr>
                  <a:t> </a:t>
                </a:r>
              </a:p>
            </p:txBody>
          </p:sp>
        </mc:Fallback>
      </mc:AlternateContent>
      <p:cxnSp>
        <p:nvCxnSpPr>
          <p:cNvPr id="133" name="Straight Arrow Connector 132"/>
          <p:cNvCxnSpPr>
            <a:stCxn id="80" idx="6"/>
            <a:endCxn id="132" idx="2"/>
          </p:cNvCxnSpPr>
          <p:nvPr/>
        </p:nvCxnSpPr>
        <p:spPr>
          <a:xfrm>
            <a:off x="4745254" y="4136627"/>
            <a:ext cx="1324883" cy="539721"/>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80" idx="6"/>
          </p:cNvCxnSpPr>
          <p:nvPr/>
        </p:nvCxnSpPr>
        <p:spPr>
          <a:xfrm>
            <a:off x="4745254" y="4136627"/>
            <a:ext cx="1318407" cy="1766263"/>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Oval 134"/>
              <p:cNvSpPr/>
              <p:nvPr/>
            </p:nvSpPr>
            <p:spPr>
              <a:xfrm>
                <a:off x="6083815" y="5649029"/>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sSub>
                        <m:sSubPr>
                          <m:ctrlPr>
                            <a:rPr lang="en-US" sz="1700" b="0" i="1" dirty="0" smtClean="0">
                              <a:solidFill>
                                <a:schemeClr val="bg1">
                                  <a:lumMod val="85000"/>
                                </a:schemeClr>
                              </a:solidFill>
                              <a:latin typeface="Cambria Math" panose="02040503050406030204" pitchFamily="18" charset="0"/>
                            </a:rPr>
                          </m:ctrlPr>
                        </m:sSubPr>
                        <m:e>
                          <m:r>
                            <m:rPr>
                              <m:sty m:val="p"/>
                            </m:rPr>
                            <a:rPr lang="en-US" sz="1700" b="0" i="0" dirty="0" smtClean="0">
                              <a:solidFill>
                                <a:schemeClr val="bg1">
                                  <a:lumMod val="85000"/>
                                </a:schemeClr>
                              </a:solidFill>
                              <a:latin typeface="Cambria Math" panose="02040503050406030204" pitchFamily="18" charset="0"/>
                            </a:rPr>
                            <m:t>s</m:t>
                          </m:r>
                        </m:e>
                        <m:sub>
                          <m:r>
                            <a:rPr lang="en-US" sz="1700" b="0" i="0" dirty="0" smtClean="0">
                              <a:solidFill>
                                <a:schemeClr val="bg1">
                                  <a:lumMod val="85000"/>
                                </a:schemeClr>
                              </a:solidFill>
                              <a:latin typeface="Cambria Math" panose="02040503050406030204" pitchFamily="18" charset="0"/>
                            </a:rPr>
                            <m:t>2</m:t>
                          </m:r>
                        </m:sub>
                      </m:sSub>
                      <m:r>
                        <a:rPr lang="en-US" sz="1700" b="0" i="0"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3</m:t>
                          </m:r>
                        </m:sub>
                      </m:sSub>
                    </m:oMath>
                  </m:oMathPara>
                </a14:m>
                <a:endParaRPr lang="en-US" sz="1700" dirty="0">
                  <a:solidFill>
                    <a:schemeClr val="bg1">
                      <a:lumMod val="85000"/>
                    </a:schemeClr>
                  </a:solidFill>
                </a:endParaRPr>
              </a:p>
            </p:txBody>
          </p:sp>
        </mc:Choice>
        <mc:Fallback xmlns="">
          <p:sp>
            <p:nvSpPr>
              <p:cNvPr id="135" name="Oval 134"/>
              <p:cNvSpPr>
                <a:spLocks noRot="1" noChangeAspect="1" noMove="1" noResize="1" noEditPoints="1" noAdjustHandles="1" noChangeArrowheads="1" noChangeShapeType="1" noTextEdit="1"/>
              </p:cNvSpPr>
              <p:nvPr/>
            </p:nvSpPr>
            <p:spPr>
              <a:xfrm>
                <a:off x="6083815" y="5649029"/>
                <a:ext cx="529483" cy="523171"/>
              </a:xfrm>
              <a:prstGeom prst="ellipse">
                <a:avLst/>
              </a:prstGeom>
              <a:blipFill>
                <a:blip r:embed="rId42"/>
                <a:stretch>
                  <a:fillRect l="-10000" r="-6667"/>
                </a:stretch>
              </a:blipFill>
              <a:ln w="19050">
                <a:solidFill>
                  <a:schemeClr val="bg1">
                    <a:lumMod val="85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Oval 135"/>
              <p:cNvSpPr/>
              <p:nvPr/>
            </p:nvSpPr>
            <p:spPr>
              <a:xfrm>
                <a:off x="6070138" y="5035749"/>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tx1"/>
                          </a:solidFill>
                          <a:latin typeface="Cambria Math"/>
                        </a:rPr>
                        <m:t>  </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panose="02040503050406030204" pitchFamily="18" charset="0"/>
                            </a:rPr>
                            <m:t>𝑠</m:t>
                          </m:r>
                        </m:e>
                        <m:sub>
                          <m:r>
                            <a:rPr lang="en-US" sz="1700" b="0" i="1" dirty="0" smtClean="0">
                              <a:solidFill>
                                <a:schemeClr val="tx1"/>
                              </a:solidFill>
                              <a:latin typeface="Cambria Math" panose="02040503050406030204" pitchFamily="18" charset="0"/>
                            </a:rPr>
                            <m:t>2</m:t>
                          </m:r>
                        </m:sub>
                      </m:sSub>
                      <m:r>
                        <a:rPr lang="en-US" sz="1700" b="0" i="1"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2</m:t>
                          </m:r>
                        </m:sub>
                      </m:sSub>
                    </m:oMath>
                  </m:oMathPara>
                </a14:m>
                <a:endParaRPr lang="en-US" sz="1700" i="1" dirty="0">
                  <a:solidFill>
                    <a:schemeClr val="tx1"/>
                  </a:solidFill>
                </a:endParaRPr>
              </a:p>
            </p:txBody>
          </p:sp>
        </mc:Choice>
        <mc:Fallback xmlns="">
          <p:sp>
            <p:nvSpPr>
              <p:cNvPr id="136" name="Oval 135"/>
              <p:cNvSpPr>
                <a:spLocks noRot="1" noChangeAspect="1" noMove="1" noResize="1" noEditPoints="1" noAdjustHandles="1" noChangeArrowheads="1" noChangeShapeType="1" noTextEdit="1"/>
              </p:cNvSpPr>
              <p:nvPr/>
            </p:nvSpPr>
            <p:spPr>
              <a:xfrm>
                <a:off x="6070138" y="5035749"/>
                <a:ext cx="529483" cy="523171"/>
              </a:xfrm>
              <a:prstGeom prst="ellipse">
                <a:avLst/>
              </a:prstGeom>
              <a:blipFill>
                <a:blip r:embed="rId43"/>
                <a:stretch>
                  <a:fillRect l="-10000" r="-6667"/>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136"/>
              <p:cNvSpPr/>
              <p:nvPr/>
            </p:nvSpPr>
            <p:spPr>
              <a:xfrm>
                <a:off x="5123646" y="4049635"/>
                <a:ext cx="4678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i="1" dirty="0">
                              <a:solidFill>
                                <a:schemeClr val="bg1">
                                  <a:lumMod val="85000"/>
                                </a:schemeClr>
                              </a:solidFill>
                              <a:latin typeface="Cambria Math"/>
                            </a:rPr>
                            <m:t>1</m:t>
                          </m:r>
                        </m:sub>
                      </m:sSub>
                    </m:oMath>
                  </m:oMathPara>
                </a14:m>
                <a:endParaRPr lang="en-US" dirty="0">
                  <a:solidFill>
                    <a:schemeClr val="bg1">
                      <a:lumMod val="85000"/>
                    </a:schemeClr>
                  </a:solidFill>
                </a:endParaRPr>
              </a:p>
            </p:txBody>
          </p:sp>
        </mc:Choice>
        <mc:Fallback xmlns="">
          <p:sp>
            <p:nvSpPr>
              <p:cNvPr id="137" name="Rectangle 136"/>
              <p:cNvSpPr>
                <a:spLocks noRot="1" noChangeAspect="1" noMove="1" noResize="1" noEditPoints="1" noAdjustHandles="1" noChangeArrowheads="1" noChangeShapeType="1" noTextEdit="1"/>
              </p:cNvSpPr>
              <p:nvPr/>
            </p:nvSpPr>
            <p:spPr>
              <a:xfrm>
                <a:off x="5123646" y="4049635"/>
                <a:ext cx="467820" cy="369332"/>
              </a:xfrm>
              <a:prstGeom prst="rect">
                <a:avLst/>
              </a:prstGeom>
              <a:blipFill rotWithShape="1">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p:cNvSpPr/>
              <p:nvPr/>
            </p:nvSpPr>
            <p:spPr>
              <a:xfrm>
                <a:off x="5108739" y="4342915"/>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138" name="Rectangle 137"/>
              <p:cNvSpPr>
                <a:spLocks noRot="1" noChangeAspect="1" noMove="1" noResize="1" noEditPoints="1" noAdjustHandles="1" noChangeArrowheads="1" noChangeShapeType="1" noTextEdit="1"/>
              </p:cNvSpPr>
              <p:nvPr/>
            </p:nvSpPr>
            <p:spPr>
              <a:xfrm>
                <a:off x="5108739" y="4342915"/>
                <a:ext cx="560592" cy="447913"/>
              </a:xfrm>
              <a:prstGeom prst="rect">
                <a:avLst/>
              </a:prstGeom>
              <a:blipFill rotWithShape="1">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p:cNvSpPr/>
              <p:nvPr/>
            </p:nvSpPr>
            <p:spPr>
              <a:xfrm>
                <a:off x="5118785" y="4609525"/>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b="0" i="1" dirty="0" smtClean="0">
                              <a:solidFill>
                                <a:schemeClr val="bg1">
                                  <a:lumMod val="85000"/>
                                </a:schemeClr>
                              </a:solidFill>
                              <a:latin typeface="Cambria Math"/>
                            </a:rPr>
                            <m:t>3</m:t>
                          </m:r>
                        </m:sub>
                      </m:sSub>
                    </m:oMath>
                  </m:oMathPara>
                </a14:m>
                <a:endParaRPr lang="en-US" dirty="0">
                  <a:solidFill>
                    <a:schemeClr val="bg1">
                      <a:lumMod val="85000"/>
                    </a:schemeClr>
                  </a:solidFill>
                </a:endParaRPr>
              </a:p>
            </p:txBody>
          </p:sp>
        </mc:Choice>
        <mc:Fallback xmlns="">
          <p:sp>
            <p:nvSpPr>
              <p:cNvPr id="139" name="Rectangle 138"/>
              <p:cNvSpPr>
                <a:spLocks noRot="1" noChangeAspect="1" noMove="1" noResize="1" noEditPoints="1" noAdjustHandles="1" noChangeArrowheads="1" noChangeShapeType="1" noTextEdit="1"/>
              </p:cNvSpPr>
              <p:nvPr/>
            </p:nvSpPr>
            <p:spPr>
              <a:xfrm>
                <a:off x="5118785" y="4609525"/>
                <a:ext cx="473142" cy="369332"/>
              </a:xfrm>
              <a:prstGeom prst="rect">
                <a:avLst/>
              </a:prstGeom>
              <a:blipFill rotWithShape="1">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p:cNvSpPr/>
              <p:nvPr/>
            </p:nvSpPr>
            <p:spPr>
              <a:xfrm>
                <a:off x="8293939" y="468553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140" name="Oval 139"/>
              <p:cNvSpPr>
                <a:spLocks noRot="1" noChangeAspect="1" noMove="1" noResize="1" noEditPoints="1" noAdjustHandles="1" noChangeArrowheads="1" noChangeShapeType="1" noTextEdit="1"/>
              </p:cNvSpPr>
              <p:nvPr/>
            </p:nvSpPr>
            <p:spPr>
              <a:xfrm>
                <a:off x="8293939" y="4685530"/>
                <a:ext cx="529483" cy="523171"/>
              </a:xfrm>
              <a:prstGeom prst="ellipse">
                <a:avLst/>
              </a:prstGeom>
              <a:blipFill rotWithShape="1">
                <a:blip r:embed="rId7"/>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Oval 140"/>
              <p:cNvSpPr/>
              <p:nvPr/>
            </p:nvSpPr>
            <p:spPr>
              <a:xfrm>
                <a:off x="8301275" y="539352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141" name="Oval 140"/>
              <p:cNvSpPr>
                <a:spLocks noRot="1" noChangeAspect="1" noMove="1" noResize="1" noEditPoints="1" noAdjustHandles="1" noChangeArrowheads="1" noChangeShapeType="1" noTextEdit="1"/>
              </p:cNvSpPr>
              <p:nvPr/>
            </p:nvSpPr>
            <p:spPr>
              <a:xfrm>
                <a:off x="8301275" y="5393527"/>
                <a:ext cx="529483" cy="523171"/>
              </a:xfrm>
              <a:prstGeom prst="ellipse">
                <a:avLst/>
              </a:prstGeom>
              <a:blipFill rotWithShape="1">
                <a:blip r:embed="rId33"/>
                <a:stretch>
                  <a:fillRect/>
                </a:stretch>
              </a:blipFill>
              <a:ln w="19050">
                <a:solidFill>
                  <a:srgbClr val="3333FF"/>
                </a:solidFill>
                <a:prstDash val="solid"/>
              </a:ln>
            </p:spPr>
            <p:txBody>
              <a:bodyPr/>
              <a:lstStyle/>
              <a:p>
                <a:r>
                  <a:rPr lang="en-US">
                    <a:noFill/>
                  </a:rPr>
                  <a:t> </a:t>
                </a:r>
              </a:p>
            </p:txBody>
          </p:sp>
        </mc:Fallback>
      </mc:AlternateContent>
      <p:cxnSp>
        <p:nvCxnSpPr>
          <p:cNvPr id="142" name="Straight Arrow Connector 141"/>
          <p:cNvCxnSpPr/>
          <p:nvPr/>
        </p:nvCxnSpPr>
        <p:spPr>
          <a:xfrm>
            <a:off x="6609038" y="5294039"/>
            <a:ext cx="1684901" cy="32698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endCxn id="140" idx="2"/>
          </p:cNvCxnSpPr>
          <p:nvPr/>
        </p:nvCxnSpPr>
        <p:spPr>
          <a:xfrm flipV="1">
            <a:off x="6609038" y="4947117"/>
            <a:ext cx="1684901" cy="3469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Rectangle 143"/>
              <p:cNvSpPr/>
              <p:nvPr/>
            </p:nvSpPr>
            <p:spPr>
              <a:xfrm>
                <a:off x="8378975" y="473069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1</m:t>
                          </m:r>
                        </m:sub>
                      </m:sSub>
                    </m:oMath>
                  </m:oMathPara>
                </a14:m>
                <a:endParaRPr lang="en-US" dirty="0"/>
              </a:p>
            </p:txBody>
          </p:sp>
        </mc:Choice>
        <mc:Fallback xmlns="">
          <p:sp>
            <p:nvSpPr>
              <p:cNvPr id="144" name="Rectangle 143"/>
              <p:cNvSpPr>
                <a:spLocks noRot="1" noChangeAspect="1" noMove="1" noResize="1" noEditPoints="1" noAdjustHandles="1" noChangeArrowheads="1" noChangeShapeType="1" noTextEdit="1"/>
              </p:cNvSpPr>
              <p:nvPr/>
            </p:nvSpPr>
            <p:spPr>
              <a:xfrm>
                <a:off x="8378975" y="4730698"/>
                <a:ext cx="441339" cy="369332"/>
              </a:xfrm>
              <a:prstGeom prst="rect">
                <a:avLst/>
              </a:prstGeom>
              <a:blipFill>
                <a:blip r:embed="rId4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Rectangle 144"/>
              <p:cNvSpPr/>
              <p:nvPr/>
            </p:nvSpPr>
            <p:spPr>
              <a:xfrm>
                <a:off x="8370621" y="542886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2</m:t>
                          </m:r>
                        </m:sub>
                      </m:sSub>
                    </m:oMath>
                  </m:oMathPara>
                </a14:m>
                <a:endParaRPr lang="en-US" dirty="0"/>
              </a:p>
            </p:txBody>
          </p:sp>
        </mc:Choice>
        <mc:Fallback xmlns="">
          <p:sp>
            <p:nvSpPr>
              <p:cNvPr id="145" name="Rectangle 144"/>
              <p:cNvSpPr>
                <a:spLocks noRot="1" noChangeAspect="1" noMove="1" noResize="1" noEditPoints="1" noAdjustHandles="1" noChangeArrowheads="1" noChangeShapeType="1" noTextEdit="1"/>
              </p:cNvSpPr>
              <p:nvPr/>
            </p:nvSpPr>
            <p:spPr>
              <a:xfrm>
                <a:off x="8370621" y="5428868"/>
                <a:ext cx="446661" cy="369332"/>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87266" y="738576"/>
                <a:ext cx="5837334" cy="369332"/>
              </a:xfrm>
              <a:prstGeom prst="rect">
                <a:avLst/>
              </a:prstGeom>
              <a:solidFill>
                <a:schemeClr val="accent2">
                  <a:lumMod val="20000"/>
                  <a:lumOff val="80000"/>
                </a:schemeClr>
              </a:solidFill>
            </p:spPr>
            <p:txBody>
              <a:bodyPr wrap="square">
                <a:spAutoFit/>
              </a:bodyPr>
              <a:lstStyle/>
              <a:p>
                <a:r>
                  <a:rPr lang="en-US" dirty="0" smtClean="0">
                    <a:solidFill>
                      <a:srgbClr val="FF0000"/>
                    </a:solidFill>
                  </a:rPr>
                  <a:t>A policy </a:t>
                </a:r>
                <a14:m>
                  <m:oMath xmlns:m="http://schemas.openxmlformats.org/officeDocument/2006/math">
                    <m:r>
                      <a:rPr lang="en-US" i="1" dirty="0">
                        <a:solidFill>
                          <a:srgbClr val="FF0000"/>
                        </a:solidFill>
                        <a:latin typeface="Cambria Math"/>
                      </a:rPr>
                      <m:t>𝜋</m:t>
                    </m:r>
                  </m:oMath>
                </a14:m>
                <a:r>
                  <a:rPr lang="en-US" dirty="0" smtClean="0">
                    <a:solidFill>
                      <a:srgbClr val="FF0000"/>
                    </a:solidFill>
                  </a:rPr>
                  <a:t> is given as: </a:t>
                </a:r>
                <a14:m>
                  <m:oMath xmlns:m="http://schemas.openxmlformats.org/officeDocument/2006/math">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r>
                          <a:rPr lang="en-US" i="1" dirty="0">
                            <a:solidFill>
                              <a:srgbClr val="FF0000"/>
                            </a:solidFill>
                            <a:latin typeface="Cambria Math"/>
                          </a:rPr>
                          <m:t>𝑠</m:t>
                        </m:r>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2</m:t>
                        </m:r>
                      </m:sub>
                    </m:sSub>
                    <m:r>
                      <a:rPr lang="en-US" i="1" dirty="0">
                        <a:solidFill>
                          <a:srgbClr val="FF0000"/>
                        </a:solidFill>
                        <a:latin typeface="Cambria Math"/>
                      </a:rPr>
                      <m:t>; </m:t>
                    </m:r>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𝑠</m:t>
                            </m:r>
                          </m:e>
                          <m:sub>
                            <m:r>
                              <a:rPr lang="en-US" b="0" i="1" dirty="0" smtClean="0">
                                <a:solidFill>
                                  <a:srgbClr val="FF0000"/>
                                </a:solidFill>
                                <a:latin typeface="Cambria Math" panose="02040503050406030204" pitchFamily="18" charset="0"/>
                              </a:rPr>
                              <m:t>1</m:t>
                            </m:r>
                          </m:sub>
                        </m:sSub>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1</m:t>
                        </m:r>
                      </m:sub>
                    </m:sSub>
                    <m:r>
                      <a:rPr lang="en-US" i="1" dirty="0">
                        <a:solidFill>
                          <a:srgbClr val="FF0000"/>
                        </a:solidFill>
                        <a:latin typeface="Cambria Math"/>
                      </a:rPr>
                      <m:t>; </m:t>
                    </m:r>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sSub>
                          <m:sSubPr>
                            <m:ctrlPr>
                              <a:rPr lang="en-US" b="0" i="1" dirty="0" smtClean="0">
                                <a:solidFill>
                                  <a:srgbClr val="FF0000"/>
                                </a:solidFill>
                                <a:latin typeface="Cambria Math" panose="02040503050406030204" pitchFamily="18" charset="0"/>
                              </a:rPr>
                            </m:ctrlPr>
                          </m:sSubPr>
                          <m:e>
                            <m:r>
                              <a:rPr lang="en-US" i="1" dirty="0">
                                <a:solidFill>
                                  <a:srgbClr val="FF0000"/>
                                </a:solidFill>
                                <a:latin typeface="Cambria Math"/>
                              </a:rPr>
                              <m:t>𝑠</m:t>
                            </m:r>
                          </m:e>
                          <m:sub>
                            <m:r>
                              <a:rPr lang="en-US" b="0" i="1" dirty="0" smtClean="0">
                                <a:solidFill>
                                  <a:srgbClr val="FF0000"/>
                                </a:solidFill>
                                <a:latin typeface="Cambria Math" panose="02040503050406030204" pitchFamily="18" charset="0"/>
                              </a:rPr>
                              <m:t>2</m:t>
                            </m:r>
                          </m:sub>
                        </m:sSub>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2</m:t>
                        </m:r>
                      </m:sub>
                    </m:sSub>
                  </m:oMath>
                </a14:m>
                <a:r>
                  <a:rPr lang="en-US" dirty="0" smtClean="0">
                    <a:solidFill>
                      <a:srgbClr val="FF0000"/>
                    </a:solidFill>
                  </a:rPr>
                  <a:t> </a:t>
                </a:r>
                <a:endParaRPr lang="en-US" dirty="0">
                  <a:solidFill>
                    <a:srgbClr val="FF0000"/>
                  </a:solidFill>
                </a:endParaRPr>
              </a:p>
            </p:txBody>
          </p:sp>
        </mc:Choice>
        <mc:Fallback xmlns="">
          <p:sp>
            <p:nvSpPr>
              <p:cNvPr id="74" name="Rectangle 73"/>
              <p:cNvSpPr>
                <a:spLocks noRot="1" noChangeAspect="1" noMove="1" noResize="1" noEditPoints="1" noAdjustHandles="1" noChangeArrowheads="1" noChangeShapeType="1" noTextEdit="1"/>
              </p:cNvSpPr>
              <p:nvPr/>
            </p:nvSpPr>
            <p:spPr>
              <a:xfrm>
                <a:off x="487266" y="738576"/>
                <a:ext cx="5837334" cy="369332"/>
              </a:xfrm>
              <a:prstGeom prst="rect">
                <a:avLst/>
              </a:prstGeom>
              <a:blipFill>
                <a:blip r:embed="rId49"/>
                <a:stretch>
                  <a:fillRect l="-939" t="-8197" b="-24590"/>
                </a:stretch>
              </a:blipFill>
            </p:spPr>
            <p:txBody>
              <a:bodyPr/>
              <a:lstStyle/>
              <a:p>
                <a:r>
                  <a:rPr lang="en-US">
                    <a:noFill/>
                  </a:rPr>
                  <a:t> </a:t>
                </a:r>
              </a:p>
            </p:txBody>
          </p:sp>
        </mc:Fallback>
      </mc:AlternateContent>
      <p:sp>
        <p:nvSpPr>
          <p:cNvPr id="75" name="TextBox 74"/>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Value Function</a:t>
            </a:r>
            <a:endParaRPr lang="en-US" b="1" dirty="0">
              <a:solidFill>
                <a:srgbClr val="3333FF"/>
              </a:solidFill>
            </a:endParaRPr>
          </a:p>
        </p:txBody>
      </p:sp>
    </p:spTree>
    <p:extLst>
      <p:ext uri="{BB962C8B-B14F-4D97-AF65-F5344CB8AC3E}">
        <p14:creationId xmlns:p14="http://schemas.microsoft.com/office/powerpoint/2010/main" val="1775575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apezoid 4"/>
          <p:cNvSpPr/>
          <p:nvPr/>
        </p:nvSpPr>
        <p:spPr>
          <a:xfrm rot="15414063">
            <a:off x="5470790" y="1820200"/>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rapezoid 149"/>
          <p:cNvSpPr/>
          <p:nvPr/>
        </p:nvSpPr>
        <p:spPr>
          <a:xfrm rot="16907350">
            <a:off x="5476925" y="3142899"/>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Rectangle 75"/>
              <p:cNvSpPr/>
              <p:nvPr/>
            </p:nvSpPr>
            <p:spPr>
              <a:xfrm rot="665727">
                <a:off x="2777706" y="3983367"/>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r>
                        <a:rPr lang="en-US" sz="1200" i="1">
                          <a:latin typeface="Cambria Math" panose="02040503050406030204" pitchFamily="18" charset="0"/>
                        </a:rPr>
                        <m:t>𝜋</m:t>
                      </m:r>
                      <m:r>
                        <a:rPr lang="en-US" sz="1200" i="1">
                          <a:latin typeface="Cambria Math" panose="02040503050406030204" pitchFamily="18" charset="0"/>
                        </a:rPr>
                        <m:t>(</m:t>
                      </m:r>
                      <m:r>
                        <a:rPr lang="en-US" sz="1200" i="1">
                          <a:latin typeface="Cambria Math" panose="02040503050406030204" pitchFamily="18" charset="0"/>
                        </a:rPr>
                        <m:t>𝑠</m:t>
                      </m:r>
                      <m:r>
                        <a:rPr lang="en-US" sz="1200" i="1">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a:rPr>
                        <m:t>) </m:t>
                      </m:r>
                    </m:oMath>
                  </m:oMathPara>
                </a14:m>
                <a:endParaRPr lang="en-US" sz="1200" dirty="0">
                  <a:solidFill>
                    <a:schemeClr val="tx1"/>
                  </a:solidFill>
                </a:endParaRPr>
              </a:p>
            </p:txBody>
          </p:sp>
        </mc:Choice>
        <mc:Fallback xmlns="">
          <p:sp>
            <p:nvSpPr>
              <p:cNvPr id="76" name="Rectangle 75"/>
              <p:cNvSpPr>
                <a:spLocks noRot="1" noChangeAspect="1" noMove="1" noResize="1" noEditPoints="1" noAdjustHandles="1" noChangeArrowheads="1" noChangeShapeType="1" noTextEdit="1"/>
              </p:cNvSpPr>
              <p:nvPr/>
            </p:nvSpPr>
            <p:spPr>
              <a:xfrm rot="665727">
                <a:off x="2777706" y="3983367"/>
                <a:ext cx="144476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Oval 77"/>
              <p:cNvSpPr/>
              <p:nvPr/>
            </p:nvSpPr>
            <p:spPr>
              <a:xfrm>
                <a:off x="152400" y="3513967"/>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oMath>
                  </m:oMathPara>
                </a14:m>
                <a:endParaRPr lang="en-US" sz="1700" dirty="0">
                  <a:solidFill>
                    <a:schemeClr val="tx1"/>
                  </a:solidFill>
                </a:endParaRPr>
              </a:p>
            </p:txBody>
          </p:sp>
        </mc:Choice>
        <mc:Fallback xmlns="">
          <p:sp>
            <p:nvSpPr>
              <p:cNvPr id="78" name="Oval 77"/>
              <p:cNvSpPr>
                <a:spLocks noRot="1" noChangeAspect="1" noMove="1" noResize="1" noEditPoints="1" noAdjustHandles="1" noChangeArrowheads="1" noChangeShapeType="1" noTextEdit="1"/>
              </p:cNvSpPr>
              <p:nvPr/>
            </p:nvSpPr>
            <p:spPr>
              <a:xfrm>
                <a:off x="152400" y="3513967"/>
                <a:ext cx="529483" cy="523171"/>
              </a:xfrm>
              <a:prstGeom prst="ellipse">
                <a:avLst/>
              </a:prstGeom>
              <a:blipFill>
                <a:blip r:embed="rId4"/>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Oval 78"/>
              <p:cNvSpPr/>
              <p:nvPr/>
            </p:nvSpPr>
            <p:spPr>
              <a:xfrm>
                <a:off x="4208435" y="3167044"/>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79" name="Oval 78"/>
              <p:cNvSpPr>
                <a:spLocks noRot="1" noChangeAspect="1" noMove="1" noResize="1" noEditPoints="1" noAdjustHandles="1" noChangeArrowheads="1" noChangeShapeType="1" noTextEdit="1"/>
              </p:cNvSpPr>
              <p:nvPr/>
            </p:nvSpPr>
            <p:spPr>
              <a:xfrm>
                <a:off x="4208435" y="3167044"/>
                <a:ext cx="529483" cy="523171"/>
              </a:xfrm>
              <a:prstGeom prst="ellipse">
                <a:avLst/>
              </a:prstGeom>
              <a:blipFill>
                <a:blip r:embed="rId5"/>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Oval 79"/>
              <p:cNvSpPr/>
              <p:nvPr/>
            </p:nvSpPr>
            <p:spPr>
              <a:xfrm>
                <a:off x="4215771" y="3875041"/>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80" name="Oval 79"/>
              <p:cNvSpPr>
                <a:spLocks noRot="1" noChangeAspect="1" noMove="1" noResize="1" noEditPoints="1" noAdjustHandles="1" noChangeArrowheads="1" noChangeShapeType="1" noTextEdit="1"/>
              </p:cNvSpPr>
              <p:nvPr/>
            </p:nvSpPr>
            <p:spPr>
              <a:xfrm>
                <a:off x="4215771" y="3875041"/>
                <a:ext cx="529483" cy="523171"/>
              </a:xfrm>
              <a:prstGeom prst="ellipse">
                <a:avLst/>
              </a:prstGeom>
              <a:blipFill>
                <a:blip r:embed="rId6"/>
                <a:stretch>
                  <a:fillRect/>
                </a:stretch>
              </a:blipFill>
              <a:ln w="19050">
                <a:solidFill>
                  <a:srgbClr val="3333FF"/>
                </a:solidFill>
                <a:prstDash val="solid"/>
              </a:ln>
            </p:spPr>
            <p:txBody>
              <a:bodyPr/>
              <a:lstStyle/>
              <a:p>
                <a:r>
                  <a:rPr lang="en-US">
                    <a:noFill/>
                  </a:rPr>
                  <a:t> </a:t>
                </a:r>
              </a:p>
            </p:txBody>
          </p:sp>
        </mc:Fallback>
      </mc:AlternateContent>
      <p:cxnSp>
        <p:nvCxnSpPr>
          <p:cNvPr id="81" name="Straight Arrow Connector 80"/>
          <p:cNvCxnSpPr>
            <a:stCxn id="78" idx="6"/>
          </p:cNvCxnSpPr>
          <p:nvPr/>
        </p:nvCxnSpPr>
        <p:spPr>
          <a:xfrm>
            <a:off x="681883" y="3775553"/>
            <a:ext cx="13121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2523534" y="3775553"/>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p:cNvSpPr/>
              <p:nvPr/>
            </p:nvSpPr>
            <p:spPr>
              <a:xfrm>
                <a:off x="1991578" y="3513966"/>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2</m:t>
                          </m:r>
                        </m:sub>
                      </m:sSub>
                    </m:oMath>
                  </m:oMathPara>
                </a14:m>
                <a:endParaRPr lang="en-US" sz="1700" dirty="0">
                  <a:solidFill>
                    <a:schemeClr val="tx1"/>
                  </a:solidFill>
                </a:endParaRPr>
              </a:p>
            </p:txBody>
          </p:sp>
        </mc:Choice>
        <mc:Fallback xmlns="">
          <p:sp>
            <p:nvSpPr>
              <p:cNvPr id="89" name="Oval 88"/>
              <p:cNvSpPr>
                <a:spLocks noRot="1" noChangeAspect="1" noMove="1" noResize="1" noEditPoints="1" noAdjustHandles="1" noChangeArrowheads="1" noChangeShapeType="1" noTextEdit="1"/>
              </p:cNvSpPr>
              <p:nvPr/>
            </p:nvSpPr>
            <p:spPr>
              <a:xfrm>
                <a:off x="1991578" y="3513966"/>
                <a:ext cx="529483" cy="523171"/>
              </a:xfrm>
              <a:prstGeom prst="ellipse">
                <a:avLst/>
              </a:prstGeom>
              <a:blipFill rotWithShape="1">
                <a:blip r:embed="rId8"/>
                <a:stretch>
                  <a:fillRect l="-1111"/>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4089312"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94" name="Rectangle 93"/>
              <p:cNvSpPr>
                <a:spLocks noRot="1" noChangeAspect="1" noMove="1" noResize="1" noEditPoints="1" noAdjustHandles="1" noChangeArrowheads="1" noChangeShapeType="1" noTextEdit="1"/>
              </p:cNvSpPr>
              <p:nvPr/>
            </p:nvSpPr>
            <p:spPr>
              <a:xfrm>
                <a:off x="4089312" y="1379994"/>
                <a:ext cx="707951" cy="369332"/>
              </a:xfrm>
              <a:prstGeom prst="rect">
                <a:avLst/>
              </a:prstGeom>
              <a:blipFill rotWithShape="1">
                <a:blip r:embed="rId9"/>
                <a:stretch>
                  <a:fillRect/>
                </a:stretch>
              </a:blipFill>
            </p:spPr>
            <p:txBody>
              <a:bodyPr/>
              <a:lstStyle/>
              <a:p>
                <a:r>
                  <a:rPr lang="en-US">
                    <a:noFill/>
                  </a:rPr>
                  <a:t> </a:t>
                </a:r>
              </a:p>
            </p:txBody>
          </p:sp>
        </mc:Fallback>
      </mc:AlternateContent>
      <p:cxnSp>
        <p:nvCxnSpPr>
          <p:cNvPr id="102" name="Straight Arrow Connector 101"/>
          <p:cNvCxnSpPr>
            <a:endCxn id="79" idx="2"/>
          </p:cNvCxnSpPr>
          <p:nvPr/>
        </p:nvCxnSpPr>
        <p:spPr>
          <a:xfrm flipV="1">
            <a:off x="2523534" y="3428631"/>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Rectangle 104"/>
              <p:cNvSpPr/>
              <p:nvPr/>
            </p:nvSpPr>
            <p:spPr>
              <a:xfrm>
                <a:off x="4293471" y="3212212"/>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105" name="Rectangle 104"/>
              <p:cNvSpPr>
                <a:spLocks noRot="1" noChangeAspect="1" noMove="1" noResize="1" noEditPoints="1" noAdjustHandles="1" noChangeArrowheads="1" noChangeShapeType="1" noTextEdit="1"/>
              </p:cNvSpPr>
              <p:nvPr/>
            </p:nvSpPr>
            <p:spPr>
              <a:xfrm>
                <a:off x="4293471" y="3212212"/>
                <a:ext cx="44133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Rectangle 105"/>
              <p:cNvSpPr/>
              <p:nvPr/>
            </p:nvSpPr>
            <p:spPr>
              <a:xfrm>
                <a:off x="4285117" y="3910382"/>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106" name="Rectangle 105"/>
              <p:cNvSpPr>
                <a:spLocks noRot="1" noChangeAspect="1" noMove="1" noResize="1" noEditPoints="1" noAdjustHandles="1" noChangeArrowheads="1" noChangeShapeType="1" noTextEdit="1"/>
              </p:cNvSpPr>
              <p:nvPr/>
            </p:nvSpPr>
            <p:spPr>
              <a:xfrm>
                <a:off x="4285117" y="3910382"/>
                <a:ext cx="44666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ectangle 108"/>
              <p:cNvSpPr/>
              <p:nvPr/>
            </p:nvSpPr>
            <p:spPr>
              <a:xfrm rot="660429">
                <a:off x="2876118" y="4199371"/>
                <a:ext cx="110818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r>
                            <a:rPr lang="en-US" sz="1200" i="1">
                              <a:latin typeface="Cambria Math" panose="02040503050406030204" pitchFamily="18" charset="0"/>
                            </a:rPr>
                            <m:t>𝜋</m:t>
                          </m:r>
                          <m:r>
                            <a:rPr lang="en-US" sz="1200" i="1">
                              <a:latin typeface="Cambria Math" panose="02040503050406030204" pitchFamily="18" charset="0"/>
                            </a:rPr>
                            <m:t>(</m:t>
                          </m:r>
                          <m:r>
                            <a:rPr lang="en-US" sz="1200" i="1">
                              <a:latin typeface="Cambria Math" panose="02040503050406030204" pitchFamily="18" charset="0"/>
                            </a:rPr>
                            <m:t>𝑠</m:t>
                          </m:r>
                          <m:r>
                            <a:rPr lang="en-US" sz="1200" i="1">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109" name="Rectangle 108"/>
              <p:cNvSpPr>
                <a:spLocks noRot="1" noChangeAspect="1" noMove="1" noResize="1" noEditPoints="1" noAdjustHandles="1" noChangeArrowheads="1" noChangeShapeType="1" noTextEdit="1"/>
              </p:cNvSpPr>
              <p:nvPr/>
            </p:nvSpPr>
            <p:spPr>
              <a:xfrm rot="660429">
                <a:off x="2876118" y="4199371"/>
                <a:ext cx="1108187"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p:cNvSpPr/>
              <p:nvPr/>
            </p:nvSpPr>
            <p:spPr>
              <a:xfrm>
                <a:off x="1992086" y="1379994"/>
                <a:ext cx="5225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127" name="Rectangle 126"/>
              <p:cNvSpPr>
                <a:spLocks noRot="1" noChangeAspect="1" noMove="1" noResize="1" noEditPoints="1" noAdjustHandles="1" noChangeArrowheads="1" noChangeShapeType="1" noTextEdit="1"/>
              </p:cNvSpPr>
              <p:nvPr/>
            </p:nvSpPr>
            <p:spPr>
              <a:xfrm>
                <a:off x="1992086" y="1379994"/>
                <a:ext cx="522514" cy="369332"/>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Rectangle 127"/>
              <p:cNvSpPr/>
              <p:nvPr/>
            </p:nvSpPr>
            <p:spPr>
              <a:xfrm>
                <a:off x="218325" y="1379994"/>
                <a:ext cx="488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128" name="Rectangle 127"/>
              <p:cNvSpPr>
                <a:spLocks noRot="1" noChangeAspect="1" noMove="1" noResize="1" noEditPoints="1" noAdjustHandles="1" noChangeArrowheads="1" noChangeShapeType="1" noTextEdit="1"/>
              </p:cNvSpPr>
              <p:nvPr/>
            </p:nvSpPr>
            <p:spPr>
              <a:xfrm>
                <a:off x="218325" y="1379994"/>
                <a:ext cx="488339" cy="369332"/>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5921449" y="1379994"/>
                <a:ext cx="7421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129" name="Rectangle 128"/>
              <p:cNvSpPr>
                <a:spLocks noRot="1" noChangeAspect="1" noMove="1" noResize="1" noEditPoints="1" noAdjustHandles="1" noChangeArrowheads="1" noChangeShapeType="1" noTextEdit="1"/>
              </p:cNvSpPr>
              <p:nvPr/>
            </p:nvSpPr>
            <p:spPr>
              <a:xfrm>
                <a:off x="5921449" y="1379994"/>
                <a:ext cx="742126" cy="369332"/>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129"/>
              <p:cNvSpPr/>
              <p:nvPr/>
            </p:nvSpPr>
            <p:spPr>
              <a:xfrm>
                <a:off x="8173274"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+2</m:t>
                          </m:r>
                        </m:sub>
                      </m:sSub>
                      <m:r>
                        <a:rPr lang="en-US" b="0" i="1" dirty="0" smtClean="0">
                          <a:latin typeface="Cambria Math"/>
                        </a:rPr>
                        <m:t> </m:t>
                      </m:r>
                    </m:oMath>
                  </m:oMathPara>
                </a14:m>
                <a:endParaRPr lang="en-US" dirty="0"/>
              </a:p>
            </p:txBody>
          </p:sp>
        </mc:Choice>
        <mc:Fallback xmlns="">
          <p:sp>
            <p:nvSpPr>
              <p:cNvPr id="130" name="Rectangle 129"/>
              <p:cNvSpPr>
                <a:spLocks noRot="1" noChangeAspect="1" noMove="1" noResize="1" noEditPoints="1" noAdjustHandles="1" noChangeArrowheads="1" noChangeShapeType="1" noTextEdit="1"/>
              </p:cNvSpPr>
              <p:nvPr/>
            </p:nvSpPr>
            <p:spPr>
              <a:xfrm>
                <a:off x="8173274" y="1379994"/>
                <a:ext cx="707951" cy="369332"/>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87522" y="3027546"/>
                <a:ext cx="82278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r>
                        <a:rPr lang="en-US" b="0" i="1" smtClean="0">
                          <a:solidFill>
                            <a:srgbClr val="3333FF"/>
                          </a:solidFill>
                          <a:latin typeface="Cambria Math"/>
                        </a:rPr>
                        <m:t>𝑠</m:t>
                      </m:r>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87522" y="3027546"/>
                <a:ext cx="822789" cy="369332"/>
              </a:xfrm>
              <a:prstGeom prst="rect">
                <a:avLst/>
              </a:prstGeom>
              <a:blipFill rotWithShape="1">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145"/>
              <p:cNvSpPr/>
              <p:nvPr/>
            </p:nvSpPr>
            <p:spPr>
              <a:xfrm>
                <a:off x="838200" y="3410635"/>
                <a:ext cx="1046569"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a:rPr>
                            <m:t>𝑎</m:t>
                          </m:r>
                        </m:e>
                        <m:sub>
                          <m:r>
                            <a:rPr lang="en-US" sz="1500" b="0" i="1" smtClean="0">
                              <a:solidFill>
                                <a:schemeClr val="tx1"/>
                              </a:solidFill>
                              <a:latin typeface="Cambria Math"/>
                            </a:rPr>
                            <m:t>2</m:t>
                          </m:r>
                        </m:sub>
                      </m:sSub>
                      <m:r>
                        <a:rPr lang="en-US" sz="1500" b="0" i="1" smtClean="0">
                          <a:solidFill>
                            <a:schemeClr val="tx1"/>
                          </a:solidFill>
                          <a:latin typeface="Cambria Math"/>
                        </a:rPr>
                        <m:t>=</m:t>
                      </m:r>
                      <m:r>
                        <a:rPr lang="en-US" sz="1500" i="1" smtClean="0">
                          <a:solidFill>
                            <a:schemeClr val="tx1"/>
                          </a:solidFill>
                          <a:latin typeface="Cambria Math"/>
                        </a:rPr>
                        <m:t>𝜋</m:t>
                      </m:r>
                      <m:r>
                        <a:rPr lang="en-US" sz="1500" b="0" i="1" smtClean="0">
                          <a:solidFill>
                            <a:schemeClr val="tx1"/>
                          </a:solidFill>
                          <a:latin typeface="Cambria Math"/>
                        </a:rPr>
                        <m:t>(</m:t>
                      </m:r>
                      <m:r>
                        <a:rPr lang="en-US" sz="1500" b="0" i="1" smtClean="0">
                          <a:solidFill>
                            <a:schemeClr val="tx1"/>
                          </a:solidFill>
                          <a:latin typeface="Cambria Math"/>
                        </a:rPr>
                        <m:t>𝑠</m:t>
                      </m:r>
                      <m:r>
                        <a:rPr lang="en-US" sz="1500" b="0" i="1" smtClean="0">
                          <a:solidFill>
                            <a:schemeClr val="tx1"/>
                          </a:solidFill>
                          <a:latin typeface="Cambria Math"/>
                        </a:rPr>
                        <m:t>)</m:t>
                      </m:r>
                    </m:oMath>
                  </m:oMathPara>
                </a14:m>
                <a:endParaRPr lang="en-US" sz="1500" dirty="0">
                  <a:solidFill>
                    <a:schemeClr val="tx1"/>
                  </a:solidFill>
                </a:endParaRPr>
              </a:p>
            </p:txBody>
          </p:sp>
        </mc:Choice>
        <mc:Fallback xmlns="">
          <p:sp>
            <p:nvSpPr>
              <p:cNvPr id="146" name="Rectangle 145"/>
              <p:cNvSpPr>
                <a:spLocks noRot="1" noChangeAspect="1" noMove="1" noResize="1" noEditPoints="1" noAdjustHandles="1" noChangeArrowheads="1" noChangeShapeType="1" noTextEdit="1"/>
              </p:cNvSpPr>
              <p:nvPr/>
            </p:nvSpPr>
            <p:spPr>
              <a:xfrm>
                <a:off x="838200" y="3410635"/>
                <a:ext cx="1046569" cy="323165"/>
              </a:xfrm>
              <a:prstGeom prst="rect">
                <a:avLst/>
              </a:prstGeom>
              <a:blipFill rotWithShape="1">
                <a:blip r:embed="rId18"/>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p:cNvSpPr/>
              <p:nvPr/>
            </p:nvSpPr>
            <p:spPr>
              <a:xfrm>
                <a:off x="5658622" y="2883289"/>
                <a:ext cx="140301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panose="02040503050406030204" pitchFamily="18" charset="0"/>
                            </a:rPr>
                            <m:t>𝑠</m:t>
                          </m:r>
                        </m:e>
                        <m:sup>
                          <m:r>
                            <a:rPr lang="en-US" b="0" i="1" smtClean="0">
                              <a:solidFill>
                                <a:srgbClr val="3333FF"/>
                              </a:solidFill>
                              <a:latin typeface="Cambria Math" panose="02040503050406030204" pitchFamily="18" charset="0"/>
                            </a:rPr>
                            <m:t>′</m:t>
                          </m:r>
                        </m:sup>
                      </m:sSup>
                      <m:r>
                        <a:rPr lang="en-US" b="0" i="1" smtClean="0">
                          <a:solidFill>
                            <a:srgbClr val="3333FF"/>
                          </a:solidFill>
                          <a:latin typeface="Cambria Math" panose="02040503050406030204" pitchFamily="18" charset="0"/>
                        </a:rPr>
                        <m:t>=</m:t>
                      </m:r>
                      <m:sSub>
                        <m:sSubPr>
                          <m:ctrlPr>
                            <a:rPr lang="en-US" b="0" i="1" smtClean="0">
                              <a:solidFill>
                                <a:srgbClr val="3333FF"/>
                              </a:solidFill>
                              <a:latin typeface="Cambria Math" panose="02040503050406030204" pitchFamily="18" charset="0"/>
                            </a:rPr>
                          </m:ctrlPr>
                        </m:sSubPr>
                        <m:e>
                          <m:r>
                            <a:rPr lang="en-US" b="0" i="1" smtClean="0">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1</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147" name="Rectangle 146"/>
              <p:cNvSpPr>
                <a:spLocks noRot="1" noChangeAspect="1" noMove="1" noResize="1" noEditPoints="1" noAdjustHandles="1" noChangeArrowheads="1" noChangeShapeType="1" noTextEdit="1"/>
              </p:cNvSpPr>
              <p:nvPr/>
            </p:nvSpPr>
            <p:spPr>
              <a:xfrm>
                <a:off x="5658622" y="2883289"/>
                <a:ext cx="1403013" cy="369332"/>
              </a:xfrm>
              <a:prstGeom prst="rect">
                <a:avLst/>
              </a:prstGeom>
              <a:blipFill>
                <a:blip r:embed="rId1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Rectangle 148"/>
              <p:cNvSpPr/>
              <p:nvPr/>
            </p:nvSpPr>
            <p:spPr>
              <a:xfrm>
                <a:off x="5616046" y="4213546"/>
                <a:ext cx="1408334"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𝑠</m:t>
                          </m:r>
                        </m:e>
                        <m:sup>
                          <m:r>
                            <a:rPr lang="en-US" b="0" i="1" smtClean="0">
                              <a:solidFill>
                                <a:srgbClr val="3333FF"/>
                              </a:solidFill>
                              <a:latin typeface="Cambria Math"/>
                            </a:rPr>
                            <m:t>′</m:t>
                          </m:r>
                        </m:sup>
                      </m:sSup>
                      <m:r>
                        <a:rPr lang="en-US" b="0" i="1" smtClean="0">
                          <a:solidFill>
                            <a:srgbClr val="3333FF"/>
                          </a:solidFill>
                          <a:latin typeface="Cambria Math" panose="02040503050406030204" pitchFamily="18" charset="0"/>
                        </a:rPr>
                        <m:t>=</m:t>
                      </m:r>
                      <m:sSub>
                        <m:sSubPr>
                          <m:ctrlPr>
                            <a:rPr lang="en-US" b="0" i="1" smtClean="0">
                              <a:solidFill>
                                <a:srgbClr val="3333FF"/>
                              </a:solidFill>
                              <a:latin typeface="Cambria Math" panose="02040503050406030204" pitchFamily="18" charset="0"/>
                            </a:rPr>
                          </m:ctrlPr>
                        </m:sSubPr>
                        <m:e>
                          <m:r>
                            <a:rPr lang="en-US" b="0" i="1" smtClean="0">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2</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149" name="Rectangle 148"/>
              <p:cNvSpPr>
                <a:spLocks noRot="1" noChangeAspect="1" noMove="1" noResize="1" noEditPoints="1" noAdjustHandles="1" noChangeArrowheads="1" noChangeShapeType="1" noTextEdit="1"/>
              </p:cNvSpPr>
              <p:nvPr/>
            </p:nvSpPr>
            <p:spPr>
              <a:xfrm>
                <a:off x="5616046" y="4213546"/>
                <a:ext cx="1408334" cy="369332"/>
              </a:xfrm>
              <a:prstGeom prst="rect">
                <a:avLst/>
              </a:prstGeom>
              <a:blipFill>
                <a:blip r:embed="rId20"/>
                <a:stretch>
                  <a:fillRect b="-13115"/>
                </a:stretch>
              </a:blipFill>
            </p:spPr>
            <p:txBody>
              <a:bodyPr/>
              <a:lstStyle/>
              <a:p>
                <a:r>
                  <a:rPr lang="en-US">
                    <a:noFill/>
                  </a:rPr>
                  <a:t> </a:t>
                </a:r>
              </a:p>
            </p:txBody>
          </p:sp>
        </mc:Fallback>
      </mc:AlternateContent>
      <p:sp>
        <p:nvSpPr>
          <p:cNvPr id="27" name="TextBox 26"/>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Value Function</a:t>
            </a:r>
            <a:endParaRPr lang="en-US" b="1" dirty="0">
              <a:solidFill>
                <a:srgbClr val="3333FF"/>
              </a:solidFill>
            </a:endParaRPr>
          </a:p>
        </p:txBody>
      </p:sp>
      <mc:AlternateContent xmlns:mc="http://schemas.openxmlformats.org/markup-compatibility/2006" xmlns:a14="http://schemas.microsoft.com/office/drawing/2010/main">
        <mc:Choice Requires="a14">
          <p:sp>
            <p:nvSpPr>
              <p:cNvPr id="3" name="Rectangle 2"/>
              <p:cNvSpPr/>
              <p:nvPr/>
            </p:nvSpPr>
            <p:spPr>
              <a:xfrm>
                <a:off x="831715" y="5251811"/>
                <a:ext cx="530805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a:rPr>
                            <m:t>𝑉</m:t>
                          </m:r>
                        </m:e>
                        <m:sup>
                          <m:r>
                            <a:rPr lang="en-US" i="1">
                              <a:latin typeface="Cambria Math"/>
                            </a:rPr>
                            <m:t>𝜋</m:t>
                          </m:r>
                        </m:sup>
                      </m:sSup>
                      <m:d>
                        <m:dPr>
                          <m:ctrlPr>
                            <a:rPr lang="en-US" i="1">
                              <a:latin typeface="Cambria Math" panose="02040503050406030204" pitchFamily="18" charset="0"/>
                            </a:rPr>
                          </m:ctrlPr>
                        </m:dPr>
                        <m:e>
                          <m:r>
                            <a:rPr lang="en-US" i="1">
                              <a:latin typeface="Cambria Math"/>
                            </a:rPr>
                            <m:t>𝑠</m:t>
                          </m:r>
                        </m:e>
                      </m:d>
                      <m:r>
                        <a:rPr lang="en-US" b="0" i="1" smtClean="0">
                          <a:latin typeface="Cambria Math" panose="02040503050406030204" pitchFamily="18" charset="0"/>
                        </a:rPr>
                        <m:t>=</m:t>
                      </m:r>
                      <m:r>
                        <a:rPr lang="en-US" i="1">
                          <a:latin typeface="Cambria Math"/>
                        </a:rPr>
                        <m:t>𝑇</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𝜋</m:t>
                          </m:r>
                          <m:d>
                            <m:dPr>
                              <m:ctrlPr>
                                <a:rPr lang="en-US" i="1">
                                  <a:latin typeface="Cambria Math" panose="02040503050406030204" pitchFamily="18" charset="0"/>
                                </a:rPr>
                              </m:ctrlPr>
                            </m:dPr>
                            <m:e>
                              <m:r>
                                <a:rPr lang="en-US" i="1">
                                  <a:latin typeface="Cambria Math"/>
                                </a:rPr>
                                <m:t>𝑠</m:t>
                              </m:r>
                            </m:e>
                          </m:d>
                          <m:r>
                            <a:rPr lang="en-US" i="1">
                              <a:latin typeface="Cambria Math"/>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1</m:t>
                              </m:r>
                            </m:sub>
                          </m:sSub>
                        </m:e>
                      </m:d>
                      <m:d>
                        <m:dPr>
                          <m:begChr m:val="{"/>
                          <m:endChr m:val="}"/>
                          <m:ctrlPr>
                            <a:rPr lang="en-US" i="1">
                              <a:latin typeface="Cambria Math" panose="02040503050406030204" pitchFamily="18" charset="0"/>
                            </a:rPr>
                          </m:ctrlPr>
                        </m:dPr>
                        <m:e>
                          <m:r>
                            <a:rPr lang="en-US" i="1">
                              <a:latin typeface="Cambria Math"/>
                            </a:rPr>
                            <m:t>𝑅</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𝜋</m:t>
                              </m:r>
                              <m:d>
                                <m:dPr>
                                  <m:ctrlPr>
                                    <a:rPr lang="en-US" i="1">
                                      <a:latin typeface="Cambria Math" panose="02040503050406030204" pitchFamily="18" charset="0"/>
                                    </a:rPr>
                                  </m:ctrlPr>
                                </m:dPr>
                                <m:e>
                                  <m:r>
                                    <a:rPr lang="en-US" i="1">
                                      <a:latin typeface="Cambria Math"/>
                                    </a:rPr>
                                    <m:t>𝑠</m:t>
                                  </m:r>
                                </m:e>
                              </m:d>
                              <m:r>
                                <a:rPr lang="en-US" i="1">
                                  <a:latin typeface="Cambria Math"/>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e>
                          </m:d>
                          <m:r>
                            <a:rPr lang="en-US" i="1">
                              <a:latin typeface="Cambria Math"/>
                            </a:rPr>
                            <m:t>+</m:t>
                          </m:r>
                          <m:r>
                            <a:rPr lang="en-US" i="1">
                              <a:latin typeface="Cambria Math"/>
                            </a:rPr>
                            <m:t>𝛾</m:t>
                          </m:r>
                          <m:sSup>
                            <m:sSupPr>
                              <m:ctrlPr>
                                <a:rPr lang="en-US" i="1">
                                  <a:latin typeface="Cambria Math" panose="02040503050406030204" pitchFamily="18" charset="0"/>
                                </a:rPr>
                              </m:ctrlPr>
                            </m:sSupPr>
                            <m:e>
                              <m:r>
                                <a:rPr lang="en-US" i="1">
                                  <a:latin typeface="Cambria Math"/>
                                </a:rPr>
                                <m:t>𝑉</m:t>
                              </m:r>
                            </m:e>
                            <m:sup>
                              <m:r>
                                <a:rPr lang="en-US" i="1">
                                  <a:latin typeface="Cambria Math"/>
                                </a:rPr>
                                <m:t>𝜋</m:t>
                              </m:r>
                            </m:sup>
                          </m:sSup>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e>
                          </m:d>
                        </m:e>
                      </m:d>
                      <m:r>
                        <a:rPr lang="en-US" b="0" i="0" smtClean="0">
                          <a:solidFill>
                            <a:schemeClr val="tx1"/>
                          </a:solidFill>
                          <a:latin typeface="Cambria Math" panose="02040503050406030204" pitchFamily="18" charset="0"/>
                        </a:rPr>
                        <m:t>+</m:t>
                      </m:r>
                    </m:oMath>
                  </m:oMathPara>
                </a14:m>
                <a:endParaRPr lang="en-US" dirty="0" smtClean="0">
                  <a:solidFill>
                    <a:schemeClr val="tx1"/>
                  </a:solidFill>
                </a:endParaRPr>
              </a:p>
              <a:p>
                <a:r>
                  <a:rPr lang="en-US" dirty="0" smtClean="0"/>
                  <a:t>                  </a:t>
                </a:r>
                <a14:m>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𝜋</m:t>
                        </m:r>
                        <m:d>
                          <m:dPr>
                            <m:ctrlPr>
                              <a:rPr lang="en-US" i="1">
                                <a:latin typeface="Cambria Math" panose="02040503050406030204" pitchFamily="18" charset="0"/>
                              </a:rPr>
                            </m:ctrlPr>
                          </m:dPr>
                          <m:e>
                            <m:r>
                              <a:rPr lang="en-US" i="1">
                                <a:latin typeface="Cambria Math"/>
                              </a:rPr>
                              <m:t>𝑠</m:t>
                            </m:r>
                          </m:e>
                        </m:d>
                        <m:r>
                          <a:rPr lang="en-US" i="1">
                            <a:latin typeface="Cambria Math"/>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i="1" smtClean="0">
                            <a:solidFill>
                              <a:srgbClr val="FF0000"/>
                            </a:solidFill>
                            <a:latin typeface="Cambria Math" panose="02040503050406030204" pitchFamily="18" charset="0"/>
                          </a:rPr>
                          <m:t> </m:t>
                        </m:r>
                      </m:e>
                    </m:d>
                    <m:d>
                      <m:dPr>
                        <m:begChr m:val="{"/>
                        <m:endChr m:val="}"/>
                        <m:ctrlPr>
                          <a:rPr lang="en-US" i="1">
                            <a:latin typeface="Cambria Math" panose="02040503050406030204" pitchFamily="18" charset="0"/>
                          </a:rPr>
                        </m:ctrlPr>
                      </m:dPr>
                      <m:e>
                        <m:r>
                          <a:rPr lang="en-US" i="1">
                            <a:latin typeface="Cambria Math"/>
                          </a:rPr>
                          <m:t>𝑅</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𝜋</m:t>
                            </m:r>
                            <m:d>
                              <m:dPr>
                                <m:ctrlPr>
                                  <a:rPr lang="en-US" i="1">
                                    <a:latin typeface="Cambria Math" panose="02040503050406030204" pitchFamily="18" charset="0"/>
                                  </a:rPr>
                                </m:ctrlPr>
                              </m:dPr>
                              <m:e>
                                <m:r>
                                  <a:rPr lang="en-US" i="1">
                                    <a:latin typeface="Cambria Math"/>
                                  </a:rPr>
                                  <m:t>𝑠</m:t>
                                </m:r>
                              </m:e>
                            </m:d>
                            <m:r>
                              <a:rPr lang="en-US" i="1">
                                <a:latin typeface="Cambria Math"/>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e>
                        </m:d>
                        <m:r>
                          <a:rPr lang="en-US" i="1">
                            <a:latin typeface="Cambria Math"/>
                          </a:rPr>
                          <m:t>+</m:t>
                        </m:r>
                        <m:r>
                          <a:rPr lang="en-US" i="1">
                            <a:latin typeface="Cambria Math"/>
                          </a:rPr>
                          <m:t>𝛾</m:t>
                        </m:r>
                        <m:sSup>
                          <m:sSupPr>
                            <m:ctrlPr>
                              <a:rPr lang="en-US" i="1">
                                <a:latin typeface="Cambria Math" panose="02040503050406030204" pitchFamily="18" charset="0"/>
                              </a:rPr>
                            </m:ctrlPr>
                          </m:sSupPr>
                          <m:e>
                            <m:r>
                              <a:rPr lang="en-US" i="1">
                                <a:latin typeface="Cambria Math"/>
                              </a:rPr>
                              <m:t>𝑉</m:t>
                            </m:r>
                          </m:e>
                          <m:sup>
                            <m:r>
                              <a:rPr lang="en-US" i="1">
                                <a:latin typeface="Cambria Math"/>
                              </a:rPr>
                              <m:t>𝜋</m:t>
                            </m:r>
                          </m:sup>
                        </m:sSup>
                        <m:d>
                          <m:dPr>
                            <m:ctrlPr>
                              <a:rPr lang="en-US" i="1">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2</m:t>
                                </m:r>
                              </m:sub>
                            </m:sSub>
                          </m:e>
                        </m:d>
                      </m:e>
                    </m:d>
                  </m:oMath>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831715" y="5251811"/>
                <a:ext cx="5308056" cy="646331"/>
              </a:xfrm>
              <a:prstGeom prst="rect">
                <a:avLst/>
              </a:prstGeom>
              <a:blipFill>
                <a:blip r:embed="rId21"/>
                <a:stretch>
                  <a:fillRect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rot="20876544">
                <a:off x="2752679" y="3028562"/>
                <a:ext cx="1429213"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r>
                        <a:rPr lang="en-US" sz="1200" b="0" i="1" smtClean="0">
                          <a:latin typeface="Cambria Math" panose="02040503050406030204" pitchFamily="18" charset="0"/>
                        </a:rPr>
                        <m:t>𝜋</m:t>
                      </m:r>
                      <m:r>
                        <a:rPr lang="en-US" sz="1200" b="0" i="1" smtClean="0">
                          <a:latin typeface="Cambria Math" panose="02040503050406030204" pitchFamily="18" charset="0"/>
                        </a:rPr>
                        <m:t>(</m:t>
                      </m:r>
                      <m:r>
                        <a:rPr lang="en-US" sz="1200" b="0" i="1" smtClean="0">
                          <a:latin typeface="Cambria Math" panose="02040503050406030204" pitchFamily="18" charset="0"/>
                        </a:rPr>
                        <m:t>𝑠</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a:rPr>
                        <m:t>) </m:t>
                      </m:r>
                    </m:oMath>
                  </m:oMathPara>
                </a14:m>
                <a:endParaRPr lang="en-US" sz="1200"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rot="20876544">
                <a:off x="2752679" y="3028562"/>
                <a:ext cx="1429213" cy="276999"/>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rot="20921134">
                <a:off x="2982332" y="3241044"/>
                <a:ext cx="969906"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r>
                            <a:rPr lang="en-US" sz="1200" i="1">
                              <a:latin typeface="Cambria Math" panose="02040503050406030204" pitchFamily="18" charset="0"/>
                            </a:rPr>
                            <m:t>𝜋</m:t>
                          </m:r>
                          <m:r>
                            <a:rPr lang="en-US" sz="1200" i="1">
                              <a:latin typeface="Cambria Math" panose="02040503050406030204" pitchFamily="18" charset="0"/>
                            </a:rPr>
                            <m:t>(</m:t>
                          </m:r>
                          <m:r>
                            <a:rPr lang="en-US" sz="1200" i="1">
                              <a:latin typeface="Cambria Math" panose="02040503050406030204" pitchFamily="18" charset="0"/>
                            </a:rPr>
                            <m:t>𝑠</m:t>
                          </m:r>
                          <m:r>
                            <a:rPr lang="en-US" sz="1200" i="1">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rot="20921134">
                <a:off x="2982332" y="3241044"/>
                <a:ext cx="969906" cy="276999"/>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87266" y="738576"/>
                <a:ext cx="5837334" cy="369332"/>
              </a:xfrm>
              <a:prstGeom prst="rect">
                <a:avLst/>
              </a:prstGeom>
              <a:solidFill>
                <a:schemeClr val="accent2">
                  <a:lumMod val="20000"/>
                  <a:lumOff val="80000"/>
                </a:schemeClr>
              </a:solidFill>
            </p:spPr>
            <p:txBody>
              <a:bodyPr wrap="square">
                <a:spAutoFit/>
              </a:bodyPr>
              <a:lstStyle/>
              <a:p>
                <a:r>
                  <a:rPr lang="en-US" dirty="0" smtClean="0">
                    <a:solidFill>
                      <a:srgbClr val="FF0000"/>
                    </a:solidFill>
                  </a:rPr>
                  <a:t>A policy </a:t>
                </a:r>
                <a14:m>
                  <m:oMath xmlns:m="http://schemas.openxmlformats.org/officeDocument/2006/math">
                    <m:r>
                      <a:rPr lang="en-US" i="1" dirty="0">
                        <a:solidFill>
                          <a:srgbClr val="FF0000"/>
                        </a:solidFill>
                        <a:latin typeface="Cambria Math"/>
                      </a:rPr>
                      <m:t>𝜋</m:t>
                    </m:r>
                  </m:oMath>
                </a14:m>
                <a:r>
                  <a:rPr lang="en-US" dirty="0" smtClean="0">
                    <a:solidFill>
                      <a:srgbClr val="FF0000"/>
                    </a:solidFill>
                  </a:rPr>
                  <a:t> is given as: </a:t>
                </a:r>
                <a14:m>
                  <m:oMath xmlns:m="http://schemas.openxmlformats.org/officeDocument/2006/math">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r>
                          <a:rPr lang="en-US" i="1" dirty="0">
                            <a:solidFill>
                              <a:srgbClr val="FF0000"/>
                            </a:solidFill>
                            <a:latin typeface="Cambria Math"/>
                          </a:rPr>
                          <m:t>𝑠</m:t>
                        </m:r>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2</m:t>
                        </m:r>
                      </m:sub>
                    </m:sSub>
                    <m:r>
                      <a:rPr lang="en-US" i="1" dirty="0">
                        <a:solidFill>
                          <a:srgbClr val="FF0000"/>
                        </a:solidFill>
                        <a:latin typeface="Cambria Math"/>
                      </a:rPr>
                      <m:t>; </m:t>
                    </m:r>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𝑠</m:t>
                            </m:r>
                          </m:e>
                          <m:sub>
                            <m:r>
                              <a:rPr lang="en-US" b="0" i="1" dirty="0" smtClean="0">
                                <a:solidFill>
                                  <a:srgbClr val="FF0000"/>
                                </a:solidFill>
                                <a:latin typeface="Cambria Math" panose="02040503050406030204" pitchFamily="18" charset="0"/>
                              </a:rPr>
                              <m:t>1</m:t>
                            </m:r>
                          </m:sub>
                        </m:sSub>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1</m:t>
                        </m:r>
                      </m:sub>
                    </m:sSub>
                    <m:r>
                      <a:rPr lang="en-US" i="1" dirty="0">
                        <a:solidFill>
                          <a:srgbClr val="FF0000"/>
                        </a:solidFill>
                        <a:latin typeface="Cambria Math"/>
                      </a:rPr>
                      <m:t>; </m:t>
                    </m:r>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sSub>
                          <m:sSubPr>
                            <m:ctrlPr>
                              <a:rPr lang="en-US" b="0" i="1" dirty="0" smtClean="0">
                                <a:solidFill>
                                  <a:srgbClr val="FF0000"/>
                                </a:solidFill>
                                <a:latin typeface="Cambria Math" panose="02040503050406030204" pitchFamily="18" charset="0"/>
                              </a:rPr>
                            </m:ctrlPr>
                          </m:sSubPr>
                          <m:e>
                            <m:r>
                              <a:rPr lang="en-US" i="1" dirty="0">
                                <a:solidFill>
                                  <a:srgbClr val="FF0000"/>
                                </a:solidFill>
                                <a:latin typeface="Cambria Math"/>
                              </a:rPr>
                              <m:t>𝑠</m:t>
                            </m:r>
                          </m:e>
                          <m:sub>
                            <m:r>
                              <a:rPr lang="en-US" b="0" i="1" dirty="0" smtClean="0">
                                <a:solidFill>
                                  <a:srgbClr val="FF0000"/>
                                </a:solidFill>
                                <a:latin typeface="Cambria Math" panose="02040503050406030204" pitchFamily="18" charset="0"/>
                              </a:rPr>
                              <m:t>2</m:t>
                            </m:r>
                          </m:sub>
                        </m:sSub>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2</m:t>
                        </m:r>
                      </m:sub>
                    </m:sSub>
                  </m:oMath>
                </a14:m>
                <a:r>
                  <a:rPr lang="en-US" dirty="0" smtClean="0">
                    <a:solidFill>
                      <a:srgbClr val="FF0000"/>
                    </a:solidFill>
                  </a:rPr>
                  <a:t> </a:t>
                </a:r>
                <a:endParaRPr lang="en-US" dirty="0">
                  <a:solidFill>
                    <a:srgbClr val="FF0000"/>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487266" y="738576"/>
                <a:ext cx="5837334" cy="369332"/>
              </a:xfrm>
              <a:prstGeom prst="rect">
                <a:avLst/>
              </a:prstGeom>
              <a:blipFill>
                <a:blip r:embed="rId24"/>
                <a:stretch>
                  <a:fillRect l="-93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4019467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lowchart: Process 30"/>
          <p:cNvSpPr/>
          <p:nvPr/>
        </p:nvSpPr>
        <p:spPr>
          <a:xfrm>
            <a:off x="3805834" y="2305617"/>
            <a:ext cx="2351298" cy="268069"/>
          </a:xfrm>
          <a:prstGeom prst="flowChartProces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a:off x="1124473" y="1758968"/>
            <a:ext cx="2710544" cy="268069"/>
          </a:xfrm>
          <a:prstGeom prst="flowChartProcess">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4800" y="762000"/>
            <a:ext cx="6168034" cy="369332"/>
          </a:xfrm>
          <a:prstGeom prst="rect">
            <a:avLst/>
          </a:prstGeom>
          <a:noFill/>
        </p:spPr>
        <p:txBody>
          <a:bodyPr wrap="square" rtlCol="0">
            <a:spAutoFit/>
          </a:bodyPr>
          <a:lstStyle/>
          <a:p>
            <a:r>
              <a:rPr lang="en-US" b="1" dirty="0" smtClean="0"/>
              <a:t>Recursive Formulation (The Bellman equation)</a:t>
            </a:r>
            <a:endParaRPr lang="en-US" b="1" dirty="0"/>
          </a:p>
        </p:txBody>
      </p:sp>
      <p:grpSp>
        <p:nvGrpSpPr>
          <p:cNvPr id="44" name="Group 43"/>
          <p:cNvGrpSpPr/>
          <p:nvPr/>
        </p:nvGrpSpPr>
        <p:grpSpPr>
          <a:xfrm>
            <a:off x="333290" y="1259894"/>
            <a:ext cx="5954371" cy="2016706"/>
            <a:chOff x="2357383" y="4343400"/>
            <a:chExt cx="5954371" cy="2016706"/>
          </a:xfrm>
        </p:grpSpPr>
        <mc:AlternateContent xmlns:mc="http://schemas.openxmlformats.org/markup-compatibility/2006" xmlns:a14="http://schemas.microsoft.com/office/drawing/2010/main">
          <mc:Choice Requires="a14">
            <p:sp>
              <p:nvSpPr>
                <p:cNvPr id="46" name="TextBox 45"/>
                <p:cNvSpPr txBox="1"/>
                <p:nvPr/>
              </p:nvSpPr>
              <p:spPr>
                <a:xfrm>
                  <a:off x="2357383" y="4436476"/>
                  <a:ext cx="762000"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lang="en-US" sz="1400" i="1" smtClean="0">
                                <a:solidFill>
                                  <a:schemeClr val="tx1"/>
                                </a:solidFill>
                                <a:latin typeface="Cambria Math" panose="02040503050406030204" pitchFamily="18" charset="0"/>
                              </a:rPr>
                            </m:ctrlPr>
                          </m:sSupPr>
                          <m:e>
                            <m:r>
                              <a:rPr lang="en-US" sz="1400" i="1">
                                <a:solidFill>
                                  <a:schemeClr val="tx1"/>
                                </a:solidFill>
                                <a:latin typeface="Cambria Math"/>
                              </a:rPr>
                              <m:t>𝑉</m:t>
                            </m:r>
                          </m:e>
                          <m:sup>
                            <m:r>
                              <a:rPr lang="en-US" sz="1400" i="1">
                                <a:solidFill>
                                  <a:schemeClr val="tx1"/>
                                </a:solidFill>
                                <a:latin typeface="Cambria Math"/>
                              </a:rPr>
                              <m:t>𝜋</m:t>
                            </m:r>
                          </m:sup>
                        </m:sSup>
                        <m:d>
                          <m:dPr>
                            <m:ctrlPr>
                              <a:rPr lang="en-US" sz="1400" i="1">
                                <a:solidFill>
                                  <a:schemeClr val="tx1"/>
                                </a:solidFill>
                                <a:latin typeface="Cambria Math" panose="02040503050406030204" pitchFamily="18" charset="0"/>
                              </a:rPr>
                            </m:ctrlPr>
                          </m:dPr>
                          <m:e>
                            <m:r>
                              <a:rPr lang="en-US" sz="1400" i="1">
                                <a:solidFill>
                                  <a:schemeClr val="tx1"/>
                                </a:solidFill>
                                <a:latin typeface="Cambria Math"/>
                              </a:rPr>
                              <m:t>𝑠</m:t>
                            </m:r>
                          </m:e>
                        </m:d>
                      </m:oMath>
                    </m:oMathPara>
                  </a14:m>
                  <a:endParaRPr lang="en-US" sz="1400" dirty="0">
                    <a:solidFill>
                      <a:schemeClr val="tx1"/>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357383" y="4436476"/>
                  <a:ext cx="762000"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890783" y="4343400"/>
                  <a:ext cx="5420971" cy="2016706"/>
                </a:xfrm>
                <a:prstGeom prst="rect">
                  <a:avLst/>
                </a:prstGeom>
              </p:spPr>
              <p:txBody>
                <a:bodyPr wrap="none">
                  <a:spAutoFit/>
                </a:bodyPr>
                <a:lstStyle/>
                <a:p>
                  <a:pPr>
                    <a:lnSpc>
                      <a:spcPct val="150000"/>
                    </a:lnSpc>
                  </a:pPr>
                  <a14:m>
                    <m:oMathPara xmlns:m="http://schemas.openxmlformats.org/officeDocument/2006/math">
                      <m:oMathParaPr>
                        <m:jc m:val="left"/>
                      </m:oMathParaPr>
                      <m:oMath xmlns:m="http://schemas.openxmlformats.org/officeDocument/2006/math">
                        <m:r>
                          <a:rPr lang="en-US" sz="140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𝔼</m:t>
                            </m:r>
                          </m:e>
                          <m:sub>
                            <m:r>
                              <a:rPr lang="en-US" sz="1400" i="1">
                                <a:latin typeface="Cambria Math"/>
                              </a:rPr>
                              <m:t>𝜋</m:t>
                            </m:r>
                          </m:sub>
                        </m:sSub>
                        <m:d>
                          <m:dPr>
                            <m:ctrlPr>
                              <a:rPr lang="en-US" sz="1400" i="1">
                                <a:latin typeface="Cambria Math" panose="02040503050406030204" pitchFamily="18" charset="0"/>
                              </a:rPr>
                            </m:ctrlPr>
                          </m:dPr>
                          <m:e>
                            <m:nary>
                              <m:naryPr>
                                <m:chr m:val="∑"/>
                                <m:limLoc m:val="subSup"/>
                                <m:ctrlPr>
                                  <a:rPr lang="en-US" sz="1400" i="1">
                                    <a:latin typeface="Cambria Math" panose="02040503050406030204" pitchFamily="18" charset="0"/>
                                  </a:rPr>
                                </m:ctrlPr>
                              </m:naryPr>
                              <m:sub>
                                <m:r>
                                  <m:rPr>
                                    <m:brk m:alnAt="25"/>
                                  </m:rPr>
                                  <a:rPr lang="en-US" sz="1400" i="1">
                                    <a:latin typeface="Cambria Math"/>
                                  </a:rPr>
                                  <m:t>𝑘</m:t>
                                </m:r>
                                <m:r>
                                  <a:rPr lang="en-US" sz="1400" i="1">
                                    <a:latin typeface="Cambria Math"/>
                                  </a:rPr>
                                  <m:t>=0</m:t>
                                </m:r>
                              </m:sub>
                              <m:sup>
                                <m:r>
                                  <a:rPr lang="en-US" sz="1400" i="1">
                                    <a:latin typeface="Cambria Math"/>
                                    <a:ea typeface="Cambria Math"/>
                                  </a:rPr>
                                  <m:t>∞</m:t>
                                </m:r>
                              </m:sup>
                              <m:e>
                                <m:sSup>
                                  <m:sSupPr>
                                    <m:ctrlPr>
                                      <a:rPr lang="en-US" sz="1400" i="1">
                                        <a:latin typeface="Cambria Math" panose="02040503050406030204" pitchFamily="18" charset="0"/>
                                      </a:rPr>
                                    </m:ctrlPr>
                                  </m:sSupPr>
                                  <m:e>
                                    <m:r>
                                      <a:rPr lang="en-US" sz="1400" i="1">
                                        <a:latin typeface="Cambria Math"/>
                                      </a:rPr>
                                      <m:t>𝛾</m:t>
                                    </m:r>
                                  </m:e>
                                  <m:sup>
                                    <m:r>
                                      <a:rPr lang="en-US" sz="1400" i="1">
                                        <a:latin typeface="Cambria Math"/>
                                      </a:rPr>
                                      <m:t>𝑘</m:t>
                                    </m:r>
                                  </m:sup>
                                </m:sSup>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𝑡</m:t>
                                    </m:r>
                                    <m:r>
                                      <a:rPr lang="en-US" sz="1400" i="1">
                                        <a:latin typeface="Cambria Math"/>
                                      </a:rPr>
                                      <m:t>+</m:t>
                                    </m:r>
                                    <m:r>
                                      <a:rPr lang="en-US" sz="1400" i="1">
                                        <a:latin typeface="Cambria Math"/>
                                      </a:rPr>
                                      <m:t>𝑘</m:t>
                                    </m:r>
                                  </m:sub>
                                </m:sSub>
                                <m:r>
                                  <a:rPr lang="en-US" sz="1400" i="1">
                                    <a:latin typeface="Cambria Math"/>
                                  </a:rPr>
                                  <m:t> </m:t>
                                </m:r>
                              </m:e>
                            </m:nary>
                          </m:e>
                          <m:e>
                            <m:sSub>
                              <m:sSubPr>
                                <m:ctrlPr>
                                  <a:rPr lang="en-US" sz="1400" i="1">
                                    <a:latin typeface="Cambria Math" panose="02040503050406030204" pitchFamily="18" charset="0"/>
                                  </a:rPr>
                                </m:ctrlPr>
                              </m:sSubPr>
                              <m:e>
                                <m:r>
                                  <a:rPr lang="en-US" sz="1400" i="1">
                                    <a:latin typeface="Cambria Math"/>
                                  </a:rPr>
                                  <m:t>𝑆</m:t>
                                </m:r>
                              </m:e>
                              <m:sub>
                                <m:r>
                                  <a:rPr lang="en-US" sz="1400" i="1">
                                    <a:latin typeface="Cambria Math"/>
                                  </a:rPr>
                                  <m:t>𝑡</m:t>
                                </m:r>
                              </m:sub>
                            </m:sSub>
                            <m:r>
                              <a:rPr lang="en-US" sz="1400" i="1">
                                <a:latin typeface="Cambria Math"/>
                              </a:rPr>
                              <m:t>=</m:t>
                            </m:r>
                            <m:r>
                              <a:rPr lang="en-US" sz="1400" i="1">
                                <a:latin typeface="Cambria Math"/>
                              </a:rPr>
                              <m:t>𝑠</m:t>
                            </m:r>
                          </m:e>
                        </m:d>
                      </m:oMath>
                    </m:oMathPara>
                  </a14:m>
                  <a:endParaRPr lang="en-US" sz="1400" i="1"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𝔼</m:t>
                            </m:r>
                          </m:e>
                          <m:sub>
                            <m:r>
                              <a:rPr lang="en-US" sz="1400" i="1">
                                <a:latin typeface="Cambria Math"/>
                              </a:rPr>
                              <m:t>𝜋</m:t>
                            </m:r>
                          </m:sub>
                        </m:sSub>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a:rPr>
                                  <m:t>𝑟</m:t>
                                </m:r>
                              </m:e>
                              <m:sub>
                                <m:r>
                                  <a:rPr lang="en-US" sz="1400" b="0" i="1" smtClean="0">
                                    <a:latin typeface="Cambria Math"/>
                                  </a:rPr>
                                  <m:t>𝑡</m:t>
                                </m:r>
                              </m:sub>
                            </m:sSub>
                            <m:r>
                              <a:rPr lang="en-US" sz="1400" b="0" i="1" smtClean="0">
                                <a:latin typeface="Cambria Math"/>
                              </a:rPr>
                              <m:t>+</m:t>
                            </m:r>
                            <m:r>
                              <a:rPr lang="en-US" sz="1400" i="1">
                                <a:latin typeface="Cambria Math"/>
                              </a:rPr>
                              <m:t>𝛾</m:t>
                            </m:r>
                            <m:nary>
                              <m:naryPr>
                                <m:chr m:val="∑"/>
                                <m:limLoc m:val="subSup"/>
                                <m:ctrlPr>
                                  <a:rPr lang="en-US" sz="1400" i="1">
                                    <a:latin typeface="Cambria Math" panose="02040503050406030204" pitchFamily="18" charset="0"/>
                                  </a:rPr>
                                </m:ctrlPr>
                              </m:naryPr>
                              <m:sub>
                                <m:r>
                                  <m:rPr>
                                    <m:brk m:alnAt="25"/>
                                  </m:rPr>
                                  <a:rPr lang="en-US" sz="1400" i="1">
                                    <a:latin typeface="Cambria Math"/>
                                  </a:rPr>
                                  <m:t>𝑘</m:t>
                                </m:r>
                                <m:r>
                                  <a:rPr lang="en-US" sz="1400" i="1">
                                    <a:latin typeface="Cambria Math"/>
                                  </a:rPr>
                                  <m:t>=0</m:t>
                                </m:r>
                              </m:sub>
                              <m:sup>
                                <m:r>
                                  <a:rPr lang="en-US" sz="1400" i="1">
                                    <a:latin typeface="Cambria Math"/>
                                    <a:ea typeface="Cambria Math"/>
                                  </a:rPr>
                                  <m:t>∞</m:t>
                                </m:r>
                              </m:sup>
                              <m:e>
                                <m:sSup>
                                  <m:sSupPr>
                                    <m:ctrlPr>
                                      <a:rPr lang="en-US" sz="1400" i="1">
                                        <a:latin typeface="Cambria Math" panose="02040503050406030204" pitchFamily="18" charset="0"/>
                                      </a:rPr>
                                    </m:ctrlPr>
                                  </m:sSupPr>
                                  <m:e>
                                    <m:r>
                                      <a:rPr lang="en-US" sz="1400" i="1">
                                        <a:latin typeface="Cambria Math"/>
                                      </a:rPr>
                                      <m:t>𝛾</m:t>
                                    </m:r>
                                  </m:e>
                                  <m:sup>
                                    <m:r>
                                      <a:rPr lang="en-US" sz="1400" i="1">
                                        <a:latin typeface="Cambria Math"/>
                                      </a:rPr>
                                      <m:t>𝑘</m:t>
                                    </m:r>
                                  </m:sup>
                                </m:sSup>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𝑡</m:t>
                                    </m:r>
                                    <m:r>
                                      <a:rPr lang="en-US" sz="1400" i="1">
                                        <a:latin typeface="Cambria Math"/>
                                      </a:rPr>
                                      <m:t>+1+</m:t>
                                    </m:r>
                                    <m:r>
                                      <a:rPr lang="en-US" sz="1400" b="0" i="1" smtClean="0">
                                        <a:latin typeface="Cambria Math" panose="02040503050406030204" pitchFamily="18" charset="0"/>
                                      </a:rPr>
                                      <m:t>𝑘</m:t>
                                    </m:r>
                                  </m:sub>
                                </m:sSub>
                                <m:r>
                                  <a:rPr lang="en-US" sz="1400" i="1">
                                    <a:latin typeface="Cambria Math"/>
                                  </a:rPr>
                                  <m:t> </m:t>
                                </m:r>
                              </m:e>
                            </m:nary>
                          </m:e>
                          <m:e>
                            <m:sSub>
                              <m:sSubPr>
                                <m:ctrlPr>
                                  <a:rPr lang="en-US" sz="1400" i="1">
                                    <a:latin typeface="Cambria Math" panose="02040503050406030204" pitchFamily="18" charset="0"/>
                                  </a:rPr>
                                </m:ctrlPr>
                              </m:sSubPr>
                              <m:e>
                                <m:r>
                                  <a:rPr lang="en-US" sz="1400" i="1">
                                    <a:latin typeface="Cambria Math"/>
                                  </a:rPr>
                                  <m:t>𝑆</m:t>
                                </m:r>
                              </m:e>
                              <m:sub>
                                <m:r>
                                  <a:rPr lang="en-US" sz="1400" i="1">
                                    <a:latin typeface="Cambria Math"/>
                                  </a:rPr>
                                  <m:t>𝑡</m:t>
                                </m:r>
                              </m:sub>
                            </m:sSub>
                            <m:r>
                              <a:rPr lang="en-US" sz="1400" i="1">
                                <a:latin typeface="Cambria Math"/>
                              </a:rPr>
                              <m:t>=</m:t>
                            </m:r>
                            <m:r>
                              <a:rPr lang="en-US" sz="1400" i="1" smtClean="0">
                                <a:solidFill>
                                  <a:srgbClr val="FF0000"/>
                                </a:solidFill>
                                <a:latin typeface="Cambria Math"/>
                              </a:rPr>
                              <m:t>𝑠</m:t>
                            </m:r>
                          </m:e>
                        </m:d>
                      </m:oMath>
                    </m:oMathPara>
                  </a14:m>
                  <a:endParaRPr lang="en-US" sz="1400" i="1"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r>
                          <a:rPr lang="en-US" sz="1400" b="0" i="1" smtClean="0">
                            <a:latin typeface="Cambria Math"/>
                          </a:rPr>
                          <m:t>=</m:t>
                        </m:r>
                        <m:nary>
                          <m:naryPr>
                            <m:chr m:val="∑"/>
                            <m:limLoc m:val="subSup"/>
                            <m:supHide m:val="on"/>
                            <m:ctrlPr>
                              <a:rPr lang="en-US" sz="1400" b="0" i="1" smtClean="0">
                                <a:latin typeface="Cambria Math" panose="02040503050406030204" pitchFamily="18" charset="0"/>
                              </a:rPr>
                            </m:ctrlPr>
                          </m:naryPr>
                          <m:sub>
                            <m:r>
                              <m:rPr>
                                <m:brk m:alnAt="9"/>
                              </m:rPr>
                              <a:rPr lang="en-US" sz="1400" b="0" i="1" smtClean="0">
                                <a:latin typeface="Cambria Math"/>
                              </a:rPr>
                              <m:t>𝑠</m:t>
                            </m:r>
                            <m:r>
                              <a:rPr lang="en-US" sz="1400" b="0" i="1" smtClean="0">
                                <a:latin typeface="Cambria Math"/>
                              </a:rPr>
                              <m:t>′</m:t>
                            </m:r>
                          </m:sub>
                          <m:sup/>
                          <m:e>
                            <m:r>
                              <a:rPr lang="en-US" sz="1400" b="0" i="1" smtClean="0">
                                <a:latin typeface="Cambria Math"/>
                              </a:rPr>
                              <m:t>𝑇</m:t>
                            </m:r>
                            <m:r>
                              <a:rPr lang="en-US" sz="1400" b="0" i="1" smtClean="0">
                                <a:latin typeface="Cambria Math"/>
                              </a:rPr>
                              <m:t>(</m:t>
                            </m:r>
                            <m:r>
                              <a:rPr lang="en-US" sz="1400" b="0" i="1" smtClean="0">
                                <a:latin typeface="Cambria Math"/>
                              </a:rPr>
                              <m:t>𝑠</m:t>
                            </m:r>
                            <m:r>
                              <a:rPr lang="en-US" sz="1400" b="0" i="1" smtClean="0">
                                <a:latin typeface="Cambria Math"/>
                              </a:rPr>
                              <m:t>,</m:t>
                            </m:r>
                            <m:r>
                              <a:rPr lang="en-US" sz="1400" i="1">
                                <a:latin typeface="Cambria Math"/>
                              </a:rPr>
                              <m:t>𝜋</m:t>
                            </m:r>
                            <m:r>
                              <a:rPr lang="en-US" sz="1400" i="1">
                                <a:latin typeface="Cambria Math"/>
                              </a:rPr>
                              <m:t>(</m:t>
                            </m:r>
                            <m:r>
                              <a:rPr lang="en-US" sz="1400" i="1">
                                <a:latin typeface="Cambria Math"/>
                              </a:rPr>
                              <m:t>𝑠</m:t>
                            </m:r>
                            <m:r>
                              <a:rPr lang="en-US" sz="1400" i="1">
                                <a:latin typeface="Cambria Math"/>
                              </a:rPr>
                              <m:t>),</m:t>
                            </m:r>
                            <m:sSup>
                              <m:sSupPr>
                                <m:ctrlPr>
                                  <a:rPr lang="en-US" sz="1400" b="0" i="1" smtClean="0">
                                    <a:latin typeface="Cambria Math" panose="02040503050406030204" pitchFamily="18" charset="0"/>
                                  </a:rPr>
                                </m:ctrlPr>
                              </m:sSupPr>
                              <m:e>
                                <m:r>
                                  <a:rPr lang="en-US" sz="1400" b="0" i="1" smtClean="0">
                                    <a:latin typeface="Cambria Math"/>
                                  </a:rPr>
                                  <m:t>𝑠</m:t>
                                </m:r>
                              </m:e>
                              <m:sup>
                                <m:r>
                                  <a:rPr lang="en-US" sz="1400" b="0" i="1" smtClean="0">
                                    <a:latin typeface="Cambria Math"/>
                                  </a:rPr>
                                  <m:t>′</m:t>
                                </m:r>
                              </m:sup>
                            </m:sSup>
                            <m:r>
                              <a:rPr lang="en-US" sz="1400" b="0" i="1" smtClean="0">
                                <a:latin typeface="Cambria Math"/>
                              </a:rPr>
                              <m:t>)</m:t>
                            </m:r>
                            <m:d>
                              <m:dPr>
                                <m:begChr m:val="{"/>
                                <m:endChr m:val="}"/>
                                <m:ctrlPr>
                                  <a:rPr lang="en-US" sz="1400" b="0" i="1" smtClean="0">
                                    <a:latin typeface="Cambria Math" panose="02040503050406030204" pitchFamily="18" charset="0"/>
                                  </a:rPr>
                                </m:ctrlPr>
                              </m:dPr>
                              <m:e>
                                <m:r>
                                  <a:rPr lang="en-US" sz="1400" i="1">
                                    <a:latin typeface="Cambria Math"/>
                                  </a:rPr>
                                  <m:t>𝑅</m:t>
                                </m:r>
                                <m:d>
                                  <m:dPr>
                                    <m:ctrlPr>
                                      <a:rPr lang="en-US" sz="1400" i="1">
                                        <a:latin typeface="Cambria Math" panose="02040503050406030204" pitchFamily="18" charset="0"/>
                                      </a:rPr>
                                    </m:ctrlPr>
                                  </m:dPr>
                                  <m:e>
                                    <m:r>
                                      <a:rPr lang="en-US" sz="1400" i="1">
                                        <a:latin typeface="Cambria Math"/>
                                      </a:rPr>
                                      <m:t>𝑠</m:t>
                                    </m:r>
                                    <m:r>
                                      <a:rPr lang="en-US" sz="1400" i="1">
                                        <a:latin typeface="Cambria Math"/>
                                      </a:rPr>
                                      <m:t>,</m:t>
                                    </m:r>
                                    <m:r>
                                      <a:rPr lang="en-US" sz="1400" i="1">
                                        <a:latin typeface="Cambria Math"/>
                                      </a:rPr>
                                      <m:t>𝜋</m:t>
                                    </m:r>
                                    <m:r>
                                      <a:rPr lang="en-US" sz="1400" i="1">
                                        <a:latin typeface="Cambria Math"/>
                                      </a:rPr>
                                      <m:t>(</m:t>
                                    </m:r>
                                    <m:r>
                                      <a:rPr lang="en-US" sz="1400" i="1">
                                        <a:latin typeface="Cambria Math"/>
                                      </a:rPr>
                                      <m:t>𝑠</m:t>
                                    </m:r>
                                    <m:r>
                                      <a:rPr lang="en-US" sz="1400" i="1">
                                        <a:latin typeface="Cambria Math"/>
                                      </a:rPr>
                                      <m:t>),</m:t>
                                    </m:r>
                                    <m:sSup>
                                      <m:sSupPr>
                                        <m:ctrlPr>
                                          <a:rPr lang="en-US" sz="1400" i="1">
                                            <a:latin typeface="Cambria Math" panose="02040503050406030204" pitchFamily="18" charset="0"/>
                                          </a:rPr>
                                        </m:ctrlPr>
                                      </m:sSupPr>
                                      <m:e>
                                        <m:r>
                                          <a:rPr lang="en-US" sz="1400" i="1">
                                            <a:latin typeface="Cambria Math"/>
                                          </a:rPr>
                                          <m:t>𝑠</m:t>
                                        </m:r>
                                      </m:e>
                                      <m:sup>
                                        <m:r>
                                          <a:rPr lang="en-US" sz="1400" i="1">
                                            <a:latin typeface="Cambria Math"/>
                                          </a:rPr>
                                          <m:t>′</m:t>
                                        </m:r>
                                      </m:sup>
                                    </m:sSup>
                                  </m:e>
                                </m:d>
                                <m:r>
                                  <a:rPr lang="en-US" sz="1400" b="0" i="1" smtClean="0">
                                    <a:latin typeface="Cambria Math"/>
                                  </a:rPr>
                                  <m:t>+</m:t>
                                </m:r>
                                <m:r>
                                  <a:rPr lang="en-US" sz="1400" i="1">
                                    <a:latin typeface="Cambria Math"/>
                                  </a:rPr>
                                  <m:t>𝛾</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𝔼</m:t>
                                    </m:r>
                                  </m:e>
                                  <m:sub>
                                    <m:r>
                                      <a:rPr lang="en-US" sz="1400" i="1">
                                        <a:latin typeface="Cambria Math"/>
                                      </a:rPr>
                                      <m:t>𝜋</m:t>
                                    </m:r>
                                  </m:sub>
                                </m:sSub>
                                <m:d>
                                  <m:dPr>
                                    <m:ctrlPr>
                                      <a:rPr lang="en-US" sz="1400" i="1">
                                        <a:latin typeface="Cambria Math" panose="02040503050406030204" pitchFamily="18" charset="0"/>
                                      </a:rPr>
                                    </m:ctrlPr>
                                  </m:dPr>
                                  <m:e>
                                    <m:nary>
                                      <m:naryPr>
                                        <m:chr m:val="∑"/>
                                        <m:limLoc m:val="subSup"/>
                                        <m:ctrlPr>
                                          <a:rPr lang="en-US" sz="1400" i="1">
                                            <a:latin typeface="Cambria Math" panose="02040503050406030204" pitchFamily="18" charset="0"/>
                                          </a:rPr>
                                        </m:ctrlPr>
                                      </m:naryPr>
                                      <m:sub>
                                        <m:r>
                                          <m:rPr>
                                            <m:brk m:alnAt="25"/>
                                          </m:rPr>
                                          <a:rPr lang="en-US" sz="1400" i="1">
                                            <a:latin typeface="Cambria Math"/>
                                          </a:rPr>
                                          <m:t>𝑘</m:t>
                                        </m:r>
                                        <m:r>
                                          <a:rPr lang="en-US" sz="1400" i="1">
                                            <a:latin typeface="Cambria Math"/>
                                          </a:rPr>
                                          <m:t>=0</m:t>
                                        </m:r>
                                      </m:sub>
                                      <m:sup>
                                        <m:r>
                                          <a:rPr lang="en-US" sz="1400" i="1">
                                            <a:latin typeface="Cambria Math"/>
                                            <a:ea typeface="Cambria Math"/>
                                          </a:rPr>
                                          <m:t>∞</m:t>
                                        </m:r>
                                      </m:sup>
                                      <m:e>
                                        <m:sSup>
                                          <m:sSupPr>
                                            <m:ctrlPr>
                                              <a:rPr lang="en-US" sz="1400" i="1">
                                                <a:latin typeface="Cambria Math" panose="02040503050406030204" pitchFamily="18" charset="0"/>
                                              </a:rPr>
                                            </m:ctrlPr>
                                          </m:sSupPr>
                                          <m:e>
                                            <m:r>
                                              <a:rPr lang="en-US" sz="1400" i="1">
                                                <a:latin typeface="Cambria Math"/>
                                              </a:rPr>
                                              <m:t>𝛾</m:t>
                                            </m:r>
                                          </m:e>
                                          <m:sup>
                                            <m:r>
                                              <a:rPr lang="en-US" sz="1400" i="1">
                                                <a:latin typeface="Cambria Math"/>
                                              </a:rPr>
                                              <m:t>𝑘</m:t>
                                            </m:r>
                                          </m:sup>
                                        </m:sSup>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𝑡</m:t>
                                            </m:r>
                                            <m:r>
                                              <a:rPr lang="en-US" sz="1400" i="1">
                                                <a:latin typeface="Cambria Math"/>
                                              </a:rPr>
                                              <m:t>+1+</m:t>
                                            </m:r>
                                            <m:r>
                                              <a:rPr lang="en-US" sz="1400" b="0" i="1" smtClean="0">
                                                <a:latin typeface="Cambria Math" panose="02040503050406030204" pitchFamily="18" charset="0"/>
                                              </a:rPr>
                                              <m:t>𝑘</m:t>
                                            </m:r>
                                          </m:sub>
                                        </m:sSub>
                                        <m:r>
                                          <a:rPr lang="en-US" sz="1400" i="1">
                                            <a:latin typeface="Cambria Math"/>
                                          </a:rPr>
                                          <m:t> </m:t>
                                        </m:r>
                                      </m:e>
                                    </m:nary>
                                  </m:e>
                                  <m:e>
                                    <m:sSub>
                                      <m:sSubPr>
                                        <m:ctrlPr>
                                          <a:rPr lang="en-US" sz="1400" i="1">
                                            <a:latin typeface="Cambria Math" panose="02040503050406030204" pitchFamily="18" charset="0"/>
                                          </a:rPr>
                                        </m:ctrlPr>
                                      </m:sSubPr>
                                      <m:e>
                                        <m:r>
                                          <a:rPr lang="en-US" sz="1400" i="1">
                                            <a:latin typeface="Cambria Math"/>
                                          </a:rPr>
                                          <m:t>𝑆</m:t>
                                        </m:r>
                                      </m:e>
                                      <m:sub>
                                        <m:r>
                                          <a:rPr lang="en-US" sz="1400" i="1">
                                            <a:latin typeface="Cambria Math"/>
                                          </a:rPr>
                                          <m:t>𝑡</m:t>
                                        </m:r>
                                        <m:r>
                                          <a:rPr lang="en-US" sz="1400" b="0" i="1" smtClean="0">
                                            <a:latin typeface="Cambria Math"/>
                                          </a:rPr>
                                          <m:t>+1</m:t>
                                        </m:r>
                                      </m:sub>
                                    </m:sSub>
                                    <m:r>
                                      <a:rPr lang="en-US" sz="1400" i="1">
                                        <a:latin typeface="Cambria Math"/>
                                      </a:rPr>
                                      <m:t>=</m:t>
                                    </m:r>
                                    <m:r>
                                      <a:rPr lang="en-US" sz="1400" i="1" smtClean="0">
                                        <a:solidFill>
                                          <a:srgbClr val="FF0000"/>
                                        </a:solidFill>
                                        <a:latin typeface="Cambria Math"/>
                                      </a:rPr>
                                      <m:t>𝑠</m:t>
                                    </m:r>
                                    <m:r>
                                      <a:rPr lang="en-US" sz="1400" b="0" i="1" smtClean="0">
                                        <a:solidFill>
                                          <a:srgbClr val="FF0000"/>
                                        </a:solidFill>
                                        <a:latin typeface="Cambria Math"/>
                                      </a:rPr>
                                      <m:t>′</m:t>
                                    </m:r>
                                  </m:e>
                                </m:d>
                              </m:e>
                            </m:d>
                          </m:e>
                        </m:nary>
                      </m:oMath>
                    </m:oMathPara>
                  </a14:m>
                  <a:endParaRPr lang="en-US" sz="1400" dirty="0" smtClean="0"/>
                </a:p>
                <a:p>
                  <a:pPr>
                    <a:lnSpc>
                      <a:spcPct val="150000"/>
                    </a:lnSpc>
                  </a:pPr>
                  <a14:m>
                    <m:oMathPara xmlns:m="http://schemas.openxmlformats.org/officeDocument/2006/math">
                      <m:oMathParaPr>
                        <m:jc m:val="left"/>
                      </m:oMathParaPr>
                      <m:oMath xmlns:m="http://schemas.openxmlformats.org/officeDocument/2006/math">
                        <m:r>
                          <a:rPr lang="en-US" sz="1400" i="1">
                            <a:latin typeface="Cambria Math"/>
                          </a:rPr>
                          <m:t>=</m:t>
                        </m:r>
                        <m:nary>
                          <m:naryPr>
                            <m:chr m:val="∑"/>
                            <m:limLoc m:val="subSup"/>
                            <m:supHide m:val="on"/>
                            <m:ctrlPr>
                              <a:rPr lang="en-US" sz="1400" i="1">
                                <a:latin typeface="Cambria Math" panose="02040503050406030204" pitchFamily="18" charset="0"/>
                              </a:rPr>
                            </m:ctrlPr>
                          </m:naryPr>
                          <m:sub>
                            <m:r>
                              <m:rPr>
                                <m:brk m:alnAt="9"/>
                              </m:rPr>
                              <a:rPr lang="en-US" sz="1400" i="1">
                                <a:latin typeface="Cambria Math"/>
                              </a:rPr>
                              <m:t>𝑠</m:t>
                            </m:r>
                            <m:r>
                              <a:rPr lang="en-US" sz="1400" i="1">
                                <a:latin typeface="Cambria Math"/>
                              </a:rPr>
                              <m:t>′</m:t>
                            </m:r>
                          </m:sub>
                          <m:sup/>
                          <m:e>
                            <m:r>
                              <a:rPr lang="en-US" sz="1400" i="1">
                                <a:latin typeface="Cambria Math"/>
                              </a:rPr>
                              <m:t>𝑇</m:t>
                            </m:r>
                            <m:r>
                              <a:rPr lang="en-US" sz="1400" i="1">
                                <a:latin typeface="Cambria Math"/>
                              </a:rPr>
                              <m:t>(</m:t>
                            </m:r>
                            <m:r>
                              <a:rPr lang="en-US" sz="1400" i="1">
                                <a:latin typeface="Cambria Math"/>
                              </a:rPr>
                              <m:t>𝑠</m:t>
                            </m:r>
                            <m:r>
                              <a:rPr lang="en-US" sz="1400" i="1">
                                <a:latin typeface="Cambria Math"/>
                              </a:rPr>
                              <m:t>,</m:t>
                            </m:r>
                            <m:r>
                              <a:rPr lang="en-US" sz="1400" i="1">
                                <a:latin typeface="Cambria Math"/>
                              </a:rPr>
                              <m:t>𝜋</m:t>
                            </m:r>
                            <m:r>
                              <a:rPr lang="en-US" sz="1400" i="1">
                                <a:latin typeface="Cambria Math"/>
                              </a:rPr>
                              <m:t>(</m:t>
                            </m:r>
                            <m:r>
                              <a:rPr lang="en-US" sz="1400" i="1">
                                <a:latin typeface="Cambria Math"/>
                              </a:rPr>
                              <m:t>𝑠</m:t>
                            </m:r>
                            <m:r>
                              <a:rPr lang="en-US" sz="1400" i="1">
                                <a:latin typeface="Cambria Math"/>
                              </a:rPr>
                              <m:t>),</m:t>
                            </m:r>
                            <m:sSup>
                              <m:sSupPr>
                                <m:ctrlPr>
                                  <a:rPr lang="en-US" sz="1400" i="1">
                                    <a:latin typeface="Cambria Math" panose="02040503050406030204" pitchFamily="18" charset="0"/>
                                  </a:rPr>
                                </m:ctrlPr>
                              </m:sSupPr>
                              <m:e>
                                <m:r>
                                  <a:rPr lang="en-US" sz="1400" i="1">
                                    <a:latin typeface="Cambria Math"/>
                                  </a:rPr>
                                  <m:t>𝑠</m:t>
                                </m:r>
                              </m:e>
                              <m:sup>
                                <m:r>
                                  <a:rPr lang="en-US" sz="1400" i="1">
                                    <a:latin typeface="Cambria Math"/>
                                  </a:rPr>
                                  <m:t>′</m:t>
                                </m:r>
                              </m:sup>
                            </m:sSup>
                            <m:r>
                              <a:rPr lang="en-US" sz="1400" i="1">
                                <a:latin typeface="Cambria Math"/>
                              </a:rPr>
                              <m:t>)</m:t>
                            </m:r>
                            <m:d>
                              <m:dPr>
                                <m:begChr m:val="{"/>
                                <m:endChr m:val="}"/>
                                <m:ctrlPr>
                                  <a:rPr lang="en-US" sz="1400" i="1">
                                    <a:latin typeface="Cambria Math" panose="02040503050406030204" pitchFamily="18" charset="0"/>
                                  </a:rPr>
                                </m:ctrlPr>
                              </m:dPr>
                              <m:e>
                                <m:r>
                                  <a:rPr lang="en-US" sz="1400" i="1">
                                    <a:latin typeface="Cambria Math"/>
                                  </a:rPr>
                                  <m:t>𝑅</m:t>
                                </m:r>
                                <m:d>
                                  <m:dPr>
                                    <m:ctrlPr>
                                      <a:rPr lang="en-US" sz="1400" i="1">
                                        <a:latin typeface="Cambria Math" panose="02040503050406030204" pitchFamily="18" charset="0"/>
                                      </a:rPr>
                                    </m:ctrlPr>
                                  </m:dPr>
                                  <m:e>
                                    <m:r>
                                      <a:rPr lang="en-US" sz="1400" i="1">
                                        <a:latin typeface="Cambria Math"/>
                                      </a:rPr>
                                      <m:t>𝑠</m:t>
                                    </m:r>
                                    <m:r>
                                      <a:rPr lang="en-US" sz="1400" i="1">
                                        <a:latin typeface="Cambria Math"/>
                                      </a:rPr>
                                      <m:t>,</m:t>
                                    </m:r>
                                    <m:r>
                                      <a:rPr lang="en-US" sz="1400" i="1">
                                        <a:latin typeface="Cambria Math"/>
                                      </a:rPr>
                                      <m:t>𝜋</m:t>
                                    </m:r>
                                    <m:r>
                                      <a:rPr lang="en-US" sz="1400" i="1">
                                        <a:latin typeface="Cambria Math"/>
                                      </a:rPr>
                                      <m:t>(</m:t>
                                    </m:r>
                                    <m:r>
                                      <a:rPr lang="en-US" sz="1400" i="1">
                                        <a:latin typeface="Cambria Math"/>
                                      </a:rPr>
                                      <m:t>𝑠</m:t>
                                    </m:r>
                                    <m:r>
                                      <a:rPr lang="en-US" sz="1400" i="1">
                                        <a:latin typeface="Cambria Math"/>
                                      </a:rPr>
                                      <m:t>),</m:t>
                                    </m:r>
                                    <m:sSup>
                                      <m:sSupPr>
                                        <m:ctrlPr>
                                          <a:rPr lang="en-US" sz="1400" i="1">
                                            <a:latin typeface="Cambria Math" panose="02040503050406030204" pitchFamily="18" charset="0"/>
                                          </a:rPr>
                                        </m:ctrlPr>
                                      </m:sSupPr>
                                      <m:e>
                                        <m:r>
                                          <a:rPr lang="en-US" sz="1400" i="1">
                                            <a:latin typeface="Cambria Math"/>
                                          </a:rPr>
                                          <m:t>𝑠</m:t>
                                        </m:r>
                                      </m:e>
                                      <m:sup>
                                        <m:r>
                                          <a:rPr lang="en-US" sz="1400" i="1">
                                            <a:latin typeface="Cambria Math"/>
                                          </a:rPr>
                                          <m:t>′</m:t>
                                        </m:r>
                                      </m:sup>
                                    </m:sSup>
                                  </m:e>
                                </m:d>
                                <m:r>
                                  <a:rPr lang="en-US" sz="1400" i="1">
                                    <a:latin typeface="Cambria Math"/>
                                  </a:rPr>
                                  <m:t>+</m:t>
                                </m:r>
                                <m:r>
                                  <a:rPr lang="en-US" sz="1400" i="1">
                                    <a:latin typeface="Cambria Math"/>
                                  </a:rPr>
                                  <m:t>𝛾</m:t>
                                </m:r>
                                <m:sSup>
                                  <m:sSupPr>
                                    <m:ctrlPr>
                                      <a:rPr lang="en-US" sz="1400" i="1">
                                        <a:latin typeface="Cambria Math" panose="02040503050406030204" pitchFamily="18" charset="0"/>
                                      </a:rPr>
                                    </m:ctrlPr>
                                  </m:sSupPr>
                                  <m:e>
                                    <m:r>
                                      <a:rPr lang="en-US" sz="1400" i="1">
                                        <a:latin typeface="Cambria Math"/>
                                      </a:rPr>
                                      <m:t>𝑉</m:t>
                                    </m:r>
                                  </m:e>
                                  <m:sup>
                                    <m:r>
                                      <a:rPr lang="en-US" sz="1400" i="1">
                                        <a:latin typeface="Cambria Math"/>
                                      </a:rPr>
                                      <m:t>𝜋</m:t>
                                    </m:r>
                                  </m:sup>
                                </m:sSup>
                                <m:d>
                                  <m:dPr>
                                    <m:ctrlPr>
                                      <a:rPr lang="en-US" sz="1400" i="1">
                                        <a:latin typeface="Cambria Math" panose="02040503050406030204" pitchFamily="18" charset="0"/>
                                      </a:rPr>
                                    </m:ctrlPr>
                                  </m:dPr>
                                  <m:e>
                                    <m:r>
                                      <a:rPr lang="en-US" sz="1400" i="1" smtClean="0">
                                        <a:solidFill>
                                          <a:srgbClr val="FF0000"/>
                                        </a:solidFill>
                                        <a:latin typeface="Cambria Math"/>
                                      </a:rPr>
                                      <m:t>𝑠</m:t>
                                    </m:r>
                                    <m:r>
                                      <a:rPr lang="en-US" sz="1400" b="0" i="1" smtClean="0">
                                        <a:solidFill>
                                          <a:srgbClr val="FF0000"/>
                                        </a:solidFill>
                                        <a:latin typeface="Cambria Math"/>
                                      </a:rPr>
                                      <m:t>′</m:t>
                                    </m:r>
                                  </m:e>
                                </m:d>
                              </m:e>
                            </m:d>
                          </m:e>
                        </m:nary>
                      </m:oMath>
                    </m:oMathPara>
                  </a14:m>
                  <a:endParaRPr lang="en-US" sz="1400" dirty="0" smtClean="0"/>
                </a:p>
              </p:txBody>
            </p:sp>
          </mc:Choice>
          <mc:Fallback xmlns="">
            <p:sp>
              <p:nvSpPr>
                <p:cNvPr id="47" name="Rectangle 46"/>
                <p:cNvSpPr>
                  <a:spLocks noRot="1" noChangeAspect="1" noMove="1" noResize="1" noEditPoints="1" noAdjustHandles="1" noChangeArrowheads="1" noChangeShapeType="1" noTextEdit="1"/>
                </p:cNvSpPr>
                <p:nvPr/>
              </p:nvSpPr>
              <p:spPr>
                <a:xfrm>
                  <a:off x="2890783" y="4343400"/>
                  <a:ext cx="5420971" cy="2016706"/>
                </a:xfrm>
                <a:prstGeom prst="rect">
                  <a:avLst/>
                </a:prstGeom>
                <a:blipFill>
                  <a:blip r:embed="rId4"/>
                  <a:stretch>
                    <a:fillRect/>
                  </a:stretch>
                </a:blipFill>
              </p:spPr>
              <p:txBody>
                <a:bodyPr/>
                <a:lstStyle/>
                <a:p>
                  <a:r>
                    <a:rPr lang="en-US">
                      <a:noFill/>
                    </a:rPr>
                    <a:t> </a:t>
                  </a:r>
                </a:p>
              </p:txBody>
            </p:sp>
          </mc:Fallback>
        </mc:AlternateContent>
      </p:grpSp>
      <p:sp>
        <p:nvSpPr>
          <p:cNvPr id="10" name="Rectangle 9"/>
          <p:cNvSpPr/>
          <p:nvPr/>
        </p:nvSpPr>
        <p:spPr>
          <a:xfrm>
            <a:off x="228600" y="1212642"/>
            <a:ext cx="6553200" cy="2018976"/>
          </a:xfrm>
          <a:prstGeom prst="rect">
            <a:avLst/>
          </a:prstGeom>
          <a:noFill/>
          <a:ln w="12700">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The Bellman Equation for Value Function</a:t>
            </a:r>
            <a:endParaRPr lang="en-US" b="1" dirty="0">
              <a:solidFill>
                <a:srgbClr val="3333FF"/>
              </a:solidFill>
            </a:endParaRPr>
          </a:p>
        </p:txBody>
      </p:sp>
      <p:sp>
        <p:nvSpPr>
          <p:cNvPr id="6" name="TextBox 5"/>
          <p:cNvSpPr txBox="1"/>
          <p:nvPr/>
        </p:nvSpPr>
        <p:spPr>
          <a:xfrm>
            <a:off x="152400" y="3330449"/>
            <a:ext cx="8839200" cy="646331"/>
          </a:xfrm>
          <a:prstGeom prst="rect">
            <a:avLst/>
          </a:prstGeom>
          <a:noFill/>
        </p:spPr>
        <p:txBody>
          <a:bodyPr wrap="square" rtlCol="0">
            <a:spAutoFit/>
          </a:bodyPr>
          <a:lstStyle/>
          <a:p>
            <a:r>
              <a:rPr lang="en-US" dirty="0" smtClean="0"/>
              <a:t>The value of the start state must equal the (discounted) value of the expected next state, plus the reward expected along the way</a:t>
            </a:r>
            <a:endParaRPr lang="en-US" dirty="0"/>
          </a:p>
        </p:txBody>
      </p:sp>
      <p:sp>
        <p:nvSpPr>
          <p:cNvPr id="32" name="Trapezoid 31"/>
          <p:cNvSpPr/>
          <p:nvPr/>
        </p:nvSpPr>
        <p:spPr>
          <a:xfrm rot="15414063">
            <a:off x="5997419" y="3391017"/>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rapezoid 37"/>
          <p:cNvSpPr/>
          <p:nvPr/>
        </p:nvSpPr>
        <p:spPr>
          <a:xfrm rot="16907350">
            <a:off x="6003554" y="4713716"/>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Rectangle 38"/>
              <p:cNvSpPr/>
              <p:nvPr/>
            </p:nvSpPr>
            <p:spPr>
              <a:xfrm rot="665727">
                <a:off x="3304335" y="5554184"/>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2</m:t>
                          </m:r>
                        </m:sub>
                      </m:sSub>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a:rPr>
                        <m:t>) </m:t>
                      </m:r>
                    </m:oMath>
                  </m:oMathPara>
                </a14:m>
                <a:endParaRPr lang="en-US" sz="1200" dirty="0">
                  <a:solidFill>
                    <a:schemeClr val="tx1"/>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rot="665727">
                <a:off x="3304335" y="5554184"/>
                <a:ext cx="144476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p:cNvSpPr/>
              <p:nvPr/>
            </p:nvSpPr>
            <p:spPr>
              <a:xfrm>
                <a:off x="679029" y="5084784"/>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oMath>
                  </m:oMathPara>
                </a14:m>
                <a:endParaRPr lang="en-US" sz="1700" dirty="0">
                  <a:solidFill>
                    <a:schemeClr val="tx1"/>
                  </a:solidFill>
                </a:endParaRPr>
              </a:p>
            </p:txBody>
          </p:sp>
        </mc:Choice>
        <mc:Fallback xmlns="">
          <p:sp>
            <p:nvSpPr>
              <p:cNvPr id="40" name="Oval 39"/>
              <p:cNvSpPr>
                <a:spLocks noRot="1" noChangeAspect="1" noMove="1" noResize="1" noEditPoints="1" noAdjustHandles="1" noChangeArrowheads="1" noChangeShapeType="1" noTextEdit="1"/>
              </p:cNvSpPr>
              <p:nvPr/>
            </p:nvSpPr>
            <p:spPr>
              <a:xfrm>
                <a:off x="679029" y="5084784"/>
                <a:ext cx="529483" cy="523171"/>
              </a:xfrm>
              <a:prstGeom prst="ellipse">
                <a:avLst/>
              </a:prstGeom>
              <a:blipFill>
                <a:blip r:embed="rId6"/>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p:cNvSpPr/>
              <p:nvPr/>
            </p:nvSpPr>
            <p:spPr>
              <a:xfrm>
                <a:off x="4735064" y="4737861"/>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41" name="Oval 40"/>
              <p:cNvSpPr>
                <a:spLocks noRot="1" noChangeAspect="1" noMove="1" noResize="1" noEditPoints="1" noAdjustHandles="1" noChangeArrowheads="1" noChangeShapeType="1" noTextEdit="1"/>
              </p:cNvSpPr>
              <p:nvPr/>
            </p:nvSpPr>
            <p:spPr>
              <a:xfrm>
                <a:off x="4735064" y="4737861"/>
                <a:ext cx="529483" cy="523171"/>
              </a:xfrm>
              <a:prstGeom prst="ellipse">
                <a:avLst/>
              </a:prstGeom>
              <a:blipFill>
                <a:blip r:embed="rId7"/>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p:cNvSpPr/>
              <p:nvPr/>
            </p:nvSpPr>
            <p:spPr>
              <a:xfrm>
                <a:off x="4742400" y="5445858"/>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42" name="Oval 41"/>
              <p:cNvSpPr>
                <a:spLocks noRot="1" noChangeAspect="1" noMove="1" noResize="1" noEditPoints="1" noAdjustHandles="1" noChangeArrowheads="1" noChangeShapeType="1" noTextEdit="1"/>
              </p:cNvSpPr>
              <p:nvPr/>
            </p:nvSpPr>
            <p:spPr>
              <a:xfrm>
                <a:off x="4742400" y="5445858"/>
                <a:ext cx="529483" cy="523171"/>
              </a:xfrm>
              <a:prstGeom prst="ellipse">
                <a:avLst/>
              </a:prstGeom>
              <a:blipFill>
                <a:blip r:embed="rId7"/>
                <a:stretch>
                  <a:fillRect/>
                </a:stretch>
              </a:blipFill>
              <a:ln w="19050">
                <a:solidFill>
                  <a:srgbClr val="3333FF"/>
                </a:solidFill>
                <a:prstDash val="solid"/>
              </a:ln>
            </p:spPr>
            <p:txBody>
              <a:bodyPr/>
              <a:lstStyle/>
              <a:p>
                <a:r>
                  <a:rPr lang="en-US">
                    <a:noFill/>
                  </a:rPr>
                  <a:t> </a:t>
                </a:r>
              </a:p>
            </p:txBody>
          </p:sp>
        </mc:Fallback>
      </mc:AlternateContent>
      <p:cxnSp>
        <p:nvCxnSpPr>
          <p:cNvPr id="43" name="Straight Arrow Connector 42"/>
          <p:cNvCxnSpPr>
            <a:stCxn id="40" idx="6"/>
          </p:cNvCxnSpPr>
          <p:nvPr/>
        </p:nvCxnSpPr>
        <p:spPr>
          <a:xfrm>
            <a:off x="1208512" y="5346370"/>
            <a:ext cx="13121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050163" y="5346370"/>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Oval 48"/>
              <p:cNvSpPr/>
              <p:nvPr/>
            </p:nvSpPr>
            <p:spPr>
              <a:xfrm>
                <a:off x="2518207" y="5084783"/>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2</m:t>
                          </m:r>
                        </m:sub>
                      </m:sSub>
                    </m:oMath>
                  </m:oMathPara>
                </a14:m>
                <a:endParaRPr lang="en-US" sz="1700" dirty="0">
                  <a:solidFill>
                    <a:schemeClr val="tx1"/>
                  </a:solidFill>
                </a:endParaRPr>
              </a:p>
            </p:txBody>
          </p:sp>
        </mc:Choice>
        <mc:Fallback xmlns="">
          <p:sp>
            <p:nvSpPr>
              <p:cNvPr id="49" name="Oval 48"/>
              <p:cNvSpPr>
                <a:spLocks noRot="1" noChangeAspect="1" noMove="1" noResize="1" noEditPoints="1" noAdjustHandles="1" noChangeArrowheads="1" noChangeShapeType="1" noTextEdit="1"/>
              </p:cNvSpPr>
              <p:nvPr/>
            </p:nvSpPr>
            <p:spPr>
              <a:xfrm>
                <a:off x="2518207" y="5084783"/>
                <a:ext cx="529483" cy="523171"/>
              </a:xfrm>
              <a:prstGeom prst="ellipse">
                <a:avLst/>
              </a:prstGeom>
              <a:blipFill>
                <a:blip r:embed="rId8"/>
                <a:stretch>
                  <a:fillRect l="-2222"/>
                </a:stretch>
              </a:blipFill>
              <a:ln w="19050">
                <a:solidFill>
                  <a:srgbClr val="00B050"/>
                </a:solidFill>
                <a:prstDash val="sysDash"/>
              </a:ln>
            </p:spPr>
            <p:txBody>
              <a:bodyPr/>
              <a:lstStyle/>
              <a:p>
                <a:r>
                  <a:rPr lang="en-US">
                    <a:noFill/>
                  </a:rPr>
                  <a:t> </a:t>
                </a:r>
              </a:p>
            </p:txBody>
          </p:sp>
        </mc:Fallback>
      </mc:AlternateContent>
      <p:cxnSp>
        <p:nvCxnSpPr>
          <p:cNvPr id="50" name="Straight Arrow Connector 49"/>
          <p:cNvCxnSpPr>
            <a:endCxn id="41" idx="2"/>
          </p:cNvCxnSpPr>
          <p:nvPr/>
        </p:nvCxnSpPr>
        <p:spPr>
          <a:xfrm flipV="1">
            <a:off x="3050163" y="4999448"/>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4820100" y="4783029"/>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4820100" y="4783029"/>
                <a:ext cx="44133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811746" y="5481199"/>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811746" y="5481199"/>
                <a:ext cx="44666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rot="660429">
                <a:off x="3472511" y="5770188"/>
                <a:ext cx="96866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𝑎</m:t>
                              </m:r>
                            </m:e>
                            <m:sub>
                              <m:r>
                                <a:rPr lang="en-US" sz="1200" b="0" i="1" smtClean="0">
                                  <a:solidFill>
                                    <a:schemeClr val="tx1"/>
                                  </a:solidFill>
                                  <a:latin typeface="Cambria Math" panose="02040503050406030204" pitchFamily="18" charset="0"/>
                                </a:rPr>
                                <m:t>2</m:t>
                              </m:r>
                            </m:sub>
                          </m:sSub>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2</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rot="660429">
                <a:off x="3472511" y="5770188"/>
                <a:ext cx="968662"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614151" y="4598363"/>
                <a:ext cx="82278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r>
                        <a:rPr lang="en-US" b="0" i="1" smtClean="0">
                          <a:solidFill>
                            <a:srgbClr val="3333FF"/>
                          </a:solidFill>
                          <a:latin typeface="Cambria Math"/>
                        </a:rPr>
                        <m:t>𝑠</m:t>
                      </m:r>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614151" y="4598363"/>
                <a:ext cx="822789" cy="369332"/>
              </a:xfrm>
              <a:prstGeom prst="rect">
                <a:avLst/>
              </a:prstGeom>
              <a:blipFill>
                <a:blip r:embed="rId1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1364829" y="4981452"/>
                <a:ext cx="1046569"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a:rPr>
                            <m:t>𝑎</m:t>
                          </m:r>
                        </m:e>
                        <m:sub>
                          <m:r>
                            <a:rPr lang="en-US" sz="1500" b="0" i="1" smtClean="0">
                              <a:solidFill>
                                <a:schemeClr val="tx1"/>
                              </a:solidFill>
                              <a:latin typeface="Cambria Math"/>
                            </a:rPr>
                            <m:t>2</m:t>
                          </m:r>
                        </m:sub>
                      </m:sSub>
                      <m:r>
                        <a:rPr lang="en-US" sz="1500" b="0" i="1" smtClean="0">
                          <a:solidFill>
                            <a:schemeClr val="tx1"/>
                          </a:solidFill>
                          <a:latin typeface="Cambria Math"/>
                        </a:rPr>
                        <m:t>=</m:t>
                      </m:r>
                      <m:r>
                        <a:rPr lang="en-US" sz="1500" i="1" smtClean="0">
                          <a:solidFill>
                            <a:schemeClr val="tx1"/>
                          </a:solidFill>
                          <a:latin typeface="Cambria Math"/>
                        </a:rPr>
                        <m:t>𝜋</m:t>
                      </m:r>
                      <m:r>
                        <a:rPr lang="en-US" sz="1500" b="0" i="1" smtClean="0">
                          <a:solidFill>
                            <a:schemeClr val="tx1"/>
                          </a:solidFill>
                          <a:latin typeface="Cambria Math"/>
                        </a:rPr>
                        <m:t>(</m:t>
                      </m:r>
                      <m:r>
                        <a:rPr lang="en-US" sz="1500" b="0" i="1" smtClean="0">
                          <a:solidFill>
                            <a:schemeClr val="tx1"/>
                          </a:solidFill>
                          <a:latin typeface="Cambria Math"/>
                        </a:rPr>
                        <m:t>𝑠</m:t>
                      </m:r>
                      <m:r>
                        <a:rPr lang="en-US" sz="1500" b="0" i="1" smtClean="0">
                          <a:solidFill>
                            <a:schemeClr val="tx1"/>
                          </a:solidFill>
                          <a:latin typeface="Cambria Math"/>
                        </a:rPr>
                        <m:t>)</m:t>
                      </m:r>
                    </m:oMath>
                  </m:oMathPara>
                </a14:m>
                <a:endParaRPr lang="en-US" sz="1500" dirty="0">
                  <a:solidFill>
                    <a:schemeClr val="tx1"/>
                  </a:solidFill>
                </a:endParaRPr>
              </a:p>
            </p:txBody>
          </p:sp>
        </mc:Choice>
        <mc:Fallback xmlns="">
          <p:sp>
            <p:nvSpPr>
              <p:cNvPr id="65" name="Rectangle 64"/>
              <p:cNvSpPr>
                <a:spLocks noRot="1" noChangeAspect="1" noMove="1" noResize="1" noEditPoints="1" noAdjustHandles="1" noChangeArrowheads="1" noChangeShapeType="1" noTextEdit="1"/>
              </p:cNvSpPr>
              <p:nvPr/>
            </p:nvSpPr>
            <p:spPr>
              <a:xfrm>
                <a:off x="1364829" y="4981452"/>
                <a:ext cx="1046569" cy="323165"/>
              </a:xfrm>
              <a:prstGeom prst="rect">
                <a:avLst/>
              </a:prstGeom>
              <a:blipFill>
                <a:blip r:embed="rId13"/>
                <a:stretch>
                  <a:fillRect b="-113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6185251" y="4454106"/>
                <a:ext cx="140301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𝑠</m:t>
                          </m:r>
                        </m:e>
                        <m:sup>
                          <m:r>
                            <a:rPr lang="en-US" b="0" i="1" smtClean="0">
                              <a:solidFill>
                                <a:srgbClr val="3333FF"/>
                              </a:solidFill>
                              <a:latin typeface="Cambria Math"/>
                            </a:rPr>
                            <m:t>′</m:t>
                          </m:r>
                        </m:sup>
                      </m:sSup>
                      <m:r>
                        <a:rPr lang="en-US" b="0" i="1" smtClean="0">
                          <a:solidFill>
                            <a:srgbClr val="3333FF"/>
                          </a:solidFill>
                          <a:latin typeface="Cambria Math" panose="02040503050406030204" pitchFamily="18" charset="0"/>
                        </a:rPr>
                        <m:t>=</m:t>
                      </m:r>
                      <m:sSub>
                        <m:sSubPr>
                          <m:ctrlPr>
                            <a:rPr lang="en-US" b="0" i="1" smtClean="0">
                              <a:solidFill>
                                <a:srgbClr val="3333FF"/>
                              </a:solidFill>
                              <a:latin typeface="Cambria Math" panose="02040503050406030204" pitchFamily="18" charset="0"/>
                            </a:rPr>
                          </m:ctrlPr>
                        </m:sSubPr>
                        <m:e>
                          <m:r>
                            <a:rPr lang="en-US" b="0" i="1" smtClean="0">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1</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6185251" y="4454106"/>
                <a:ext cx="1403013" cy="369332"/>
              </a:xfrm>
              <a:prstGeom prst="rect">
                <a:avLst/>
              </a:prstGeom>
              <a:blipFill>
                <a:blip r:embed="rId1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6142675" y="5784363"/>
                <a:ext cx="1408334"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𝑠</m:t>
                          </m:r>
                        </m:e>
                        <m:sup>
                          <m:r>
                            <a:rPr lang="en-US" b="0" i="1" smtClean="0">
                              <a:solidFill>
                                <a:srgbClr val="3333FF"/>
                              </a:solidFill>
                              <a:latin typeface="Cambria Math"/>
                            </a:rPr>
                            <m:t>′</m:t>
                          </m:r>
                        </m:sup>
                      </m:sSup>
                      <m:r>
                        <a:rPr lang="en-US" b="0" i="1" smtClean="0">
                          <a:solidFill>
                            <a:srgbClr val="3333FF"/>
                          </a:solidFill>
                          <a:latin typeface="Cambria Math" panose="02040503050406030204" pitchFamily="18" charset="0"/>
                        </a:rPr>
                        <m:t>=</m:t>
                      </m:r>
                      <m:sSub>
                        <m:sSubPr>
                          <m:ctrlPr>
                            <a:rPr lang="en-US" b="0" i="1" smtClean="0">
                              <a:solidFill>
                                <a:srgbClr val="3333FF"/>
                              </a:solidFill>
                              <a:latin typeface="Cambria Math" panose="02040503050406030204" pitchFamily="18" charset="0"/>
                            </a:rPr>
                          </m:ctrlPr>
                        </m:sSubPr>
                        <m:e>
                          <m:r>
                            <a:rPr lang="en-US" b="0" i="1" smtClean="0">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2</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6142675" y="5784363"/>
                <a:ext cx="1408334" cy="369332"/>
              </a:xfrm>
              <a:prstGeom prst="rect">
                <a:avLst/>
              </a:prstGeom>
              <a:blipFill>
                <a:blip r:embed="rId1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rot="20876544">
                <a:off x="3279308" y="4599379"/>
                <a:ext cx="1429213"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2</m:t>
                          </m:r>
                        </m:sub>
                      </m:sSub>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a:rPr>
                        <m:t>) </m:t>
                      </m:r>
                    </m:oMath>
                  </m:oMathPara>
                </a14:m>
                <a:endParaRPr lang="en-US" sz="1200" dirty="0">
                  <a:solidFill>
                    <a:schemeClr val="tx1"/>
                  </a:solidFill>
                </a:endParaRPr>
              </a:p>
            </p:txBody>
          </p:sp>
        </mc:Choice>
        <mc:Fallback xmlns="">
          <p:sp>
            <p:nvSpPr>
              <p:cNvPr id="68" name="Rectangle 67"/>
              <p:cNvSpPr>
                <a:spLocks noRot="1" noChangeAspect="1" noMove="1" noResize="1" noEditPoints="1" noAdjustHandles="1" noChangeArrowheads="1" noChangeShapeType="1" noTextEdit="1"/>
              </p:cNvSpPr>
              <p:nvPr/>
            </p:nvSpPr>
            <p:spPr>
              <a:xfrm rot="20876544">
                <a:off x="3279308" y="4599379"/>
                <a:ext cx="1429213"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rot="20921134">
                <a:off x="3508961" y="4811861"/>
                <a:ext cx="969906"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𝑎</m:t>
                              </m:r>
                            </m:e>
                            <m:sub>
                              <m:r>
                                <a:rPr lang="en-US" sz="1200" b="0" i="1" smtClean="0">
                                  <a:solidFill>
                                    <a:schemeClr val="tx1"/>
                                  </a:solidFill>
                                  <a:latin typeface="Cambria Math" panose="02040503050406030204" pitchFamily="18" charset="0"/>
                                </a:rPr>
                                <m:t>2</m:t>
                              </m:r>
                            </m:sub>
                          </m:sSub>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1</m:t>
                              </m:r>
                            </m:sub>
                          </m:sSub>
                        </m:e>
                      </m:d>
                    </m:oMath>
                  </m:oMathPara>
                </a14:m>
                <a:endParaRPr lang="en-US" sz="1200" dirty="0">
                  <a:solidFill>
                    <a:schemeClr val="tx1"/>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rot="20921134">
                <a:off x="3508961" y="4811861"/>
                <a:ext cx="969906" cy="276999"/>
              </a:xfrm>
              <a:prstGeom prst="rect">
                <a:avLst/>
              </a:prstGeom>
              <a:blipFill>
                <a:blip r:embed="rId17"/>
                <a:stretch>
                  <a:fillRect/>
                </a:stretch>
              </a:blipFill>
            </p:spPr>
            <p:txBody>
              <a:bodyPr/>
              <a:lstStyle/>
              <a:p>
                <a:r>
                  <a:rPr lang="en-US">
                    <a:noFill/>
                  </a:rPr>
                  <a:t> </a:t>
                </a:r>
              </a:p>
            </p:txBody>
          </p:sp>
        </mc:Fallback>
      </mc:AlternateContent>
      <p:sp>
        <p:nvSpPr>
          <p:cNvPr id="70" name="TextBox 69"/>
          <p:cNvSpPr txBox="1"/>
          <p:nvPr/>
        </p:nvSpPr>
        <p:spPr>
          <a:xfrm>
            <a:off x="383329" y="5986630"/>
            <a:ext cx="1284431" cy="369332"/>
          </a:xfrm>
          <a:prstGeom prst="rect">
            <a:avLst/>
          </a:prstGeom>
          <a:noFill/>
        </p:spPr>
        <p:txBody>
          <a:bodyPr wrap="square" rtlCol="0">
            <a:spAutoFit/>
          </a:bodyPr>
          <a:lstStyle/>
          <a:p>
            <a:r>
              <a:rPr lang="en-US" dirty="0" smtClean="0">
                <a:solidFill>
                  <a:srgbClr val="3333FF"/>
                </a:solidFill>
              </a:rPr>
              <a:t>state node</a:t>
            </a:r>
            <a:endParaRPr lang="en-US" dirty="0">
              <a:solidFill>
                <a:srgbClr val="3333FF"/>
              </a:solidFill>
            </a:endParaRPr>
          </a:p>
        </p:txBody>
      </p:sp>
      <p:sp>
        <p:nvSpPr>
          <p:cNvPr id="71" name="TextBox 70"/>
          <p:cNvSpPr txBox="1"/>
          <p:nvPr/>
        </p:nvSpPr>
        <p:spPr>
          <a:xfrm>
            <a:off x="2044963" y="5999707"/>
            <a:ext cx="1518330" cy="369332"/>
          </a:xfrm>
          <a:prstGeom prst="rect">
            <a:avLst/>
          </a:prstGeom>
          <a:noFill/>
        </p:spPr>
        <p:txBody>
          <a:bodyPr wrap="square" rtlCol="0">
            <a:spAutoFit/>
          </a:bodyPr>
          <a:lstStyle/>
          <a:p>
            <a:r>
              <a:rPr lang="en-US" dirty="0" smtClean="0">
                <a:solidFill>
                  <a:srgbClr val="00B050"/>
                </a:solidFill>
              </a:rPr>
              <a:t>chance node</a:t>
            </a:r>
            <a:endParaRPr lang="en-US" dirty="0">
              <a:solidFill>
                <a:srgbClr val="00B050"/>
              </a:solidFill>
            </a:endParaRPr>
          </a:p>
        </p:txBody>
      </p:sp>
      <mc:AlternateContent xmlns:mc="http://schemas.openxmlformats.org/markup-compatibility/2006" xmlns:a14="http://schemas.microsoft.com/office/drawing/2010/main">
        <mc:Choice Requires="a14">
          <p:sp>
            <p:nvSpPr>
              <p:cNvPr id="11" name="Rectangle 10"/>
              <p:cNvSpPr/>
              <p:nvPr/>
            </p:nvSpPr>
            <p:spPr>
              <a:xfrm>
                <a:off x="2061881" y="6326688"/>
                <a:ext cx="1521057" cy="369332"/>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i="1">
                          <a:latin typeface="Cambria Math"/>
                        </a:rPr>
                        <m:t>𝑇</m:t>
                      </m:r>
                      <m:r>
                        <a:rPr lang="en-US" i="1">
                          <a:latin typeface="Cambria Math"/>
                        </a:rPr>
                        <m:t>(</m:t>
                      </m:r>
                      <m:r>
                        <a:rPr lang="en-US" i="1">
                          <a:latin typeface="Cambria Math"/>
                        </a:rPr>
                        <m:t>𝑠</m:t>
                      </m:r>
                      <m:r>
                        <a:rPr lang="en-US" i="1">
                          <a:latin typeface="Cambria Math"/>
                        </a:rPr>
                        <m:t>,</m:t>
                      </m:r>
                      <m:r>
                        <a:rPr lang="en-US" i="1">
                          <a:latin typeface="Cambria Math"/>
                        </a:rPr>
                        <m:t>𝜋</m:t>
                      </m:r>
                      <m:d>
                        <m:dPr>
                          <m:ctrlPr>
                            <a:rPr lang="en-US" i="1">
                              <a:latin typeface="Cambria Math" panose="02040503050406030204" pitchFamily="18" charset="0"/>
                            </a:rPr>
                          </m:ctrlPr>
                        </m:dPr>
                        <m:e>
                          <m:r>
                            <a:rPr lang="en-US" i="1">
                              <a:latin typeface="Cambria Math"/>
                            </a:rPr>
                            <m:t>𝑠</m:t>
                          </m:r>
                        </m:e>
                      </m:d>
                      <m:r>
                        <a:rPr lang="en-US" i="1">
                          <a:latin typeface="Cambria Math"/>
                        </a:rPr>
                        <m:t>,</m:t>
                      </m:r>
                      <m:r>
                        <a:rPr lang="en-US" i="1">
                          <a:latin typeface="Cambria Math"/>
                        </a:rPr>
                        <m:t>𝑠</m:t>
                      </m:r>
                      <m:r>
                        <a:rPr lang="en-US" i="1">
                          <a:latin typeface="Cambria Math"/>
                        </a:rPr>
                        <m:t>′) </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2061881" y="6326688"/>
                <a:ext cx="1521057" cy="369332"/>
              </a:xfrm>
              <a:prstGeom prst="rect">
                <a:avLst/>
              </a:prstGeom>
              <a:blipFill>
                <a:blip r:embed="rId18"/>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3188203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Q function</a:t>
            </a:r>
            <a:endParaRPr lang="en-US" b="1" dirty="0">
              <a:solidFill>
                <a:srgbClr val="3333FF"/>
              </a:solidFill>
            </a:endParaRPr>
          </a:p>
        </p:txBody>
      </p:sp>
      <p:sp>
        <p:nvSpPr>
          <p:cNvPr id="87" name="Rectangle 86"/>
          <p:cNvSpPr/>
          <p:nvPr/>
        </p:nvSpPr>
        <p:spPr>
          <a:xfrm>
            <a:off x="706664" y="734461"/>
            <a:ext cx="2413867" cy="369332"/>
          </a:xfrm>
          <a:prstGeom prst="rect">
            <a:avLst/>
          </a:prstGeom>
        </p:spPr>
        <p:txBody>
          <a:bodyPr wrap="none">
            <a:spAutoFit/>
          </a:bodyPr>
          <a:lstStyle/>
          <a:p>
            <a:pPr algn="ctr"/>
            <a:r>
              <a:rPr lang="en-US" dirty="0" smtClean="0">
                <a:solidFill>
                  <a:srgbClr val="FF0000"/>
                </a:solidFill>
              </a:rPr>
              <a:t>All possible trajectories</a:t>
            </a:r>
            <a:endParaRPr lang="en-US" dirty="0">
              <a:solidFill>
                <a:srgbClr val="FF0000"/>
              </a:solidFill>
            </a:endParaRPr>
          </a:p>
        </p:txBody>
      </p:sp>
      <mc:AlternateContent xmlns:mc="http://schemas.openxmlformats.org/markup-compatibility/2006" xmlns:a14="http://schemas.microsoft.com/office/drawing/2010/main">
        <mc:Choice Requires="a14">
          <p:sp>
            <p:nvSpPr>
              <p:cNvPr id="88" name="Rectangle 87"/>
              <p:cNvSpPr/>
              <p:nvPr/>
            </p:nvSpPr>
            <p:spPr>
              <a:xfrm rot="665727">
                <a:off x="2827200" y="3667470"/>
                <a:ext cx="1444767" cy="287451"/>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2</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solidFill>
                            <a:schemeClr val="tx1"/>
                          </a:solidFill>
                          <a:latin typeface="Cambria Math"/>
                        </a:rPr>
                        <m:t>) </m:t>
                      </m:r>
                    </m:oMath>
                  </m:oMathPara>
                </a14:m>
                <a:endParaRPr lang="en-US" sz="1200" dirty="0">
                  <a:solidFill>
                    <a:schemeClr val="tx1"/>
                  </a:solidFill>
                </a:endParaRPr>
              </a:p>
            </p:txBody>
          </p:sp>
        </mc:Choice>
        <mc:Fallback xmlns="">
          <p:sp>
            <p:nvSpPr>
              <p:cNvPr id="88" name="Rectangle 87"/>
              <p:cNvSpPr>
                <a:spLocks noRot="1" noChangeAspect="1" noMove="1" noResize="1" noEditPoints="1" noAdjustHandles="1" noChangeArrowheads="1" noChangeShapeType="1" noTextEdit="1"/>
              </p:cNvSpPr>
              <p:nvPr/>
            </p:nvSpPr>
            <p:spPr>
              <a:xfrm rot="665727">
                <a:off x="2827200" y="3667470"/>
                <a:ext cx="1444767" cy="2874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Oval 88"/>
              <p:cNvSpPr/>
              <p:nvPr/>
            </p:nvSpPr>
            <p:spPr>
              <a:xfrm>
                <a:off x="152400" y="351396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oMath>
                  </m:oMathPara>
                </a14:m>
                <a:endParaRPr lang="en-US" sz="1700" dirty="0">
                  <a:solidFill>
                    <a:schemeClr val="tx1"/>
                  </a:solidFill>
                </a:endParaRPr>
              </a:p>
            </p:txBody>
          </p:sp>
        </mc:Choice>
        <mc:Fallback xmlns="">
          <p:sp>
            <p:nvSpPr>
              <p:cNvPr id="89" name="Oval 88"/>
              <p:cNvSpPr>
                <a:spLocks noRot="1" noChangeAspect="1" noMove="1" noResize="1" noEditPoints="1" noAdjustHandles="1" noChangeArrowheads="1" noChangeShapeType="1" noTextEdit="1"/>
              </p:cNvSpPr>
              <p:nvPr/>
            </p:nvSpPr>
            <p:spPr>
              <a:xfrm>
                <a:off x="152400" y="3513967"/>
                <a:ext cx="529483" cy="523171"/>
              </a:xfrm>
              <a:prstGeom prst="ellipse">
                <a:avLst/>
              </a:prstGeom>
              <a:blipFill>
                <a:blip r:embed="rId4"/>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p:cNvSpPr/>
              <p:nvPr/>
            </p:nvSpPr>
            <p:spPr>
              <a:xfrm>
                <a:off x="4208435" y="3167044"/>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90" name="Oval 89"/>
              <p:cNvSpPr>
                <a:spLocks noRot="1" noChangeAspect="1" noMove="1" noResize="1" noEditPoints="1" noAdjustHandles="1" noChangeArrowheads="1" noChangeShapeType="1" noTextEdit="1"/>
              </p:cNvSpPr>
              <p:nvPr/>
            </p:nvSpPr>
            <p:spPr>
              <a:xfrm>
                <a:off x="4208435" y="3167044"/>
                <a:ext cx="529483" cy="523171"/>
              </a:xfrm>
              <a:prstGeom prst="ellipse">
                <a:avLst/>
              </a:prstGeom>
              <a:blipFill>
                <a:blip r:embed="rId5"/>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Oval 90"/>
              <p:cNvSpPr/>
              <p:nvPr/>
            </p:nvSpPr>
            <p:spPr>
              <a:xfrm>
                <a:off x="4215771" y="3875041"/>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91" name="Oval 90"/>
              <p:cNvSpPr>
                <a:spLocks noRot="1" noChangeAspect="1" noMove="1" noResize="1" noEditPoints="1" noAdjustHandles="1" noChangeArrowheads="1" noChangeShapeType="1" noTextEdit="1"/>
              </p:cNvSpPr>
              <p:nvPr/>
            </p:nvSpPr>
            <p:spPr>
              <a:xfrm>
                <a:off x="4215771" y="3875041"/>
                <a:ext cx="529483" cy="523171"/>
              </a:xfrm>
              <a:prstGeom prst="ellipse">
                <a:avLst/>
              </a:prstGeom>
              <a:blipFill>
                <a:blip r:embed="rId6"/>
                <a:stretch>
                  <a:fillRect/>
                </a:stretch>
              </a:blipFill>
              <a:ln w="19050">
                <a:solidFill>
                  <a:srgbClr val="3333FF"/>
                </a:solidFill>
                <a:prstDash val="solid"/>
              </a:ln>
            </p:spPr>
            <p:txBody>
              <a:bodyPr/>
              <a:lstStyle/>
              <a:p>
                <a:r>
                  <a:rPr lang="en-US">
                    <a:noFill/>
                  </a:rPr>
                  <a:t> </a:t>
                </a:r>
              </a:p>
            </p:txBody>
          </p:sp>
        </mc:Fallback>
      </mc:AlternateContent>
      <p:cxnSp>
        <p:nvCxnSpPr>
          <p:cNvPr id="92" name="Straight Arrow Connector 91"/>
          <p:cNvCxnSpPr>
            <a:stCxn id="89" idx="6"/>
          </p:cNvCxnSpPr>
          <p:nvPr/>
        </p:nvCxnSpPr>
        <p:spPr>
          <a:xfrm>
            <a:off x="681883" y="3775553"/>
            <a:ext cx="13121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523534" y="3775553"/>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Oval 99"/>
              <p:cNvSpPr/>
              <p:nvPr/>
            </p:nvSpPr>
            <p:spPr>
              <a:xfrm>
                <a:off x="1991579" y="2168940"/>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1</m:t>
                          </m:r>
                        </m:sub>
                      </m:sSub>
                    </m:oMath>
                  </m:oMathPara>
                </a14:m>
                <a:endParaRPr lang="en-US" sz="1700" dirty="0">
                  <a:solidFill>
                    <a:schemeClr val="tx1"/>
                  </a:solidFill>
                </a:endParaRPr>
              </a:p>
            </p:txBody>
          </p:sp>
        </mc:Choice>
        <mc:Fallback xmlns="">
          <p:sp>
            <p:nvSpPr>
              <p:cNvPr id="100" name="Oval 99"/>
              <p:cNvSpPr>
                <a:spLocks noRot="1" noChangeAspect="1" noMove="1" noResize="1" noEditPoints="1" noAdjustHandles="1" noChangeArrowheads="1" noChangeShapeType="1" noTextEdit="1"/>
              </p:cNvSpPr>
              <p:nvPr/>
            </p:nvSpPr>
            <p:spPr>
              <a:xfrm>
                <a:off x="1991579" y="2168940"/>
                <a:ext cx="529483" cy="523171"/>
              </a:xfrm>
              <a:prstGeom prst="ellipse">
                <a:avLst/>
              </a:prstGeom>
              <a:blipFill>
                <a:blip r:embed="rId7"/>
                <a:stretch>
                  <a:fillRect l="-2222"/>
                </a:stretch>
              </a:blipFill>
              <a:ln w="19050">
                <a:solidFill>
                  <a:srgbClr val="00B050"/>
                </a:solidFill>
                <a:prstDash val="sysDash"/>
              </a:ln>
            </p:spPr>
            <p:txBody>
              <a:bodyPr/>
              <a:lstStyle/>
              <a:p>
                <a:r>
                  <a:rPr lang="en-US">
                    <a:noFill/>
                  </a:rPr>
                  <a:t> </a:t>
                </a:r>
              </a:p>
            </p:txBody>
          </p:sp>
        </mc:Fallback>
      </mc:AlternateContent>
      <p:cxnSp>
        <p:nvCxnSpPr>
          <p:cNvPr id="101" name="Straight Arrow Connector 100"/>
          <p:cNvCxnSpPr>
            <a:endCxn id="100" idx="2"/>
          </p:cNvCxnSpPr>
          <p:nvPr/>
        </p:nvCxnSpPr>
        <p:spPr>
          <a:xfrm flipV="1">
            <a:off x="679412" y="2430527"/>
            <a:ext cx="1312167" cy="134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9" idx="6"/>
            <a:endCxn id="105" idx="2"/>
          </p:cNvCxnSpPr>
          <p:nvPr/>
        </p:nvCxnSpPr>
        <p:spPr>
          <a:xfrm>
            <a:off x="681883" y="3775553"/>
            <a:ext cx="1312166" cy="1345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Oval 102"/>
              <p:cNvSpPr/>
              <p:nvPr/>
            </p:nvSpPr>
            <p:spPr>
              <a:xfrm>
                <a:off x="4214396" y="2530015"/>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103" name="Oval 102"/>
              <p:cNvSpPr>
                <a:spLocks noRot="1" noChangeAspect="1" noMove="1" noResize="1" noEditPoints="1" noAdjustHandles="1" noChangeArrowheads="1" noChangeShapeType="1" noTextEdit="1"/>
              </p:cNvSpPr>
              <p:nvPr/>
            </p:nvSpPr>
            <p:spPr>
              <a:xfrm>
                <a:off x="4214396" y="2530015"/>
                <a:ext cx="529483" cy="523171"/>
              </a:xfrm>
              <a:prstGeom prst="ellipse">
                <a:avLst/>
              </a:prstGeom>
              <a:blipFill>
                <a:blip r:embed="rId8"/>
                <a:stretch>
                  <a:fillRect/>
                </a:stretch>
              </a:blipFill>
              <a:ln w="19050">
                <a:solidFill>
                  <a:srgbClr val="3333FF"/>
                </a:solidFill>
                <a:prstDash val="solid"/>
              </a:ln>
            </p:spPr>
            <p:txBody>
              <a:bodyPr/>
              <a:lstStyle/>
              <a:p>
                <a:r>
                  <a:rPr lang="en-US">
                    <a:noFill/>
                  </a:rPr>
                  <a:t> </a:t>
                </a:r>
              </a:p>
            </p:txBody>
          </p:sp>
        </mc:Fallback>
      </mc:AlternateContent>
      <p:cxnSp>
        <p:nvCxnSpPr>
          <p:cNvPr id="104" name="Straight Arrow Connector 103"/>
          <p:cNvCxnSpPr/>
          <p:nvPr/>
        </p:nvCxnSpPr>
        <p:spPr>
          <a:xfrm>
            <a:off x="2522159" y="2430527"/>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p:cNvSpPr/>
              <p:nvPr/>
            </p:nvSpPr>
            <p:spPr>
              <a:xfrm>
                <a:off x="1994050" y="4858992"/>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3</m:t>
                          </m:r>
                        </m:sub>
                      </m:sSub>
                    </m:oMath>
                  </m:oMathPara>
                </a14:m>
                <a:endParaRPr lang="en-US" sz="1700" dirty="0">
                  <a:solidFill>
                    <a:schemeClr val="tx1"/>
                  </a:solidFill>
                </a:endParaRPr>
              </a:p>
            </p:txBody>
          </p:sp>
        </mc:Choice>
        <mc:Fallback xmlns="">
          <p:sp>
            <p:nvSpPr>
              <p:cNvPr id="105" name="Oval 104"/>
              <p:cNvSpPr>
                <a:spLocks noRot="1" noChangeAspect="1" noMove="1" noResize="1" noEditPoints="1" noAdjustHandles="1" noChangeArrowheads="1" noChangeShapeType="1" noTextEdit="1"/>
              </p:cNvSpPr>
              <p:nvPr/>
            </p:nvSpPr>
            <p:spPr>
              <a:xfrm>
                <a:off x="1994050" y="4858992"/>
                <a:ext cx="529483" cy="523171"/>
              </a:xfrm>
              <a:prstGeom prst="ellipse">
                <a:avLst/>
              </a:prstGeom>
              <a:blipFill>
                <a:blip r:embed="rId9"/>
                <a:stretch>
                  <a:fillRect l="-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p:cNvSpPr/>
              <p:nvPr/>
            </p:nvSpPr>
            <p:spPr>
              <a:xfrm>
                <a:off x="1991578" y="3513966"/>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2</m:t>
                          </m:r>
                        </m:sub>
                      </m:sSub>
                    </m:oMath>
                  </m:oMathPara>
                </a14:m>
                <a:endParaRPr lang="en-US" sz="1700" dirty="0">
                  <a:solidFill>
                    <a:schemeClr val="tx1"/>
                  </a:solidFill>
                </a:endParaRPr>
              </a:p>
            </p:txBody>
          </p:sp>
        </mc:Choice>
        <mc:Fallback xmlns="">
          <p:sp>
            <p:nvSpPr>
              <p:cNvPr id="106" name="Oval 105"/>
              <p:cNvSpPr>
                <a:spLocks noRot="1" noChangeAspect="1" noMove="1" noResize="1" noEditPoints="1" noAdjustHandles="1" noChangeArrowheads="1" noChangeShapeType="1" noTextEdit="1"/>
              </p:cNvSpPr>
              <p:nvPr/>
            </p:nvSpPr>
            <p:spPr>
              <a:xfrm>
                <a:off x="1991578" y="3513966"/>
                <a:ext cx="529483" cy="523171"/>
              </a:xfrm>
              <a:prstGeom prst="ellipse">
                <a:avLst/>
              </a:prstGeom>
              <a:blipFill>
                <a:blip r:embed="rId10"/>
                <a:stretch>
                  <a:fillRect l="-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Oval 106"/>
              <p:cNvSpPr/>
              <p:nvPr/>
            </p:nvSpPr>
            <p:spPr>
              <a:xfrm>
                <a:off x="4215771" y="451207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107" name="Oval 106"/>
              <p:cNvSpPr>
                <a:spLocks noRot="1" noChangeAspect="1" noMove="1" noResize="1" noEditPoints="1" noAdjustHandles="1" noChangeArrowheads="1" noChangeShapeType="1" noTextEdit="1"/>
              </p:cNvSpPr>
              <p:nvPr/>
            </p:nvSpPr>
            <p:spPr>
              <a:xfrm>
                <a:off x="4215771" y="4512070"/>
                <a:ext cx="529483" cy="523171"/>
              </a:xfrm>
              <a:prstGeom prst="ellipse">
                <a:avLst/>
              </a:prstGeom>
              <a:blipFill>
                <a:blip r:embed="rId11"/>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Oval 107"/>
              <p:cNvSpPr/>
              <p:nvPr/>
            </p:nvSpPr>
            <p:spPr>
              <a:xfrm>
                <a:off x="4223108" y="522006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108" name="Oval 107"/>
              <p:cNvSpPr>
                <a:spLocks noRot="1" noChangeAspect="1" noMove="1" noResize="1" noEditPoints="1" noAdjustHandles="1" noChangeArrowheads="1" noChangeShapeType="1" noTextEdit="1"/>
              </p:cNvSpPr>
              <p:nvPr/>
            </p:nvSpPr>
            <p:spPr>
              <a:xfrm>
                <a:off x="4223108" y="5220067"/>
                <a:ext cx="529483" cy="523171"/>
              </a:xfrm>
              <a:prstGeom prst="ellipse">
                <a:avLst/>
              </a:prstGeom>
              <a:blipFill>
                <a:blip r:embed="rId8"/>
                <a:stretch>
                  <a:fillRect/>
                </a:stretch>
              </a:blipFill>
              <a:ln w="19050">
                <a:solidFill>
                  <a:srgbClr val="3333FF"/>
                </a:solidFill>
                <a:prstDash val="solid"/>
              </a:ln>
            </p:spPr>
            <p:txBody>
              <a:bodyPr/>
              <a:lstStyle/>
              <a:p>
                <a:r>
                  <a:rPr lang="en-US">
                    <a:noFill/>
                  </a:rPr>
                  <a:t> </a:t>
                </a:r>
              </a:p>
            </p:txBody>
          </p:sp>
        </mc:Fallback>
      </mc:AlternateContent>
      <p:cxnSp>
        <p:nvCxnSpPr>
          <p:cNvPr id="109" name="Straight Arrow Connector 108"/>
          <p:cNvCxnSpPr>
            <a:endCxn id="107" idx="2"/>
          </p:cNvCxnSpPr>
          <p:nvPr/>
        </p:nvCxnSpPr>
        <p:spPr>
          <a:xfrm flipV="1">
            <a:off x="2530871" y="4773656"/>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2530871" y="5120578"/>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Rectangle 110"/>
              <p:cNvSpPr/>
              <p:nvPr/>
            </p:nvSpPr>
            <p:spPr>
              <a:xfrm>
                <a:off x="4089312"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111" name="Rectangle 110"/>
              <p:cNvSpPr>
                <a:spLocks noRot="1" noChangeAspect="1" noMove="1" noResize="1" noEditPoints="1" noAdjustHandles="1" noChangeArrowheads="1" noChangeShapeType="1" noTextEdit="1"/>
              </p:cNvSpPr>
              <p:nvPr/>
            </p:nvSpPr>
            <p:spPr>
              <a:xfrm>
                <a:off x="4089312" y="1379994"/>
                <a:ext cx="70795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Rectangle 111"/>
              <p:cNvSpPr/>
              <p:nvPr/>
            </p:nvSpPr>
            <p:spPr>
              <a:xfrm rot="20912104">
                <a:off x="2875882" y="1909170"/>
                <a:ext cx="1444767" cy="287451"/>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1</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i="1">
                              <a:latin typeface="Cambria Math" panose="02040503050406030204" pitchFamily="18" charset="0"/>
                            </a:rPr>
                            <m:t>1</m:t>
                          </m:r>
                        </m:sub>
                      </m:sSub>
                      <m:r>
                        <a:rPr lang="en-US" sz="1200" b="0" i="1" smtClean="0">
                          <a:solidFill>
                            <a:schemeClr val="tx1"/>
                          </a:solidFill>
                          <a:latin typeface="Cambria Math"/>
                        </a:rPr>
                        <m:t>) </m:t>
                      </m:r>
                    </m:oMath>
                  </m:oMathPara>
                </a14:m>
                <a:endParaRPr lang="en-US" sz="1200" dirty="0">
                  <a:solidFill>
                    <a:schemeClr val="tx1"/>
                  </a:solidFill>
                </a:endParaRPr>
              </a:p>
            </p:txBody>
          </p:sp>
        </mc:Choice>
        <mc:Fallback xmlns="">
          <p:sp>
            <p:nvSpPr>
              <p:cNvPr id="112" name="Rectangle 111"/>
              <p:cNvSpPr>
                <a:spLocks noRot="1" noChangeAspect="1" noMove="1" noResize="1" noEditPoints="1" noAdjustHandles="1" noChangeArrowheads="1" noChangeShapeType="1" noTextEdit="1"/>
              </p:cNvSpPr>
              <p:nvPr/>
            </p:nvSpPr>
            <p:spPr>
              <a:xfrm rot="20912104">
                <a:off x="2875882" y="1909170"/>
                <a:ext cx="1444767" cy="28745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Rectangle 112"/>
              <p:cNvSpPr/>
              <p:nvPr/>
            </p:nvSpPr>
            <p:spPr>
              <a:xfrm rot="20906806">
                <a:off x="3176657" y="2215428"/>
                <a:ext cx="93140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1</m:t>
                              </m:r>
                            </m:sub>
                          </m:sSub>
                          <m:r>
                            <a:rPr lang="en-US" sz="1200" i="1">
                              <a:solidFill>
                                <a:schemeClr val="tx1"/>
                              </a:solidFill>
                              <a:latin typeface="Cambria Math"/>
                            </a:rPr>
                            <m:t>,</m:t>
                          </m:r>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b="0" i="1" smtClean="0">
                                  <a:latin typeface="Cambria Math" panose="02040503050406030204" pitchFamily="18" charset="0"/>
                                </a:rPr>
                                <m:t>2</m:t>
                              </m:r>
                            </m:sub>
                          </m:sSub>
                        </m:e>
                      </m:d>
                    </m:oMath>
                  </m:oMathPara>
                </a14:m>
                <a:endParaRPr lang="en-US" sz="1200" dirty="0">
                  <a:solidFill>
                    <a:schemeClr val="tx1"/>
                  </a:solidFill>
                </a:endParaRPr>
              </a:p>
            </p:txBody>
          </p:sp>
        </mc:Choice>
        <mc:Fallback xmlns="">
          <p:sp>
            <p:nvSpPr>
              <p:cNvPr id="113" name="Rectangle 112"/>
              <p:cNvSpPr>
                <a:spLocks noRot="1" noChangeAspect="1" noMove="1" noResize="1" noEditPoints="1" noAdjustHandles="1" noChangeArrowheads="1" noChangeShapeType="1" noTextEdit="1"/>
              </p:cNvSpPr>
              <p:nvPr/>
            </p:nvSpPr>
            <p:spPr>
              <a:xfrm rot="20906806">
                <a:off x="3176657" y="2215428"/>
                <a:ext cx="931409" cy="276999"/>
              </a:xfrm>
              <a:prstGeom prst="rect">
                <a:avLst/>
              </a:prstGeom>
              <a:blipFill>
                <a:blip r:embed="rId14"/>
                <a:stretch>
                  <a:fillRect/>
                </a:stretch>
              </a:blipFill>
            </p:spPr>
            <p:txBody>
              <a:bodyPr/>
              <a:lstStyle/>
              <a:p>
                <a:r>
                  <a:rPr lang="en-US">
                    <a:noFill/>
                  </a:rPr>
                  <a:t> </a:t>
                </a:r>
              </a:p>
            </p:txBody>
          </p:sp>
        </mc:Fallback>
      </mc:AlternateContent>
      <p:cxnSp>
        <p:nvCxnSpPr>
          <p:cNvPr id="114" name="Straight Arrow Connector 113"/>
          <p:cNvCxnSpPr>
            <a:endCxn id="115" idx="2"/>
          </p:cNvCxnSpPr>
          <p:nvPr/>
        </p:nvCxnSpPr>
        <p:spPr>
          <a:xfrm flipV="1">
            <a:off x="2522159" y="2083604"/>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207059" y="1822018"/>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chemeClr val="tx1"/>
              </a:solidFill>
            </a:endParaRPr>
          </a:p>
        </p:txBody>
      </p:sp>
      <mc:AlternateContent xmlns:mc="http://schemas.openxmlformats.org/markup-compatibility/2006" xmlns:a14="http://schemas.microsoft.com/office/drawing/2010/main">
        <mc:Choice Requires="a14">
          <p:sp>
            <p:nvSpPr>
              <p:cNvPr id="116" name="Rectangle 115"/>
              <p:cNvSpPr/>
              <p:nvPr/>
            </p:nvSpPr>
            <p:spPr>
              <a:xfrm>
                <a:off x="1074107" y="2588190"/>
                <a:ext cx="554285"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1</m:t>
                          </m:r>
                        </m:sub>
                      </m:sSub>
                    </m:oMath>
                  </m:oMathPara>
                </a14:m>
                <a:endParaRPr lang="en-US" dirty="0"/>
              </a:p>
            </p:txBody>
          </p:sp>
        </mc:Choice>
        <mc:Fallback xmlns="">
          <p:sp>
            <p:nvSpPr>
              <p:cNvPr id="116" name="Rectangle 115"/>
              <p:cNvSpPr>
                <a:spLocks noRot="1" noChangeAspect="1" noMove="1" noResize="1" noEditPoints="1" noAdjustHandles="1" noChangeArrowheads="1" noChangeShapeType="1" noTextEdit="1"/>
              </p:cNvSpPr>
              <p:nvPr/>
            </p:nvSpPr>
            <p:spPr>
              <a:xfrm>
                <a:off x="1074107" y="2588190"/>
                <a:ext cx="554285" cy="44791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Rectangle 116"/>
              <p:cNvSpPr/>
              <p:nvPr/>
            </p:nvSpPr>
            <p:spPr>
              <a:xfrm>
                <a:off x="1060824" y="3383852"/>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117" name="Rectangle 116"/>
              <p:cNvSpPr>
                <a:spLocks noRot="1" noChangeAspect="1" noMove="1" noResize="1" noEditPoints="1" noAdjustHandles="1" noChangeArrowheads="1" noChangeShapeType="1" noTextEdit="1"/>
              </p:cNvSpPr>
              <p:nvPr/>
            </p:nvSpPr>
            <p:spPr>
              <a:xfrm>
                <a:off x="1060824" y="3383852"/>
                <a:ext cx="560592" cy="44791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Rectangle 117"/>
              <p:cNvSpPr/>
              <p:nvPr/>
            </p:nvSpPr>
            <p:spPr>
              <a:xfrm>
                <a:off x="1109419" y="4072335"/>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3</m:t>
                          </m:r>
                        </m:sub>
                      </m:sSub>
                    </m:oMath>
                  </m:oMathPara>
                </a14:m>
                <a:endParaRPr lang="en-US" dirty="0"/>
              </a:p>
            </p:txBody>
          </p:sp>
        </mc:Choice>
        <mc:Fallback xmlns="">
          <p:sp>
            <p:nvSpPr>
              <p:cNvPr id="118" name="Rectangle 117"/>
              <p:cNvSpPr>
                <a:spLocks noRot="1" noChangeAspect="1" noMove="1" noResize="1" noEditPoints="1" noAdjustHandles="1" noChangeArrowheads="1" noChangeShapeType="1" noTextEdit="1"/>
              </p:cNvSpPr>
              <p:nvPr/>
            </p:nvSpPr>
            <p:spPr>
              <a:xfrm>
                <a:off x="1109419" y="4072335"/>
                <a:ext cx="560592" cy="447913"/>
              </a:xfrm>
              <a:prstGeom prst="rect">
                <a:avLst/>
              </a:prstGeom>
              <a:blipFill>
                <a:blip r:embed="rId17"/>
                <a:stretch>
                  <a:fillRect/>
                </a:stretch>
              </a:blipFill>
            </p:spPr>
            <p:txBody>
              <a:bodyPr/>
              <a:lstStyle/>
              <a:p>
                <a:r>
                  <a:rPr lang="en-US">
                    <a:noFill/>
                  </a:rPr>
                  <a:t> </a:t>
                </a:r>
              </a:p>
            </p:txBody>
          </p:sp>
        </mc:Fallback>
      </mc:AlternateContent>
      <p:cxnSp>
        <p:nvCxnSpPr>
          <p:cNvPr id="119" name="Straight Arrow Connector 118"/>
          <p:cNvCxnSpPr>
            <a:endCxn id="90" idx="2"/>
          </p:cNvCxnSpPr>
          <p:nvPr/>
        </p:nvCxnSpPr>
        <p:spPr>
          <a:xfrm flipV="1">
            <a:off x="2523534" y="3428631"/>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Rectangle 119"/>
              <p:cNvSpPr/>
              <p:nvPr/>
            </p:nvSpPr>
            <p:spPr>
              <a:xfrm>
                <a:off x="4272550" y="1887733"/>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120" name="Rectangle 119"/>
              <p:cNvSpPr>
                <a:spLocks noRot="1" noChangeAspect="1" noMove="1" noResize="1" noEditPoints="1" noAdjustHandles="1" noChangeArrowheads="1" noChangeShapeType="1" noTextEdit="1"/>
              </p:cNvSpPr>
              <p:nvPr/>
            </p:nvSpPr>
            <p:spPr>
              <a:xfrm>
                <a:off x="4272550" y="1887733"/>
                <a:ext cx="441339"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p:cNvSpPr/>
              <p:nvPr/>
            </p:nvSpPr>
            <p:spPr>
              <a:xfrm>
                <a:off x="4264197" y="2585903"/>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121" name="Rectangle 120"/>
              <p:cNvSpPr>
                <a:spLocks noRot="1" noChangeAspect="1" noMove="1" noResize="1" noEditPoints="1" noAdjustHandles="1" noChangeArrowheads="1" noChangeShapeType="1" noTextEdit="1"/>
              </p:cNvSpPr>
              <p:nvPr/>
            </p:nvSpPr>
            <p:spPr>
              <a:xfrm>
                <a:off x="4264197" y="2585903"/>
                <a:ext cx="446661"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Rectangle 121"/>
              <p:cNvSpPr/>
              <p:nvPr/>
            </p:nvSpPr>
            <p:spPr>
              <a:xfrm>
                <a:off x="4293473" y="3212212"/>
                <a:ext cx="441338"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m:oMathPara>
                </a14:m>
                <a:endParaRPr lang="en-US" dirty="0"/>
              </a:p>
            </p:txBody>
          </p:sp>
        </mc:Choice>
        <mc:Fallback xmlns="">
          <p:sp>
            <p:nvSpPr>
              <p:cNvPr id="122" name="Rectangle 121"/>
              <p:cNvSpPr>
                <a:spLocks noRot="1" noChangeAspect="1" noMove="1" noResize="1" noEditPoints="1" noAdjustHandles="1" noChangeArrowheads="1" noChangeShapeType="1" noTextEdit="1"/>
              </p:cNvSpPr>
              <p:nvPr/>
            </p:nvSpPr>
            <p:spPr>
              <a:xfrm>
                <a:off x="4293473" y="3212212"/>
                <a:ext cx="441338"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Rectangle 122"/>
              <p:cNvSpPr/>
              <p:nvPr/>
            </p:nvSpPr>
            <p:spPr>
              <a:xfrm>
                <a:off x="4285118" y="3910382"/>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123" name="Rectangle 122"/>
              <p:cNvSpPr>
                <a:spLocks noRot="1" noChangeAspect="1" noMove="1" noResize="1" noEditPoints="1" noAdjustHandles="1" noChangeArrowheads="1" noChangeShapeType="1" noTextEdit="1"/>
              </p:cNvSpPr>
              <p:nvPr/>
            </p:nvSpPr>
            <p:spPr>
              <a:xfrm>
                <a:off x="4285118" y="3910382"/>
                <a:ext cx="446661"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Rectangle 123"/>
              <p:cNvSpPr/>
              <p:nvPr/>
            </p:nvSpPr>
            <p:spPr>
              <a:xfrm>
                <a:off x="4303373" y="455816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m:oMathPara>
                </a14:m>
                <a:endParaRPr lang="en-US" dirty="0"/>
              </a:p>
            </p:txBody>
          </p:sp>
        </mc:Choice>
        <mc:Fallback xmlns="">
          <p:sp>
            <p:nvSpPr>
              <p:cNvPr id="124" name="Rectangle 123"/>
              <p:cNvSpPr>
                <a:spLocks noRot="1" noChangeAspect="1" noMove="1" noResize="1" noEditPoints="1" noAdjustHandles="1" noChangeArrowheads="1" noChangeShapeType="1" noTextEdit="1"/>
              </p:cNvSpPr>
              <p:nvPr/>
            </p:nvSpPr>
            <p:spPr>
              <a:xfrm>
                <a:off x="4303373" y="4558168"/>
                <a:ext cx="441339"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Rectangle 124"/>
              <p:cNvSpPr/>
              <p:nvPr/>
            </p:nvSpPr>
            <p:spPr>
              <a:xfrm>
                <a:off x="4295019" y="525633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125" name="Rectangle 124"/>
              <p:cNvSpPr>
                <a:spLocks noRot="1" noChangeAspect="1" noMove="1" noResize="1" noEditPoints="1" noAdjustHandles="1" noChangeArrowheads="1" noChangeShapeType="1" noTextEdit="1"/>
              </p:cNvSpPr>
              <p:nvPr/>
            </p:nvSpPr>
            <p:spPr>
              <a:xfrm>
                <a:off x="4295019" y="5256338"/>
                <a:ext cx="446661"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p:cNvSpPr/>
              <p:nvPr/>
            </p:nvSpPr>
            <p:spPr>
              <a:xfrm rot="660429">
                <a:off x="3046407" y="3956547"/>
                <a:ext cx="93500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2</m:t>
                              </m:r>
                            </m:sub>
                          </m:sSub>
                          <m:r>
                            <a:rPr lang="en-US" sz="1200" i="1">
                              <a:solidFill>
                                <a:schemeClr val="tx1"/>
                              </a:solidFill>
                              <a:latin typeface="Cambria Math"/>
                            </a:rPr>
                            <m:t>,</m:t>
                          </m:r>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b="0" i="1" smtClean="0">
                                  <a:latin typeface="Cambria Math" panose="02040503050406030204" pitchFamily="18" charset="0"/>
                                </a:rPr>
                                <m:t>2</m:t>
                              </m:r>
                            </m:sub>
                          </m:sSub>
                        </m:e>
                      </m:d>
                    </m:oMath>
                  </m:oMathPara>
                </a14:m>
                <a:endParaRPr lang="en-US" sz="1200" dirty="0">
                  <a:solidFill>
                    <a:schemeClr val="tx1"/>
                  </a:solidFill>
                </a:endParaRPr>
              </a:p>
            </p:txBody>
          </p:sp>
        </mc:Choice>
        <mc:Fallback xmlns="">
          <p:sp>
            <p:nvSpPr>
              <p:cNvPr id="126" name="Rectangle 125"/>
              <p:cNvSpPr>
                <a:spLocks noRot="1" noChangeAspect="1" noMove="1" noResize="1" noEditPoints="1" noAdjustHandles="1" noChangeArrowheads="1" noChangeShapeType="1" noTextEdit="1"/>
              </p:cNvSpPr>
              <p:nvPr/>
            </p:nvSpPr>
            <p:spPr>
              <a:xfrm rot="660429">
                <a:off x="3046407" y="3956547"/>
                <a:ext cx="935000" cy="276999"/>
              </a:xfrm>
              <a:prstGeom prst="rect">
                <a:avLst/>
              </a:prstGeom>
              <a:blipFill>
                <a:blip r:embed="rId24"/>
                <a:stretch>
                  <a:fillRect/>
                </a:stretch>
              </a:blipFill>
            </p:spPr>
            <p:txBody>
              <a:bodyPr/>
              <a:lstStyle/>
              <a:p>
                <a:r>
                  <a:rPr lang="en-US">
                    <a:noFill/>
                  </a:rPr>
                  <a:t> </a:t>
                </a:r>
              </a:p>
            </p:txBody>
          </p:sp>
        </mc:Fallback>
      </mc:AlternateContent>
      <p:cxnSp>
        <p:nvCxnSpPr>
          <p:cNvPr id="127" name="Straight Arrow Connector 126"/>
          <p:cNvCxnSpPr/>
          <p:nvPr/>
        </p:nvCxnSpPr>
        <p:spPr>
          <a:xfrm>
            <a:off x="4732952" y="3420837"/>
            <a:ext cx="13121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Oval 127"/>
              <p:cNvSpPr/>
              <p:nvPr/>
            </p:nvSpPr>
            <p:spPr>
              <a:xfrm>
                <a:off x="6042646" y="2538263"/>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m:rPr>
                              <m:sty m:val="p"/>
                            </m:rPr>
                            <a:rPr lang="en-US" sz="1600" b="0" i="0" dirty="0" smtClean="0">
                              <a:solidFill>
                                <a:schemeClr val="tx1"/>
                              </a:solidFill>
                              <a:latin typeface="Cambria Math" panose="02040503050406030204" pitchFamily="18" charset="0"/>
                            </a:rPr>
                            <m:t>s</m:t>
                          </m:r>
                        </m:e>
                        <m:sub>
                          <m:r>
                            <a:rPr lang="en-US" sz="1600" b="0" i="0" dirty="0" smtClean="0">
                              <a:solidFill>
                                <a:schemeClr val="tx1"/>
                              </a:solidFill>
                              <a:latin typeface="Cambria Math" panose="02040503050406030204" pitchFamily="18" charset="0"/>
                            </a:rPr>
                            <m:t>1</m:t>
                          </m:r>
                        </m:sub>
                      </m:sSub>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1</m:t>
                          </m:r>
                        </m:sub>
                      </m:sSub>
                    </m:oMath>
                  </m:oMathPara>
                </a14:m>
                <a:endParaRPr lang="en-US" sz="1600" dirty="0">
                  <a:solidFill>
                    <a:schemeClr val="tx1"/>
                  </a:solidFill>
                </a:endParaRPr>
              </a:p>
            </p:txBody>
          </p:sp>
        </mc:Choice>
        <mc:Fallback xmlns="">
          <p:sp>
            <p:nvSpPr>
              <p:cNvPr id="128" name="Oval 127"/>
              <p:cNvSpPr>
                <a:spLocks noRot="1" noChangeAspect="1" noMove="1" noResize="1" noEditPoints="1" noAdjustHandles="1" noChangeArrowheads="1" noChangeShapeType="1" noTextEdit="1"/>
              </p:cNvSpPr>
              <p:nvPr/>
            </p:nvSpPr>
            <p:spPr>
              <a:xfrm>
                <a:off x="6042646" y="2538263"/>
                <a:ext cx="529483" cy="523171"/>
              </a:xfrm>
              <a:prstGeom prst="ellipse">
                <a:avLst/>
              </a:prstGeom>
              <a:blipFill>
                <a:blip r:embed="rId25"/>
                <a:stretch>
                  <a:fillRect l="-5556" r="-1111"/>
                </a:stretch>
              </a:blipFill>
              <a:ln w="19050">
                <a:solidFill>
                  <a:srgbClr val="00B050"/>
                </a:solidFill>
                <a:prstDash val="sysDash"/>
              </a:ln>
            </p:spPr>
            <p:txBody>
              <a:bodyPr/>
              <a:lstStyle/>
              <a:p>
                <a:r>
                  <a:rPr lang="en-US">
                    <a:noFill/>
                  </a:rPr>
                  <a:t> </a:t>
                </a:r>
              </a:p>
            </p:txBody>
          </p:sp>
        </mc:Fallback>
      </mc:AlternateContent>
      <p:cxnSp>
        <p:nvCxnSpPr>
          <p:cNvPr id="129" name="Straight Arrow Connector 128"/>
          <p:cNvCxnSpPr>
            <a:stCxn id="90" idx="6"/>
            <a:endCxn id="128" idx="2"/>
          </p:cNvCxnSpPr>
          <p:nvPr/>
        </p:nvCxnSpPr>
        <p:spPr>
          <a:xfrm flipV="1">
            <a:off x="4737918" y="2799849"/>
            <a:ext cx="1304728" cy="6287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endCxn id="131" idx="2"/>
          </p:cNvCxnSpPr>
          <p:nvPr/>
        </p:nvCxnSpPr>
        <p:spPr>
          <a:xfrm>
            <a:off x="4745254" y="3420837"/>
            <a:ext cx="1311070" cy="613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Oval 130"/>
              <p:cNvSpPr/>
              <p:nvPr/>
            </p:nvSpPr>
            <p:spPr>
              <a:xfrm>
                <a:off x="6056324" y="3772530"/>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m:rPr>
                              <m:sty m:val="p"/>
                            </m:rPr>
                            <a:rPr lang="en-US" sz="1600" b="0" i="0" dirty="0" smtClean="0">
                              <a:solidFill>
                                <a:schemeClr val="tx1"/>
                              </a:solidFill>
                              <a:latin typeface="Cambria Math" panose="02040503050406030204" pitchFamily="18" charset="0"/>
                            </a:rPr>
                            <m:t>s</m:t>
                          </m:r>
                        </m:e>
                        <m:sub>
                          <m:r>
                            <a:rPr lang="en-US" sz="1600" b="0" i="0" dirty="0" smtClean="0">
                              <a:solidFill>
                                <a:schemeClr val="tx1"/>
                              </a:solidFill>
                              <a:latin typeface="Cambria Math" panose="02040503050406030204" pitchFamily="18" charset="0"/>
                            </a:rPr>
                            <m:t>1</m:t>
                          </m:r>
                        </m:sub>
                      </m:sSub>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3</m:t>
                          </m:r>
                        </m:sub>
                      </m:sSub>
                    </m:oMath>
                  </m:oMathPara>
                </a14:m>
                <a:endParaRPr lang="en-US" sz="1600" dirty="0">
                  <a:solidFill>
                    <a:schemeClr val="tx1"/>
                  </a:solidFill>
                </a:endParaRPr>
              </a:p>
            </p:txBody>
          </p:sp>
        </mc:Choice>
        <mc:Fallback xmlns="">
          <p:sp>
            <p:nvSpPr>
              <p:cNvPr id="131" name="Oval 130"/>
              <p:cNvSpPr>
                <a:spLocks noRot="1" noChangeAspect="1" noMove="1" noResize="1" noEditPoints="1" noAdjustHandles="1" noChangeArrowheads="1" noChangeShapeType="1" noTextEdit="1"/>
              </p:cNvSpPr>
              <p:nvPr/>
            </p:nvSpPr>
            <p:spPr>
              <a:xfrm>
                <a:off x="6056324" y="3772530"/>
                <a:ext cx="529483" cy="523171"/>
              </a:xfrm>
              <a:prstGeom prst="ellipse">
                <a:avLst/>
              </a:prstGeom>
              <a:blipFill>
                <a:blip r:embed="rId26"/>
                <a:stretch>
                  <a:fillRect l="-5556" r="-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Oval 131"/>
              <p:cNvSpPr/>
              <p:nvPr/>
            </p:nvSpPr>
            <p:spPr>
              <a:xfrm>
                <a:off x="6042647" y="3159250"/>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𝑠</m:t>
                          </m:r>
                        </m:e>
                        <m:sub>
                          <m:r>
                            <a:rPr lang="en-US" sz="1600" b="0" i="1" dirty="0" smtClean="0">
                              <a:solidFill>
                                <a:schemeClr val="tx1"/>
                              </a:solidFill>
                              <a:latin typeface="Cambria Math" panose="02040503050406030204" pitchFamily="18" charset="0"/>
                            </a:rPr>
                            <m:t>1</m:t>
                          </m:r>
                        </m:sub>
                      </m:sSub>
                      <m:r>
                        <a:rPr lang="en-US" sz="1600" b="0" i="1" dirty="0" smtClean="0">
                          <a:solidFill>
                            <a:schemeClr val="tx1"/>
                          </a:solidFill>
                          <a:latin typeface="Cambria Math" panose="02040503050406030204" pitchFamily="18" charset="0"/>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2</m:t>
                          </m:r>
                        </m:sub>
                      </m:sSub>
                    </m:oMath>
                  </m:oMathPara>
                </a14:m>
                <a:endParaRPr lang="en-US" sz="1600" dirty="0">
                  <a:solidFill>
                    <a:schemeClr val="tx1"/>
                  </a:solidFill>
                </a:endParaRPr>
              </a:p>
            </p:txBody>
          </p:sp>
        </mc:Choice>
        <mc:Fallback xmlns="">
          <p:sp>
            <p:nvSpPr>
              <p:cNvPr id="132" name="Oval 131"/>
              <p:cNvSpPr>
                <a:spLocks noRot="1" noChangeAspect="1" noMove="1" noResize="1" noEditPoints="1" noAdjustHandles="1" noChangeArrowheads="1" noChangeShapeType="1" noTextEdit="1"/>
              </p:cNvSpPr>
              <p:nvPr/>
            </p:nvSpPr>
            <p:spPr>
              <a:xfrm>
                <a:off x="6042647" y="3159250"/>
                <a:ext cx="529483" cy="523171"/>
              </a:xfrm>
              <a:prstGeom prst="ellipse">
                <a:avLst/>
              </a:prstGeom>
              <a:blipFill>
                <a:blip r:embed="rId27"/>
                <a:stretch>
                  <a:fillRect l="-5556" r="-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5105400" y="2731278"/>
                <a:ext cx="554285"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1</m:t>
                          </m:r>
                        </m:sub>
                      </m:sSub>
                    </m:oMath>
                  </m:oMathPara>
                </a14:m>
                <a:endParaRPr lang="en-US" dirty="0"/>
              </a:p>
            </p:txBody>
          </p:sp>
        </mc:Choice>
        <mc:Fallback xmlns="">
          <p:sp>
            <p:nvSpPr>
              <p:cNvPr id="133" name="Rectangle 132"/>
              <p:cNvSpPr>
                <a:spLocks noRot="1" noChangeAspect="1" noMove="1" noResize="1" noEditPoints="1" noAdjustHandles="1" noChangeArrowheads="1" noChangeShapeType="1" noTextEdit="1"/>
              </p:cNvSpPr>
              <p:nvPr/>
            </p:nvSpPr>
            <p:spPr>
              <a:xfrm>
                <a:off x="5105400" y="2731278"/>
                <a:ext cx="554285" cy="447913"/>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Rectangle 133"/>
              <p:cNvSpPr/>
              <p:nvPr/>
            </p:nvSpPr>
            <p:spPr>
              <a:xfrm>
                <a:off x="5121678" y="3083946"/>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134" name="Rectangle 133"/>
              <p:cNvSpPr>
                <a:spLocks noRot="1" noChangeAspect="1" noMove="1" noResize="1" noEditPoints="1" noAdjustHandles="1" noChangeArrowheads="1" noChangeShapeType="1" noTextEdit="1"/>
              </p:cNvSpPr>
              <p:nvPr/>
            </p:nvSpPr>
            <p:spPr>
              <a:xfrm>
                <a:off x="5121678" y="3083946"/>
                <a:ext cx="560592" cy="447913"/>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Rectangle 134"/>
              <p:cNvSpPr/>
              <p:nvPr/>
            </p:nvSpPr>
            <p:spPr>
              <a:xfrm>
                <a:off x="5121678" y="3427128"/>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3</m:t>
                          </m:r>
                        </m:sub>
                      </m:sSub>
                    </m:oMath>
                  </m:oMathPara>
                </a14:m>
                <a:endParaRPr lang="en-US" dirty="0"/>
              </a:p>
            </p:txBody>
          </p:sp>
        </mc:Choice>
        <mc:Fallback xmlns="">
          <p:sp>
            <p:nvSpPr>
              <p:cNvPr id="135" name="Rectangle 134"/>
              <p:cNvSpPr>
                <a:spLocks noRot="1" noChangeAspect="1" noMove="1" noResize="1" noEditPoints="1" noAdjustHandles="1" noChangeArrowheads="1" noChangeShapeType="1" noTextEdit="1"/>
              </p:cNvSpPr>
              <p:nvPr/>
            </p:nvSpPr>
            <p:spPr>
              <a:xfrm>
                <a:off x="5121678" y="3427128"/>
                <a:ext cx="560592" cy="447913"/>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135"/>
              <p:cNvSpPr/>
              <p:nvPr/>
            </p:nvSpPr>
            <p:spPr>
              <a:xfrm rot="665727">
                <a:off x="6884336" y="2655522"/>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b="0" i="1" smtClean="0">
                          <a:latin typeface="Cambria Math"/>
                        </a:rPr>
                        <m:t>′</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2</m:t>
                          </m:r>
                        </m:sub>
                      </m:sSub>
                      <m:r>
                        <a:rPr lang="en-US" sz="1200" i="1">
                          <a:latin typeface="Cambria Math"/>
                        </a:rPr>
                        <m:t>,</m:t>
                      </m:r>
                      <m:r>
                        <a:rPr lang="en-US" sz="1200" b="0" i="1" smtClean="0">
                          <a:latin typeface="Cambria Math"/>
                        </a:rPr>
                        <m:t>𝑠</m:t>
                      </m:r>
                      <m:r>
                        <a:rPr lang="en-US" sz="1200" b="0" i="1" smtClean="0">
                          <a:latin typeface="Cambria Math"/>
                        </a:rPr>
                        <m:t>′′) </m:t>
                      </m:r>
                    </m:oMath>
                  </m:oMathPara>
                </a14:m>
                <a:endParaRPr lang="en-US" sz="1200" dirty="0">
                  <a:solidFill>
                    <a:schemeClr val="tx1"/>
                  </a:solidFill>
                </a:endParaRPr>
              </a:p>
            </p:txBody>
          </p:sp>
        </mc:Choice>
        <mc:Fallback xmlns="">
          <p:sp>
            <p:nvSpPr>
              <p:cNvPr id="136" name="Rectangle 135"/>
              <p:cNvSpPr>
                <a:spLocks noRot="1" noChangeAspect="1" noMove="1" noResize="1" noEditPoints="1" noAdjustHandles="1" noChangeArrowheads="1" noChangeShapeType="1" noTextEdit="1"/>
              </p:cNvSpPr>
              <p:nvPr/>
            </p:nvSpPr>
            <p:spPr>
              <a:xfrm rot="665727">
                <a:off x="6884336" y="2655522"/>
                <a:ext cx="1444767" cy="276999"/>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Oval 136"/>
              <p:cNvSpPr/>
              <p:nvPr/>
            </p:nvSpPr>
            <p:spPr>
              <a:xfrm>
                <a:off x="8265571" y="214987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137" name="Oval 136"/>
              <p:cNvSpPr>
                <a:spLocks noRot="1" noChangeAspect="1" noMove="1" noResize="1" noEditPoints="1" noAdjustHandles="1" noChangeArrowheads="1" noChangeShapeType="1" noTextEdit="1"/>
              </p:cNvSpPr>
              <p:nvPr/>
            </p:nvSpPr>
            <p:spPr>
              <a:xfrm>
                <a:off x="8265571" y="2149870"/>
                <a:ext cx="529483" cy="523171"/>
              </a:xfrm>
              <a:prstGeom prst="ellipse">
                <a:avLst/>
              </a:prstGeom>
              <a:blipFill>
                <a:blip r:embed="rId5"/>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Oval 137"/>
              <p:cNvSpPr/>
              <p:nvPr/>
            </p:nvSpPr>
            <p:spPr>
              <a:xfrm>
                <a:off x="8272907" y="285786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138" name="Oval 137"/>
              <p:cNvSpPr>
                <a:spLocks noRot="1" noChangeAspect="1" noMove="1" noResize="1" noEditPoints="1" noAdjustHandles="1" noChangeArrowheads="1" noChangeShapeType="1" noTextEdit="1"/>
              </p:cNvSpPr>
              <p:nvPr/>
            </p:nvSpPr>
            <p:spPr>
              <a:xfrm>
                <a:off x="8272907" y="2857867"/>
                <a:ext cx="529483" cy="523171"/>
              </a:xfrm>
              <a:prstGeom prst="ellipse">
                <a:avLst/>
              </a:prstGeom>
              <a:blipFill>
                <a:blip r:embed="rId8"/>
                <a:stretch>
                  <a:fillRect/>
                </a:stretch>
              </a:blipFill>
              <a:ln w="19050">
                <a:solidFill>
                  <a:srgbClr val="3333FF"/>
                </a:solidFill>
                <a:prstDash val="solid"/>
              </a:ln>
            </p:spPr>
            <p:txBody>
              <a:bodyPr/>
              <a:lstStyle/>
              <a:p>
                <a:r>
                  <a:rPr lang="en-US">
                    <a:noFill/>
                  </a:rPr>
                  <a:t> </a:t>
                </a:r>
              </a:p>
            </p:txBody>
          </p:sp>
        </mc:Fallback>
      </mc:AlternateContent>
      <p:cxnSp>
        <p:nvCxnSpPr>
          <p:cNvPr id="139" name="Straight Arrow Connector 138"/>
          <p:cNvCxnSpPr/>
          <p:nvPr/>
        </p:nvCxnSpPr>
        <p:spPr>
          <a:xfrm>
            <a:off x="6580670" y="2758379"/>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endCxn id="137" idx="2"/>
          </p:cNvCxnSpPr>
          <p:nvPr/>
        </p:nvCxnSpPr>
        <p:spPr>
          <a:xfrm flipV="1">
            <a:off x="6580670" y="2411457"/>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Rectangle 140"/>
              <p:cNvSpPr/>
              <p:nvPr/>
            </p:nvSpPr>
            <p:spPr>
              <a:xfrm>
                <a:off x="8350608" y="219503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m:oMathPara>
                </a14:m>
                <a:endParaRPr lang="en-US" dirty="0"/>
              </a:p>
            </p:txBody>
          </p:sp>
        </mc:Choice>
        <mc:Fallback xmlns="">
          <p:sp>
            <p:nvSpPr>
              <p:cNvPr id="141" name="Rectangle 140"/>
              <p:cNvSpPr>
                <a:spLocks noRot="1" noChangeAspect="1" noMove="1" noResize="1" noEditPoints="1" noAdjustHandles="1" noChangeArrowheads="1" noChangeShapeType="1" noTextEdit="1"/>
              </p:cNvSpPr>
              <p:nvPr/>
            </p:nvSpPr>
            <p:spPr>
              <a:xfrm>
                <a:off x="8350608" y="2195038"/>
                <a:ext cx="441339"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Rectangle 141"/>
              <p:cNvSpPr/>
              <p:nvPr/>
            </p:nvSpPr>
            <p:spPr>
              <a:xfrm>
                <a:off x="8342254" y="289320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142" name="Rectangle 141"/>
              <p:cNvSpPr>
                <a:spLocks noRot="1" noChangeAspect="1" noMove="1" noResize="1" noEditPoints="1" noAdjustHandles="1" noChangeArrowheads="1" noChangeShapeType="1" noTextEdit="1"/>
              </p:cNvSpPr>
              <p:nvPr/>
            </p:nvSpPr>
            <p:spPr>
              <a:xfrm>
                <a:off x="8342254" y="2893208"/>
                <a:ext cx="446661"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Rectangle 142"/>
              <p:cNvSpPr/>
              <p:nvPr/>
            </p:nvSpPr>
            <p:spPr>
              <a:xfrm rot="660429">
                <a:off x="7062347" y="2939373"/>
                <a:ext cx="101739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b="0" i="1" smtClean="0">
                              <a:solidFill>
                                <a:schemeClr val="tx1"/>
                              </a:solidFill>
                              <a:latin typeface="Cambria Math"/>
                            </a:rPr>
                            <m:t>′</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2</m:t>
                              </m:r>
                            </m:sub>
                          </m:sSub>
                          <m:r>
                            <a:rPr lang="en-US" sz="1200" i="1">
                              <a:solidFill>
                                <a:schemeClr val="tx1"/>
                              </a:solidFill>
                              <a:latin typeface="Cambria Math"/>
                            </a:rPr>
                            <m:t>,</m:t>
                          </m:r>
                          <m:r>
                            <a:rPr lang="en-US" sz="1200" b="0" i="1" smtClean="0">
                              <a:solidFill>
                                <a:schemeClr val="tx1"/>
                              </a:solidFill>
                              <a:latin typeface="Cambria Math"/>
                            </a:rPr>
                            <m:t>𝑠</m:t>
                          </m:r>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143" name="Rectangle 142"/>
              <p:cNvSpPr>
                <a:spLocks noRot="1" noChangeAspect="1" noMove="1" noResize="1" noEditPoints="1" noAdjustHandles="1" noChangeArrowheads="1" noChangeShapeType="1" noTextEdit="1"/>
              </p:cNvSpPr>
              <p:nvPr/>
            </p:nvSpPr>
            <p:spPr>
              <a:xfrm rot="660429">
                <a:off x="7062347" y="2939373"/>
                <a:ext cx="1017393" cy="276999"/>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Rectangle 143"/>
              <p:cNvSpPr/>
              <p:nvPr/>
            </p:nvSpPr>
            <p:spPr>
              <a:xfrm>
                <a:off x="1992086" y="1379994"/>
                <a:ext cx="5225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144" name="Rectangle 143"/>
              <p:cNvSpPr>
                <a:spLocks noRot="1" noChangeAspect="1" noMove="1" noResize="1" noEditPoints="1" noAdjustHandles="1" noChangeArrowheads="1" noChangeShapeType="1" noTextEdit="1"/>
              </p:cNvSpPr>
              <p:nvPr/>
            </p:nvSpPr>
            <p:spPr>
              <a:xfrm>
                <a:off x="1992086" y="1379994"/>
                <a:ext cx="522514" cy="369332"/>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Rectangle 144"/>
              <p:cNvSpPr/>
              <p:nvPr/>
            </p:nvSpPr>
            <p:spPr>
              <a:xfrm>
                <a:off x="218325" y="1379994"/>
                <a:ext cx="488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145" name="Rectangle 144"/>
              <p:cNvSpPr>
                <a:spLocks noRot="1" noChangeAspect="1" noMove="1" noResize="1" noEditPoints="1" noAdjustHandles="1" noChangeArrowheads="1" noChangeShapeType="1" noTextEdit="1"/>
              </p:cNvSpPr>
              <p:nvPr/>
            </p:nvSpPr>
            <p:spPr>
              <a:xfrm>
                <a:off x="218325" y="1379994"/>
                <a:ext cx="488339" cy="369332"/>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145"/>
              <p:cNvSpPr/>
              <p:nvPr/>
            </p:nvSpPr>
            <p:spPr>
              <a:xfrm>
                <a:off x="5921449" y="1379994"/>
                <a:ext cx="7421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146" name="Rectangle 145"/>
              <p:cNvSpPr>
                <a:spLocks noRot="1" noChangeAspect="1" noMove="1" noResize="1" noEditPoints="1" noAdjustHandles="1" noChangeArrowheads="1" noChangeShapeType="1" noTextEdit="1"/>
              </p:cNvSpPr>
              <p:nvPr/>
            </p:nvSpPr>
            <p:spPr>
              <a:xfrm>
                <a:off x="5921449" y="1379994"/>
                <a:ext cx="742126" cy="369332"/>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p:cNvSpPr/>
              <p:nvPr/>
            </p:nvSpPr>
            <p:spPr>
              <a:xfrm>
                <a:off x="8173274"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+2</m:t>
                          </m:r>
                        </m:sub>
                      </m:sSub>
                      <m:r>
                        <a:rPr lang="en-US" b="0" i="1" dirty="0" smtClean="0">
                          <a:latin typeface="Cambria Math"/>
                        </a:rPr>
                        <m:t> </m:t>
                      </m:r>
                    </m:oMath>
                  </m:oMathPara>
                </a14:m>
                <a:endParaRPr lang="en-US" dirty="0"/>
              </a:p>
            </p:txBody>
          </p:sp>
        </mc:Choice>
        <mc:Fallback xmlns="">
          <p:sp>
            <p:nvSpPr>
              <p:cNvPr id="147" name="Rectangle 146"/>
              <p:cNvSpPr>
                <a:spLocks noRot="1" noChangeAspect="1" noMove="1" noResize="1" noEditPoints="1" noAdjustHandles="1" noChangeArrowheads="1" noChangeShapeType="1" noTextEdit="1"/>
              </p:cNvSpPr>
              <p:nvPr/>
            </p:nvSpPr>
            <p:spPr>
              <a:xfrm>
                <a:off x="8173274" y="1379994"/>
                <a:ext cx="707951" cy="369332"/>
              </a:xfrm>
              <a:prstGeom prst="rect">
                <a:avLst/>
              </a:prstGeom>
              <a:blipFill>
                <a:blip r:embed="rId38"/>
                <a:stretch>
                  <a:fillRect/>
                </a:stretch>
              </a:blipFill>
            </p:spPr>
            <p:txBody>
              <a:bodyPr/>
              <a:lstStyle/>
              <a:p>
                <a:r>
                  <a:rPr lang="en-US">
                    <a:noFill/>
                  </a:rPr>
                  <a:t> </a:t>
                </a:r>
              </a:p>
            </p:txBody>
          </p:sp>
        </mc:Fallback>
      </mc:AlternateContent>
      <p:cxnSp>
        <p:nvCxnSpPr>
          <p:cNvPr id="148" name="Straight Arrow Connector 147"/>
          <p:cNvCxnSpPr>
            <a:stCxn id="91" idx="6"/>
          </p:cNvCxnSpPr>
          <p:nvPr/>
        </p:nvCxnSpPr>
        <p:spPr>
          <a:xfrm>
            <a:off x="4745254" y="4136627"/>
            <a:ext cx="1327356" cy="11607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Oval 148"/>
              <p:cNvSpPr/>
              <p:nvPr/>
            </p:nvSpPr>
            <p:spPr>
              <a:xfrm>
                <a:off x="6070137" y="4414762"/>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𝑠</m:t>
                          </m:r>
                        </m:e>
                        <m:sub>
                          <m:r>
                            <a:rPr lang="en-US" sz="1600" b="0" i="1" dirty="0" smtClean="0">
                              <a:solidFill>
                                <a:schemeClr val="tx1"/>
                              </a:solidFill>
                              <a:latin typeface="Cambria Math" panose="02040503050406030204" pitchFamily="18" charset="0"/>
                            </a:rPr>
                            <m:t>2</m:t>
                          </m:r>
                        </m:sub>
                      </m:sSub>
                      <m:r>
                        <a:rPr lang="en-US" sz="1600" b="0" i="0" dirty="0" smtClean="0">
                          <a:solidFill>
                            <a:schemeClr val="tx1"/>
                          </a:solidFill>
                          <a:latin typeface="Cambria Math" panose="02040503050406030204" pitchFamily="18" charset="0"/>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1</m:t>
                          </m:r>
                        </m:sub>
                      </m:sSub>
                    </m:oMath>
                  </m:oMathPara>
                </a14:m>
                <a:endParaRPr lang="en-US" sz="1600" dirty="0">
                  <a:solidFill>
                    <a:schemeClr val="tx1"/>
                  </a:solidFill>
                </a:endParaRPr>
              </a:p>
            </p:txBody>
          </p:sp>
        </mc:Choice>
        <mc:Fallback xmlns="">
          <p:sp>
            <p:nvSpPr>
              <p:cNvPr id="149" name="Oval 148"/>
              <p:cNvSpPr>
                <a:spLocks noRot="1" noChangeAspect="1" noMove="1" noResize="1" noEditPoints="1" noAdjustHandles="1" noChangeArrowheads="1" noChangeShapeType="1" noTextEdit="1"/>
              </p:cNvSpPr>
              <p:nvPr/>
            </p:nvSpPr>
            <p:spPr>
              <a:xfrm>
                <a:off x="6070137" y="4414762"/>
                <a:ext cx="529483" cy="523171"/>
              </a:xfrm>
              <a:prstGeom prst="ellipse">
                <a:avLst/>
              </a:prstGeom>
              <a:blipFill>
                <a:blip r:embed="rId39"/>
                <a:stretch>
                  <a:fillRect l="-6667" r="-1111"/>
                </a:stretch>
              </a:blipFill>
              <a:ln w="19050">
                <a:solidFill>
                  <a:srgbClr val="00B050"/>
                </a:solidFill>
                <a:prstDash val="sysDash"/>
              </a:ln>
            </p:spPr>
            <p:txBody>
              <a:bodyPr/>
              <a:lstStyle/>
              <a:p>
                <a:r>
                  <a:rPr lang="en-US">
                    <a:noFill/>
                  </a:rPr>
                  <a:t> </a:t>
                </a:r>
              </a:p>
            </p:txBody>
          </p:sp>
        </mc:Fallback>
      </mc:AlternateContent>
      <p:cxnSp>
        <p:nvCxnSpPr>
          <p:cNvPr id="150" name="Straight Arrow Connector 149"/>
          <p:cNvCxnSpPr>
            <a:stCxn id="91" idx="6"/>
            <a:endCxn id="149" idx="2"/>
          </p:cNvCxnSpPr>
          <p:nvPr/>
        </p:nvCxnSpPr>
        <p:spPr>
          <a:xfrm>
            <a:off x="4745254" y="4136627"/>
            <a:ext cx="1324883" cy="5397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91" idx="6"/>
          </p:cNvCxnSpPr>
          <p:nvPr/>
        </p:nvCxnSpPr>
        <p:spPr>
          <a:xfrm>
            <a:off x="4745254" y="4136627"/>
            <a:ext cx="1318407" cy="1766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Oval 151"/>
              <p:cNvSpPr/>
              <p:nvPr/>
            </p:nvSpPr>
            <p:spPr>
              <a:xfrm>
                <a:off x="6083815" y="5649029"/>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m:rPr>
                              <m:sty m:val="p"/>
                            </m:rPr>
                            <a:rPr lang="en-US" sz="1600" b="0" i="0" dirty="0" smtClean="0">
                              <a:solidFill>
                                <a:schemeClr val="tx1"/>
                              </a:solidFill>
                              <a:latin typeface="Cambria Math" panose="02040503050406030204" pitchFamily="18" charset="0"/>
                            </a:rPr>
                            <m:t>s</m:t>
                          </m:r>
                        </m:e>
                        <m:sub>
                          <m:r>
                            <a:rPr lang="en-US" sz="1600" b="0" i="0" dirty="0" smtClean="0">
                              <a:solidFill>
                                <a:schemeClr val="tx1"/>
                              </a:solidFill>
                              <a:latin typeface="Cambria Math" panose="02040503050406030204" pitchFamily="18" charset="0"/>
                            </a:rPr>
                            <m:t>2</m:t>
                          </m:r>
                        </m:sub>
                      </m:sSub>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3</m:t>
                          </m:r>
                        </m:sub>
                      </m:sSub>
                    </m:oMath>
                  </m:oMathPara>
                </a14:m>
                <a:endParaRPr lang="en-US" sz="1600" dirty="0">
                  <a:solidFill>
                    <a:schemeClr val="tx1"/>
                  </a:solidFill>
                </a:endParaRPr>
              </a:p>
            </p:txBody>
          </p:sp>
        </mc:Choice>
        <mc:Fallback xmlns="">
          <p:sp>
            <p:nvSpPr>
              <p:cNvPr id="152" name="Oval 151"/>
              <p:cNvSpPr>
                <a:spLocks noRot="1" noChangeAspect="1" noMove="1" noResize="1" noEditPoints="1" noAdjustHandles="1" noChangeArrowheads="1" noChangeShapeType="1" noTextEdit="1"/>
              </p:cNvSpPr>
              <p:nvPr/>
            </p:nvSpPr>
            <p:spPr>
              <a:xfrm>
                <a:off x="6083815" y="5649029"/>
                <a:ext cx="529483" cy="523171"/>
              </a:xfrm>
              <a:prstGeom prst="ellipse">
                <a:avLst/>
              </a:prstGeom>
              <a:blipFill>
                <a:blip r:embed="rId40"/>
                <a:stretch>
                  <a:fillRect l="-6667" r="-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Oval 152"/>
              <p:cNvSpPr/>
              <p:nvPr/>
            </p:nvSpPr>
            <p:spPr>
              <a:xfrm>
                <a:off x="6070138" y="5035749"/>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a:rPr>
                        <m:t>  </m:t>
                      </m:r>
                      <m:sSub>
                        <m:sSubPr>
                          <m:ctrlPr>
                            <a:rPr lang="en-US" sz="1600" b="0" i="1" dirty="0" smtClean="0">
                              <a:solidFill>
                                <a:schemeClr val="tx1"/>
                              </a:solidFill>
                              <a:latin typeface="Cambria Math" panose="02040503050406030204" pitchFamily="18" charset="0"/>
                            </a:rPr>
                          </m:ctrlPr>
                        </m:sSubPr>
                        <m:e>
                          <m:r>
                            <m:rPr>
                              <m:sty m:val="p"/>
                            </m:rPr>
                            <a:rPr lang="en-US" sz="1600" b="0" i="0" dirty="0" smtClean="0">
                              <a:solidFill>
                                <a:schemeClr val="tx1"/>
                              </a:solidFill>
                              <a:latin typeface="Cambria Math" panose="02040503050406030204" pitchFamily="18" charset="0"/>
                            </a:rPr>
                            <m:t>s</m:t>
                          </m:r>
                        </m:e>
                        <m:sub>
                          <m:r>
                            <a:rPr lang="en-US" sz="1600" b="0" i="0" dirty="0" smtClean="0">
                              <a:solidFill>
                                <a:schemeClr val="tx1"/>
                              </a:solidFill>
                              <a:latin typeface="Cambria Math" panose="02040503050406030204" pitchFamily="18" charset="0"/>
                            </a:rPr>
                            <m:t>2</m:t>
                          </m:r>
                        </m:sub>
                      </m:sSub>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2</m:t>
                          </m:r>
                        </m:sub>
                      </m:sSub>
                    </m:oMath>
                  </m:oMathPara>
                </a14:m>
                <a:endParaRPr lang="en-US" sz="1600" dirty="0">
                  <a:solidFill>
                    <a:schemeClr val="tx1"/>
                  </a:solidFill>
                </a:endParaRPr>
              </a:p>
            </p:txBody>
          </p:sp>
        </mc:Choice>
        <mc:Fallback xmlns="">
          <p:sp>
            <p:nvSpPr>
              <p:cNvPr id="153" name="Oval 152"/>
              <p:cNvSpPr>
                <a:spLocks noRot="1" noChangeAspect="1" noMove="1" noResize="1" noEditPoints="1" noAdjustHandles="1" noChangeArrowheads="1" noChangeShapeType="1" noTextEdit="1"/>
              </p:cNvSpPr>
              <p:nvPr/>
            </p:nvSpPr>
            <p:spPr>
              <a:xfrm>
                <a:off x="6070138" y="5035749"/>
                <a:ext cx="529483" cy="523171"/>
              </a:xfrm>
              <a:prstGeom prst="ellipse">
                <a:avLst/>
              </a:prstGeom>
              <a:blipFill>
                <a:blip r:embed="rId41"/>
                <a:stretch>
                  <a:fillRect l="-6667" r="-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Rectangle 153"/>
              <p:cNvSpPr/>
              <p:nvPr/>
            </p:nvSpPr>
            <p:spPr>
              <a:xfrm>
                <a:off x="5123646" y="4049635"/>
                <a:ext cx="554285"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1</m:t>
                          </m:r>
                        </m:sub>
                      </m:sSub>
                    </m:oMath>
                  </m:oMathPara>
                </a14:m>
                <a:endParaRPr lang="en-US" dirty="0"/>
              </a:p>
            </p:txBody>
          </p:sp>
        </mc:Choice>
        <mc:Fallback xmlns="">
          <p:sp>
            <p:nvSpPr>
              <p:cNvPr id="154" name="Rectangle 153"/>
              <p:cNvSpPr>
                <a:spLocks noRot="1" noChangeAspect="1" noMove="1" noResize="1" noEditPoints="1" noAdjustHandles="1" noChangeArrowheads="1" noChangeShapeType="1" noTextEdit="1"/>
              </p:cNvSpPr>
              <p:nvPr/>
            </p:nvSpPr>
            <p:spPr>
              <a:xfrm>
                <a:off x="5123646" y="4049635"/>
                <a:ext cx="554285" cy="447913"/>
              </a:xfrm>
              <a:prstGeom prst="rect">
                <a:avLst/>
              </a:prstGeom>
              <a:blipFill>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Rectangle 154"/>
              <p:cNvSpPr/>
              <p:nvPr/>
            </p:nvSpPr>
            <p:spPr>
              <a:xfrm>
                <a:off x="5108739" y="4342915"/>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155" name="Rectangle 154"/>
              <p:cNvSpPr>
                <a:spLocks noRot="1" noChangeAspect="1" noMove="1" noResize="1" noEditPoints="1" noAdjustHandles="1" noChangeArrowheads="1" noChangeShapeType="1" noTextEdit="1"/>
              </p:cNvSpPr>
              <p:nvPr/>
            </p:nvSpPr>
            <p:spPr>
              <a:xfrm>
                <a:off x="5108739" y="4342915"/>
                <a:ext cx="560592" cy="447913"/>
              </a:xfrm>
              <a:prstGeom prst="rect">
                <a:avLst/>
              </a:prstGeom>
              <a:blipFill>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Rectangle 155"/>
              <p:cNvSpPr/>
              <p:nvPr/>
            </p:nvSpPr>
            <p:spPr>
              <a:xfrm>
                <a:off x="5118785" y="4609525"/>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3</m:t>
                          </m:r>
                        </m:sub>
                      </m:sSub>
                    </m:oMath>
                  </m:oMathPara>
                </a14:m>
                <a:endParaRPr lang="en-US" dirty="0"/>
              </a:p>
            </p:txBody>
          </p:sp>
        </mc:Choice>
        <mc:Fallback xmlns="">
          <p:sp>
            <p:nvSpPr>
              <p:cNvPr id="156" name="Rectangle 155"/>
              <p:cNvSpPr>
                <a:spLocks noRot="1" noChangeAspect="1" noMove="1" noResize="1" noEditPoints="1" noAdjustHandles="1" noChangeArrowheads="1" noChangeShapeType="1" noTextEdit="1"/>
              </p:cNvSpPr>
              <p:nvPr/>
            </p:nvSpPr>
            <p:spPr>
              <a:xfrm>
                <a:off x="5118785" y="4609525"/>
                <a:ext cx="560592" cy="447913"/>
              </a:xfrm>
              <a:prstGeom prst="rect">
                <a:avLst/>
              </a:prstGeom>
              <a:blipFill>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p:cNvSpPr/>
              <p:nvPr/>
            </p:nvSpPr>
            <p:spPr>
              <a:xfrm>
                <a:off x="8293939" y="468553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157" name="Oval 156"/>
              <p:cNvSpPr>
                <a:spLocks noRot="1" noChangeAspect="1" noMove="1" noResize="1" noEditPoints="1" noAdjustHandles="1" noChangeArrowheads="1" noChangeShapeType="1" noTextEdit="1"/>
              </p:cNvSpPr>
              <p:nvPr/>
            </p:nvSpPr>
            <p:spPr>
              <a:xfrm>
                <a:off x="8293939" y="4685530"/>
                <a:ext cx="529483" cy="523171"/>
              </a:xfrm>
              <a:prstGeom prst="ellipse">
                <a:avLst/>
              </a:prstGeom>
              <a:blipFill>
                <a:blip r:embed="rId6"/>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Oval 157"/>
              <p:cNvSpPr/>
              <p:nvPr/>
            </p:nvSpPr>
            <p:spPr>
              <a:xfrm>
                <a:off x="8301275" y="539352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158" name="Oval 157"/>
              <p:cNvSpPr>
                <a:spLocks noRot="1" noChangeAspect="1" noMove="1" noResize="1" noEditPoints="1" noAdjustHandles="1" noChangeArrowheads="1" noChangeShapeType="1" noTextEdit="1"/>
              </p:cNvSpPr>
              <p:nvPr/>
            </p:nvSpPr>
            <p:spPr>
              <a:xfrm>
                <a:off x="8301275" y="5393527"/>
                <a:ext cx="529483" cy="523171"/>
              </a:xfrm>
              <a:prstGeom prst="ellipse">
                <a:avLst/>
              </a:prstGeom>
              <a:blipFill>
                <a:blip r:embed="rId8"/>
                <a:stretch>
                  <a:fillRect/>
                </a:stretch>
              </a:blipFill>
              <a:ln w="19050">
                <a:solidFill>
                  <a:srgbClr val="3333FF"/>
                </a:solidFill>
                <a:prstDash val="solid"/>
              </a:ln>
            </p:spPr>
            <p:txBody>
              <a:bodyPr/>
              <a:lstStyle/>
              <a:p>
                <a:r>
                  <a:rPr lang="en-US">
                    <a:noFill/>
                  </a:rPr>
                  <a:t> </a:t>
                </a:r>
              </a:p>
            </p:txBody>
          </p:sp>
        </mc:Fallback>
      </mc:AlternateContent>
      <p:cxnSp>
        <p:nvCxnSpPr>
          <p:cNvPr id="159" name="Straight Arrow Connector 158"/>
          <p:cNvCxnSpPr/>
          <p:nvPr/>
        </p:nvCxnSpPr>
        <p:spPr>
          <a:xfrm>
            <a:off x="6609038" y="5294039"/>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157" idx="2"/>
          </p:cNvCxnSpPr>
          <p:nvPr/>
        </p:nvCxnSpPr>
        <p:spPr>
          <a:xfrm flipV="1">
            <a:off x="6609038" y="4947117"/>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1" name="Rectangle 160"/>
              <p:cNvSpPr/>
              <p:nvPr/>
            </p:nvSpPr>
            <p:spPr>
              <a:xfrm>
                <a:off x="8378976" y="473069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m:oMathPara>
                </a14:m>
                <a:endParaRPr lang="en-US" dirty="0"/>
              </a:p>
            </p:txBody>
          </p:sp>
        </mc:Choice>
        <mc:Fallback xmlns="">
          <p:sp>
            <p:nvSpPr>
              <p:cNvPr id="161" name="Rectangle 160"/>
              <p:cNvSpPr>
                <a:spLocks noRot="1" noChangeAspect="1" noMove="1" noResize="1" noEditPoints="1" noAdjustHandles="1" noChangeArrowheads="1" noChangeShapeType="1" noTextEdit="1"/>
              </p:cNvSpPr>
              <p:nvPr/>
            </p:nvSpPr>
            <p:spPr>
              <a:xfrm>
                <a:off x="8378976" y="4730698"/>
                <a:ext cx="441339" cy="369332"/>
              </a:xfrm>
              <a:prstGeom prst="rect">
                <a:avLst/>
              </a:prstGeom>
              <a:blipFill>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8370622" y="542886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162" name="Rectangle 161"/>
              <p:cNvSpPr>
                <a:spLocks noRot="1" noChangeAspect="1" noMove="1" noResize="1" noEditPoints="1" noAdjustHandles="1" noChangeArrowheads="1" noChangeShapeType="1" noTextEdit="1"/>
              </p:cNvSpPr>
              <p:nvPr/>
            </p:nvSpPr>
            <p:spPr>
              <a:xfrm>
                <a:off x="8370622" y="5428868"/>
                <a:ext cx="446661" cy="369332"/>
              </a:xfrm>
              <a:prstGeom prst="rect">
                <a:avLst/>
              </a:prstGeom>
              <a:blipFill>
                <a:blip r:embed="rId4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7193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Box 157"/>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Q function</a:t>
            </a:r>
            <a:endParaRPr lang="en-US" b="1" dirty="0">
              <a:solidFill>
                <a:srgbClr val="3333FF"/>
              </a:solidFill>
            </a:endParaRPr>
          </a:p>
        </p:txBody>
      </p:sp>
      <mc:AlternateContent xmlns:mc="http://schemas.openxmlformats.org/markup-compatibility/2006" xmlns:a14="http://schemas.microsoft.com/office/drawing/2010/main">
        <mc:Choice Requires="a14">
          <p:sp>
            <p:nvSpPr>
              <p:cNvPr id="159" name="Rectangle 158"/>
              <p:cNvSpPr/>
              <p:nvPr/>
            </p:nvSpPr>
            <p:spPr>
              <a:xfrm rot="665727">
                <a:off x="2827200" y="3672696"/>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a:rPr>
                        <m:t>) </m:t>
                      </m:r>
                    </m:oMath>
                  </m:oMathPara>
                </a14:m>
                <a:endParaRPr lang="en-US" sz="1200" dirty="0">
                  <a:solidFill>
                    <a:schemeClr val="tx1"/>
                  </a:solidFill>
                </a:endParaRPr>
              </a:p>
            </p:txBody>
          </p:sp>
        </mc:Choice>
        <mc:Fallback xmlns="">
          <p:sp>
            <p:nvSpPr>
              <p:cNvPr id="159" name="Rectangle 158"/>
              <p:cNvSpPr>
                <a:spLocks noRot="1" noChangeAspect="1" noMove="1" noResize="1" noEditPoints="1" noAdjustHandles="1" noChangeArrowheads="1" noChangeShapeType="1" noTextEdit="1"/>
              </p:cNvSpPr>
              <p:nvPr/>
            </p:nvSpPr>
            <p:spPr>
              <a:xfrm rot="665727">
                <a:off x="2827200" y="3672696"/>
                <a:ext cx="144476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Oval 159"/>
              <p:cNvSpPr/>
              <p:nvPr/>
            </p:nvSpPr>
            <p:spPr>
              <a:xfrm>
                <a:off x="152400" y="3513967"/>
                <a:ext cx="529483" cy="523171"/>
              </a:xfrm>
              <a:prstGeom prst="ellipse">
                <a:avLst/>
              </a:prstGeom>
              <a:no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75000"/>
                            </a:schemeClr>
                          </a:solidFill>
                          <a:latin typeface="Cambria Math"/>
                        </a:rPr>
                        <m:t> </m:t>
                      </m:r>
                      <m:r>
                        <a:rPr lang="en-US" sz="1700" i="1" dirty="0" smtClean="0">
                          <a:solidFill>
                            <a:schemeClr val="bg1">
                              <a:lumMod val="75000"/>
                            </a:schemeClr>
                          </a:solidFill>
                          <a:latin typeface="Cambria Math"/>
                        </a:rPr>
                        <m:t>𝑠</m:t>
                      </m:r>
                    </m:oMath>
                  </m:oMathPara>
                </a14:m>
                <a:endParaRPr lang="en-US" sz="1700" dirty="0">
                  <a:solidFill>
                    <a:schemeClr val="bg1">
                      <a:lumMod val="75000"/>
                    </a:schemeClr>
                  </a:solidFill>
                </a:endParaRPr>
              </a:p>
            </p:txBody>
          </p:sp>
        </mc:Choice>
        <mc:Fallback xmlns="">
          <p:sp>
            <p:nvSpPr>
              <p:cNvPr id="160" name="Oval 159"/>
              <p:cNvSpPr>
                <a:spLocks noRot="1" noChangeAspect="1" noMove="1" noResize="1" noEditPoints="1" noAdjustHandles="1" noChangeArrowheads="1" noChangeShapeType="1" noTextEdit="1"/>
              </p:cNvSpPr>
              <p:nvPr/>
            </p:nvSpPr>
            <p:spPr>
              <a:xfrm>
                <a:off x="152400" y="3513967"/>
                <a:ext cx="529483" cy="523171"/>
              </a:xfrm>
              <a:prstGeom prst="ellipse">
                <a:avLst/>
              </a:prstGeom>
              <a:blipFill>
                <a:blip r:embed="rId4"/>
                <a:stretch>
                  <a:fillRect/>
                </a:stretch>
              </a:blipFill>
              <a:ln w="19050">
                <a:solidFill>
                  <a:schemeClr val="bg1">
                    <a:lumMod val="85000"/>
                  </a:schemeClr>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Oval 160"/>
              <p:cNvSpPr/>
              <p:nvPr/>
            </p:nvSpPr>
            <p:spPr>
              <a:xfrm>
                <a:off x="4208435" y="3167044"/>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161" name="Oval 160"/>
              <p:cNvSpPr>
                <a:spLocks noRot="1" noChangeAspect="1" noMove="1" noResize="1" noEditPoints="1" noAdjustHandles="1" noChangeArrowheads="1" noChangeShapeType="1" noTextEdit="1"/>
              </p:cNvSpPr>
              <p:nvPr/>
            </p:nvSpPr>
            <p:spPr>
              <a:xfrm>
                <a:off x="4208435" y="3167044"/>
                <a:ext cx="529483" cy="523171"/>
              </a:xfrm>
              <a:prstGeom prst="ellipse">
                <a:avLst/>
              </a:prstGeom>
              <a:blipFill>
                <a:blip r:embed="rId5"/>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Oval 161"/>
              <p:cNvSpPr/>
              <p:nvPr/>
            </p:nvSpPr>
            <p:spPr>
              <a:xfrm>
                <a:off x="4215771" y="3875041"/>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162" name="Oval 161"/>
              <p:cNvSpPr>
                <a:spLocks noRot="1" noChangeAspect="1" noMove="1" noResize="1" noEditPoints="1" noAdjustHandles="1" noChangeArrowheads="1" noChangeShapeType="1" noTextEdit="1"/>
              </p:cNvSpPr>
              <p:nvPr/>
            </p:nvSpPr>
            <p:spPr>
              <a:xfrm>
                <a:off x="4215771" y="3875041"/>
                <a:ext cx="529483" cy="523171"/>
              </a:xfrm>
              <a:prstGeom prst="ellipse">
                <a:avLst/>
              </a:prstGeom>
              <a:blipFill>
                <a:blip r:embed="rId6"/>
                <a:stretch>
                  <a:fillRect/>
                </a:stretch>
              </a:blipFill>
              <a:ln w="19050">
                <a:solidFill>
                  <a:srgbClr val="3333FF"/>
                </a:solidFill>
                <a:prstDash val="solid"/>
              </a:ln>
            </p:spPr>
            <p:txBody>
              <a:bodyPr/>
              <a:lstStyle/>
              <a:p>
                <a:r>
                  <a:rPr lang="en-US">
                    <a:noFill/>
                  </a:rPr>
                  <a:t> </a:t>
                </a:r>
              </a:p>
            </p:txBody>
          </p:sp>
        </mc:Fallback>
      </mc:AlternateContent>
      <p:cxnSp>
        <p:nvCxnSpPr>
          <p:cNvPr id="163" name="Straight Arrow Connector 162"/>
          <p:cNvCxnSpPr>
            <a:stCxn id="160" idx="6"/>
          </p:cNvCxnSpPr>
          <p:nvPr/>
        </p:nvCxnSpPr>
        <p:spPr>
          <a:xfrm>
            <a:off x="681883" y="3775553"/>
            <a:ext cx="1312167" cy="0"/>
          </a:xfrm>
          <a:prstGeom prst="straightConnector1">
            <a:avLst/>
          </a:prstGeom>
          <a:ln w="127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2523534" y="3775553"/>
            <a:ext cx="1684901" cy="32698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Oval 164"/>
              <p:cNvSpPr/>
              <p:nvPr/>
            </p:nvSpPr>
            <p:spPr>
              <a:xfrm>
                <a:off x="1991579" y="2168940"/>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r>
                        <a:rPr lang="en-US" sz="1700" i="1" dirty="0" smtClean="0">
                          <a:solidFill>
                            <a:schemeClr val="bg1">
                              <a:lumMod val="85000"/>
                            </a:schemeClr>
                          </a:solidFill>
                          <a:latin typeface="Cambria Math"/>
                        </a:rPr>
                        <m:t>𝑠</m:t>
                      </m:r>
                      <m:r>
                        <a:rPr lang="en-US" sz="1700" b="0" i="0"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1</m:t>
                          </m:r>
                        </m:sub>
                      </m:sSub>
                    </m:oMath>
                  </m:oMathPara>
                </a14:m>
                <a:endParaRPr lang="en-US" sz="1700" dirty="0">
                  <a:solidFill>
                    <a:schemeClr val="bg1">
                      <a:lumMod val="85000"/>
                    </a:schemeClr>
                  </a:solidFill>
                </a:endParaRPr>
              </a:p>
            </p:txBody>
          </p:sp>
        </mc:Choice>
        <mc:Fallback xmlns="">
          <p:sp>
            <p:nvSpPr>
              <p:cNvPr id="165" name="Oval 164"/>
              <p:cNvSpPr>
                <a:spLocks noRot="1" noChangeAspect="1" noMove="1" noResize="1" noEditPoints="1" noAdjustHandles="1" noChangeArrowheads="1" noChangeShapeType="1" noTextEdit="1"/>
              </p:cNvSpPr>
              <p:nvPr/>
            </p:nvSpPr>
            <p:spPr>
              <a:xfrm>
                <a:off x="1991579" y="2168940"/>
                <a:ext cx="529483" cy="523171"/>
              </a:xfrm>
              <a:prstGeom prst="ellipse">
                <a:avLst/>
              </a:prstGeom>
              <a:blipFill>
                <a:blip r:embed="rId7"/>
                <a:stretch>
                  <a:fillRect l="-2222"/>
                </a:stretch>
              </a:blipFill>
              <a:ln w="19050">
                <a:solidFill>
                  <a:schemeClr val="bg1">
                    <a:lumMod val="85000"/>
                  </a:schemeClr>
                </a:solidFill>
                <a:prstDash val="sysDash"/>
              </a:ln>
            </p:spPr>
            <p:txBody>
              <a:bodyPr/>
              <a:lstStyle/>
              <a:p>
                <a:r>
                  <a:rPr lang="en-US">
                    <a:noFill/>
                  </a:rPr>
                  <a:t> </a:t>
                </a:r>
              </a:p>
            </p:txBody>
          </p:sp>
        </mc:Fallback>
      </mc:AlternateContent>
      <p:cxnSp>
        <p:nvCxnSpPr>
          <p:cNvPr id="166" name="Straight Arrow Connector 165"/>
          <p:cNvCxnSpPr>
            <a:endCxn id="165" idx="2"/>
          </p:cNvCxnSpPr>
          <p:nvPr/>
        </p:nvCxnSpPr>
        <p:spPr>
          <a:xfrm flipV="1">
            <a:off x="679412" y="2430527"/>
            <a:ext cx="1312167" cy="1345027"/>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60" idx="6"/>
            <a:endCxn id="170" idx="2"/>
          </p:cNvCxnSpPr>
          <p:nvPr/>
        </p:nvCxnSpPr>
        <p:spPr>
          <a:xfrm>
            <a:off x="681883" y="3775553"/>
            <a:ext cx="1312166" cy="1345025"/>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8" name="Oval 167"/>
              <p:cNvSpPr/>
              <p:nvPr/>
            </p:nvSpPr>
            <p:spPr>
              <a:xfrm>
                <a:off x="4214396" y="2530015"/>
                <a:ext cx="529483" cy="523171"/>
              </a:xfrm>
              <a:prstGeom prst="ellipse">
                <a:avLst/>
              </a:prstGeom>
              <a:no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oMath>
                  </m:oMathPara>
                </a14:m>
                <a:endParaRPr lang="en-US" sz="1700" dirty="0">
                  <a:solidFill>
                    <a:schemeClr val="bg1">
                      <a:lumMod val="85000"/>
                    </a:schemeClr>
                  </a:solidFill>
                </a:endParaRPr>
              </a:p>
            </p:txBody>
          </p:sp>
        </mc:Choice>
        <mc:Fallback xmlns="">
          <p:sp>
            <p:nvSpPr>
              <p:cNvPr id="168" name="Oval 167"/>
              <p:cNvSpPr>
                <a:spLocks noRot="1" noChangeAspect="1" noMove="1" noResize="1" noEditPoints="1" noAdjustHandles="1" noChangeArrowheads="1" noChangeShapeType="1" noTextEdit="1"/>
              </p:cNvSpPr>
              <p:nvPr/>
            </p:nvSpPr>
            <p:spPr>
              <a:xfrm>
                <a:off x="4214396" y="2530015"/>
                <a:ext cx="529483" cy="523171"/>
              </a:xfrm>
              <a:prstGeom prst="ellipse">
                <a:avLst/>
              </a:prstGeom>
              <a:blipFill>
                <a:blip r:embed="rId8"/>
                <a:stretch>
                  <a:fillRect/>
                </a:stretch>
              </a:blipFill>
              <a:ln w="19050">
                <a:solidFill>
                  <a:schemeClr val="bg1">
                    <a:lumMod val="85000"/>
                  </a:schemeClr>
                </a:solidFill>
                <a:prstDash val="solid"/>
              </a:ln>
            </p:spPr>
            <p:txBody>
              <a:bodyPr/>
              <a:lstStyle/>
              <a:p>
                <a:r>
                  <a:rPr lang="en-US">
                    <a:noFill/>
                  </a:rPr>
                  <a:t> </a:t>
                </a:r>
              </a:p>
            </p:txBody>
          </p:sp>
        </mc:Fallback>
      </mc:AlternateContent>
      <p:cxnSp>
        <p:nvCxnSpPr>
          <p:cNvPr id="169" name="Straight Arrow Connector 168"/>
          <p:cNvCxnSpPr/>
          <p:nvPr/>
        </p:nvCxnSpPr>
        <p:spPr>
          <a:xfrm>
            <a:off x="2522159" y="2430527"/>
            <a:ext cx="1684901" cy="32698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0" name="Oval 169"/>
              <p:cNvSpPr/>
              <p:nvPr/>
            </p:nvSpPr>
            <p:spPr>
              <a:xfrm>
                <a:off x="1994050" y="4858992"/>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r>
                        <a:rPr lang="en-US" sz="1700" i="1" dirty="0" smtClean="0">
                          <a:solidFill>
                            <a:schemeClr val="bg1">
                              <a:lumMod val="85000"/>
                            </a:schemeClr>
                          </a:solidFill>
                          <a:latin typeface="Cambria Math"/>
                        </a:rPr>
                        <m:t>𝑠</m:t>
                      </m:r>
                      <m:r>
                        <a:rPr lang="en-US" sz="1700" b="0" i="0"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3</m:t>
                          </m:r>
                        </m:sub>
                      </m:sSub>
                    </m:oMath>
                  </m:oMathPara>
                </a14:m>
                <a:endParaRPr lang="en-US" sz="1700" dirty="0">
                  <a:solidFill>
                    <a:schemeClr val="bg1">
                      <a:lumMod val="85000"/>
                    </a:schemeClr>
                  </a:solidFill>
                </a:endParaRPr>
              </a:p>
            </p:txBody>
          </p:sp>
        </mc:Choice>
        <mc:Fallback xmlns="">
          <p:sp>
            <p:nvSpPr>
              <p:cNvPr id="170" name="Oval 169"/>
              <p:cNvSpPr>
                <a:spLocks noRot="1" noChangeAspect="1" noMove="1" noResize="1" noEditPoints="1" noAdjustHandles="1" noChangeArrowheads="1" noChangeShapeType="1" noTextEdit="1"/>
              </p:cNvSpPr>
              <p:nvPr/>
            </p:nvSpPr>
            <p:spPr>
              <a:xfrm>
                <a:off x="1994050" y="4858992"/>
                <a:ext cx="529483" cy="523171"/>
              </a:xfrm>
              <a:prstGeom prst="ellipse">
                <a:avLst/>
              </a:prstGeom>
              <a:blipFill>
                <a:blip r:embed="rId9"/>
                <a:stretch>
                  <a:fillRect l="-2222"/>
                </a:stretch>
              </a:blipFill>
              <a:ln w="19050">
                <a:solidFill>
                  <a:schemeClr val="bg1">
                    <a:lumMod val="85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Oval 170"/>
              <p:cNvSpPr/>
              <p:nvPr/>
            </p:nvSpPr>
            <p:spPr>
              <a:xfrm>
                <a:off x="1991578" y="3513966"/>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2</m:t>
                          </m:r>
                        </m:sub>
                      </m:sSub>
                    </m:oMath>
                  </m:oMathPara>
                </a14:m>
                <a:endParaRPr lang="en-US" sz="1700" dirty="0">
                  <a:solidFill>
                    <a:schemeClr val="tx1"/>
                  </a:solidFill>
                </a:endParaRPr>
              </a:p>
            </p:txBody>
          </p:sp>
        </mc:Choice>
        <mc:Fallback xmlns="">
          <p:sp>
            <p:nvSpPr>
              <p:cNvPr id="171" name="Oval 170"/>
              <p:cNvSpPr>
                <a:spLocks noRot="1" noChangeAspect="1" noMove="1" noResize="1" noEditPoints="1" noAdjustHandles="1" noChangeArrowheads="1" noChangeShapeType="1" noTextEdit="1"/>
              </p:cNvSpPr>
              <p:nvPr/>
            </p:nvSpPr>
            <p:spPr>
              <a:xfrm>
                <a:off x="1991578" y="3513966"/>
                <a:ext cx="529483" cy="523171"/>
              </a:xfrm>
              <a:prstGeom prst="ellipse">
                <a:avLst/>
              </a:prstGeom>
              <a:blipFill>
                <a:blip r:embed="rId10"/>
                <a:stretch>
                  <a:fillRect l="-2222"/>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Oval 171"/>
              <p:cNvSpPr/>
              <p:nvPr/>
            </p:nvSpPr>
            <p:spPr>
              <a:xfrm>
                <a:off x="4215771" y="4512070"/>
                <a:ext cx="529483" cy="523171"/>
              </a:xfrm>
              <a:prstGeom prst="ellipse">
                <a:avLst/>
              </a:prstGeom>
              <a:no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r>
                        <a:rPr lang="en-US" sz="1700" i="1" dirty="0" smtClean="0">
                          <a:solidFill>
                            <a:schemeClr val="bg1">
                              <a:lumMod val="85000"/>
                            </a:schemeClr>
                          </a:solidFill>
                          <a:latin typeface="Cambria Math"/>
                        </a:rPr>
                        <m:t> </m:t>
                      </m:r>
                    </m:oMath>
                  </m:oMathPara>
                </a14:m>
                <a:endParaRPr lang="en-US" sz="1700" dirty="0">
                  <a:solidFill>
                    <a:schemeClr val="bg1">
                      <a:lumMod val="85000"/>
                    </a:schemeClr>
                  </a:solidFill>
                </a:endParaRPr>
              </a:p>
            </p:txBody>
          </p:sp>
        </mc:Choice>
        <mc:Fallback xmlns="">
          <p:sp>
            <p:nvSpPr>
              <p:cNvPr id="172" name="Oval 171"/>
              <p:cNvSpPr>
                <a:spLocks noRot="1" noChangeAspect="1" noMove="1" noResize="1" noEditPoints="1" noAdjustHandles="1" noChangeArrowheads="1" noChangeShapeType="1" noTextEdit="1"/>
              </p:cNvSpPr>
              <p:nvPr/>
            </p:nvSpPr>
            <p:spPr>
              <a:xfrm>
                <a:off x="4215771" y="4512070"/>
                <a:ext cx="529483" cy="523171"/>
              </a:xfrm>
              <a:prstGeom prst="ellipse">
                <a:avLst/>
              </a:prstGeom>
              <a:blipFill>
                <a:blip r:embed="rId11"/>
                <a:stretch>
                  <a:fillRect/>
                </a:stretch>
              </a:blipFill>
              <a:ln w="19050">
                <a:solidFill>
                  <a:schemeClr val="bg1">
                    <a:lumMod val="85000"/>
                  </a:schemeClr>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Oval 172"/>
              <p:cNvSpPr/>
              <p:nvPr/>
            </p:nvSpPr>
            <p:spPr>
              <a:xfrm>
                <a:off x="4223108" y="5220067"/>
                <a:ext cx="529483" cy="523171"/>
              </a:xfrm>
              <a:prstGeom prst="ellipse">
                <a:avLst/>
              </a:prstGeom>
              <a:no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oMath>
                  </m:oMathPara>
                </a14:m>
                <a:endParaRPr lang="en-US" sz="1700" dirty="0">
                  <a:solidFill>
                    <a:schemeClr val="bg1">
                      <a:lumMod val="85000"/>
                    </a:schemeClr>
                  </a:solidFill>
                </a:endParaRPr>
              </a:p>
            </p:txBody>
          </p:sp>
        </mc:Choice>
        <mc:Fallback xmlns="">
          <p:sp>
            <p:nvSpPr>
              <p:cNvPr id="173" name="Oval 172"/>
              <p:cNvSpPr>
                <a:spLocks noRot="1" noChangeAspect="1" noMove="1" noResize="1" noEditPoints="1" noAdjustHandles="1" noChangeArrowheads="1" noChangeShapeType="1" noTextEdit="1"/>
              </p:cNvSpPr>
              <p:nvPr/>
            </p:nvSpPr>
            <p:spPr>
              <a:xfrm>
                <a:off x="4223108" y="5220067"/>
                <a:ext cx="529483" cy="523171"/>
              </a:xfrm>
              <a:prstGeom prst="ellipse">
                <a:avLst/>
              </a:prstGeom>
              <a:blipFill>
                <a:blip r:embed="rId8"/>
                <a:stretch>
                  <a:fillRect/>
                </a:stretch>
              </a:blipFill>
              <a:ln w="19050">
                <a:solidFill>
                  <a:schemeClr val="bg1">
                    <a:lumMod val="85000"/>
                  </a:schemeClr>
                </a:solidFill>
                <a:prstDash val="solid"/>
              </a:ln>
            </p:spPr>
            <p:txBody>
              <a:bodyPr/>
              <a:lstStyle/>
              <a:p>
                <a:r>
                  <a:rPr lang="en-US">
                    <a:noFill/>
                  </a:rPr>
                  <a:t> </a:t>
                </a:r>
              </a:p>
            </p:txBody>
          </p:sp>
        </mc:Fallback>
      </mc:AlternateContent>
      <p:cxnSp>
        <p:nvCxnSpPr>
          <p:cNvPr id="174" name="Straight Arrow Connector 173"/>
          <p:cNvCxnSpPr>
            <a:endCxn id="172" idx="2"/>
          </p:cNvCxnSpPr>
          <p:nvPr/>
        </p:nvCxnSpPr>
        <p:spPr>
          <a:xfrm flipV="1">
            <a:off x="2530871" y="4773656"/>
            <a:ext cx="1684901" cy="346923"/>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2530871" y="5120578"/>
            <a:ext cx="1684901" cy="32698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175"/>
              <p:cNvSpPr/>
              <p:nvPr/>
            </p:nvSpPr>
            <p:spPr>
              <a:xfrm>
                <a:off x="4089312"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176" name="Rectangle 175"/>
              <p:cNvSpPr>
                <a:spLocks noRot="1" noChangeAspect="1" noMove="1" noResize="1" noEditPoints="1" noAdjustHandles="1" noChangeArrowheads="1" noChangeShapeType="1" noTextEdit="1"/>
              </p:cNvSpPr>
              <p:nvPr/>
            </p:nvSpPr>
            <p:spPr>
              <a:xfrm>
                <a:off x="4089312" y="1379994"/>
                <a:ext cx="70795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176"/>
              <p:cNvSpPr/>
              <p:nvPr/>
            </p:nvSpPr>
            <p:spPr>
              <a:xfrm rot="20912104">
                <a:off x="2875882" y="1914396"/>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bg1">
                              <a:lumMod val="85000"/>
                            </a:schemeClr>
                          </a:solidFill>
                          <a:latin typeface="Cambria Math"/>
                        </a:rPr>
                        <m:t>𝑇</m:t>
                      </m:r>
                      <m:r>
                        <a:rPr lang="en-US" sz="1200" b="0" i="1" smtClean="0">
                          <a:solidFill>
                            <a:schemeClr val="bg1">
                              <a:lumMod val="85000"/>
                            </a:schemeClr>
                          </a:solidFill>
                          <a:latin typeface="Cambria Math"/>
                        </a:rPr>
                        <m:t>(</m:t>
                      </m:r>
                      <m:r>
                        <a:rPr lang="en-US" sz="1200" i="1">
                          <a:solidFill>
                            <a:schemeClr val="bg1">
                              <a:lumMod val="85000"/>
                            </a:schemeClr>
                          </a:solidFill>
                          <a:latin typeface="Cambria Math"/>
                        </a:rPr>
                        <m:t>𝑠</m:t>
                      </m:r>
                      <m:r>
                        <a:rPr lang="en-US" sz="1200" i="1">
                          <a:solidFill>
                            <a:schemeClr val="bg1">
                              <a:lumMod val="85000"/>
                            </a:schemeClr>
                          </a:solidFill>
                          <a:latin typeface="Cambria Math"/>
                        </a:rPr>
                        <m:t>,</m:t>
                      </m:r>
                      <m:sSub>
                        <m:sSubPr>
                          <m:ctrlPr>
                            <a:rPr lang="en-US" sz="1200" b="0" i="1" smtClean="0">
                              <a:solidFill>
                                <a:schemeClr val="bg1">
                                  <a:lumMod val="85000"/>
                                </a:schemeClr>
                              </a:solidFill>
                              <a:latin typeface="Cambria Math" panose="02040503050406030204" pitchFamily="18" charset="0"/>
                            </a:rPr>
                          </m:ctrlPr>
                        </m:sSubPr>
                        <m:e>
                          <m:r>
                            <a:rPr lang="en-US" sz="1200" i="1">
                              <a:solidFill>
                                <a:schemeClr val="bg1">
                                  <a:lumMod val="85000"/>
                                </a:schemeClr>
                              </a:solidFill>
                              <a:latin typeface="Cambria Math"/>
                            </a:rPr>
                            <m:t>𝑎</m:t>
                          </m:r>
                        </m:e>
                        <m:sub>
                          <m:r>
                            <a:rPr lang="en-US" sz="1200" b="0" i="1" smtClean="0">
                              <a:solidFill>
                                <a:schemeClr val="bg1">
                                  <a:lumMod val="85000"/>
                                </a:schemeClr>
                              </a:solidFill>
                              <a:latin typeface="Cambria Math"/>
                            </a:rPr>
                            <m:t>1</m:t>
                          </m:r>
                        </m:sub>
                      </m:sSub>
                      <m:r>
                        <a:rPr lang="en-US" sz="1200" i="1">
                          <a:solidFill>
                            <a:schemeClr val="bg1">
                              <a:lumMod val="85000"/>
                            </a:schemeClr>
                          </a:solidFill>
                          <a:latin typeface="Cambria Math"/>
                        </a:rPr>
                        <m:t>,</m:t>
                      </m:r>
                      <m:sSub>
                        <m:sSubPr>
                          <m:ctrlPr>
                            <a:rPr lang="en-US" sz="1200" b="0" i="1" smtClean="0">
                              <a:solidFill>
                                <a:schemeClr val="bg1">
                                  <a:lumMod val="85000"/>
                                </a:schemeClr>
                              </a:solidFill>
                              <a:latin typeface="Cambria Math" panose="02040503050406030204" pitchFamily="18" charset="0"/>
                            </a:rPr>
                          </m:ctrlPr>
                        </m:sSubPr>
                        <m:e>
                          <m:r>
                            <a:rPr lang="en-US" sz="1200" b="0" i="1" smtClean="0">
                              <a:solidFill>
                                <a:schemeClr val="bg1">
                                  <a:lumMod val="85000"/>
                                </a:schemeClr>
                              </a:solidFill>
                              <a:latin typeface="Cambria Math"/>
                            </a:rPr>
                            <m:t>𝑠</m:t>
                          </m:r>
                        </m:e>
                        <m:sub>
                          <m:r>
                            <a:rPr lang="en-US" sz="1200" b="0" i="1" smtClean="0">
                              <a:solidFill>
                                <a:schemeClr val="bg1">
                                  <a:lumMod val="85000"/>
                                </a:schemeClr>
                              </a:solidFill>
                              <a:latin typeface="Cambria Math"/>
                            </a:rPr>
                            <m:t>1</m:t>
                          </m:r>
                        </m:sub>
                      </m:sSub>
                      <m:r>
                        <a:rPr lang="en-US" sz="1200" b="0" i="1" smtClean="0">
                          <a:solidFill>
                            <a:schemeClr val="bg1">
                              <a:lumMod val="85000"/>
                            </a:schemeClr>
                          </a:solidFill>
                          <a:latin typeface="Cambria Math"/>
                        </a:rPr>
                        <m:t>) </m:t>
                      </m:r>
                    </m:oMath>
                  </m:oMathPara>
                </a14:m>
                <a:endParaRPr lang="en-US" sz="1200" dirty="0">
                  <a:solidFill>
                    <a:schemeClr val="bg1">
                      <a:lumMod val="85000"/>
                    </a:schemeClr>
                  </a:solidFill>
                </a:endParaRPr>
              </a:p>
            </p:txBody>
          </p:sp>
        </mc:Choice>
        <mc:Fallback xmlns="">
          <p:sp>
            <p:nvSpPr>
              <p:cNvPr id="177" name="Rectangle 176"/>
              <p:cNvSpPr>
                <a:spLocks noRot="1" noChangeAspect="1" noMove="1" noResize="1" noEditPoints="1" noAdjustHandles="1" noChangeArrowheads="1" noChangeShapeType="1" noTextEdit="1"/>
              </p:cNvSpPr>
              <p:nvPr/>
            </p:nvSpPr>
            <p:spPr>
              <a:xfrm rot="20912104">
                <a:off x="2875882" y="1914396"/>
                <a:ext cx="1444767" cy="27699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8" name="Rectangle 177"/>
              <p:cNvSpPr/>
              <p:nvPr/>
            </p:nvSpPr>
            <p:spPr>
              <a:xfrm rot="20906806">
                <a:off x="3161619" y="2215428"/>
                <a:ext cx="96148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bg1">
                              <a:lumMod val="85000"/>
                            </a:schemeClr>
                          </a:solidFill>
                          <a:latin typeface="Cambria Math"/>
                        </a:rPr>
                        <m:t>𝑅</m:t>
                      </m:r>
                      <m:d>
                        <m:dPr>
                          <m:ctrlPr>
                            <a:rPr lang="en-US" sz="1200" i="1">
                              <a:solidFill>
                                <a:schemeClr val="bg1">
                                  <a:lumMod val="85000"/>
                                </a:schemeClr>
                              </a:solidFill>
                              <a:latin typeface="Cambria Math" panose="02040503050406030204" pitchFamily="18" charset="0"/>
                            </a:rPr>
                          </m:ctrlPr>
                        </m:dPr>
                        <m:e>
                          <m:r>
                            <a:rPr lang="en-US" sz="1200" i="1">
                              <a:solidFill>
                                <a:schemeClr val="bg1">
                                  <a:lumMod val="85000"/>
                                </a:schemeClr>
                              </a:solidFill>
                              <a:latin typeface="Cambria Math"/>
                            </a:rPr>
                            <m:t>𝑠</m:t>
                          </m:r>
                          <m:r>
                            <a:rPr lang="en-US" sz="1200" i="1">
                              <a:solidFill>
                                <a:schemeClr val="bg1">
                                  <a:lumMod val="85000"/>
                                </a:schemeClr>
                              </a:solidFill>
                              <a:latin typeface="Cambria Math"/>
                            </a:rPr>
                            <m:t>,</m:t>
                          </m:r>
                          <m:sSub>
                            <m:sSubPr>
                              <m:ctrlPr>
                                <a:rPr lang="en-US" sz="1200" b="0" i="1" smtClean="0">
                                  <a:solidFill>
                                    <a:schemeClr val="bg1">
                                      <a:lumMod val="85000"/>
                                    </a:schemeClr>
                                  </a:solidFill>
                                  <a:latin typeface="Cambria Math" panose="02040503050406030204" pitchFamily="18" charset="0"/>
                                </a:rPr>
                              </m:ctrlPr>
                            </m:sSubPr>
                            <m:e>
                              <m:r>
                                <a:rPr lang="en-US" sz="1200" i="1">
                                  <a:solidFill>
                                    <a:schemeClr val="bg1">
                                      <a:lumMod val="85000"/>
                                    </a:schemeClr>
                                  </a:solidFill>
                                  <a:latin typeface="Cambria Math"/>
                                </a:rPr>
                                <m:t>𝑎</m:t>
                              </m:r>
                            </m:e>
                            <m:sub>
                              <m:r>
                                <a:rPr lang="en-US" sz="1200" b="0" i="1" smtClean="0">
                                  <a:solidFill>
                                    <a:schemeClr val="bg1">
                                      <a:lumMod val="85000"/>
                                    </a:schemeClr>
                                  </a:solidFill>
                                  <a:latin typeface="Cambria Math"/>
                                </a:rPr>
                                <m:t>1</m:t>
                              </m:r>
                            </m:sub>
                          </m:sSub>
                          <m:r>
                            <a:rPr lang="en-US" sz="1200" i="1">
                              <a:solidFill>
                                <a:schemeClr val="bg1">
                                  <a:lumMod val="85000"/>
                                </a:schemeClr>
                              </a:solidFill>
                              <a:latin typeface="Cambria Math"/>
                            </a:rPr>
                            <m:t>,</m:t>
                          </m:r>
                          <m:sSub>
                            <m:sSubPr>
                              <m:ctrlPr>
                                <a:rPr lang="en-US" sz="1200" b="0" i="1" smtClean="0">
                                  <a:solidFill>
                                    <a:schemeClr val="bg1">
                                      <a:lumMod val="85000"/>
                                    </a:schemeClr>
                                  </a:solidFill>
                                  <a:latin typeface="Cambria Math" panose="02040503050406030204" pitchFamily="18" charset="0"/>
                                </a:rPr>
                              </m:ctrlPr>
                            </m:sSubPr>
                            <m:e>
                              <m:r>
                                <a:rPr lang="en-US" sz="1200" b="0" i="1" smtClean="0">
                                  <a:solidFill>
                                    <a:schemeClr val="bg1">
                                      <a:lumMod val="85000"/>
                                    </a:schemeClr>
                                  </a:solidFill>
                                  <a:latin typeface="Cambria Math"/>
                                </a:rPr>
                                <m:t>𝑠</m:t>
                              </m:r>
                            </m:e>
                            <m:sub>
                              <m:r>
                                <a:rPr lang="en-US" sz="1200" b="0" i="1" smtClean="0">
                                  <a:solidFill>
                                    <a:schemeClr val="bg1">
                                      <a:lumMod val="85000"/>
                                    </a:schemeClr>
                                  </a:solidFill>
                                  <a:latin typeface="Cambria Math"/>
                                </a:rPr>
                                <m:t>1</m:t>
                              </m:r>
                            </m:sub>
                          </m:sSub>
                          <m:r>
                            <a:rPr lang="en-US" sz="1200" i="1" smtClean="0">
                              <a:solidFill>
                                <a:schemeClr val="bg1">
                                  <a:lumMod val="85000"/>
                                </a:schemeClr>
                              </a:solidFill>
                              <a:latin typeface="Cambria Math"/>
                            </a:rPr>
                            <m:t> </m:t>
                          </m:r>
                        </m:e>
                      </m:d>
                    </m:oMath>
                  </m:oMathPara>
                </a14:m>
                <a:endParaRPr lang="en-US" sz="1200" dirty="0">
                  <a:solidFill>
                    <a:schemeClr val="bg1">
                      <a:lumMod val="85000"/>
                    </a:schemeClr>
                  </a:solidFill>
                </a:endParaRPr>
              </a:p>
            </p:txBody>
          </p:sp>
        </mc:Choice>
        <mc:Fallback xmlns="">
          <p:sp>
            <p:nvSpPr>
              <p:cNvPr id="178" name="Rectangle 177"/>
              <p:cNvSpPr>
                <a:spLocks noRot="1" noChangeAspect="1" noMove="1" noResize="1" noEditPoints="1" noAdjustHandles="1" noChangeArrowheads="1" noChangeShapeType="1" noTextEdit="1"/>
              </p:cNvSpPr>
              <p:nvPr/>
            </p:nvSpPr>
            <p:spPr>
              <a:xfrm rot="20906806">
                <a:off x="3161619" y="2215428"/>
                <a:ext cx="961482" cy="276999"/>
              </a:xfrm>
              <a:prstGeom prst="rect">
                <a:avLst/>
              </a:prstGeom>
              <a:blipFill>
                <a:blip r:embed="rId14"/>
                <a:stretch>
                  <a:fillRect/>
                </a:stretch>
              </a:blipFill>
            </p:spPr>
            <p:txBody>
              <a:bodyPr/>
              <a:lstStyle/>
              <a:p>
                <a:r>
                  <a:rPr lang="en-US">
                    <a:noFill/>
                  </a:rPr>
                  <a:t> </a:t>
                </a:r>
              </a:p>
            </p:txBody>
          </p:sp>
        </mc:Fallback>
      </mc:AlternateContent>
      <p:cxnSp>
        <p:nvCxnSpPr>
          <p:cNvPr id="179" name="Straight Arrow Connector 178"/>
          <p:cNvCxnSpPr>
            <a:endCxn id="180" idx="2"/>
          </p:cNvCxnSpPr>
          <p:nvPr/>
        </p:nvCxnSpPr>
        <p:spPr>
          <a:xfrm flipV="1">
            <a:off x="2522159" y="2083604"/>
            <a:ext cx="1684901" cy="346923"/>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4207059" y="1822018"/>
            <a:ext cx="529483" cy="523171"/>
          </a:xfrm>
          <a:prstGeom prst="ellipse">
            <a:avLst/>
          </a:prstGeom>
          <a:no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chemeClr val="bg1">
                  <a:lumMod val="85000"/>
                </a:schemeClr>
              </a:solidFill>
            </a:endParaRPr>
          </a:p>
        </p:txBody>
      </p:sp>
      <mc:AlternateContent xmlns:mc="http://schemas.openxmlformats.org/markup-compatibility/2006" xmlns:a14="http://schemas.microsoft.com/office/drawing/2010/main">
        <mc:Choice Requires="a14">
          <p:sp>
            <p:nvSpPr>
              <p:cNvPr id="181" name="Rectangle 180"/>
              <p:cNvSpPr/>
              <p:nvPr/>
            </p:nvSpPr>
            <p:spPr>
              <a:xfrm>
                <a:off x="1074107" y="2588190"/>
                <a:ext cx="4678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i="1" dirty="0">
                              <a:solidFill>
                                <a:schemeClr val="bg1">
                                  <a:lumMod val="85000"/>
                                </a:schemeClr>
                              </a:solidFill>
                              <a:latin typeface="Cambria Math"/>
                            </a:rPr>
                            <m:t>1</m:t>
                          </m:r>
                        </m:sub>
                      </m:sSub>
                    </m:oMath>
                  </m:oMathPara>
                </a14:m>
                <a:endParaRPr lang="en-US" dirty="0">
                  <a:solidFill>
                    <a:schemeClr val="bg1">
                      <a:lumMod val="85000"/>
                    </a:schemeClr>
                  </a:solidFill>
                </a:endParaRPr>
              </a:p>
            </p:txBody>
          </p:sp>
        </mc:Choice>
        <mc:Fallback xmlns="">
          <p:sp>
            <p:nvSpPr>
              <p:cNvPr id="181" name="Rectangle 180"/>
              <p:cNvSpPr>
                <a:spLocks noRot="1" noChangeAspect="1" noMove="1" noResize="1" noEditPoints="1" noAdjustHandles="1" noChangeArrowheads="1" noChangeShapeType="1" noTextEdit="1"/>
              </p:cNvSpPr>
              <p:nvPr/>
            </p:nvSpPr>
            <p:spPr>
              <a:xfrm>
                <a:off x="1074107" y="2588190"/>
                <a:ext cx="46782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2" name="Rectangle 181"/>
              <p:cNvSpPr/>
              <p:nvPr/>
            </p:nvSpPr>
            <p:spPr>
              <a:xfrm>
                <a:off x="1060824" y="3383852"/>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182" name="Rectangle 181"/>
              <p:cNvSpPr>
                <a:spLocks noRot="1" noChangeAspect="1" noMove="1" noResize="1" noEditPoints="1" noAdjustHandles="1" noChangeArrowheads="1" noChangeShapeType="1" noTextEdit="1"/>
              </p:cNvSpPr>
              <p:nvPr/>
            </p:nvSpPr>
            <p:spPr>
              <a:xfrm>
                <a:off x="1060824" y="3383852"/>
                <a:ext cx="560592" cy="44791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Rectangle 182"/>
              <p:cNvSpPr/>
              <p:nvPr/>
            </p:nvSpPr>
            <p:spPr>
              <a:xfrm>
                <a:off x="1109419" y="4072335"/>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b="0" i="1" dirty="0" smtClean="0">
                              <a:solidFill>
                                <a:schemeClr val="bg1">
                                  <a:lumMod val="85000"/>
                                </a:schemeClr>
                              </a:solidFill>
                              <a:latin typeface="Cambria Math"/>
                            </a:rPr>
                            <m:t>3</m:t>
                          </m:r>
                        </m:sub>
                      </m:sSub>
                    </m:oMath>
                  </m:oMathPara>
                </a14:m>
                <a:endParaRPr lang="en-US" dirty="0">
                  <a:solidFill>
                    <a:schemeClr val="bg1">
                      <a:lumMod val="85000"/>
                    </a:schemeClr>
                  </a:solidFill>
                </a:endParaRPr>
              </a:p>
            </p:txBody>
          </p:sp>
        </mc:Choice>
        <mc:Fallback xmlns="">
          <p:sp>
            <p:nvSpPr>
              <p:cNvPr id="183" name="Rectangle 182"/>
              <p:cNvSpPr>
                <a:spLocks noRot="1" noChangeAspect="1" noMove="1" noResize="1" noEditPoints="1" noAdjustHandles="1" noChangeArrowheads="1" noChangeShapeType="1" noTextEdit="1"/>
              </p:cNvSpPr>
              <p:nvPr/>
            </p:nvSpPr>
            <p:spPr>
              <a:xfrm>
                <a:off x="1109419" y="4072335"/>
                <a:ext cx="473142" cy="369332"/>
              </a:xfrm>
              <a:prstGeom prst="rect">
                <a:avLst/>
              </a:prstGeom>
              <a:blipFill>
                <a:blip r:embed="rId17"/>
                <a:stretch>
                  <a:fillRect/>
                </a:stretch>
              </a:blipFill>
            </p:spPr>
            <p:txBody>
              <a:bodyPr/>
              <a:lstStyle/>
              <a:p>
                <a:r>
                  <a:rPr lang="en-US">
                    <a:noFill/>
                  </a:rPr>
                  <a:t> </a:t>
                </a:r>
              </a:p>
            </p:txBody>
          </p:sp>
        </mc:Fallback>
      </mc:AlternateContent>
      <p:cxnSp>
        <p:nvCxnSpPr>
          <p:cNvPr id="184" name="Straight Arrow Connector 183"/>
          <p:cNvCxnSpPr>
            <a:endCxn id="161" idx="2"/>
          </p:cNvCxnSpPr>
          <p:nvPr/>
        </p:nvCxnSpPr>
        <p:spPr>
          <a:xfrm flipV="1">
            <a:off x="2523534" y="3428631"/>
            <a:ext cx="1684901" cy="3469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5" name="Rectangle 184"/>
              <p:cNvSpPr/>
              <p:nvPr/>
            </p:nvSpPr>
            <p:spPr>
              <a:xfrm>
                <a:off x="4272550" y="1887733"/>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85000"/>
                                </a:schemeClr>
                              </a:solidFill>
                              <a:latin typeface="Cambria Math" panose="02040503050406030204" pitchFamily="18" charset="0"/>
                            </a:rPr>
                          </m:ctrlPr>
                        </m:sSubPr>
                        <m:e>
                          <m:r>
                            <a:rPr lang="en-US" b="0" i="1" smtClean="0">
                              <a:solidFill>
                                <a:schemeClr val="bg1">
                                  <a:lumMod val="85000"/>
                                </a:schemeClr>
                              </a:solidFill>
                              <a:latin typeface="Cambria Math" panose="02040503050406030204" pitchFamily="18" charset="0"/>
                            </a:rPr>
                            <m:t>𝑠</m:t>
                          </m:r>
                        </m:e>
                        <m:sub>
                          <m:r>
                            <a:rPr lang="en-US" b="0" i="1" smtClean="0">
                              <a:solidFill>
                                <a:schemeClr val="bg1">
                                  <a:lumMod val="85000"/>
                                </a:schemeClr>
                              </a:solidFill>
                              <a:latin typeface="Cambria Math" panose="02040503050406030204" pitchFamily="18" charset="0"/>
                            </a:rPr>
                            <m:t>1</m:t>
                          </m:r>
                        </m:sub>
                      </m:sSub>
                    </m:oMath>
                  </m:oMathPara>
                </a14:m>
                <a:endParaRPr lang="en-US" dirty="0">
                  <a:solidFill>
                    <a:schemeClr val="bg1">
                      <a:lumMod val="85000"/>
                    </a:schemeClr>
                  </a:solidFill>
                </a:endParaRPr>
              </a:p>
            </p:txBody>
          </p:sp>
        </mc:Choice>
        <mc:Fallback xmlns="">
          <p:sp>
            <p:nvSpPr>
              <p:cNvPr id="185" name="Rectangle 184"/>
              <p:cNvSpPr>
                <a:spLocks noRot="1" noChangeAspect="1" noMove="1" noResize="1" noEditPoints="1" noAdjustHandles="1" noChangeArrowheads="1" noChangeShapeType="1" noTextEdit="1"/>
              </p:cNvSpPr>
              <p:nvPr/>
            </p:nvSpPr>
            <p:spPr>
              <a:xfrm>
                <a:off x="4272550" y="1887733"/>
                <a:ext cx="441339"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Rectangle 185"/>
              <p:cNvSpPr/>
              <p:nvPr/>
            </p:nvSpPr>
            <p:spPr>
              <a:xfrm>
                <a:off x="4264196" y="2585903"/>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85000"/>
                                </a:schemeClr>
                              </a:solidFill>
                              <a:latin typeface="Cambria Math" panose="02040503050406030204" pitchFamily="18" charset="0"/>
                            </a:rPr>
                          </m:ctrlPr>
                        </m:sSubPr>
                        <m:e>
                          <m:r>
                            <a:rPr lang="en-US" b="0" i="1" smtClean="0">
                              <a:solidFill>
                                <a:schemeClr val="bg1">
                                  <a:lumMod val="85000"/>
                                </a:schemeClr>
                              </a:solidFill>
                              <a:latin typeface="Cambria Math" panose="02040503050406030204" pitchFamily="18" charset="0"/>
                            </a:rPr>
                            <m:t>𝑠</m:t>
                          </m:r>
                        </m:e>
                        <m:sub>
                          <m:r>
                            <a:rPr lang="en-US" b="0" i="1" smtClean="0">
                              <a:solidFill>
                                <a:schemeClr val="bg1">
                                  <a:lumMod val="85000"/>
                                </a:schemeClr>
                              </a:solidFill>
                              <a:latin typeface="Cambria Math" panose="02040503050406030204" pitchFamily="18" charset="0"/>
                            </a:rPr>
                            <m:t>2</m:t>
                          </m:r>
                        </m:sub>
                      </m:sSub>
                    </m:oMath>
                  </m:oMathPara>
                </a14:m>
                <a:endParaRPr lang="en-US" dirty="0">
                  <a:solidFill>
                    <a:schemeClr val="bg1">
                      <a:lumMod val="85000"/>
                    </a:schemeClr>
                  </a:solidFill>
                </a:endParaRPr>
              </a:p>
            </p:txBody>
          </p:sp>
        </mc:Choice>
        <mc:Fallback xmlns="">
          <p:sp>
            <p:nvSpPr>
              <p:cNvPr id="186" name="Rectangle 185"/>
              <p:cNvSpPr>
                <a:spLocks noRot="1" noChangeAspect="1" noMove="1" noResize="1" noEditPoints="1" noAdjustHandles="1" noChangeArrowheads="1" noChangeShapeType="1" noTextEdit="1"/>
              </p:cNvSpPr>
              <p:nvPr/>
            </p:nvSpPr>
            <p:spPr>
              <a:xfrm>
                <a:off x="4264196" y="2585903"/>
                <a:ext cx="446661"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Rectangle 186"/>
              <p:cNvSpPr/>
              <p:nvPr/>
            </p:nvSpPr>
            <p:spPr>
              <a:xfrm>
                <a:off x="4293471" y="3212212"/>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187" name="Rectangle 186"/>
              <p:cNvSpPr>
                <a:spLocks noRot="1" noChangeAspect="1" noMove="1" noResize="1" noEditPoints="1" noAdjustHandles="1" noChangeArrowheads="1" noChangeShapeType="1" noTextEdit="1"/>
              </p:cNvSpPr>
              <p:nvPr/>
            </p:nvSpPr>
            <p:spPr>
              <a:xfrm>
                <a:off x="4293471" y="3212212"/>
                <a:ext cx="441339"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Rectangle 187"/>
              <p:cNvSpPr/>
              <p:nvPr/>
            </p:nvSpPr>
            <p:spPr>
              <a:xfrm>
                <a:off x="4285117" y="3910382"/>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188" name="Rectangle 187"/>
              <p:cNvSpPr>
                <a:spLocks noRot="1" noChangeAspect="1" noMove="1" noResize="1" noEditPoints="1" noAdjustHandles="1" noChangeArrowheads="1" noChangeShapeType="1" noTextEdit="1"/>
              </p:cNvSpPr>
              <p:nvPr/>
            </p:nvSpPr>
            <p:spPr>
              <a:xfrm>
                <a:off x="4285117" y="3910382"/>
                <a:ext cx="446661"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Rectangle 188"/>
              <p:cNvSpPr/>
              <p:nvPr/>
            </p:nvSpPr>
            <p:spPr>
              <a:xfrm>
                <a:off x="4303372" y="455816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85000"/>
                                </a:schemeClr>
                              </a:solidFill>
                              <a:latin typeface="Cambria Math" panose="02040503050406030204" pitchFamily="18" charset="0"/>
                            </a:rPr>
                          </m:ctrlPr>
                        </m:sSubPr>
                        <m:e>
                          <m:r>
                            <a:rPr lang="en-US" b="0" i="1" smtClean="0">
                              <a:solidFill>
                                <a:schemeClr val="bg1">
                                  <a:lumMod val="85000"/>
                                </a:schemeClr>
                              </a:solidFill>
                              <a:latin typeface="Cambria Math" panose="02040503050406030204" pitchFamily="18" charset="0"/>
                            </a:rPr>
                            <m:t>𝑠</m:t>
                          </m:r>
                        </m:e>
                        <m:sub>
                          <m:r>
                            <a:rPr lang="en-US" b="0" i="1" smtClean="0">
                              <a:solidFill>
                                <a:schemeClr val="bg1">
                                  <a:lumMod val="85000"/>
                                </a:schemeClr>
                              </a:solidFill>
                              <a:latin typeface="Cambria Math" panose="02040503050406030204" pitchFamily="18" charset="0"/>
                            </a:rPr>
                            <m:t>1</m:t>
                          </m:r>
                        </m:sub>
                      </m:sSub>
                    </m:oMath>
                  </m:oMathPara>
                </a14:m>
                <a:endParaRPr lang="en-US" dirty="0">
                  <a:solidFill>
                    <a:schemeClr val="bg1">
                      <a:lumMod val="85000"/>
                    </a:schemeClr>
                  </a:solidFill>
                </a:endParaRPr>
              </a:p>
            </p:txBody>
          </p:sp>
        </mc:Choice>
        <mc:Fallback xmlns="">
          <p:sp>
            <p:nvSpPr>
              <p:cNvPr id="189" name="Rectangle 188"/>
              <p:cNvSpPr>
                <a:spLocks noRot="1" noChangeAspect="1" noMove="1" noResize="1" noEditPoints="1" noAdjustHandles="1" noChangeArrowheads="1" noChangeShapeType="1" noTextEdit="1"/>
              </p:cNvSpPr>
              <p:nvPr/>
            </p:nvSpPr>
            <p:spPr>
              <a:xfrm>
                <a:off x="4303372" y="4558168"/>
                <a:ext cx="441339"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Rectangle 189"/>
              <p:cNvSpPr/>
              <p:nvPr/>
            </p:nvSpPr>
            <p:spPr>
              <a:xfrm>
                <a:off x="4295018" y="525633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85000"/>
                                </a:schemeClr>
                              </a:solidFill>
                              <a:latin typeface="Cambria Math" panose="02040503050406030204" pitchFamily="18" charset="0"/>
                            </a:rPr>
                          </m:ctrlPr>
                        </m:sSubPr>
                        <m:e>
                          <m:r>
                            <a:rPr lang="en-US" b="0" i="1" smtClean="0">
                              <a:solidFill>
                                <a:schemeClr val="bg1">
                                  <a:lumMod val="85000"/>
                                </a:schemeClr>
                              </a:solidFill>
                              <a:latin typeface="Cambria Math" panose="02040503050406030204" pitchFamily="18" charset="0"/>
                            </a:rPr>
                            <m:t>𝑠</m:t>
                          </m:r>
                        </m:e>
                        <m:sub>
                          <m:r>
                            <a:rPr lang="en-US" b="0" i="1" smtClean="0">
                              <a:solidFill>
                                <a:schemeClr val="bg1">
                                  <a:lumMod val="85000"/>
                                </a:schemeClr>
                              </a:solidFill>
                              <a:latin typeface="Cambria Math" panose="02040503050406030204" pitchFamily="18" charset="0"/>
                            </a:rPr>
                            <m:t>2</m:t>
                          </m:r>
                        </m:sub>
                      </m:sSub>
                    </m:oMath>
                  </m:oMathPara>
                </a14:m>
                <a:endParaRPr lang="en-US" dirty="0">
                  <a:solidFill>
                    <a:schemeClr val="bg1">
                      <a:lumMod val="85000"/>
                    </a:schemeClr>
                  </a:solidFill>
                </a:endParaRPr>
              </a:p>
            </p:txBody>
          </p:sp>
        </mc:Choice>
        <mc:Fallback xmlns="">
          <p:sp>
            <p:nvSpPr>
              <p:cNvPr id="190" name="Rectangle 189"/>
              <p:cNvSpPr>
                <a:spLocks noRot="1" noChangeAspect="1" noMove="1" noResize="1" noEditPoints="1" noAdjustHandles="1" noChangeArrowheads="1" noChangeShapeType="1" noTextEdit="1"/>
              </p:cNvSpPr>
              <p:nvPr/>
            </p:nvSpPr>
            <p:spPr>
              <a:xfrm>
                <a:off x="4295018" y="5256338"/>
                <a:ext cx="446661"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Rectangle 190"/>
              <p:cNvSpPr/>
              <p:nvPr/>
            </p:nvSpPr>
            <p:spPr>
              <a:xfrm rot="660429">
                <a:off x="3029576" y="3956547"/>
                <a:ext cx="96866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2</m:t>
                              </m:r>
                            </m:sub>
                          </m:sSub>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a:rPr>
                                <m:t>𝑠</m:t>
                              </m:r>
                            </m:e>
                            <m:sub>
                              <m:r>
                                <a:rPr lang="en-US" sz="1200" b="0" i="1" smtClean="0">
                                  <a:solidFill>
                                    <a:schemeClr val="tx1"/>
                                  </a:solidFill>
                                  <a:latin typeface="Cambria Math" panose="02040503050406030204" pitchFamily="18" charset="0"/>
                                </a:rPr>
                                <m:t>2</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191" name="Rectangle 190"/>
              <p:cNvSpPr>
                <a:spLocks noRot="1" noChangeAspect="1" noMove="1" noResize="1" noEditPoints="1" noAdjustHandles="1" noChangeArrowheads="1" noChangeShapeType="1" noTextEdit="1"/>
              </p:cNvSpPr>
              <p:nvPr/>
            </p:nvSpPr>
            <p:spPr>
              <a:xfrm rot="660429">
                <a:off x="3029576" y="3956547"/>
                <a:ext cx="968662" cy="276999"/>
              </a:xfrm>
              <a:prstGeom prst="rect">
                <a:avLst/>
              </a:prstGeom>
              <a:blipFill>
                <a:blip r:embed="rId24"/>
                <a:stretch>
                  <a:fillRect/>
                </a:stretch>
              </a:blipFill>
            </p:spPr>
            <p:txBody>
              <a:bodyPr/>
              <a:lstStyle/>
              <a:p>
                <a:r>
                  <a:rPr lang="en-US">
                    <a:noFill/>
                  </a:rPr>
                  <a:t> </a:t>
                </a:r>
              </a:p>
            </p:txBody>
          </p:sp>
        </mc:Fallback>
      </mc:AlternateContent>
      <p:cxnSp>
        <p:nvCxnSpPr>
          <p:cNvPr id="192" name="Straight Arrow Connector 191"/>
          <p:cNvCxnSpPr/>
          <p:nvPr/>
        </p:nvCxnSpPr>
        <p:spPr>
          <a:xfrm>
            <a:off x="4732952" y="3420837"/>
            <a:ext cx="1312167" cy="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3" name="Oval 192"/>
              <p:cNvSpPr/>
              <p:nvPr/>
            </p:nvSpPr>
            <p:spPr>
              <a:xfrm>
                <a:off x="6042646" y="2538263"/>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tx1"/>
                          </a:solidFill>
                          <a:latin typeface="Cambria Math"/>
                        </a:rPr>
                        <m:t>  </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panose="02040503050406030204" pitchFamily="18" charset="0"/>
                            </a:rPr>
                            <m:t>𝑠</m:t>
                          </m:r>
                        </m:e>
                        <m:sub>
                          <m:r>
                            <a:rPr lang="en-US" sz="1700" b="0" i="1" dirty="0" smtClean="0">
                              <a:solidFill>
                                <a:schemeClr val="tx1"/>
                              </a:solidFill>
                              <a:latin typeface="Cambria Math" panose="02040503050406030204" pitchFamily="18" charset="0"/>
                            </a:rPr>
                            <m:t>1</m:t>
                          </m:r>
                        </m:sub>
                      </m:sSub>
                      <m:r>
                        <a:rPr lang="en-US" sz="1700" b="0" i="1"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1</m:t>
                          </m:r>
                        </m:sub>
                      </m:sSub>
                    </m:oMath>
                  </m:oMathPara>
                </a14:m>
                <a:endParaRPr lang="en-US" sz="1700" i="1" dirty="0">
                  <a:solidFill>
                    <a:schemeClr val="tx1"/>
                  </a:solidFill>
                </a:endParaRPr>
              </a:p>
            </p:txBody>
          </p:sp>
        </mc:Choice>
        <mc:Fallback xmlns="">
          <p:sp>
            <p:nvSpPr>
              <p:cNvPr id="193" name="Oval 192"/>
              <p:cNvSpPr>
                <a:spLocks noRot="1" noChangeAspect="1" noMove="1" noResize="1" noEditPoints="1" noAdjustHandles="1" noChangeArrowheads="1" noChangeShapeType="1" noTextEdit="1"/>
              </p:cNvSpPr>
              <p:nvPr/>
            </p:nvSpPr>
            <p:spPr>
              <a:xfrm>
                <a:off x="6042646" y="2538263"/>
                <a:ext cx="529483" cy="523171"/>
              </a:xfrm>
              <a:prstGeom prst="ellipse">
                <a:avLst/>
              </a:prstGeom>
              <a:blipFill>
                <a:blip r:embed="rId25"/>
                <a:stretch>
                  <a:fillRect l="-8889" r="-6667"/>
                </a:stretch>
              </a:blipFill>
              <a:ln w="19050">
                <a:solidFill>
                  <a:srgbClr val="00B050"/>
                </a:solidFill>
                <a:prstDash val="sysDash"/>
              </a:ln>
            </p:spPr>
            <p:txBody>
              <a:bodyPr/>
              <a:lstStyle/>
              <a:p>
                <a:r>
                  <a:rPr lang="en-US">
                    <a:noFill/>
                  </a:rPr>
                  <a:t> </a:t>
                </a:r>
              </a:p>
            </p:txBody>
          </p:sp>
        </mc:Fallback>
      </mc:AlternateContent>
      <p:cxnSp>
        <p:nvCxnSpPr>
          <p:cNvPr id="194" name="Straight Arrow Connector 193"/>
          <p:cNvCxnSpPr>
            <a:stCxn id="161" idx="6"/>
            <a:endCxn id="193" idx="2"/>
          </p:cNvCxnSpPr>
          <p:nvPr/>
        </p:nvCxnSpPr>
        <p:spPr>
          <a:xfrm flipV="1">
            <a:off x="4737918" y="2799849"/>
            <a:ext cx="1304728" cy="6287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endCxn id="196" idx="2"/>
          </p:cNvCxnSpPr>
          <p:nvPr/>
        </p:nvCxnSpPr>
        <p:spPr>
          <a:xfrm>
            <a:off x="4745254" y="3420837"/>
            <a:ext cx="1311070" cy="613279"/>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6" name="Oval 195"/>
              <p:cNvSpPr/>
              <p:nvPr/>
            </p:nvSpPr>
            <p:spPr>
              <a:xfrm>
                <a:off x="6056324" y="3772530"/>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panose="02040503050406030204" pitchFamily="18" charset="0"/>
                            </a:rPr>
                            <m:t>𝑠</m:t>
                          </m:r>
                        </m:e>
                        <m:sub>
                          <m:r>
                            <a:rPr lang="en-US" sz="1700" b="0" i="1" dirty="0" smtClean="0">
                              <a:solidFill>
                                <a:schemeClr val="bg1">
                                  <a:lumMod val="85000"/>
                                </a:schemeClr>
                              </a:solidFill>
                              <a:latin typeface="Cambria Math" panose="02040503050406030204" pitchFamily="18" charset="0"/>
                            </a:rPr>
                            <m:t>1</m:t>
                          </m:r>
                        </m:sub>
                      </m:sSub>
                      <m:r>
                        <a:rPr lang="en-US" sz="1700" b="0" i="1"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3</m:t>
                          </m:r>
                        </m:sub>
                      </m:sSub>
                    </m:oMath>
                  </m:oMathPara>
                </a14:m>
                <a:endParaRPr lang="en-US" sz="1700" i="1" dirty="0">
                  <a:solidFill>
                    <a:schemeClr val="bg1">
                      <a:lumMod val="85000"/>
                    </a:schemeClr>
                  </a:solidFill>
                </a:endParaRPr>
              </a:p>
            </p:txBody>
          </p:sp>
        </mc:Choice>
        <mc:Fallback xmlns="">
          <p:sp>
            <p:nvSpPr>
              <p:cNvPr id="196" name="Oval 195"/>
              <p:cNvSpPr>
                <a:spLocks noRot="1" noChangeAspect="1" noMove="1" noResize="1" noEditPoints="1" noAdjustHandles="1" noChangeArrowheads="1" noChangeShapeType="1" noTextEdit="1"/>
              </p:cNvSpPr>
              <p:nvPr/>
            </p:nvSpPr>
            <p:spPr>
              <a:xfrm>
                <a:off x="6056324" y="3772530"/>
                <a:ext cx="529483" cy="523171"/>
              </a:xfrm>
              <a:prstGeom prst="ellipse">
                <a:avLst/>
              </a:prstGeom>
              <a:blipFill>
                <a:blip r:embed="rId26"/>
                <a:stretch>
                  <a:fillRect l="-8889" r="-6667"/>
                </a:stretch>
              </a:blipFill>
              <a:ln w="19050">
                <a:solidFill>
                  <a:schemeClr val="bg1">
                    <a:lumMod val="85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Oval 196"/>
              <p:cNvSpPr/>
              <p:nvPr/>
            </p:nvSpPr>
            <p:spPr>
              <a:xfrm>
                <a:off x="6042647" y="3159250"/>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panose="02040503050406030204" pitchFamily="18" charset="0"/>
                            </a:rPr>
                            <m:t>𝑠</m:t>
                          </m:r>
                        </m:e>
                        <m:sub>
                          <m:r>
                            <a:rPr lang="en-US" sz="1700" b="0" i="1" dirty="0" smtClean="0">
                              <a:solidFill>
                                <a:schemeClr val="bg1">
                                  <a:lumMod val="85000"/>
                                </a:schemeClr>
                              </a:solidFill>
                              <a:latin typeface="Cambria Math" panose="02040503050406030204" pitchFamily="18" charset="0"/>
                            </a:rPr>
                            <m:t>1</m:t>
                          </m:r>
                        </m:sub>
                      </m:sSub>
                      <m:r>
                        <a:rPr lang="en-US" sz="1700" b="0" i="1"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2</m:t>
                          </m:r>
                        </m:sub>
                      </m:sSub>
                    </m:oMath>
                  </m:oMathPara>
                </a14:m>
                <a:endParaRPr lang="en-US" sz="1700" i="1" dirty="0">
                  <a:solidFill>
                    <a:schemeClr val="bg1">
                      <a:lumMod val="85000"/>
                    </a:schemeClr>
                  </a:solidFill>
                </a:endParaRPr>
              </a:p>
            </p:txBody>
          </p:sp>
        </mc:Choice>
        <mc:Fallback xmlns="">
          <p:sp>
            <p:nvSpPr>
              <p:cNvPr id="197" name="Oval 196"/>
              <p:cNvSpPr>
                <a:spLocks noRot="1" noChangeAspect="1" noMove="1" noResize="1" noEditPoints="1" noAdjustHandles="1" noChangeArrowheads="1" noChangeShapeType="1" noTextEdit="1"/>
              </p:cNvSpPr>
              <p:nvPr/>
            </p:nvSpPr>
            <p:spPr>
              <a:xfrm>
                <a:off x="6042647" y="3159250"/>
                <a:ext cx="529483" cy="523171"/>
              </a:xfrm>
              <a:prstGeom prst="ellipse">
                <a:avLst/>
              </a:prstGeom>
              <a:blipFill>
                <a:blip r:embed="rId27"/>
                <a:stretch>
                  <a:fillRect l="-8889" r="-6667"/>
                </a:stretch>
              </a:blipFill>
              <a:ln w="19050">
                <a:solidFill>
                  <a:schemeClr val="bg1">
                    <a:lumMod val="85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Rectangle 197"/>
              <p:cNvSpPr/>
              <p:nvPr/>
            </p:nvSpPr>
            <p:spPr>
              <a:xfrm>
                <a:off x="5105400" y="2731278"/>
                <a:ext cx="554285"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1</m:t>
                          </m:r>
                        </m:sub>
                      </m:sSub>
                    </m:oMath>
                  </m:oMathPara>
                </a14:m>
                <a:endParaRPr lang="en-US" dirty="0"/>
              </a:p>
            </p:txBody>
          </p:sp>
        </mc:Choice>
        <mc:Fallback xmlns="">
          <p:sp>
            <p:nvSpPr>
              <p:cNvPr id="198" name="Rectangle 197"/>
              <p:cNvSpPr>
                <a:spLocks noRot="1" noChangeAspect="1" noMove="1" noResize="1" noEditPoints="1" noAdjustHandles="1" noChangeArrowheads="1" noChangeShapeType="1" noTextEdit="1"/>
              </p:cNvSpPr>
              <p:nvPr/>
            </p:nvSpPr>
            <p:spPr>
              <a:xfrm>
                <a:off x="5105400" y="2731278"/>
                <a:ext cx="554285" cy="447913"/>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Rectangle 198"/>
              <p:cNvSpPr/>
              <p:nvPr/>
            </p:nvSpPr>
            <p:spPr>
              <a:xfrm>
                <a:off x="5121678" y="3083946"/>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b="0" i="1" dirty="0" smtClean="0">
                              <a:solidFill>
                                <a:schemeClr val="bg1">
                                  <a:lumMod val="85000"/>
                                </a:schemeClr>
                              </a:solidFill>
                              <a:latin typeface="Cambria Math"/>
                            </a:rPr>
                            <m:t>2</m:t>
                          </m:r>
                        </m:sub>
                      </m:sSub>
                    </m:oMath>
                  </m:oMathPara>
                </a14:m>
                <a:endParaRPr lang="en-US" dirty="0">
                  <a:solidFill>
                    <a:schemeClr val="bg1">
                      <a:lumMod val="85000"/>
                    </a:schemeClr>
                  </a:solidFill>
                </a:endParaRPr>
              </a:p>
            </p:txBody>
          </p:sp>
        </mc:Choice>
        <mc:Fallback xmlns="">
          <p:sp>
            <p:nvSpPr>
              <p:cNvPr id="199" name="Rectangle 198"/>
              <p:cNvSpPr>
                <a:spLocks noRot="1" noChangeAspect="1" noMove="1" noResize="1" noEditPoints="1" noAdjustHandles="1" noChangeArrowheads="1" noChangeShapeType="1" noTextEdit="1"/>
              </p:cNvSpPr>
              <p:nvPr/>
            </p:nvSpPr>
            <p:spPr>
              <a:xfrm>
                <a:off x="5121678" y="3083946"/>
                <a:ext cx="473142"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Rectangle 199"/>
              <p:cNvSpPr/>
              <p:nvPr/>
            </p:nvSpPr>
            <p:spPr>
              <a:xfrm>
                <a:off x="5121678" y="3427128"/>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b="0" i="1" dirty="0" smtClean="0">
                              <a:solidFill>
                                <a:schemeClr val="bg1">
                                  <a:lumMod val="85000"/>
                                </a:schemeClr>
                              </a:solidFill>
                              <a:latin typeface="Cambria Math"/>
                            </a:rPr>
                            <m:t>3</m:t>
                          </m:r>
                        </m:sub>
                      </m:sSub>
                    </m:oMath>
                  </m:oMathPara>
                </a14:m>
                <a:endParaRPr lang="en-US" dirty="0">
                  <a:solidFill>
                    <a:schemeClr val="bg1">
                      <a:lumMod val="85000"/>
                    </a:schemeClr>
                  </a:solidFill>
                </a:endParaRPr>
              </a:p>
            </p:txBody>
          </p:sp>
        </mc:Choice>
        <mc:Fallback xmlns="">
          <p:sp>
            <p:nvSpPr>
              <p:cNvPr id="200" name="Rectangle 199"/>
              <p:cNvSpPr>
                <a:spLocks noRot="1" noChangeAspect="1" noMove="1" noResize="1" noEditPoints="1" noAdjustHandles="1" noChangeArrowheads="1" noChangeShapeType="1" noTextEdit="1"/>
              </p:cNvSpPr>
              <p:nvPr/>
            </p:nvSpPr>
            <p:spPr>
              <a:xfrm>
                <a:off x="5121678" y="3427128"/>
                <a:ext cx="473142"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Rectangle 200"/>
              <p:cNvSpPr/>
              <p:nvPr/>
            </p:nvSpPr>
            <p:spPr>
              <a:xfrm rot="665727">
                <a:off x="6884336" y="2655522"/>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b="0" i="1" smtClean="0">
                          <a:latin typeface="Cambria Math"/>
                        </a:rPr>
                        <m:t>′</m:t>
                      </m:r>
                      <m:r>
                        <a:rPr lang="en-US" sz="1200" i="1">
                          <a:latin typeface="Cambria Math"/>
                        </a:rPr>
                        <m:t>,</m:t>
                      </m:r>
                      <m:sSub>
                        <m:sSubPr>
                          <m:ctrlPr>
                            <a:rPr lang="en-US" sz="1200" b="0" i="1" smtClean="0">
                              <a:latin typeface="Cambria Math" panose="02040503050406030204" pitchFamily="18" charset="0"/>
                            </a:rPr>
                          </m:ctrlPr>
                        </m:sSubPr>
                        <m:e>
                          <m:r>
                            <a:rPr lang="en-US" sz="1200" i="1">
                              <a:latin typeface="Cambria Math"/>
                            </a:rPr>
                            <m:t>𝑎</m:t>
                          </m:r>
                        </m:e>
                        <m:sub>
                          <m:r>
                            <a:rPr lang="en-US" sz="1200" b="0" i="1" smtClean="0">
                              <a:latin typeface="Cambria Math"/>
                            </a:rPr>
                            <m:t>2</m:t>
                          </m:r>
                        </m:sub>
                      </m:sSub>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a:rPr>
                        <m:t>) </m:t>
                      </m:r>
                    </m:oMath>
                  </m:oMathPara>
                </a14:m>
                <a:endParaRPr lang="en-US" sz="1200" dirty="0">
                  <a:solidFill>
                    <a:schemeClr val="tx1"/>
                  </a:solidFill>
                </a:endParaRPr>
              </a:p>
            </p:txBody>
          </p:sp>
        </mc:Choice>
        <mc:Fallback xmlns="">
          <p:sp>
            <p:nvSpPr>
              <p:cNvPr id="201" name="Rectangle 200"/>
              <p:cNvSpPr>
                <a:spLocks noRot="1" noChangeAspect="1" noMove="1" noResize="1" noEditPoints="1" noAdjustHandles="1" noChangeArrowheads="1" noChangeShapeType="1" noTextEdit="1"/>
              </p:cNvSpPr>
              <p:nvPr/>
            </p:nvSpPr>
            <p:spPr>
              <a:xfrm rot="665727">
                <a:off x="6884336" y="2655522"/>
                <a:ext cx="1444767" cy="276999"/>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Oval 201"/>
              <p:cNvSpPr/>
              <p:nvPr/>
            </p:nvSpPr>
            <p:spPr>
              <a:xfrm>
                <a:off x="8265571" y="214987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202" name="Oval 201"/>
              <p:cNvSpPr>
                <a:spLocks noRot="1" noChangeAspect="1" noMove="1" noResize="1" noEditPoints="1" noAdjustHandles="1" noChangeArrowheads="1" noChangeShapeType="1" noTextEdit="1"/>
              </p:cNvSpPr>
              <p:nvPr/>
            </p:nvSpPr>
            <p:spPr>
              <a:xfrm>
                <a:off x="8265571" y="2149870"/>
                <a:ext cx="529483" cy="523171"/>
              </a:xfrm>
              <a:prstGeom prst="ellipse">
                <a:avLst/>
              </a:prstGeom>
              <a:blipFill>
                <a:blip r:embed="rId5"/>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3" name="Oval 202"/>
              <p:cNvSpPr/>
              <p:nvPr/>
            </p:nvSpPr>
            <p:spPr>
              <a:xfrm>
                <a:off x="8272907" y="285786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203" name="Oval 202"/>
              <p:cNvSpPr>
                <a:spLocks noRot="1" noChangeAspect="1" noMove="1" noResize="1" noEditPoints="1" noAdjustHandles="1" noChangeArrowheads="1" noChangeShapeType="1" noTextEdit="1"/>
              </p:cNvSpPr>
              <p:nvPr/>
            </p:nvSpPr>
            <p:spPr>
              <a:xfrm>
                <a:off x="8272907" y="2857867"/>
                <a:ext cx="529483" cy="523171"/>
              </a:xfrm>
              <a:prstGeom prst="ellipse">
                <a:avLst/>
              </a:prstGeom>
              <a:blipFill>
                <a:blip r:embed="rId32"/>
                <a:stretch>
                  <a:fillRect/>
                </a:stretch>
              </a:blipFill>
              <a:ln w="19050">
                <a:solidFill>
                  <a:srgbClr val="3333FF"/>
                </a:solidFill>
                <a:prstDash val="solid"/>
              </a:ln>
            </p:spPr>
            <p:txBody>
              <a:bodyPr/>
              <a:lstStyle/>
              <a:p>
                <a:r>
                  <a:rPr lang="en-US">
                    <a:noFill/>
                  </a:rPr>
                  <a:t> </a:t>
                </a:r>
              </a:p>
            </p:txBody>
          </p:sp>
        </mc:Fallback>
      </mc:AlternateContent>
      <p:cxnSp>
        <p:nvCxnSpPr>
          <p:cNvPr id="204" name="Straight Arrow Connector 203"/>
          <p:cNvCxnSpPr/>
          <p:nvPr/>
        </p:nvCxnSpPr>
        <p:spPr>
          <a:xfrm>
            <a:off x="6580670" y="2758379"/>
            <a:ext cx="1684901" cy="32698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202" idx="2"/>
          </p:cNvCxnSpPr>
          <p:nvPr/>
        </p:nvCxnSpPr>
        <p:spPr>
          <a:xfrm flipV="1">
            <a:off x="6580670" y="2411457"/>
            <a:ext cx="1684901" cy="3469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6" name="Rectangle 205"/>
              <p:cNvSpPr/>
              <p:nvPr/>
            </p:nvSpPr>
            <p:spPr>
              <a:xfrm>
                <a:off x="8350607" y="219503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1</m:t>
                          </m:r>
                        </m:sub>
                      </m:sSub>
                    </m:oMath>
                  </m:oMathPara>
                </a14:m>
                <a:endParaRPr lang="en-US" dirty="0"/>
              </a:p>
            </p:txBody>
          </p:sp>
        </mc:Choice>
        <mc:Fallback xmlns="">
          <p:sp>
            <p:nvSpPr>
              <p:cNvPr id="206" name="Rectangle 205"/>
              <p:cNvSpPr>
                <a:spLocks noRot="1" noChangeAspect="1" noMove="1" noResize="1" noEditPoints="1" noAdjustHandles="1" noChangeArrowheads="1" noChangeShapeType="1" noTextEdit="1"/>
              </p:cNvSpPr>
              <p:nvPr/>
            </p:nvSpPr>
            <p:spPr>
              <a:xfrm>
                <a:off x="8350607" y="2195038"/>
                <a:ext cx="441339"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7" name="Rectangle 206"/>
              <p:cNvSpPr/>
              <p:nvPr/>
            </p:nvSpPr>
            <p:spPr>
              <a:xfrm>
                <a:off x="8342253" y="289320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2</m:t>
                          </m:r>
                        </m:sub>
                      </m:sSub>
                    </m:oMath>
                  </m:oMathPara>
                </a14:m>
                <a:endParaRPr lang="en-US" dirty="0"/>
              </a:p>
            </p:txBody>
          </p:sp>
        </mc:Choice>
        <mc:Fallback xmlns="">
          <p:sp>
            <p:nvSpPr>
              <p:cNvPr id="207" name="Rectangle 206"/>
              <p:cNvSpPr>
                <a:spLocks noRot="1" noChangeAspect="1" noMove="1" noResize="1" noEditPoints="1" noAdjustHandles="1" noChangeArrowheads="1" noChangeShapeType="1" noTextEdit="1"/>
              </p:cNvSpPr>
              <p:nvPr/>
            </p:nvSpPr>
            <p:spPr>
              <a:xfrm>
                <a:off x="8342253" y="2893208"/>
                <a:ext cx="446661"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8" name="Rectangle 207"/>
              <p:cNvSpPr/>
              <p:nvPr/>
            </p:nvSpPr>
            <p:spPr>
              <a:xfrm rot="660429">
                <a:off x="7068246" y="2939373"/>
                <a:ext cx="100559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b="0" i="1" smtClean="0">
                              <a:solidFill>
                                <a:schemeClr val="tx1"/>
                              </a:solidFill>
                              <a:latin typeface="Cambria Math"/>
                            </a:rPr>
                            <m:t>′</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i="1">
                                  <a:solidFill>
                                    <a:schemeClr val="tx1"/>
                                  </a:solidFill>
                                  <a:latin typeface="Cambria Math"/>
                                </a:rPr>
                                <m:t>𝑎</m:t>
                              </m:r>
                            </m:e>
                            <m:sub>
                              <m:r>
                                <a:rPr lang="en-US" sz="1200" b="0" i="1" smtClean="0">
                                  <a:solidFill>
                                    <a:schemeClr val="tx1"/>
                                  </a:solidFill>
                                  <a:latin typeface="Cambria Math"/>
                                </a:rPr>
                                <m:t>2</m:t>
                              </m:r>
                            </m:sub>
                          </m:sSub>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2</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208" name="Rectangle 207"/>
              <p:cNvSpPr>
                <a:spLocks noRot="1" noChangeAspect="1" noMove="1" noResize="1" noEditPoints="1" noAdjustHandles="1" noChangeArrowheads="1" noChangeShapeType="1" noTextEdit="1"/>
              </p:cNvSpPr>
              <p:nvPr/>
            </p:nvSpPr>
            <p:spPr>
              <a:xfrm rot="660429">
                <a:off x="7068246" y="2939373"/>
                <a:ext cx="1005595" cy="276999"/>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9" name="Rectangle 208"/>
              <p:cNvSpPr/>
              <p:nvPr/>
            </p:nvSpPr>
            <p:spPr>
              <a:xfrm>
                <a:off x="1992086" y="1379994"/>
                <a:ext cx="5225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209" name="Rectangle 208"/>
              <p:cNvSpPr>
                <a:spLocks noRot="1" noChangeAspect="1" noMove="1" noResize="1" noEditPoints="1" noAdjustHandles="1" noChangeArrowheads="1" noChangeShapeType="1" noTextEdit="1"/>
              </p:cNvSpPr>
              <p:nvPr/>
            </p:nvSpPr>
            <p:spPr>
              <a:xfrm>
                <a:off x="1992086" y="1379994"/>
                <a:ext cx="522514" cy="369332"/>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Rectangle 209"/>
              <p:cNvSpPr/>
              <p:nvPr/>
            </p:nvSpPr>
            <p:spPr>
              <a:xfrm>
                <a:off x="218325" y="1379994"/>
                <a:ext cx="488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210" name="Rectangle 209"/>
              <p:cNvSpPr>
                <a:spLocks noRot="1" noChangeAspect="1" noMove="1" noResize="1" noEditPoints="1" noAdjustHandles="1" noChangeArrowheads="1" noChangeShapeType="1" noTextEdit="1"/>
              </p:cNvSpPr>
              <p:nvPr/>
            </p:nvSpPr>
            <p:spPr>
              <a:xfrm>
                <a:off x="218325" y="1379994"/>
                <a:ext cx="488339" cy="369332"/>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Rectangle 210"/>
              <p:cNvSpPr/>
              <p:nvPr/>
            </p:nvSpPr>
            <p:spPr>
              <a:xfrm>
                <a:off x="5921449" y="1379994"/>
                <a:ext cx="7421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211" name="Rectangle 210"/>
              <p:cNvSpPr>
                <a:spLocks noRot="1" noChangeAspect="1" noMove="1" noResize="1" noEditPoints="1" noAdjustHandles="1" noChangeArrowheads="1" noChangeShapeType="1" noTextEdit="1"/>
              </p:cNvSpPr>
              <p:nvPr/>
            </p:nvSpPr>
            <p:spPr>
              <a:xfrm>
                <a:off x="5921449" y="1379994"/>
                <a:ext cx="742126"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Rectangle 211"/>
              <p:cNvSpPr/>
              <p:nvPr/>
            </p:nvSpPr>
            <p:spPr>
              <a:xfrm>
                <a:off x="8173274"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+2</m:t>
                          </m:r>
                        </m:sub>
                      </m:sSub>
                      <m:r>
                        <a:rPr lang="en-US" b="0" i="1" dirty="0" smtClean="0">
                          <a:latin typeface="Cambria Math"/>
                        </a:rPr>
                        <m:t> </m:t>
                      </m:r>
                    </m:oMath>
                  </m:oMathPara>
                </a14:m>
                <a:endParaRPr lang="en-US" dirty="0"/>
              </a:p>
            </p:txBody>
          </p:sp>
        </mc:Choice>
        <mc:Fallback xmlns="">
          <p:sp>
            <p:nvSpPr>
              <p:cNvPr id="212" name="Rectangle 211"/>
              <p:cNvSpPr>
                <a:spLocks noRot="1" noChangeAspect="1" noMove="1" noResize="1" noEditPoints="1" noAdjustHandles="1" noChangeArrowheads="1" noChangeShapeType="1" noTextEdit="1"/>
              </p:cNvSpPr>
              <p:nvPr/>
            </p:nvSpPr>
            <p:spPr>
              <a:xfrm>
                <a:off x="8173274" y="1379994"/>
                <a:ext cx="707951" cy="369332"/>
              </a:xfrm>
              <a:prstGeom prst="rect">
                <a:avLst/>
              </a:prstGeom>
              <a:blipFill>
                <a:blip r:embed="rId39"/>
                <a:stretch>
                  <a:fillRect/>
                </a:stretch>
              </a:blipFill>
            </p:spPr>
            <p:txBody>
              <a:bodyPr/>
              <a:lstStyle/>
              <a:p>
                <a:r>
                  <a:rPr lang="en-US">
                    <a:noFill/>
                  </a:rPr>
                  <a:t> </a:t>
                </a:r>
              </a:p>
            </p:txBody>
          </p:sp>
        </mc:Fallback>
      </mc:AlternateContent>
      <p:cxnSp>
        <p:nvCxnSpPr>
          <p:cNvPr id="213" name="Straight Arrow Connector 212"/>
          <p:cNvCxnSpPr>
            <a:stCxn id="162" idx="6"/>
          </p:cNvCxnSpPr>
          <p:nvPr/>
        </p:nvCxnSpPr>
        <p:spPr>
          <a:xfrm>
            <a:off x="4745254" y="4136627"/>
            <a:ext cx="1327356" cy="11607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4" name="Oval 213"/>
              <p:cNvSpPr/>
              <p:nvPr/>
            </p:nvSpPr>
            <p:spPr>
              <a:xfrm>
                <a:off x="6070137" y="4414762"/>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panose="02040503050406030204" pitchFamily="18" charset="0"/>
                            </a:rPr>
                            <m:t>𝑠</m:t>
                          </m:r>
                        </m:e>
                        <m:sub>
                          <m:r>
                            <a:rPr lang="en-US" sz="1700" b="0" i="1" dirty="0" smtClean="0">
                              <a:solidFill>
                                <a:schemeClr val="bg1">
                                  <a:lumMod val="85000"/>
                                </a:schemeClr>
                              </a:solidFill>
                              <a:latin typeface="Cambria Math" panose="02040503050406030204" pitchFamily="18" charset="0"/>
                            </a:rPr>
                            <m:t>2</m:t>
                          </m:r>
                        </m:sub>
                      </m:sSub>
                      <m:r>
                        <a:rPr lang="en-US" sz="1700" b="0" i="1"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1</m:t>
                          </m:r>
                        </m:sub>
                      </m:sSub>
                    </m:oMath>
                  </m:oMathPara>
                </a14:m>
                <a:endParaRPr lang="en-US" sz="1700" i="1" dirty="0">
                  <a:solidFill>
                    <a:schemeClr val="bg1">
                      <a:lumMod val="85000"/>
                    </a:schemeClr>
                  </a:solidFill>
                </a:endParaRPr>
              </a:p>
            </p:txBody>
          </p:sp>
        </mc:Choice>
        <mc:Fallback xmlns="">
          <p:sp>
            <p:nvSpPr>
              <p:cNvPr id="214" name="Oval 213"/>
              <p:cNvSpPr>
                <a:spLocks noRot="1" noChangeAspect="1" noMove="1" noResize="1" noEditPoints="1" noAdjustHandles="1" noChangeArrowheads="1" noChangeShapeType="1" noTextEdit="1"/>
              </p:cNvSpPr>
              <p:nvPr/>
            </p:nvSpPr>
            <p:spPr>
              <a:xfrm>
                <a:off x="6070137" y="4414762"/>
                <a:ext cx="529483" cy="523171"/>
              </a:xfrm>
              <a:prstGeom prst="ellipse">
                <a:avLst/>
              </a:prstGeom>
              <a:blipFill>
                <a:blip r:embed="rId40"/>
                <a:stretch>
                  <a:fillRect l="-10000" r="-6667"/>
                </a:stretch>
              </a:blipFill>
              <a:ln w="19050">
                <a:solidFill>
                  <a:schemeClr val="bg1">
                    <a:lumMod val="85000"/>
                  </a:schemeClr>
                </a:solidFill>
                <a:prstDash val="sysDash"/>
              </a:ln>
            </p:spPr>
            <p:txBody>
              <a:bodyPr/>
              <a:lstStyle/>
              <a:p>
                <a:r>
                  <a:rPr lang="en-US">
                    <a:noFill/>
                  </a:rPr>
                  <a:t> </a:t>
                </a:r>
              </a:p>
            </p:txBody>
          </p:sp>
        </mc:Fallback>
      </mc:AlternateContent>
      <p:cxnSp>
        <p:nvCxnSpPr>
          <p:cNvPr id="215" name="Straight Arrow Connector 214"/>
          <p:cNvCxnSpPr>
            <a:stCxn id="162" idx="6"/>
            <a:endCxn id="214" idx="2"/>
          </p:cNvCxnSpPr>
          <p:nvPr/>
        </p:nvCxnSpPr>
        <p:spPr>
          <a:xfrm>
            <a:off x="4745254" y="4136627"/>
            <a:ext cx="1324883" cy="539721"/>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162" idx="6"/>
          </p:cNvCxnSpPr>
          <p:nvPr/>
        </p:nvCxnSpPr>
        <p:spPr>
          <a:xfrm>
            <a:off x="4745254" y="4136627"/>
            <a:ext cx="1318407" cy="1766263"/>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7" name="Oval 216"/>
              <p:cNvSpPr/>
              <p:nvPr/>
            </p:nvSpPr>
            <p:spPr>
              <a:xfrm>
                <a:off x="6083815" y="5649029"/>
                <a:ext cx="529483" cy="523171"/>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bg1">
                              <a:lumMod val="85000"/>
                            </a:schemeClr>
                          </a:solidFill>
                          <a:latin typeface="Cambria Math"/>
                        </a:rPr>
                        <m:t>  </m:t>
                      </m:r>
                      <m:sSub>
                        <m:sSubPr>
                          <m:ctrlPr>
                            <a:rPr lang="en-US" sz="1700" b="0" i="1" dirty="0" smtClean="0">
                              <a:solidFill>
                                <a:schemeClr val="bg1">
                                  <a:lumMod val="85000"/>
                                </a:schemeClr>
                              </a:solidFill>
                              <a:latin typeface="Cambria Math" panose="02040503050406030204" pitchFamily="18" charset="0"/>
                            </a:rPr>
                          </m:ctrlPr>
                        </m:sSubPr>
                        <m:e>
                          <m:r>
                            <m:rPr>
                              <m:sty m:val="p"/>
                            </m:rPr>
                            <a:rPr lang="en-US" sz="1700" b="0" i="0" dirty="0" smtClean="0">
                              <a:solidFill>
                                <a:schemeClr val="bg1">
                                  <a:lumMod val="85000"/>
                                </a:schemeClr>
                              </a:solidFill>
                              <a:latin typeface="Cambria Math" panose="02040503050406030204" pitchFamily="18" charset="0"/>
                            </a:rPr>
                            <m:t>s</m:t>
                          </m:r>
                        </m:e>
                        <m:sub>
                          <m:r>
                            <a:rPr lang="en-US" sz="1700" b="0" i="0" dirty="0" smtClean="0">
                              <a:solidFill>
                                <a:schemeClr val="bg1">
                                  <a:lumMod val="85000"/>
                                </a:schemeClr>
                              </a:solidFill>
                              <a:latin typeface="Cambria Math" panose="02040503050406030204" pitchFamily="18" charset="0"/>
                            </a:rPr>
                            <m:t>2</m:t>
                          </m:r>
                        </m:sub>
                      </m:sSub>
                      <m:r>
                        <a:rPr lang="en-US" sz="1700" b="0" i="0" dirty="0" smtClean="0">
                          <a:solidFill>
                            <a:schemeClr val="bg1">
                              <a:lumMod val="85000"/>
                            </a:schemeClr>
                          </a:solidFill>
                          <a:latin typeface="Cambria Math"/>
                        </a:rPr>
                        <m:t>,</m:t>
                      </m:r>
                      <m:sSub>
                        <m:sSubPr>
                          <m:ctrlPr>
                            <a:rPr lang="en-US" sz="1700" b="0" i="1" dirty="0" smtClean="0">
                              <a:solidFill>
                                <a:schemeClr val="bg1">
                                  <a:lumMod val="85000"/>
                                </a:schemeClr>
                              </a:solidFill>
                              <a:latin typeface="Cambria Math" panose="02040503050406030204" pitchFamily="18" charset="0"/>
                            </a:rPr>
                          </m:ctrlPr>
                        </m:sSubPr>
                        <m:e>
                          <m:r>
                            <a:rPr lang="en-US" sz="1700" b="0" i="1" dirty="0" smtClean="0">
                              <a:solidFill>
                                <a:schemeClr val="bg1">
                                  <a:lumMod val="85000"/>
                                </a:schemeClr>
                              </a:solidFill>
                              <a:latin typeface="Cambria Math"/>
                            </a:rPr>
                            <m:t>𝑎</m:t>
                          </m:r>
                        </m:e>
                        <m:sub>
                          <m:r>
                            <a:rPr lang="en-US" sz="1700" b="0" i="1" dirty="0" smtClean="0">
                              <a:solidFill>
                                <a:schemeClr val="bg1">
                                  <a:lumMod val="85000"/>
                                </a:schemeClr>
                              </a:solidFill>
                              <a:latin typeface="Cambria Math"/>
                            </a:rPr>
                            <m:t>3</m:t>
                          </m:r>
                        </m:sub>
                      </m:sSub>
                    </m:oMath>
                  </m:oMathPara>
                </a14:m>
                <a:endParaRPr lang="en-US" sz="1700" dirty="0">
                  <a:solidFill>
                    <a:schemeClr val="bg1">
                      <a:lumMod val="85000"/>
                    </a:schemeClr>
                  </a:solidFill>
                </a:endParaRPr>
              </a:p>
            </p:txBody>
          </p:sp>
        </mc:Choice>
        <mc:Fallback xmlns="">
          <p:sp>
            <p:nvSpPr>
              <p:cNvPr id="217" name="Oval 216"/>
              <p:cNvSpPr>
                <a:spLocks noRot="1" noChangeAspect="1" noMove="1" noResize="1" noEditPoints="1" noAdjustHandles="1" noChangeArrowheads="1" noChangeShapeType="1" noTextEdit="1"/>
              </p:cNvSpPr>
              <p:nvPr/>
            </p:nvSpPr>
            <p:spPr>
              <a:xfrm>
                <a:off x="6083815" y="5649029"/>
                <a:ext cx="529483" cy="523171"/>
              </a:xfrm>
              <a:prstGeom prst="ellipse">
                <a:avLst/>
              </a:prstGeom>
              <a:blipFill>
                <a:blip r:embed="rId41"/>
                <a:stretch>
                  <a:fillRect l="-10000" r="-6667"/>
                </a:stretch>
              </a:blipFill>
              <a:ln w="19050">
                <a:solidFill>
                  <a:schemeClr val="bg1">
                    <a:lumMod val="85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8" name="Oval 217"/>
              <p:cNvSpPr/>
              <p:nvPr/>
            </p:nvSpPr>
            <p:spPr>
              <a:xfrm>
                <a:off x="6070138" y="5035749"/>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chemeClr val="tx1"/>
                          </a:solidFill>
                          <a:latin typeface="Cambria Math"/>
                        </a:rPr>
                        <m:t>  </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panose="02040503050406030204" pitchFamily="18" charset="0"/>
                            </a:rPr>
                            <m:t>𝑠</m:t>
                          </m:r>
                        </m:e>
                        <m:sub>
                          <m:r>
                            <a:rPr lang="en-US" sz="1700" b="0" i="1" dirty="0" smtClean="0">
                              <a:solidFill>
                                <a:schemeClr val="tx1"/>
                              </a:solidFill>
                              <a:latin typeface="Cambria Math" panose="02040503050406030204" pitchFamily="18" charset="0"/>
                            </a:rPr>
                            <m:t>2</m:t>
                          </m:r>
                        </m:sub>
                      </m:sSub>
                      <m:r>
                        <a:rPr lang="en-US" sz="1700" b="0" i="1"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2</m:t>
                          </m:r>
                        </m:sub>
                      </m:sSub>
                    </m:oMath>
                  </m:oMathPara>
                </a14:m>
                <a:endParaRPr lang="en-US" sz="1700" i="1" dirty="0">
                  <a:solidFill>
                    <a:schemeClr val="tx1"/>
                  </a:solidFill>
                </a:endParaRPr>
              </a:p>
            </p:txBody>
          </p:sp>
        </mc:Choice>
        <mc:Fallback xmlns="">
          <p:sp>
            <p:nvSpPr>
              <p:cNvPr id="218" name="Oval 217"/>
              <p:cNvSpPr>
                <a:spLocks noRot="1" noChangeAspect="1" noMove="1" noResize="1" noEditPoints="1" noAdjustHandles="1" noChangeArrowheads="1" noChangeShapeType="1" noTextEdit="1"/>
              </p:cNvSpPr>
              <p:nvPr/>
            </p:nvSpPr>
            <p:spPr>
              <a:xfrm>
                <a:off x="6070138" y="5035749"/>
                <a:ext cx="529483" cy="523171"/>
              </a:xfrm>
              <a:prstGeom prst="ellipse">
                <a:avLst/>
              </a:prstGeom>
              <a:blipFill>
                <a:blip r:embed="rId42"/>
                <a:stretch>
                  <a:fillRect l="-10000" r="-6667"/>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Rectangle 218"/>
              <p:cNvSpPr/>
              <p:nvPr/>
            </p:nvSpPr>
            <p:spPr>
              <a:xfrm>
                <a:off x="5123646" y="4049635"/>
                <a:ext cx="4678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i="1" dirty="0">
                              <a:solidFill>
                                <a:schemeClr val="bg1">
                                  <a:lumMod val="85000"/>
                                </a:schemeClr>
                              </a:solidFill>
                              <a:latin typeface="Cambria Math"/>
                            </a:rPr>
                            <m:t>1</m:t>
                          </m:r>
                        </m:sub>
                      </m:sSub>
                    </m:oMath>
                  </m:oMathPara>
                </a14:m>
                <a:endParaRPr lang="en-US" dirty="0">
                  <a:solidFill>
                    <a:schemeClr val="bg1">
                      <a:lumMod val="85000"/>
                    </a:schemeClr>
                  </a:solidFill>
                </a:endParaRPr>
              </a:p>
            </p:txBody>
          </p:sp>
        </mc:Choice>
        <mc:Fallback xmlns="">
          <p:sp>
            <p:nvSpPr>
              <p:cNvPr id="219" name="Rectangle 218"/>
              <p:cNvSpPr>
                <a:spLocks noRot="1" noChangeAspect="1" noMove="1" noResize="1" noEditPoints="1" noAdjustHandles="1" noChangeArrowheads="1" noChangeShapeType="1" noTextEdit="1"/>
              </p:cNvSpPr>
              <p:nvPr/>
            </p:nvSpPr>
            <p:spPr>
              <a:xfrm>
                <a:off x="5123646" y="4049635"/>
                <a:ext cx="467820" cy="369332"/>
              </a:xfrm>
              <a:prstGeom prst="rect">
                <a:avLst/>
              </a:prstGeom>
              <a:blipFill>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Rectangle 219"/>
              <p:cNvSpPr/>
              <p:nvPr/>
            </p:nvSpPr>
            <p:spPr>
              <a:xfrm>
                <a:off x="5108739" y="4342915"/>
                <a:ext cx="560592" cy="447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a:rPr>
                            <m:t>𝑎</m:t>
                          </m:r>
                        </m:e>
                        <m:sub>
                          <m:r>
                            <a:rPr lang="en-US" b="0" i="1" dirty="0" smtClean="0">
                              <a:latin typeface="Cambria Math"/>
                            </a:rPr>
                            <m:t>2</m:t>
                          </m:r>
                        </m:sub>
                      </m:sSub>
                    </m:oMath>
                  </m:oMathPara>
                </a14:m>
                <a:endParaRPr lang="en-US" dirty="0"/>
              </a:p>
            </p:txBody>
          </p:sp>
        </mc:Choice>
        <mc:Fallback xmlns="">
          <p:sp>
            <p:nvSpPr>
              <p:cNvPr id="220" name="Rectangle 219"/>
              <p:cNvSpPr>
                <a:spLocks noRot="1" noChangeAspect="1" noMove="1" noResize="1" noEditPoints="1" noAdjustHandles="1" noChangeArrowheads="1" noChangeShapeType="1" noTextEdit="1"/>
              </p:cNvSpPr>
              <p:nvPr/>
            </p:nvSpPr>
            <p:spPr>
              <a:xfrm>
                <a:off x="5108739" y="4342915"/>
                <a:ext cx="560592" cy="447913"/>
              </a:xfrm>
              <a:prstGeom prst="rect">
                <a:avLst/>
              </a:prstGeom>
              <a:blipFill>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Rectangle 220"/>
              <p:cNvSpPr/>
              <p:nvPr/>
            </p:nvSpPr>
            <p:spPr>
              <a:xfrm>
                <a:off x="5118785" y="4609525"/>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85000"/>
                                </a:schemeClr>
                              </a:solidFill>
                              <a:latin typeface="Cambria Math" panose="02040503050406030204" pitchFamily="18" charset="0"/>
                            </a:rPr>
                          </m:ctrlPr>
                        </m:sSubPr>
                        <m:e>
                          <m:r>
                            <a:rPr lang="en-US" i="1" dirty="0">
                              <a:solidFill>
                                <a:schemeClr val="bg1">
                                  <a:lumMod val="85000"/>
                                </a:schemeClr>
                              </a:solidFill>
                              <a:latin typeface="Cambria Math"/>
                            </a:rPr>
                            <m:t>𝑎</m:t>
                          </m:r>
                        </m:e>
                        <m:sub>
                          <m:r>
                            <a:rPr lang="en-US" b="0" i="1" dirty="0" smtClean="0">
                              <a:solidFill>
                                <a:schemeClr val="bg1">
                                  <a:lumMod val="85000"/>
                                </a:schemeClr>
                              </a:solidFill>
                              <a:latin typeface="Cambria Math"/>
                            </a:rPr>
                            <m:t>3</m:t>
                          </m:r>
                        </m:sub>
                      </m:sSub>
                    </m:oMath>
                  </m:oMathPara>
                </a14:m>
                <a:endParaRPr lang="en-US" dirty="0">
                  <a:solidFill>
                    <a:schemeClr val="bg1">
                      <a:lumMod val="85000"/>
                    </a:schemeClr>
                  </a:solidFill>
                </a:endParaRPr>
              </a:p>
            </p:txBody>
          </p:sp>
        </mc:Choice>
        <mc:Fallback xmlns="">
          <p:sp>
            <p:nvSpPr>
              <p:cNvPr id="221" name="Rectangle 220"/>
              <p:cNvSpPr>
                <a:spLocks noRot="1" noChangeAspect="1" noMove="1" noResize="1" noEditPoints="1" noAdjustHandles="1" noChangeArrowheads="1" noChangeShapeType="1" noTextEdit="1"/>
              </p:cNvSpPr>
              <p:nvPr/>
            </p:nvSpPr>
            <p:spPr>
              <a:xfrm>
                <a:off x="5118785" y="4609525"/>
                <a:ext cx="473142" cy="369332"/>
              </a:xfrm>
              <a:prstGeom prst="rect">
                <a:avLst/>
              </a:prstGeom>
              <a:blipFill>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Oval 221"/>
              <p:cNvSpPr/>
              <p:nvPr/>
            </p:nvSpPr>
            <p:spPr>
              <a:xfrm>
                <a:off x="8293939" y="468553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222" name="Oval 221"/>
              <p:cNvSpPr>
                <a:spLocks noRot="1" noChangeAspect="1" noMove="1" noResize="1" noEditPoints="1" noAdjustHandles="1" noChangeArrowheads="1" noChangeShapeType="1" noTextEdit="1"/>
              </p:cNvSpPr>
              <p:nvPr/>
            </p:nvSpPr>
            <p:spPr>
              <a:xfrm>
                <a:off x="8293939" y="4685530"/>
                <a:ext cx="529483" cy="523171"/>
              </a:xfrm>
              <a:prstGeom prst="ellipse">
                <a:avLst/>
              </a:prstGeom>
              <a:blipFill>
                <a:blip r:embed="rId6"/>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Oval 222"/>
              <p:cNvSpPr/>
              <p:nvPr/>
            </p:nvSpPr>
            <p:spPr>
              <a:xfrm>
                <a:off x="8301275" y="5393527"/>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223" name="Oval 222"/>
              <p:cNvSpPr>
                <a:spLocks noRot="1" noChangeAspect="1" noMove="1" noResize="1" noEditPoints="1" noAdjustHandles="1" noChangeArrowheads="1" noChangeShapeType="1" noTextEdit="1"/>
              </p:cNvSpPr>
              <p:nvPr/>
            </p:nvSpPr>
            <p:spPr>
              <a:xfrm>
                <a:off x="8301275" y="5393527"/>
                <a:ext cx="529483" cy="523171"/>
              </a:xfrm>
              <a:prstGeom prst="ellipse">
                <a:avLst/>
              </a:prstGeom>
              <a:blipFill>
                <a:blip r:embed="rId32"/>
                <a:stretch>
                  <a:fillRect/>
                </a:stretch>
              </a:blipFill>
              <a:ln w="19050">
                <a:solidFill>
                  <a:srgbClr val="3333FF"/>
                </a:solidFill>
                <a:prstDash val="solid"/>
              </a:ln>
            </p:spPr>
            <p:txBody>
              <a:bodyPr/>
              <a:lstStyle/>
              <a:p>
                <a:r>
                  <a:rPr lang="en-US">
                    <a:noFill/>
                  </a:rPr>
                  <a:t> </a:t>
                </a:r>
              </a:p>
            </p:txBody>
          </p:sp>
        </mc:Fallback>
      </mc:AlternateContent>
      <p:cxnSp>
        <p:nvCxnSpPr>
          <p:cNvPr id="224" name="Straight Arrow Connector 223"/>
          <p:cNvCxnSpPr/>
          <p:nvPr/>
        </p:nvCxnSpPr>
        <p:spPr>
          <a:xfrm>
            <a:off x="6609038" y="5294039"/>
            <a:ext cx="1684901" cy="32698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endCxn id="222" idx="2"/>
          </p:cNvCxnSpPr>
          <p:nvPr/>
        </p:nvCxnSpPr>
        <p:spPr>
          <a:xfrm flipV="1">
            <a:off x="6609038" y="4947117"/>
            <a:ext cx="1684901" cy="3469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6" name="Rectangle 225"/>
              <p:cNvSpPr/>
              <p:nvPr/>
            </p:nvSpPr>
            <p:spPr>
              <a:xfrm>
                <a:off x="8378975" y="4730698"/>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1</m:t>
                          </m:r>
                        </m:sub>
                      </m:sSub>
                    </m:oMath>
                  </m:oMathPara>
                </a14:m>
                <a:endParaRPr lang="en-US" dirty="0"/>
              </a:p>
            </p:txBody>
          </p:sp>
        </mc:Choice>
        <mc:Fallback xmlns="">
          <p:sp>
            <p:nvSpPr>
              <p:cNvPr id="226" name="Rectangle 225"/>
              <p:cNvSpPr>
                <a:spLocks noRot="1" noChangeAspect="1" noMove="1" noResize="1" noEditPoints="1" noAdjustHandles="1" noChangeArrowheads="1" noChangeShapeType="1" noTextEdit="1"/>
              </p:cNvSpPr>
              <p:nvPr/>
            </p:nvSpPr>
            <p:spPr>
              <a:xfrm>
                <a:off x="8378975" y="4730698"/>
                <a:ext cx="441339" cy="369332"/>
              </a:xfrm>
              <a:prstGeom prst="rect">
                <a:avLst/>
              </a:prstGeom>
              <a:blipFill>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7" name="Rectangle 226"/>
              <p:cNvSpPr/>
              <p:nvPr/>
            </p:nvSpPr>
            <p:spPr>
              <a:xfrm>
                <a:off x="8370621" y="542886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2</m:t>
                          </m:r>
                        </m:sub>
                      </m:sSub>
                    </m:oMath>
                  </m:oMathPara>
                </a14:m>
                <a:endParaRPr lang="en-US" dirty="0"/>
              </a:p>
            </p:txBody>
          </p:sp>
        </mc:Choice>
        <mc:Fallback xmlns="">
          <p:sp>
            <p:nvSpPr>
              <p:cNvPr id="227" name="Rectangle 226"/>
              <p:cNvSpPr>
                <a:spLocks noRot="1" noChangeAspect="1" noMove="1" noResize="1" noEditPoints="1" noAdjustHandles="1" noChangeArrowheads="1" noChangeShapeType="1" noTextEdit="1"/>
              </p:cNvSpPr>
              <p:nvPr/>
            </p:nvSpPr>
            <p:spPr>
              <a:xfrm>
                <a:off x="8370621" y="5428868"/>
                <a:ext cx="446661" cy="369332"/>
              </a:xfrm>
              <a:prstGeom prst="rect">
                <a:avLst/>
              </a:prstGeom>
              <a:blipFill>
                <a:blip r:embed="rId4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8" name="Rectangle 227"/>
              <p:cNvSpPr/>
              <p:nvPr/>
            </p:nvSpPr>
            <p:spPr>
              <a:xfrm>
                <a:off x="487266" y="738576"/>
                <a:ext cx="5837334" cy="369332"/>
              </a:xfrm>
              <a:prstGeom prst="rect">
                <a:avLst/>
              </a:prstGeom>
              <a:solidFill>
                <a:schemeClr val="accent2">
                  <a:lumMod val="20000"/>
                  <a:lumOff val="80000"/>
                </a:schemeClr>
              </a:solidFill>
            </p:spPr>
            <p:txBody>
              <a:bodyPr wrap="square">
                <a:spAutoFit/>
              </a:bodyPr>
              <a:lstStyle/>
              <a:p>
                <a:r>
                  <a:rPr lang="en-US" dirty="0" smtClean="0">
                    <a:solidFill>
                      <a:srgbClr val="FF0000"/>
                    </a:solidFill>
                  </a:rPr>
                  <a:t>A policy </a:t>
                </a:r>
                <a14:m>
                  <m:oMath xmlns:m="http://schemas.openxmlformats.org/officeDocument/2006/math">
                    <m:r>
                      <a:rPr lang="en-US" i="1" dirty="0">
                        <a:solidFill>
                          <a:srgbClr val="FF0000"/>
                        </a:solidFill>
                        <a:latin typeface="Cambria Math"/>
                      </a:rPr>
                      <m:t>𝜋</m:t>
                    </m:r>
                  </m:oMath>
                </a14:m>
                <a:r>
                  <a:rPr lang="en-US" dirty="0" smtClean="0">
                    <a:solidFill>
                      <a:srgbClr val="FF0000"/>
                    </a:solidFill>
                  </a:rPr>
                  <a:t> is given as: </a:t>
                </a:r>
                <a14:m>
                  <m:oMath xmlns:m="http://schemas.openxmlformats.org/officeDocument/2006/math">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r>
                          <a:rPr lang="en-US" i="1" dirty="0">
                            <a:solidFill>
                              <a:srgbClr val="FF0000"/>
                            </a:solidFill>
                            <a:latin typeface="Cambria Math"/>
                          </a:rPr>
                          <m:t>𝑠</m:t>
                        </m:r>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2</m:t>
                        </m:r>
                      </m:sub>
                    </m:sSub>
                    <m:r>
                      <a:rPr lang="en-US" i="1" dirty="0">
                        <a:solidFill>
                          <a:srgbClr val="FF0000"/>
                        </a:solidFill>
                        <a:latin typeface="Cambria Math"/>
                      </a:rPr>
                      <m:t>; </m:t>
                    </m:r>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𝑠</m:t>
                            </m:r>
                          </m:e>
                          <m:sub>
                            <m:r>
                              <a:rPr lang="en-US" b="0" i="1" dirty="0" smtClean="0">
                                <a:solidFill>
                                  <a:srgbClr val="FF0000"/>
                                </a:solidFill>
                                <a:latin typeface="Cambria Math" panose="02040503050406030204" pitchFamily="18" charset="0"/>
                              </a:rPr>
                              <m:t>1</m:t>
                            </m:r>
                          </m:sub>
                        </m:sSub>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1</m:t>
                        </m:r>
                      </m:sub>
                    </m:sSub>
                    <m:r>
                      <a:rPr lang="en-US" i="1" dirty="0">
                        <a:solidFill>
                          <a:srgbClr val="FF0000"/>
                        </a:solidFill>
                        <a:latin typeface="Cambria Math"/>
                      </a:rPr>
                      <m:t>; </m:t>
                    </m:r>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sSub>
                          <m:sSubPr>
                            <m:ctrlPr>
                              <a:rPr lang="en-US" b="0" i="1" dirty="0" smtClean="0">
                                <a:solidFill>
                                  <a:srgbClr val="FF0000"/>
                                </a:solidFill>
                                <a:latin typeface="Cambria Math" panose="02040503050406030204" pitchFamily="18" charset="0"/>
                              </a:rPr>
                            </m:ctrlPr>
                          </m:sSubPr>
                          <m:e>
                            <m:r>
                              <a:rPr lang="en-US" i="1" dirty="0">
                                <a:solidFill>
                                  <a:srgbClr val="FF0000"/>
                                </a:solidFill>
                                <a:latin typeface="Cambria Math"/>
                              </a:rPr>
                              <m:t>𝑠</m:t>
                            </m:r>
                          </m:e>
                          <m:sub>
                            <m:r>
                              <a:rPr lang="en-US" b="0" i="1" dirty="0" smtClean="0">
                                <a:solidFill>
                                  <a:srgbClr val="FF0000"/>
                                </a:solidFill>
                                <a:latin typeface="Cambria Math" panose="02040503050406030204" pitchFamily="18" charset="0"/>
                              </a:rPr>
                              <m:t>2</m:t>
                            </m:r>
                          </m:sub>
                        </m:sSub>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2</m:t>
                        </m:r>
                      </m:sub>
                    </m:sSub>
                  </m:oMath>
                </a14:m>
                <a:r>
                  <a:rPr lang="en-US" dirty="0" smtClean="0">
                    <a:solidFill>
                      <a:srgbClr val="FF0000"/>
                    </a:solidFill>
                  </a:rPr>
                  <a:t> </a:t>
                </a:r>
                <a:endParaRPr lang="en-US" dirty="0">
                  <a:solidFill>
                    <a:srgbClr val="FF0000"/>
                  </a:solidFill>
                </a:endParaRPr>
              </a:p>
            </p:txBody>
          </p:sp>
        </mc:Choice>
        <mc:Fallback xmlns="">
          <p:sp>
            <p:nvSpPr>
              <p:cNvPr id="228" name="Rectangle 227"/>
              <p:cNvSpPr>
                <a:spLocks noRot="1" noChangeAspect="1" noMove="1" noResize="1" noEditPoints="1" noAdjustHandles="1" noChangeArrowheads="1" noChangeShapeType="1" noTextEdit="1"/>
              </p:cNvSpPr>
              <p:nvPr/>
            </p:nvSpPr>
            <p:spPr>
              <a:xfrm>
                <a:off x="487266" y="738576"/>
                <a:ext cx="5837334" cy="369332"/>
              </a:xfrm>
              <a:prstGeom prst="rect">
                <a:avLst/>
              </a:prstGeom>
              <a:blipFill>
                <a:blip r:embed="rId48"/>
                <a:stretch>
                  <a:fillRect l="-93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4241356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apezoid 4"/>
          <p:cNvSpPr/>
          <p:nvPr/>
        </p:nvSpPr>
        <p:spPr>
          <a:xfrm rot="15414063">
            <a:off x="5470790" y="1820200"/>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rapezoid 149"/>
          <p:cNvSpPr/>
          <p:nvPr/>
        </p:nvSpPr>
        <p:spPr>
          <a:xfrm rot="16907350">
            <a:off x="5476925" y="3142899"/>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Rectangle 75"/>
              <p:cNvSpPr/>
              <p:nvPr/>
            </p:nvSpPr>
            <p:spPr>
              <a:xfrm rot="665727">
                <a:off x="2777706" y="3983367"/>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2</m:t>
                          </m:r>
                        </m:sub>
                      </m:sSub>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a:rPr>
                        <m:t>) </m:t>
                      </m:r>
                    </m:oMath>
                  </m:oMathPara>
                </a14:m>
                <a:endParaRPr lang="en-US" sz="1200" dirty="0">
                  <a:solidFill>
                    <a:schemeClr val="tx1"/>
                  </a:solidFill>
                </a:endParaRPr>
              </a:p>
            </p:txBody>
          </p:sp>
        </mc:Choice>
        <mc:Fallback xmlns="">
          <p:sp>
            <p:nvSpPr>
              <p:cNvPr id="76" name="Rectangle 75"/>
              <p:cNvSpPr>
                <a:spLocks noRot="1" noChangeAspect="1" noMove="1" noResize="1" noEditPoints="1" noAdjustHandles="1" noChangeArrowheads="1" noChangeShapeType="1" noTextEdit="1"/>
              </p:cNvSpPr>
              <p:nvPr/>
            </p:nvSpPr>
            <p:spPr>
              <a:xfrm rot="665727">
                <a:off x="2777706" y="3983367"/>
                <a:ext cx="144476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Oval 78"/>
              <p:cNvSpPr/>
              <p:nvPr/>
            </p:nvSpPr>
            <p:spPr>
              <a:xfrm>
                <a:off x="4208435" y="3167044"/>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79" name="Oval 78"/>
              <p:cNvSpPr>
                <a:spLocks noRot="1" noChangeAspect="1" noMove="1" noResize="1" noEditPoints="1" noAdjustHandles="1" noChangeArrowheads="1" noChangeShapeType="1" noTextEdit="1"/>
              </p:cNvSpPr>
              <p:nvPr/>
            </p:nvSpPr>
            <p:spPr>
              <a:xfrm>
                <a:off x="4208435" y="3167044"/>
                <a:ext cx="529483" cy="523171"/>
              </a:xfrm>
              <a:prstGeom prst="ellipse">
                <a:avLst/>
              </a:prstGeom>
              <a:blipFill>
                <a:blip r:embed="rId4"/>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Oval 79"/>
              <p:cNvSpPr/>
              <p:nvPr/>
            </p:nvSpPr>
            <p:spPr>
              <a:xfrm>
                <a:off x="4215771" y="3875041"/>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80" name="Oval 79"/>
              <p:cNvSpPr>
                <a:spLocks noRot="1" noChangeAspect="1" noMove="1" noResize="1" noEditPoints="1" noAdjustHandles="1" noChangeArrowheads="1" noChangeShapeType="1" noTextEdit="1"/>
              </p:cNvSpPr>
              <p:nvPr/>
            </p:nvSpPr>
            <p:spPr>
              <a:xfrm>
                <a:off x="4215771" y="3875041"/>
                <a:ext cx="529483" cy="523171"/>
              </a:xfrm>
              <a:prstGeom prst="ellipse">
                <a:avLst/>
              </a:prstGeom>
              <a:blipFill>
                <a:blip r:embed="rId5"/>
                <a:stretch>
                  <a:fillRect/>
                </a:stretch>
              </a:blipFill>
              <a:ln w="19050">
                <a:solidFill>
                  <a:srgbClr val="3333FF"/>
                </a:solidFill>
                <a:prstDash val="solid"/>
              </a:ln>
            </p:spPr>
            <p:txBody>
              <a:bodyPr/>
              <a:lstStyle/>
              <a:p>
                <a:r>
                  <a:rPr lang="en-US">
                    <a:noFill/>
                  </a:rPr>
                  <a:t> </a:t>
                </a:r>
              </a:p>
            </p:txBody>
          </p:sp>
        </mc:Fallback>
      </mc:AlternateContent>
      <p:cxnSp>
        <p:nvCxnSpPr>
          <p:cNvPr id="82" name="Straight Arrow Connector 81"/>
          <p:cNvCxnSpPr/>
          <p:nvPr/>
        </p:nvCxnSpPr>
        <p:spPr>
          <a:xfrm>
            <a:off x="2523534" y="3775553"/>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p:cNvSpPr/>
              <p:nvPr/>
            </p:nvSpPr>
            <p:spPr>
              <a:xfrm>
                <a:off x="1991578" y="3513966"/>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sSub>
                        <m:sSubPr>
                          <m:ctrlPr>
                            <a:rPr lang="en-US" sz="1700" b="0" i="1" dirty="0" smtClean="0">
                              <a:solidFill>
                                <a:schemeClr val="tx1"/>
                              </a:solidFill>
                              <a:latin typeface="Cambria Math" panose="02040503050406030204" pitchFamily="18" charset="0"/>
                            </a:rPr>
                          </m:ctrlPr>
                        </m:sSubPr>
                        <m:e>
                          <m:r>
                            <a:rPr lang="en-US" sz="1700" b="0" i="1" dirty="0" smtClean="0">
                              <a:solidFill>
                                <a:schemeClr val="tx1"/>
                              </a:solidFill>
                              <a:latin typeface="Cambria Math"/>
                            </a:rPr>
                            <m:t>𝑎</m:t>
                          </m:r>
                        </m:e>
                        <m:sub>
                          <m:r>
                            <a:rPr lang="en-US" sz="1700" b="0" i="1" dirty="0" smtClean="0">
                              <a:solidFill>
                                <a:schemeClr val="tx1"/>
                              </a:solidFill>
                              <a:latin typeface="Cambria Math"/>
                            </a:rPr>
                            <m:t>2</m:t>
                          </m:r>
                        </m:sub>
                      </m:sSub>
                    </m:oMath>
                  </m:oMathPara>
                </a14:m>
                <a:endParaRPr lang="en-US" sz="1700" dirty="0">
                  <a:solidFill>
                    <a:schemeClr val="tx1"/>
                  </a:solidFill>
                </a:endParaRPr>
              </a:p>
            </p:txBody>
          </p:sp>
        </mc:Choice>
        <mc:Fallback xmlns="">
          <p:sp>
            <p:nvSpPr>
              <p:cNvPr id="89" name="Oval 88"/>
              <p:cNvSpPr>
                <a:spLocks noRot="1" noChangeAspect="1" noMove="1" noResize="1" noEditPoints="1" noAdjustHandles="1" noChangeArrowheads="1" noChangeShapeType="1" noTextEdit="1"/>
              </p:cNvSpPr>
              <p:nvPr/>
            </p:nvSpPr>
            <p:spPr>
              <a:xfrm>
                <a:off x="1991578" y="3513966"/>
                <a:ext cx="529483" cy="523171"/>
              </a:xfrm>
              <a:prstGeom prst="ellipse">
                <a:avLst/>
              </a:prstGeom>
              <a:blipFill rotWithShape="1">
                <a:blip r:embed="rId8"/>
                <a:stretch>
                  <a:fillRect l="-1111"/>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4089312"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94" name="Rectangle 93"/>
              <p:cNvSpPr>
                <a:spLocks noRot="1" noChangeAspect="1" noMove="1" noResize="1" noEditPoints="1" noAdjustHandles="1" noChangeArrowheads="1" noChangeShapeType="1" noTextEdit="1"/>
              </p:cNvSpPr>
              <p:nvPr/>
            </p:nvSpPr>
            <p:spPr>
              <a:xfrm>
                <a:off x="4089312" y="1379994"/>
                <a:ext cx="707951" cy="369332"/>
              </a:xfrm>
              <a:prstGeom prst="rect">
                <a:avLst/>
              </a:prstGeom>
              <a:blipFill rotWithShape="1">
                <a:blip r:embed="rId9"/>
                <a:stretch>
                  <a:fillRect/>
                </a:stretch>
              </a:blipFill>
            </p:spPr>
            <p:txBody>
              <a:bodyPr/>
              <a:lstStyle/>
              <a:p>
                <a:r>
                  <a:rPr lang="en-US">
                    <a:noFill/>
                  </a:rPr>
                  <a:t> </a:t>
                </a:r>
              </a:p>
            </p:txBody>
          </p:sp>
        </mc:Fallback>
      </mc:AlternateContent>
      <p:cxnSp>
        <p:nvCxnSpPr>
          <p:cNvPr id="102" name="Straight Arrow Connector 101"/>
          <p:cNvCxnSpPr>
            <a:endCxn id="79" idx="2"/>
          </p:cNvCxnSpPr>
          <p:nvPr/>
        </p:nvCxnSpPr>
        <p:spPr>
          <a:xfrm flipV="1">
            <a:off x="2523534" y="3428631"/>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Rectangle 104"/>
              <p:cNvSpPr/>
              <p:nvPr/>
            </p:nvSpPr>
            <p:spPr>
              <a:xfrm>
                <a:off x="4293471" y="3212212"/>
                <a:ext cx="44133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1</m:t>
                          </m:r>
                        </m:sub>
                      </m:sSub>
                    </m:oMath>
                  </m:oMathPara>
                </a14:m>
                <a:endParaRPr lang="en-US" dirty="0"/>
              </a:p>
            </p:txBody>
          </p:sp>
        </mc:Choice>
        <mc:Fallback xmlns="">
          <p:sp>
            <p:nvSpPr>
              <p:cNvPr id="105" name="Rectangle 104"/>
              <p:cNvSpPr>
                <a:spLocks noRot="1" noChangeAspect="1" noMove="1" noResize="1" noEditPoints="1" noAdjustHandles="1" noChangeArrowheads="1" noChangeShapeType="1" noTextEdit="1"/>
              </p:cNvSpPr>
              <p:nvPr/>
            </p:nvSpPr>
            <p:spPr>
              <a:xfrm>
                <a:off x="4293471" y="3212212"/>
                <a:ext cx="44133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Rectangle 105"/>
              <p:cNvSpPr/>
              <p:nvPr/>
            </p:nvSpPr>
            <p:spPr>
              <a:xfrm>
                <a:off x="4285117" y="3910382"/>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2</m:t>
                          </m:r>
                        </m:sub>
                      </m:sSub>
                    </m:oMath>
                  </m:oMathPara>
                </a14:m>
                <a:endParaRPr lang="en-US" dirty="0"/>
              </a:p>
            </p:txBody>
          </p:sp>
        </mc:Choice>
        <mc:Fallback xmlns="">
          <p:sp>
            <p:nvSpPr>
              <p:cNvPr id="106" name="Rectangle 105"/>
              <p:cNvSpPr>
                <a:spLocks noRot="1" noChangeAspect="1" noMove="1" noResize="1" noEditPoints="1" noAdjustHandles="1" noChangeArrowheads="1" noChangeShapeType="1" noTextEdit="1"/>
              </p:cNvSpPr>
              <p:nvPr/>
            </p:nvSpPr>
            <p:spPr>
              <a:xfrm>
                <a:off x="4285117" y="3910382"/>
                <a:ext cx="44666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ectangle 108"/>
              <p:cNvSpPr/>
              <p:nvPr/>
            </p:nvSpPr>
            <p:spPr>
              <a:xfrm rot="660429">
                <a:off x="2945882" y="4199371"/>
                <a:ext cx="96866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𝑎</m:t>
                              </m:r>
                            </m:e>
                            <m:sub>
                              <m:r>
                                <a:rPr lang="en-US" sz="1200" b="0" i="1" smtClean="0">
                                  <a:solidFill>
                                    <a:schemeClr val="tx1"/>
                                  </a:solidFill>
                                  <a:latin typeface="Cambria Math" panose="02040503050406030204" pitchFamily="18" charset="0"/>
                                </a:rPr>
                                <m:t>2</m:t>
                              </m:r>
                            </m:sub>
                          </m:sSub>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2</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109" name="Rectangle 108"/>
              <p:cNvSpPr>
                <a:spLocks noRot="1" noChangeAspect="1" noMove="1" noResize="1" noEditPoints="1" noAdjustHandles="1" noChangeArrowheads="1" noChangeShapeType="1" noTextEdit="1"/>
              </p:cNvSpPr>
              <p:nvPr/>
            </p:nvSpPr>
            <p:spPr>
              <a:xfrm rot="660429">
                <a:off x="2945882" y="4199371"/>
                <a:ext cx="968662"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p:cNvSpPr/>
              <p:nvPr/>
            </p:nvSpPr>
            <p:spPr>
              <a:xfrm>
                <a:off x="1992086" y="1379994"/>
                <a:ext cx="5225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127" name="Rectangle 126"/>
              <p:cNvSpPr>
                <a:spLocks noRot="1" noChangeAspect="1" noMove="1" noResize="1" noEditPoints="1" noAdjustHandles="1" noChangeArrowheads="1" noChangeShapeType="1" noTextEdit="1"/>
              </p:cNvSpPr>
              <p:nvPr/>
            </p:nvSpPr>
            <p:spPr>
              <a:xfrm>
                <a:off x="1992086" y="1379994"/>
                <a:ext cx="522514" cy="369332"/>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Rectangle 127"/>
              <p:cNvSpPr/>
              <p:nvPr/>
            </p:nvSpPr>
            <p:spPr>
              <a:xfrm>
                <a:off x="218325" y="1379994"/>
                <a:ext cx="488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sub>
                      </m:sSub>
                      <m:r>
                        <a:rPr lang="en-US" b="0" i="1" dirty="0" smtClean="0">
                          <a:latin typeface="Cambria Math"/>
                        </a:rPr>
                        <m:t> </m:t>
                      </m:r>
                    </m:oMath>
                  </m:oMathPara>
                </a14:m>
                <a:endParaRPr lang="en-US" dirty="0"/>
              </a:p>
            </p:txBody>
          </p:sp>
        </mc:Choice>
        <mc:Fallback xmlns="">
          <p:sp>
            <p:nvSpPr>
              <p:cNvPr id="128" name="Rectangle 127"/>
              <p:cNvSpPr>
                <a:spLocks noRot="1" noChangeAspect="1" noMove="1" noResize="1" noEditPoints="1" noAdjustHandles="1" noChangeArrowheads="1" noChangeShapeType="1" noTextEdit="1"/>
              </p:cNvSpPr>
              <p:nvPr/>
            </p:nvSpPr>
            <p:spPr>
              <a:xfrm>
                <a:off x="218325" y="1379994"/>
                <a:ext cx="488339" cy="369332"/>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5921449" y="1379994"/>
                <a:ext cx="7421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𝐴</m:t>
                          </m:r>
                        </m:e>
                        <m:sub>
                          <m:r>
                            <a:rPr lang="en-US" b="0" i="1" dirty="0" smtClean="0">
                              <a:latin typeface="Cambria Math"/>
                            </a:rPr>
                            <m:t>𝑡</m:t>
                          </m:r>
                          <m:r>
                            <a:rPr lang="en-US" b="0" i="1" dirty="0" smtClean="0">
                              <a:latin typeface="Cambria Math"/>
                            </a:rPr>
                            <m:t>+1</m:t>
                          </m:r>
                        </m:sub>
                      </m:sSub>
                      <m:r>
                        <a:rPr lang="en-US" b="0" i="1" dirty="0" smtClean="0">
                          <a:latin typeface="Cambria Math"/>
                        </a:rPr>
                        <m:t> </m:t>
                      </m:r>
                    </m:oMath>
                  </m:oMathPara>
                </a14:m>
                <a:endParaRPr lang="en-US" dirty="0"/>
              </a:p>
            </p:txBody>
          </p:sp>
        </mc:Choice>
        <mc:Fallback xmlns="">
          <p:sp>
            <p:nvSpPr>
              <p:cNvPr id="129" name="Rectangle 128"/>
              <p:cNvSpPr>
                <a:spLocks noRot="1" noChangeAspect="1" noMove="1" noResize="1" noEditPoints="1" noAdjustHandles="1" noChangeArrowheads="1" noChangeShapeType="1" noTextEdit="1"/>
              </p:cNvSpPr>
              <p:nvPr/>
            </p:nvSpPr>
            <p:spPr>
              <a:xfrm>
                <a:off x="5921449" y="1379994"/>
                <a:ext cx="742126" cy="369332"/>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129"/>
              <p:cNvSpPr/>
              <p:nvPr/>
            </p:nvSpPr>
            <p:spPr>
              <a:xfrm>
                <a:off x="8173274" y="1379994"/>
                <a:ext cx="70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𝑆</m:t>
                          </m:r>
                        </m:e>
                        <m:sub>
                          <m:r>
                            <a:rPr lang="en-US" b="0" i="1" dirty="0" smtClean="0">
                              <a:latin typeface="Cambria Math"/>
                            </a:rPr>
                            <m:t>𝑡</m:t>
                          </m:r>
                          <m:r>
                            <a:rPr lang="en-US" b="0" i="1" dirty="0" smtClean="0">
                              <a:latin typeface="Cambria Math"/>
                            </a:rPr>
                            <m:t>+2</m:t>
                          </m:r>
                        </m:sub>
                      </m:sSub>
                      <m:r>
                        <a:rPr lang="en-US" b="0" i="1" dirty="0" smtClean="0">
                          <a:latin typeface="Cambria Math"/>
                        </a:rPr>
                        <m:t> </m:t>
                      </m:r>
                    </m:oMath>
                  </m:oMathPara>
                </a14:m>
                <a:endParaRPr lang="en-US" dirty="0"/>
              </a:p>
            </p:txBody>
          </p:sp>
        </mc:Choice>
        <mc:Fallback xmlns="">
          <p:sp>
            <p:nvSpPr>
              <p:cNvPr id="130" name="Rectangle 129"/>
              <p:cNvSpPr>
                <a:spLocks noRot="1" noChangeAspect="1" noMove="1" noResize="1" noEditPoints="1" noAdjustHandles="1" noChangeArrowheads="1" noChangeShapeType="1" noTextEdit="1"/>
              </p:cNvSpPr>
              <p:nvPr/>
            </p:nvSpPr>
            <p:spPr>
              <a:xfrm>
                <a:off x="8173274" y="1379994"/>
                <a:ext cx="707951" cy="369332"/>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p:cNvSpPr/>
              <p:nvPr/>
            </p:nvSpPr>
            <p:spPr>
              <a:xfrm>
                <a:off x="5658621" y="2883289"/>
                <a:ext cx="140301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b>
                        <m:sSubPr>
                          <m:ctrlPr>
                            <a:rPr lang="en-US" b="0" i="1" smtClean="0">
                              <a:solidFill>
                                <a:srgbClr val="3333FF"/>
                              </a:solidFill>
                              <a:latin typeface="Cambria Math" panose="02040503050406030204" pitchFamily="18" charset="0"/>
                            </a:rPr>
                          </m:ctrlPr>
                        </m:sSubPr>
                        <m:e>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panose="02040503050406030204" pitchFamily="18" charset="0"/>
                                </a:rPr>
                                <m:t>𝑠</m:t>
                              </m:r>
                            </m:e>
                            <m:sup>
                              <m:r>
                                <a:rPr lang="en-US" b="0" i="1" smtClean="0">
                                  <a:solidFill>
                                    <a:srgbClr val="3333FF"/>
                                  </a:solidFill>
                                  <a:latin typeface="Cambria Math" panose="02040503050406030204" pitchFamily="18" charset="0"/>
                                </a:rPr>
                                <m:t>′</m:t>
                              </m:r>
                            </m:sup>
                          </m:sSup>
                          <m:r>
                            <a:rPr lang="en-US" b="0" i="1" smtClean="0">
                              <a:solidFill>
                                <a:srgbClr val="3333FF"/>
                              </a:solidFill>
                              <a:latin typeface="Cambria Math" panose="02040503050406030204" pitchFamily="18" charset="0"/>
                            </a:rPr>
                            <m:t>=</m:t>
                          </m:r>
                          <m:r>
                            <a:rPr lang="en-US" b="0" i="1" smtClean="0">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1</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147" name="Rectangle 146"/>
              <p:cNvSpPr>
                <a:spLocks noRot="1" noChangeAspect="1" noMove="1" noResize="1" noEditPoints="1" noAdjustHandles="1" noChangeArrowheads="1" noChangeShapeType="1" noTextEdit="1"/>
              </p:cNvSpPr>
              <p:nvPr/>
            </p:nvSpPr>
            <p:spPr>
              <a:xfrm>
                <a:off x="5658621" y="2883289"/>
                <a:ext cx="1403013" cy="369332"/>
              </a:xfrm>
              <a:prstGeom prst="rect">
                <a:avLst/>
              </a:prstGeom>
              <a:blipFill>
                <a:blip r:embed="rId1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Rectangle 148"/>
              <p:cNvSpPr/>
              <p:nvPr/>
            </p:nvSpPr>
            <p:spPr>
              <a:xfrm>
                <a:off x="5616045" y="4213546"/>
                <a:ext cx="1408334"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b>
                        <m:sSubPr>
                          <m:ctrlPr>
                            <a:rPr lang="en-US" i="1">
                              <a:solidFill>
                                <a:srgbClr val="3333FF"/>
                              </a:solidFill>
                              <a:latin typeface="Cambria Math" panose="02040503050406030204" pitchFamily="18" charset="0"/>
                            </a:rPr>
                          </m:ctrlPr>
                        </m:sSubPr>
                        <m:e>
                          <m:sSup>
                            <m:sSupPr>
                              <m:ctrlPr>
                                <a:rPr lang="en-US" i="1">
                                  <a:solidFill>
                                    <a:srgbClr val="3333FF"/>
                                  </a:solidFill>
                                  <a:latin typeface="Cambria Math" panose="02040503050406030204" pitchFamily="18" charset="0"/>
                                </a:rPr>
                              </m:ctrlPr>
                            </m:sSupPr>
                            <m:e>
                              <m:r>
                                <a:rPr lang="en-US" i="1">
                                  <a:solidFill>
                                    <a:srgbClr val="3333FF"/>
                                  </a:solidFill>
                                  <a:latin typeface="Cambria Math" panose="02040503050406030204" pitchFamily="18" charset="0"/>
                                </a:rPr>
                                <m:t>𝑠</m:t>
                              </m:r>
                            </m:e>
                            <m:sup>
                              <m:r>
                                <a:rPr lang="en-US" i="1">
                                  <a:solidFill>
                                    <a:srgbClr val="3333FF"/>
                                  </a:solidFill>
                                  <a:latin typeface="Cambria Math" panose="02040503050406030204" pitchFamily="18" charset="0"/>
                                </a:rPr>
                                <m:t>′</m:t>
                              </m:r>
                            </m:sup>
                          </m:sSup>
                          <m:r>
                            <a:rPr lang="en-US" i="1">
                              <a:solidFill>
                                <a:srgbClr val="3333FF"/>
                              </a:solidFill>
                              <a:latin typeface="Cambria Math" panose="02040503050406030204" pitchFamily="18" charset="0"/>
                            </a:rPr>
                            <m:t>=</m:t>
                          </m:r>
                          <m:r>
                            <a:rPr lang="en-US" i="1">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2</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149" name="Rectangle 148"/>
              <p:cNvSpPr>
                <a:spLocks noRot="1" noChangeAspect="1" noMove="1" noResize="1" noEditPoints="1" noAdjustHandles="1" noChangeArrowheads="1" noChangeShapeType="1" noTextEdit="1"/>
              </p:cNvSpPr>
              <p:nvPr/>
            </p:nvSpPr>
            <p:spPr>
              <a:xfrm>
                <a:off x="5616045" y="4213546"/>
                <a:ext cx="1408334" cy="369332"/>
              </a:xfrm>
              <a:prstGeom prst="rect">
                <a:avLst/>
              </a:prstGeom>
              <a:blipFill>
                <a:blip r:embed="rId18"/>
                <a:stretch>
                  <a:fillRect b="-13115"/>
                </a:stretch>
              </a:blipFill>
            </p:spPr>
            <p:txBody>
              <a:bodyPr/>
              <a:lstStyle/>
              <a:p>
                <a:r>
                  <a:rPr lang="en-US">
                    <a:noFill/>
                  </a:rPr>
                  <a:t> </a:t>
                </a:r>
              </a:p>
            </p:txBody>
          </p:sp>
        </mc:Fallback>
      </mc:AlternateContent>
      <p:sp>
        <p:nvSpPr>
          <p:cNvPr id="27" name="TextBox 26"/>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Q Function</a:t>
            </a:r>
            <a:endParaRPr lang="en-US" b="1" dirty="0">
              <a:solidFill>
                <a:srgbClr val="3333FF"/>
              </a:solidFill>
            </a:endParaRPr>
          </a:p>
        </p:txBody>
      </p:sp>
      <mc:AlternateContent xmlns:mc="http://schemas.openxmlformats.org/markup-compatibility/2006" xmlns:a14="http://schemas.microsoft.com/office/drawing/2010/main">
        <mc:Choice Requires="a14">
          <p:sp>
            <p:nvSpPr>
              <p:cNvPr id="28" name="Rectangle 27"/>
              <p:cNvSpPr/>
              <p:nvPr/>
            </p:nvSpPr>
            <p:spPr>
              <a:xfrm>
                <a:off x="487266" y="738576"/>
                <a:ext cx="5837334" cy="369332"/>
              </a:xfrm>
              <a:prstGeom prst="rect">
                <a:avLst/>
              </a:prstGeom>
              <a:solidFill>
                <a:schemeClr val="accent2">
                  <a:lumMod val="20000"/>
                  <a:lumOff val="80000"/>
                </a:schemeClr>
              </a:solidFill>
            </p:spPr>
            <p:txBody>
              <a:bodyPr wrap="square">
                <a:spAutoFit/>
              </a:bodyPr>
              <a:lstStyle/>
              <a:p>
                <a:r>
                  <a:rPr lang="en-US" dirty="0" smtClean="0">
                    <a:solidFill>
                      <a:srgbClr val="FF0000"/>
                    </a:solidFill>
                  </a:rPr>
                  <a:t>A policy </a:t>
                </a:r>
                <a14:m>
                  <m:oMath xmlns:m="http://schemas.openxmlformats.org/officeDocument/2006/math">
                    <m:r>
                      <a:rPr lang="en-US" i="1" dirty="0">
                        <a:solidFill>
                          <a:srgbClr val="FF0000"/>
                        </a:solidFill>
                        <a:latin typeface="Cambria Math"/>
                      </a:rPr>
                      <m:t>𝜋</m:t>
                    </m:r>
                  </m:oMath>
                </a14:m>
                <a:r>
                  <a:rPr lang="en-US" dirty="0" smtClean="0">
                    <a:solidFill>
                      <a:srgbClr val="FF0000"/>
                    </a:solidFill>
                  </a:rPr>
                  <a:t> is given as: </a:t>
                </a:r>
                <a14:m>
                  <m:oMath xmlns:m="http://schemas.openxmlformats.org/officeDocument/2006/math">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r>
                          <a:rPr lang="en-US" i="1" dirty="0">
                            <a:solidFill>
                              <a:srgbClr val="FF0000"/>
                            </a:solidFill>
                            <a:latin typeface="Cambria Math"/>
                          </a:rPr>
                          <m:t>𝑠</m:t>
                        </m:r>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2</m:t>
                        </m:r>
                      </m:sub>
                    </m:sSub>
                    <m:r>
                      <a:rPr lang="en-US" i="1" dirty="0">
                        <a:solidFill>
                          <a:srgbClr val="FF0000"/>
                        </a:solidFill>
                        <a:latin typeface="Cambria Math"/>
                      </a:rPr>
                      <m:t>; </m:t>
                    </m:r>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r>
                          <a:rPr lang="en-US" i="1" dirty="0">
                            <a:solidFill>
                              <a:srgbClr val="FF0000"/>
                            </a:solidFill>
                            <a:latin typeface="Cambria Math"/>
                          </a:rPr>
                          <m:t>𝑠</m:t>
                        </m:r>
                        <m:r>
                          <a:rPr lang="en-US" i="1" dirty="0">
                            <a:solidFill>
                              <a:srgbClr val="FF0000"/>
                            </a:solidFill>
                            <a:latin typeface="Cambria Math"/>
                          </a:rPr>
                          <m:t>′</m:t>
                        </m:r>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1</m:t>
                        </m:r>
                      </m:sub>
                    </m:sSub>
                    <m:r>
                      <a:rPr lang="en-US" i="1" dirty="0">
                        <a:solidFill>
                          <a:srgbClr val="FF0000"/>
                        </a:solidFill>
                        <a:latin typeface="Cambria Math"/>
                      </a:rPr>
                      <m:t>; </m:t>
                    </m:r>
                    <m:r>
                      <a:rPr lang="en-US" i="1" dirty="0">
                        <a:solidFill>
                          <a:srgbClr val="FF0000"/>
                        </a:solidFill>
                        <a:latin typeface="Cambria Math"/>
                      </a:rPr>
                      <m:t>𝜋</m:t>
                    </m:r>
                    <m:d>
                      <m:dPr>
                        <m:ctrlPr>
                          <a:rPr lang="en-US" i="1" dirty="0">
                            <a:solidFill>
                              <a:srgbClr val="FF0000"/>
                            </a:solidFill>
                            <a:latin typeface="Cambria Math" panose="02040503050406030204" pitchFamily="18" charset="0"/>
                          </a:rPr>
                        </m:ctrlPr>
                      </m:dPr>
                      <m:e>
                        <m:r>
                          <a:rPr lang="en-US" i="1" dirty="0">
                            <a:solidFill>
                              <a:srgbClr val="FF0000"/>
                            </a:solidFill>
                            <a:latin typeface="Cambria Math"/>
                          </a:rPr>
                          <m:t>𝑠</m:t>
                        </m:r>
                        <m:r>
                          <a:rPr lang="en-US" i="1" dirty="0">
                            <a:solidFill>
                              <a:srgbClr val="FF0000"/>
                            </a:solidFill>
                            <a:latin typeface="Cambria Math"/>
                          </a:rPr>
                          <m:t>′′</m:t>
                        </m:r>
                      </m:e>
                    </m:d>
                    <m:r>
                      <a:rPr lang="en-US" i="1" dirty="0">
                        <a:solidFill>
                          <a:srgbClr val="FF0000"/>
                        </a:solidFill>
                        <a:latin typeface="Cambria Math"/>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a:rPr>
                          <m:t>𝑎</m:t>
                        </m:r>
                      </m:e>
                      <m:sub>
                        <m:r>
                          <a:rPr lang="en-US" i="1" dirty="0">
                            <a:solidFill>
                              <a:srgbClr val="FF0000"/>
                            </a:solidFill>
                            <a:latin typeface="Cambria Math"/>
                          </a:rPr>
                          <m:t>2</m:t>
                        </m:r>
                      </m:sub>
                    </m:sSub>
                  </m:oMath>
                </a14:m>
                <a:r>
                  <a:rPr lang="en-US" dirty="0" smtClean="0">
                    <a:solidFill>
                      <a:srgbClr val="FF0000"/>
                    </a:solidFill>
                  </a:rPr>
                  <a:t> </a:t>
                </a:r>
                <a:endParaRPr lang="en-US" dirty="0">
                  <a:solidFill>
                    <a:srgbClr val="FF000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487266" y="738576"/>
                <a:ext cx="5837334" cy="369332"/>
              </a:xfrm>
              <a:prstGeom prst="rect">
                <a:avLst/>
              </a:prstGeom>
              <a:blipFill>
                <a:blip r:embed="rId19"/>
                <a:stretch>
                  <a:fillRect l="-93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831715" y="5251811"/>
                <a:ext cx="523553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a:rPr>
                            <m:t>𝑄</m:t>
                          </m:r>
                        </m:e>
                        <m:sup>
                          <m:r>
                            <a:rPr lang="en-US" i="1">
                              <a:solidFill>
                                <a:schemeClr val="tx1"/>
                              </a:solidFill>
                              <a:latin typeface="Cambria Math"/>
                            </a:rPr>
                            <m:t>𝜋</m:t>
                          </m:r>
                        </m:sup>
                      </m:sSup>
                      <m:r>
                        <a:rPr lang="en-US" i="1">
                          <a:solidFill>
                            <a:schemeClr val="tx1"/>
                          </a:solidFill>
                          <a:latin typeface="Cambria Math"/>
                        </a:rPr>
                        <m:t>(</m:t>
                      </m:r>
                      <m:r>
                        <a:rPr lang="en-US" i="1">
                          <a:solidFill>
                            <a:schemeClr val="tx1"/>
                          </a:solidFill>
                          <a:latin typeface="Cambria Math"/>
                        </a:rPr>
                        <m:t>𝑠</m:t>
                      </m:r>
                      <m:r>
                        <a:rPr lang="en-US" i="1">
                          <a:solidFill>
                            <a:schemeClr val="tx1"/>
                          </a:solidFill>
                          <a:latin typeface="Cambria Math"/>
                        </a:rPr>
                        <m:t>,</m:t>
                      </m:r>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a:rPr>
                            <m:t>𝑎</m:t>
                          </m:r>
                        </m:e>
                        <m:sub>
                          <m:r>
                            <a:rPr lang="en-US" i="1" dirty="0">
                              <a:solidFill>
                                <a:schemeClr val="tx1"/>
                              </a:solidFill>
                              <a:latin typeface="Cambria Math"/>
                            </a:rPr>
                            <m:t>2</m:t>
                          </m:r>
                        </m:sub>
                      </m:sSub>
                      <m:r>
                        <a:rPr lang="en-US" i="1">
                          <a:solidFill>
                            <a:schemeClr val="tx1"/>
                          </a:solidFill>
                          <a:latin typeface="Cambria Math"/>
                        </a:rPr>
                        <m:t>)</m:t>
                      </m:r>
                      <m:r>
                        <a:rPr lang="en-US" b="0" i="1" smtClean="0">
                          <a:solidFill>
                            <a:schemeClr val="tx1"/>
                          </a:solidFill>
                          <a:latin typeface="Cambria Math" panose="02040503050406030204" pitchFamily="18" charset="0"/>
                        </a:rPr>
                        <m:t>=</m:t>
                      </m:r>
                      <m:r>
                        <a:rPr lang="en-US" i="1">
                          <a:solidFill>
                            <a:schemeClr val="tx1"/>
                          </a:solidFill>
                          <a:latin typeface="Cambria Math"/>
                        </a:rPr>
                        <m:t>𝑇</m:t>
                      </m:r>
                      <m:d>
                        <m:dPr>
                          <m:ctrlPr>
                            <a:rPr lang="en-US" i="1">
                              <a:solidFill>
                                <a:schemeClr val="tx1"/>
                              </a:solidFill>
                              <a:latin typeface="Cambria Math" panose="02040503050406030204" pitchFamily="18" charset="0"/>
                            </a:rPr>
                          </m:ctrlPr>
                        </m:dPr>
                        <m:e>
                          <m:r>
                            <a:rPr lang="en-US" i="1">
                              <a:solidFill>
                                <a:schemeClr val="tx1"/>
                              </a:solidFill>
                              <a:latin typeface="Cambria Math"/>
                            </a:rPr>
                            <m:t>𝑠</m:t>
                          </m:r>
                          <m:r>
                            <a:rPr lang="en-US" i="1">
                              <a:solidFill>
                                <a:schemeClr val="tx1"/>
                              </a:solidFill>
                              <a:latin typeface="Cambria Math"/>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1</m:t>
                              </m:r>
                            </m:sub>
                          </m:sSub>
                        </m:e>
                      </m:d>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𝑅</m:t>
                          </m:r>
                          <m:d>
                            <m:dPr>
                              <m:ctrlPr>
                                <a:rPr lang="en-US" i="1">
                                  <a:solidFill>
                                    <a:schemeClr val="tx1"/>
                                  </a:solidFill>
                                  <a:latin typeface="Cambria Math" panose="02040503050406030204" pitchFamily="18" charset="0"/>
                                </a:rPr>
                              </m:ctrlPr>
                            </m:dPr>
                            <m:e>
                              <m:r>
                                <a:rPr lang="en-US" i="1">
                                  <a:solidFill>
                                    <a:schemeClr val="tx1"/>
                                  </a:solidFill>
                                  <a:latin typeface="Cambria Math"/>
                                </a:rPr>
                                <m:t>𝑠</m:t>
                              </m:r>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1</m:t>
                                  </m:r>
                                </m:sub>
                              </m:sSub>
                            </m:e>
                          </m:d>
                          <m:r>
                            <a:rPr lang="en-US" i="1">
                              <a:solidFill>
                                <a:schemeClr val="tx1"/>
                              </a:solidFill>
                              <a:latin typeface="Cambria Math"/>
                            </a:rPr>
                            <m:t>+</m:t>
                          </m:r>
                          <m:r>
                            <a:rPr lang="en-US" i="1">
                              <a:solidFill>
                                <a:schemeClr val="tx1"/>
                              </a:solidFill>
                              <a:latin typeface="Cambria Math"/>
                            </a:rPr>
                            <m:t>𝛾</m:t>
                          </m:r>
                          <m:sSup>
                            <m:sSupPr>
                              <m:ctrlPr>
                                <a:rPr lang="en-US" i="1">
                                  <a:solidFill>
                                    <a:schemeClr val="tx1"/>
                                  </a:solidFill>
                                  <a:latin typeface="Cambria Math" panose="02040503050406030204" pitchFamily="18" charset="0"/>
                                </a:rPr>
                              </m:ctrlPr>
                            </m:sSupPr>
                            <m:e>
                              <m:r>
                                <a:rPr lang="en-US" i="1">
                                  <a:solidFill>
                                    <a:schemeClr val="tx1"/>
                                  </a:solidFill>
                                  <a:latin typeface="Cambria Math"/>
                                </a:rPr>
                                <m:t>𝑉</m:t>
                              </m:r>
                            </m:e>
                            <m:sup>
                              <m:r>
                                <a:rPr lang="en-US" i="1">
                                  <a:solidFill>
                                    <a:schemeClr val="tx1"/>
                                  </a:solidFill>
                                  <a:latin typeface="Cambria Math"/>
                                </a:rPr>
                                <m:t>𝜋</m:t>
                              </m:r>
                            </m:sup>
                          </m:sSup>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1</m:t>
                                  </m:r>
                                </m:sub>
                              </m:sSub>
                            </m:e>
                          </m:d>
                        </m:e>
                      </m:d>
                      <m:r>
                        <a:rPr lang="en-US" b="0" i="0" smtClean="0">
                          <a:solidFill>
                            <a:schemeClr val="tx1"/>
                          </a:solidFill>
                          <a:latin typeface="Cambria Math" panose="02040503050406030204" pitchFamily="18" charset="0"/>
                        </a:rPr>
                        <m:t>+</m:t>
                      </m:r>
                    </m:oMath>
                  </m:oMathPara>
                </a14:m>
                <a:endParaRPr lang="en-US" dirty="0" smtClean="0">
                  <a:solidFill>
                    <a:schemeClr val="tx1"/>
                  </a:solidFill>
                </a:endParaRPr>
              </a:p>
              <a:p>
                <a:r>
                  <a:rPr lang="en-US" dirty="0" smtClean="0">
                    <a:solidFill>
                      <a:schemeClr val="tx1"/>
                    </a:solidFill>
                  </a:rPr>
                  <a:t>                         </a:t>
                </a:r>
                <a14:m>
                  <m:oMath xmlns:m="http://schemas.openxmlformats.org/officeDocument/2006/math">
                    <m:r>
                      <a:rPr lang="en-US" i="1">
                        <a:solidFill>
                          <a:schemeClr val="tx1"/>
                        </a:solidFill>
                        <a:latin typeface="Cambria Math"/>
                      </a:rPr>
                      <m:t>𝑇</m:t>
                    </m:r>
                    <m:d>
                      <m:dPr>
                        <m:ctrlPr>
                          <a:rPr lang="en-US" i="1">
                            <a:solidFill>
                              <a:schemeClr val="tx1"/>
                            </a:solidFill>
                            <a:latin typeface="Cambria Math" panose="02040503050406030204" pitchFamily="18" charset="0"/>
                          </a:rPr>
                        </m:ctrlPr>
                      </m:dPr>
                      <m:e>
                        <m:r>
                          <a:rPr lang="en-US" i="1">
                            <a:solidFill>
                              <a:schemeClr val="tx1"/>
                            </a:solidFill>
                            <a:latin typeface="Cambria Math"/>
                          </a:rPr>
                          <m:t>𝑠</m:t>
                        </m:r>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2</m:t>
                            </m:r>
                          </m:sub>
                        </m:sSub>
                      </m:e>
                    </m:d>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𝑅</m:t>
                        </m:r>
                        <m:d>
                          <m:dPr>
                            <m:ctrlPr>
                              <a:rPr lang="en-US" i="1">
                                <a:solidFill>
                                  <a:schemeClr val="tx1"/>
                                </a:solidFill>
                                <a:latin typeface="Cambria Math" panose="02040503050406030204" pitchFamily="18" charset="0"/>
                              </a:rPr>
                            </m:ctrlPr>
                          </m:dPr>
                          <m:e>
                            <m:r>
                              <a:rPr lang="en-US" i="1">
                                <a:solidFill>
                                  <a:schemeClr val="tx1"/>
                                </a:solidFill>
                                <a:latin typeface="Cambria Math"/>
                              </a:rPr>
                              <m:t>𝑠</m:t>
                            </m:r>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2</m:t>
                                </m:r>
                              </m:sub>
                            </m:sSub>
                          </m:e>
                        </m:d>
                        <m:r>
                          <a:rPr lang="en-US" i="1">
                            <a:solidFill>
                              <a:schemeClr val="tx1"/>
                            </a:solidFill>
                            <a:latin typeface="Cambria Math"/>
                          </a:rPr>
                          <m:t>+</m:t>
                        </m:r>
                        <m:r>
                          <a:rPr lang="en-US" i="1">
                            <a:solidFill>
                              <a:schemeClr val="tx1"/>
                            </a:solidFill>
                            <a:latin typeface="Cambria Math"/>
                          </a:rPr>
                          <m:t>𝛾</m:t>
                        </m:r>
                        <m:sSup>
                          <m:sSupPr>
                            <m:ctrlPr>
                              <a:rPr lang="en-US" i="1">
                                <a:solidFill>
                                  <a:schemeClr val="tx1"/>
                                </a:solidFill>
                                <a:latin typeface="Cambria Math" panose="02040503050406030204" pitchFamily="18" charset="0"/>
                              </a:rPr>
                            </m:ctrlPr>
                          </m:sSupPr>
                          <m:e>
                            <m:r>
                              <a:rPr lang="en-US" i="1">
                                <a:solidFill>
                                  <a:schemeClr val="tx1"/>
                                </a:solidFill>
                                <a:latin typeface="Cambria Math"/>
                              </a:rPr>
                              <m:t>𝑉</m:t>
                            </m:r>
                          </m:e>
                          <m:sup>
                            <m:r>
                              <a:rPr lang="en-US" i="1">
                                <a:solidFill>
                                  <a:schemeClr val="tx1"/>
                                </a:solidFill>
                                <a:latin typeface="Cambria Math"/>
                              </a:rPr>
                              <m:t>𝜋</m:t>
                            </m:r>
                          </m:sup>
                        </m:sSup>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2</m:t>
                                </m:r>
                              </m:sub>
                            </m:sSub>
                          </m:e>
                        </m:d>
                      </m:e>
                    </m:d>
                  </m:oMath>
                </a14:m>
                <a:endParaRPr lang="en-US" dirty="0">
                  <a:solidFill>
                    <a:schemeClr val="tx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831715" y="5251811"/>
                <a:ext cx="5235536" cy="646331"/>
              </a:xfrm>
              <a:prstGeom prst="rect">
                <a:avLst/>
              </a:prstGeom>
              <a:blipFill>
                <a:blip r:embed="rId20"/>
                <a:stretch>
                  <a:fillRect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rot="20876544">
                <a:off x="2752679" y="3028562"/>
                <a:ext cx="1429213"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a:rPr>
                        <m:t>) </m:t>
                      </m:r>
                    </m:oMath>
                  </m:oMathPara>
                </a14:m>
                <a:endParaRPr lang="en-US" sz="1200"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rot="20876544">
                <a:off x="2752679" y="3028562"/>
                <a:ext cx="1429213" cy="276999"/>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rot="20921134">
                <a:off x="2982332" y="3241044"/>
                <a:ext cx="969906"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𝑎</m:t>
                              </m:r>
                            </m:e>
                            <m:sub>
                              <m:r>
                                <a:rPr lang="en-US" sz="1200" b="0" i="1" smtClean="0">
                                  <a:solidFill>
                                    <a:schemeClr val="tx1"/>
                                  </a:solidFill>
                                  <a:latin typeface="Cambria Math" panose="02040503050406030204" pitchFamily="18" charset="0"/>
                                </a:rPr>
                                <m:t>2</m:t>
                              </m:r>
                            </m:sub>
                          </m:sSub>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1</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rot="20921134">
                <a:off x="2982332" y="3241044"/>
                <a:ext cx="969906" cy="276999"/>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654671" y="3076292"/>
                <a:ext cx="115018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a:rPr>
                            <m:t>𝑄</m:t>
                          </m:r>
                        </m:e>
                        <m:sup>
                          <m:r>
                            <a:rPr lang="en-US" i="1">
                              <a:solidFill>
                                <a:srgbClr val="00B050"/>
                              </a:solidFill>
                              <a:latin typeface="Cambria Math"/>
                            </a:rPr>
                            <m:t>𝜋</m:t>
                          </m:r>
                        </m:sup>
                      </m:sSup>
                      <m:r>
                        <a:rPr lang="en-US" i="1">
                          <a:solidFill>
                            <a:srgbClr val="00B050"/>
                          </a:solidFill>
                          <a:latin typeface="Cambria Math"/>
                        </a:rPr>
                        <m:t>(</m:t>
                      </m:r>
                      <m:r>
                        <a:rPr lang="en-US" i="1">
                          <a:solidFill>
                            <a:srgbClr val="00B050"/>
                          </a:solidFill>
                          <a:latin typeface="Cambria Math"/>
                        </a:rPr>
                        <m:t>𝑠</m:t>
                      </m:r>
                      <m:r>
                        <a:rPr lang="en-US" b="0" i="1" smtClean="0">
                          <a:solidFill>
                            <a:srgbClr val="00B050"/>
                          </a:solidFill>
                          <a:latin typeface="Cambria Math"/>
                        </a:rPr>
                        <m:t>,</m:t>
                      </m:r>
                      <m:sSub>
                        <m:sSubPr>
                          <m:ctrlPr>
                            <a:rPr lang="en-US" i="1" dirty="0" smtClean="0">
                              <a:solidFill>
                                <a:srgbClr val="00B050"/>
                              </a:solidFill>
                              <a:latin typeface="Cambria Math" panose="02040503050406030204" pitchFamily="18" charset="0"/>
                            </a:rPr>
                          </m:ctrlPr>
                        </m:sSubPr>
                        <m:e>
                          <m:r>
                            <a:rPr lang="en-US" i="1" dirty="0">
                              <a:solidFill>
                                <a:srgbClr val="00B050"/>
                              </a:solidFill>
                              <a:latin typeface="Cambria Math"/>
                            </a:rPr>
                            <m:t>𝑎</m:t>
                          </m:r>
                        </m:e>
                        <m:sub>
                          <m:r>
                            <a:rPr lang="en-US" i="1" dirty="0">
                              <a:solidFill>
                                <a:srgbClr val="00B050"/>
                              </a:solidFill>
                              <a:latin typeface="Cambria Math"/>
                            </a:rPr>
                            <m:t>2</m:t>
                          </m:r>
                        </m:sub>
                      </m:sSub>
                      <m:r>
                        <a:rPr lang="en-US" i="1">
                          <a:solidFill>
                            <a:srgbClr val="00B050"/>
                          </a:solidFill>
                          <a:latin typeface="Cambria Math"/>
                        </a:rPr>
                        <m:t>)</m:t>
                      </m:r>
                    </m:oMath>
                  </m:oMathPara>
                </a14:m>
                <a:endParaRPr lang="en-US" dirty="0">
                  <a:solidFill>
                    <a:srgbClr val="00B050"/>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1654671" y="3076292"/>
                <a:ext cx="1150187" cy="369332"/>
              </a:xfrm>
              <a:prstGeom prst="rect">
                <a:avLst/>
              </a:prstGeom>
              <a:blipFill>
                <a:blip r:embed="rId23"/>
                <a:stretch>
                  <a:fillRect l="-529"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p:cNvSpPr/>
              <p:nvPr/>
            </p:nvSpPr>
            <p:spPr>
              <a:xfrm>
                <a:off x="152400" y="3513967"/>
                <a:ext cx="529483" cy="523171"/>
              </a:xfrm>
              <a:prstGeom prst="ellipse">
                <a:avLst/>
              </a:prstGeom>
              <a:no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bg1">
                              <a:lumMod val="75000"/>
                            </a:schemeClr>
                          </a:solidFill>
                          <a:latin typeface="Cambria Math"/>
                        </a:rPr>
                        <m:t>𝑠</m:t>
                      </m:r>
                    </m:oMath>
                  </m:oMathPara>
                </a14:m>
                <a:endParaRPr lang="en-US" sz="1700" dirty="0">
                  <a:solidFill>
                    <a:schemeClr val="bg1">
                      <a:lumMod val="75000"/>
                    </a:schemeClr>
                  </a:solidFill>
                </a:endParaRPr>
              </a:p>
            </p:txBody>
          </p:sp>
        </mc:Choice>
        <mc:Fallback xmlns="">
          <p:sp>
            <p:nvSpPr>
              <p:cNvPr id="32" name="Oval 31"/>
              <p:cNvSpPr>
                <a:spLocks noRot="1" noChangeAspect="1" noMove="1" noResize="1" noEditPoints="1" noAdjustHandles="1" noChangeArrowheads="1" noChangeShapeType="1" noTextEdit="1"/>
              </p:cNvSpPr>
              <p:nvPr/>
            </p:nvSpPr>
            <p:spPr>
              <a:xfrm>
                <a:off x="152400" y="3513967"/>
                <a:ext cx="529483" cy="523171"/>
              </a:xfrm>
              <a:prstGeom prst="ellipse">
                <a:avLst/>
              </a:prstGeom>
              <a:blipFill>
                <a:blip r:embed="rId24"/>
                <a:stretch>
                  <a:fillRect/>
                </a:stretch>
              </a:blipFill>
              <a:ln w="19050">
                <a:solidFill>
                  <a:schemeClr val="bg1">
                    <a:lumMod val="75000"/>
                  </a:schemeClr>
                </a:solidFill>
                <a:prstDash val="solid"/>
              </a:ln>
            </p:spPr>
            <p:txBody>
              <a:bodyPr/>
              <a:lstStyle/>
              <a:p>
                <a:r>
                  <a:rPr lang="en-US">
                    <a:noFill/>
                  </a:rPr>
                  <a:t> </a:t>
                </a:r>
              </a:p>
            </p:txBody>
          </p:sp>
        </mc:Fallback>
      </mc:AlternateContent>
      <p:cxnSp>
        <p:nvCxnSpPr>
          <p:cNvPr id="33" name="Straight Arrow Connector 32"/>
          <p:cNvCxnSpPr>
            <a:stCxn id="32" idx="6"/>
          </p:cNvCxnSpPr>
          <p:nvPr/>
        </p:nvCxnSpPr>
        <p:spPr>
          <a:xfrm>
            <a:off x="681883" y="3775553"/>
            <a:ext cx="1312167" cy="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1060824" y="3383852"/>
                <a:ext cx="473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bg1">
                                  <a:lumMod val="75000"/>
                                </a:schemeClr>
                              </a:solidFill>
                              <a:latin typeface="Cambria Math" panose="02040503050406030204" pitchFamily="18" charset="0"/>
                            </a:rPr>
                          </m:ctrlPr>
                        </m:sSubPr>
                        <m:e>
                          <m:r>
                            <a:rPr lang="en-US" i="1" dirty="0">
                              <a:solidFill>
                                <a:schemeClr val="bg1">
                                  <a:lumMod val="75000"/>
                                </a:schemeClr>
                              </a:solidFill>
                              <a:latin typeface="Cambria Math"/>
                            </a:rPr>
                            <m:t>𝑎</m:t>
                          </m:r>
                        </m:e>
                        <m:sub>
                          <m:r>
                            <a:rPr lang="en-US" b="0" i="1" dirty="0" smtClean="0">
                              <a:solidFill>
                                <a:schemeClr val="bg1">
                                  <a:lumMod val="75000"/>
                                </a:schemeClr>
                              </a:solidFill>
                              <a:latin typeface="Cambria Math"/>
                            </a:rPr>
                            <m:t>2</m:t>
                          </m:r>
                        </m:sub>
                      </m:sSub>
                    </m:oMath>
                  </m:oMathPara>
                </a14:m>
                <a:endParaRPr lang="en-US" dirty="0">
                  <a:solidFill>
                    <a:schemeClr val="bg1">
                      <a:lumMod val="75000"/>
                    </a:schemeClr>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1060824" y="3383852"/>
                <a:ext cx="473142" cy="369332"/>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2146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rapezoid 31"/>
          <p:cNvSpPr/>
          <p:nvPr/>
        </p:nvSpPr>
        <p:spPr>
          <a:xfrm rot="15414063">
            <a:off x="6238288" y="230066"/>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rapezoid 37"/>
          <p:cNvSpPr/>
          <p:nvPr/>
        </p:nvSpPr>
        <p:spPr>
          <a:xfrm rot="16907350">
            <a:off x="6244423" y="1552765"/>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Rectangle 38"/>
              <p:cNvSpPr/>
              <p:nvPr/>
            </p:nvSpPr>
            <p:spPr>
              <a:xfrm rot="665727">
                <a:off x="3545204" y="2393233"/>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r>
                        <a:rPr lang="en-US" sz="1200" b="0" i="1" smtClean="0">
                          <a:latin typeface="Cambria Math" panose="02040503050406030204" pitchFamily="18" charset="0"/>
                        </a:rPr>
                        <m:t>𝑎</m:t>
                      </m:r>
                      <m:r>
                        <a:rPr lang="en-US" sz="1200" i="1">
                          <a:latin typeface="Cambria Math"/>
                        </a:rPr>
                        <m:t>,</m:t>
                      </m:r>
                      <m:r>
                        <a:rPr lang="en-US" sz="1200" b="0" i="1" smtClean="0">
                          <a:latin typeface="Cambria Math"/>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a:rPr>
                        <m:t>) </m:t>
                      </m:r>
                    </m:oMath>
                  </m:oMathPara>
                </a14:m>
                <a:endParaRPr lang="en-US" sz="1200" dirty="0">
                  <a:solidFill>
                    <a:schemeClr val="tx1"/>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rot="665727">
                <a:off x="3545204" y="2393233"/>
                <a:ext cx="144476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p:cNvSpPr/>
              <p:nvPr/>
            </p:nvSpPr>
            <p:spPr>
              <a:xfrm>
                <a:off x="919898" y="1923833"/>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oMath>
                  </m:oMathPara>
                </a14:m>
                <a:endParaRPr lang="en-US" sz="1700" dirty="0">
                  <a:solidFill>
                    <a:schemeClr val="tx1"/>
                  </a:solidFill>
                </a:endParaRPr>
              </a:p>
            </p:txBody>
          </p:sp>
        </mc:Choice>
        <mc:Fallback xmlns="">
          <p:sp>
            <p:nvSpPr>
              <p:cNvPr id="40" name="Oval 39"/>
              <p:cNvSpPr>
                <a:spLocks noRot="1" noChangeAspect="1" noMove="1" noResize="1" noEditPoints="1" noAdjustHandles="1" noChangeArrowheads="1" noChangeShapeType="1" noTextEdit="1"/>
              </p:cNvSpPr>
              <p:nvPr/>
            </p:nvSpPr>
            <p:spPr>
              <a:xfrm>
                <a:off x="919898" y="1923833"/>
                <a:ext cx="529483" cy="523171"/>
              </a:xfrm>
              <a:prstGeom prst="ellipse">
                <a:avLst/>
              </a:prstGeom>
              <a:blipFill>
                <a:blip r:embed="rId4"/>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p:cNvSpPr/>
              <p:nvPr/>
            </p:nvSpPr>
            <p:spPr>
              <a:xfrm>
                <a:off x="4975933" y="1576910"/>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41" name="Oval 40"/>
              <p:cNvSpPr>
                <a:spLocks noRot="1" noChangeAspect="1" noMove="1" noResize="1" noEditPoints="1" noAdjustHandles="1" noChangeArrowheads="1" noChangeShapeType="1" noTextEdit="1"/>
              </p:cNvSpPr>
              <p:nvPr/>
            </p:nvSpPr>
            <p:spPr>
              <a:xfrm>
                <a:off x="4975933" y="1576910"/>
                <a:ext cx="529483" cy="523171"/>
              </a:xfrm>
              <a:prstGeom prst="ellipse">
                <a:avLst/>
              </a:prstGeom>
              <a:blipFill>
                <a:blip r:embed="rId5"/>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p:cNvSpPr/>
              <p:nvPr/>
            </p:nvSpPr>
            <p:spPr>
              <a:xfrm>
                <a:off x="4983269" y="2284907"/>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42" name="Oval 41"/>
              <p:cNvSpPr>
                <a:spLocks noRot="1" noChangeAspect="1" noMove="1" noResize="1" noEditPoints="1" noAdjustHandles="1" noChangeArrowheads="1" noChangeShapeType="1" noTextEdit="1"/>
              </p:cNvSpPr>
              <p:nvPr/>
            </p:nvSpPr>
            <p:spPr>
              <a:xfrm>
                <a:off x="4983269" y="2284907"/>
                <a:ext cx="529483" cy="523171"/>
              </a:xfrm>
              <a:prstGeom prst="ellipse">
                <a:avLst/>
              </a:prstGeom>
              <a:blipFill>
                <a:blip r:embed="rId5"/>
                <a:stretch>
                  <a:fillRect/>
                </a:stretch>
              </a:blipFill>
              <a:ln w="19050">
                <a:solidFill>
                  <a:srgbClr val="3333FF"/>
                </a:solidFill>
                <a:prstDash val="solid"/>
              </a:ln>
            </p:spPr>
            <p:txBody>
              <a:bodyPr/>
              <a:lstStyle/>
              <a:p>
                <a:r>
                  <a:rPr lang="en-US">
                    <a:noFill/>
                  </a:rPr>
                  <a:t> </a:t>
                </a:r>
              </a:p>
            </p:txBody>
          </p:sp>
        </mc:Fallback>
      </mc:AlternateContent>
      <p:cxnSp>
        <p:nvCxnSpPr>
          <p:cNvPr id="43" name="Straight Arrow Connector 42"/>
          <p:cNvCxnSpPr>
            <a:stCxn id="40" idx="6"/>
          </p:cNvCxnSpPr>
          <p:nvPr/>
        </p:nvCxnSpPr>
        <p:spPr>
          <a:xfrm>
            <a:off x="1449381" y="2185419"/>
            <a:ext cx="13121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291032" y="2185419"/>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Oval 48"/>
              <p:cNvSpPr/>
              <p:nvPr/>
            </p:nvSpPr>
            <p:spPr>
              <a:xfrm>
                <a:off x="2759076" y="1923832"/>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r>
                        <a:rPr lang="en-US" sz="1700" b="0" i="1" dirty="0" smtClean="0">
                          <a:solidFill>
                            <a:schemeClr val="tx1"/>
                          </a:solidFill>
                          <a:latin typeface="Cambria Math" panose="02040503050406030204" pitchFamily="18" charset="0"/>
                        </a:rPr>
                        <m:t>𝑎</m:t>
                      </m:r>
                    </m:oMath>
                  </m:oMathPara>
                </a14:m>
                <a:endParaRPr lang="en-US" sz="1700" dirty="0">
                  <a:solidFill>
                    <a:schemeClr val="tx1"/>
                  </a:solidFill>
                </a:endParaRPr>
              </a:p>
            </p:txBody>
          </p:sp>
        </mc:Choice>
        <mc:Fallback xmlns="">
          <p:sp>
            <p:nvSpPr>
              <p:cNvPr id="49" name="Oval 48"/>
              <p:cNvSpPr>
                <a:spLocks noRot="1" noChangeAspect="1" noMove="1" noResize="1" noEditPoints="1" noAdjustHandles="1" noChangeArrowheads="1" noChangeShapeType="1" noTextEdit="1"/>
              </p:cNvSpPr>
              <p:nvPr/>
            </p:nvSpPr>
            <p:spPr>
              <a:xfrm>
                <a:off x="2759076" y="1923832"/>
                <a:ext cx="529483" cy="523171"/>
              </a:xfrm>
              <a:prstGeom prst="ellipse">
                <a:avLst/>
              </a:prstGeom>
              <a:blipFill>
                <a:blip r:embed="rId6"/>
                <a:stretch>
                  <a:fillRect/>
                </a:stretch>
              </a:blipFill>
              <a:ln w="19050">
                <a:solidFill>
                  <a:srgbClr val="00B050"/>
                </a:solidFill>
                <a:prstDash val="sysDash"/>
              </a:ln>
            </p:spPr>
            <p:txBody>
              <a:bodyPr/>
              <a:lstStyle/>
              <a:p>
                <a:r>
                  <a:rPr lang="en-US">
                    <a:noFill/>
                  </a:rPr>
                  <a:t> </a:t>
                </a:r>
              </a:p>
            </p:txBody>
          </p:sp>
        </mc:Fallback>
      </mc:AlternateContent>
      <p:cxnSp>
        <p:nvCxnSpPr>
          <p:cNvPr id="50" name="Straight Arrow Connector 49"/>
          <p:cNvCxnSpPr>
            <a:endCxn id="41" idx="2"/>
          </p:cNvCxnSpPr>
          <p:nvPr/>
        </p:nvCxnSpPr>
        <p:spPr>
          <a:xfrm flipV="1">
            <a:off x="3291032" y="1838497"/>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5060969" y="1622078"/>
                <a:ext cx="441338"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panose="02040503050406030204" pitchFamily="18" charset="0"/>
                            </a:rPr>
                            <m:t>1</m:t>
                          </m:r>
                        </m:sub>
                      </m:sSub>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5060969" y="1622078"/>
                <a:ext cx="44133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5052615" y="2320248"/>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2</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5052615" y="2320248"/>
                <a:ext cx="44666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rot="660429">
                <a:off x="3747556" y="2609237"/>
                <a:ext cx="90031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r>
                            <a:rPr lang="en-US" sz="1200" b="0" i="1" smtClean="0">
                              <a:solidFill>
                                <a:schemeClr val="tx1"/>
                              </a:solidFill>
                              <a:latin typeface="Cambria Math" panose="02040503050406030204" pitchFamily="18" charset="0"/>
                            </a:rPr>
                            <m:t>𝑎</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2</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rot="660429">
                <a:off x="3747556" y="2609237"/>
                <a:ext cx="900310"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855020" y="1437412"/>
                <a:ext cx="82278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r>
                        <a:rPr lang="en-US" b="0" i="1" smtClean="0">
                          <a:solidFill>
                            <a:srgbClr val="3333FF"/>
                          </a:solidFill>
                          <a:latin typeface="Cambria Math"/>
                        </a:rPr>
                        <m:t>𝑠</m:t>
                      </m:r>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855020" y="1437412"/>
                <a:ext cx="822789"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1605698" y="1820501"/>
                <a:ext cx="961482"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𝑎</m:t>
                      </m:r>
                      <m:r>
                        <a:rPr lang="en-US" sz="1500" b="0" i="1" smtClean="0">
                          <a:solidFill>
                            <a:schemeClr val="tx1"/>
                          </a:solidFill>
                          <a:latin typeface="Cambria Math"/>
                        </a:rPr>
                        <m:t>=</m:t>
                      </m:r>
                      <m:r>
                        <a:rPr lang="en-US" sz="1500" i="1" smtClean="0">
                          <a:solidFill>
                            <a:schemeClr val="tx1"/>
                          </a:solidFill>
                          <a:latin typeface="Cambria Math"/>
                        </a:rPr>
                        <m:t>𝜋</m:t>
                      </m:r>
                      <m:r>
                        <a:rPr lang="en-US" sz="1500" b="0" i="1" smtClean="0">
                          <a:solidFill>
                            <a:schemeClr val="tx1"/>
                          </a:solidFill>
                          <a:latin typeface="Cambria Math"/>
                        </a:rPr>
                        <m:t>(</m:t>
                      </m:r>
                      <m:r>
                        <a:rPr lang="en-US" sz="1500" b="0" i="1" smtClean="0">
                          <a:solidFill>
                            <a:schemeClr val="tx1"/>
                          </a:solidFill>
                          <a:latin typeface="Cambria Math"/>
                        </a:rPr>
                        <m:t>𝑠</m:t>
                      </m:r>
                      <m:r>
                        <a:rPr lang="en-US" sz="1500" b="0" i="1" smtClean="0">
                          <a:solidFill>
                            <a:schemeClr val="tx1"/>
                          </a:solidFill>
                          <a:latin typeface="Cambria Math"/>
                        </a:rPr>
                        <m:t>)</m:t>
                      </m:r>
                    </m:oMath>
                  </m:oMathPara>
                </a14:m>
                <a:endParaRPr lang="en-US" sz="1500" dirty="0">
                  <a:solidFill>
                    <a:schemeClr val="tx1"/>
                  </a:solidFill>
                </a:endParaRPr>
              </a:p>
            </p:txBody>
          </p:sp>
        </mc:Choice>
        <mc:Fallback xmlns="">
          <p:sp>
            <p:nvSpPr>
              <p:cNvPr id="65" name="Rectangle 64"/>
              <p:cNvSpPr>
                <a:spLocks noRot="1" noChangeAspect="1" noMove="1" noResize="1" noEditPoints="1" noAdjustHandles="1" noChangeArrowheads="1" noChangeShapeType="1" noTextEdit="1"/>
              </p:cNvSpPr>
              <p:nvPr/>
            </p:nvSpPr>
            <p:spPr>
              <a:xfrm>
                <a:off x="1605698" y="1820501"/>
                <a:ext cx="961482" cy="323165"/>
              </a:xfrm>
              <a:prstGeom prst="rect">
                <a:avLst/>
              </a:prstGeom>
              <a:blipFill>
                <a:blip r:embed="rId11"/>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6426120" y="1293155"/>
                <a:ext cx="140301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𝑠</m:t>
                          </m:r>
                        </m:e>
                        <m:sup>
                          <m:r>
                            <a:rPr lang="en-US" b="0" i="1" smtClean="0">
                              <a:solidFill>
                                <a:srgbClr val="3333FF"/>
                              </a:solidFill>
                              <a:latin typeface="Cambria Math"/>
                            </a:rPr>
                            <m:t>′</m:t>
                          </m:r>
                        </m:sup>
                      </m:sSup>
                      <m:r>
                        <a:rPr lang="en-US" b="0" i="1" smtClean="0">
                          <a:solidFill>
                            <a:srgbClr val="3333FF"/>
                          </a:solidFill>
                          <a:latin typeface="Cambria Math" panose="02040503050406030204" pitchFamily="18" charset="0"/>
                        </a:rPr>
                        <m:t>=</m:t>
                      </m:r>
                      <m:sSub>
                        <m:sSubPr>
                          <m:ctrlPr>
                            <a:rPr lang="en-US" b="0" i="1" smtClean="0">
                              <a:solidFill>
                                <a:srgbClr val="3333FF"/>
                              </a:solidFill>
                              <a:latin typeface="Cambria Math" panose="02040503050406030204" pitchFamily="18" charset="0"/>
                            </a:rPr>
                          </m:ctrlPr>
                        </m:sSubPr>
                        <m:e>
                          <m:r>
                            <a:rPr lang="en-US" b="0" i="1" smtClean="0">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1</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6426120" y="1293155"/>
                <a:ext cx="1403013" cy="369332"/>
              </a:xfrm>
              <a:prstGeom prst="rect">
                <a:avLst/>
              </a:prstGeom>
              <a:blipFill>
                <a:blip r:embed="rId1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6383544" y="2623412"/>
                <a:ext cx="1408334"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panose="02040503050406030204" pitchFamily="18" charset="0"/>
                            </a:rPr>
                            <m:t>𝑠</m:t>
                          </m:r>
                        </m:e>
                        <m:sup>
                          <m:r>
                            <a:rPr lang="en-US" b="0" i="1" smtClean="0">
                              <a:solidFill>
                                <a:srgbClr val="3333FF"/>
                              </a:solidFill>
                              <a:latin typeface="Cambria Math"/>
                            </a:rPr>
                            <m:t>′</m:t>
                          </m:r>
                        </m:sup>
                      </m:sSup>
                      <m:r>
                        <a:rPr lang="en-US" b="0" i="1" smtClean="0">
                          <a:solidFill>
                            <a:srgbClr val="3333FF"/>
                          </a:solidFill>
                          <a:latin typeface="Cambria Math" panose="02040503050406030204" pitchFamily="18" charset="0"/>
                        </a:rPr>
                        <m:t>=</m:t>
                      </m:r>
                      <m:sSub>
                        <m:sSubPr>
                          <m:ctrlPr>
                            <a:rPr lang="en-US" b="0" i="1" smtClean="0">
                              <a:solidFill>
                                <a:srgbClr val="3333FF"/>
                              </a:solidFill>
                              <a:latin typeface="Cambria Math" panose="02040503050406030204" pitchFamily="18" charset="0"/>
                            </a:rPr>
                          </m:ctrlPr>
                        </m:sSubPr>
                        <m:e>
                          <m:r>
                            <a:rPr lang="en-US" b="0" i="1" smtClean="0">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2</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6383544" y="2623412"/>
                <a:ext cx="1408334" cy="369332"/>
              </a:xfrm>
              <a:prstGeom prst="rect">
                <a:avLst/>
              </a:prstGeom>
              <a:blipFill>
                <a:blip r:embed="rId1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rot="20876544">
                <a:off x="3520177" y="1438428"/>
                <a:ext cx="1429213"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r>
                        <a:rPr lang="en-US" sz="1200" b="0" i="1" smtClean="0">
                          <a:latin typeface="Cambria Math" panose="02040503050406030204" pitchFamily="18" charset="0"/>
                        </a:rPr>
                        <m:t>𝑎</m:t>
                      </m:r>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a:rPr>
                        <m:t>) </m:t>
                      </m:r>
                    </m:oMath>
                  </m:oMathPara>
                </a14:m>
                <a:endParaRPr lang="en-US" sz="1200" dirty="0">
                  <a:solidFill>
                    <a:schemeClr val="tx1"/>
                  </a:solidFill>
                </a:endParaRPr>
              </a:p>
            </p:txBody>
          </p:sp>
        </mc:Choice>
        <mc:Fallback xmlns="">
          <p:sp>
            <p:nvSpPr>
              <p:cNvPr id="68" name="Rectangle 67"/>
              <p:cNvSpPr>
                <a:spLocks noRot="1" noChangeAspect="1" noMove="1" noResize="1" noEditPoints="1" noAdjustHandles="1" noChangeArrowheads="1" noChangeShapeType="1" noTextEdit="1"/>
              </p:cNvSpPr>
              <p:nvPr/>
            </p:nvSpPr>
            <p:spPr>
              <a:xfrm rot="20876544">
                <a:off x="3520177" y="1438428"/>
                <a:ext cx="1429213"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rot="20921134">
                <a:off x="3749830" y="1650910"/>
                <a:ext cx="969906"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r>
                            <a:rPr lang="en-US" sz="1200" b="0" i="1" smtClean="0">
                              <a:solidFill>
                                <a:schemeClr val="tx1"/>
                              </a:solidFill>
                              <a:latin typeface="Cambria Math" panose="02040503050406030204" pitchFamily="18" charset="0"/>
                            </a:rPr>
                            <m:t>𝑎</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1</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rot="20921134">
                <a:off x="3749830" y="1650910"/>
                <a:ext cx="969906"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2511262" y="1423707"/>
                <a:ext cx="104849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a:rPr>
                            <m:t>𝑄</m:t>
                          </m:r>
                        </m:e>
                        <m:sup>
                          <m:r>
                            <a:rPr lang="en-US" i="1">
                              <a:solidFill>
                                <a:srgbClr val="00B050"/>
                              </a:solidFill>
                              <a:latin typeface="Cambria Math"/>
                            </a:rPr>
                            <m:t>𝜋</m:t>
                          </m:r>
                        </m:sup>
                      </m:sSup>
                      <m:r>
                        <a:rPr lang="en-US" i="1">
                          <a:solidFill>
                            <a:srgbClr val="00B050"/>
                          </a:solidFill>
                          <a:latin typeface="Cambria Math"/>
                        </a:rPr>
                        <m:t>(</m:t>
                      </m:r>
                      <m:r>
                        <a:rPr lang="en-US" i="1">
                          <a:solidFill>
                            <a:srgbClr val="00B050"/>
                          </a:solidFill>
                          <a:latin typeface="Cambria Math"/>
                        </a:rPr>
                        <m:t>𝑠</m:t>
                      </m:r>
                      <m:r>
                        <a:rPr lang="en-US" b="0" i="1" smtClean="0">
                          <a:solidFill>
                            <a:srgbClr val="00B050"/>
                          </a:solidFill>
                          <a:latin typeface="Cambria Math"/>
                        </a:rPr>
                        <m:t>,</m:t>
                      </m:r>
                      <m:r>
                        <a:rPr lang="en-US" b="0" i="1" smtClean="0">
                          <a:solidFill>
                            <a:srgbClr val="00B050"/>
                          </a:solidFill>
                          <a:latin typeface="Cambria Math"/>
                        </a:rPr>
                        <m:t>𝑎</m:t>
                      </m:r>
                      <m:r>
                        <a:rPr lang="en-US" i="1">
                          <a:solidFill>
                            <a:srgbClr val="00B050"/>
                          </a:solidFill>
                          <a:latin typeface="Cambria Math"/>
                        </a:rPr>
                        <m:t>)</m:t>
                      </m:r>
                    </m:oMath>
                  </m:oMathPara>
                </a14:m>
                <a:endParaRPr lang="en-US" dirty="0">
                  <a:solidFill>
                    <a:srgbClr val="00B050"/>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2511262" y="1423707"/>
                <a:ext cx="1048492" cy="369332"/>
              </a:xfrm>
              <a:prstGeom prst="rect">
                <a:avLst/>
              </a:prstGeom>
              <a:blipFill>
                <a:blip r:embed="rId16"/>
                <a:stretch>
                  <a:fillRect l="-58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66800" y="4648200"/>
                <a:ext cx="6053719" cy="6043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a:rPr>
                            <m:t>𝑉</m:t>
                          </m:r>
                        </m:e>
                        <m:sup>
                          <m:r>
                            <a:rPr lang="en-US" i="1">
                              <a:latin typeface="Cambria Math"/>
                            </a:rPr>
                            <m:t>𝜋</m:t>
                          </m:r>
                        </m:sup>
                      </m:sSup>
                      <m:d>
                        <m:dPr>
                          <m:ctrlPr>
                            <a:rPr lang="en-US" i="1">
                              <a:latin typeface="Cambria Math" panose="02040503050406030204" pitchFamily="18" charset="0"/>
                            </a:rPr>
                          </m:ctrlPr>
                        </m:dPr>
                        <m:e>
                          <m:r>
                            <a:rPr lang="en-US" i="1">
                              <a:latin typeface="Cambria Math"/>
                            </a:rPr>
                            <m:t>𝑠</m:t>
                          </m:r>
                        </m:e>
                      </m:d>
                      <m:r>
                        <a:rPr lang="en-US" i="1">
                          <a:latin typeface="Cambria Math"/>
                        </a:rPr>
                        <m:t>=</m:t>
                      </m:r>
                      <m:nary>
                        <m:naryPr>
                          <m:chr m:val="∑"/>
                          <m:limLoc m:val="subSup"/>
                          <m:supHide m:val="on"/>
                          <m:ctrlPr>
                            <a:rPr lang="en-US" i="1">
                              <a:latin typeface="Cambria Math" panose="02040503050406030204" pitchFamily="18" charset="0"/>
                            </a:rPr>
                          </m:ctrlPr>
                        </m:naryPr>
                        <m:sub>
                          <m:r>
                            <m:rPr>
                              <m:brk m:alnAt="9"/>
                            </m:rPr>
                            <a:rPr lang="en-US" i="1">
                              <a:latin typeface="Cambria Math"/>
                            </a:rPr>
                            <m:t>𝑠</m:t>
                          </m:r>
                          <m:r>
                            <a:rPr lang="en-US" i="1">
                              <a:latin typeface="Cambria Math"/>
                            </a:rPr>
                            <m:t>′</m:t>
                          </m:r>
                        </m:sub>
                        <m:sup/>
                        <m:e>
                          <m:r>
                            <a:rPr lang="en-US" i="1">
                              <a:latin typeface="Cambria Math"/>
                            </a:rPr>
                            <m:t>𝑇</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𝜋</m:t>
                              </m:r>
                              <m:d>
                                <m:dPr>
                                  <m:ctrlPr>
                                    <a:rPr lang="en-US" i="1">
                                      <a:latin typeface="Cambria Math" panose="02040503050406030204" pitchFamily="18" charset="0"/>
                                    </a:rPr>
                                  </m:ctrlPr>
                                </m:dPr>
                                <m:e>
                                  <m:r>
                                    <a:rPr lang="en-US" i="1">
                                      <a:latin typeface="Cambria Math"/>
                                    </a:rPr>
                                    <m:t>𝑠</m:t>
                                  </m:r>
                                </m:e>
                              </m:d>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e>
                          </m:d>
                          <m:d>
                            <m:dPr>
                              <m:begChr m:val="{"/>
                              <m:endChr m:val="}"/>
                              <m:ctrlPr>
                                <a:rPr lang="en-US" i="1">
                                  <a:latin typeface="Cambria Math" panose="02040503050406030204" pitchFamily="18" charset="0"/>
                                </a:rPr>
                              </m:ctrlPr>
                            </m:dPr>
                            <m:e>
                              <m:r>
                                <a:rPr lang="en-US" i="1">
                                  <a:latin typeface="Cambria Math"/>
                                </a:rPr>
                                <m:t>𝑅</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𝜋</m:t>
                                  </m:r>
                                  <m:d>
                                    <m:dPr>
                                      <m:ctrlPr>
                                        <a:rPr lang="en-US" i="1">
                                          <a:latin typeface="Cambria Math" panose="02040503050406030204" pitchFamily="18" charset="0"/>
                                        </a:rPr>
                                      </m:ctrlPr>
                                    </m:dPr>
                                    <m:e>
                                      <m:r>
                                        <a:rPr lang="en-US" i="1">
                                          <a:latin typeface="Cambria Math"/>
                                        </a:rPr>
                                        <m:t>𝑠</m:t>
                                      </m:r>
                                    </m:e>
                                  </m:d>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e>
                              </m:d>
                              <m:r>
                                <a:rPr lang="en-US" i="1">
                                  <a:latin typeface="Cambria Math"/>
                                </a:rPr>
                                <m:t>+</m:t>
                              </m:r>
                              <m:r>
                                <a:rPr lang="en-US" i="1">
                                  <a:latin typeface="Cambria Math"/>
                                </a:rPr>
                                <m:t>𝛾</m:t>
                              </m:r>
                              <m:sSup>
                                <m:sSupPr>
                                  <m:ctrlPr>
                                    <a:rPr lang="en-US" i="1">
                                      <a:latin typeface="Cambria Math" panose="02040503050406030204" pitchFamily="18" charset="0"/>
                                    </a:rPr>
                                  </m:ctrlPr>
                                </m:sSupPr>
                                <m:e>
                                  <m:r>
                                    <a:rPr lang="en-US" i="1">
                                      <a:latin typeface="Cambria Math"/>
                                    </a:rPr>
                                    <m:t>𝑉</m:t>
                                  </m:r>
                                </m:e>
                                <m:sup>
                                  <m:r>
                                    <a:rPr lang="en-US" i="1">
                                      <a:latin typeface="Cambria Math"/>
                                    </a:rPr>
                                    <m:t>𝜋</m:t>
                                  </m:r>
                                </m:sup>
                              </m:sSup>
                              <m:d>
                                <m:dPr>
                                  <m:ctrlPr>
                                    <a:rPr lang="en-US" i="1">
                                      <a:latin typeface="Cambria Math" panose="02040503050406030204" pitchFamily="18" charset="0"/>
                                    </a:rPr>
                                  </m:ctrlPr>
                                </m:dPr>
                                <m:e>
                                  <m:sSup>
                                    <m:sSupPr>
                                      <m:ctrlPr>
                                        <a:rPr lang="en-US" i="1">
                                          <a:solidFill>
                                            <a:srgbClr val="FF0000"/>
                                          </a:solidFill>
                                          <a:latin typeface="Cambria Math" panose="02040503050406030204" pitchFamily="18" charset="0"/>
                                        </a:rPr>
                                      </m:ctrlPr>
                                    </m:sSupPr>
                                    <m:e>
                                      <m:r>
                                        <a:rPr lang="en-US" i="1">
                                          <a:solidFill>
                                            <a:srgbClr val="FF0000"/>
                                          </a:solidFill>
                                          <a:latin typeface="Cambria Math"/>
                                        </a:rPr>
                                        <m:t>𝑠</m:t>
                                      </m:r>
                                    </m:e>
                                    <m:sup>
                                      <m:r>
                                        <a:rPr lang="en-US" i="1">
                                          <a:solidFill>
                                            <a:srgbClr val="FF0000"/>
                                          </a:solidFill>
                                          <a:latin typeface="Cambria Math"/>
                                        </a:rPr>
                                        <m:t>′</m:t>
                                      </m:r>
                                    </m:sup>
                                  </m:sSup>
                                </m:e>
                              </m:d>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66800" y="4648200"/>
                <a:ext cx="6053719" cy="60439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449381" y="3352800"/>
                <a:ext cx="5207434" cy="77373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a:rPr>
                            <m:t>𝑄</m:t>
                          </m:r>
                        </m:e>
                        <m:sub>
                          <m:r>
                            <a:rPr lang="en-US" i="1">
                              <a:latin typeface="Cambria Math" panose="02040503050406030204" pitchFamily="18" charset="0"/>
                            </a:rPr>
                            <m:t> </m:t>
                          </m:r>
                        </m:sub>
                        <m:sup>
                          <m:r>
                            <a:rPr lang="en-US" i="1">
                              <a:latin typeface="Cambria Math"/>
                              <a:ea typeface="Cambria Math"/>
                            </a:rPr>
                            <m:t>𝜋</m:t>
                          </m:r>
                        </m:sup>
                      </m:sSubSup>
                      <m:d>
                        <m:dPr>
                          <m:ctrlPr>
                            <a:rPr lang="en-US" i="1">
                              <a:latin typeface="Cambria Math" panose="02040503050406030204" pitchFamily="18" charset="0"/>
                              <a:ea typeface="Cambria Math"/>
                            </a:rPr>
                          </m:ctrlPr>
                        </m:dPr>
                        <m:e>
                          <m:r>
                            <a:rPr lang="en-US" i="1">
                              <a:latin typeface="Cambria Math"/>
                            </a:rPr>
                            <m:t>𝑠</m:t>
                          </m:r>
                          <m:r>
                            <a:rPr lang="en-US" i="1">
                              <a:latin typeface="Cambria Math"/>
                            </a:rPr>
                            <m:t>,</m:t>
                          </m:r>
                          <m:r>
                            <a:rPr lang="en-US" i="1">
                              <a:latin typeface="Cambria Math"/>
                            </a:rPr>
                            <m:t>𝑎</m:t>
                          </m:r>
                        </m:e>
                      </m:d>
                      <m:r>
                        <a:rPr lang="en-US">
                          <a:latin typeface="Cambria Math"/>
                        </a:rPr>
                        <m:t>=</m:t>
                      </m:r>
                      <m:nary>
                        <m:naryPr>
                          <m:chr m:val="∑"/>
                          <m:supHide m:val="on"/>
                          <m:ctrlPr>
                            <a:rPr lang="en-US" i="1">
                              <a:latin typeface="Cambria Math" panose="02040503050406030204" pitchFamily="18" charset="0"/>
                            </a:rPr>
                          </m:ctrlPr>
                        </m:naryPr>
                        <m:sub>
                          <m:sSup>
                            <m:sSupPr>
                              <m:ctrlPr>
                                <a:rPr lang="en-US" i="1" smtClean="0">
                                  <a:latin typeface="Cambria Math" panose="02040503050406030204" pitchFamily="18" charset="0"/>
                                </a:rPr>
                              </m:ctrlPr>
                            </m:sSupPr>
                            <m:e>
                              <m:r>
                                <a:rPr lang="en-US" i="1">
                                  <a:latin typeface="Cambria Math"/>
                                </a:rPr>
                                <m:t>𝑠</m:t>
                              </m:r>
                            </m:e>
                            <m:sup>
                              <m:r>
                                <a:rPr lang="en-US" i="1" smtClean="0">
                                  <a:latin typeface="Cambria Math"/>
                                </a:rPr>
                                <m:t>′</m:t>
                              </m:r>
                            </m:sup>
                          </m:sSup>
                        </m:sub>
                        <m:sup/>
                        <m:e>
                          <m:r>
                            <a:rPr lang="en-US" i="1">
                              <a:latin typeface="Cambria Math"/>
                            </a:rPr>
                            <m:t>𝑇</m:t>
                          </m:r>
                          <m:r>
                            <a:rPr lang="en-US" i="1">
                              <a:latin typeface="Cambria Math"/>
                            </a:rPr>
                            <m:t>(</m:t>
                          </m:r>
                          <m:r>
                            <a:rPr lang="en-US" i="1">
                              <a:latin typeface="Cambria Math"/>
                            </a:rPr>
                            <m:t>𝑠</m:t>
                          </m:r>
                          <m:r>
                            <a:rPr lang="en-US" i="1">
                              <a:latin typeface="Cambria Math"/>
                            </a:rPr>
                            <m:t>,</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r>
                            <a:rPr lang="en-US" i="1">
                              <a:latin typeface="Cambria Math"/>
                            </a:rPr>
                            <m:t>)</m:t>
                          </m:r>
                          <m:d>
                            <m:dPr>
                              <m:begChr m:val="["/>
                              <m:endChr m:val="]"/>
                              <m:ctrlPr>
                                <a:rPr lang="en-US" i="1">
                                  <a:latin typeface="Cambria Math" panose="02040503050406030204" pitchFamily="18" charset="0"/>
                                </a:rPr>
                              </m:ctrlPr>
                            </m:dPr>
                            <m:e>
                              <m:r>
                                <a:rPr lang="en-US" i="1">
                                  <a:latin typeface="Cambria Math"/>
                                </a:rPr>
                                <m:t>𝑅</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e>
                              </m:d>
                              <m:r>
                                <a:rPr lang="en-US" i="1">
                                  <a:latin typeface="Cambria Math"/>
                                </a:rPr>
                                <m:t>+</m:t>
                              </m:r>
                              <m:r>
                                <a:rPr lang="en-US" i="1">
                                  <a:latin typeface="Cambria Math"/>
                                </a:rPr>
                                <m:t>𝛾</m:t>
                              </m:r>
                              <m:sSup>
                                <m:sSupPr>
                                  <m:ctrlPr>
                                    <a:rPr lang="en-US" i="1">
                                      <a:latin typeface="Cambria Math" panose="02040503050406030204" pitchFamily="18" charset="0"/>
                                    </a:rPr>
                                  </m:ctrlPr>
                                </m:sSupPr>
                                <m:e>
                                  <m:r>
                                    <a:rPr lang="en-US" i="1">
                                      <a:latin typeface="Cambria Math"/>
                                    </a:rPr>
                                    <m:t>𝑉</m:t>
                                  </m:r>
                                </m:e>
                                <m:sup>
                                  <m:r>
                                    <a:rPr lang="en-US" i="1">
                                      <a:latin typeface="Cambria Math"/>
                                    </a:rPr>
                                    <m:t>𝜋</m:t>
                                  </m:r>
                                </m:sup>
                              </m:sSup>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r>
                                <a:rPr lang="en-US" i="1">
                                  <a:latin typeface="Cambria Math"/>
                                </a:rPr>
                                <m:t>)</m:t>
                              </m:r>
                            </m:e>
                          </m:d>
                        </m:e>
                      </m:nary>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1449381" y="3352800"/>
                <a:ext cx="5207434" cy="773738"/>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28600" y="5892225"/>
                <a:ext cx="8552774" cy="584775"/>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Sup>
                      <m:sSubSupPr>
                        <m:ctrlPr>
                          <a:rPr lang="en-US" sz="1600" i="1" smtClean="0">
                            <a:latin typeface="Cambria Math" panose="02040503050406030204" pitchFamily="18" charset="0"/>
                          </a:rPr>
                        </m:ctrlPr>
                      </m:sSubSupPr>
                      <m:e>
                        <m:r>
                          <a:rPr lang="en-US" sz="1600" i="1">
                            <a:latin typeface="Cambria Math"/>
                          </a:rPr>
                          <m:t>𝑄</m:t>
                        </m:r>
                      </m:e>
                      <m:sub>
                        <m:r>
                          <a:rPr lang="en-US" sz="1600" i="1">
                            <a:latin typeface="Cambria Math" panose="02040503050406030204" pitchFamily="18" charset="0"/>
                          </a:rPr>
                          <m:t> </m:t>
                        </m:r>
                      </m:sub>
                      <m:sup>
                        <m:r>
                          <a:rPr lang="en-US" sz="1600" i="1">
                            <a:latin typeface="Cambria Math"/>
                            <a:ea typeface="Cambria Math"/>
                          </a:rPr>
                          <m:t>𝜋</m:t>
                        </m:r>
                      </m:sup>
                    </m:sSubSup>
                    <m:d>
                      <m:dPr>
                        <m:ctrlPr>
                          <a:rPr lang="en-US" sz="1600" i="1">
                            <a:latin typeface="Cambria Math" panose="02040503050406030204" pitchFamily="18" charset="0"/>
                            <a:ea typeface="Cambria Math"/>
                          </a:rPr>
                        </m:ctrlPr>
                      </m:dPr>
                      <m:e>
                        <m:r>
                          <a:rPr lang="en-US" sz="1600" i="1">
                            <a:latin typeface="Cambria Math"/>
                          </a:rPr>
                          <m:t>𝑠</m:t>
                        </m:r>
                        <m:r>
                          <a:rPr lang="en-US" sz="1600" i="1">
                            <a:latin typeface="Cambria Math"/>
                          </a:rPr>
                          <m:t>,</m:t>
                        </m:r>
                        <m:r>
                          <a:rPr lang="en-US" sz="1600" i="1">
                            <a:latin typeface="Cambria Math"/>
                          </a:rPr>
                          <m:t>𝑎</m:t>
                        </m:r>
                      </m:e>
                    </m:d>
                  </m:oMath>
                </a14:m>
                <a:r>
                  <a:rPr lang="en-US" sz="1600" dirty="0" smtClean="0">
                    <a:solidFill>
                      <a:schemeClr val="tx1"/>
                    </a:solidFill>
                  </a:rPr>
                  <a:t> is more general since it has the option to select an action </a:t>
                </a:r>
                <a14:m>
                  <m:oMath xmlns:m="http://schemas.openxmlformats.org/officeDocument/2006/math">
                    <m:r>
                      <a:rPr lang="en-US" sz="1600" i="1">
                        <a:latin typeface="Cambria Math"/>
                      </a:rPr>
                      <m:t>𝑎</m:t>
                    </m:r>
                  </m:oMath>
                </a14:m>
                <a:r>
                  <a:rPr lang="en-US" sz="1600" dirty="0" smtClean="0">
                    <a:solidFill>
                      <a:schemeClr val="tx1"/>
                    </a:solidFill>
                  </a:rPr>
                  <a:t> given state </a:t>
                </a:r>
                <a14:m>
                  <m:oMath xmlns:m="http://schemas.openxmlformats.org/officeDocument/2006/math">
                    <m:r>
                      <a:rPr lang="en-US" sz="1600" i="1">
                        <a:latin typeface="Cambria Math"/>
                      </a:rPr>
                      <m:t>𝑠</m:t>
                    </m:r>
                  </m:oMath>
                </a14:m>
                <a:endParaRPr lang="en-US" sz="1600" dirty="0" smtClean="0">
                  <a:solidFill>
                    <a:schemeClr val="tx1"/>
                  </a:solidFill>
                </a:endParaRPr>
              </a:p>
              <a:p>
                <a:pPr marL="285750" indent="-285750">
                  <a:buFont typeface="Arial" panose="020B0604020202020204" pitchFamily="34" charset="0"/>
                  <a:buChar char="•"/>
                </a:pPr>
                <a:r>
                  <a:rPr lang="en-US" sz="1600" dirty="0" smtClean="0"/>
                  <a:t>If the action is enforced to select </a:t>
                </a:r>
                <a14:m>
                  <m:oMath xmlns:m="http://schemas.openxmlformats.org/officeDocument/2006/math">
                    <m:r>
                      <m:rPr>
                        <m:sty m:val="p"/>
                      </m:rPr>
                      <a:rPr lang="en-US" sz="1600" b="0" i="0" smtClean="0">
                        <a:latin typeface="Cambria Math" panose="02040503050406030204" pitchFamily="18" charset="0"/>
                      </a:rPr>
                      <m:t>a</m:t>
                    </m:r>
                    <m:r>
                      <a:rPr lang="en-US" sz="1600" b="0" i="0" smtClean="0">
                        <a:latin typeface="Cambria Math" panose="02040503050406030204" pitchFamily="18" charset="0"/>
                      </a:rPr>
                      <m:t>=</m:t>
                    </m:r>
                    <m:r>
                      <a:rPr lang="en-US" sz="1600" i="1">
                        <a:latin typeface="Cambria Math"/>
                      </a:rPr>
                      <m:t>𝜋</m:t>
                    </m:r>
                    <m:d>
                      <m:dPr>
                        <m:ctrlPr>
                          <a:rPr lang="en-US" sz="1600" i="1">
                            <a:latin typeface="Cambria Math" panose="02040503050406030204" pitchFamily="18" charset="0"/>
                          </a:rPr>
                        </m:ctrlPr>
                      </m:dPr>
                      <m:e>
                        <m:r>
                          <a:rPr lang="en-US" sz="1600" i="1">
                            <a:latin typeface="Cambria Math"/>
                          </a:rPr>
                          <m:t>𝑠</m:t>
                        </m:r>
                      </m:e>
                    </m:d>
                  </m:oMath>
                </a14:m>
                <a:r>
                  <a:rPr lang="en-US" sz="1600" dirty="0" smtClean="0">
                    <a:solidFill>
                      <a:schemeClr val="tx1"/>
                    </a:solidFill>
                  </a:rPr>
                  <a:t> according to the policy </a:t>
                </a:r>
                <a14:m>
                  <m:oMath xmlns:m="http://schemas.openxmlformats.org/officeDocument/2006/math">
                    <m:r>
                      <a:rPr lang="en-US" sz="1600" i="1">
                        <a:latin typeface="Cambria Math"/>
                      </a:rPr>
                      <m:t>𝜋</m:t>
                    </m:r>
                  </m:oMath>
                </a14:m>
                <a:r>
                  <a:rPr lang="en-US" sz="1600" dirty="0" smtClean="0">
                    <a:solidFill>
                      <a:schemeClr val="tx1"/>
                    </a:solidFill>
                  </a:rPr>
                  <a: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a:rPr>
                          <m:t>𝑉</m:t>
                        </m:r>
                      </m:e>
                      <m:sup>
                        <m:r>
                          <a:rPr lang="en-US" sz="1600" i="1">
                            <a:latin typeface="Cambria Math"/>
                          </a:rPr>
                          <m:t>𝜋</m:t>
                        </m:r>
                      </m:sup>
                    </m:sSup>
                    <m:d>
                      <m:dPr>
                        <m:ctrlPr>
                          <a:rPr lang="en-US" sz="1600" i="1">
                            <a:latin typeface="Cambria Math" panose="02040503050406030204" pitchFamily="18" charset="0"/>
                          </a:rPr>
                        </m:ctrlPr>
                      </m:dPr>
                      <m:e>
                        <m:r>
                          <a:rPr lang="en-US" sz="1600" i="1">
                            <a:latin typeface="Cambria Math"/>
                          </a:rPr>
                          <m:t>𝑠</m:t>
                        </m:r>
                      </m:e>
                    </m:d>
                    <m:r>
                      <a:rPr lang="en-US" sz="1600">
                        <a:latin typeface="Cambria Math"/>
                      </a:rPr>
                      <m:t>=</m:t>
                    </m:r>
                    <m:sSubSup>
                      <m:sSubSupPr>
                        <m:ctrlPr>
                          <a:rPr lang="en-US" sz="1600" i="1">
                            <a:latin typeface="Cambria Math" panose="02040503050406030204" pitchFamily="18" charset="0"/>
                          </a:rPr>
                        </m:ctrlPr>
                      </m:sSubSupPr>
                      <m:e>
                        <m:r>
                          <a:rPr lang="en-US" sz="1600" i="1">
                            <a:latin typeface="Cambria Math"/>
                          </a:rPr>
                          <m:t>𝑄</m:t>
                        </m:r>
                      </m:e>
                      <m:sub>
                        <m:r>
                          <a:rPr lang="en-US" sz="1600" i="1">
                            <a:latin typeface="Cambria Math" panose="02040503050406030204" pitchFamily="18" charset="0"/>
                          </a:rPr>
                          <m:t> </m:t>
                        </m:r>
                      </m:sub>
                      <m:sup>
                        <m:r>
                          <a:rPr lang="en-US" sz="1600" i="1">
                            <a:latin typeface="Cambria Math"/>
                            <a:ea typeface="Cambria Math"/>
                          </a:rPr>
                          <m:t>𝜋</m:t>
                        </m:r>
                      </m:sup>
                    </m:sSubSup>
                    <m:d>
                      <m:dPr>
                        <m:ctrlPr>
                          <a:rPr lang="en-US" sz="1600" i="1">
                            <a:latin typeface="Cambria Math" panose="02040503050406030204" pitchFamily="18" charset="0"/>
                            <a:ea typeface="Cambria Math"/>
                          </a:rPr>
                        </m:ctrlPr>
                      </m:dPr>
                      <m:e>
                        <m:r>
                          <a:rPr lang="en-US" sz="1600" i="1">
                            <a:latin typeface="Cambria Math"/>
                          </a:rPr>
                          <m:t>𝑠</m:t>
                        </m:r>
                        <m:r>
                          <a:rPr lang="en-US" sz="1600" i="1">
                            <a:latin typeface="Cambria Math"/>
                          </a:rPr>
                          <m:t>,</m:t>
                        </m:r>
                        <m:r>
                          <a:rPr lang="en-US" sz="1600" i="1">
                            <a:latin typeface="Cambria Math"/>
                          </a:rPr>
                          <m:t>𝜋</m:t>
                        </m:r>
                        <m:r>
                          <a:rPr lang="en-US" sz="1600" i="1">
                            <a:latin typeface="Cambria Math"/>
                          </a:rPr>
                          <m:t>(</m:t>
                        </m:r>
                        <m:r>
                          <a:rPr lang="en-US" sz="1600" i="1">
                            <a:latin typeface="Cambria Math"/>
                          </a:rPr>
                          <m:t>𝑠</m:t>
                        </m:r>
                        <m:r>
                          <a:rPr lang="en-US" sz="1600" i="1">
                            <a:latin typeface="Cambria Math"/>
                          </a:rPr>
                          <m:t>)</m:t>
                        </m:r>
                      </m:e>
                    </m:d>
                  </m:oMath>
                </a14:m>
                <a:endParaRPr lang="en-US" sz="1600" dirty="0"/>
              </a:p>
            </p:txBody>
          </p:sp>
        </mc:Choice>
        <mc:Fallback xmlns="">
          <p:sp>
            <p:nvSpPr>
              <p:cNvPr id="77" name="Rectangle 76"/>
              <p:cNvSpPr>
                <a:spLocks noRot="1" noChangeAspect="1" noMove="1" noResize="1" noEditPoints="1" noAdjustHandles="1" noChangeArrowheads="1" noChangeShapeType="1" noTextEdit="1"/>
              </p:cNvSpPr>
              <p:nvPr/>
            </p:nvSpPr>
            <p:spPr>
              <a:xfrm>
                <a:off x="228600" y="5892225"/>
                <a:ext cx="8552774" cy="584775"/>
              </a:xfrm>
              <a:prstGeom prst="rect">
                <a:avLst/>
              </a:prstGeom>
              <a:blipFill>
                <a:blip r:embed="rId19"/>
                <a:stretch>
                  <a:fillRect l="-285"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127911" y="5467098"/>
                <a:ext cx="15967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a:rPr>
                        <m:t>=</m:t>
                      </m:r>
                      <m:sSubSup>
                        <m:sSubSupPr>
                          <m:ctrlPr>
                            <a:rPr lang="en-US" i="1">
                              <a:latin typeface="Cambria Math" panose="02040503050406030204" pitchFamily="18" charset="0"/>
                            </a:rPr>
                          </m:ctrlPr>
                        </m:sSubSupPr>
                        <m:e>
                          <m:r>
                            <a:rPr lang="en-US" i="1">
                              <a:latin typeface="Cambria Math"/>
                            </a:rPr>
                            <m:t>𝑄</m:t>
                          </m:r>
                        </m:e>
                        <m:sub>
                          <m:r>
                            <a:rPr lang="en-US" i="1">
                              <a:latin typeface="Cambria Math" panose="02040503050406030204" pitchFamily="18" charset="0"/>
                            </a:rPr>
                            <m:t> </m:t>
                          </m:r>
                        </m:sub>
                        <m:sup>
                          <m:r>
                            <a:rPr lang="en-US" i="1">
                              <a:latin typeface="Cambria Math"/>
                              <a:ea typeface="Cambria Math"/>
                            </a:rPr>
                            <m:t>𝜋</m:t>
                          </m:r>
                        </m:sup>
                      </m:sSubSup>
                      <m:d>
                        <m:dPr>
                          <m:ctrlPr>
                            <a:rPr lang="en-US" i="1">
                              <a:latin typeface="Cambria Math" panose="02040503050406030204" pitchFamily="18" charset="0"/>
                              <a:ea typeface="Cambria Math"/>
                            </a:rPr>
                          </m:ctrlPr>
                        </m:dPr>
                        <m:e>
                          <m:r>
                            <a:rPr lang="en-US" i="1">
                              <a:latin typeface="Cambria Math"/>
                            </a:rPr>
                            <m:t>𝑠</m:t>
                          </m:r>
                          <m:r>
                            <a:rPr lang="en-US" i="1">
                              <a:latin typeface="Cambria Math"/>
                            </a:rPr>
                            <m:t>,</m:t>
                          </m:r>
                          <m:r>
                            <a:rPr lang="en-US" i="1">
                              <a:latin typeface="Cambria Math"/>
                            </a:rPr>
                            <m:t>𝜋</m:t>
                          </m:r>
                          <m:r>
                            <a:rPr lang="en-US" i="1">
                              <a:latin typeface="Cambria Math"/>
                            </a:rPr>
                            <m:t>(</m:t>
                          </m:r>
                          <m:r>
                            <a:rPr lang="en-US" i="1">
                              <a:latin typeface="Cambria Math"/>
                            </a:rPr>
                            <m:t>𝑠</m:t>
                          </m:r>
                          <m:r>
                            <a:rPr lang="en-US" i="1">
                              <a:latin typeface="Cambria Math"/>
                            </a:rPr>
                            <m:t>)</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127911" y="5467098"/>
                <a:ext cx="1596783" cy="369332"/>
              </a:xfrm>
              <a:prstGeom prst="rect">
                <a:avLst/>
              </a:prstGeom>
              <a:blipFill>
                <a:blip r:embed="rId20"/>
                <a:stretch>
                  <a:fillRect b="-13333"/>
                </a:stretch>
              </a:blipFill>
            </p:spPr>
            <p:txBody>
              <a:bodyPr/>
              <a:lstStyle/>
              <a:p>
                <a:r>
                  <a:rPr lang="en-US">
                    <a:noFill/>
                  </a:rPr>
                  <a:t> </a:t>
                </a:r>
              </a:p>
            </p:txBody>
          </p:sp>
        </mc:Fallback>
      </mc:AlternateContent>
      <p:sp>
        <p:nvSpPr>
          <p:cNvPr id="13" name="TextBox 12"/>
          <p:cNvSpPr txBox="1"/>
          <p:nvPr/>
        </p:nvSpPr>
        <p:spPr>
          <a:xfrm>
            <a:off x="155244" y="4440659"/>
            <a:ext cx="1823111" cy="369332"/>
          </a:xfrm>
          <a:prstGeom prst="rect">
            <a:avLst/>
          </a:prstGeom>
          <a:noFill/>
        </p:spPr>
        <p:txBody>
          <a:bodyPr wrap="square" rtlCol="0">
            <a:spAutoFit/>
          </a:bodyPr>
          <a:lstStyle/>
          <a:p>
            <a:r>
              <a:rPr lang="en-US" dirty="0" smtClean="0">
                <a:solidFill>
                  <a:srgbClr val="FF0000"/>
                </a:solidFill>
              </a:rPr>
              <a:t>Note that:</a:t>
            </a:r>
            <a:endParaRPr lang="en-US" dirty="0">
              <a:solidFill>
                <a:srgbClr val="FF0000"/>
              </a:solidFill>
            </a:endParaRPr>
          </a:p>
        </p:txBody>
      </p:sp>
      <p:sp>
        <p:nvSpPr>
          <p:cNvPr id="14" name="Rectangle 13"/>
          <p:cNvSpPr/>
          <p:nvPr/>
        </p:nvSpPr>
        <p:spPr>
          <a:xfrm>
            <a:off x="155244" y="685800"/>
            <a:ext cx="8702330" cy="35814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Q Function</a:t>
            </a:r>
            <a:endParaRPr lang="en-US" b="1" dirty="0">
              <a:solidFill>
                <a:srgbClr val="3333FF"/>
              </a:solidFill>
            </a:endParaRPr>
          </a:p>
        </p:txBody>
      </p:sp>
    </p:spTree>
    <p:extLst>
      <p:ext uri="{BB962C8B-B14F-4D97-AF65-F5344CB8AC3E}">
        <p14:creationId xmlns:p14="http://schemas.microsoft.com/office/powerpoint/2010/main" val="1128133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Summary for Value function and Q function</a:t>
            </a:r>
            <a:endParaRPr lang="en-US" b="1" dirty="0">
              <a:solidFill>
                <a:srgbClr val="3333FF"/>
              </a:solidFill>
            </a:endParaRPr>
          </a:p>
        </p:txBody>
      </p:sp>
      <mc:AlternateContent xmlns:mc="http://schemas.openxmlformats.org/markup-compatibility/2006" xmlns:a14="http://schemas.microsoft.com/office/drawing/2010/main">
        <mc:Choice Requires="a14">
          <p:sp>
            <p:nvSpPr>
              <p:cNvPr id="5" name="Rectangle 4"/>
              <p:cNvSpPr/>
              <p:nvPr/>
            </p:nvSpPr>
            <p:spPr>
              <a:xfrm>
                <a:off x="850036" y="3653571"/>
                <a:ext cx="5364033" cy="60439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a:rPr>
                            <m:t>𝑉</m:t>
                          </m:r>
                        </m:e>
                        <m:sup>
                          <m:r>
                            <a:rPr lang="en-US" i="1">
                              <a:solidFill>
                                <a:schemeClr val="tx1"/>
                              </a:solidFill>
                              <a:latin typeface="Cambria Math"/>
                            </a:rPr>
                            <m:t>𝜋</m:t>
                          </m:r>
                        </m:sup>
                      </m:sSup>
                      <m:d>
                        <m:dPr>
                          <m:ctrlPr>
                            <a:rPr lang="en-US" i="1">
                              <a:solidFill>
                                <a:schemeClr val="tx1"/>
                              </a:solidFill>
                              <a:latin typeface="Cambria Math" panose="02040503050406030204" pitchFamily="18" charset="0"/>
                            </a:rPr>
                          </m:ctrlPr>
                        </m:dPr>
                        <m:e>
                          <m:r>
                            <a:rPr lang="en-US" i="1">
                              <a:solidFill>
                                <a:schemeClr val="tx1"/>
                              </a:solidFill>
                              <a:latin typeface="Cambria Math"/>
                            </a:rPr>
                            <m:t>𝑠</m:t>
                          </m:r>
                        </m:e>
                      </m:d>
                      <m:r>
                        <a:rPr lang="en-US" i="1">
                          <a:solidFill>
                            <a:schemeClr val="tx1"/>
                          </a:solidFill>
                          <a:latin typeface="Cambria Math"/>
                        </a:rPr>
                        <m:t>=</m:t>
                      </m:r>
                      <m:nary>
                        <m:naryPr>
                          <m:chr m:val="∑"/>
                          <m:limLoc m:val="subSup"/>
                          <m:supHide m:val="on"/>
                          <m:ctrlPr>
                            <a:rPr lang="en-US" i="1">
                              <a:solidFill>
                                <a:schemeClr val="tx1"/>
                              </a:solidFill>
                              <a:latin typeface="Cambria Math" panose="02040503050406030204" pitchFamily="18" charset="0"/>
                            </a:rPr>
                          </m:ctrlPr>
                        </m:naryPr>
                        <m:sub>
                          <m:r>
                            <m:rPr>
                              <m:brk m:alnAt="9"/>
                            </m:rPr>
                            <a:rPr lang="en-US" i="1">
                              <a:solidFill>
                                <a:schemeClr val="tx1"/>
                              </a:solidFill>
                              <a:latin typeface="Cambria Math"/>
                            </a:rPr>
                            <m:t>𝑠</m:t>
                          </m:r>
                          <m:r>
                            <a:rPr lang="en-US" i="1">
                              <a:solidFill>
                                <a:schemeClr val="tx1"/>
                              </a:solidFill>
                              <a:latin typeface="Cambria Math"/>
                            </a:rPr>
                            <m:t>′</m:t>
                          </m:r>
                        </m:sub>
                        <m:sup/>
                        <m:e>
                          <m:r>
                            <a:rPr lang="en-US" i="1">
                              <a:solidFill>
                                <a:schemeClr val="tx1"/>
                              </a:solidFill>
                              <a:latin typeface="Cambria Math"/>
                            </a:rPr>
                            <m:t>𝑇</m:t>
                          </m:r>
                          <m:r>
                            <a:rPr lang="en-US" i="1">
                              <a:solidFill>
                                <a:schemeClr val="tx1"/>
                              </a:solidFill>
                              <a:latin typeface="Cambria Math"/>
                            </a:rPr>
                            <m:t>(</m:t>
                          </m:r>
                          <m:r>
                            <a:rPr lang="en-US" i="1">
                              <a:solidFill>
                                <a:schemeClr val="tx1"/>
                              </a:solidFill>
                              <a:latin typeface="Cambria Math"/>
                            </a:rPr>
                            <m:t>𝑠</m:t>
                          </m:r>
                          <m:r>
                            <a:rPr lang="en-US" i="1">
                              <a:solidFill>
                                <a:schemeClr val="tx1"/>
                              </a:solidFill>
                              <a:latin typeface="Cambria Math"/>
                            </a:rPr>
                            <m:t>,</m:t>
                          </m:r>
                          <m:r>
                            <a:rPr lang="en-US" i="1">
                              <a:solidFill>
                                <a:schemeClr val="tx1"/>
                              </a:solidFill>
                              <a:latin typeface="Cambria Math"/>
                            </a:rPr>
                            <m:t>𝜋</m:t>
                          </m:r>
                          <m:r>
                            <a:rPr lang="en-US" i="1">
                              <a:solidFill>
                                <a:schemeClr val="tx1"/>
                              </a:solidFill>
                              <a:latin typeface="Cambria Math"/>
                            </a:rPr>
                            <m:t>(</m:t>
                          </m:r>
                          <m:r>
                            <a:rPr lang="en-US" i="1">
                              <a:solidFill>
                                <a:schemeClr val="tx1"/>
                              </a:solidFill>
                              <a:latin typeface="Cambria Math"/>
                            </a:rPr>
                            <m:t>𝑠</m:t>
                          </m:r>
                          <m:r>
                            <a:rPr lang="en-US" i="1">
                              <a:solidFill>
                                <a:schemeClr val="tx1"/>
                              </a:solidFill>
                              <a:latin typeface="Cambria Math"/>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a:rPr>
                                <m:t>𝑠</m:t>
                              </m:r>
                            </m:e>
                            <m:sup>
                              <m:r>
                                <a:rPr lang="en-US" i="1">
                                  <a:solidFill>
                                    <a:schemeClr val="tx1"/>
                                  </a:solidFill>
                                  <a:latin typeface="Cambria Math"/>
                                </a:rPr>
                                <m:t>′</m:t>
                              </m:r>
                            </m:sup>
                          </m:sSup>
                          <m:r>
                            <a:rPr lang="en-US" i="1">
                              <a:solidFill>
                                <a:schemeClr val="tx1"/>
                              </a:solidFill>
                              <a:latin typeface="Cambria Math"/>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𝑅</m:t>
                              </m:r>
                              <m:d>
                                <m:dPr>
                                  <m:ctrlPr>
                                    <a:rPr lang="en-US" i="1">
                                      <a:solidFill>
                                        <a:schemeClr val="tx1"/>
                                      </a:solidFill>
                                      <a:latin typeface="Cambria Math" panose="02040503050406030204" pitchFamily="18" charset="0"/>
                                    </a:rPr>
                                  </m:ctrlPr>
                                </m:dPr>
                                <m:e>
                                  <m:r>
                                    <a:rPr lang="en-US" i="1">
                                      <a:solidFill>
                                        <a:schemeClr val="tx1"/>
                                      </a:solidFill>
                                      <a:latin typeface="Cambria Math"/>
                                    </a:rPr>
                                    <m:t>𝑠</m:t>
                                  </m:r>
                                  <m:r>
                                    <a:rPr lang="en-US" i="1">
                                      <a:solidFill>
                                        <a:schemeClr val="tx1"/>
                                      </a:solidFill>
                                      <a:latin typeface="Cambria Math"/>
                                    </a:rPr>
                                    <m:t>,</m:t>
                                  </m:r>
                                  <m:r>
                                    <a:rPr lang="en-US" i="1">
                                      <a:solidFill>
                                        <a:schemeClr val="tx1"/>
                                      </a:solidFill>
                                      <a:latin typeface="Cambria Math"/>
                                    </a:rPr>
                                    <m:t>𝜋</m:t>
                                  </m:r>
                                  <m:r>
                                    <a:rPr lang="en-US" i="1">
                                      <a:solidFill>
                                        <a:schemeClr val="tx1"/>
                                      </a:solidFill>
                                      <a:latin typeface="Cambria Math"/>
                                    </a:rPr>
                                    <m:t>(</m:t>
                                  </m:r>
                                  <m:r>
                                    <a:rPr lang="en-US" i="1">
                                      <a:solidFill>
                                        <a:schemeClr val="tx1"/>
                                      </a:solidFill>
                                      <a:latin typeface="Cambria Math"/>
                                    </a:rPr>
                                    <m:t>𝑠</m:t>
                                  </m:r>
                                  <m:r>
                                    <a:rPr lang="en-US" i="1">
                                      <a:solidFill>
                                        <a:schemeClr val="tx1"/>
                                      </a:solidFill>
                                      <a:latin typeface="Cambria Math"/>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a:rPr>
                                        <m:t>𝑠</m:t>
                                      </m:r>
                                    </m:e>
                                    <m:sup>
                                      <m:r>
                                        <a:rPr lang="en-US" i="1">
                                          <a:solidFill>
                                            <a:schemeClr val="tx1"/>
                                          </a:solidFill>
                                          <a:latin typeface="Cambria Math"/>
                                        </a:rPr>
                                        <m:t>′</m:t>
                                      </m:r>
                                    </m:sup>
                                  </m:sSup>
                                </m:e>
                              </m:d>
                              <m:r>
                                <a:rPr lang="en-US" i="1">
                                  <a:solidFill>
                                    <a:schemeClr val="tx1"/>
                                  </a:solidFill>
                                  <a:latin typeface="Cambria Math"/>
                                </a:rPr>
                                <m:t>+</m:t>
                              </m:r>
                              <m:r>
                                <a:rPr lang="en-US" i="1">
                                  <a:solidFill>
                                    <a:schemeClr val="tx1"/>
                                  </a:solidFill>
                                  <a:latin typeface="Cambria Math"/>
                                </a:rPr>
                                <m:t>𝛾</m:t>
                              </m:r>
                              <m:sSup>
                                <m:sSupPr>
                                  <m:ctrlPr>
                                    <a:rPr lang="en-US" i="1">
                                      <a:solidFill>
                                        <a:schemeClr val="tx1"/>
                                      </a:solidFill>
                                      <a:latin typeface="Cambria Math" panose="02040503050406030204" pitchFamily="18" charset="0"/>
                                    </a:rPr>
                                  </m:ctrlPr>
                                </m:sSupPr>
                                <m:e>
                                  <m:r>
                                    <a:rPr lang="en-US" i="1">
                                      <a:solidFill>
                                        <a:schemeClr val="tx1"/>
                                      </a:solidFill>
                                      <a:latin typeface="Cambria Math"/>
                                    </a:rPr>
                                    <m:t>𝑉</m:t>
                                  </m:r>
                                </m:e>
                                <m:sup>
                                  <m:r>
                                    <a:rPr lang="en-US" i="1">
                                      <a:solidFill>
                                        <a:schemeClr val="tx1"/>
                                      </a:solidFill>
                                      <a:latin typeface="Cambria Math"/>
                                    </a:rPr>
                                    <m:t>𝜋</m:t>
                                  </m:r>
                                </m:sup>
                              </m:sSup>
                              <m:d>
                                <m:dPr>
                                  <m:ctrlPr>
                                    <a:rPr lang="en-US" i="1">
                                      <a:solidFill>
                                        <a:schemeClr val="tx1"/>
                                      </a:solidFill>
                                      <a:latin typeface="Cambria Math" panose="02040503050406030204" pitchFamily="18" charset="0"/>
                                    </a:rPr>
                                  </m:ctrlPr>
                                </m:dPr>
                                <m:e>
                                  <m:r>
                                    <a:rPr lang="en-US" i="1">
                                      <a:solidFill>
                                        <a:schemeClr val="tx1"/>
                                      </a:solidFill>
                                      <a:latin typeface="Cambria Math"/>
                                    </a:rPr>
                                    <m:t>𝑠</m:t>
                                  </m:r>
                                  <m:r>
                                    <a:rPr lang="en-US" i="1">
                                      <a:solidFill>
                                        <a:schemeClr val="tx1"/>
                                      </a:solidFill>
                                      <a:latin typeface="Cambria Math"/>
                                    </a:rPr>
                                    <m:t>′</m:t>
                                  </m:r>
                                </m:e>
                              </m:d>
                            </m:e>
                          </m:d>
                        </m:e>
                      </m:nary>
                    </m:oMath>
                  </m:oMathPara>
                </a14:m>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850036" y="3653571"/>
                <a:ext cx="5364033" cy="6043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50036" y="4495800"/>
                <a:ext cx="5562600" cy="77373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i="1">
                              <a:latin typeface="Cambria Math" panose="02040503050406030204" pitchFamily="18" charset="0"/>
                            </a:rPr>
                          </m:ctrlPr>
                        </m:sSubSupPr>
                        <m:e>
                          <m:r>
                            <a:rPr lang="en-US" i="1">
                              <a:latin typeface="Cambria Math"/>
                            </a:rPr>
                            <m:t>𝑄</m:t>
                          </m:r>
                        </m:e>
                        <m:sub>
                          <m:r>
                            <a:rPr lang="en-US" i="1">
                              <a:latin typeface="Cambria Math" panose="02040503050406030204" pitchFamily="18" charset="0"/>
                            </a:rPr>
                            <m:t> </m:t>
                          </m:r>
                        </m:sub>
                        <m:sup>
                          <m:r>
                            <a:rPr lang="en-US" i="1">
                              <a:latin typeface="Cambria Math"/>
                              <a:ea typeface="Cambria Math"/>
                            </a:rPr>
                            <m:t>𝜋</m:t>
                          </m:r>
                        </m:sup>
                      </m:sSubSup>
                      <m:d>
                        <m:dPr>
                          <m:ctrlPr>
                            <a:rPr lang="en-US" i="1">
                              <a:latin typeface="Cambria Math" panose="02040503050406030204" pitchFamily="18" charset="0"/>
                              <a:ea typeface="Cambria Math"/>
                            </a:rPr>
                          </m:ctrlPr>
                        </m:dPr>
                        <m:e>
                          <m:r>
                            <a:rPr lang="en-US" i="1">
                              <a:latin typeface="Cambria Math"/>
                            </a:rPr>
                            <m:t>𝑠</m:t>
                          </m:r>
                          <m:r>
                            <a:rPr lang="en-US" i="1">
                              <a:latin typeface="Cambria Math"/>
                            </a:rPr>
                            <m:t>,</m:t>
                          </m:r>
                          <m:r>
                            <a:rPr lang="en-US" i="1">
                              <a:latin typeface="Cambria Math"/>
                            </a:rPr>
                            <m:t>𝑎</m:t>
                          </m:r>
                        </m:e>
                      </m:d>
                      <m:r>
                        <a:rPr lang="en-US">
                          <a:latin typeface="Cambria Math"/>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sub>
                        <m:sup/>
                        <m:e>
                          <m:r>
                            <a:rPr lang="en-US" i="1">
                              <a:latin typeface="Cambria Math"/>
                            </a:rPr>
                            <m:t>𝑇</m:t>
                          </m:r>
                          <m:r>
                            <a:rPr lang="en-US" i="1">
                              <a:latin typeface="Cambria Math"/>
                            </a:rPr>
                            <m:t>(</m:t>
                          </m:r>
                          <m:r>
                            <a:rPr lang="en-US" i="1">
                              <a:latin typeface="Cambria Math"/>
                            </a:rPr>
                            <m:t>𝑠</m:t>
                          </m:r>
                          <m:r>
                            <a:rPr lang="en-US" i="1">
                              <a:latin typeface="Cambria Math"/>
                            </a:rPr>
                            <m:t>,</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r>
                            <a:rPr lang="en-US" i="1">
                              <a:latin typeface="Cambria Math"/>
                            </a:rPr>
                            <m:t>)</m:t>
                          </m:r>
                          <m:d>
                            <m:dPr>
                              <m:begChr m:val="["/>
                              <m:endChr m:val="]"/>
                              <m:ctrlPr>
                                <a:rPr lang="en-US" i="1">
                                  <a:latin typeface="Cambria Math" panose="02040503050406030204" pitchFamily="18" charset="0"/>
                                </a:rPr>
                              </m:ctrlPr>
                            </m:dPr>
                            <m:e>
                              <m:r>
                                <a:rPr lang="en-US" i="1">
                                  <a:latin typeface="Cambria Math"/>
                                </a:rPr>
                                <m:t>𝑅</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e>
                              </m:d>
                              <m:r>
                                <a:rPr lang="en-US" i="1">
                                  <a:latin typeface="Cambria Math"/>
                                </a:rPr>
                                <m:t>+</m:t>
                              </m:r>
                              <m:r>
                                <a:rPr lang="en-US" i="1">
                                  <a:latin typeface="Cambria Math"/>
                                </a:rPr>
                                <m:t>𝛾</m:t>
                              </m:r>
                              <m:sSup>
                                <m:sSupPr>
                                  <m:ctrlPr>
                                    <a:rPr lang="en-US" i="1">
                                      <a:latin typeface="Cambria Math" panose="02040503050406030204" pitchFamily="18" charset="0"/>
                                    </a:rPr>
                                  </m:ctrlPr>
                                </m:sSupPr>
                                <m:e>
                                  <m:r>
                                    <a:rPr lang="en-US" i="1">
                                      <a:latin typeface="Cambria Math"/>
                                    </a:rPr>
                                    <m:t>𝑉</m:t>
                                  </m:r>
                                </m:e>
                                <m:sup>
                                  <m:r>
                                    <a:rPr lang="en-US" i="1">
                                      <a:latin typeface="Cambria Math"/>
                                    </a:rPr>
                                    <m:t>𝜋</m:t>
                                  </m:r>
                                </m:sup>
                              </m:sSup>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r>
                                <a:rPr lang="en-US" i="1">
                                  <a:latin typeface="Cambria Math"/>
                                </a:rPr>
                                <m:t>)</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50036" y="4495800"/>
                <a:ext cx="5562600" cy="77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50036" y="5541452"/>
                <a:ext cx="2245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𝑉</m:t>
                          </m:r>
                        </m:e>
                        <m:sup>
                          <m:r>
                            <a:rPr lang="en-US" i="1">
                              <a:latin typeface="Cambria Math"/>
                            </a:rPr>
                            <m:t>𝜋</m:t>
                          </m:r>
                        </m:sup>
                      </m:sSup>
                      <m:d>
                        <m:dPr>
                          <m:ctrlPr>
                            <a:rPr lang="en-US" i="1">
                              <a:latin typeface="Cambria Math" panose="02040503050406030204" pitchFamily="18" charset="0"/>
                            </a:rPr>
                          </m:ctrlPr>
                        </m:dPr>
                        <m:e>
                          <m:r>
                            <a:rPr lang="en-US" i="1">
                              <a:latin typeface="Cambria Math"/>
                            </a:rPr>
                            <m:t>𝑠</m:t>
                          </m:r>
                        </m:e>
                      </m:d>
                      <m:r>
                        <a:rPr lang="en-US">
                          <a:latin typeface="Cambria Math"/>
                        </a:rPr>
                        <m:t>=</m:t>
                      </m:r>
                      <m:sSubSup>
                        <m:sSubSupPr>
                          <m:ctrlPr>
                            <a:rPr lang="en-US" i="1">
                              <a:latin typeface="Cambria Math" panose="02040503050406030204" pitchFamily="18" charset="0"/>
                            </a:rPr>
                          </m:ctrlPr>
                        </m:sSubSupPr>
                        <m:e>
                          <m:r>
                            <a:rPr lang="en-US" i="1">
                              <a:latin typeface="Cambria Math"/>
                            </a:rPr>
                            <m:t>𝑄</m:t>
                          </m:r>
                        </m:e>
                        <m:sub>
                          <m:r>
                            <a:rPr lang="en-US" i="1">
                              <a:latin typeface="Cambria Math" panose="02040503050406030204" pitchFamily="18" charset="0"/>
                            </a:rPr>
                            <m:t> </m:t>
                          </m:r>
                        </m:sub>
                        <m:sup>
                          <m:r>
                            <a:rPr lang="en-US" i="1">
                              <a:latin typeface="Cambria Math"/>
                              <a:ea typeface="Cambria Math"/>
                            </a:rPr>
                            <m:t>𝜋</m:t>
                          </m:r>
                        </m:sup>
                      </m:sSubSup>
                      <m:d>
                        <m:dPr>
                          <m:ctrlPr>
                            <a:rPr lang="en-US" i="1">
                              <a:latin typeface="Cambria Math" panose="02040503050406030204" pitchFamily="18" charset="0"/>
                              <a:ea typeface="Cambria Math"/>
                            </a:rPr>
                          </m:ctrlPr>
                        </m:dPr>
                        <m:e>
                          <m:r>
                            <a:rPr lang="en-US" i="1">
                              <a:latin typeface="Cambria Math"/>
                            </a:rPr>
                            <m:t>𝑠</m:t>
                          </m:r>
                          <m:r>
                            <a:rPr lang="en-US" i="1">
                              <a:latin typeface="Cambria Math"/>
                            </a:rPr>
                            <m:t>,</m:t>
                          </m:r>
                          <m:r>
                            <a:rPr lang="en-US" i="1">
                              <a:latin typeface="Cambria Math"/>
                            </a:rPr>
                            <m:t>𝜋</m:t>
                          </m:r>
                          <m:r>
                            <a:rPr lang="en-US" i="1">
                              <a:latin typeface="Cambria Math"/>
                            </a:rPr>
                            <m:t>(</m:t>
                          </m:r>
                          <m:r>
                            <a:rPr lang="en-US" i="1">
                              <a:latin typeface="Cambria Math"/>
                            </a:rPr>
                            <m:t>𝑠</m:t>
                          </m:r>
                          <m:r>
                            <a:rPr lang="en-US" i="1">
                              <a:latin typeface="Cambria Math"/>
                            </a:rPr>
                            <m:t>)</m:t>
                          </m:r>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850036" y="5541452"/>
                <a:ext cx="2245358" cy="369332"/>
              </a:xfrm>
              <a:prstGeom prst="rect">
                <a:avLst/>
              </a:prstGeom>
              <a:blipFill>
                <a:blip r:embed="rId4"/>
                <a:stretch>
                  <a:fillRect b="-13115"/>
                </a:stretch>
              </a:blipFill>
            </p:spPr>
            <p:txBody>
              <a:bodyPr/>
              <a:lstStyle/>
              <a:p>
                <a:r>
                  <a:rPr lang="en-US">
                    <a:noFill/>
                  </a:rPr>
                  <a:t> </a:t>
                </a:r>
              </a:p>
            </p:txBody>
          </p:sp>
        </mc:Fallback>
      </mc:AlternateContent>
      <p:sp>
        <p:nvSpPr>
          <p:cNvPr id="28" name="Trapezoid 27"/>
          <p:cNvSpPr/>
          <p:nvPr/>
        </p:nvSpPr>
        <p:spPr>
          <a:xfrm rot="15414063">
            <a:off x="6238288" y="302189"/>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p:cNvSpPr/>
          <p:nvPr/>
        </p:nvSpPr>
        <p:spPr>
          <a:xfrm rot="16907350">
            <a:off x="6244423" y="1624888"/>
            <a:ext cx="1121347" cy="2590801"/>
          </a:xfrm>
          <a:prstGeom prst="trapezoid">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Rectangle 29"/>
              <p:cNvSpPr/>
              <p:nvPr/>
            </p:nvSpPr>
            <p:spPr>
              <a:xfrm rot="665727">
                <a:off x="3545204" y="2465356"/>
                <a:ext cx="1444767"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r>
                        <a:rPr lang="en-US" sz="1200" b="0" i="1" smtClean="0">
                          <a:latin typeface="Cambria Math" panose="02040503050406030204" pitchFamily="18" charset="0"/>
                        </a:rPr>
                        <m:t>𝑎</m:t>
                      </m:r>
                      <m:r>
                        <a:rPr lang="en-US" sz="1200" i="1">
                          <a:latin typeface="Cambria Math"/>
                        </a:rPr>
                        <m:t>,</m:t>
                      </m:r>
                      <m:r>
                        <a:rPr lang="en-US" sz="1200" b="0" i="1" smtClean="0">
                          <a:latin typeface="Cambria Math"/>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a:rPr>
                        <m:t>) </m:t>
                      </m:r>
                    </m:oMath>
                  </m:oMathPara>
                </a14:m>
                <a:endParaRPr lang="en-US" sz="1200"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rot="665727">
                <a:off x="3545204" y="2465356"/>
                <a:ext cx="144476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919898" y="1995956"/>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oMath>
                  </m:oMathPara>
                </a14:m>
                <a:endParaRPr lang="en-US" sz="1700" dirty="0">
                  <a:solidFill>
                    <a:schemeClr val="tx1"/>
                  </a:solidFill>
                </a:endParaRPr>
              </a:p>
            </p:txBody>
          </p:sp>
        </mc:Choice>
        <mc:Fallback xmlns="">
          <p:sp>
            <p:nvSpPr>
              <p:cNvPr id="31" name="Oval 30"/>
              <p:cNvSpPr>
                <a:spLocks noRot="1" noChangeAspect="1" noMove="1" noResize="1" noEditPoints="1" noAdjustHandles="1" noChangeArrowheads="1" noChangeShapeType="1" noTextEdit="1"/>
              </p:cNvSpPr>
              <p:nvPr/>
            </p:nvSpPr>
            <p:spPr>
              <a:xfrm>
                <a:off x="919898" y="1995956"/>
                <a:ext cx="529483" cy="523171"/>
              </a:xfrm>
              <a:prstGeom prst="ellipse">
                <a:avLst/>
              </a:prstGeom>
              <a:blipFill>
                <a:blip r:embed="rId6"/>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p:cNvSpPr/>
              <p:nvPr/>
            </p:nvSpPr>
            <p:spPr>
              <a:xfrm>
                <a:off x="4975933" y="1649033"/>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 </m:t>
                      </m:r>
                    </m:oMath>
                  </m:oMathPara>
                </a14:m>
                <a:endParaRPr lang="en-US" sz="1700" dirty="0">
                  <a:solidFill>
                    <a:schemeClr val="tx1"/>
                  </a:solidFill>
                </a:endParaRPr>
              </a:p>
            </p:txBody>
          </p:sp>
        </mc:Choice>
        <mc:Fallback xmlns="">
          <p:sp>
            <p:nvSpPr>
              <p:cNvPr id="32" name="Oval 31"/>
              <p:cNvSpPr>
                <a:spLocks noRot="1" noChangeAspect="1" noMove="1" noResize="1" noEditPoints="1" noAdjustHandles="1" noChangeArrowheads="1" noChangeShapeType="1" noTextEdit="1"/>
              </p:cNvSpPr>
              <p:nvPr/>
            </p:nvSpPr>
            <p:spPr>
              <a:xfrm>
                <a:off x="4975933" y="1649033"/>
                <a:ext cx="529483" cy="523171"/>
              </a:xfrm>
              <a:prstGeom prst="ellipse">
                <a:avLst/>
              </a:prstGeom>
              <a:blipFill>
                <a:blip r:embed="rId7"/>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p:cNvSpPr/>
              <p:nvPr/>
            </p:nvSpPr>
            <p:spPr>
              <a:xfrm>
                <a:off x="4983269" y="2357030"/>
                <a:ext cx="529483" cy="523171"/>
              </a:xfrm>
              <a:prstGeom prst="ellipse">
                <a:avLst/>
              </a:prstGeom>
              <a:solidFill>
                <a:schemeClr val="accent1">
                  <a:lumMod val="20000"/>
                  <a:lumOff val="80000"/>
                </a:schemeClr>
              </a:solid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oMath>
                  </m:oMathPara>
                </a14:m>
                <a:endParaRPr lang="en-US" sz="1700" dirty="0">
                  <a:solidFill>
                    <a:schemeClr val="tx1"/>
                  </a:solidFill>
                </a:endParaRPr>
              </a:p>
            </p:txBody>
          </p:sp>
        </mc:Choice>
        <mc:Fallback xmlns="">
          <p:sp>
            <p:nvSpPr>
              <p:cNvPr id="33" name="Oval 32"/>
              <p:cNvSpPr>
                <a:spLocks noRot="1" noChangeAspect="1" noMove="1" noResize="1" noEditPoints="1" noAdjustHandles="1" noChangeArrowheads="1" noChangeShapeType="1" noTextEdit="1"/>
              </p:cNvSpPr>
              <p:nvPr/>
            </p:nvSpPr>
            <p:spPr>
              <a:xfrm>
                <a:off x="4983269" y="2357030"/>
                <a:ext cx="529483" cy="523171"/>
              </a:xfrm>
              <a:prstGeom prst="ellipse">
                <a:avLst/>
              </a:prstGeom>
              <a:blipFill>
                <a:blip r:embed="rId7"/>
                <a:stretch>
                  <a:fillRect/>
                </a:stretch>
              </a:blipFill>
              <a:ln w="19050">
                <a:solidFill>
                  <a:srgbClr val="3333FF"/>
                </a:solidFill>
                <a:prstDash val="solid"/>
              </a:ln>
            </p:spPr>
            <p:txBody>
              <a:bodyPr/>
              <a:lstStyle/>
              <a:p>
                <a:r>
                  <a:rPr lang="en-US">
                    <a:noFill/>
                  </a:rPr>
                  <a:t> </a:t>
                </a:r>
              </a:p>
            </p:txBody>
          </p:sp>
        </mc:Fallback>
      </mc:AlternateContent>
      <p:cxnSp>
        <p:nvCxnSpPr>
          <p:cNvPr id="34" name="Straight Arrow Connector 33"/>
          <p:cNvCxnSpPr>
            <a:stCxn id="31" idx="6"/>
          </p:cNvCxnSpPr>
          <p:nvPr/>
        </p:nvCxnSpPr>
        <p:spPr>
          <a:xfrm>
            <a:off x="1449381" y="2257542"/>
            <a:ext cx="13121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291032" y="2257542"/>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Oval 35"/>
              <p:cNvSpPr/>
              <p:nvPr/>
            </p:nvSpPr>
            <p:spPr>
              <a:xfrm>
                <a:off x="2759076" y="1995955"/>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700" b="0" i="1" dirty="0" smtClean="0">
                          <a:solidFill>
                            <a:srgbClr val="3333FF"/>
                          </a:solidFill>
                          <a:latin typeface="Cambria Math"/>
                        </a:rPr>
                        <m:t> </m:t>
                      </m:r>
                      <m:r>
                        <a:rPr lang="en-US" sz="1700" i="1" dirty="0" smtClean="0">
                          <a:solidFill>
                            <a:schemeClr val="tx1"/>
                          </a:solidFill>
                          <a:latin typeface="Cambria Math"/>
                        </a:rPr>
                        <m:t>𝑠</m:t>
                      </m:r>
                      <m:r>
                        <a:rPr lang="en-US" sz="1700" b="0" i="0" dirty="0" smtClean="0">
                          <a:solidFill>
                            <a:schemeClr val="tx1"/>
                          </a:solidFill>
                          <a:latin typeface="Cambria Math"/>
                        </a:rPr>
                        <m:t>,</m:t>
                      </m:r>
                      <m:r>
                        <a:rPr lang="en-US" sz="1700" b="0" i="1" dirty="0" smtClean="0">
                          <a:solidFill>
                            <a:schemeClr val="tx1"/>
                          </a:solidFill>
                          <a:latin typeface="Cambria Math" panose="02040503050406030204" pitchFamily="18" charset="0"/>
                        </a:rPr>
                        <m:t>𝑎</m:t>
                      </m:r>
                    </m:oMath>
                  </m:oMathPara>
                </a14:m>
                <a:endParaRPr lang="en-US" sz="1700" dirty="0">
                  <a:solidFill>
                    <a:schemeClr val="tx1"/>
                  </a:solidFill>
                </a:endParaRPr>
              </a:p>
            </p:txBody>
          </p:sp>
        </mc:Choice>
        <mc:Fallback xmlns="">
          <p:sp>
            <p:nvSpPr>
              <p:cNvPr id="36" name="Oval 35"/>
              <p:cNvSpPr>
                <a:spLocks noRot="1" noChangeAspect="1" noMove="1" noResize="1" noEditPoints="1" noAdjustHandles="1" noChangeArrowheads="1" noChangeShapeType="1" noTextEdit="1"/>
              </p:cNvSpPr>
              <p:nvPr/>
            </p:nvSpPr>
            <p:spPr>
              <a:xfrm>
                <a:off x="2759076" y="1995955"/>
                <a:ext cx="529483" cy="523171"/>
              </a:xfrm>
              <a:prstGeom prst="ellipse">
                <a:avLst/>
              </a:prstGeom>
              <a:blipFill>
                <a:blip r:embed="rId8"/>
                <a:stretch>
                  <a:fillRect/>
                </a:stretch>
              </a:blipFill>
              <a:ln w="19050">
                <a:solidFill>
                  <a:srgbClr val="00B050"/>
                </a:solidFill>
                <a:prstDash val="sysDash"/>
              </a:ln>
            </p:spPr>
            <p:txBody>
              <a:bodyPr/>
              <a:lstStyle/>
              <a:p>
                <a:r>
                  <a:rPr lang="en-US">
                    <a:noFill/>
                  </a:rPr>
                  <a:t> </a:t>
                </a:r>
              </a:p>
            </p:txBody>
          </p:sp>
        </mc:Fallback>
      </mc:AlternateContent>
      <p:cxnSp>
        <p:nvCxnSpPr>
          <p:cNvPr id="37" name="Straight Arrow Connector 36"/>
          <p:cNvCxnSpPr>
            <a:endCxn id="32" idx="2"/>
          </p:cNvCxnSpPr>
          <p:nvPr/>
        </p:nvCxnSpPr>
        <p:spPr>
          <a:xfrm flipV="1">
            <a:off x="3291032" y="1910620"/>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5060969" y="1694201"/>
                <a:ext cx="441338"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panose="02040503050406030204" pitchFamily="18" charset="0"/>
                            </a:rPr>
                            <m:t>1</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060969" y="1694201"/>
                <a:ext cx="44133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5052615" y="2392371"/>
                <a:ext cx="44666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2</m:t>
                          </m:r>
                        </m:sub>
                      </m:sSub>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5052615" y="2392371"/>
                <a:ext cx="44666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rot="660429">
                <a:off x="3747556" y="2681360"/>
                <a:ext cx="90031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r>
                            <a:rPr lang="en-US" sz="1200" b="0" i="1" smtClean="0">
                              <a:solidFill>
                                <a:schemeClr val="tx1"/>
                              </a:solidFill>
                              <a:latin typeface="Cambria Math" panose="02040503050406030204" pitchFamily="18" charset="0"/>
                            </a:rPr>
                            <m:t>𝑎</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2</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rot="660429">
                <a:off x="3747556" y="2681360"/>
                <a:ext cx="900310"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855020" y="1509535"/>
                <a:ext cx="82278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r>
                        <a:rPr lang="en-US" b="0" i="1" smtClean="0">
                          <a:solidFill>
                            <a:srgbClr val="3333FF"/>
                          </a:solidFill>
                          <a:latin typeface="Cambria Math"/>
                        </a:rPr>
                        <m:t>𝑠</m:t>
                      </m:r>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855020" y="1509535"/>
                <a:ext cx="822789"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1605698" y="1892624"/>
                <a:ext cx="961482"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𝑎</m:t>
                      </m:r>
                      <m:r>
                        <a:rPr lang="en-US" sz="1500" b="0" i="1" smtClean="0">
                          <a:solidFill>
                            <a:schemeClr val="tx1"/>
                          </a:solidFill>
                          <a:latin typeface="Cambria Math"/>
                        </a:rPr>
                        <m:t>=</m:t>
                      </m:r>
                      <m:r>
                        <a:rPr lang="en-US" sz="1500" i="1" smtClean="0">
                          <a:solidFill>
                            <a:schemeClr val="tx1"/>
                          </a:solidFill>
                          <a:latin typeface="Cambria Math"/>
                        </a:rPr>
                        <m:t>𝜋</m:t>
                      </m:r>
                      <m:r>
                        <a:rPr lang="en-US" sz="1500" b="0" i="1" smtClean="0">
                          <a:solidFill>
                            <a:schemeClr val="tx1"/>
                          </a:solidFill>
                          <a:latin typeface="Cambria Math"/>
                        </a:rPr>
                        <m:t>(</m:t>
                      </m:r>
                      <m:r>
                        <a:rPr lang="en-US" sz="1500" b="0" i="1" smtClean="0">
                          <a:solidFill>
                            <a:schemeClr val="tx1"/>
                          </a:solidFill>
                          <a:latin typeface="Cambria Math"/>
                        </a:rPr>
                        <m:t>𝑠</m:t>
                      </m:r>
                      <m:r>
                        <a:rPr lang="en-US" sz="1500" b="0" i="1" smtClean="0">
                          <a:solidFill>
                            <a:schemeClr val="tx1"/>
                          </a:solidFill>
                          <a:latin typeface="Cambria Math"/>
                        </a:rPr>
                        <m:t>)</m:t>
                      </m:r>
                    </m:oMath>
                  </m:oMathPara>
                </a14:m>
                <a:endParaRPr lang="en-US" sz="1500" dirty="0">
                  <a:solidFill>
                    <a:schemeClr val="tx1"/>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1605698" y="1892624"/>
                <a:ext cx="961482" cy="323165"/>
              </a:xfrm>
              <a:prstGeom prst="rect">
                <a:avLst/>
              </a:prstGeom>
              <a:blipFill>
                <a:blip r:embed="rId13"/>
                <a:stretch>
                  <a:fillRect b="-113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6426120" y="1365278"/>
                <a:ext cx="140301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𝑠</m:t>
                          </m:r>
                        </m:e>
                        <m:sup>
                          <m:r>
                            <a:rPr lang="en-US" b="0" i="1" smtClean="0">
                              <a:solidFill>
                                <a:srgbClr val="3333FF"/>
                              </a:solidFill>
                              <a:latin typeface="Cambria Math"/>
                            </a:rPr>
                            <m:t>′</m:t>
                          </m:r>
                        </m:sup>
                      </m:sSup>
                      <m:r>
                        <a:rPr lang="en-US" b="0" i="1" smtClean="0">
                          <a:solidFill>
                            <a:srgbClr val="3333FF"/>
                          </a:solidFill>
                          <a:latin typeface="Cambria Math" panose="02040503050406030204" pitchFamily="18" charset="0"/>
                        </a:rPr>
                        <m:t>=</m:t>
                      </m:r>
                      <m:sSub>
                        <m:sSubPr>
                          <m:ctrlPr>
                            <a:rPr lang="en-US" b="0" i="1" smtClean="0">
                              <a:solidFill>
                                <a:srgbClr val="3333FF"/>
                              </a:solidFill>
                              <a:latin typeface="Cambria Math" panose="02040503050406030204" pitchFamily="18" charset="0"/>
                            </a:rPr>
                          </m:ctrlPr>
                        </m:sSubPr>
                        <m:e>
                          <m:r>
                            <a:rPr lang="en-US" b="0" i="1" smtClean="0">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1</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6426120" y="1365278"/>
                <a:ext cx="1403013" cy="369332"/>
              </a:xfrm>
              <a:prstGeom prst="rect">
                <a:avLst/>
              </a:prstGeom>
              <a:blipFill>
                <a:blip r:embed="rId1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3544" y="2695535"/>
                <a:ext cx="1408334"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a:rPr>
                            <m:t>𝑉</m:t>
                          </m:r>
                        </m:e>
                        <m:sup>
                          <m:r>
                            <a:rPr lang="en-US" b="0" i="1" smtClean="0">
                              <a:solidFill>
                                <a:srgbClr val="3333FF"/>
                              </a:solidFill>
                              <a:latin typeface="Cambria Math"/>
                            </a:rPr>
                            <m:t>𝜋</m:t>
                          </m:r>
                        </m:sup>
                      </m:sSup>
                      <m:r>
                        <a:rPr lang="en-US" b="0" i="1" smtClean="0">
                          <a:solidFill>
                            <a:srgbClr val="3333FF"/>
                          </a:solidFill>
                          <a:latin typeface="Cambria Math"/>
                        </a:rPr>
                        <m:t>(</m:t>
                      </m:r>
                      <m:sSup>
                        <m:sSupPr>
                          <m:ctrlPr>
                            <a:rPr lang="en-US" b="0" i="1" smtClean="0">
                              <a:solidFill>
                                <a:srgbClr val="3333FF"/>
                              </a:solidFill>
                              <a:latin typeface="Cambria Math" panose="02040503050406030204" pitchFamily="18" charset="0"/>
                            </a:rPr>
                          </m:ctrlPr>
                        </m:sSupPr>
                        <m:e>
                          <m:r>
                            <a:rPr lang="en-US" b="0" i="1" smtClean="0">
                              <a:solidFill>
                                <a:srgbClr val="3333FF"/>
                              </a:solidFill>
                              <a:latin typeface="Cambria Math" panose="02040503050406030204" pitchFamily="18" charset="0"/>
                            </a:rPr>
                            <m:t>𝑠</m:t>
                          </m:r>
                        </m:e>
                        <m:sup>
                          <m:r>
                            <a:rPr lang="en-US" b="0" i="1" smtClean="0">
                              <a:solidFill>
                                <a:srgbClr val="3333FF"/>
                              </a:solidFill>
                              <a:latin typeface="Cambria Math"/>
                            </a:rPr>
                            <m:t>′</m:t>
                          </m:r>
                        </m:sup>
                      </m:sSup>
                      <m:r>
                        <a:rPr lang="en-US" b="0" i="1" smtClean="0">
                          <a:solidFill>
                            <a:srgbClr val="3333FF"/>
                          </a:solidFill>
                          <a:latin typeface="Cambria Math" panose="02040503050406030204" pitchFamily="18" charset="0"/>
                        </a:rPr>
                        <m:t>=</m:t>
                      </m:r>
                      <m:sSub>
                        <m:sSubPr>
                          <m:ctrlPr>
                            <a:rPr lang="en-US" b="0" i="1" smtClean="0">
                              <a:solidFill>
                                <a:srgbClr val="3333FF"/>
                              </a:solidFill>
                              <a:latin typeface="Cambria Math" panose="02040503050406030204" pitchFamily="18" charset="0"/>
                            </a:rPr>
                          </m:ctrlPr>
                        </m:sSubPr>
                        <m:e>
                          <m:r>
                            <a:rPr lang="en-US" b="0" i="1" smtClean="0">
                              <a:solidFill>
                                <a:srgbClr val="3333FF"/>
                              </a:solidFill>
                              <a:latin typeface="Cambria Math" panose="02040503050406030204" pitchFamily="18" charset="0"/>
                            </a:rPr>
                            <m:t>𝑠</m:t>
                          </m:r>
                        </m:e>
                        <m:sub>
                          <m:r>
                            <a:rPr lang="en-US" b="0" i="1" smtClean="0">
                              <a:solidFill>
                                <a:srgbClr val="3333FF"/>
                              </a:solidFill>
                              <a:latin typeface="Cambria Math" panose="02040503050406030204" pitchFamily="18" charset="0"/>
                            </a:rPr>
                            <m:t>2</m:t>
                          </m:r>
                        </m:sub>
                      </m:sSub>
                      <m:r>
                        <a:rPr lang="en-US" b="0" i="1" smtClean="0">
                          <a:solidFill>
                            <a:srgbClr val="3333FF"/>
                          </a:solidFill>
                          <a:latin typeface="Cambria Math"/>
                        </a:rPr>
                        <m:t>)</m:t>
                      </m:r>
                    </m:oMath>
                  </m:oMathPara>
                </a14:m>
                <a:endParaRPr lang="en-US" dirty="0">
                  <a:solidFill>
                    <a:srgbClr val="3333FF"/>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6383544" y="2695535"/>
                <a:ext cx="1408334" cy="369332"/>
              </a:xfrm>
              <a:prstGeom prst="rect">
                <a:avLst/>
              </a:prstGeom>
              <a:blipFill>
                <a:blip r:embed="rId1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rot="20876544">
                <a:off x="3520177" y="1510551"/>
                <a:ext cx="1429213" cy="276999"/>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200" i="1" smtClean="0">
                          <a:solidFill>
                            <a:schemeClr val="tx1"/>
                          </a:solidFill>
                          <a:latin typeface="Cambria Math"/>
                        </a:rPr>
                        <m:t>𝑇</m:t>
                      </m:r>
                      <m:r>
                        <a:rPr lang="en-US" sz="1200" b="0" i="1" smtClean="0">
                          <a:solidFill>
                            <a:schemeClr val="tx1"/>
                          </a:solidFill>
                          <a:latin typeface="Cambria Math"/>
                        </a:rPr>
                        <m:t>(</m:t>
                      </m:r>
                      <m:r>
                        <a:rPr lang="en-US" sz="1200" i="1">
                          <a:latin typeface="Cambria Math"/>
                        </a:rPr>
                        <m:t>𝑠</m:t>
                      </m:r>
                      <m:r>
                        <a:rPr lang="en-US" sz="1200" i="1">
                          <a:latin typeface="Cambria Math"/>
                        </a:rPr>
                        <m:t>,</m:t>
                      </m:r>
                      <m:r>
                        <a:rPr lang="en-US" sz="1200" b="0" i="1" smtClean="0">
                          <a:latin typeface="Cambria Math" panose="02040503050406030204" pitchFamily="18" charset="0"/>
                        </a:rPr>
                        <m:t>𝑎</m:t>
                      </m:r>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a:rPr>
                        <m:t>) </m:t>
                      </m:r>
                    </m:oMath>
                  </m:oMathPara>
                </a14:m>
                <a:endParaRPr lang="en-US" sz="1200" dirty="0">
                  <a:solidFill>
                    <a:schemeClr val="tx1"/>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rot="20876544">
                <a:off x="3520177" y="1510551"/>
                <a:ext cx="1429213"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rot="20921134">
                <a:off x="3749830" y="1723033"/>
                <a:ext cx="969906"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solidFill>
                            <a:schemeClr val="tx1"/>
                          </a:solidFill>
                          <a:latin typeface="Cambria Math"/>
                        </a:rPr>
                        <m:t>𝑅</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a:rPr>
                            <m:t>𝑠</m:t>
                          </m:r>
                          <m:r>
                            <a:rPr lang="en-US" sz="1200" i="1">
                              <a:solidFill>
                                <a:schemeClr val="tx1"/>
                              </a:solidFill>
                              <a:latin typeface="Cambria Math"/>
                            </a:rPr>
                            <m:t>,</m:t>
                          </m:r>
                          <m:r>
                            <a:rPr lang="en-US" sz="1200" b="0" i="1" smtClean="0">
                              <a:solidFill>
                                <a:schemeClr val="tx1"/>
                              </a:solidFill>
                              <a:latin typeface="Cambria Math" panose="02040503050406030204" pitchFamily="18" charset="0"/>
                            </a:rPr>
                            <m:t>𝑎</m:t>
                          </m:r>
                          <m:r>
                            <a:rPr lang="en-US" sz="1200" i="1">
                              <a:solidFill>
                                <a:schemeClr val="tx1"/>
                              </a:solidFill>
                              <a:latin typeface="Cambria Math"/>
                            </a:rPr>
                            <m:t>,</m:t>
                          </m:r>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𝑠</m:t>
                              </m:r>
                            </m:e>
                            <m:sub>
                              <m:r>
                                <a:rPr lang="en-US" sz="1200" b="0" i="1" smtClean="0">
                                  <a:solidFill>
                                    <a:schemeClr val="tx1"/>
                                  </a:solidFill>
                                  <a:latin typeface="Cambria Math" panose="02040503050406030204" pitchFamily="18" charset="0"/>
                                </a:rPr>
                                <m:t>1</m:t>
                              </m:r>
                            </m:sub>
                          </m:sSub>
                          <m:r>
                            <a:rPr lang="en-US" sz="1200" b="0" i="1" smtClean="0">
                              <a:solidFill>
                                <a:schemeClr val="tx1"/>
                              </a:solidFill>
                              <a:latin typeface="Cambria Math"/>
                            </a:rPr>
                            <m:t> </m:t>
                          </m:r>
                        </m:e>
                      </m:d>
                    </m:oMath>
                  </m:oMathPara>
                </a14:m>
                <a:endParaRPr lang="en-US" sz="1200"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rot="20921134">
                <a:off x="3749830" y="1723033"/>
                <a:ext cx="969906" cy="27699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511262" y="1495830"/>
                <a:ext cx="104849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a:rPr>
                            <m:t>𝑄</m:t>
                          </m:r>
                        </m:e>
                        <m:sup>
                          <m:r>
                            <a:rPr lang="en-US" i="1">
                              <a:solidFill>
                                <a:srgbClr val="00B050"/>
                              </a:solidFill>
                              <a:latin typeface="Cambria Math"/>
                            </a:rPr>
                            <m:t>𝜋</m:t>
                          </m:r>
                        </m:sup>
                      </m:sSup>
                      <m:r>
                        <a:rPr lang="en-US" i="1">
                          <a:solidFill>
                            <a:srgbClr val="00B050"/>
                          </a:solidFill>
                          <a:latin typeface="Cambria Math"/>
                        </a:rPr>
                        <m:t>(</m:t>
                      </m:r>
                      <m:r>
                        <a:rPr lang="en-US" i="1">
                          <a:solidFill>
                            <a:srgbClr val="00B050"/>
                          </a:solidFill>
                          <a:latin typeface="Cambria Math"/>
                        </a:rPr>
                        <m:t>𝑠</m:t>
                      </m:r>
                      <m:r>
                        <a:rPr lang="en-US" b="0" i="1" smtClean="0">
                          <a:solidFill>
                            <a:srgbClr val="00B050"/>
                          </a:solidFill>
                          <a:latin typeface="Cambria Math"/>
                        </a:rPr>
                        <m:t>,</m:t>
                      </m:r>
                      <m:r>
                        <a:rPr lang="en-US" b="0" i="1" smtClean="0">
                          <a:solidFill>
                            <a:srgbClr val="00B050"/>
                          </a:solidFill>
                          <a:latin typeface="Cambria Math"/>
                        </a:rPr>
                        <m:t>𝑎</m:t>
                      </m:r>
                      <m:r>
                        <a:rPr lang="en-US" i="1">
                          <a:solidFill>
                            <a:srgbClr val="00B050"/>
                          </a:solidFill>
                          <a:latin typeface="Cambria Math"/>
                        </a:rPr>
                        <m:t>)</m:t>
                      </m:r>
                    </m:oMath>
                  </m:oMathPara>
                </a14:m>
                <a:endParaRPr lang="en-US" dirty="0">
                  <a:solidFill>
                    <a:srgbClr val="00B050"/>
                  </a:solidFill>
                </a:endParaRPr>
              </a:p>
            </p:txBody>
          </p:sp>
        </mc:Choice>
        <mc:Fallback xmlns="">
          <p:sp>
            <p:nvSpPr>
              <p:cNvPr id="47" name="Rectangle 46"/>
              <p:cNvSpPr>
                <a:spLocks noRot="1" noChangeAspect="1" noMove="1" noResize="1" noEditPoints="1" noAdjustHandles="1" noChangeArrowheads="1" noChangeShapeType="1" noTextEdit="1"/>
              </p:cNvSpPr>
              <p:nvPr/>
            </p:nvSpPr>
            <p:spPr>
              <a:xfrm>
                <a:off x="2511262" y="1495830"/>
                <a:ext cx="1048492" cy="369332"/>
              </a:xfrm>
              <a:prstGeom prst="rect">
                <a:avLst/>
              </a:prstGeom>
              <a:blipFill>
                <a:blip r:embed="rId18"/>
                <a:stretch>
                  <a:fillRect l="-581" b="-13115"/>
                </a:stretch>
              </a:blipFill>
            </p:spPr>
            <p:txBody>
              <a:bodyPr/>
              <a:lstStyle/>
              <a:p>
                <a:r>
                  <a:rPr lang="en-US">
                    <a:noFill/>
                  </a:rPr>
                  <a:t> </a:t>
                </a:r>
              </a:p>
            </p:txBody>
          </p:sp>
        </mc:Fallback>
      </mc:AlternateContent>
    </p:spTree>
    <p:extLst>
      <p:ext uri="{BB962C8B-B14F-4D97-AF65-F5344CB8AC3E}">
        <p14:creationId xmlns:p14="http://schemas.microsoft.com/office/powerpoint/2010/main" val="3931601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900079"/>
            <a:ext cx="3886200" cy="381000"/>
          </a:xfrm>
          <a:prstGeom prst="rect">
            <a:avLst/>
          </a:prstGeom>
          <a:noFill/>
        </p:spPr>
        <p:txBody>
          <a:bodyPr wrap="square" rtlCol="0">
            <a:spAutoFit/>
          </a:bodyPr>
          <a:lstStyle/>
          <a:p>
            <a:r>
              <a:rPr lang="en-US" b="1" dirty="0" smtClean="0">
                <a:solidFill>
                  <a:srgbClr val="00B050"/>
                </a:solidFill>
              </a:rPr>
              <a:t>Optimal state- value function</a:t>
            </a:r>
            <a:endParaRPr lang="en-US" b="1" dirty="0">
              <a:solidFill>
                <a:srgbClr val="00B050"/>
              </a:solidFill>
            </a:endParaRPr>
          </a:p>
        </p:txBody>
      </p:sp>
      <mc:AlternateContent xmlns:mc="http://schemas.openxmlformats.org/markup-compatibility/2006" xmlns:a14="http://schemas.microsoft.com/office/drawing/2010/main">
        <mc:Choice Requires="a14">
          <p:sp>
            <p:nvSpPr>
              <p:cNvPr id="4" name="TextBox 3"/>
              <p:cNvSpPr txBox="1"/>
              <p:nvPr/>
            </p:nvSpPr>
            <p:spPr>
              <a:xfrm>
                <a:off x="2590800" y="2394951"/>
                <a:ext cx="2961645"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m:t>
                        </m:r>
                      </m:sup>
                    </m:sSup>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r>
                              <a:rPr lang="en-US" b="0" i="1" smtClean="0">
                                <a:latin typeface="Cambria Math"/>
                              </a:rPr>
                              <m:t>𝜋</m:t>
                            </m:r>
                          </m:lim>
                        </m:limLow>
                      </m:fName>
                      <m:e>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𝜋</m:t>
                            </m:r>
                          </m:sup>
                        </m:sSup>
                        <m:r>
                          <a:rPr lang="en-US" b="0" i="1" smtClean="0">
                            <a:latin typeface="Cambria Math"/>
                          </a:rPr>
                          <m:t>(</m:t>
                        </m:r>
                        <m:r>
                          <a:rPr lang="en-US" b="0" i="1" smtClean="0">
                            <a:latin typeface="Cambria Math"/>
                          </a:rPr>
                          <m:t>𝑠</m:t>
                        </m:r>
                        <m:r>
                          <a:rPr lang="en-US" b="0" i="1" smtClean="0">
                            <a:latin typeface="Cambria Math"/>
                          </a:rPr>
                          <m:t>)</m:t>
                        </m:r>
                      </m:e>
                    </m:func>
                  </m:oMath>
                </a14:m>
                <a:r>
                  <a:rPr lang="en-US" dirty="0" smtClean="0"/>
                  <a:t> for all </a:t>
                </a:r>
                <a14:m>
                  <m:oMath xmlns:m="http://schemas.openxmlformats.org/officeDocument/2006/math">
                    <m:r>
                      <a:rPr lang="en-US" b="0" i="1" smtClean="0">
                        <a:latin typeface="Cambria Math"/>
                      </a:rPr>
                      <m:t>𝑠</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590800" y="2394951"/>
                <a:ext cx="2961645" cy="369332"/>
              </a:xfrm>
              <a:prstGeom prst="rect">
                <a:avLst/>
              </a:prstGeom>
              <a:blipFill>
                <a:blip r:embed="rId3"/>
                <a:stretch>
                  <a:fillRect t="-8333" b="-28333"/>
                </a:stretch>
              </a:blipFill>
            </p:spPr>
            <p:txBody>
              <a:bodyPr/>
              <a:lstStyle/>
              <a:p>
                <a:r>
                  <a:rPr lang="en-US">
                    <a:noFill/>
                  </a:rPr>
                  <a:t> </a:t>
                </a:r>
              </a:p>
            </p:txBody>
          </p:sp>
        </mc:Fallback>
      </mc:AlternateContent>
      <p:sp>
        <p:nvSpPr>
          <p:cNvPr id="6" name="TextBox 5"/>
          <p:cNvSpPr txBox="1"/>
          <p:nvPr/>
        </p:nvSpPr>
        <p:spPr>
          <a:xfrm>
            <a:off x="304800" y="3004551"/>
            <a:ext cx="3886200" cy="381000"/>
          </a:xfrm>
          <a:prstGeom prst="rect">
            <a:avLst/>
          </a:prstGeom>
          <a:noFill/>
        </p:spPr>
        <p:txBody>
          <a:bodyPr wrap="square" rtlCol="0">
            <a:spAutoFit/>
          </a:bodyPr>
          <a:lstStyle/>
          <a:p>
            <a:r>
              <a:rPr lang="en-US" b="1" dirty="0" smtClean="0">
                <a:solidFill>
                  <a:srgbClr val="00B050"/>
                </a:solidFill>
              </a:rPr>
              <a:t>Optimal action-value function</a:t>
            </a:r>
            <a:endParaRPr lang="en-US" b="1" dirty="0">
              <a:solidFill>
                <a:srgbClr val="00B050"/>
              </a:solidFill>
            </a:endParaRPr>
          </a:p>
        </p:txBody>
      </p:sp>
      <mc:AlternateContent xmlns:mc="http://schemas.openxmlformats.org/markup-compatibility/2006" xmlns:a14="http://schemas.microsoft.com/office/drawing/2010/main">
        <mc:Choice Requires="a14">
          <p:sp>
            <p:nvSpPr>
              <p:cNvPr id="7" name="TextBox 6"/>
              <p:cNvSpPr txBox="1"/>
              <p:nvPr/>
            </p:nvSpPr>
            <p:spPr>
              <a:xfrm>
                <a:off x="357958" y="3423541"/>
                <a:ext cx="5137497" cy="454740"/>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𝑄</m:t>
                        </m:r>
                      </m:e>
                      <m:sup>
                        <m:r>
                          <a:rPr lang="en-US" b="0" i="1" smtClean="0">
                            <a:latin typeface="Cambria Math"/>
                          </a:rPr>
                          <m:t>∗</m:t>
                        </m:r>
                      </m:sup>
                    </m:sSup>
                    <m:d>
                      <m:dPr>
                        <m:ctrlPr>
                          <a:rPr lang="en-US" b="0" i="1" smtClean="0">
                            <a:latin typeface="Cambria Math" panose="02040503050406030204" pitchFamily="18" charset="0"/>
                          </a:rPr>
                        </m:ctrlPr>
                      </m:dPr>
                      <m:e>
                        <m:r>
                          <a:rPr lang="en-US" b="0" i="1" smtClean="0">
                            <a:latin typeface="Cambria Math"/>
                          </a:rPr>
                          <m:t>𝑠</m:t>
                        </m:r>
                        <m:r>
                          <a:rPr lang="en-US" b="0" i="1" smtClean="0">
                            <a:latin typeface="Cambria Math"/>
                          </a:rPr>
                          <m:t>,</m:t>
                        </m:r>
                        <m:r>
                          <a:rPr lang="en-US" b="0" i="1" smtClean="0">
                            <a:latin typeface="Cambria Math"/>
                          </a:rPr>
                          <m:t>𝑎</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r>
                              <a:rPr lang="en-US" b="0" i="1" smtClean="0">
                                <a:latin typeface="Cambria Math"/>
                              </a:rPr>
                              <m:t>𝜋</m:t>
                            </m:r>
                          </m:lim>
                        </m:limLow>
                      </m:fName>
                      <m:e>
                        <m:sSup>
                          <m:sSupPr>
                            <m:ctrlPr>
                              <a:rPr lang="en-US" b="0" i="1" smtClean="0">
                                <a:latin typeface="Cambria Math" panose="02040503050406030204" pitchFamily="18" charset="0"/>
                              </a:rPr>
                            </m:ctrlPr>
                          </m:sSupPr>
                          <m:e>
                            <m:r>
                              <a:rPr lang="en-US" b="0" i="1" smtClean="0">
                                <a:latin typeface="Cambria Math"/>
                              </a:rPr>
                              <m:t>𝑄</m:t>
                            </m:r>
                          </m:e>
                          <m:sup>
                            <m:r>
                              <a:rPr lang="en-US" b="0" i="1" smtClean="0">
                                <a:latin typeface="Cambria Math"/>
                              </a:rPr>
                              <m:t>𝜋</m:t>
                            </m:r>
                          </m:sup>
                        </m:sSup>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𝑎</m:t>
                        </m:r>
                        <m:r>
                          <a:rPr lang="en-US" b="0" i="1" smtClean="0">
                            <a:latin typeface="Cambria Math"/>
                          </a:rPr>
                          <m:t>)</m:t>
                        </m:r>
                      </m:e>
                    </m:func>
                  </m:oMath>
                </a14:m>
                <a:r>
                  <a:rPr lang="en-US" dirty="0" smtClean="0"/>
                  <a:t> for all </a:t>
                </a:r>
                <a14:m>
                  <m:oMath xmlns:m="http://schemas.openxmlformats.org/officeDocument/2006/math">
                    <m:r>
                      <a:rPr lang="en-US" b="0" i="1" smtClean="0">
                        <a:latin typeface="Cambria Math"/>
                      </a:rPr>
                      <m:t>𝑠</m:t>
                    </m:r>
                    <m:r>
                      <a:rPr lang="en-US" b="0" i="1" smtClean="0">
                        <a:latin typeface="Cambria Math"/>
                        <a:ea typeface="Cambria Math"/>
                      </a:rPr>
                      <m:t>∈</m:t>
                    </m:r>
                    <m:r>
                      <a:rPr lang="en-US" b="0" i="1" smtClean="0">
                        <a:latin typeface="Cambria Math" panose="02040503050406030204" pitchFamily="18" charset="0"/>
                        <a:ea typeface="Cambria Math" panose="02040503050406030204" pitchFamily="18" charset="0"/>
                      </a:rPr>
                      <m:t>𝒮</m:t>
                    </m:r>
                  </m:oMath>
                </a14:m>
                <a:r>
                  <a:rPr lang="en-US" dirty="0" smtClean="0"/>
                  <a:t> and </a:t>
                </a:r>
                <a14:m>
                  <m:oMath xmlns:m="http://schemas.openxmlformats.org/officeDocument/2006/math">
                    <m:r>
                      <a:rPr lang="en-US" b="0" i="1" smtClean="0">
                        <a:latin typeface="Cambria Math"/>
                      </a:rPr>
                      <m:t>𝑎</m:t>
                    </m:r>
                    <m:r>
                      <a:rPr lang="en-US" i="1">
                        <a:latin typeface="Cambria Math"/>
                        <a:ea typeface="Cambria Math"/>
                      </a:rPr>
                      <m:t>∈</m:t>
                    </m:r>
                    <m:r>
                      <a:rPr lang="en-US" b="0" i="1" smtClean="0">
                        <a:latin typeface="Cambria Math" panose="02040503050406030204" pitchFamily="18" charset="0"/>
                        <a:ea typeface="Cambria Math" panose="02040503050406030204" pitchFamily="18" charset="0"/>
                      </a:rPr>
                      <m:t>𝒜</m:t>
                    </m:r>
                    <m:r>
                      <a:rPr lang="en-US" b="0" i="1" smtClean="0">
                        <a:latin typeface="Cambria Math"/>
                        <a:ea typeface="Cambria Math"/>
                      </a:rPr>
                      <m:t>(</m:t>
                    </m:r>
                    <m:r>
                      <a:rPr lang="en-US" b="0" i="1" smtClean="0">
                        <a:latin typeface="Cambria Math"/>
                        <a:ea typeface="Cambria Math"/>
                      </a:rPr>
                      <m:t>𝑠</m:t>
                    </m:r>
                    <m:r>
                      <a:rPr lang="en-US" b="0" i="1" smtClean="0">
                        <a:latin typeface="Cambria Math"/>
                        <a:ea typeface="Cambria Math"/>
                      </a:rPr>
                      <m:t>)</m:t>
                    </m:r>
                  </m:oMath>
                </a14:m>
                <a:r>
                  <a:rPr lang="en-US"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357958" y="3423541"/>
                <a:ext cx="5137497" cy="454740"/>
              </a:xfrm>
              <a:prstGeom prst="rect">
                <a:avLst/>
              </a:prstGeom>
              <a:blipFill>
                <a:blip r:embed="rId4"/>
                <a:stretch>
                  <a:fillRect l="-238" t="-6757" b="-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787809" y="4204337"/>
                <a:ext cx="4800600" cy="328808"/>
              </a:xfrm>
              <a:prstGeom prst="rect">
                <a:avLst/>
              </a:prstGeom>
            </p:spPr>
            <p:txBody>
              <a:bodyPr wrap="square">
                <a:spAutoFit/>
              </a:bodyPr>
              <a:lstStyle/>
              <a:p>
                <a14:m>
                  <m:oMath xmlns:m="http://schemas.openxmlformats.org/officeDocument/2006/math">
                    <m:r>
                      <a:rPr lang="en-US" sz="1500" i="1" smtClean="0">
                        <a:solidFill>
                          <a:srgbClr val="FF0000"/>
                        </a:solidFill>
                        <a:latin typeface="Cambria Math"/>
                        <a:ea typeface="Cambria Math"/>
                      </a:rPr>
                      <m:t>∵</m:t>
                    </m:r>
                    <m:sSubSup>
                      <m:sSubSupPr>
                        <m:ctrlPr>
                          <a:rPr lang="en-US" sz="1500" i="1" smtClean="0">
                            <a:solidFill>
                              <a:srgbClr val="FF0000"/>
                            </a:solidFill>
                            <a:latin typeface="Cambria Math" panose="02040503050406030204" pitchFamily="18" charset="0"/>
                          </a:rPr>
                        </m:ctrlPr>
                      </m:sSubSupPr>
                      <m:e>
                        <m:r>
                          <a:rPr lang="en-US" sz="1500" i="1">
                            <a:solidFill>
                              <a:srgbClr val="FF0000"/>
                            </a:solidFill>
                            <a:latin typeface="Cambria Math"/>
                          </a:rPr>
                          <m:t>𝑄</m:t>
                        </m:r>
                      </m:e>
                      <m:sub>
                        <m:r>
                          <a:rPr lang="en-US" sz="1500" b="0" i="1" smtClean="0">
                            <a:solidFill>
                              <a:srgbClr val="FF0000"/>
                            </a:solidFill>
                            <a:latin typeface="Cambria Math" panose="02040503050406030204" pitchFamily="18" charset="0"/>
                          </a:rPr>
                          <m:t> </m:t>
                        </m:r>
                      </m:sub>
                      <m:sup>
                        <m:r>
                          <a:rPr lang="en-US" sz="1500" i="1">
                            <a:solidFill>
                              <a:srgbClr val="FF0000"/>
                            </a:solidFill>
                            <a:latin typeface="Cambria Math"/>
                            <a:ea typeface="Cambria Math"/>
                          </a:rPr>
                          <m:t>𝜋</m:t>
                        </m:r>
                      </m:sup>
                    </m:sSubSup>
                    <m:d>
                      <m:dPr>
                        <m:ctrlPr>
                          <a:rPr lang="en-US" sz="1500" i="1">
                            <a:solidFill>
                              <a:srgbClr val="FF0000"/>
                            </a:solidFill>
                            <a:latin typeface="Cambria Math" panose="02040503050406030204" pitchFamily="18" charset="0"/>
                            <a:ea typeface="Cambria Math"/>
                          </a:rPr>
                        </m:ctrlPr>
                      </m:dPr>
                      <m:e>
                        <m:r>
                          <a:rPr lang="en-US" sz="1500" i="1">
                            <a:solidFill>
                              <a:srgbClr val="FF0000"/>
                            </a:solidFill>
                            <a:latin typeface="Cambria Math"/>
                          </a:rPr>
                          <m:t>𝑠</m:t>
                        </m:r>
                        <m:r>
                          <a:rPr lang="en-US" sz="1500" i="1">
                            <a:solidFill>
                              <a:srgbClr val="FF0000"/>
                            </a:solidFill>
                            <a:latin typeface="Cambria Math"/>
                          </a:rPr>
                          <m:t>,</m:t>
                        </m:r>
                        <m:r>
                          <a:rPr lang="en-US" sz="1500" i="1">
                            <a:solidFill>
                              <a:srgbClr val="FF0000"/>
                            </a:solidFill>
                            <a:latin typeface="Cambria Math"/>
                          </a:rPr>
                          <m:t>𝑎</m:t>
                        </m:r>
                      </m:e>
                    </m:d>
                    <m:r>
                      <a:rPr lang="en-US" sz="1500">
                        <a:solidFill>
                          <a:srgbClr val="FF0000"/>
                        </a:solidFill>
                        <a:latin typeface="Cambria Math"/>
                      </a:rPr>
                      <m:t>=</m:t>
                    </m:r>
                    <m:r>
                      <a:rPr lang="en-US" sz="1600" i="1" smtClean="0">
                        <a:solidFill>
                          <a:srgbClr val="FF0000"/>
                        </a:solidFill>
                        <a:latin typeface="Cambria Math" panose="02040503050406030204" pitchFamily="18" charset="0"/>
                        <a:ea typeface="Cambria Math" panose="02040503050406030204" pitchFamily="18" charset="0"/>
                      </a:rPr>
                      <m:t>𝔼</m:t>
                    </m:r>
                    <m:r>
                      <a:rPr lang="en-US" sz="1500" b="0" i="1" smtClean="0">
                        <a:solidFill>
                          <a:srgbClr val="FF0000"/>
                        </a:solidFill>
                        <a:latin typeface="Cambria Math"/>
                      </a:rPr>
                      <m:t>[</m:t>
                    </m:r>
                    <m:r>
                      <a:rPr lang="en-US" sz="1500" i="1">
                        <a:solidFill>
                          <a:srgbClr val="FF0000"/>
                        </a:solidFill>
                        <a:latin typeface="Cambria Math"/>
                      </a:rPr>
                      <m:t>𝑅</m:t>
                    </m:r>
                    <m:d>
                      <m:dPr>
                        <m:ctrlPr>
                          <a:rPr lang="en-US" sz="1500" i="1">
                            <a:solidFill>
                              <a:srgbClr val="FF0000"/>
                            </a:solidFill>
                            <a:latin typeface="Cambria Math" panose="02040503050406030204" pitchFamily="18" charset="0"/>
                          </a:rPr>
                        </m:ctrlPr>
                      </m:dPr>
                      <m:e>
                        <m:r>
                          <a:rPr lang="en-US" sz="1500" i="1">
                            <a:solidFill>
                              <a:srgbClr val="FF0000"/>
                            </a:solidFill>
                            <a:latin typeface="Cambria Math"/>
                          </a:rPr>
                          <m:t>𝑠</m:t>
                        </m:r>
                        <m:r>
                          <a:rPr lang="en-US" sz="1500" i="1">
                            <a:solidFill>
                              <a:srgbClr val="FF0000"/>
                            </a:solidFill>
                            <a:latin typeface="Cambria Math"/>
                          </a:rPr>
                          <m:t>,</m:t>
                        </m:r>
                        <m:r>
                          <a:rPr lang="en-US" sz="1500" i="1">
                            <a:solidFill>
                              <a:srgbClr val="FF0000"/>
                            </a:solidFill>
                            <a:latin typeface="Cambria Math"/>
                          </a:rPr>
                          <m:t>𝑎</m:t>
                        </m:r>
                        <m:r>
                          <a:rPr lang="en-US" sz="1500" i="1">
                            <a:solidFill>
                              <a:srgbClr val="FF0000"/>
                            </a:solidFill>
                            <a:latin typeface="Cambria Math"/>
                          </a:rPr>
                          <m:t>,</m:t>
                        </m:r>
                        <m:sSup>
                          <m:sSupPr>
                            <m:ctrlPr>
                              <a:rPr lang="en-US" sz="1500" i="1">
                                <a:solidFill>
                                  <a:srgbClr val="FF0000"/>
                                </a:solidFill>
                                <a:latin typeface="Cambria Math" panose="02040503050406030204" pitchFamily="18" charset="0"/>
                              </a:rPr>
                            </m:ctrlPr>
                          </m:sSupPr>
                          <m:e>
                            <m:r>
                              <a:rPr lang="en-US" sz="1500" i="1">
                                <a:solidFill>
                                  <a:srgbClr val="FF0000"/>
                                </a:solidFill>
                                <a:latin typeface="Cambria Math"/>
                              </a:rPr>
                              <m:t>𝑠</m:t>
                            </m:r>
                          </m:e>
                          <m:sup>
                            <m:r>
                              <a:rPr lang="en-US" sz="1500" i="1">
                                <a:solidFill>
                                  <a:srgbClr val="FF0000"/>
                                </a:solidFill>
                                <a:latin typeface="Cambria Math"/>
                              </a:rPr>
                              <m:t>′</m:t>
                            </m:r>
                          </m:sup>
                        </m:sSup>
                      </m:e>
                    </m:d>
                    <m:r>
                      <a:rPr lang="en-US" sz="1500" i="1">
                        <a:solidFill>
                          <a:srgbClr val="FF0000"/>
                        </a:solidFill>
                        <a:latin typeface="Cambria Math"/>
                      </a:rPr>
                      <m:t>+</m:t>
                    </m:r>
                    <m:r>
                      <a:rPr lang="en-US" sz="1500" i="1">
                        <a:solidFill>
                          <a:srgbClr val="FF0000"/>
                        </a:solidFill>
                        <a:latin typeface="Cambria Math"/>
                      </a:rPr>
                      <m:t>𝛾</m:t>
                    </m:r>
                    <m:sSup>
                      <m:sSupPr>
                        <m:ctrlPr>
                          <a:rPr lang="en-US" sz="1500" i="1">
                            <a:solidFill>
                              <a:srgbClr val="FF0000"/>
                            </a:solidFill>
                            <a:latin typeface="Cambria Math" panose="02040503050406030204" pitchFamily="18" charset="0"/>
                          </a:rPr>
                        </m:ctrlPr>
                      </m:sSupPr>
                      <m:e>
                        <m:r>
                          <a:rPr lang="en-US" sz="1500" i="1">
                            <a:solidFill>
                              <a:srgbClr val="FF0000"/>
                            </a:solidFill>
                            <a:latin typeface="Cambria Math"/>
                          </a:rPr>
                          <m:t>𝑉</m:t>
                        </m:r>
                      </m:e>
                      <m:sup>
                        <m:r>
                          <a:rPr lang="en-US" sz="1500" i="1">
                            <a:solidFill>
                              <a:srgbClr val="FF0000"/>
                            </a:solidFill>
                            <a:latin typeface="Cambria Math"/>
                          </a:rPr>
                          <m:t>𝜋</m:t>
                        </m:r>
                      </m:sup>
                    </m:sSup>
                    <m:r>
                      <a:rPr lang="en-US" sz="1500" i="1">
                        <a:solidFill>
                          <a:srgbClr val="FF0000"/>
                        </a:solidFill>
                        <a:latin typeface="Cambria Math"/>
                      </a:rPr>
                      <m:t>(</m:t>
                    </m:r>
                    <m:sSup>
                      <m:sSupPr>
                        <m:ctrlPr>
                          <a:rPr lang="en-US" sz="1500" i="1">
                            <a:solidFill>
                              <a:srgbClr val="FF0000"/>
                            </a:solidFill>
                            <a:latin typeface="Cambria Math" panose="02040503050406030204" pitchFamily="18" charset="0"/>
                          </a:rPr>
                        </m:ctrlPr>
                      </m:sSupPr>
                      <m:e>
                        <m:r>
                          <a:rPr lang="en-US" sz="1500" i="1">
                            <a:solidFill>
                              <a:srgbClr val="FF0000"/>
                            </a:solidFill>
                            <a:latin typeface="Cambria Math"/>
                          </a:rPr>
                          <m:t>𝑠</m:t>
                        </m:r>
                      </m:e>
                      <m:sup>
                        <m:r>
                          <a:rPr lang="en-US" sz="1500" i="1">
                            <a:solidFill>
                              <a:srgbClr val="FF0000"/>
                            </a:solidFill>
                            <a:latin typeface="Cambria Math"/>
                          </a:rPr>
                          <m:t>′</m:t>
                        </m:r>
                      </m:sup>
                    </m:sSup>
                    <m:r>
                      <a:rPr lang="en-US" sz="1500" i="1">
                        <a:solidFill>
                          <a:srgbClr val="FF0000"/>
                        </a:solidFill>
                        <a:latin typeface="Cambria Math"/>
                      </a:rPr>
                      <m:t>)</m:t>
                    </m:r>
                    <m:r>
                      <a:rPr lang="en-US" sz="1500" b="0" i="0" smtClean="0">
                        <a:solidFill>
                          <a:srgbClr val="FF0000"/>
                        </a:solidFill>
                        <a:latin typeface="Cambria Math"/>
                      </a:rPr>
                      <m:t>|</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a:rPr>
                          <m:t>𝑠</m:t>
                        </m:r>
                      </m:e>
                      <m:sub>
                        <m:r>
                          <a:rPr lang="en-US" sz="1600" i="1">
                            <a:solidFill>
                              <a:srgbClr val="FF0000"/>
                            </a:solidFill>
                            <a:latin typeface="Cambria Math"/>
                          </a:rPr>
                          <m:t>𝑡</m:t>
                        </m:r>
                      </m:sub>
                    </m:sSub>
                    <m:r>
                      <a:rPr lang="en-US" sz="1600" i="1">
                        <a:solidFill>
                          <a:srgbClr val="FF0000"/>
                        </a:solidFill>
                        <a:latin typeface="Cambria Math"/>
                      </a:rPr>
                      <m:t>=</m:t>
                    </m:r>
                    <m:r>
                      <a:rPr lang="en-US" sz="1600" i="1">
                        <a:solidFill>
                          <a:srgbClr val="FF0000"/>
                        </a:solidFill>
                        <a:latin typeface="Cambria Math"/>
                      </a:rPr>
                      <m:t>𝑠</m:t>
                    </m:r>
                    <m:r>
                      <a:rPr lang="en-US" sz="1600" i="1">
                        <a:solidFill>
                          <a:srgbClr val="FF0000"/>
                        </a:solidFill>
                        <a:latin typeface="Cambria Math"/>
                      </a:rPr>
                      <m:t>, </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a:rPr>
                          <m:t>𝑎</m:t>
                        </m:r>
                      </m:e>
                      <m:sub>
                        <m:r>
                          <a:rPr lang="en-US" sz="1600" i="1">
                            <a:solidFill>
                              <a:srgbClr val="FF0000"/>
                            </a:solidFill>
                            <a:latin typeface="Cambria Math"/>
                          </a:rPr>
                          <m:t>𝑡</m:t>
                        </m:r>
                      </m:sub>
                    </m:sSub>
                    <m:r>
                      <a:rPr lang="en-US" sz="1600" i="1">
                        <a:solidFill>
                          <a:srgbClr val="FF0000"/>
                        </a:solidFill>
                        <a:latin typeface="Cambria Math"/>
                      </a:rPr>
                      <m:t>=</m:t>
                    </m:r>
                    <m:r>
                      <a:rPr lang="en-US" sz="1600" i="1">
                        <a:solidFill>
                          <a:srgbClr val="FF0000"/>
                        </a:solidFill>
                        <a:latin typeface="Cambria Math"/>
                      </a:rPr>
                      <m:t>𝑎</m:t>
                    </m:r>
                  </m:oMath>
                </a14:m>
                <a:r>
                  <a:rPr lang="en-US" sz="1500" dirty="0" smtClean="0">
                    <a:solidFill>
                      <a:srgbClr val="FF0000"/>
                    </a:solidFill>
                  </a:rPr>
                  <a:t>]</a:t>
                </a:r>
                <a:endParaRPr lang="en-US" sz="1500"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787809" y="4204337"/>
                <a:ext cx="4800600" cy="328808"/>
              </a:xfrm>
              <a:prstGeom prst="rect">
                <a:avLst/>
              </a:prstGeom>
              <a:blipFill>
                <a:blip r:embed="rId5"/>
                <a:stretch>
                  <a:fillRect t="-5556" b="-16667"/>
                </a:stretch>
              </a:blipFill>
            </p:spPr>
            <p:txBody>
              <a:bodyPr/>
              <a:lstStyle/>
              <a:p>
                <a:r>
                  <a:rPr lang="en-US">
                    <a:noFill/>
                  </a:rPr>
                  <a:t> </a:t>
                </a:r>
              </a:p>
            </p:txBody>
          </p:sp>
        </mc:Fallback>
      </mc:AlternateContent>
      <p:grpSp>
        <p:nvGrpSpPr>
          <p:cNvPr id="12" name="Group 11"/>
          <p:cNvGrpSpPr/>
          <p:nvPr/>
        </p:nvGrpSpPr>
        <p:grpSpPr>
          <a:xfrm>
            <a:off x="323271" y="4005157"/>
            <a:ext cx="5627016" cy="2243243"/>
            <a:chOff x="2100701" y="3810000"/>
            <a:chExt cx="5627016" cy="2243243"/>
          </a:xfrm>
        </p:grpSpPr>
        <mc:AlternateContent xmlns:mc="http://schemas.openxmlformats.org/markup-compatibility/2006" xmlns:a14="http://schemas.microsoft.com/office/drawing/2010/main">
          <mc:Choice Requires="a14">
            <p:sp>
              <p:nvSpPr>
                <p:cNvPr id="10" name="Rectangle 9"/>
                <p:cNvSpPr/>
                <p:nvPr/>
              </p:nvSpPr>
              <p:spPr>
                <a:xfrm>
                  <a:off x="2971800" y="3810000"/>
                  <a:ext cx="4755917" cy="2243243"/>
                </a:xfrm>
                <a:prstGeom prst="rect">
                  <a:avLst/>
                </a:prstGeom>
              </p:spPr>
              <p:txBody>
                <a:bodyPr wrap="none">
                  <a:spAutoFit/>
                </a:bodyPr>
                <a:lstStyle/>
                <a:p>
                  <a:pPr>
                    <a:lnSpc>
                      <a:spcPct val="150000"/>
                    </a:lnSpc>
                  </a:pPr>
                  <a14:m>
                    <m:oMathPara xmlns:m="http://schemas.openxmlformats.org/officeDocument/2006/math">
                      <m:oMathParaPr>
                        <m:jc m:val="left"/>
                      </m:oMathParaPr>
                      <m:oMath xmlns:m="http://schemas.openxmlformats.org/officeDocument/2006/math">
                        <m:func>
                          <m:funcPr>
                            <m:ctrlPr>
                              <a:rPr lang="en-US" i="1" smtClean="0">
                                <a:solidFill>
                                  <a:schemeClr val="tx1"/>
                                </a:solidFill>
                                <a:latin typeface="Cambria Math" panose="02040503050406030204" pitchFamily="18" charset="0"/>
                                <a:ea typeface="Cambria Math" panose="02040503050406030204" pitchFamily="18" charset="0"/>
                              </a:rPr>
                            </m:ctrlPr>
                          </m:funcPr>
                          <m:fName>
                            <m:r>
                              <a:rPr lang="en-US" b="0" i="1" smtClean="0">
                                <a:solidFill>
                                  <a:schemeClr val="tx1"/>
                                </a:solidFill>
                                <a:latin typeface="Cambria Math" panose="02040503050406030204" pitchFamily="18" charset="0"/>
                                <a:ea typeface="Cambria Math" panose="02040503050406030204" pitchFamily="18" charset="0"/>
                              </a:rPr>
                              <m:t>=</m:t>
                            </m:r>
                            <m:limLow>
                              <m:limLowPr>
                                <m:ctrlPr>
                                  <a:rPr lang="en-US" i="1">
                                    <a:solidFill>
                                      <a:schemeClr val="tx1"/>
                                    </a:solidFill>
                                    <a:latin typeface="Cambria Math" panose="02040503050406030204" pitchFamily="18" charset="0"/>
                                    <a:ea typeface="Cambria Math" panose="02040503050406030204" pitchFamily="18" charset="0"/>
                                  </a:rPr>
                                </m:ctrlPr>
                              </m:limLowPr>
                              <m:e>
                                <m:r>
                                  <m:rPr>
                                    <m:sty m:val="p"/>
                                  </m:rPr>
                                  <a:rPr lang="en-US">
                                    <a:solidFill>
                                      <a:schemeClr val="tx1"/>
                                    </a:solidFill>
                                    <a:latin typeface="Cambria Math" panose="02040503050406030204" pitchFamily="18" charset="0"/>
                                    <a:ea typeface="Cambria Math" panose="02040503050406030204" pitchFamily="18" charset="0"/>
                                  </a:rPr>
                                  <m:t>max</m:t>
                                </m:r>
                              </m:e>
                              <m:lim>
                                <m:r>
                                  <a:rPr lang="en-US" i="1">
                                    <a:solidFill>
                                      <a:schemeClr val="tx1"/>
                                    </a:solidFill>
                                    <a:latin typeface="Cambria Math" panose="02040503050406030204" pitchFamily="18" charset="0"/>
                                    <a:ea typeface="Cambria Math" panose="02040503050406030204" pitchFamily="18" charset="0"/>
                                  </a:rPr>
                                  <m:t>𝜋</m:t>
                                </m:r>
                              </m:lim>
                            </m:limLow>
                          </m:fName>
                          <m:e>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𝑄</m:t>
                                </m:r>
                              </m:e>
                              <m:sup>
                                <m:r>
                                  <a:rPr lang="en-US" i="1">
                                    <a:solidFill>
                                      <a:schemeClr val="tx1"/>
                                    </a:solidFill>
                                    <a:latin typeface="Cambria Math" panose="02040503050406030204" pitchFamily="18" charset="0"/>
                                    <a:ea typeface="Cambria Math" panose="02040503050406030204" pitchFamily="18" charset="0"/>
                                  </a:rPr>
                                  <m:t>𝜋</m:t>
                                </m:r>
                              </m:sup>
                            </m:sSup>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𝑠</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𝑎</m:t>
                            </m:r>
                            <m:r>
                              <a:rPr lang="en-US" i="1">
                                <a:solidFill>
                                  <a:schemeClr val="tx1"/>
                                </a:solidFill>
                                <a:latin typeface="Cambria Math" panose="02040503050406030204" pitchFamily="18" charset="0"/>
                                <a:ea typeface="Cambria Math" panose="02040503050406030204" pitchFamily="18" charset="0"/>
                              </a:rPr>
                              <m:t>)</m:t>
                            </m:r>
                          </m:e>
                        </m:func>
                      </m:oMath>
                    </m:oMathPara>
                  </a14:m>
                  <a:endParaRPr lang="en-US" i="1" dirty="0" smtClean="0">
                    <a:solidFill>
                      <a:schemeClr val="tx1"/>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func>
                          <m:funcPr>
                            <m:ctrlPr>
                              <a:rPr lang="en-US" i="1">
                                <a:solidFill>
                                  <a:schemeClr val="tx1"/>
                                </a:solidFill>
                                <a:latin typeface="Cambria Math" panose="02040503050406030204" pitchFamily="18" charset="0"/>
                                <a:ea typeface="Cambria Math" panose="02040503050406030204" pitchFamily="18" charset="0"/>
                              </a:rPr>
                            </m:ctrlPr>
                          </m:funcPr>
                          <m:fName>
                            <m:r>
                              <a:rPr lang="en-US" i="1">
                                <a:solidFill>
                                  <a:schemeClr val="tx1"/>
                                </a:solidFill>
                                <a:latin typeface="Cambria Math" panose="02040503050406030204" pitchFamily="18" charset="0"/>
                                <a:ea typeface="Cambria Math" panose="02040503050406030204" pitchFamily="18" charset="0"/>
                              </a:rPr>
                              <m:t>=</m:t>
                            </m:r>
                            <m:limLow>
                              <m:limLowPr>
                                <m:ctrlPr>
                                  <a:rPr lang="en-US" i="1">
                                    <a:solidFill>
                                      <a:schemeClr val="tx1"/>
                                    </a:solidFill>
                                    <a:latin typeface="Cambria Math" panose="02040503050406030204" pitchFamily="18" charset="0"/>
                                    <a:ea typeface="Cambria Math" panose="02040503050406030204" pitchFamily="18" charset="0"/>
                                  </a:rPr>
                                </m:ctrlPr>
                              </m:limLowPr>
                              <m:e>
                                <m:r>
                                  <m:rPr>
                                    <m:sty m:val="p"/>
                                  </m:rPr>
                                  <a:rPr lang="en-US">
                                    <a:solidFill>
                                      <a:schemeClr val="tx1"/>
                                    </a:solidFill>
                                    <a:latin typeface="Cambria Math" panose="02040503050406030204" pitchFamily="18" charset="0"/>
                                    <a:ea typeface="Cambria Math" panose="02040503050406030204" pitchFamily="18" charset="0"/>
                                  </a:rPr>
                                  <m:t>max</m:t>
                                </m:r>
                              </m:e>
                              <m:lim>
                                <m:r>
                                  <a:rPr lang="en-US" i="1">
                                    <a:solidFill>
                                      <a:schemeClr val="tx1"/>
                                    </a:solidFill>
                                    <a:latin typeface="Cambria Math" panose="02040503050406030204" pitchFamily="18" charset="0"/>
                                    <a:ea typeface="Cambria Math" panose="02040503050406030204" pitchFamily="18" charset="0"/>
                                  </a:rPr>
                                  <m:t>𝜋</m:t>
                                </m:r>
                              </m:lim>
                            </m:limLow>
                          </m:fName>
                          <m:e>
                            <m:r>
                              <a:rPr lang="en-US" i="1" smtClean="0">
                                <a:solidFill>
                                  <a:schemeClr val="tx1"/>
                                </a:solidFill>
                                <a:latin typeface="Cambria Math" panose="02040503050406030204" pitchFamily="18" charset="0"/>
                                <a:ea typeface="Cambria Math" panose="02040503050406030204" pitchFamily="18" charset="0"/>
                              </a:rPr>
                              <m:t>𝔼</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𝑅</m:t>
                            </m:r>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𝑠</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𝑎</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𝑠</m:t>
                                    </m:r>
                                  </m:e>
                                  <m:sup>
                                    <m:r>
                                      <a:rPr lang="en-US" i="1">
                                        <a:solidFill>
                                          <a:schemeClr val="tx1"/>
                                        </a:solidFill>
                                        <a:latin typeface="Cambria Math" panose="02040503050406030204" pitchFamily="18" charset="0"/>
                                        <a:ea typeface="Cambria Math" panose="02040503050406030204" pitchFamily="18" charset="0"/>
                                      </a:rPr>
                                      <m:t>′</m:t>
                                    </m:r>
                                  </m:sup>
                                </m:sSup>
                              </m:e>
                            </m:d>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𝛾</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𝑉</m:t>
                                </m:r>
                              </m:e>
                              <m:sup>
                                <m:r>
                                  <a:rPr lang="en-US" i="1">
                                    <a:solidFill>
                                      <a:schemeClr val="tx1"/>
                                    </a:solidFill>
                                    <a:latin typeface="Cambria Math" panose="02040503050406030204" pitchFamily="18" charset="0"/>
                                    <a:ea typeface="Cambria Math" panose="02040503050406030204" pitchFamily="18" charset="0"/>
                                  </a:rPr>
                                  <m:t>𝜋</m:t>
                                </m:r>
                              </m:sup>
                            </m:sSup>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𝑠</m:t>
                                </m:r>
                              </m:e>
                              <m:sup>
                                <m:r>
                                  <a:rPr lang="en-US" i="1">
                                    <a:solidFill>
                                      <a:schemeClr val="tx1"/>
                                    </a:solidFill>
                                    <a:latin typeface="Cambria Math" panose="02040503050406030204" pitchFamily="18" charset="0"/>
                                    <a:ea typeface="Cambria Math" panose="02040503050406030204" pitchFamily="18" charset="0"/>
                                  </a:rPr>
                                  <m:t>′</m:t>
                                </m:r>
                              </m:sup>
                            </m:sSup>
                            <m:r>
                              <a:rPr lang="en-US" i="1">
                                <a:solidFill>
                                  <a:schemeClr val="tx1"/>
                                </a:solidFill>
                                <a:latin typeface="Cambria Math" panose="02040503050406030204" pitchFamily="18" charset="0"/>
                                <a:ea typeface="Cambria Math" panose="02040503050406030204" pitchFamily="18" charset="0"/>
                              </a:rPr>
                              <m:t>)</m:t>
                            </m:r>
                            <m:r>
                              <m:rPr>
                                <m:nor/>
                              </m:rPr>
                              <a:rPr lang="en-US" b="0" i="0"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𝑠</m:t>
                                </m:r>
                              </m:e>
                              <m:sub>
                                <m:r>
                                  <a:rPr lang="en-US" i="1">
                                    <a:solidFill>
                                      <a:schemeClr val="tx1"/>
                                    </a:solidFill>
                                    <a:latin typeface="Cambria Math" panose="02040503050406030204" pitchFamily="18" charset="0"/>
                                    <a:ea typeface="Cambria Math" panose="02040503050406030204" pitchFamily="18" charset="0"/>
                                  </a:rPr>
                                  <m:t>𝑡</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𝑠</m:t>
                            </m:r>
                            <m:r>
                              <a:rPr lang="en-US" i="1">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𝑡</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𝑎</m:t>
                            </m:r>
                            <m:r>
                              <m:rPr>
                                <m:nor/>
                              </m:rPr>
                              <a:rPr lang="en-US" dirty="0">
                                <a:solidFill>
                                  <a:schemeClr val="tx1"/>
                                </a:solidFill>
                                <a:latin typeface="Cambria Math" panose="02040503050406030204" pitchFamily="18" charset="0"/>
                                <a:ea typeface="Cambria Math" panose="02040503050406030204" pitchFamily="18" charset="0"/>
                              </a:rPr>
                              <m:t>]</m:t>
                            </m:r>
                          </m:e>
                        </m:func>
                      </m:oMath>
                    </m:oMathPara>
                  </a14:m>
                  <a:endParaRPr lang="en-US" b="0" i="1" dirty="0" smtClean="0">
                    <a:solidFill>
                      <a:schemeClr val="tx1"/>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𝑅</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𝜋</m:t>
                                    </m:r>
                                  </m:lim>
                                </m:limLow>
                              </m:fName>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𝑉</m:t>
                                    </m:r>
                                  </m:e>
                                  <m:sup>
                                    <m:r>
                                      <a:rPr lang="en-US" i="1">
                                        <a:latin typeface="Cambria Math" panose="02040503050406030204" pitchFamily="18" charset="0"/>
                                        <a:ea typeface="Cambria Math" panose="02040503050406030204" pitchFamily="18" charset="0"/>
                                      </a:rPr>
                                      <m:t>𝜋</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e>
                            </m:fun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oMath>
                    </m:oMathPara>
                  </a14:m>
                  <a:endParaRPr lang="en-US" b="0" i="1" dirty="0" smtClean="0">
                    <a:solidFill>
                      <a:schemeClr val="tx1"/>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𝑅</m:t>
                            </m:r>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𝑠</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𝑎</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𝑠</m:t>
                                    </m:r>
                                  </m:e>
                                  <m:sup>
                                    <m:r>
                                      <a:rPr lang="en-US" i="1">
                                        <a:solidFill>
                                          <a:schemeClr val="tx1"/>
                                        </a:solidFill>
                                        <a:latin typeface="Cambria Math" panose="02040503050406030204" pitchFamily="18" charset="0"/>
                                        <a:ea typeface="Cambria Math" panose="02040503050406030204" pitchFamily="18" charset="0"/>
                                      </a:rPr>
                                      <m:t>′</m:t>
                                    </m:r>
                                  </m:sup>
                                </m:sSup>
                              </m:e>
                            </m:d>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𝛾</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𝑉</m:t>
                                </m:r>
                              </m:e>
                              <m:sup>
                                <m:r>
                                  <a:rPr lang="en-US" i="1">
                                    <a:solidFill>
                                      <a:schemeClr val="tx1"/>
                                    </a:solidFill>
                                    <a:latin typeface="Cambria Math" panose="02040503050406030204" pitchFamily="18" charset="0"/>
                                    <a:ea typeface="Cambria Math" panose="02040503050406030204" pitchFamily="18" charset="0"/>
                                  </a:rPr>
                                  <m:t>∗</m:t>
                                </m:r>
                              </m:sup>
                            </m:sSup>
                            <m:d>
                              <m:dPr>
                                <m:ctrlPr>
                                  <a:rPr lang="en-US" i="1">
                                    <a:solidFill>
                                      <a:schemeClr val="tx1"/>
                                    </a:solidFill>
                                    <a:latin typeface="Cambria Math" panose="02040503050406030204" pitchFamily="18" charset="0"/>
                                    <a:ea typeface="Cambria Math" panose="02040503050406030204" pitchFamily="18" charset="0"/>
                                  </a:rPr>
                                </m:ctrlPr>
                              </m:dPr>
                              <m:e>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𝑠</m:t>
                                    </m:r>
                                  </m:e>
                                  <m:sup>
                                    <m:r>
                                      <a:rPr lang="en-US" i="1">
                                        <a:solidFill>
                                          <a:schemeClr val="tx1"/>
                                        </a:solidFill>
                                        <a:latin typeface="Cambria Math" panose="02040503050406030204" pitchFamily="18" charset="0"/>
                                        <a:ea typeface="Cambria Math" panose="02040503050406030204" pitchFamily="18" charset="0"/>
                                      </a:rPr>
                                      <m:t>′</m:t>
                                    </m:r>
                                  </m:sup>
                                </m:sSup>
                              </m:e>
                            </m:d>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𝑠</m:t>
                                </m:r>
                              </m:e>
                              <m:sub>
                                <m:r>
                                  <a:rPr lang="en-US" i="1">
                                    <a:solidFill>
                                      <a:schemeClr val="tx1"/>
                                    </a:solidFill>
                                    <a:latin typeface="Cambria Math" panose="02040503050406030204" pitchFamily="18" charset="0"/>
                                    <a:ea typeface="Cambria Math" panose="02040503050406030204" pitchFamily="18" charset="0"/>
                                  </a:rPr>
                                  <m:t>𝑡</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𝑠</m:t>
                            </m:r>
                            <m:r>
                              <a:rPr lang="en-US" i="1">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𝑡</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𝑎</m:t>
                            </m:r>
                          </m:e>
                        </m:d>
                      </m:oMath>
                    </m:oMathPara>
                  </a14:m>
                  <a:endParaRPr lang="en-US" b="0"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2971800" y="3810000"/>
                  <a:ext cx="4755917" cy="22432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100701" y="3913866"/>
                  <a:ext cx="1015278" cy="5078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a:rPr>
                              <m:t>𝑄</m:t>
                            </m:r>
                          </m:e>
                          <m:sup>
                            <m:r>
                              <a:rPr lang="en-US" i="1">
                                <a:solidFill>
                                  <a:schemeClr val="tx1"/>
                                </a:solidFill>
                                <a:latin typeface="Cambria Math"/>
                              </a:rPr>
                              <m:t>∗</m:t>
                            </m:r>
                          </m:sup>
                        </m:sSup>
                        <m:d>
                          <m:dPr>
                            <m:ctrlPr>
                              <a:rPr lang="en-US" i="1">
                                <a:solidFill>
                                  <a:schemeClr val="tx1"/>
                                </a:solidFill>
                                <a:latin typeface="Cambria Math" panose="02040503050406030204" pitchFamily="18" charset="0"/>
                              </a:rPr>
                            </m:ctrlPr>
                          </m:dPr>
                          <m:e>
                            <m:r>
                              <a:rPr lang="en-US" i="1">
                                <a:solidFill>
                                  <a:schemeClr val="tx1"/>
                                </a:solidFill>
                                <a:latin typeface="Cambria Math"/>
                              </a:rPr>
                              <m:t>𝑠</m:t>
                            </m:r>
                            <m:r>
                              <a:rPr lang="en-US" i="1">
                                <a:solidFill>
                                  <a:schemeClr val="tx1"/>
                                </a:solidFill>
                                <a:latin typeface="Cambria Math"/>
                              </a:rPr>
                              <m:t>,</m:t>
                            </m:r>
                            <m:r>
                              <a:rPr lang="en-US" i="1">
                                <a:solidFill>
                                  <a:schemeClr val="tx1"/>
                                </a:solidFill>
                                <a:latin typeface="Cambria Math"/>
                              </a:rPr>
                              <m:t>𝑎</m:t>
                            </m:r>
                          </m:e>
                        </m:d>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100701" y="3913866"/>
                  <a:ext cx="1015278" cy="507831"/>
                </a:xfrm>
                <a:prstGeom prst="rect">
                  <a:avLst/>
                </a:prstGeom>
                <a:blipFill>
                  <a:blip r:embed="rId7"/>
                  <a:stretch>
                    <a:fillRect/>
                  </a:stretch>
                </a:blipFill>
              </p:spPr>
              <p:txBody>
                <a:bodyPr/>
                <a:lstStyle/>
                <a:p>
                  <a:r>
                    <a:rPr lang="en-US">
                      <a:noFill/>
                    </a:rPr>
                    <a:t> </a:t>
                  </a:r>
                </a:p>
              </p:txBody>
            </p:sp>
          </mc:Fallback>
        </mc:AlternateContent>
      </p:grpSp>
      <p:sp>
        <p:nvSpPr>
          <p:cNvPr id="13" name="TextBox 1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Optimal Value Function &amp; Q function</a:t>
            </a:r>
            <a:endParaRPr lang="en-US" b="1" dirty="0">
              <a:solidFill>
                <a:srgbClr val="3333FF"/>
              </a:solidFill>
            </a:endParaRPr>
          </a:p>
        </p:txBody>
      </p:sp>
      <mc:AlternateContent xmlns:mc="http://schemas.openxmlformats.org/markup-compatibility/2006" xmlns:a14="http://schemas.microsoft.com/office/drawing/2010/main">
        <mc:Choice Requires="a14">
          <p:sp>
            <p:nvSpPr>
              <p:cNvPr id="3" name="Rectangle 2"/>
              <p:cNvSpPr/>
              <p:nvPr/>
            </p:nvSpPr>
            <p:spPr>
              <a:xfrm>
                <a:off x="6250832" y="4757446"/>
                <a:ext cx="2635337" cy="369332"/>
              </a:xfrm>
              <a:prstGeom prst="rect">
                <a:avLst/>
              </a:prstGeom>
            </p:spPr>
            <p:txBody>
              <a:bodyPr wrap="none">
                <a:spAutoFit/>
              </a:bodyPr>
              <a:lstStyle/>
              <a:p>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𝔼</m:t>
                    </m:r>
                  </m:oMath>
                </a14:m>
                <a:r>
                  <a:rPr lang="en-US" dirty="0" smtClean="0">
                    <a:solidFill>
                      <a:srgbClr val="FF0000"/>
                    </a:solidFill>
                  </a:rPr>
                  <a:t> is over the next state </a:t>
                </a:r>
                <a14:m>
                  <m:oMath xmlns:m="http://schemas.openxmlformats.org/officeDocument/2006/math">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𝑠</m:t>
                        </m:r>
                      </m:e>
                      <m:sup>
                        <m:r>
                          <a:rPr lang="en-US" i="1">
                            <a:solidFill>
                              <a:srgbClr val="FF0000"/>
                            </a:solidFill>
                            <a:latin typeface="Cambria Math" panose="02040503050406030204" pitchFamily="18" charset="0"/>
                            <a:ea typeface="Cambria Math" panose="02040503050406030204" pitchFamily="18" charset="0"/>
                          </a:rPr>
                          <m:t>′</m:t>
                        </m:r>
                      </m:sup>
                    </m:sSup>
                  </m:oMath>
                </a14:m>
                <a:r>
                  <a:rPr lang="en-US" dirty="0" smtClean="0">
                    <a:solidFill>
                      <a:srgbClr val="FF0000"/>
                    </a:solidFill>
                  </a:rPr>
                  <a:t> </a:t>
                </a:r>
                <a:endParaRPr lang="en-US" dirty="0">
                  <a:solidFill>
                    <a:srgbClr val="FF000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6250832" y="4757446"/>
                <a:ext cx="2635337" cy="369332"/>
              </a:xfrm>
              <a:prstGeom prst="rect">
                <a:avLst/>
              </a:prstGeom>
              <a:blipFill>
                <a:blip r:embed="rId8"/>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18530" y="1116273"/>
                <a:ext cx="4506939" cy="369332"/>
              </a:xfrm>
              <a:prstGeom prst="rect">
                <a:avLst/>
              </a:prstGeom>
            </p:spPr>
            <p:txBody>
              <a:bodyPr wrap="none">
                <a:spAutoFit/>
              </a:bodyPr>
              <a:lstStyle/>
              <a:p>
                <a14:m>
                  <m:oMath xmlns:m="http://schemas.openxmlformats.org/officeDocument/2006/math">
                    <m:r>
                      <a:rPr lang="en-US" i="1" smtClean="0">
                        <a:latin typeface="Cambria Math"/>
                      </a:rPr>
                      <m:t>𝜋</m:t>
                    </m:r>
                    <m:r>
                      <a:rPr lang="en-US" b="0" i="1" smtClean="0">
                        <a:latin typeface="Cambria Math" panose="02040503050406030204" pitchFamily="18" charset="0"/>
                      </a:rPr>
                      <m:t>′≥</m:t>
                    </m:r>
                    <m:r>
                      <a:rPr lang="en-US" b="0" i="1" smtClean="0">
                        <a:latin typeface="Cambria Math" panose="02040503050406030204" pitchFamily="18" charset="0"/>
                      </a:rPr>
                      <m:t>𝜋</m:t>
                    </m:r>
                  </m:oMath>
                </a14:m>
                <a:r>
                  <a:rPr lang="en-US" dirty="0" smtClean="0"/>
                  <a:t> if and only if </a:t>
                </a:r>
                <a14:m>
                  <m:oMath xmlns:m="http://schemas.openxmlformats.org/officeDocument/2006/math">
                    <m:sSup>
                      <m:sSupPr>
                        <m:ctrlPr>
                          <a:rPr lang="en-US" i="1">
                            <a:latin typeface="Cambria Math" panose="02040503050406030204" pitchFamily="18" charset="0"/>
                          </a:rPr>
                        </m:ctrlPr>
                      </m:sSupPr>
                      <m:e>
                        <m:r>
                          <a:rPr lang="en-US" i="1">
                            <a:latin typeface="Cambria Math"/>
                          </a:rPr>
                          <m:t>𝑉</m:t>
                        </m:r>
                      </m:e>
                      <m:sup>
                        <m:r>
                          <a:rPr lang="en-US" b="0" i="1" smtClean="0">
                            <a:latin typeface="Cambria Math" panose="02040503050406030204" pitchFamily="18" charset="0"/>
                          </a:rPr>
                          <m:t>𝜋</m:t>
                        </m:r>
                        <m:r>
                          <a:rPr lang="en-US" b="0" i="1" smtClean="0">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a:rPr>
                          <m:t>𝑠</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smtClean="0"/>
                  <a:t> for all </a:t>
                </a:r>
                <a14:m>
                  <m:oMath xmlns:m="http://schemas.openxmlformats.org/officeDocument/2006/math">
                    <m:r>
                      <a:rPr lang="en-US" b="0" i="1" smtClean="0">
                        <a:latin typeface="Cambria Math" panose="02040503050406030204" pitchFamily="18" charset="0"/>
                      </a:rPr>
                      <m:t>𝑠</m:t>
                    </m:r>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318530" y="1116273"/>
                <a:ext cx="4506939" cy="369332"/>
              </a:xfrm>
              <a:prstGeom prst="rect">
                <a:avLst/>
              </a:prstGeom>
              <a:blipFill>
                <a:blip r:embed="rId9"/>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90331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lowchart: Process 47"/>
          <p:cNvSpPr/>
          <p:nvPr/>
        </p:nvSpPr>
        <p:spPr>
          <a:xfrm>
            <a:off x="2843170" y="5056734"/>
            <a:ext cx="1278695" cy="330740"/>
          </a:xfrm>
          <a:prstGeom prst="flowChartProcess">
            <a:avLst/>
          </a:prstGeom>
          <a:solidFill>
            <a:srgbClr val="FF0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Bellman Optimality Equation for State-Value Function</a:t>
            </a:r>
            <a:endParaRPr lang="en-US" b="1" dirty="0">
              <a:solidFill>
                <a:srgbClr val="3333FF"/>
              </a:solidFill>
            </a:endParaRPr>
          </a:p>
        </p:txBody>
      </p:sp>
      <p:grpSp>
        <p:nvGrpSpPr>
          <p:cNvPr id="7" name="Group 6"/>
          <p:cNvGrpSpPr/>
          <p:nvPr/>
        </p:nvGrpSpPr>
        <p:grpSpPr>
          <a:xfrm>
            <a:off x="2667000" y="836238"/>
            <a:ext cx="5639994" cy="3483980"/>
            <a:chOff x="-138838" y="1339334"/>
            <a:chExt cx="6442461" cy="4049789"/>
          </a:xfrm>
        </p:grpSpPr>
        <mc:AlternateContent xmlns:mc="http://schemas.openxmlformats.org/markup-compatibility/2006" xmlns:a14="http://schemas.microsoft.com/office/drawing/2010/main">
          <mc:Choice Requires="a14">
            <p:sp>
              <p:nvSpPr>
                <p:cNvPr id="21" name="Oval 20"/>
                <p:cNvSpPr/>
                <p:nvPr/>
              </p:nvSpPr>
              <p:spPr>
                <a:xfrm>
                  <a:off x="-138838" y="3159852"/>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r>
                          <a:rPr lang="en-US" sz="1600" i="1" dirty="0" smtClean="0">
                            <a:solidFill>
                              <a:schemeClr val="tx1"/>
                            </a:solidFill>
                            <a:latin typeface="Cambria Math"/>
                          </a:rPr>
                          <m:t>𝑠</m:t>
                        </m:r>
                      </m:oMath>
                    </m:oMathPara>
                  </a14:m>
                  <a:endParaRPr lang="en-US" sz="1600" dirty="0">
                    <a:solidFill>
                      <a:schemeClr val="tx1"/>
                    </a:solidFill>
                  </a:endParaRPr>
                </a:p>
              </p:txBody>
            </p:sp>
          </mc:Choice>
          <mc:Fallback xmlns="">
            <p:sp>
              <p:nvSpPr>
                <p:cNvPr id="21" name="Oval 20"/>
                <p:cNvSpPr>
                  <a:spLocks noRot="1" noChangeAspect="1" noMove="1" noResize="1" noEditPoints="1" noAdjustHandles="1" noChangeArrowheads="1" noChangeShapeType="1" noTextEdit="1"/>
                </p:cNvSpPr>
                <p:nvPr/>
              </p:nvSpPr>
              <p:spPr>
                <a:xfrm>
                  <a:off x="-138838" y="3159852"/>
                  <a:ext cx="529483" cy="523171"/>
                </a:xfrm>
                <a:prstGeom prst="ellipse">
                  <a:avLst/>
                </a:prstGeom>
                <a:blipFill rotWithShape="1">
                  <a:blip r:embed="rId3"/>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p:cNvSpPr/>
                <p:nvPr/>
              </p:nvSpPr>
              <p:spPr>
                <a:xfrm>
                  <a:off x="4293716" y="2812929"/>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r>
                          <a:rPr lang="en-US" sz="1600" i="1" dirty="0" smtClean="0">
                            <a:solidFill>
                              <a:schemeClr val="tx1"/>
                            </a:solidFill>
                            <a:latin typeface="Cambria Math"/>
                          </a:rPr>
                          <m:t> </m:t>
                        </m:r>
                      </m:oMath>
                    </m:oMathPara>
                  </a14:m>
                  <a:endParaRPr lang="en-US" sz="1600"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4293716" y="2812929"/>
                  <a:ext cx="529483" cy="523171"/>
                </a:xfrm>
                <a:prstGeom prst="ellipse">
                  <a:avLst/>
                </a:prstGeom>
                <a:blipFill rotWithShape="1">
                  <a:blip r:embed="rId4"/>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4301052" y="3520926"/>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oMath>
                    </m:oMathPara>
                  </a14:m>
                  <a:endParaRPr lang="en-US" sz="1600" dirty="0">
                    <a:solidFill>
                      <a:schemeClr val="tx1"/>
                    </a:solidFill>
                  </a:endParaRPr>
                </a:p>
              </p:txBody>
            </p:sp>
          </mc:Choice>
          <mc:Fallback xmlns="">
            <p:sp>
              <p:nvSpPr>
                <p:cNvPr id="23" name="Oval 22"/>
                <p:cNvSpPr>
                  <a:spLocks noRot="1" noChangeAspect="1" noMove="1" noResize="1" noEditPoints="1" noAdjustHandles="1" noChangeArrowheads="1" noChangeShapeType="1" noTextEdit="1"/>
                </p:cNvSpPr>
                <p:nvPr/>
              </p:nvSpPr>
              <p:spPr>
                <a:xfrm>
                  <a:off x="4301052" y="3520926"/>
                  <a:ext cx="529483" cy="523171"/>
                </a:xfrm>
                <a:prstGeom prst="ellipse">
                  <a:avLst/>
                </a:prstGeom>
                <a:blipFill rotWithShape="1">
                  <a:blip r:embed="rId4"/>
                  <a:stretch>
                    <a:fillRect/>
                  </a:stretch>
                </a:blipFill>
                <a:ln w="19050">
                  <a:solidFill>
                    <a:srgbClr val="3333FF"/>
                  </a:solidFill>
                  <a:prstDash val="solid"/>
                </a:ln>
              </p:spPr>
              <p:txBody>
                <a:bodyPr/>
                <a:lstStyle/>
                <a:p>
                  <a:r>
                    <a:rPr lang="en-US">
                      <a:noFill/>
                    </a:rPr>
                    <a:t> </a:t>
                  </a:r>
                </a:p>
              </p:txBody>
            </p:sp>
          </mc:Fallback>
        </mc:AlternateContent>
        <p:cxnSp>
          <p:nvCxnSpPr>
            <p:cNvPr id="24" name="Straight Arrow Connector 23"/>
            <p:cNvCxnSpPr>
              <a:stCxn id="21" idx="6"/>
            </p:cNvCxnSpPr>
            <p:nvPr/>
          </p:nvCxnSpPr>
          <p:spPr>
            <a:xfrm flipV="1">
              <a:off x="390645" y="3418515"/>
              <a:ext cx="1646563" cy="2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608815" y="3421438"/>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Oval 29"/>
                <p:cNvSpPr/>
                <p:nvPr/>
              </p:nvSpPr>
              <p:spPr>
                <a:xfrm>
                  <a:off x="2076860" y="1814825"/>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r>
                          <a:rPr lang="en-US" sz="1600" i="1" dirty="0" smtClean="0">
                            <a:solidFill>
                              <a:schemeClr val="tx1"/>
                            </a:solidFill>
                            <a:latin typeface="Cambria Math"/>
                          </a:rPr>
                          <m:t>𝑠</m:t>
                        </m:r>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1</m:t>
                            </m:r>
                          </m:sub>
                        </m:sSub>
                      </m:oMath>
                    </m:oMathPara>
                  </a14:m>
                  <a:endParaRPr lang="en-US" sz="1600" dirty="0">
                    <a:solidFill>
                      <a:schemeClr val="tx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2076860" y="1814825"/>
                  <a:ext cx="529483" cy="523171"/>
                </a:xfrm>
                <a:prstGeom prst="ellipse">
                  <a:avLst/>
                </a:prstGeom>
                <a:blipFill rotWithShape="1">
                  <a:blip r:embed="rId5"/>
                  <a:stretch>
                    <a:fillRect l="-5063"/>
                  </a:stretch>
                </a:blipFill>
                <a:ln w="19050">
                  <a:solidFill>
                    <a:srgbClr val="00B050"/>
                  </a:solidFill>
                  <a:prstDash val="sysDash"/>
                </a:ln>
              </p:spPr>
              <p:txBody>
                <a:bodyPr/>
                <a:lstStyle/>
                <a:p>
                  <a:r>
                    <a:rPr lang="en-US">
                      <a:noFill/>
                    </a:rPr>
                    <a:t> </a:t>
                  </a:r>
                </a:p>
              </p:txBody>
            </p:sp>
          </mc:Fallback>
        </mc:AlternateContent>
        <p:cxnSp>
          <p:nvCxnSpPr>
            <p:cNvPr id="32" name="Straight Arrow Connector 31"/>
            <p:cNvCxnSpPr>
              <a:stCxn id="21" idx="6"/>
              <a:endCxn id="30" idx="2"/>
            </p:cNvCxnSpPr>
            <p:nvPr/>
          </p:nvCxnSpPr>
          <p:spPr>
            <a:xfrm flipV="1">
              <a:off x="390645" y="2076411"/>
              <a:ext cx="1686215" cy="134502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6"/>
              <a:endCxn id="58" idx="2"/>
            </p:cNvCxnSpPr>
            <p:nvPr/>
          </p:nvCxnSpPr>
          <p:spPr>
            <a:xfrm>
              <a:off x="390645" y="3421438"/>
              <a:ext cx="1688686" cy="1345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p:cNvSpPr/>
                <p:nvPr/>
              </p:nvSpPr>
              <p:spPr>
                <a:xfrm>
                  <a:off x="4299677" y="2175900"/>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oMath>
                    </m:oMathPara>
                  </a14:m>
                  <a:endParaRPr lang="en-US" sz="1600" dirty="0">
                    <a:solidFill>
                      <a:schemeClr val="tx1"/>
                    </a:solidFill>
                  </a:endParaRPr>
                </a:p>
              </p:txBody>
            </p:sp>
          </mc:Choice>
          <mc:Fallback xmlns="">
            <p:sp>
              <p:nvSpPr>
                <p:cNvPr id="55" name="Oval 54"/>
                <p:cNvSpPr>
                  <a:spLocks noRot="1" noChangeAspect="1" noMove="1" noResize="1" noEditPoints="1" noAdjustHandles="1" noChangeArrowheads="1" noChangeShapeType="1" noTextEdit="1"/>
                </p:cNvSpPr>
                <p:nvPr/>
              </p:nvSpPr>
              <p:spPr>
                <a:xfrm>
                  <a:off x="4299677" y="2175900"/>
                  <a:ext cx="529483" cy="523171"/>
                </a:xfrm>
                <a:prstGeom prst="ellipse">
                  <a:avLst/>
                </a:prstGeom>
                <a:blipFill rotWithShape="1">
                  <a:blip r:embed="rId4"/>
                  <a:stretch>
                    <a:fillRect/>
                  </a:stretch>
                </a:blipFill>
                <a:ln w="19050">
                  <a:solidFill>
                    <a:srgbClr val="3333FF"/>
                  </a:solidFill>
                  <a:prstDash val="solid"/>
                </a:ln>
              </p:spPr>
              <p:txBody>
                <a:bodyPr/>
                <a:lstStyle/>
                <a:p>
                  <a:r>
                    <a:rPr lang="en-US">
                      <a:noFill/>
                    </a:rPr>
                    <a:t> </a:t>
                  </a:r>
                </a:p>
              </p:txBody>
            </p:sp>
          </mc:Fallback>
        </mc:AlternateContent>
        <p:cxnSp>
          <p:nvCxnSpPr>
            <p:cNvPr id="57" name="Straight Arrow Connector 56"/>
            <p:cNvCxnSpPr/>
            <p:nvPr/>
          </p:nvCxnSpPr>
          <p:spPr>
            <a:xfrm>
              <a:off x="2607440" y="2076412"/>
              <a:ext cx="1684901" cy="32698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p:cNvSpPr/>
                <p:nvPr/>
              </p:nvSpPr>
              <p:spPr>
                <a:xfrm>
                  <a:off x="2079331" y="4504877"/>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r>
                          <a:rPr lang="en-US" sz="1600" i="1" dirty="0" smtClean="0">
                            <a:solidFill>
                              <a:schemeClr val="tx1"/>
                            </a:solidFill>
                            <a:latin typeface="Cambria Math"/>
                          </a:rPr>
                          <m:t>𝑠</m:t>
                        </m:r>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3</m:t>
                            </m:r>
                          </m:sub>
                        </m:sSub>
                      </m:oMath>
                    </m:oMathPara>
                  </a14:m>
                  <a:endParaRPr lang="en-US" sz="1600" dirty="0">
                    <a:solidFill>
                      <a:schemeClr val="tx1"/>
                    </a:solidFill>
                  </a:endParaRPr>
                </a:p>
              </p:txBody>
            </p:sp>
          </mc:Choice>
          <mc:Fallback xmlns="">
            <p:sp>
              <p:nvSpPr>
                <p:cNvPr id="58" name="Oval 57"/>
                <p:cNvSpPr>
                  <a:spLocks noRot="1" noChangeAspect="1" noMove="1" noResize="1" noEditPoints="1" noAdjustHandles="1" noChangeArrowheads="1" noChangeShapeType="1" noTextEdit="1"/>
                </p:cNvSpPr>
                <p:nvPr/>
              </p:nvSpPr>
              <p:spPr>
                <a:xfrm>
                  <a:off x="2079331" y="4504877"/>
                  <a:ext cx="529483" cy="523171"/>
                </a:xfrm>
                <a:prstGeom prst="ellipse">
                  <a:avLst/>
                </a:prstGeom>
                <a:blipFill rotWithShape="1">
                  <a:blip r:embed="rId6"/>
                  <a:stretch>
                    <a:fillRect l="-5063" r="-1266"/>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p:cNvSpPr/>
                <p:nvPr/>
              </p:nvSpPr>
              <p:spPr>
                <a:xfrm>
                  <a:off x="2076859" y="3159851"/>
                  <a:ext cx="529483" cy="523171"/>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r>
                          <a:rPr lang="en-US" sz="1600" i="1" dirty="0" smtClean="0">
                            <a:solidFill>
                              <a:schemeClr val="tx1"/>
                            </a:solidFill>
                            <a:latin typeface="Cambria Math"/>
                          </a:rPr>
                          <m:t>𝑠</m:t>
                        </m:r>
                        <m:r>
                          <a:rPr lang="en-US" sz="1600" b="0" i="0" dirty="0" smtClean="0">
                            <a:solidFill>
                              <a:schemeClr val="tx1"/>
                            </a:solidFill>
                            <a:latin typeface="Cambria Math"/>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2</m:t>
                            </m:r>
                          </m:sub>
                        </m:sSub>
                      </m:oMath>
                    </m:oMathPara>
                  </a14:m>
                  <a:endParaRPr lang="en-US" sz="1600" dirty="0">
                    <a:solidFill>
                      <a:schemeClr val="tx1"/>
                    </a:solidFill>
                  </a:endParaRPr>
                </a:p>
              </p:txBody>
            </p:sp>
          </mc:Choice>
          <mc:Fallback xmlns="">
            <p:sp>
              <p:nvSpPr>
                <p:cNvPr id="59" name="Oval 58"/>
                <p:cNvSpPr>
                  <a:spLocks noRot="1" noChangeAspect="1" noMove="1" noResize="1" noEditPoints="1" noAdjustHandles="1" noChangeArrowheads="1" noChangeShapeType="1" noTextEdit="1"/>
                </p:cNvSpPr>
                <p:nvPr/>
              </p:nvSpPr>
              <p:spPr>
                <a:xfrm>
                  <a:off x="2076859" y="3159851"/>
                  <a:ext cx="529483" cy="523171"/>
                </a:xfrm>
                <a:prstGeom prst="ellipse">
                  <a:avLst/>
                </a:prstGeom>
                <a:blipFill rotWithShape="1">
                  <a:blip r:embed="rId7"/>
                  <a:stretch>
                    <a:fillRect l="-5063" r="-1266"/>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p:cNvSpPr/>
                <p:nvPr/>
              </p:nvSpPr>
              <p:spPr>
                <a:xfrm>
                  <a:off x="4301052" y="4157955"/>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r>
                          <a:rPr lang="en-US" sz="1600" i="1" dirty="0" smtClean="0">
                            <a:solidFill>
                              <a:schemeClr val="tx1"/>
                            </a:solidFill>
                            <a:latin typeface="Cambria Math"/>
                          </a:rPr>
                          <m:t> </m:t>
                        </m:r>
                      </m:oMath>
                    </m:oMathPara>
                  </a14:m>
                  <a:endParaRPr lang="en-US" sz="1600" dirty="0">
                    <a:solidFill>
                      <a:schemeClr val="tx1"/>
                    </a:solidFill>
                  </a:endParaRPr>
                </a:p>
              </p:txBody>
            </p:sp>
          </mc:Choice>
          <mc:Fallback xmlns="">
            <p:sp>
              <p:nvSpPr>
                <p:cNvPr id="62" name="Oval 61"/>
                <p:cNvSpPr>
                  <a:spLocks noRot="1" noChangeAspect="1" noMove="1" noResize="1" noEditPoints="1" noAdjustHandles="1" noChangeArrowheads="1" noChangeShapeType="1" noTextEdit="1"/>
                </p:cNvSpPr>
                <p:nvPr/>
              </p:nvSpPr>
              <p:spPr>
                <a:xfrm>
                  <a:off x="4301052" y="4157955"/>
                  <a:ext cx="529483" cy="523171"/>
                </a:xfrm>
                <a:prstGeom prst="ellipse">
                  <a:avLst/>
                </a:prstGeom>
                <a:blipFill rotWithShape="1">
                  <a:blip r:embed="rId4"/>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Oval 62"/>
                <p:cNvSpPr/>
                <p:nvPr/>
              </p:nvSpPr>
              <p:spPr>
                <a:xfrm>
                  <a:off x="4308389" y="4865952"/>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oMath>
                    </m:oMathPara>
                  </a14:m>
                  <a:endParaRPr lang="en-US" sz="1600" dirty="0">
                    <a:solidFill>
                      <a:schemeClr val="tx1"/>
                    </a:solidFill>
                  </a:endParaRPr>
                </a:p>
              </p:txBody>
            </p:sp>
          </mc:Choice>
          <mc:Fallback xmlns="">
            <p:sp>
              <p:nvSpPr>
                <p:cNvPr id="63" name="Oval 62"/>
                <p:cNvSpPr>
                  <a:spLocks noRot="1" noChangeAspect="1" noMove="1" noResize="1" noEditPoints="1" noAdjustHandles="1" noChangeArrowheads="1" noChangeShapeType="1" noTextEdit="1"/>
                </p:cNvSpPr>
                <p:nvPr/>
              </p:nvSpPr>
              <p:spPr>
                <a:xfrm>
                  <a:off x="4308389" y="4865952"/>
                  <a:ext cx="529483" cy="523171"/>
                </a:xfrm>
                <a:prstGeom prst="ellipse">
                  <a:avLst/>
                </a:prstGeom>
                <a:blipFill rotWithShape="1">
                  <a:blip r:embed="rId4"/>
                  <a:stretch>
                    <a:fillRect/>
                  </a:stretch>
                </a:blipFill>
                <a:ln w="19050">
                  <a:solidFill>
                    <a:srgbClr val="3333FF"/>
                  </a:solidFill>
                  <a:prstDash val="solid"/>
                </a:ln>
              </p:spPr>
              <p:txBody>
                <a:bodyPr/>
                <a:lstStyle/>
                <a:p>
                  <a:r>
                    <a:rPr lang="en-US">
                      <a:noFill/>
                    </a:rPr>
                    <a:t> </a:t>
                  </a:r>
                </a:p>
              </p:txBody>
            </p:sp>
          </mc:Fallback>
        </mc:AlternateContent>
        <p:cxnSp>
          <p:nvCxnSpPr>
            <p:cNvPr id="64" name="Straight Arrow Connector 63"/>
            <p:cNvCxnSpPr>
              <a:endCxn id="62" idx="2"/>
            </p:cNvCxnSpPr>
            <p:nvPr/>
          </p:nvCxnSpPr>
          <p:spPr>
            <a:xfrm flipV="1">
              <a:off x="2616152" y="4419541"/>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16152" y="4766463"/>
              <a:ext cx="1684901" cy="3269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4" idx="2"/>
            </p:cNvCxnSpPr>
            <p:nvPr/>
          </p:nvCxnSpPr>
          <p:spPr>
            <a:xfrm flipV="1">
              <a:off x="2607440" y="1729489"/>
              <a:ext cx="1684901" cy="34692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292340" y="1467903"/>
              <a:ext cx="529483" cy="523171"/>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mc:AlternateContent xmlns:mc="http://schemas.openxmlformats.org/markup-compatibility/2006" xmlns:a14="http://schemas.microsoft.com/office/drawing/2010/main">
          <mc:Choice Requires="a14">
            <p:sp>
              <p:nvSpPr>
                <p:cNvPr id="3" name="Rectangle 2"/>
                <p:cNvSpPr/>
                <p:nvPr/>
              </p:nvSpPr>
              <p:spPr>
                <a:xfrm>
                  <a:off x="1159388" y="2183310"/>
                  <a:ext cx="486279" cy="3887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a:rPr>
                              <m:t>𝑎</m:t>
                            </m:r>
                          </m:e>
                          <m:sub>
                            <m:r>
                              <a:rPr lang="en-US" sz="1600" i="1" dirty="0">
                                <a:latin typeface="Cambria Math"/>
                              </a:rPr>
                              <m:t>1</m:t>
                            </m:r>
                          </m:sub>
                        </m:sSub>
                      </m:oMath>
                    </m:oMathPara>
                  </a14:m>
                  <a:endParaRPr lang="en-US" sz="1600" dirty="0"/>
                </a:p>
              </p:txBody>
            </p:sp>
          </mc:Choice>
          <mc:Fallback xmlns="">
            <p:sp>
              <p:nvSpPr>
                <p:cNvPr id="3" name="Rectangle 2"/>
                <p:cNvSpPr>
                  <a:spLocks noRot="1" noChangeAspect="1" noMove="1" noResize="1" noEditPoints="1" noAdjustHandles="1" noChangeArrowheads="1" noChangeShapeType="1" noTextEdit="1"/>
                </p:cNvSpPr>
                <p:nvPr/>
              </p:nvSpPr>
              <p:spPr>
                <a:xfrm>
                  <a:off x="1159388" y="2183310"/>
                  <a:ext cx="486279" cy="388778"/>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1146105" y="3029737"/>
                  <a:ext cx="491579" cy="3887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a:latin typeface="Cambria Math"/>
                              </a:rPr>
                              <m:t>𝑎</m:t>
                            </m:r>
                          </m:e>
                          <m:sub>
                            <m:r>
                              <a:rPr lang="en-US" sz="1600" b="0" i="1" dirty="0" smtClean="0">
                                <a:latin typeface="Cambria Math"/>
                              </a:rPr>
                              <m:t>2</m:t>
                            </m:r>
                          </m:sub>
                        </m:sSub>
                      </m:oMath>
                    </m:oMathPara>
                  </a14:m>
                  <a:endParaRPr lang="en-US" sz="1600" dirty="0"/>
                </a:p>
              </p:txBody>
            </p:sp>
          </mc:Choice>
          <mc:Fallback xmlns="">
            <p:sp>
              <p:nvSpPr>
                <p:cNvPr id="33" name="Rectangle 32"/>
                <p:cNvSpPr>
                  <a:spLocks noRot="1" noChangeAspect="1" noMove="1" noResize="1" noEditPoints="1" noAdjustHandles="1" noChangeArrowheads="1" noChangeShapeType="1" noTextEdit="1"/>
                </p:cNvSpPr>
                <p:nvPr/>
              </p:nvSpPr>
              <p:spPr>
                <a:xfrm>
                  <a:off x="1146105" y="3029737"/>
                  <a:ext cx="491579" cy="388778"/>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194700" y="3718220"/>
                  <a:ext cx="491579" cy="3887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a:latin typeface="Cambria Math"/>
                              </a:rPr>
                              <m:t>𝑎</m:t>
                            </m:r>
                          </m:e>
                          <m:sub>
                            <m:r>
                              <a:rPr lang="en-US" sz="1600" b="0" i="1" dirty="0" smtClean="0">
                                <a:latin typeface="Cambria Math"/>
                              </a:rPr>
                              <m:t>3</m:t>
                            </m:r>
                          </m:sub>
                        </m:sSub>
                      </m:oMath>
                    </m:oMathPara>
                  </a14:m>
                  <a:endParaRPr lang="en-US" sz="1600" dirty="0"/>
                </a:p>
              </p:txBody>
            </p:sp>
          </mc:Choice>
          <mc:Fallback xmlns="">
            <p:sp>
              <p:nvSpPr>
                <p:cNvPr id="35" name="Rectangle 34"/>
                <p:cNvSpPr>
                  <a:spLocks noRot="1" noChangeAspect="1" noMove="1" noResize="1" noEditPoints="1" noAdjustHandles="1" noChangeArrowheads="1" noChangeShapeType="1" noTextEdit="1"/>
                </p:cNvSpPr>
                <p:nvPr/>
              </p:nvSpPr>
              <p:spPr>
                <a:xfrm>
                  <a:off x="1194700" y="3718220"/>
                  <a:ext cx="491579" cy="388778"/>
                </a:xfrm>
                <a:prstGeom prst="rect">
                  <a:avLst/>
                </a:prstGeom>
                <a:blipFill rotWithShape="1">
                  <a:blip r:embed="rId10"/>
                  <a:stretch>
                    <a:fillRect/>
                  </a:stretch>
                </a:blipFill>
              </p:spPr>
              <p:txBody>
                <a:bodyPr/>
                <a:lstStyle/>
                <a:p>
                  <a:r>
                    <a:rPr lang="en-US">
                      <a:noFill/>
                    </a:rPr>
                    <a:t> </a:t>
                  </a:r>
                </a:p>
              </p:txBody>
            </p:sp>
          </mc:Fallback>
        </mc:AlternateContent>
        <p:cxnSp>
          <p:nvCxnSpPr>
            <p:cNvPr id="25" name="Straight Arrow Connector 24"/>
            <p:cNvCxnSpPr>
              <a:endCxn id="22" idx="2"/>
            </p:cNvCxnSpPr>
            <p:nvPr/>
          </p:nvCxnSpPr>
          <p:spPr>
            <a:xfrm flipV="1">
              <a:off x="2608815" y="3074516"/>
              <a:ext cx="1684901" cy="346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4343717" y="1533617"/>
                  <a:ext cx="469563" cy="39353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𝑠</m:t>
                            </m:r>
                          </m:e>
                          <m:sub>
                            <m:r>
                              <a:rPr lang="en-US" sz="1600" b="0" i="1" dirty="0" smtClean="0">
                                <a:latin typeface="Cambria Math" panose="02040503050406030204" pitchFamily="18" charset="0"/>
                              </a:rPr>
                              <m:t>1</m:t>
                            </m:r>
                          </m:sub>
                        </m:sSub>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4343717" y="1533617"/>
                  <a:ext cx="469563" cy="39353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4335316" y="2231789"/>
                  <a:ext cx="474981" cy="39353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a:latin typeface="Cambria Math" panose="02040503050406030204" pitchFamily="18" charset="0"/>
                              </a:rPr>
                              <m:t>𝑠</m:t>
                            </m:r>
                          </m:e>
                          <m:sub>
                            <m:r>
                              <a:rPr lang="en-US" sz="1600" b="0" i="1" dirty="0" smtClean="0">
                                <a:latin typeface="Cambria Math" panose="02040503050406030204" pitchFamily="18" charset="0"/>
                              </a:rPr>
                              <m:t>2</m:t>
                            </m:r>
                          </m:sub>
                        </m:sSub>
                      </m:oMath>
                    </m:oMathPara>
                  </a14:m>
                  <a:endParaRPr lang="en-US" sz="1600" dirty="0"/>
                </a:p>
              </p:txBody>
            </p:sp>
          </mc:Choice>
          <mc:Fallback xmlns="">
            <p:sp>
              <p:nvSpPr>
                <p:cNvPr id="36" name="Rectangle 35"/>
                <p:cNvSpPr>
                  <a:spLocks noRot="1" noChangeAspect="1" noMove="1" noResize="1" noEditPoints="1" noAdjustHandles="1" noChangeArrowheads="1" noChangeShapeType="1" noTextEdit="1"/>
                </p:cNvSpPr>
                <p:nvPr/>
              </p:nvSpPr>
              <p:spPr>
                <a:xfrm>
                  <a:off x="4335316" y="2231789"/>
                  <a:ext cx="474981" cy="39353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4364641" y="2858097"/>
                  <a:ext cx="469563" cy="39353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𝑠</m:t>
                            </m:r>
                          </m:e>
                          <m:sub>
                            <m:r>
                              <a:rPr lang="en-US" sz="1600" i="1" dirty="0">
                                <a:latin typeface="Cambria Math" panose="02040503050406030204" pitchFamily="18" charset="0"/>
                              </a:rPr>
                              <m:t>1</m:t>
                            </m:r>
                          </m:sub>
                        </m:sSub>
                      </m:oMath>
                    </m:oMathPara>
                  </a14:m>
                  <a:endParaRPr lang="en-US" sz="1600" dirty="0"/>
                </a:p>
              </p:txBody>
            </p:sp>
          </mc:Choice>
          <mc:Fallback xmlns="">
            <p:sp>
              <p:nvSpPr>
                <p:cNvPr id="37" name="Rectangle 36"/>
                <p:cNvSpPr>
                  <a:spLocks noRot="1" noChangeAspect="1" noMove="1" noResize="1" noEditPoints="1" noAdjustHandles="1" noChangeArrowheads="1" noChangeShapeType="1" noTextEdit="1"/>
                </p:cNvSpPr>
                <p:nvPr/>
              </p:nvSpPr>
              <p:spPr>
                <a:xfrm>
                  <a:off x="4364641" y="2858097"/>
                  <a:ext cx="469563" cy="39353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356238" y="3556267"/>
                  <a:ext cx="474981" cy="39353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a:latin typeface="Cambria Math" panose="02040503050406030204" pitchFamily="18" charset="0"/>
                              </a:rPr>
                              <m:t>𝑠</m:t>
                            </m:r>
                          </m:e>
                          <m:sub>
                            <m:r>
                              <a:rPr lang="en-US" sz="1600" b="0" i="1" dirty="0" smtClean="0">
                                <a:latin typeface="Cambria Math" panose="02040503050406030204" pitchFamily="18" charset="0"/>
                              </a:rPr>
                              <m:t>2</m:t>
                            </m:r>
                          </m:sub>
                        </m:sSub>
                      </m:oMath>
                    </m:oMathPara>
                  </a14:m>
                  <a:endParaRPr lang="en-US" sz="1600" dirty="0"/>
                </a:p>
              </p:txBody>
            </p:sp>
          </mc:Choice>
          <mc:Fallback xmlns="">
            <p:sp>
              <p:nvSpPr>
                <p:cNvPr id="38" name="Rectangle 37"/>
                <p:cNvSpPr>
                  <a:spLocks noRot="1" noChangeAspect="1" noMove="1" noResize="1" noEditPoints="1" noAdjustHandles="1" noChangeArrowheads="1" noChangeShapeType="1" noTextEdit="1"/>
                </p:cNvSpPr>
                <p:nvPr/>
              </p:nvSpPr>
              <p:spPr>
                <a:xfrm>
                  <a:off x="4356238" y="3556267"/>
                  <a:ext cx="474981" cy="393536"/>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4374542" y="4204053"/>
                  <a:ext cx="469563" cy="39353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𝑠</m:t>
                            </m:r>
                          </m:e>
                          <m:sub>
                            <m:r>
                              <a:rPr lang="en-US" sz="1600" i="1" dirty="0">
                                <a:latin typeface="Cambria Math" panose="02040503050406030204" pitchFamily="18" charset="0"/>
                              </a:rPr>
                              <m:t>1</m:t>
                            </m:r>
                          </m:sub>
                        </m:sSub>
                      </m:oMath>
                    </m:oMathPara>
                  </a14:m>
                  <a:endParaRPr lang="en-US" sz="1600" dirty="0"/>
                </a:p>
              </p:txBody>
            </p:sp>
          </mc:Choice>
          <mc:Fallback xmlns="">
            <p:sp>
              <p:nvSpPr>
                <p:cNvPr id="39" name="Rectangle 38"/>
                <p:cNvSpPr>
                  <a:spLocks noRot="1" noChangeAspect="1" noMove="1" noResize="1" noEditPoints="1" noAdjustHandles="1" noChangeArrowheads="1" noChangeShapeType="1" noTextEdit="1"/>
                </p:cNvSpPr>
                <p:nvPr/>
              </p:nvSpPr>
              <p:spPr>
                <a:xfrm>
                  <a:off x="4374542" y="4204053"/>
                  <a:ext cx="469563" cy="39353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4366139" y="4902223"/>
                  <a:ext cx="474981" cy="39353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a:latin typeface="Cambria Math" panose="02040503050406030204" pitchFamily="18" charset="0"/>
                              </a:rPr>
                              <m:t>𝑠</m:t>
                            </m:r>
                          </m:e>
                          <m:sub>
                            <m:r>
                              <a:rPr lang="en-US" sz="1600" b="0" i="1" dirty="0" smtClean="0">
                                <a:latin typeface="Cambria Math" panose="02040503050406030204" pitchFamily="18" charset="0"/>
                              </a:rPr>
                              <m:t>2</m:t>
                            </m:r>
                          </m:sub>
                        </m:sSub>
                      </m:oMath>
                    </m:oMathPara>
                  </a14:m>
                  <a:endParaRPr lang="en-US" sz="1600" dirty="0"/>
                </a:p>
              </p:txBody>
            </p:sp>
          </mc:Choice>
          <mc:Fallback xmlns="">
            <p:sp>
              <p:nvSpPr>
                <p:cNvPr id="40" name="Rectangle 39"/>
                <p:cNvSpPr>
                  <a:spLocks noRot="1" noChangeAspect="1" noMove="1" noResize="1" noEditPoints="1" noAdjustHandles="1" noChangeArrowheads="1" noChangeShapeType="1" noTextEdit="1"/>
                </p:cNvSpPr>
                <p:nvPr/>
              </p:nvSpPr>
              <p:spPr>
                <a:xfrm>
                  <a:off x="4366139" y="4902223"/>
                  <a:ext cx="474981" cy="393536"/>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755292" y="1339334"/>
                  <a:ext cx="1231061" cy="4085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𝑄</m:t>
                            </m:r>
                          </m:e>
                          <m:sup>
                            <m:sSup>
                              <m:sSupPr>
                                <m:ctrlPr>
                                  <a:rPr lang="en-US" sz="1600" i="1">
                                    <a:latin typeface="Cambria Math" panose="02040503050406030204" pitchFamily="18" charset="0"/>
                                  </a:rPr>
                                </m:ctrlPr>
                              </m:sSupPr>
                              <m:e>
                                <m:r>
                                  <a:rPr lang="en-US" sz="1600" i="1">
                                    <a:latin typeface="Cambria Math"/>
                                  </a:rPr>
                                  <m:t>𝜋</m:t>
                                </m:r>
                              </m:e>
                              <m:sup>
                                <m:r>
                                  <a:rPr lang="en-US" sz="1600" i="1">
                                    <a:latin typeface="Cambria Math"/>
                                  </a:rPr>
                                  <m:t>∗</m:t>
                                </m:r>
                              </m:sup>
                            </m:sSup>
                          </m:sup>
                        </m:sSup>
                        <m:r>
                          <a:rPr lang="en-US" sz="1600" i="1">
                            <a:latin typeface="Cambria Math"/>
                          </a:rPr>
                          <m:t>(</m:t>
                        </m:r>
                        <m:r>
                          <a:rPr lang="en-US" sz="1600" i="1">
                            <a:latin typeface="Cambria Math"/>
                          </a:rPr>
                          <m:t>𝑠</m:t>
                        </m:r>
                        <m:r>
                          <a:rPr lang="en-US" sz="1600" i="1">
                            <a:latin typeface="Cambria Math"/>
                          </a:rPr>
                          <m:t>,</m:t>
                        </m:r>
                        <m:sSub>
                          <m:sSubPr>
                            <m:ctrlPr>
                              <a:rPr lang="en-US" sz="1600" b="0" i="1" smtClean="0">
                                <a:latin typeface="Cambria Math" panose="02040503050406030204" pitchFamily="18" charset="0"/>
                              </a:rPr>
                            </m:ctrlPr>
                          </m:sSubPr>
                          <m:e>
                            <m:r>
                              <a:rPr lang="en-US" sz="1600" i="1">
                                <a:latin typeface="Cambria Math"/>
                              </a:rPr>
                              <m:t>𝑎</m:t>
                            </m:r>
                          </m:e>
                          <m:sub>
                            <m:r>
                              <a:rPr lang="en-US" sz="1600" b="0" i="1" smtClean="0">
                                <a:latin typeface="Cambria Math"/>
                              </a:rPr>
                              <m:t>1</m:t>
                            </m:r>
                          </m:sub>
                        </m:sSub>
                        <m:r>
                          <a:rPr lang="en-US" sz="1600" b="0" i="1" smtClean="0">
                            <a:latin typeface="Cambria Math"/>
                          </a:rPr>
                          <m:t>)</m:t>
                        </m:r>
                      </m:oMath>
                    </m:oMathPara>
                  </a14:m>
                  <a:endParaRPr lang="en-US" sz="1600" dirty="0"/>
                </a:p>
              </p:txBody>
            </p:sp>
          </mc:Choice>
          <mc:Fallback xmlns="">
            <p:sp>
              <p:nvSpPr>
                <p:cNvPr id="4" name="Rectangle 3"/>
                <p:cNvSpPr>
                  <a:spLocks noRot="1" noChangeAspect="1" noMove="1" noResize="1" noEditPoints="1" noAdjustHandles="1" noChangeArrowheads="1" noChangeShapeType="1" noTextEdit="1"/>
                </p:cNvSpPr>
                <p:nvPr/>
              </p:nvSpPr>
              <p:spPr>
                <a:xfrm>
                  <a:off x="1755292" y="1339334"/>
                  <a:ext cx="1231061" cy="408511"/>
                </a:xfrm>
                <a:prstGeom prst="rect">
                  <a:avLst/>
                </a:prstGeom>
                <a:blipFill rotWithShape="1">
                  <a:blip r:embed="rId17"/>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1732011" y="2748925"/>
                  <a:ext cx="1236361" cy="4085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𝑄</m:t>
                            </m:r>
                          </m:e>
                          <m:sup>
                            <m:sSup>
                              <m:sSupPr>
                                <m:ctrlPr>
                                  <a:rPr lang="en-US" sz="1600" i="1">
                                    <a:latin typeface="Cambria Math" panose="02040503050406030204" pitchFamily="18" charset="0"/>
                                  </a:rPr>
                                </m:ctrlPr>
                              </m:sSupPr>
                              <m:e>
                                <m:r>
                                  <a:rPr lang="en-US" sz="1600" i="1">
                                    <a:latin typeface="Cambria Math"/>
                                  </a:rPr>
                                  <m:t>𝜋</m:t>
                                </m:r>
                              </m:e>
                              <m:sup>
                                <m:r>
                                  <a:rPr lang="en-US" sz="1600" i="1">
                                    <a:latin typeface="Cambria Math"/>
                                  </a:rPr>
                                  <m:t>∗</m:t>
                                </m:r>
                              </m:sup>
                            </m:sSup>
                          </m:sup>
                        </m:sSup>
                        <m:r>
                          <a:rPr lang="en-US" sz="1600" i="1">
                            <a:latin typeface="Cambria Math"/>
                          </a:rPr>
                          <m:t>(</m:t>
                        </m:r>
                        <m:r>
                          <a:rPr lang="en-US" sz="1600" i="1">
                            <a:latin typeface="Cambria Math"/>
                          </a:rPr>
                          <m:t>𝑠</m:t>
                        </m:r>
                        <m:r>
                          <a:rPr lang="en-US" sz="1600" i="1">
                            <a:latin typeface="Cambria Math"/>
                          </a:rPr>
                          <m:t>,</m:t>
                        </m:r>
                        <m:sSub>
                          <m:sSubPr>
                            <m:ctrlPr>
                              <a:rPr lang="en-US" sz="1600" b="0" i="1" smtClean="0">
                                <a:latin typeface="Cambria Math" panose="02040503050406030204" pitchFamily="18" charset="0"/>
                              </a:rPr>
                            </m:ctrlPr>
                          </m:sSubPr>
                          <m:e>
                            <m:r>
                              <a:rPr lang="en-US" sz="1600" i="1">
                                <a:latin typeface="Cambria Math"/>
                              </a:rPr>
                              <m:t>𝑎</m:t>
                            </m:r>
                          </m:e>
                          <m:sub>
                            <m:r>
                              <a:rPr lang="en-US" sz="1600" b="0" i="1" smtClean="0">
                                <a:latin typeface="Cambria Math"/>
                              </a:rPr>
                              <m:t>2</m:t>
                            </m:r>
                          </m:sub>
                        </m:sSub>
                        <m:r>
                          <a:rPr lang="en-US" sz="1600" b="0" i="1" smtClean="0">
                            <a:latin typeface="Cambria Math"/>
                          </a:rPr>
                          <m:t>)</m:t>
                        </m:r>
                      </m:oMath>
                    </m:oMathPara>
                  </a14:m>
                  <a:endParaRPr lang="en-US" sz="1600" dirty="0"/>
                </a:p>
              </p:txBody>
            </p:sp>
          </mc:Choice>
          <mc:Fallback xmlns="">
            <p:sp>
              <p:nvSpPr>
                <p:cNvPr id="52" name="Rectangle 51"/>
                <p:cNvSpPr>
                  <a:spLocks noRot="1" noChangeAspect="1" noMove="1" noResize="1" noEditPoints="1" noAdjustHandles="1" noChangeArrowheads="1" noChangeShapeType="1" noTextEdit="1"/>
                </p:cNvSpPr>
                <p:nvPr/>
              </p:nvSpPr>
              <p:spPr>
                <a:xfrm>
                  <a:off x="1732011" y="2748925"/>
                  <a:ext cx="1236361" cy="408511"/>
                </a:xfrm>
                <a:prstGeom prst="rect">
                  <a:avLst/>
                </a:prstGeom>
                <a:blipFill rotWithShape="1">
                  <a:blip r:embed="rId18"/>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1732174" y="4106916"/>
                  <a:ext cx="1236361" cy="4085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𝑄</m:t>
                            </m:r>
                          </m:e>
                          <m:sup>
                            <m:sSup>
                              <m:sSupPr>
                                <m:ctrlPr>
                                  <a:rPr lang="en-US" sz="1600" i="1">
                                    <a:latin typeface="Cambria Math" panose="02040503050406030204" pitchFamily="18" charset="0"/>
                                  </a:rPr>
                                </m:ctrlPr>
                              </m:sSupPr>
                              <m:e>
                                <m:r>
                                  <a:rPr lang="en-US" sz="1600" i="1">
                                    <a:latin typeface="Cambria Math"/>
                                  </a:rPr>
                                  <m:t>𝜋</m:t>
                                </m:r>
                              </m:e>
                              <m:sup>
                                <m:r>
                                  <a:rPr lang="en-US" sz="1600" i="1">
                                    <a:latin typeface="Cambria Math"/>
                                  </a:rPr>
                                  <m:t>∗</m:t>
                                </m:r>
                              </m:sup>
                            </m:sSup>
                          </m:sup>
                        </m:sSup>
                        <m:r>
                          <a:rPr lang="en-US" sz="1600" i="1">
                            <a:latin typeface="Cambria Math"/>
                          </a:rPr>
                          <m:t>(</m:t>
                        </m:r>
                        <m:r>
                          <a:rPr lang="en-US" sz="1600" i="1">
                            <a:latin typeface="Cambria Math"/>
                          </a:rPr>
                          <m:t>𝑠</m:t>
                        </m:r>
                        <m:r>
                          <a:rPr lang="en-US" sz="1600" i="1">
                            <a:latin typeface="Cambria Math"/>
                          </a:rPr>
                          <m:t>,</m:t>
                        </m:r>
                        <m:sSub>
                          <m:sSubPr>
                            <m:ctrlPr>
                              <a:rPr lang="en-US" sz="1600" b="0" i="1" smtClean="0">
                                <a:latin typeface="Cambria Math" panose="02040503050406030204" pitchFamily="18" charset="0"/>
                              </a:rPr>
                            </m:ctrlPr>
                          </m:sSubPr>
                          <m:e>
                            <m:r>
                              <a:rPr lang="en-US" sz="1600" i="1">
                                <a:latin typeface="Cambria Math"/>
                              </a:rPr>
                              <m:t>𝑎</m:t>
                            </m:r>
                          </m:e>
                          <m:sub>
                            <m:r>
                              <a:rPr lang="en-US" sz="1600" b="0" i="1" smtClean="0">
                                <a:latin typeface="Cambria Math"/>
                              </a:rPr>
                              <m:t>3</m:t>
                            </m:r>
                          </m:sub>
                        </m:sSub>
                        <m:r>
                          <a:rPr lang="en-US" sz="1600" b="0" i="1" smtClean="0">
                            <a:latin typeface="Cambria Math"/>
                          </a:rPr>
                          <m:t>)</m:t>
                        </m:r>
                      </m:oMath>
                    </m:oMathPara>
                  </a14:m>
                  <a:endParaRPr lang="en-US" sz="1600" dirty="0"/>
                </a:p>
              </p:txBody>
            </p:sp>
          </mc:Choice>
          <mc:Fallback xmlns="">
            <p:sp>
              <p:nvSpPr>
                <p:cNvPr id="53" name="Rectangle 52"/>
                <p:cNvSpPr>
                  <a:spLocks noRot="1" noChangeAspect="1" noMove="1" noResize="1" noEditPoints="1" noAdjustHandles="1" noChangeArrowheads="1" noChangeShapeType="1" noTextEdit="1"/>
                </p:cNvSpPr>
                <p:nvPr/>
              </p:nvSpPr>
              <p:spPr>
                <a:xfrm>
                  <a:off x="1732174" y="4106916"/>
                  <a:ext cx="1236361" cy="408511"/>
                </a:xfrm>
                <a:prstGeom prst="rect">
                  <a:avLst/>
                </a:prstGeom>
                <a:blipFill rotWithShape="1">
                  <a:blip r:embed="rId19"/>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893031" y="1533617"/>
                  <a:ext cx="1410592" cy="39353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sz="1600" i="1" smtClean="0">
                                <a:solidFill>
                                  <a:srgbClr val="3333FF"/>
                                </a:solidFill>
                                <a:latin typeface="Cambria Math" panose="02040503050406030204" pitchFamily="18" charset="0"/>
                              </a:rPr>
                            </m:ctrlPr>
                          </m:sSupPr>
                          <m:e>
                            <m:r>
                              <a:rPr lang="en-US" sz="1600" i="1">
                                <a:solidFill>
                                  <a:srgbClr val="3333FF"/>
                                </a:solidFill>
                                <a:latin typeface="Cambria Math"/>
                              </a:rPr>
                              <m:t>𝑉</m:t>
                            </m:r>
                          </m:e>
                          <m:sup>
                            <m:r>
                              <a:rPr lang="en-US" sz="1600" b="0" i="1" smtClean="0">
                                <a:solidFill>
                                  <a:srgbClr val="3333FF"/>
                                </a:solidFill>
                                <a:latin typeface="Cambria Math"/>
                              </a:rPr>
                              <m:t>∗</m:t>
                            </m:r>
                          </m:sup>
                        </m:sSup>
                        <m:r>
                          <a:rPr lang="en-US" sz="1600" i="1">
                            <a:solidFill>
                              <a:srgbClr val="3333FF"/>
                            </a:solidFill>
                            <a:latin typeface="Cambria Math"/>
                          </a:rPr>
                          <m:t>(</m:t>
                        </m:r>
                        <m:sSup>
                          <m:sSupPr>
                            <m:ctrlPr>
                              <a:rPr lang="en-US" sz="1600" b="0" i="1">
                                <a:solidFill>
                                  <a:srgbClr val="3333FF"/>
                                </a:solidFill>
                                <a:latin typeface="Cambria Math" panose="02040503050406030204" pitchFamily="18" charset="0"/>
                              </a:rPr>
                            </m:ctrlPr>
                          </m:sSupPr>
                          <m:e>
                            <m:r>
                              <a:rPr lang="en-US" sz="1600" i="1">
                                <a:solidFill>
                                  <a:srgbClr val="3333FF"/>
                                </a:solidFill>
                                <a:latin typeface="Cambria Math"/>
                              </a:rPr>
                              <m:t>𝑠</m:t>
                            </m:r>
                          </m:e>
                          <m:sup>
                            <m:r>
                              <a:rPr lang="en-US" sz="1600" i="1">
                                <a:solidFill>
                                  <a:srgbClr val="3333FF"/>
                                </a:solidFill>
                                <a:latin typeface="Cambria Math"/>
                              </a:rPr>
                              <m:t>′</m:t>
                            </m:r>
                          </m:sup>
                        </m:sSup>
                        <m:r>
                          <a:rPr lang="en-US" sz="1600" b="0" i="1" smtClean="0">
                            <a:solidFill>
                              <a:srgbClr val="3333FF"/>
                            </a:solidFill>
                            <a:latin typeface="Cambria Math" panose="02040503050406030204" pitchFamily="18" charset="0"/>
                          </a:rPr>
                          <m:t>=</m:t>
                        </m:r>
                        <m:sSub>
                          <m:sSubPr>
                            <m:ctrlPr>
                              <a:rPr lang="en-US" sz="1600" b="0" i="1" smtClean="0">
                                <a:solidFill>
                                  <a:srgbClr val="3333FF"/>
                                </a:solidFill>
                                <a:latin typeface="Cambria Math" panose="02040503050406030204" pitchFamily="18" charset="0"/>
                              </a:rPr>
                            </m:ctrlPr>
                          </m:sSubPr>
                          <m:e>
                            <m:r>
                              <a:rPr lang="en-US" sz="1600" b="0" i="1" smtClean="0">
                                <a:solidFill>
                                  <a:srgbClr val="3333FF"/>
                                </a:solidFill>
                                <a:latin typeface="Cambria Math" panose="02040503050406030204" pitchFamily="18" charset="0"/>
                              </a:rPr>
                              <m:t>𝑠</m:t>
                            </m:r>
                          </m:e>
                          <m:sub>
                            <m:r>
                              <a:rPr lang="en-US" sz="1600" b="0" i="1" smtClean="0">
                                <a:solidFill>
                                  <a:srgbClr val="3333FF"/>
                                </a:solidFill>
                                <a:latin typeface="Cambria Math" panose="02040503050406030204" pitchFamily="18" charset="0"/>
                              </a:rPr>
                              <m:t>1</m:t>
                            </m:r>
                          </m:sub>
                        </m:sSub>
                        <m:r>
                          <a:rPr lang="en-US" sz="1600" i="1">
                            <a:solidFill>
                              <a:srgbClr val="3333FF"/>
                            </a:solidFill>
                            <a:latin typeface="Cambria Math"/>
                          </a:rPr>
                          <m:t>)</m:t>
                        </m:r>
                      </m:oMath>
                    </m:oMathPara>
                  </a14:m>
                  <a:endParaRPr lang="en-US" sz="1600" dirty="0">
                    <a:solidFill>
                      <a:srgbClr val="3333FF"/>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893031" y="1533617"/>
                  <a:ext cx="1410592" cy="393536"/>
                </a:xfrm>
                <a:prstGeom prst="rect">
                  <a:avLst/>
                </a:prstGeom>
                <a:blipFill>
                  <a:blip r:embed="rId20"/>
                  <a:stretch>
                    <a:fillRect b="-10909"/>
                  </a:stretch>
                </a:blipFill>
              </p:spPr>
              <p:txBody>
                <a:bodyPr/>
                <a:lstStyle/>
                <a:p>
                  <a:r>
                    <a:rPr lang="en-US">
                      <a:noFill/>
                    </a:rPr>
                    <a:t> </a:t>
                  </a:r>
                </a:p>
              </p:txBody>
            </p:sp>
          </mc:Fallback>
        </mc:AlternateContent>
      </p:grpSp>
      <p:grpSp>
        <p:nvGrpSpPr>
          <p:cNvPr id="8" name="Group 7"/>
          <p:cNvGrpSpPr/>
          <p:nvPr/>
        </p:nvGrpSpPr>
        <p:grpSpPr>
          <a:xfrm>
            <a:off x="457200" y="3729163"/>
            <a:ext cx="5261273" cy="2985882"/>
            <a:chOff x="364996" y="4045861"/>
            <a:chExt cx="5261273" cy="2985882"/>
          </a:xfrm>
        </p:grpSpPr>
        <mc:AlternateContent xmlns:mc="http://schemas.openxmlformats.org/markup-compatibility/2006" xmlns:a14="http://schemas.microsoft.com/office/drawing/2010/main">
          <mc:Choice Requires="a14">
            <p:sp>
              <p:nvSpPr>
                <p:cNvPr id="41" name="Rectangle 40"/>
                <p:cNvSpPr/>
                <p:nvPr/>
              </p:nvSpPr>
              <p:spPr>
                <a:xfrm>
                  <a:off x="364996" y="4218042"/>
                  <a:ext cx="72051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a:rPr>
                              <m:t>𝑉</m:t>
                            </m:r>
                          </m:e>
                          <m:sup>
                            <m:r>
                              <a:rPr lang="en-US" sz="1600" i="1">
                                <a:latin typeface="Cambria Math"/>
                              </a:rPr>
                              <m:t>∗</m:t>
                            </m:r>
                          </m:sup>
                        </m:sSup>
                        <m:d>
                          <m:dPr>
                            <m:ctrlPr>
                              <a:rPr lang="en-US" sz="1600" i="1">
                                <a:latin typeface="Cambria Math" panose="02040503050406030204" pitchFamily="18" charset="0"/>
                              </a:rPr>
                            </m:ctrlPr>
                          </m:dPr>
                          <m:e>
                            <m:r>
                              <a:rPr lang="en-US" sz="1600" i="1">
                                <a:latin typeface="Cambria Math"/>
                              </a:rPr>
                              <m:t>𝑠</m:t>
                            </m:r>
                          </m:e>
                        </m:d>
                      </m:oMath>
                    </m:oMathPara>
                  </a14:m>
                  <a:endParaRPr lang="en-US" sz="1600" dirty="0"/>
                </a:p>
              </p:txBody>
            </p:sp>
          </mc:Choice>
          <mc:Fallback xmlns="">
            <p:sp>
              <p:nvSpPr>
                <p:cNvPr id="41" name="Rectangle 40"/>
                <p:cNvSpPr>
                  <a:spLocks noRot="1" noChangeAspect="1" noMove="1" noResize="1" noEditPoints="1" noAdjustHandles="1" noChangeArrowheads="1" noChangeShapeType="1" noTextEdit="1"/>
                </p:cNvSpPr>
                <p:nvPr/>
              </p:nvSpPr>
              <p:spPr>
                <a:xfrm>
                  <a:off x="364996" y="4218042"/>
                  <a:ext cx="720518" cy="338554"/>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940947" y="4045861"/>
                  <a:ext cx="4685322" cy="2985882"/>
                </a:xfrm>
                <a:prstGeom prst="rect">
                  <a:avLst/>
                </a:prstGeom>
              </p:spPr>
              <p:txBody>
                <a:bodyPr wrap="none">
                  <a:spAutoFit/>
                </a:bodyPr>
                <a:lstStyle/>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a:rPr>
                          <m:t>=</m:t>
                        </m:r>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a:rPr>
                                  <m:t>max</m:t>
                                </m:r>
                              </m:e>
                              <m:lim>
                                <m:r>
                                  <a:rPr lang="en-US" sz="1600" b="0" i="1" smtClean="0">
                                    <a:latin typeface="Cambria Math"/>
                                  </a:rPr>
                                  <m:t>𝑎</m:t>
                                </m:r>
                                <m:r>
                                  <a:rPr lang="en-US" sz="1600" b="0" i="1" smtClean="0">
                                    <a:latin typeface="Cambria Math"/>
                                    <a:ea typeface="Cambria Math"/>
                                  </a:rPr>
                                  <m:t>∈</m:t>
                                </m:r>
                                <m:r>
                                  <a:rPr lang="en-US" sz="1600" b="0" i="1" smtClean="0">
                                    <a:latin typeface="Cambria Math" panose="02040503050406030204" pitchFamily="18" charset="0"/>
                                    <a:ea typeface="Cambria Math" panose="02040503050406030204" pitchFamily="18" charset="0"/>
                                  </a:rPr>
                                  <m:t>𝒜</m:t>
                                </m:r>
                                <m:r>
                                  <a:rPr lang="en-US" sz="1600" b="0" i="1" smtClean="0">
                                    <a:latin typeface="Cambria Math"/>
                                    <a:ea typeface="Cambria Math"/>
                                  </a:rPr>
                                  <m:t>(</m:t>
                                </m:r>
                                <m:r>
                                  <a:rPr lang="en-US" sz="1600" b="0" i="1" smtClean="0">
                                    <a:latin typeface="Cambria Math"/>
                                    <a:ea typeface="Cambria Math"/>
                                  </a:rPr>
                                  <m:t>𝑠</m:t>
                                </m:r>
                                <m:r>
                                  <a:rPr lang="en-US" sz="1600" b="0" i="1" smtClean="0">
                                    <a:latin typeface="Cambria Math"/>
                                    <a:ea typeface="Cambria Math"/>
                                  </a:rPr>
                                  <m:t>)</m:t>
                                </m:r>
                              </m:lim>
                            </m:limLow>
                          </m:fName>
                          <m:e>
                            <m:sSup>
                              <m:sSupPr>
                                <m:ctrlPr>
                                  <a:rPr lang="en-US" sz="1600" b="0" i="1" smtClean="0">
                                    <a:latin typeface="Cambria Math" panose="02040503050406030204" pitchFamily="18" charset="0"/>
                                  </a:rPr>
                                </m:ctrlPr>
                              </m:sSupPr>
                              <m:e>
                                <m:r>
                                  <a:rPr lang="en-US" sz="1600" b="0" i="1" smtClean="0">
                                    <a:latin typeface="Cambria Math"/>
                                  </a:rPr>
                                  <m:t>𝑄</m:t>
                                </m:r>
                              </m:e>
                              <m:sup>
                                <m:sSup>
                                  <m:sSupPr>
                                    <m:ctrlPr>
                                      <a:rPr lang="en-US" sz="1600" b="0" i="1" smtClean="0">
                                        <a:latin typeface="Cambria Math" panose="02040503050406030204" pitchFamily="18" charset="0"/>
                                      </a:rPr>
                                    </m:ctrlPr>
                                  </m:sSupPr>
                                  <m:e>
                                    <m:r>
                                      <a:rPr lang="en-US" sz="1600" b="0" i="1" smtClean="0">
                                        <a:latin typeface="Cambria Math"/>
                                      </a:rPr>
                                      <m:t>𝜋</m:t>
                                    </m:r>
                                  </m:e>
                                  <m:sup>
                                    <m:r>
                                      <a:rPr lang="en-US" sz="1600" b="0" i="1" smtClean="0">
                                        <a:latin typeface="Cambria Math"/>
                                      </a:rPr>
                                      <m:t>∗</m:t>
                                    </m:r>
                                  </m:sup>
                                </m:sSup>
                              </m:sup>
                            </m:sSup>
                            <m:r>
                              <a:rPr lang="en-US" sz="1600" b="0" i="1" smtClean="0">
                                <a:latin typeface="Cambria Math"/>
                              </a:rPr>
                              <m:t>(</m:t>
                            </m:r>
                            <m:r>
                              <a:rPr lang="en-US" sz="1600" b="0" i="1" smtClean="0">
                                <a:latin typeface="Cambria Math"/>
                              </a:rPr>
                              <m:t>𝑠</m:t>
                            </m:r>
                            <m:r>
                              <a:rPr lang="en-US" sz="1600" b="0" i="1" smtClean="0">
                                <a:latin typeface="Cambria Math"/>
                              </a:rPr>
                              <m:t>,</m:t>
                            </m:r>
                            <m:r>
                              <a:rPr lang="en-US" sz="1600" b="0" i="1" smtClean="0">
                                <a:latin typeface="Cambria Math"/>
                              </a:rPr>
                              <m:t>𝑎</m:t>
                            </m:r>
                            <m:r>
                              <a:rPr lang="en-US" sz="1600" b="0" i="1" smtClean="0">
                                <a:latin typeface="Cambria Math"/>
                              </a:rPr>
                              <m:t>)</m:t>
                            </m:r>
                          </m:e>
                        </m:func>
                      </m:oMath>
                    </m:oMathPara>
                  </a14:m>
                  <a:endParaRPr lang="en-US" sz="1600" b="0" i="1"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a:rPr>
                          <m:t>=</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a:rPr>
                                  <m:t>max</m:t>
                                </m:r>
                              </m:e>
                              <m:lim>
                                <m:r>
                                  <a:rPr lang="en-US" sz="1600" i="1">
                                    <a:latin typeface="Cambria Math"/>
                                  </a:rPr>
                                  <m:t>𝑎</m:t>
                                </m:r>
                                <m:r>
                                  <a:rPr lang="en-US" sz="1600" i="1">
                                    <a:latin typeface="Cambria Math"/>
                                    <a:ea typeface="Cambria Math"/>
                                  </a:rPr>
                                  <m:t>∈</m:t>
                                </m:r>
                                <m:r>
                                  <a:rPr lang="en-US" sz="1600" i="1">
                                    <a:latin typeface="Cambria Math" panose="02040503050406030204" pitchFamily="18" charset="0"/>
                                    <a:ea typeface="Cambria Math" panose="02040503050406030204" pitchFamily="18" charset="0"/>
                                  </a:rPr>
                                  <m:t>𝒜</m:t>
                                </m:r>
                                <m:r>
                                  <a:rPr lang="en-US" sz="1600" i="1">
                                    <a:latin typeface="Cambria Math"/>
                                    <a:ea typeface="Cambria Math"/>
                                  </a:rPr>
                                  <m:t>(</m:t>
                                </m:r>
                                <m:r>
                                  <a:rPr lang="en-US" sz="1600" i="1">
                                    <a:latin typeface="Cambria Math"/>
                                    <a:ea typeface="Cambria Math"/>
                                  </a:rPr>
                                  <m:t>𝑠</m:t>
                                </m:r>
                                <m:r>
                                  <a:rPr lang="en-US" sz="1600" i="1">
                                    <a:latin typeface="Cambria Math"/>
                                    <a:ea typeface="Cambria Math"/>
                                  </a:rPr>
                                  <m:t>)</m:t>
                                </m:r>
                              </m:lim>
                            </m:limLow>
                          </m:fName>
                          <m:e>
                            <m:sSub>
                              <m:sSubPr>
                                <m:ctrlPr>
                                  <a:rPr lang="en-US" sz="1600" b="0" i="1" smtClean="0">
                                    <a:latin typeface="Cambria Math" panose="02040503050406030204" pitchFamily="18" charset="0"/>
                                    <a:ea typeface="Cambria Math"/>
                                  </a:rPr>
                                </m:ctrlPr>
                              </m:sSubPr>
                              <m:e>
                                <m:r>
                                  <a:rPr lang="en-US" sz="1600" i="1">
                                    <a:latin typeface="Cambria Math" panose="02040503050406030204" pitchFamily="18" charset="0"/>
                                    <a:ea typeface="Cambria Math" panose="02040503050406030204" pitchFamily="18" charset="0"/>
                                  </a:rPr>
                                  <m:t>𝔼</m:t>
                                </m:r>
                              </m:e>
                              <m:sub>
                                <m:sSup>
                                  <m:sSupPr>
                                    <m:ctrlPr>
                                      <a:rPr lang="en-US" sz="1600" i="1">
                                        <a:latin typeface="Cambria Math" panose="02040503050406030204" pitchFamily="18" charset="0"/>
                                      </a:rPr>
                                    </m:ctrlPr>
                                  </m:sSupPr>
                                  <m:e>
                                    <m:r>
                                      <a:rPr lang="en-US" sz="1600" i="1">
                                        <a:latin typeface="Cambria Math"/>
                                      </a:rPr>
                                      <m:t>𝜋</m:t>
                                    </m:r>
                                  </m:e>
                                  <m:sup>
                                    <m:r>
                                      <a:rPr lang="en-US" sz="1600" i="1">
                                        <a:latin typeface="Cambria Math"/>
                                      </a:rPr>
                                      <m:t>∗</m:t>
                                    </m:r>
                                  </m:sup>
                                </m:sSup>
                              </m:sub>
                            </m:sSub>
                          </m:e>
                        </m:func>
                        <m:d>
                          <m:dPr>
                            <m:ctrlPr>
                              <a:rPr lang="en-US" sz="1600" i="1">
                                <a:latin typeface="Cambria Math" panose="02040503050406030204" pitchFamily="18" charset="0"/>
                              </a:rPr>
                            </m:ctrlPr>
                          </m:dPr>
                          <m:e>
                            <m:nary>
                              <m:naryPr>
                                <m:chr m:val="∑"/>
                                <m:limLoc m:val="subSup"/>
                                <m:ctrlPr>
                                  <a:rPr lang="en-US" sz="1600" i="1">
                                    <a:latin typeface="Cambria Math" panose="02040503050406030204" pitchFamily="18" charset="0"/>
                                  </a:rPr>
                                </m:ctrlPr>
                              </m:naryPr>
                              <m:sub>
                                <m:r>
                                  <m:rPr>
                                    <m:brk m:alnAt="25"/>
                                  </m:rPr>
                                  <a:rPr lang="en-US" sz="1600" i="1">
                                    <a:latin typeface="Cambria Math"/>
                                  </a:rPr>
                                  <m:t>𝑘</m:t>
                                </m:r>
                                <m:r>
                                  <a:rPr lang="en-US" sz="1600" i="1">
                                    <a:latin typeface="Cambria Math"/>
                                  </a:rPr>
                                  <m:t>=0</m:t>
                                </m:r>
                              </m:sub>
                              <m:sup>
                                <m:r>
                                  <a:rPr lang="en-US" sz="1600" i="1">
                                    <a:latin typeface="Cambria Math"/>
                                    <a:ea typeface="Cambria Math"/>
                                  </a:rPr>
                                  <m:t>∞</m:t>
                                </m:r>
                              </m:sup>
                              <m:e>
                                <m:sSup>
                                  <m:sSupPr>
                                    <m:ctrlPr>
                                      <a:rPr lang="en-US" sz="1600" i="1">
                                        <a:latin typeface="Cambria Math" panose="02040503050406030204" pitchFamily="18" charset="0"/>
                                      </a:rPr>
                                    </m:ctrlPr>
                                  </m:sSupPr>
                                  <m:e>
                                    <m:r>
                                      <a:rPr lang="en-US" sz="1600" i="1">
                                        <a:latin typeface="Cambria Math"/>
                                      </a:rPr>
                                      <m:t>𝛾</m:t>
                                    </m:r>
                                  </m:e>
                                  <m:sup>
                                    <m:r>
                                      <a:rPr lang="en-US" sz="1600" i="1">
                                        <a:latin typeface="Cambria Math"/>
                                      </a:rPr>
                                      <m:t>𝑘</m:t>
                                    </m:r>
                                  </m:sup>
                                </m:sSup>
                                <m:sSub>
                                  <m:sSubPr>
                                    <m:ctrlPr>
                                      <a:rPr lang="en-US" sz="1600" i="1">
                                        <a:latin typeface="Cambria Math" panose="02040503050406030204" pitchFamily="18" charset="0"/>
                                      </a:rPr>
                                    </m:ctrlPr>
                                  </m:sSubPr>
                                  <m:e>
                                    <m:r>
                                      <a:rPr lang="en-US" sz="1600" i="1">
                                        <a:latin typeface="Cambria Math"/>
                                      </a:rPr>
                                      <m:t>𝑟</m:t>
                                    </m:r>
                                  </m:e>
                                  <m:sub>
                                    <m:r>
                                      <a:rPr lang="en-US" sz="1600" i="1">
                                        <a:latin typeface="Cambria Math"/>
                                      </a:rPr>
                                      <m:t>𝑡</m:t>
                                    </m:r>
                                    <m:r>
                                      <a:rPr lang="en-US" sz="1600" i="1">
                                        <a:latin typeface="Cambria Math"/>
                                      </a:rPr>
                                      <m:t>+</m:t>
                                    </m:r>
                                    <m:r>
                                      <a:rPr lang="en-US" sz="1600" i="1">
                                        <a:latin typeface="Cambria Math"/>
                                      </a:rPr>
                                      <m:t>𝑘</m:t>
                                    </m:r>
                                  </m:sub>
                                </m:sSub>
                                <m:r>
                                  <a:rPr lang="en-US" sz="1600" i="1">
                                    <a:latin typeface="Cambria Math"/>
                                  </a:rPr>
                                  <m:t> </m:t>
                                </m:r>
                              </m:e>
                            </m:nary>
                          </m:e>
                          <m:e>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𝑡</m:t>
                                </m:r>
                              </m:sub>
                            </m:sSub>
                            <m:r>
                              <a:rPr lang="en-US" sz="1600" i="1">
                                <a:latin typeface="Cambria Math"/>
                              </a:rPr>
                              <m:t>=</m:t>
                            </m:r>
                            <m:r>
                              <a:rPr lang="en-US" sz="1600" i="1">
                                <a:latin typeface="Cambria Math"/>
                              </a:rPr>
                              <m:t>𝑠</m:t>
                            </m:r>
                            <m:r>
                              <a:rPr lang="en-US" sz="1600" b="0" i="1" smtClean="0">
                                <a:latin typeface="Cambria Math"/>
                              </a:rPr>
                              <m:t>, </m:t>
                            </m:r>
                            <m:sSub>
                              <m:sSubPr>
                                <m:ctrlPr>
                                  <a:rPr lang="en-US" sz="1600" b="0" i="1" smtClean="0">
                                    <a:latin typeface="Cambria Math" panose="02040503050406030204" pitchFamily="18" charset="0"/>
                                  </a:rPr>
                                </m:ctrlPr>
                              </m:sSubPr>
                              <m:e>
                                <m:r>
                                  <a:rPr lang="en-US" sz="1600" b="0" i="1" smtClean="0">
                                    <a:latin typeface="Cambria Math"/>
                                  </a:rPr>
                                  <m:t>𝐴</m:t>
                                </m:r>
                              </m:e>
                              <m:sub>
                                <m:r>
                                  <a:rPr lang="en-US" sz="1600" b="0" i="1" smtClean="0">
                                    <a:latin typeface="Cambria Math"/>
                                  </a:rPr>
                                  <m:t>𝑡</m:t>
                                </m:r>
                              </m:sub>
                            </m:sSub>
                            <m:r>
                              <a:rPr lang="en-US" sz="1600" b="0" i="1" smtClean="0">
                                <a:latin typeface="Cambria Math"/>
                              </a:rPr>
                              <m:t>=</m:t>
                            </m:r>
                            <m:r>
                              <a:rPr lang="en-US" sz="1600" b="0" i="1" smtClean="0">
                                <a:latin typeface="Cambria Math"/>
                              </a:rPr>
                              <m:t>𝑎</m:t>
                            </m:r>
                          </m:e>
                        </m:d>
                      </m:oMath>
                    </m:oMathPara>
                  </a14:m>
                  <a:endParaRPr lang="en-US" sz="1600" i="1"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r>
                          <a:rPr lang="en-US" sz="1600" i="1">
                            <a:latin typeface="Cambria Math"/>
                          </a:rPr>
                          <m:t>=</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a:rPr>
                                  <m:t>max</m:t>
                                </m:r>
                              </m:e>
                              <m:lim>
                                <m:r>
                                  <a:rPr lang="en-US" sz="1600" i="1">
                                    <a:latin typeface="Cambria Math"/>
                                  </a:rPr>
                                  <m:t>𝑎</m:t>
                                </m:r>
                                <m:r>
                                  <a:rPr lang="en-US" sz="1600" i="1">
                                    <a:latin typeface="Cambria Math"/>
                                    <a:ea typeface="Cambria Math"/>
                                  </a:rPr>
                                  <m:t>∈</m:t>
                                </m:r>
                                <m:r>
                                  <a:rPr lang="en-US" sz="1600" i="1">
                                    <a:latin typeface="Cambria Math" panose="02040503050406030204" pitchFamily="18" charset="0"/>
                                    <a:ea typeface="Cambria Math" panose="02040503050406030204" pitchFamily="18" charset="0"/>
                                  </a:rPr>
                                  <m:t>𝒜</m:t>
                                </m:r>
                                <m:r>
                                  <a:rPr lang="en-US" sz="1600" i="1">
                                    <a:latin typeface="Cambria Math"/>
                                    <a:ea typeface="Cambria Math"/>
                                  </a:rPr>
                                  <m:t>(</m:t>
                                </m:r>
                                <m:r>
                                  <a:rPr lang="en-US" sz="1600" i="1">
                                    <a:latin typeface="Cambria Math"/>
                                    <a:ea typeface="Cambria Math"/>
                                  </a:rPr>
                                  <m:t>𝑠</m:t>
                                </m:r>
                                <m:r>
                                  <a:rPr lang="en-US" sz="1600" i="1">
                                    <a:latin typeface="Cambria Math"/>
                                    <a:ea typeface="Cambria Math"/>
                                  </a:rPr>
                                  <m:t>)</m:t>
                                </m:r>
                              </m:lim>
                            </m:limLow>
                          </m:fName>
                          <m:e>
                            <m:sSub>
                              <m:sSubPr>
                                <m:ctrlPr>
                                  <a:rPr lang="en-US" sz="1600" i="1">
                                    <a:latin typeface="Cambria Math" panose="02040503050406030204" pitchFamily="18" charset="0"/>
                                    <a:ea typeface="Cambria Math"/>
                                  </a:rPr>
                                </m:ctrlPr>
                              </m:sSubPr>
                              <m:e>
                                <m:r>
                                  <a:rPr lang="en-US" sz="1600" i="1">
                                    <a:latin typeface="Cambria Math" panose="02040503050406030204" pitchFamily="18" charset="0"/>
                                    <a:ea typeface="Cambria Math" panose="02040503050406030204" pitchFamily="18" charset="0"/>
                                  </a:rPr>
                                  <m:t>𝔼</m:t>
                                </m:r>
                              </m:e>
                              <m:sub>
                                <m:sSup>
                                  <m:sSupPr>
                                    <m:ctrlPr>
                                      <a:rPr lang="en-US" sz="1600" i="1">
                                        <a:latin typeface="Cambria Math" panose="02040503050406030204" pitchFamily="18" charset="0"/>
                                      </a:rPr>
                                    </m:ctrlPr>
                                  </m:sSupPr>
                                  <m:e>
                                    <m:r>
                                      <a:rPr lang="en-US" sz="1600" i="1">
                                        <a:latin typeface="Cambria Math"/>
                                      </a:rPr>
                                      <m:t>𝜋</m:t>
                                    </m:r>
                                  </m:e>
                                  <m:sup>
                                    <m:r>
                                      <a:rPr lang="en-US" sz="1600" i="1">
                                        <a:latin typeface="Cambria Math"/>
                                      </a:rPr>
                                      <m:t>∗</m:t>
                                    </m:r>
                                  </m:sup>
                                </m:sSup>
                              </m:sub>
                            </m:sSub>
                          </m:e>
                        </m:func>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𝑟</m:t>
                                </m:r>
                              </m:e>
                              <m:sub>
                                <m:r>
                                  <a:rPr lang="en-US" sz="1600" i="1">
                                    <a:latin typeface="Cambria Math"/>
                                  </a:rPr>
                                  <m:t>𝑡</m:t>
                                </m:r>
                              </m:sub>
                            </m:sSub>
                            <m:r>
                              <a:rPr lang="en-US" sz="1600" i="1">
                                <a:latin typeface="Cambria Math"/>
                              </a:rPr>
                              <m:t>+</m:t>
                            </m:r>
                            <m:r>
                              <a:rPr lang="en-US" sz="1600" i="1">
                                <a:latin typeface="Cambria Math"/>
                              </a:rPr>
                              <m:t>𝛾</m:t>
                            </m:r>
                            <m:nary>
                              <m:naryPr>
                                <m:chr m:val="∑"/>
                                <m:limLoc m:val="subSup"/>
                                <m:ctrlPr>
                                  <a:rPr lang="en-US" sz="1600" i="1">
                                    <a:latin typeface="Cambria Math" panose="02040503050406030204" pitchFamily="18" charset="0"/>
                                  </a:rPr>
                                </m:ctrlPr>
                              </m:naryPr>
                              <m:sub>
                                <m:r>
                                  <m:rPr>
                                    <m:brk m:alnAt="25"/>
                                  </m:rPr>
                                  <a:rPr lang="en-US" sz="1600" i="1">
                                    <a:latin typeface="Cambria Math"/>
                                  </a:rPr>
                                  <m:t>𝑘</m:t>
                                </m:r>
                                <m:r>
                                  <a:rPr lang="en-US" sz="1600" i="1">
                                    <a:latin typeface="Cambria Math"/>
                                  </a:rPr>
                                  <m:t>=0</m:t>
                                </m:r>
                              </m:sub>
                              <m:sup>
                                <m:r>
                                  <a:rPr lang="en-US" sz="1600" i="1">
                                    <a:latin typeface="Cambria Math"/>
                                    <a:ea typeface="Cambria Math"/>
                                  </a:rPr>
                                  <m:t>∞</m:t>
                                </m:r>
                              </m:sup>
                              <m:e>
                                <m:sSup>
                                  <m:sSupPr>
                                    <m:ctrlPr>
                                      <a:rPr lang="en-US" sz="1600" i="1">
                                        <a:latin typeface="Cambria Math" panose="02040503050406030204" pitchFamily="18" charset="0"/>
                                      </a:rPr>
                                    </m:ctrlPr>
                                  </m:sSupPr>
                                  <m:e>
                                    <m:r>
                                      <a:rPr lang="en-US" sz="1600" i="1">
                                        <a:latin typeface="Cambria Math"/>
                                      </a:rPr>
                                      <m:t>𝛾</m:t>
                                    </m:r>
                                  </m:e>
                                  <m:sup>
                                    <m:r>
                                      <a:rPr lang="en-US" sz="1600" i="1">
                                        <a:latin typeface="Cambria Math"/>
                                      </a:rPr>
                                      <m:t>𝑘</m:t>
                                    </m:r>
                                  </m:sup>
                                </m:sSup>
                                <m:sSub>
                                  <m:sSubPr>
                                    <m:ctrlPr>
                                      <a:rPr lang="en-US" sz="1600" i="1">
                                        <a:latin typeface="Cambria Math" panose="02040503050406030204" pitchFamily="18" charset="0"/>
                                      </a:rPr>
                                    </m:ctrlPr>
                                  </m:sSubPr>
                                  <m:e>
                                    <m:r>
                                      <a:rPr lang="en-US" sz="1600" i="1">
                                        <a:latin typeface="Cambria Math"/>
                                      </a:rPr>
                                      <m:t>𝑟</m:t>
                                    </m:r>
                                  </m:e>
                                  <m:sub>
                                    <m:r>
                                      <a:rPr lang="en-US" sz="1600" i="1">
                                        <a:latin typeface="Cambria Math"/>
                                      </a:rPr>
                                      <m:t>𝑡</m:t>
                                    </m:r>
                                    <m:r>
                                      <a:rPr lang="en-US" sz="1600" i="1">
                                        <a:latin typeface="Cambria Math"/>
                                      </a:rPr>
                                      <m:t>+</m:t>
                                    </m:r>
                                    <m:r>
                                      <a:rPr lang="en-US" sz="1600" i="1">
                                        <a:latin typeface="Cambria Math"/>
                                      </a:rPr>
                                      <m:t>𝑘</m:t>
                                    </m:r>
                                    <m:r>
                                      <a:rPr lang="en-US" sz="1600" i="1">
                                        <a:latin typeface="Cambria Math"/>
                                      </a:rPr>
                                      <m:t>+1</m:t>
                                    </m:r>
                                  </m:sub>
                                </m:sSub>
                                <m:r>
                                  <a:rPr lang="en-US" sz="1600" i="1">
                                    <a:latin typeface="Cambria Math"/>
                                  </a:rPr>
                                  <m:t> </m:t>
                                </m:r>
                              </m:e>
                            </m:nary>
                          </m:e>
                          <m:e>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𝑡</m:t>
                                </m:r>
                              </m:sub>
                            </m:sSub>
                            <m:r>
                              <a:rPr lang="en-US" sz="1600" i="1">
                                <a:latin typeface="Cambria Math"/>
                              </a:rPr>
                              <m:t>=</m:t>
                            </m:r>
                            <m:r>
                              <a:rPr lang="en-US" sz="1600" i="1">
                                <a:latin typeface="Cambria Math"/>
                              </a:rPr>
                              <m:t>𝑠</m:t>
                            </m:r>
                            <m:r>
                              <a:rPr lang="en-US" sz="1600" i="1">
                                <a:latin typeface="Cambria Math"/>
                              </a:rPr>
                              <m:t>, </m:t>
                            </m:r>
                            <m:sSub>
                              <m:sSubPr>
                                <m:ctrlPr>
                                  <a:rPr lang="en-US" sz="1600" i="1">
                                    <a:latin typeface="Cambria Math" panose="02040503050406030204" pitchFamily="18" charset="0"/>
                                  </a:rPr>
                                </m:ctrlPr>
                              </m:sSubPr>
                              <m:e>
                                <m:r>
                                  <a:rPr lang="en-US" sz="1600" i="1">
                                    <a:latin typeface="Cambria Math"/>
                                  </a:rPr>
                                  <m:t>𝐴</m:t>
                                </m:r>
                              </m:e>
                              <m:sub>
                                <m:r>
                                  <a:rPr lang="en-US" sz="1600" i="1">
                                    <a:latin typeface="Cambria Math"/>
                                  </a:rPr>
                                  <m:t>𝑡</m:t>
                                </m:r>
                              </m:sub>
                            </m:sSub>
                            <m:r>
                              <a:rPr lang="en-US" sz="1600" i="1">
                                <a:latin typeface="Cambria Math"/>
                              </a:rPr>
                              <m:t>=</m:t>
                            </m:r>
                            <m:r>
                              <a:rPr lang="en-US" sz="1600" i="1">
                                <a:latin typeface="Cambria Math"/>
                              </a:rPr>
                              <m:t>𝑎</m:t>
                            </m:r>
                          </m:e>
                        </m:d>
                      </m:oMath>
                    </m:oMathPara>
                  </a14:m>
                  <a:endParaRPr lang="en-US" sz="1600" dirty="0" smtClean="0"/>
                </a:p>
                <a:p>
                  <a:pPr>
                    <a:lnSpc>
                      <a:spcPct val="150000"/>
                    </a:lnSpc>
                  </a:pPr>
                  <a14:m>
                    <m:oMathPara xmlns:m="http://schemas.openxmlformats.org/officeDocument/2006/math">
                      <m:oMathParaPr>
                        <m:jc m:val="left"/>
                      </m:oMathParaPr>
                      <m:oMath xmlns:m="http://schemas.openxmlformats.org/officeDocument/2006/math">
                        <m:r>
                          <a:rPr lang="en-US" sz="1600" i="1">
                            <a:latin typeface="Cambria Math"/>
                          </a:rPr>
                          <m:t>=</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a:rPr>
                                  <m:t>max</m:t>
                                </m:r>
                              </m:e>
                              <m:lim>
                                <m:r>
                                  <a:rPr lang="en-US" sz="1600" i="1">
                                    <a:latin typeface="Cambria Math"/>
                                  </a:rPr>
                                  <m:t>𝑎</m:t>
                                </m:r>
                                <m:r>
                                  <a:rPr lang="en-US" sz="1600" i="1">
                                    <a:latin typeface="Cambria Math"/>
                                    <a:ea typeface="Cambria Math"/>
                                  </a:rPr>
                                  <m:t>∈</m:t>
                                </m:r>
                                <m:r>
                                  <a:rPr lang="en-US" sz="1600" i="1">
                                    <a:latin typeface="Cambria Math" panose="02040503050406030204" pitchFamily="18" charset="0"/>
                                    <a:ea typeface="Cambria Math" panose="02040503050406030204" pitchFamily="18" charset="0"/>
                                  </a:rPr>
                                  <m:t>𝒜</m:t>
                                </m:r>
                                <m:r>
                                  <a:rPr lang="en-US" sz="1600" i="1">
                                    <a:latin typeface="Cambria Math"/>
                                    <a:ea typeface="Cambria Math"/>
                                  </a:rPr>
                                  <m:t>(</m:t>
                                </m:r>
                                <m:r>
                                  <a:rPr lang="en-US" sz="1600" i="1">
                                    <a:latin typeface="Cambria Math"/>
                                    <a:ea typeface="Cambria Math"/>
                                  </a:rPr>
                                  <m:t>𝑠</m:t>
                                </m:r>
                                <m:r>
                                  <a:rPr lang="en-US" sz="1600" i="1">
                                    <a:latin typeface="Cambria Math"/>
                                    <a:ea typeface="Cambria Math"/>
                                  </a:rPr>
                                  <m:t>)</m:t>
                                </m:r>
                              </m:lim>
                            </m:limLow>
                          </m:fName>
                          <m:e>
                            <m:r>
                              <a:rPr lang="en-US" sz="1600" i="1" smtClean="0">
                                <a:latin typeface="Cambria Math" panose="02040503050406030204" pitchFamily="18" charset="0"/>
                                <a:ea typeface="Cambria Math" panose="02040503050406030204" pitchFamily="18" charset="0"/>
                              </a:rPr>
                              <m:t>𝔼</m:t>
                            </m:r>
                          </m:e>
                        </m:func>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𝑟</m:t>
                                </m:r>
                              </m:e>
                              <m:sub>
                                <m:r>
                                  <a:rPr lang="en-US" sz="1600" i="1">
                                    <a:latin typeface="Cambria Math"/>
                                  </a:rPr>
                                  <m:t>𝑡</m:t>
                                </m:r>
                              </m:sub>
                            </m:sSub>
                            <m:r>
                              <a:rPr lang="en-US" sz="1600" i="1">
                                <a:latin typeface="Cambria Math"/>
                              </a:rPr>
                              <m:t>+</m:t>
                            </m:r>
                            <m:r>
                              <a:rPr lang="en-US" sz="1600" i="1">
                                <a:latin typeface="Cambria Math"/>
                              </a:rPr>
                              <m:t>𝛾</m:t>
                            </m:r>
                            <m:sSup>
                              <m:sSupPr>
                                <m:ctrlPr>
                                  <a:rPr lang="en-US" sz="1600" i="1">
                                    <a:latin typeface="Cambria Math" panose="02040503050406030204" pitchFamily="18" charset="0"/>
                                  </a:rPr>
                                </m:ctrlPr>
                              </m:sSupPr>
                              <m:e>
                                <m:r>
                                  <a:rPr lang="en-US" sz="1600" i="1">
                                    <a:latin typeface="Cambria Math"/>
                                  </a:rPr>
                                  <m:t>𝑉</m:t>
                                </m:r>
                              </m:e>
                              <m:sup>
                                <m:r>
                                  <a:rPr lang="en-US" sz="1600" b="0" i="1" smtClean="0">
                                    <a:latin typeface="Cambria Math"/>
                                  </a:rPr>
                                  <m:t>∗</m:t>
                                </m:r>
                              </m:sup>
                            </m:sSup>
                            <m:d>
                              <m:dPr>
                                <m:ctrlPr>
                                  <a:rPr lang="en-US" sz="1600" i="1">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i="1">
                                        <a:latin typeface="Cambria Math"/>
                                      </a:rPr>
                                      <m:t>𝑠</m:t>
                                    </m:r>
                                  </m:e>
                                  <m:sub>
                                    <m:r>
                                      <a:rPr lang="en-US" sz="1600" b="0" i="1" smtClean="0">
                                        <a:latin typeface="Cambria Math"/>
                                      </a:rPr>
                                      <m:t>𝑡</m:t>
                                    </m:r>
                                    <m:r>
                                      <a:rPr lang="en-US" sz="1600" b="0" i="1" smtClean="0">
                                        <a:latin typeface="Cambria Math"/>
                                      </a:rPr>
                                      <m:t>+1</m:t>
                                    </m:r>
                                  </m:sub>
                                </m:sSub>
                              </m:e>
                            </m:d>
                          </m:e>
                          <m:e>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𝑡</m:t>
                                </m:r>
                              </m:sub>
                            </m:sSub>
                            <m:r>
                              <a:rPr lang="en-US" sz="1600" i="1">
                                <a:latin typeface="Cambria Math"/>
                              </a:rPr>
                              <m:t>=</m:t>
                            </m:r>
                            <m:r>
                              <a:rPr lang="en-US" sz="1600" i="1">
                                <a:latin typeface="Cambria Math"/>
                              </a:rPr>
                              <m:t>𝑠</m:t>
                            </m:r>
                            <m:r>
                              <a:rPr lang="en-US" sz="1600" i="1">
                                <a:latin typeface="Cambria Math"/>
                              </a:rPr>
                              <m:t>, </m:t>
                            </m:r>
                            <m:sSub>
                              <m:sSubPr>
                                <m:ctrlPr>
                                  <a:rPr lang="en-US" sz="1600" i="1">
                                    <a:latin typeface="Cambria Math" panose="02040503050406030204" pitchFamily="18" charset="0"/>
                                  </a:rPr>
                                </m:ctrlPr>
                              </m:sSubPr>
                              <m:e>
                                <m:r>
                                  <a:rPr lang="en-US" sz="1600" i="1">
                                    <a:latin typeface="Cambria Math"/>
                                  </a:rPr>
                                  <m:t>𝐴</m:t>
                                </m:r>
                              </m:e>
                              <m:sub>
                                <m:r>
                                  <a:rPr lang="en-US" sz="1600" i="1">
                                    <a:latin typeface="Cambria Math"/>
                                  </a:rPr>
                                  <m:t>𝑡</m:t>
                                </m:r>
                              </m:sub>
                            </m:sSub>
                            <m:r>
                              <a:rPr lang="en-US" sz="1600" i="1">
                                <a:latin typeface="Cambria Math"/>
                              </a:rPr>
                              <m:t>=</m:t>
                            </m:r>
                            <m:r>
                              <a:rPr lang="en-US" sz="1600" i="1">
                                <a:latin typeface="Cambria Math"/>
                              </a:rPr>
                              <m:t>𝑎</m:t>
                            </m:r>
                          </m:e>
                        </m:d>
                      </m:oMath>
                    </m:oMathPara>
                  </a14:m>
                  <a:endParaRPr lang="en-US" sz="1600" dirty="0" smtClean="0"/>
                </a:p>
                <a:p>
                  <a:pPr>
                    <a:lnSpc>
                      <a:spcPct val="150000"/>
                    </a:lnSpc>
                  </a:pPr>
                  <a14:m>
                    <m:oMathPara xmlns:m="http://schemas.openxmlformats.org/officeDocument/2006/math">
                      <m:oMathParaPr>
                        <m:jc m:val="left"/>
                      </m:oMathParaPr>
                      <m:oMath xmlns:m="http://schemas.openxmlformats.org/officeDocument/2006/math">
                        <m:r>
                          <a:rPr lang="en-US" sz="1600" i="1">
                            <a:latin typeface="Cambria Math"/>
                          </a:rPr>
                          <m:t>=</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a:rPr>
                                  <m:t>max</m:t>
                                </m:r>
                              </m:e>
                              <m:lim>
                                <m:r>
                                  <a:rPr lang="en-US" sz="1600" i="1">
                                    <a:latin typeface="Cambria Math"/>
                                  </a:rPr>
                                  <m:t>𝑎</m:t>
                                </m:r>
                                <m:r>
                                  <a:rPr lang="en-US" sz="1600" i="1">
                                    <a:latin typeface="Cambria Math"/>
                                    <a:ea typeface="Cambria Math"/>
                                  </a:rPr>
                                  <m:t>∈</m:t>
                                </m:r>
                                <m:r>
                                  <a:rPr lang="en-US" sz="1600" i="1">
                                    <a:latin typeface="Cambria Math" panose="02040503050406030204" pitchFamily="18" charset="0"/>
                                    <a:ea typeface="Cambria Math" panose="02040503050406030204" pitchFamily="18" charset="0"/>
                                  </a:rPr>
                                  <m:t>𝒜</m:t>
                                </m:r>
                                <m:r>
                                  <a:rPr lang="en-US" sz="1600" i="1">
                                    <a:latin typeface="Cambria Math"/>
                                    <a:ea typeface="Cambria Math"/>
                                  </a:rPr>
                                  <m:t>(</m:t>
                                </m:r>
                                <m:r>
                                  <a:rPr lang="en-US" sz="1600" i="1">
                                    <a:latin typeface="Cambria Math"/>
                                    <a:ea typeface="Cambria Math"/>
                                  </a:rPr>
                                  <m:t>𝑠</m:t>
                                </m:r>
                                <m:r>
                                  <a:rPr lang="en-US" sz="1600" i="1">
                                    <a:latin typeface="Cambria Math"/>
                                    <a:ea typeface="Cambria Math"/>
                                  </a:rPr>
                                  <m:t>)</m:t>
                                </m:r>
                              </m:lim>
                            </m:limLow>
                          </m:fName>
                          <m:e>
                            <m:nary>
                              <m:naryPr>
                                <m:chr m:val="∑"/>
                                <m:limLoc m:val="subSup"/>
                                <m:supHide m:val="on"/>
                                <m:ctrlPr>
                                  <a:rPr lang="en-US" sz="1600" i="1">
                                    <a:latin typeface="Cambria Math" panose="02040503050406030204" pitchFamily="18" charset="0"/>
                                  </a:rPr>
                                </m:ctrlPr>
                              </m:naryPr>
                              <m:sub>
                                <m:r>
                                  <m:rPr>
                                    <m:brk m:alnAt="9"/>
                                  </m:rPr>
                                  <a:rPr lang="en-US" sz="1600" i="1">
                                    <a:latin typeface="Cambria Math"/>
                                  </a:rPr>
                                  <m:t>𝑠</m:t>
                                </m:r>
                                <m:r>
                                  <a:rPr lang="en-US" sz="1600" i="1">
                                    <a:latin typeface="Cambria Math"/>
                                  </a:rPr>
                                  <m:t>′</m:t>
                                </m:r>
                              </m:sub>
                              <m:sup/>
                              <m:e>
                                <m:r>
                                  <a:rPr lang="en-US" sz="1600" i="1">
                                    <a:latin typeface="Cambria Math"/>
                                  </a:rPr>
                                  <m:t>𝑇</m:t>
                                </m:r>
                                <m:r>
                                  <a:rPr lang="en-US" sz="1600" i="1">
                                    <a:latin typeface="Cambria Math"/>
                                  </a:rPr>
                                  <m:t>(</m:t>
                                </m:r>
                                <m:r>
                                  <a:rPr lang="en-US" sz="1600" i="1">
                                    <a:latin typeface="Cambria Math"/>
                                  </a:rPr>
                                  <m:t>𝑠</m:t>
                                </m:r>
                                <m:r>
                                  <a:rPr lang="en-US" sz="1600" i="1">
                                    <a:latin typeface="Cambria Math"/>
                                  </a:rPr>
                                  <m:t>,</m:t>
                                </m:r>
                                <m:r>
                                  <a:rPr lang="en-US" sz="1600" b="0" i="1" smtClean="0">
                                    <a:latin typeface="Cambria Math"/>
                                  </a:rPr>
                                  <m:t>𝑎</m:t>
                                </m:r>
                                <m:r>
                                  <a:rPr lang="en-US" sz="1600" i="1">
                                    <a:latin typeface="Cambria Math"/>
                                  </a:rPr>
                                  <m:t>,</m:t>
                                </m:r>
                                <m:sSup>
                                  <m:sSupPr>
                                    <m:ctrlPr>
                                      <a:rPr lang="en-US" sz="1600" i="1">
                                        <a:latin typeface="Cambria Math" panose="02040503050406030204" pitchFamily="18" charset="0"/>
                                      </a:rPr>
                                    </m:ctrlPr>
                                  </m:sSupPr>
                                  <m:e>
                                    <m:r>
                                      <a:rPr lang="en-US" sz="1600" i="1">
                                        <a:latin typeface="Cambria Math"/>
                                      </a:rPr>
                                      <m:t>𝑠</m:t>
                                    </m:r>
                                  </m:e>
                                  <m:sup>
                                    <m:r>
                                      <a:rPr lang="en-US" sz="1600" i="1">
                                        <a:latin typeface="Cambria Math"/>
                                      </a:rPr>
                                      <m:t>′</m:t>
                                    </m:r>
                                  </m:sup>
                                </m:sSup>
                                <m:r>
                                  <a:rPr lang="en-US" sz="1600" i="1">
                                    <a:latin typeface="Cambria Math"/>
                                  </a:rPr>
                                  <m:t>)</m:t>
                                </m:r>
                                <m:d>
                                  <m:dPr>
                                    <m:begChr m:val="{"/>
                                    <m:endChr m:val="}"/>
                                    <m:ctrlPr>
                                      <a:rPr lang="en-US" sz="1600" i="1">
                                        <a:latin typeface="Cambria Math" panose="02040503050406030204" pitchFamily="18" charset="0"/>
                                      </a:rPr>
                                    </m:ctrlPr>
                                  </m:dPr>
                                  <m:e>
                                    <m:r>
                                      <a:rPr lang="en-US" sz="1600" i="1">
                                        <a:latin typeface="Cambria Math"/>
                                      </a:rPr>
                                      <m:t>𝑅</m:t>
                                    </m:r>
                                    <m:d>
                                      <m:dPr>
                                        <m:ctrlPr>
                                          <a:rPr lang="en-US" sz="1600" i="1">
                                            <a:latin typeface="Cambria Math" panose="02040503050406030204" pitchFamily="18" charset="0"/>
                                          </a:rPr>
                                        </m:ctrlPr>
                                      </m:dPr>
                                      <m:e>
                                        <m:r>
                                          <a:rPr lang="en-US" sz="1600" i="1">
                                            <a:latin typeface="Cambria Math"/>
                                          </a:rPr>
                                          <m:t>𝑠</m:t>
                                        </m:r>
                                        <m:r>
                                          <a:rPr lang="en-US" sz="1600" i="1">
                                            <a:latin typeface="Cambria Math"/>
                                          </a:rPr>
                                          <m:t>,</m:t>
                                        </m:r>
                                        <m:r>
                                          <a:rPr lang="en-US" sz="1600" b="0" i="1" smtClean="0">
                                            <a:latin typeface="Cambria Math"/>
                                          </a:rPr>
                                          <m:t>𝑎</m:t>
                                        </m:r>
                                        <m:r>
                                          <a:rPr lang="en-US" sz="1600" i="1">
                                            <a:latin typeface="Cambria Math"/>
                                          </a:rPr>
                                          <m:t>,</m:t>
                                        </m:r>
                                        <m:sSup>
                                          <m:sSupPr>
                                            <m:ctrlPr>
                                              <a:rPr lang="en-US" sz="1600" i="1">
                                                <a:latin typeface="Cambria Math" panose="02040503050406030204" pitchFamily="18" charset="0"/>
                                              </a:rPr>
                                            </m:ctrlPr>
                                          </m:sSupPr>
                                          <m:e>
                                            <m:r>
                                              <a:rPr lang="en-US" sz="1600" i="1">
                                                <a:latin typeface="Cambria Math"/>
                                              </a:rPr>
                                              <m:t>𝑠</m:t>
                                            </m:r>
                                          </m:e>
                                          <m:sup>
                                            <m:r>
                                              <a:rPr lang="en-US" sz="1600" i="1">
                                                <a:latin typeface="Cambria Math"/>
                                              </a:rPr>
                                              <m:t>′</m:t>
                                            </m:r>
                                          </m:sup>
                                        </m:sSup>
                                      </m:e>
                                    </m:d>
                                    <m:r>
                                      <a:rPr lang="en-US" sz="1600" i="1">
                                        <a:latin typeface="Cambria Math"/>
                                      </a:rPr>
                                      <m:t>+</m:t>
                                    </m:r>
                                    <m:r>
                                      <a:rPr lang="en-US" sz="1600" i="1">
                                        <a:latin typeface="Cambria Math"/>
                                      </a:rPr>
                                      <m:t>𝛾</m:t>
                                    </m:r>
                                    <m:sSup>
                                      <m:sSupPr>
                                        <m:ctrlPr>
                                          <a:rPr lang="en-US" sz="1600" i="1">
                                            <a:latin typeface="Cambria Math" panose="02040503050406030204" pitchFamily="18" charset="0"/>
                                          </a:rPr>
                                        </m:ctrlPr>
                                      </m:sSupPr>
                                      <m:e>
                                        <m:r>
                                          <a:rPr lang="en-US" sz="1600" i="1">
                                            <a:latin typeface="Cambria Math"/>
                                          </a:rPr>
                                          <m:t>𝑉</m:t>
                                        </m:r>
                                      </m:e>
                                      <m:sup>
                                        <m:r>
                                          <a:rPr lang="en-US" sz="1600" b="0" i="1" smtClean="0">
                                            <a:latin typeface="Cambria Math"/>
                                          </a:rPr>
                                          <m:t>∗</m:t>
                                        </m:r>
                                      </m:sup>
                                    </m:sSup>
                                    <m:d>
                                      <m:dPr>
                                        <m:ctrlPr>
                                          <a:rPr lang="en-US" sz="1600" i="1">
                                            <a:latin typeface="Cambria Math" panose="02040503050406030204" pitchFamily="18" charset="0"/>
                                          </a:rPr>
                                        </m:ctrlPr>
                                      </m:dPr>
                                      <m:e>
                                        <m:r>
                                          <a:rPr lang="en-US" sz="1600" i="1">
                                            <a:latin typeface="Cambria Math"/>
                                          </a:rPr>
                                          <m:t>𝑠</m:t>
                                        </m:r>
                                        <m:r>
                                          <a:rPr lang="en-US" sz="1600" i="1">
                                            <a:latin typeface="Cambria Math"/>
                                          </a:rPr>
                                          <m:t>′</m:t>
                                        </m:r>
                                      </m:e>
                                    </m:d>
                                  </m:e>
                                </m:d>
                              </m:e>
                            </m:nary>
                          </m:e>
                        </m:func>
                      </m:oMath>
                    </m:oMathPara>
                  </a14:m>
                  <a:endParaRPr lang="en-US" sz="1600" dirty="0"/>
                </a:p>
              </p:txBody>
            </p:sp>
          </mc:Choice>
          <mc:Fallback xmlns="">
            <p:sp>
              <p:nvSpPr>
                <p:cNvPr id="42" name="Rectangle 41"/>
                <p:cNvSpPr>
                  <a:spLocks noRot="1" noChangeAspect="1" noMove="1" noResize="1" noEditPoints="1" noAdjustHandles="1" noChangeArrowheads="1" noChangeShapeType="1" noTextEdit="1"/>
                </p:cNvSpPr>
                <p:nvPr/>
              </p:nvSpPr>
              <p:spPr>
                <a:xfrm>
                  <a:off x="940947" y="4045861"/>
                  <a:ext cx="4685322" cy="2985882"/>
                </a:xfrm>
                <a:prstGeom prst="rect">
                  <a:avLst/>
                </a:prstGeom>
                <a:blipFill>
                  <a:blip r:embed="rId2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3" name="TextBox 42"/>
              <p:cNvSpPr txBox="1"/>
              <p:nvPr/>
            </p:nvSpPr>
            <p:spPr>
              <a:xfrm>
                <a:off x="304800" y="762000"/>
                <a:ext cx="3886200" cy="381000"/>
              </a:xfrm>
              <a:prstGeom prst="rect">
                <a:avLst/>
              </a:prstGeom>
              <a:noFill/>
            </p:spPr>
            <p:txBody>
              <a:bodyPr wrap="square" rtlCol="0">
                <a:spAutoFit/>
              </a:bodyPr>
              <a:lstStyle/>
              <a:p>
                <a:r>
                  <a:rPr lang="en-US" b="1" dirty="0" smtClean="0">
                    <a:solidFill>
                      <a:srgbClr val="FF0000"/>
                    </a:solidFill>
                  </a:rPr>
                  <a:t>Bellman optimality equation for </a:t>
                </a:r>
                <a14:m>
                  <m:oMath xmlns:m="http://schemas.openxmlformats.org/officeDocument/2006/math">
                    <m:sSup>
                      <m:sSupPr>
                        <m:ctrlPr>
                          <a:rPr lang="en-US" i="1">
                            <a:solidFill>
                              <a:srgbClr val="FF0000"/>
                            </a:solidFill>
                            <a:latin typeface="Cambria Math" panose="02040503050406030204" pitchFamily="18" charset="0"/>
                          </a:rPr>
                        </m:ctrlPr>
                      </m:sSupPr>
                      <m:e>
                        <m:r>
                          <a:rPr lang="en-US" b="0" i="1" smtClean="0">
                            <a:solidFill>
                              <a:srgbClr val="FF0000"/>
                            </a:solidFill>
                            <a:latin typeface="Cambria Math"/>
                          </a:rPr>
                          <m:t>𝑉</m:t>
                        </m:r>
                      </m:e>
                      <m:sup>
                        <m:r>
                          <a:rPr lang="en-US" i="1">
                            <a:solidFill>
                              <a:srgbClr val="FF0000"/>
                            </a:solidFill>
                            <a:latin typeface="Cambria Math"/>
                          </a:rPr>
                          <m:t>∗</m:t>
                        </m:r>
                      </m:sup>
                    </m:s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oMath>
                </a14:m>
                <a:r>
                  <a:rPr lang="en-US" b="1" dirty="0" smtClean="0">
                    <a:solidFill>
                      <a:srgbClr val="FF0000"/>
                    </a:solidFill>
                  </a:rPr>
                  <a:t> </a:t>
                </a:r>
                <a:endParaRPr lang="en-US" b="1" dirty="0">
                  <a:solidFill>
                    <a:srgbClr val="FF000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304800" y="762000"/>
                <a:ext cx="3886200" cy="381000"/>
              </a:xfrm>
              <a:prstGeom prst="rect">
                <a:avLst/>
              </a:prstGeom>
              <a:blipFill>
                <a:blip r:embed="rId23"/>
                <a:stretch>
                  <a:fillRect l="-1254"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981200" y="2442779"/>
                <a:ext cx="79034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rgbClr val="3333FF"/>
                              </a:solidFill>
                              <a:latin typeface="Cambria Math" panose="02040503050406030204" pitchFamily="18" charset="0"/>
                            </a:rPr>
                          </m:ctrlPr>
                        </m:sSupPr>
                        <m:e>
                          <m:r>
                            <a:rPr lang="en-US" i="1">
                              <a:solidFill>
                                <a:srgbClr val="3333FF"/>
                              </a:solidFill>
                              <a:latin typeface="Cambria Math"/>
                            </a:rPr>
                            <m:t>𝑉</m:t>
                          </m:r>
                        </m:e>
                        <m:sup>
                          <m:r>
                            <a:rPr lang="en-US" i="1">
                              <a:solidFill>
                                <a:srgbClr val="3333FF"/>
                              </a:solidFill>
                              <a:latin typeface="Cambria Math"/>
                            </a:rPr>
                            <m:t>∗</m:t>
                          </m:r>
                        </m:sup>
                      </m:sSup>
                      <m:r>
                        <a:rPr lang="en-US" i="1">
                          <a:solidFill>
                            <a:srgbClr val="3333FF"/>
                          </a:solidFill>
                          <a:latin typeface="Cambria Math"/>
                        </a:rPr>
                        <m:t>(</m:t>
                      </m:r>
                      <m:r>
                        <a:rPr lang="en-US" b="0" i="1" smtClean="0">
                          <a:solidFill>
                            <a:srgbClr val="3333FF"/>
                          </a:solidFill>
                          <a:latin typeface="Cambria Math"/>
                        </a:rPr>
                        <m:t>𝑠</m:t>
                      </m:r>
                      <m:r>
                        <a:rPr lang="en-US" i="1">
                          <a:solidFill>
                            <a:srgbClr val="3333FF"/>
                          </a:solidFill>
                          <a:latin typeface="Cambria Math"/>
                        </a:rPr>
                        <m:t>)</m:t>
                      </m:r>
                    </m:oMath>
                  </m:oMathPara>
                </a14:m>
                <a:endParaRPr lang="en-US" dirty="0">
                  <a:solidFill>
                    <a:srgbClr val="3333FF"/>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1981200" y="2442779"/>
                <a:ext cx="790345" cy="369332"/>
              </a:xfrm>
              <a:prstGeom prst="rect">
                <a:avLst/>
              </a:prstGeom>
              <a:blipFill rotWithShape="1">
                <a:blip r:embed="rId25"/>
                <a:stretch>
                  <a:fillRect b="-13333"/>
                </a:stretch>
              </a:blipFill>
            </p:spPr>
            <p:txBody>
              <a:bodyPr/>
              <a:lstStyle/>
              <a:p>
                <a:r>
                  <a:rPr lang="en-US">
                    <a:noFill/>
                  </a:rPr>
                  <a:t> </a:t>
                </a:r>
              </a:p>
            </p:txBody>
          </p:sp>
        </mc:Fallback>
      </mc:AlternateContent>
      <p:sp>
        <p:nvSpPr>
          <p:cNvPr id="45" name="TextBox 44"/>
          <p:cNvSpPr txBox="1"/>
          <p:nvPr/>
        </p:nvSpPr>
        <p:spPr>
          <a:xfrm>
            <a:off x="5939317" y="6136924"/>
            <a:ext cx="3048000" cy="553998"/>
          </a:xfrm>
          <a:prstGeom prst="rect">
            <a:avLst/>
          </a:prstGeom>
          <a:solidFill>
            <a:schemeClr val="accent3">
              <a:lumMod val="20000"/>
              <a:lumOff val="80000"/>
            </a:schemeClr>
          </a:solidFill>
        </p:spPr>
        <p:txBody>
          <a:bodyPr wrap="square" rtlCol="0">
            <a:spAutoFit/>
          </a:bodyPr>
          <a:lstStyle/>
          <a:p>
            <a:r>
              <a:rPr lang="en-US" sz="1500" dirty="0" smtClean="0">
                <a:solidFill>
                  <a:srgbClr val="3333FF"/>
                </a:solidFill>
              </a:rPr>
              <a:t>First take optimum action and follow the optimum policy</a:t>
            </a:r>
            <a:endParaRPr lang="en-US" sz="1500" dirty="0">
              <a:solidFill>
                <a:srgbClr val="3333FF"/>
              </a:solidFill>
            </a:endParaRPr>
          </a:p>
        </p:txBody>
      </p:sp>
      <p:sp>
        <p:nvSpPr>
          <p:cNvPr id="2" name="Arc 1"/>
          <p:cNvSpPr/>
          <p:nvPr/>
        </p:nvSpPr>
        <p:spPr>
          <a:xfrm>
            <a:off x="2674174" y="2250477"/>
            <a:ext cx="938225" cy="748905"/>
          </a:xfrm>
          <a:prstGeom prst="arc">
            <a:avLst>
              <a:gd name="adj1" fmla="val 19355172"/>
              <a:gd name="adj2" fmla="val 2357455"/>
            </a:avLst>
          </a:prstGeom>
          <a:solidFill>
            <a:srgbClr val="FF0000">
              <a:alpha val="21176"/>
            </a:srgb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3233218" y="2357357"/>
            <a:ext cx="654784" cy="323165"/>
          </a:xfrm>
          <a:prstGeom prst="rect">
            <a:avLst/>
          </a:prstGeom>
        </p:spPr>
        <p:txBody>
          <a:bodyPr wrap="square">
            <a:spAutoFit/>
          </a:bodyPr>
          <a:lstStyle/>
          <a:p>
            <a:r>
              <a:rPr lang="en-US" sz="1500" b="1" dirty="0" smtClean="0">
                <a:solidFill>
                  <a:srgbClr val="FF0000"/>
                </a:solidFill>
              </a:rPr>
              <a:t>max</a:t>
            </a:r>
            <a:endParaRPr lang="en-US" sz="1500" dirty="0"/>
          </a:p>
        </p:txBody>
      </p:sp>
      <mc:AlternateContent xmlns:mc="http://schemas.openxmlformats.org/markup-compatibility/2006" xmlns:a14="http://schemas.microsoft.com/office/drawing/2010/main">
        <mc:Choice Requires="a14">
          <p:sp>
            <p:nvSpPr>
              <p:cNvPr id="46" name="Rectangle 45"/>
              <p:cNvSpPr/>
              <p:nvPr/>
            </p:nvSpPr>
            <p:spPr>
              <a:xfrm>
                <a:off x="7072104" y="1555925"/>
                <a:ext cx="1234890"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sz="1600" i="1" smtClean="0">
                              <a:solidFill>
                                <a:srgbClr val="3333FF"/>
                              </a:solidFill>
                              <a:latin typeface="Cambria Math" panose="02040503050406030204" pitchFamily="18" charset="0"/>
                            </a:rPr>
                          </m:ctrlPr>
                        </m:sSupPr>
                        <m:e>
                          <m:r>
                            <a:rPr lang="en-US" sz="1600" i="1">
                              <a:solidFill>
                                <a:srgbClr val="3333FF"/>
                              </a:solidFill>
                              <a:latin typeface="Cambria Math"/>
                            </a:rPr>
                            <m:t>𝑉</m:t>
                          </m:r>
                        </m:e>
                        <m:sup>
                          <m:r>
                            <a:rPr lang="en-US" sz="1600" b="0" i="1" smtClean="0">
                              <a:solidFill>
                                <a:srgbClr val="3333FF"/>
                              </a:solidFill>
                              <a:latin typeface="Cambria Math"/>
                            </a:rPr>
                            <m:t>∗</m:t>
                          </m:r>
                        </m:sup>
                      </m:sSup>
                      <m:r>
                        <a:rPr lang="en-US" sz="1600" i="1">
                          <a:solidFill>
                            <a:srgbClr val="3333FF"/>
                          </a:solidFill>
                          <a:latin typeface="Cambria Math"/>
                        </a:rPr>
                        <m:t>(</m:t>
                      </m:r>
                      <m:sSup>
                        <m:sSupPr>
                          <m:ctrlPr>
                            <a:rPr lang="en-US" sz="1600" b="0" i="1">
                              <a:solidFill>
                                <a:srgbClr val="3333FF"/>
                              </a:solidFill>
                              <a:latin typeface="Cambria Math" panose="02040503050406030204" pitchFamily="18" charset="0"/>
                            </a:rPr>
                          </m:ctrlPr>
                        </m:sSupPr>
                        <m:e>
                          <m:r>
                            <a:rPr lang="en-US" sz="1600" i="1">
                              <a:solidFill>
                                <a:srgbClr val="3333FF"/>
                              </a:solidFill>
                              <a:latin typeface="Cambria Math"/>
                            </a:rPr>
                            <m:t>𝑠</m:t>
                          </m:r>
                        </m:e>
                        <m:sup>
                          <m:r>
                            <a:rPr lang="en-US" sz="1600" i="1">
                              <a:solidFill>
                                <a:srgbClr val="3333FF"/>
                              </a:solidFill>
                              <a:latin typeface="Cambria Math"/>
                            </a:rPr>
                            <m:t>′</m:t>
                          </m:r>
                        </m:sup>
                      </m:sSup>
                      <m:r>
                        <a:rPr lang="en-US" sz="1600" b="0" i="1" smtClean="0">
                          <a:solidFill>
                            <a:srgbClr val="3333FF"/>
                          </a:solidFill>
                          <a:latin typeface="Cambria Math" panose="02040503050406030204" pitchFamily="18" charset="0"/>
                        </a:rPr>
                        <m:t>=</m:t>
                      </m:r>
                      <m:sSub>
                        <m:sSubPr>
                          <m:ctrlPr>
                            <a:rPr lang="en-US" sz="1600" b="0" i="1" smtClean="0">
                              <a:solidFill>
                                <a:srgbClr val="3333FF"/>
                              </a:solidFill>
                              <a:latin typeface="Cambria Math" panose="02040503050406030204" pitchFamily="18" charset="0"/>
                            </a:rPr>
                          </m:ctrlPr>
                        </m:sSubPr>
                        <m:e>
                          <m:r>
                            <a:rPr lang="en-US" sz="1600" b="0" i="1" smtClean="0">
                              <a:solidFill>
                                <a:srgbClr val="3333FF"/>
                              </a:solidFill>
                              <a:latin typeface="Cambria Math" panose="02040503050406030204" pitchFamily="18" charset="0"/>
                            </a:rPr>
                            <m:t>𝑠</m:t>
                          </m:r>
                        </m:e>
                        <m:sub>
                          <m:r>
                            <a:rPr lang="en-US" sz="1600" b="0" i="1" smtClean="0">
                              <a:solidFill>
                                <a:srgbClr val="3333FF"/>
                              </a:solidFill>
                              <a:latin typeface="Cambria Math" panose="02040503050406030204" pitchFamily="18" charset="0"/>
                            </a:rPr>
                            <m:t>1</m:t>
                          </m:r>
                        </m:sub>
                      </m:sSub>
                      <m:r>
                        <a:rPr lang="en-US" sz="1600" i="1">
                          <a:solidFill>
                            <a:srgbClr val="3333FF"/>
                          </a:solidFill>
                          <a:latin typeface="Cambria Math"/>
                        </a:rPr>
                        <m:t>)</m:t>
                      </m:r>
                    </m:oMath>
                  </m:oMathPara>
                </a14:m>
                <a:endParaRPr lang="en-US" sz="1600" dirty="0">
                  <a:solidFill>
                    <a:srgbClr val="3333FF"/>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7072104" y="1555925"/>
                <a:ext cx="1234890" cy="338554"/>
              </a:xfrm>
              <a:prstGeom prst="rect">
                <a:avLst/>
              </a:prstGeom>
              <a:blipFill>
                <a:blip r:embed="rId26"/>
                <a:stretch>
                  <a:fillRect b="-8929"/>
                </a:stretch>
              </a:blipFill>
            </p:spPr>
            <p:txBody>
              <a:bodyPr/>
              <a:lstStyle/>
              <a:p>
                <a:r>
                  <a:rPr lang="en-US">
                    <a:noFill/>
                  </a:rPr>
                  <a:t> </a:t>
                </a:r>
              </a:p>
            </p:txBody>
          </p:sp>
        </mc:Fallback>
      </mc:AlternateContent>
      <p:sp>
        <p:nvSpPr>
          <p:cNvPr id="47" name="Arc 46"/>
          <p:cNvSpPr/>
          <p:nvPr/>
        </p:nvSpPr>
        <p:spPr>
          <a:xfrm rot="5400000">
            <a:off x="2536254" y="4257502"/>
            <a:ext cx="689177" cy="1907181"/>
          </a:xfrm>
          <a:prstGeom prst="arc">
            <a:avLst>
              <a:gd name="adj1" fmla="val 16694331"/>
              <a:gd name="adj2" fmla="val 4711385"/>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lowchart: Process 10"/>
          <p:cNvSpPr/>
          <p:nvPr/>
        </p:nvSpPr>
        <p:spPr>
          <a:xfrm>
            <a:off x="1819073" y="5058383"/>
            <a:ext cx="419100" cy="330740"/>
          </a:xfrm>
          <a:prstGeom prst="flowChartProcess">
            <a:avLst/>
          </a:prstGeom>
          <a:solidFill>
            <a:srgbClr val="FF0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Process 48"/>
          <p:cNvSpPr/>
          <p:nvPr/>
        </p:nvSpPr>
        <p:spPr>
          <a:xfrm>
            <a:off x="2658339" y="5568674"/>
            <a:ext cx="694462" cy="330740"/>
          </a:xfrm>
          <a:prstGeom prst="flowChartProcess">
            <a:avLst/>
          </a:prstGeom>
          <a:solidFill>
            <a:srgbClr val="FF0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Rectangle 49"/>
              <p:cNvSpPr/>
              <p:nvPr/>
            </p:nvSpPr>
            <p:spPr>
              <a:xfrm>
                <a:off x="5379193" y="5588897"/>
                <a:ext cx="1731308" cy="323165"/>
              </a:xfrm>
              <a:prstGeom prst="rect">
                <a:avLst/>
              </a:prstGeom>
            </p:spPr>
            <p:txBody>
              <a:bodyPr wrap="none">
                <a:spAutoFit/>
              </a:bodyPr>
              <a:lstStyle/>
              <a:p>
                <a14:m>
                  <m:oMath xmlns:m="http://schemas.openxmlformats.org/officeDocument/2006/math">
                    <m:r>
                      <a:rPr lang="en-US" sz="1500" i="1" smtClean="0">
                        <a:solidFill>
                          <a:srgbClr val="FF0000"/>
                        </a:solidFill>
                        <a:latin typeface="Cambria Math" panose="02040503050406030204" pitchFamily="18" charset="0"/>
                        <a:ea typeface="Cambria Math" panose="02040503050406030204" pitchFamily="18" charset="0"/>
                      </a:rPr>
                      <m:t>𝔼</m:t>
                    </m:r>
                  </m:oMath>
                </a14:m>
                <a:r>
                  <a:rPr lang="en-US" sz="1500" dirty="0" smtClean="0">
                    <a:solidFill>
                      <a:srgbClr val="FF0000"/>
                    </a:solidFill>
                  </a:rPr>
                  <a:t> is over transitions</a:t>
                </a:r>
                <a:endParaRPr lang="en-US" sz="1500" dirty="0">
                  <a:solidFill>
                    <a:srgbClr val="FF0000"/>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5379193" y="5588897"/>
                <a:ext cx="1731308" cy="323165"/>
              </a:xfrm>
              <a:prstGeom prst="rect">
                <a:avLst/>
              </a:prstGeom>
              <a:blipFill>
                <a:blip r:embed="rId27"/>
                <a:stretch>
                  <a:fillRect t="-3774"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5808719" y="5098771"/>
                <a:ext cx="3284682" cy="332912"/>
              </a:xfrm>
              <a:prstGeom prst="rect">
                <a:avLst/>
              </a:prstGeom>
            </p:spPr>
            <p:txBody>
              <a:bodyPr wrap="none">
                <a:spAutoFit/>
              </a:bodyPr>
              <a:lstStyle/>
              <a:p>
                <a14:m>
                  <m:oMath xmlns:m="http://schemas.openxmlformats.org/officeDocument/2006/math">
                    <m:r>
                      <a:rPr lang="en-US" sz="1500" i="1" smtClean="0">
                        <a:solidFill>
                          <a:srgbClr val="FF0000"/>
                        </a:solidFill>
                        <a:latin typeface="Cambria Math" panose="02040503050406030204" pitchFamily="18" charset="0"/>
                        <a:ea typeface="Cambria Math" panose="02040503050406030204" pitchFamily="18" charset="0"/>
                      </a:rPr>
                      <m:t>𝔼</m:t>
                    </m:r>
                  </m:oMath>
                </a14:m>
                <a:r>
                  <a:rPr lang="en-US" sz="1500" dirty="0" smtClean="0">
                    <a:solidFill>
                      <a:srgbClr val="FF0000"/>
                    </a:solidFill>
                  </a:rPr>
                  <a:t> is over transitions associated with </a:t>
                </a:r>
                <a14:m>
                  <m:oMath xmlns:m="http://schemas.openxmlformats.org/officeDocument/2006/math">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𝜋</m:t>
                        </m:r>
                      </m:e>
                      <m:sup>
                        <m:r>
                          <a:rPr lang="en-US" sz="1400" i="1">
                            <a:solidFill>
                              <a:srgbClr val="FF0000"/>
                            </a:solidFill>
                            <a:latin typeface="Cambria Math"/>
                          </a:rPr>
                          <m:t>∗</m:t>
                        </m:r>
                      </m:sup>
                    </m:sSup>
                  </m:oMath>
                </a14:m>
                <a:r>
                  <a:rPr lang="en-US" sz="1500" dirty="0" smtClean="0">
                    <a:solidFill>
                      <a:srgbClr val="FF0000"/>
                    </a:solidFill>
                  </a:rPr>
                  <a:t> </a:t>
                </a:r>
                <a:endParaRPr lang="en-US" sz="1500" dirty="0">
                  <a:solidFill>
                    <a:srgbClr val="FF0000"/>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5808719" y="5098771"/>
                <a:ext cx="3284682" cy="332912"/>
              </a:xfrm>
              <a:prstGeom prst="rect">
                <a:avLst/>
              </a:prstGeom>
              <a:blipFill>
                <a:blip r:embed="rId28"/>
                <a:stretch>
                  <a:fillRect t="-3636" b="-16364"/>
                </a:stretch>
              </a:blipFill>
            </p:spPr>
            <p:txBody>
              <a:bodyPr/>
              <a:lstStyle/>
              <a:p>
                <a:r>
                  <a:rPr lang="en-US">
                    <a:noFill/>
                  </a:rPr>
                  <a:t> </a:t>
                </a:r>
              </a:p>
            </p:txBody>
          </p:sp>
        </mc:Fallback>
      </mc:AlternateContent>
    </p:spTree>
    <p:extLst>
      <p:ext uri="{BB962C8B-B14F-4D97-AF65-F5344CB8AC3E}">
        <p14:creationId xmlns:p14="http://schemas.microsoft.com/office/powerpoint/2010/main" val="2277310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a:t>
            </a:r>
            <a:r>
              <a:rPr lang="en-US" b="1" dirty="0">
                <a:solidFill>
                  <a:srgbClr val="3333FF"/>
                </a:solidFill>
              </a:rPr>
              <a:t>Introduction</a:t>
            </a:r>
          </a:p>
        </p:txBody>
      </p:sp>
      <p:grpSp>
        <p:nvGrpSpPr>
          <p:cNvPr id="3" name="Group 2"/>
          <p:cNvGrpSpPr>
            <a:grpSpLocks noChangeAspect="1"/>
          </p:cNvGrpSpPr>
          <p:nvPr/>
        </p:nvGrpSpPr>
        <p:grpSpPr>
          <a:xfrm>
            <a:off x="664712" y="907350"/>
            <a:ext cx="7391400" cy="4793532"/>
            <a:chOff x="304800" y="1030069"/>
            <a:chExt cx="8534400" cy="5534800"/>
          </a:xfrm>
        </p:grpSpPr>
        <p:cxnSp>
          <p:nvCxnSpPr>
            <p:cNvPr id="6" name="Straight Arrow Connector 5"/>
            <p:cNvCxnSpPr/>
            <p:nvPr/>
          </p:nvCxnSpPr>
          <p:spPr>
            <a:xfrm>
              <a:off x="1341605" y="5759653"/>
              <a:ext cx="3611395" cy="3403"/>
            </a:xfrm>
            <a:prstGeom prst="straightConnector1">
              <a:avLst/>
            </a:prstGeom>
            <a:ln w="38100">
              <a:solidFill>
                <a:srgbClr val="2706EC"/>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371600" y="4150841"/>
              <a:ext cx="1594073" cy="1587896"/>
            </a:xfrm>
            <a:prstGeom prst="straightConnector1">
              <a:avLst/>
            </a:prstGeom>
            <a:ln w="381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341605" y="3352800"/>
              <a:ext cx="0" cy="243370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8885500">
              <a:off x="1308374" y="4444302"/>
              <a:ext cx="1828800" cy="373139"/>
            </a:xfrm>
            <a:prstGeom prst="rect">
              <a:avLst/>
            </a:prstGeom>
            <a:noFill/>
          </p:spPr>
          <p:txBody>
            <a:bodyPr wrap="square" rtlCol="0">
              <a:spAutoFit/>
            </a:bodyPr>
            <a:lstStyle/>
            <a:p>
              <a:r>
                <a:rPr lang="en-US" sz="1500" b="1" dirty="0" smtClean="0">
                  <a:solidFill>
                    <a:schemeClr val="bg1">
                      <a:lumMod val="75000"/>
                    </a:schemeClr>
                  </a:solidFill>
                </a:rPr>
                <a:t>Multi agents</a:t>
              </a:r>
              <a:endParaRPr lang="en-US" sz="1500" b="1" dirty="0">
                <a:solidFill>
                  <a:schemeClr val="bg1">
                    <a:lumMod val="75000"/>
                  </a:schemeClr>
                </a:solidFill>
              </a:endParaRPr>
            </a:p>
          </p:txBody>
        </p:sp>
        <p:sp>
          <p:nvSpPr>
            <p:cNvPr id="10" name="TextBox 9"/>
            <p:cNvSpPr txBox="1"/>
            <p:nvPr/>
          </p:nvSpPr>
          <p:spPr>
            <a:xfrm>
              <a:off x="3200400" y="5378986"/>
              <a:ext cx="1828800" cy="373139"/>
            </a:xfrm>
            <a:prstGeom prst="rect">
              <a:avLst/>
            </a:prstGeom>
            <a:noFill/>
          </p:spPr>
          <p:txBody>
            <a:bodyPr wrap="square" rtlCol="0">
              <a:spAutoFit/>
            </a:bodyPr>
            <a:lstStyle/>
            <a:p>
              <a:r>
                <a:rPr lang="en-US" sz="1500" b="1" dirty="0" smtClean="0">
                  <a:solidFill>
                    <a:srgbClr val="2706EC"/>
                  </a:solidFill>
                </a:rPr>
                <a:t>Multi stages</a:t>
              </a:r>
              <a:endParaRPr lang="en-US" sz="1500" b="1" dirty="0">
                <a:solidFill>
                  <a:srgbClr val="2706EC"/>
                </a:solidFill>
              </a:endParaRPr>
            </a:p>
          </p:txBody>
        </p:sp>
        <p:cxnSp>
          <p:nvCxnSpPr>
            <p:cNvPr id="11" name="Straight Arrow Connector 10"/>
            <p:cNvCxnSpPr/>
            <p:nvPr/>
          </p:nvCxnSpPr>
          <p:spPr>
            <a:xfrm flipV="1">
              <a:off x="4917559" y="4152453"/>
              <a:ext cx="1638300" cy="1647618"/>
            </a:xfrm>
            <a:prstGeom prst="straightConnector1">
              <a:avLst/>
            </a:prstGeom>
            <a:ln w="19050">
              <a:solidFill>
                <a:schemeClr val="bg1">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65673" y="4150841"/>
              <a:ext cx="3590186" cy="638"/>
            </a:xfrm>
            <a:prstGeom prst="straightConnector1">
              <a:avLst/>
            </a:prstGeom>
            <a:ln w="19050">
              <a:solidFill>
                <a:schemeClr val="bg1">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86834" y="4271130"/>
              <a:ext cx="1600199" cy="373139"/>
            </a:xfrm>
            <a:prstGeom prst="rect">
              <a:avLst/>
            </a:prstGeom>
            <a:noFill/>
          </p:spPr>
          <p:txBody>
            <a:bodyPr wrap="square" rtlCol="0">
              <a:spAutoFit/>
            </a:bodyPr>
            <a:lstStyle/>
            <a:p>
              <a:pPr algn="ctr"/>
              <a:r>
                <a:rPr lang="en-US" sz="1500" b="1" dirty="0" smtClean="0">
                  <a:solidFill>
                    <a:srgbClr val="00B050"/>
                  </a:solidFill>
                </a:rPr>
                <a:t>Data-driven</a:t>
              </a:r>
              <a:endParaRPr lang="en-US" sz="1500" b="1" dirty="0">
                <a:solidFill>
                  <a:srgbClr val="00B050"/>
                </a:solidFill>
              </a:endParaRPr>
            </a:p>
          </p:txBody>
        </p:sp>
        <p:cxnSp>
          <p:nvCxnSpPr>
            <p:cNvPr id="14" name="Straight Arrow Connector 13"/>
            <p:cNvCxnSpPr/>
            <p:nvPr/>
          </p:nvCxnSpPr>
          <p:spPr>
            <a:xfrm flipV="1">
              <a:off x="6564549" y="1747634"/>
              <a:ext cx="1" cy="2401668"/>
            </a:xfrm>
            <a:prstGeom prst="straightConnector1">
              <a:avLst/>
            </a:prstGeom>
            <a:ln w="19050">
              <a:solidFill>
                <a:schemeClr val="bg1">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942104" y="3352800"/>
              <a:ext cx="10896" cy="2438575"/>
            </a:xfrm>
            <a:prstGeom prst="straightConnector1">
              <a:avLst/>
            </a:prstGeom>
            <a:ln w="19050">
              <a:solidFill>
                <a:schemeClr val="bg1">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5763056"/>
              <a:ext cx="1802861" cy="639668"/>
            </a:xfrm>
            <a:prstGeom prst="rect">
              <a:avLst/>
            </a:prstGeom>
            <a:noFill/>
          </p:spPr>
          <p:txBody>
            <a:bodyPr wrap="square" rtlCol="0">
              <a:spAutoFit/>
            </a:bodyPr>
            <a:lstStyle/>
            <a:p>
              <a:pPr algn="ctr"/>
              <a:r>
                <a:rPr lang="en-US" sz="1500" b="1" dirty="0" smtClean="0"/>
                <a:t>MDP</a:t>
              </a:r>
            </a:p>
            <a:p>
              <a:pPr algn="ctr"/>
              <a:r>
                <a:rPr lang="en-US" sz="1500" b="1" dirty="0" smtClean="0"/>
                <a:t>Dynamic Control</a:t>
              </a:r>
            </a:p>
          </p:txBody>
        </p:sp>
        <p:sp>
          <p:nvSpPr>
            <p:cNvPr id="17" name="TextBox 16"/>
            <p:cNvSpPr txBox="1"/>
            <p:nvPr/>
          </p:nvSpPr>
          <p:spPr>
            <a:xfrm>
              <a:off x="4114800" y="2743200"/>
              <a:ext cx="1676400" cy="639668"/>
            </a:xfrm>
            <a:prstGeom prst="rect">
              <a:avLst/>
            </a:prstGeom>
            <a:noFill/>
          </p:spPr>
          <p:txBody>
            <a:bodyPr wrap="square" rtlCol="0">
              <a:spAutoFit/>
            </a:bodyPr>
            <a:lstStyle/>
            <a:p>
              <a:pPr algn="ctr"/>
              <a:r>
                <a:rPr lang="en-US" sz="1500" b="1" dirty="0" smtClean="0">
                  <a:solidFill>
                    <a:schemeClr val="bg1">
                      <a:lumMod val="75000"/>
                    </a:schemeClr>
                  </a:solidFill>
                </a:rPr>
                <a:t>Reinforcement Learning</a:t>
              </a:r>
              <a:endParaRPr lang="en-US" sz="1500" b="1" dirty="0">
                <a:solidFill>
                  <a:schemeClr val="bg1">
                    <a:lumMod val="75000"/>
                  </a:schemeClr>
                </a:solidFill>
              </a:endParaRPr>
            </a:p>
          </p:txBody>
        </p:sp>
        <p:sp>
          <p:nvSpPr>
            <p:cNvPr id="18" name="TextBox 17"/>
            <p:cNvSpPr txBox="1"/>
            <p:nvPr/>
          </p:nvSpPr>
          <p:spPr>
            <a:xfrm>
              <a:off x="304800" y="2743200"/>
              <a:ext cx="2045598" cy="639668"/>
            </a:xfrm>
            <a:prstGeom prst="rect">
              <a:avLst/>
            </a:prstGeom>
            <a:noFill/>
          </p:spPr>
          <p:txBody>
            <a:bodyPr wrap="square" rtlCol="0">
              <a:spAutoFit/>
            </a:bodyPr>
            <a:lstStyle/>
            <a:p>
              <a:pPr algn="ctr"/>
              <a:r>
                <a:rPr lang="en-US" sz="1500" b="1" dirty="0" smtClean="0">
                  <a:solidFill>
                    <a:srgbClr val="00B050"/>
                  </a:solidFill>
                </a:rPr>
                <a:t>Model-free Optimization </a:t>
              </a:r>
            </a:p>
          </p:txBody>
        </p:sp>
        <p:sp>
          <p:nvSpPr>
            <p:cNvPr id="19" name="TextBox 18"/>
            <p:cNvSpPr txBox="1"/>
            <p:nvPr/>
          </p:nvSpPr>
          <p:spPr>
            <a:xfrm>
              <a:off x="2966352" y="3745468"/>
              <a:ext cx="3053448" cy="373139"/>
            </a:xfrm>
            <a:prstGeom prst="rect">
              <a:avLst/>
            </a:prstGeom>
            <a:noFill/>
          </p:spPr>
          <p:txBody>
            <a:bodyPr wrap="square" rtlCol="0">
              <a:spAutoFit/>
            </a:bodyPr>
            <a:lstStyle/>
            <a:p>
              <a:r>
                <a:rPr lang="en-US" sz="1500" b="1" dirty="0" smtClean="0">
                  <a:solidFill>
                    <a:schemeClr val="bg1">
                      <a:lumMod val="75000"/>
                    </a:schemeClr>
                  </a:solidFill>
                </a:rPr>
                <a:t>Static Game/Bayesian Game</a:t>
              </a:r>
              <a:endParaRPr lang="en-US" sz="1500" b="1" dirty="0">
                <a:solidFill>
                  <a:schemeClr val="bg1">
                    <a:lumMod val="75000"/>
                  </a:schemeClr>
                </a:solidFill>
              </a:endParaRPr>
            </a:p>
          </p:txBody>
        </p:sp>
        <p:sp>
          <p:nvSpPr>
            <p:cNvPr id="20" name="TextBox 19"/>
            <p:cNvSpPr txBox="1"/>
            <p:nvPr/>
          </p:nvSpPr>
          <p:spPr>
            <a:xfrm>
              <a:off x="6580308" y="3773269"/>
              <a:ext cx="2258892" cy="906195"/>
            </a:xfrm>
            <a:prstGeom prst="rect">
              <a:avLst/>
            </a:prstGeom>
            <a:noFill/>
          </p:spPr>
          <p:txBody>
            <a:bodyPr wrap="square" rtlCol="0">
              <a:spAutoFit/>
            </a:bodyPr>
            <a:lstStyle/>
            <a:p>
              <a:r>
                <a:rPr lang="en-US" sz="1500" b="1" dirty="0" smtClean="0">
                  <a:solidFill>
                    <a:schemeClr val="bg1">
                      <a:lumMod val="75000"/>
                    </a:schemeClr>
                  </a:solidFill>
                </a:rPr>
                <a:t>Dynamic Game</a:t>
              </a:r>
            </a:p>
            <a:p>
              <a:r>
                <a:rPr lang="en-US" sz="1500" b="1" dirty="0" smtClean="0">
                  <a:solidFill>
                    <a:schemeClr val="bg1">
                      <a:lumMod val="75000"/>
                    </a:schemeClr>
                  </a:solidFill>
                </a:rPr>
                <a:t>Multi Agents MDP/</a:t>
              </a:r>
            </a:p>
            <a:p>
              <a:r>
                <a:rPr lang="en-US" sz="1500" b="1" dirty="0" smtClean="0">
                  <a:solidFill>
                    <a:schemeClr val="bg1">
                      <a:lumMod val="75000"/>
                    </a:schemeClr>
                  </a:solidFill>
                </a:rPr>
                <a:t>Dec-POMDP</a:t>
              </a:r>
              <a:endParaRPr lang="en-US" sz="1500" b="1" dirty="0">
                <a:solidFill>
                  <a:schemeClr val="bg1">
                    <a:lumMod val="75000"/>
                  </a:schemeClr>
                </a:solidFill>
              </a:endParaRPr>
            </a:p>
          </p:txBody>
        </p:sp>
        <p:sp>
          <p:nvSpPr>
            <p:cNvPr id="21" name="TextBox 20"/>
            <p:cNvSpPr txBox="1"/>
            <p:nvPr/>
          </p:nvSpPr>
          <p:spPr>
            <a:xfrm>
              <a:off x="5334000" y="1143000"/>
              <a:ext cx="2514601" cy="639668"/>
            </a:xfrm>
            <a:prstGeom prst="rect">
              <a:avLst/>
            </a:prstGeom>
            <a:noFill/>
          </p:spPr>
          <p:txBody>
            <a:bodyPr wrap="square" rtlCol="0">
              <a:spAutoFit/>
            </a:bodyPr>
            <a:lstStyle/>
            <a:p>
              <a:pPr algn="ctr"/>
              <a:r>
                <a:rPr lang="en-US" sz="1500" b="1" dirty="0" smtClean="0">
                  <a:solidFill>
                    <a:schemeClr val="bg1">
                      <a:lumMod val="75000"/>
                    </a:schemeClr>
                  </a:solidFill>
                </a:rPr>
                <a:t>Multi-agents</a:t>
              </a:r>
            </a:p>
            <a:p>
              <a:pPr algn="ctr"/>
              <a:r>
                <a:rPr lang="en-US" sz="1500" b="1" dirty="0" smtClean="0">
                  <a:solidFill>
                    <a:schemeClr val="bg1">
                      <a:lumMod val="75000"/>
                    </a:schemeClr>
                  </a:solidFill>
                </a:rPr>
                <a:t>Reinforcement Learning</a:t>
              </a:r>
              <a:endParaRPr lang="en-US" sz="1500" b="1" dirty="0">
                <a:solidFill>
                  <a:schemeClr val="bg1">
                    <a:lumMod val="75000"/>
                  </a:schemeClr>
                </a:solidFill>
              </a:endParaRPr>
            </a:p>
          </p:txBody>
        </p:sp>
        <p:sp>
          <p:nvSpPr>
            <p:cNvPr id="22" name="TextBox 21"/>
            <p:cNvSpPr txBox="1"/>
            <p:nvPr/>
          </p:nvSpPr>
          <p:spPr>
            <a:xfrm>
              <a:off x="394554" y="5867400"/>
              <a:ext cx="1954091" cy="639668"/>
            </a:xfrm>
            <a:prstGeom prst="rect">
              <a:avLst/>
            </a:prstGeom>
            <a:noFill/>
          </p:spPr>
          <p:txBody>
            <a:bodyPr wrap="square" rtlCol="0">
              <a:spAutoFit/>
            </a:bodyPr>
            <a:lstStyle/>
            <a:p>
              <a:pPr algn="ctr"/>
              <a:r>
                <a:rPr lang="en-US" sz="1500" b="1" dirty="0" smtClean="0"/>
                <a:t>Optimization/</a:t>
              </a:r>
            </a:p>
            <a:p>
              <a:pPr algn="ctr"/>
              <a:r>
                <a:rPr lang="en-US" sz="1500" b="1" dirty="0" smtClean="0"/>
                <a:t>Heuristic search</a:t>
              </a:r>
              <a:endParaRPr lang="en-US" sz="1500" b="1" dirty="0"/>
            </a:p>
          </p:txBody>
        </p:sp>
        <p:sp>
          <p:nvSpPr>
            <p:cNvPr id="23" name="TextBox 22"/>
            <p:cNvSpPr txBox="1"/>
            <p:nvPr/>
          </p:nvSpPr>
          <p:spPr>
            <a:xfrm>
              <a:off x="1905001" y="1030069"/>
              <a:ext cx="2070955" cy="639668"/>
            </a:xfrm>
            <a:prstGeom prst="rect">
              <a:avLst/>
            </a:prstGeom>
            <a:noFill/>
          </p:spPr>
          <p:txBody>
            <a:bodyPr wrap="square" rtlCol="0">
              <a:spAutoFit/>
            </a:bodyPr>
            <a:lstStyle/>
            <a:p>
              <a:r>
                <a:rPr lang="en-US" sz="1500" b="1" dirty="0" smtClean="0">
                  <a:solidFill>
                    <a:schemeClr val="bg1">
                      <a:lumMod val="75000"/>
                    </a:schemeClr>
                  </a:solidFill>
                </a:rPr>
                <a:t>Behavioral Game</a:t>
              </a:r>
            </a:p>
            <a:p>
              <a:r>
                <a:rPr lang="en-US" sz="1500" b="1" dirty="0" smtClean="0">
                  <a:solidFill>
                    <a:schemeClr val="bg1">
                      <a:lumMod val="75000"/>
                    </a:schemeClr>
                  </a:solidFill>
                </a:rPr>
                <a:t>Bayesian Game</a:t>
              </a:r>
              <a:endParaRPr lang="en-US" sz="1500" b="1" dirty="0">
                <a:solidFill>
                  <a:schemeClr val="bg1">
                    <a:lumMod val="75000"/>
                  </a:schemeClr>
                </a:solidFill>
              </a:endParaRPr>
            </a:p>
          </p:txBody>
        </p:sp>
        <p:cxnSp>
          <p:nvCxnSpPr>
            <p:cNvPr id="24" name="Straight Arrow Connector 23"/>
            <p:cNvCxnSpPr/>
            <p:nvPr/>
          </p:nvCxnSpPr>
          <p:spPr>
            <a:xfrm flipV="1">
              <a:off x="2939375" y="1710727"/>
              <a:ext cx="10896" cy="2438575"/>
            </a:xfrm>
            <a:prstGeom prst="straightConnector1">
              <a:avLst/>
            </a:prstGeom>
            <a:ln w="19050">
              <a:solidFill>
                <a:schemeClr val="bg1">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6" name="Cube 25"/>
            <p:cNvSpPr/>
            <p:nvPr/>
          </p:nvSpPr>
          <p:spPr>
            <a:xfrm>
              <a:off x="1341605" y="1757928"/>
              <a:ext cx="5222944" cy="4005128"/>
            </a:xfrm>
            <a:prstGeom prst="cube">
              <a:avLst>
                <a:gd name="adj" fmla="val 39916"/>
              </a:avLst>
            </a:prstGeom>
            <a:solidFill>
              <a:schemeClr val="bg1">
                <a:lumMod val="75000"/>
                <a:alpha val="38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7" name="Rounded Rectangle 26"/>
            <p:cNvSpPr/>
            <p:nvPr/>
          </p:nvSpPr>
          <p:spPr>
            <a:xfrm>
              <a:off x="457200" y="5373469"/>
              <a:ext cx="6098659" cy="1191400"/>
            </a:xfrm>
            <a:prstGeom prst="roundRect">
              <a:avLst/>
            </a:prstGeom>
            <a:solidFill>
              <a:srgbClr val="3333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9" name="Rounded Rectangle 28"/>
            <p:cNvSpPr/>
            <p:nvPr/>
          </p:nvSpPr>
          <p:spPr>
            <a:xfrm>
              <a:off x="457200" y="2590800"/>
              <a:ext cx="1746114" cy="3974069"/>
            </a:xfrm>
            <a:prstGeom prst="roundRect">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sp>
        <p:nvSpPr>
          <p:cNvPr id="30" name="Rectangle 29"/>
          <p:cNvSpPr/>
          <p:nvPr/>
        </p:nvSpPr>
        <p:spPr>
          <a:xfrm rot="16200000">
            <a:off x="-940990" y="3841236"/>
            <a:ext cx="2888932" cy="369332"/>
          </a:xfrm>
          <a:prstGeom prst="rect">
            <a:avLst/>
          </a:prstGeom>
        </p:spPr>
        <p:txBody>
          <a:bodyPr wrap="none">
            <a:spAutoFit/>
          </a:bodyPr>
          <a:lstStyle/>
          <a:p>
            <a:r>
              <a:rPr lang="en-US" b="1" dirty="0">
                <a:solidFill>
                  <a:srgbClr val="00B050"/>
                </a:solidFill>
              </a:rPr>
              <a:t>Single-Shot Decision Making</a:t>
            </a:r>
          </a:p>
        </p:txBody>
      </p:sp>
      <p:sp>
        <p:nvSpPr>
          <p:cNvPr id="31" name="Rectangle 30"/>
          <p:cNvSpPr/>
          <p:nvPr/>
        </p:nvSpPr>
        <p:spPr>
          <a:xfrm>
            <a:off x="890212" y="5709162"/>
            <a:ext cx="5195890" cy="369332"/>
          </a:xfrm>
          <a:prstGeom prst="rect">
            <a:avLst/>
          </a:prstGeom>
        </p:spPr>
        <p:txBody>
          <a:bodyPr wrap="square">
            <a:spAutoFit/>
          </a:bodyPr>
          <a:lstStyle/>
          <a:p>
            <a:r>
              <a:rPr lang="en-US" b="1" dirty="0">
                <a:solidFill>
                  <a:srgbClr val="3333FF"/>
                </a:solidFill>
              </a:rPr>
              <a:t>Sequential Decision Making in </a:t>
            </a:r>
            <a:r>
              <a:rPr lang="en-US" b="1" dirty="0" smtClean="0">
                <a:solidFill>
                  <a:srgbClr val="3333FF"/>
                </a:solidFill>
              </a:rPr>
              <a:t>Under Uncertainties</a:t>
            </a:r>
            <a:endParaRPr lang="en-US" b="1" dirty="0">
              <a:solidFill>
                <a:srgbClr val="3333FF"/>
              </a:solidFill>
            </a:endParaRPr>
          </a:p>
        </p:txBody>
      </p:sp>
      <p:sp>
        <p:nvSpPr>
          <p:cNvPr id="32" name="Rectangle 31"/>
          <p:cNvSpPr/>
          <p:nvPr/>
        </p:nvSpPr>
        <p:spPr>
          <a:xfrm>
            <a:off x="1295400" y="6096000"/>
            <a:ext cx="7246192" cy="369332"/>
          </a:xfrm>
          <a:prstGeom prst="rect">
            <a:avLst/>
          </a:prstGeom>
        </p:spPr>
        <p:txBody>
          <a:bodyPr wrap="square">
            <a:spAutoFit/>
          </a:bodyPr>
          <a:lstStyle/>
          <a:p>
            <a:pPr marL="285750" indent="-285750">
              <a:buFont typeface="Arial" panose="020B0604020202020204" pitchFamily="34" charset="0"/>
              <a:buChar char="•"/>
            </a:pPr>
            <a:r>
              <a:rPr lang="en-US" dirty="0"/>
              <a:t>R</a:t>
            </a:r>
            <a:r>
              <a:rPr lang="en-US" dirty="0" smtClean="0"/>
              <a:t>equires </a:t>
            </a:r>
            <a:r>
              <a:rPr lang="en-US" dirty="0"/>
              <a:t>resonating about future </a:t>
            </a:r>
            <a:r>
              <a:rPr lang="en-US" i="1" dirty="0">
                <a:solidFill>
                  <a:srgbClr val="FF0000"/>
                </a:solidFill>
              </a:rPr>
              <a:t>sequences</a:t>
            </a:r>
            <a:r>
              <a:rPr lang="en-US" dirty="0"/>
              <a:t> of actions and observations</a:t>
            </a:r>
          </a:p>
        </p:txBody>
      </p:sp>
      <p:sp>
        <p:nvSpPr>
          <p:cNvPr id="33" name="TextBox 32"/>
          <p:cNvSpPr txBox="1"/>
          <p:nvPr/>
        </p:nvSpPr>
        <p:spPr>
          <a:xfrm>
            <a:off x="6099750" y="4892696"/>
            <a:ext cx="2667000" cy="646331"/>
          </a:xfrm>
          <a:prstGeom prst="rect">
            <a:avLst/>
          </a:prstGeom>
          <a:noFill/>
        </p:spPr>
        <p:txBody>
          <a:bodyPr wrap="square" rtlCol="0">
            <a:spAutoFit/>
          </a:bodyPr>
          <a:lstStyle/>
          <a:p>
            <a:r>
              <a:rPr lang="en-US" dirty="0" smtClean="0">
                <a:solidFill>
                  <a:srgbClr val="3333FF"/>
                </a:solidFill>
              </a:rPr>
              <a:t>From now on, </a:t>
            </a:r>
          </a:p>
          <a:p>
            <a:r>
              <a:rPr lang="en-US" dirty="0" smtClean="0">
                <a:solidFill>
                  <a:srgbClr val="3333FF"/>
                </a:solidFill>
              </a:rPr>
              <a:t>we explore this direction!</a:t>
            </a:r>
            <a:endParaRPr lang="en-US" dirty="0">
              <a:solidFill>
                <a:srgbClr val="3333FF"/>
              </a:solidFill>
            </a:endParaRPr>
          </a:p>
        </p:txBody>
      </p:sp>
    </p:spTree>
    <p:extLst>
      <p:ext uri="{BB962C8B-B14F-4D97-AF65-F5344CB8AC3E}">
        <p14:creationId xmlns:p14="http://schemas.microsoft.com/office/powerpoint/2010/main" val="4008952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04799" y="762000"/>
                <a:ext cx="4382005" cy="369332"/>
              </a:xfrm>
              <a:prstGeom prst="rect">
                <a:avLst/>
              </a:prstGeom>
              <a:noFill/>
            </p:spPr>
            <p:txBody>
              <a:bodyPr wrap="square" rtlCol="0">
                <a:spAutoFit/>
              </a:bodyPr>
              <a:lstStyle/>
              <a:p>
                <a:r>
                  <a:rPr lang="en-US" b="1" dirty="0" smtClean="0">
                    <a:solidFill>
                      <a:srgbClr val="FF0000"/>
                    </a:solidFill>
                  </a:rPr>
                  <a:t>Bellman optimality equation for </a:t>
                </a:r>
                <a14:m>
                  <m:oMath xmlns:m="http://schemas.openxmlformats.org/officeDocument/2006/math">
                    <m:sSup>
                      <m:sSupPr>
                        <m:ctrlPr>
                          <a:rPr lang="en-US" i="1">
                            <a:solidFill>
                              <a:srgbClr val="FF0000"/>
                            </a:solidFill>
                            <a:latin typeface="Cambria Math" panose="02040503050406030204" pitchFamily="18" charset="0"/>
                          </a:rPr>
                        </m:ctrlPr>
                      </m:sSupPr>
                      <m:e>
                        <m:r>
                          <a:rPr lang="en-US" i="1">
                            <a:solidFill>
                              <a:srgbClr val="FF0000"/>
                            </a:solidFill>
                            <a:latin typeface="Cambria Math"/>
                          </a:rPr>
                          <m:t>𝑄</m:t>
                        </m:r>
                      </m:e>
                      <m:sup>
                        <m:r>
                          <a:rPr lang="en-US" i="1">
                            <a:solidFill>
                              <a:srgbClr val="FF0000"/>
                            </a:solidFill>
                            <a:latin typeface="Cambria Math"/>
                          </a:rPr>
                          <m:t>∗</m:t>
                        </m:r>
                      </m:sup>
                    </m:s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oMath>
                </a14:m>
                <a:r>
                  <a:rPr lang="en-US" b="1" dirty="0" smtClean="0">
                    <a:solidFill>
                      <a:srgbClr val="FF0000"/>
                    </a:solidFill>
                  </a:rPr>
                  <a:t> </a:t>
                </a:r>
                <a:endParaRPr lang="en-US" b="1"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04799" y="762000"/>
                <a:ext cx="4382005" cy="369332"/>
              </a:xfrm>
              <a:prstGeom prst="rect">
                <a:avLst/>
              </a:prstGeom>
              <a:blipFill>
                <a:blip r:embed="rId3"/>
                <a:stretch>
                  <a:fillRect l="-111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Oval 69"/>
              <p:cNvSpPr/>
              <p:nvPr/>
            </p:nvSpPr>
            <p:spPr>
              <a:xfrm>
                <a:off x="3904062" y="2153724"/>
                <a:ext cx="463531" cy="450077"/>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r>
                        <a:rPr lang="en-US" sz="1600" i="1" dirty="0" smtClean="0">
                          <a:solidFill>
                            <a:schemeClr val="tx1"/>
                          </a:solidFill>
                          <a:latin typeface="Cambria Math"/>
                        </a:rPr>
                        <m:t> </m:t>
                      </m:r>
                    </m:oMath>
                  </m:oMathPara>
                </a14:m>
                <a:endParaRPr lang="en-US" sz="1600" dirty="0">
                  <a:solidFill>
                    <a:schemeClr val="tx1"/>
                  </a:solidFill>
                </a:endParaRPr>
              </a:p>
            </p:txBody>
          </p:sp>
        </mc:Choice>
        <mc:Fallback xmlns="">
          <p:sp>
            <p:nvSpPr>
              <p:cNvPr id="70" name="Oval 69"/>
              <p:cNvSpPr>
                <a:spLocks noRot="1" noChangeAspect="1" noMove="1" noResize="1" noEditPoints="1" noAdjustHandles="1" noChangeArrowheads="1" noChangeShapeType="1" noTextEdit="1"/>
              </p:cNvSpPr>
              <p:nvPr/>
            </p:nvSpPr>
            <p:spPr>
              <a:xfrm>
                <a:off x="3904062" y="2153724"/>
                <a:ext cx="463531" cy="450077"/>
              </a:xfrm>
              <a:prstGeom prst="ellipse">
                <a:avLst/>
              </a:prstGeom>
              <a:blipFill>
                <a:blip r:embed="rId4"/>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Oval 70"/>
              <p:cNvSpPr/>
              <p:nvPr/>
            </p:nvSpPr>
            <p:spPr>
              <a:xfrm>
                <a:off x="3921249" y="3572946"/>
                <a:ext cx="463531" cy="450077"/>
              </a:xfrm>
              <a:prstGeom prst="ellipse">
                <a:avLst/>
              </a:prstGeom>
              <a:noFill/>
              <a:ln w="19050">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oMath>
                  </m:oMathPara>
                </a14:m>
                <a:endParaRPr lang="en-US" sz="1600" dirty="0">
                  <a:solidFill>
                    <a:schemeClr val="tx1"/>
                  </a:solidFill>
                </a:endParaRPr>
              </a:p>
            </p:txBody>
          </p:sp>
        </mc:Choice>
        <mc:Fallback xmlns="">
          <p:sp>
            <p:nvSpPr>
              <p:cNvPr id="71" name="Oval 70"/>
              <p:cNvSpPr>
                <a:spLocks noRot="1" noChangeAspect="1" noMove="1" noResize="1" noEditPoints="1" noAdjustHandles="1" noChangeArrowheads="1" noChangeShapeType="1" noTextEdit="1"/>
              </p:cNvSpPr>
              <p:nvPr/>
            </p:nvSpPr>
            <p:spPr>
              <a:xfrm>
                <a:off x="3921249" y="3572946"/>
                <a:ext cx="463531" cy="450077"/>
              </a:xfrm>
              <a:prstGeom prst="ellipse">
                <a:avLst/>
              </a:prstGeom>
              <a:blipFill>
                <a:blip r:embed="rId4"/>
                <a:stretch>
                  <a:fillRect/>
                </a:stretch>
              </a:blipFill>
              <a:ln w="19050">
                <a:solidFill>
                  <a:srgbClr val="3333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Oval 81"/>
              <p:cNvSpPr/>
              <p:nvPr/>
            </p:nvSpPr>
            <p:spPr>
              <a:xfrm>
                <a:off x="1974099" y="2863396"/>
                <a:ext cx="463531" cy="450077"/>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3333FF"/>
                          </a:solidFill>
                          <a:latin typeface="Cambria Math"/>
                        </a:rPr>
                        <m:t> </m:t>
                      </m:r>
                      <m:r>
                        <a:rPr lang="en-US" sz="1600" i="1" dirty="0" smtClean="0">
                          <a:solidFill>
                            <a:schemeClr val="tx1"/>
                          </a:solidFill>
                          <a:latin typeface="Cambria Math"/>
                        </a:rPr>
                        <m:t>𝑠</m:t>
                      </m:r>
                      <m:r>
                        <a:rPr lang="en-US" sz="1600" b="0" i="0" dirty="0" smtClean="0">
                          <a:solidFill>
                            <a:schemeClr val="tx1"/>
                          </a:solidFill>
                          <a:latin typeface="Cambria Math"/>
                        </a:rPr>
                        <m:t>,</m:t>
                      </m:r>
                      <m:r>
                        <a:rPr lang="en-US" sz="1600" b="0" i="1" dirty="0" smtClean="0">
                          <a:solidFill>
                            <a:schemeClr val="tx1"/>
                          </a:solidFill>
                          <a:latin typeface="Cambria Math"/>
                        </a:rPr>
                        <m:t>𝑎</m:t>
                      </m:r>
                    </m:oMath>
                  </m:oMathPara>
                </a14:m>
                <a:endParaRPr lang="en-US" sz="1600" dirty="0">
                  <a:solidFill>
                    <a:schemeClr val="tx1"/>
                  </a:solidFill>
                </a:endParaRPr>
              </a:p>
            </p:txBody>
          </p:sp>
        </mc:Choice>
        <mc:Fallback xmlns="">
          <p:sp>
            <p:nvSpPr>
              <p:cNvPr id="82" name="Oval 81"/>
              <p:cNvSpPr>
                <a:spLocks noRot="1" noChangeAspect="1" noMove="1" noResize="1" noEditPoints="1" noAdjustHandles="1" noChangeArrowheads="1" noChangeShapeType="1" noTextEdit="1"/>
              </p:cNvSpPr>
              <p:nvPr/>
            </p:nvSpPr>
            <p:spPr>
              <a:xfrm>
                <a:off x="1974099" y="2863396"/>
                <a:ext cx="463531" cy="450077"/>
              </a:xfrm>
              <a:prstGeom prst="ellipse">
                <a:avLst/>
              </a:prstGeom>
              <a:blipFill>
                <a:blip r:embed="rId5"/>
                <a:stretch>
                  <a:fillRect/>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3930288" y="2211531"/>
                <a:ext cx="411075"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1</m:t>
                          </m:r>
                        </m:sub>
                      </m:sSub>
                    </m:oMath>
                  </m:oMathPara>
                </a14:m>
                <a:endParaRPr lang="en-US" sz="1600" dirty="0"/>
              </a:p>
            </p:txBody>
          </p:sp>
        </mc:Choice>
        <mc:Fallback xmlns="">
          <p:sp>
            <p:nvSpPr>
              <p:cNvPr id="95" name="Rectangle 94"/>
              <p:cNvSpPr>
                <a:spLocks noRot="1" noChangeAspect="1" noMove="1" noResize="1" noEditPoints="1" noAdjustHandles="1" noChangeArrowheads="1" noChangeShapeType="1" noTextEdit="1"/>
              </p:cNvSpPr>
              <p:nvPr/>
            </p:nvSpPr>
            <p:spPr>
              <a:xfrm>
                <a:off x="3930288" y="2211531"/>
                <a:ext cx="411075"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3969561" y="3603349"/>
                <a:ext cx="415818"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2</m:t>
                          </m:r>
                        </m:sub>
                      </m:sSub>
                    </m:oMath>
                  </m:oMathPara>
                </a14:m>
                <a:endParaRPr lang="en-US" sz="1600" dirty="0"/>
              </a:p>
            </p:txBody>
          </p:sp>
        </mc:Choice>
        <mc:Fallback xmlns="">
          <p:sp>
            <p:nvSpPr>
              <p:cNvPr id="96" name="Rectangle 95"/>
              <p:cNvSpPr>
                <a:spLocks noRot="1" noChangeAspect="1" noMove="1" noResize="1" noEditPoints="1" noAdjustHandles="1" noChangeArrowheads="1" noChangeShapeType="1" noTextEdit="1"/>
              </p:cNvSpPr>
              <p:nvPr/>
            </p:nvSpPr>
            <p:spPr>
              <a:xfrm>
                <a:off x="3969561" y="3603349"/>
                <a:ext cx="415818"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1031138" y="2919159"/>
                <a:ext cx="92070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𝑄</m:t>
                          </m:r>
                        </m:e>
                        <m:sup>
                          <m:r>
                            <a:rPr lang="en-US" sz="1600" b="0" i="1" smtClean="0">
                              <a:latin typeface="Cambria Math"/>
                            </a:rPr>
                            <m:t>∗</m:t>
                          </m:r>
                        </m:sup>
                      </m:sSup>
                      <m:r>
                        <a:rPr lang="en-US" sz="1600" i="1">
                          <a:latin typeface="Cambria Math"/>
                        </a:rPr>
                        <m:t>(</m:t>
                      </m:r>
                      <m:r>
                        <a:rPr lang="en-US" sz="1600" i="1">
                          <a:latin typeface="Cambria Math"/>
                        </a:rPr>
                        <m:t>𝑠</m:t>
                      </m:r>
                      <m:r>
                        <a:rPr lang="en-US" sz="1600" i="1">
                          <a:latin typeface="Cambria Math"/>
                        </a:rPr>
                        <m:t>,</m:t>
                      </m:r>
                      <m:r>
                        <a:rPr lang="en-US" sz="1600" b="0" i="1" smtClean="0">
                          <a:latin typeface="Cambria Math"/>
                        </a:rPr>
                        <m:t>𝑎</m:t>
                      </m:r>
                      <m:r>
                        <a:rPr lang="en-US" sz="1600" b="0" i="1" smtClean="0">
                          <a:latin typeface="Cambria Math"/>
                        </a:rPr>
                        <m:t>)</m:t>
                      </m:r>
                    </m:oMath>
                  </m:oMathPara>
                </a14:m>
                <a:endParaRPr lang="en-US" sz="1600" dirty="0"/>
              </a:p>
            </p:txBody>
          </p:sp>
        </mc:Choice>
        <mc:Fallback xmlns="">
          <p:sp>
            <p:nvSpPr>
              <p:cNvPr id="100" name="Rectangle 99"/>
              <p:cNvSpPr>
                <a:spLocks noRot="1" noChangeAspect="1" noMove="1" noResize="1" noEditPoints="1" noAdjustHandles="1" noChangeArrowheads="1" noChangeShapeType="1" noTextEdit="1"/>
              </p:cNvSpPr>
              <p:nvPr/>
            </p:nvSpPr>
            <p:spPr>
              <a:xfrm>
                <a:off x="1031138" y="2919159"/>
                <a:ext cx="920700" cy="338554"/>
              </a:xfrm>
              <a:prstGeom prst="rect">
                <a:avLst/>
              </a:prstGeom>
              <a:blipFill>
                <a:blip r:embed="rId8"/>
                <a:stretch>
                  <a:fillRect b="-10909"/>
                </a:stretch>
              </a:blipFill>
            </p:spPr>
            <p:txBody>
              <a:bodyPr/>
              <a:lstStyle/>
              <a:p>
                <a:r>
                  <a:rPr lang="en-US">
                    <a:noFill/>
                  </a:rPr>
                  <a:t> </a:t>
                </a:r>
              </a:p>
            </p:txBody>
          </p:sp>
        </mc:Fallback>
      </mc:AlternateContent>
      <p:cxnSp>
        <p:nvCxnSpPr>
          <p:cNvPr id="104" name="Straight Arrow Connector 103"/>
          <p:cNvCxnSpPr/>
          <p:nvPr/>
        </p:nvCxnSpPr>
        <p:spPr>
          <a:xfrm>
            <a:off x="4367593" y="2367284"/>
            <a:ext cx="1264121" cy="3118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p:cNvSpPr/>
              <p:nvPr/>
            </p:nvSpPr>
            <p:spPr>
              <a:xfrm>
                <a:off x="5631711" y="1703647"/>
                <a:ext cx="463531" cy="450077"/>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500" b="0" i="1" dirty="0" smtClean="0">
                          <a:solidFill>
                            <a:schemeClr val="tx1"/>
                          </a:solidFill>
                          <a:latin typeface="Cambria Math"/>
                        </a:rPr>
                        <m:t>  </m:t>
                      </m:r>
                      <m:sSub>
                        <m:sSubPr>
                          <m:ctrlPr>
                            <a:rPr lang="en-US" sz="1500" b="0" i="1" dirty="0" smtClean="0">
                              <a:solidFill>
                                <a:schemeClr val="tx1"/>
                              </a:solidFill>
                              <a:latin typeface="Cambria Math" panose="02040503050406030204" pitchFamily="18" charset="0"/>
                            </a:rPr>
                          </m:ctrlPr>
                        </m:sSubPr>
                        <m:e>
                          <m:r>
                            <a:rPr lang="en-US" sz="1500" b="0" i="1" dirty="0" smtClean="0">
                              <a:solidFill>
                                <a:schemeClr val="tx1"/>
                              </a:solidFill>
                              <a:latin typeface="Cambria Math" panose="02040503050406030204" pitchFamily="18" charset="0"/>
                            </a:rPr>
                            <m:t>𝑠</m:t>
                          </m:r>
                        </m:e>
                        <m:sub>
                          <m:r>
                            <a:rPr lang="en-US" sz="1500" b="0" i="1" dirty="0" smtClean="0">
                              <a:solidFill>
                                <a:schemeClr val="tx1"/>
                              </a:solidFill>
                              <a:latin typeface="Cambria Math" panose="02040503050406030204" pitchFamily="18" charset="0"/>
                            </a:rPr>
                            <m:t>1</m:t>
                          </m:r>
                        </m:sub>
                      </m:sSub>
                      <m:r>
                        <a:rPr lang="en-US" sz="1500" b="0" i="1" dirty="0" smtClean="0">
                          <a:solidFill>
                            <a:schemeClr val="tx1"/>
                          </a:solidFill>
                          <a:latin typeface="Cambria Math"/>
                        </a:rPr>
                        <m:t>,</m:t>
                      </m:r>
                      <m:r>
                        <a:rPr lang="en-US" sz="1500" b="0" i="1" dirty="0" smtClean="0">
                          <a:solidFill>
                            <a:schemeClr val="tx1"/>
                          </a:solidFill>
                          <a:latin typeface="Cambria Math"/>
                        </a:rPr>
                        <m:t>𝑎</m:t>
                      </m:r>
                      <m:r>
                        <a:rPr lang="en-US" sz="1500" b="0" i="1" dirty="0" smtClean="0">
                          <a:solidFill>
                            <a:schemeClr val="tx1"/>
                          </a:solidFill>
                          <a:latin typeface="Cambria Math"/>
                        </a:rPr>
                        <m:t>′</m:t>
                      </m:r>
                    </m:oMath>
                  </m:oMathPara>
                </a14:m>
                <a:endParaRPr lang="en-US" sz="1500" i="1" dirty="0">
                  <a:solidFill>
                    <a:schemeClr val="tx1"/>
                  </a:solidFill>
                </a:endParaRPr>
              </a:p>
            </p:txBody>
          </p:sp>
        </mc:Choice>
        <mc:Fallback xmlns="">
          <p:sp>
            <p:nvSpPr>
              <p:cNvPr id="105" name="Oval 104"/>
              <p:cNvSpPr>
                <a:spLocks noRot="1" noChangeAspect="1" noMove="1" noResize="1" noEditPoints="1" noAdjustHandles="1" noChangeArrowheads="1" noChangeShapeType="1" noTextEdit="1"/>
              </p:cNvSpPr>
              <p:nvPr/>
            </p:nvSpPr>
            <p:spPr>
              <a:xfrm>
                <a:off x="5631711" y="1703647"/>
                <a:ext cx="463531" cy="450077"/>
              </a:xfrm>
              <a:prstGeom prst="ellipse">
                <a:avLst/>
              </a:prstGeom>
              <a:blipFill>
                <a:blip r:embed="rId9"/>
                <a:stretch>
                  <a:fillRect l="-6329" r="-10127"/>
                </a:stretch>
              </a:blipFill>
              <a:ln w="19050">
                <a:solidFill>
                  <a:srgbClr val="00B050"/>
                </a:solidFill>
                <a:prstDash val="sysDash"/>
              </a:ln>
            </p:spPr>
            <p:txBody>
              <a:bodyPr/>
              <a:lstStyle/>
              <a:p>
                <a:r>
                  <a:rPr lang="en-US">
                    <a:noFill/>
                  </a:rPr>
                  <a:t> </a:t>
                </a:r>
              </a:p>
            </p:txBody>
          </p:sp>
        </mc:Fallback>
      </mc:AlternateContent>
      <p:cxnSp>
        <p:nvCxnSpPr>
          <p:cNvPr id="106" name="Straight Arrow Connector 105"/>
          <p:cNvCxnSpPr>
            <a:stCxn id="70" idx="6"/>
            <a:endCxn id="105" idx="2"/>
          </p:cNvCxnSpPr>
          <p:nvPr/>
        </p:nvCxnSpPr>
        <p:spPr>
          <a:xfrm flipV="1">
            <a:off x="4367593" y="1928686"/>
            <a:ext cx="1264118" cy="4500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Oval 108"/>
              <p:cNvSpPr/>
              <p:nvPr/>
            </p:nvSpPr>
            <p:spPr>
              <a:xfrm>
                <a:off x="5631713" y="2454119"/>
                <a:ext cx="463531" cy="450077"/>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500" b="0" i="1" dirty="0" smtClean="0">
                          <a:solidFill>
                            <a:schemeClr val="tx1"/>
                          </a:solidFill>
                          <a:latin typeface="Cambria Math"/>
                        </a:rPr>
                        <m:t>  </m:t>
                      </m:r>
                      <m:sSub>
                        <m:sSubPr>
                          <m:ctrlPr>
                            <a:rPr lang="en-US" sz="1500" b="0" i="1" dirty="0" smtClean="0">
                              <a:solidFill>
                                <a:schemeClr val="tx1"/>
                              </a:solidFill>
                              <a:latin typeface="Cambria Math" panose="02040503050406030204" pitchFamily="18" charset="0"/>
                            </a:rPr>
                          </m:ctrlPr>
                        </m:sSubPr>
                        <m:e>
                          <m:r>
                            <a:rPr lang="en-US" sz="1500" b="0" i="1" dirty="0" smtClean="0">
                              <a:solidFill>
                                <a:schemeClr val="tx1"/>
                              </a:solidFill>
                              <a:latin typeface="Cambria Math" panose="02040503050406030204" pitchFamily="18" charset="0"/>
                            </a:rPr>
                            <m:t>𝑠</m:t>
                          </m:r>
                        </m:e>
                        <m:sub>
                          <m:r>
                            <a:rPr lang="en-US" sz="1500" b="0" i="1" dirty="0" smtClean="0">
                              <a:solidFill>
                                <a:schemeClr val="tx1"/>
                              </a:solidFill>
                              <a:latin typeface="Cambria Math" panose="02040503050406030204" pitchFamily="18" charset="0"/>
                            </a:rPr>
                            <m:t>1</m:t>
                          </m:r>
                        </m:sub>
                      </m:sSub>
                      <m:r>
                        <a:rPr lang="en-US" sz="1500" b="0" i="1" dirty="0" smtClean="0">
                          <a:solidFill>
                            <a:schemeClr val="tx1"/>
                          </a:solidFill>
                          <a:latin typeface="Cambria Math"/>
                        </a:rPr>
                        <m:t>,</m:t>
                      </m:r>
                      <m:r>
                        <a:rPr lang="en-US" sz="1500" b="0" i="1" dirty="0" smtClean="0">
                          <a:solidFill>
                            <a:schemeClr val="tx1"/>
                          </a:solidFill>
                          <a:latin typeface="Cambria Math"/>
                        </a:rPr>
                        <m:t>𝑎</m:t>
                      </m:r>
                      <m:r>
                        <a:rPr lang="en-US" sz="1500" b="0" i="1" dirty="0" smtClean="0">
                          <a:solidFill>
                            <a:schemeClr val="tx1"/>
                          </a:solidFill>
                          <a:latin typeface="Cambria Math"/>
                        </a:rPr>
                        <m:t>′′</m:t>
                      </m:r>
                    </m:oMath>
                  </m:oMathPara>
                </a14:m>
                <a:endParaRPr lang="en-US" sz="1500" i="1" dirty="0">
                  <a:solidFill>
                    <a:schemeClr val="tx1"/>
                  </a:solidFill>
                </a:endParaRPr>
              </a:p>
            </p:txBody>
          </p:sp>
        </mc:Choice>
        <mc:Fallback xmlns="">
          <p:sp>
            <p:nvSpPr>
              <p:cNvPr id="109" name="Oval 108"/>
              <p:cNvSpPr>
                <a:spLocks noRot="1" noChangeAspect="1" noMove="1" noResize="1" noEditPoints="1" noAdjustHandles="1" noChangeArrowheads="1" noChangeShapeType="1" noTextEdit="1"/>
              </p:cNvSpPr>
              <p:nvPr/>
            </p:nvSpPr>
            <p:spPr>
              <a:xfrm>
                <a:off x="5631713" y="2454119"/>
                <a:ext cx="463531" cy="450077"/>
              </a:xfrm>
              <a:prstGeom prst="ellipse">
                <a:avLst/>
              </a:prstGeom>
              <a:blipFill>
                <a:blip r:embed="rId10"/>
                <a:stretch>
                  <a:fillRect l="-11392" r="-15190"/>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Rectangle 109"/>
              <p:cNvSpPr/>
              <p:nvPr/>
            </p:nvSpPr>
            <p:spPr>
              <a:xfrm>
                <a:off x="4667563" y="1815170"/>
                <a:ext cx="43531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oMath>
                  </m:oMathPara>
                </a14:m>
                <a:endParaRPr lang="en-US" sz="1600" dirty="0"/>
              </a:p>
            </p:txBody>
          </p:sp>
        </mc:Choice>
        <mc:Fallback xmlns="">
          <p:sp>
            <p:nvSpPr>
              <p:cNvPr id="110" name="Rectangle 109"/>
              <p:cNvSpPr>
                <a:spLocks noRot="1" noChangeAspect="1" noMove="1" noResize="1" noEditPoints="1" noAdjustHandles="1" noChangeArrowheads="1" noChangeShapeType="1" noTextEdit="1"/>
              </p:cNvSpPr>
              <p:nvPr/>
            </p:nvSpPr>
            <p:spPr>
              <a:xfrm>
                <a:off x="4667563" y="1815170"/>
                <a:ext cx="435312" cy="338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ectangle 110"/>
              <p:cNvSpPr/>
              <p:nvPr/>
            </p:nvSpPr>
            <p:spPr>
              <a:xfrm>
                <a:off x="4667563" y="2486667"/>
                <a:ext cx="44005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𝑎</m:t>
                          </m:r>
                        </m:e>
                        <m:sub>
                          <m:r>
                            <a:rPr lang="en-US" sz="1600" b="0" i="1" dirty="0" smtClean="0">
                              <a:latin typeface="Cambria Math" panose="02040503050406030204" pitchFamily="18" charset="0"/>
                            </a:rPr>
                            <m:t>2</m:t>
                          </m:r>
                        </m:sub>
                      </m:sSub>
                    </m:oMath>
                  </m:oMathPara>
                </a14:m>
                <a:endParaRPr lang="en-US" sz="1600" dirty="0"/>
              </a:p>
            </p:txBody>
          </p:sp>
        </mc:Choice>
        <mc:Fallback xmlns="">
          <p:sp>
            <p:nvSpPr>
              <p:cNvPr id="111" name="Rectangle 110"/>
              <p:cNvSpPr>
                <a:spLocks noRot="1" noChangeAspect="1" noMove="1" noResize="1" noEditPoints="1" noAdjustHandles="1" noChangeArrowheads="1" noChangeShapeType="1" noTextEdit="1"/>
              </p:cNvSpPr>
              <p:nvPr/>
            </p:nvSpPr>
            <p:spPr>
              <a:xfrm>
                <a:off x="4667563" y="2486667"/>
                <a:ext cx="440056" cy="338554"/>
              </a:xfrm>
              <a:prstGeom prst="rect">
                <a:avLst/>
              </a:prstGeom>
              <a:blipFill>
                <a:blip r:embed="rId12"/>
                <a:stretch>
                  <a:fillRect/>
                </a:stretch>
              </a:blipFill>
            </p:spPr>
            <p:txBody>
              <a:bodyPr/>
              <a:lstStyle/>
              <a:p>
                <a:r>
                  <a:rPr lang="en-US">
                    <a:noFill/>
                  </a:rPr>
                  <a:t> </a:t>
                </a:r>
              </a:p>
            </p:txBody>
          </p:sp>
        </mc:Fallback>
      </mc:AlternateContent>
      <p:cxnSp>
        <p:nvCxnSpPr>
          <p:cNvPr id="120" name="Straight Arrow Connector 119"/>
          <p:cNvCxnSpPr/>
          <p:nvPr/>
        </p:nvCxnSpPr>
        <p:spPr>
          <a:xfrm>
            <a:off x="4386835" y="3797984"/>
            <a:ext cx="1264121" cy="3118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Oval 120"/>
              <p:cNvSpPr/>
              <p:nvPr/>
            </p:nvSpPr>
            <p:spPr>
              <a:xfrm>
                <a:off x="5650953" y="3134347"/>
                <a:ext cx="463531" cy="450077"/>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500" b="0" i="1" dirty="0" smtClean="0">
                          <a:solidFill>
                            <a:schemeClr val="tx1"/>
                          </a:solidFill>
                          <a:latin typeface="Cambria Math"/>
                        </a:rPr>
                        <m:t>  </m:t>
                      </m:r>
                      <m:sSub>
                        <m:sSubPr>
                          <m:ctrlPr>
                            <a:rPr lang="en-US" sz="1500" b="0" i="1" dirty="0" smtClean="0">
                              <a:solidFill>
                                <a:schemeClr val="tx1"/>
                              </a:solidFill>
                              <a:latin typeface="Cambria Math" panose="02040503050406030204" pitchFamily="18" charset="0"/>
                            </a:rPr>
                          </m:ctrlPr>
                        </m:sSubPr>
                        <m:e>
                          <m:r>
                            <a:rPr lang="en-US" sz="1500" b="0" i="1" dirty="0" smtClean="0">
                              <a:solidFill>
                                <a:schemeClr val="tx1"/>
                              </a:solidFill>
                              <a:latin typeface="Cambria Math" panose="02040503050406030204" pitchFamily="18" charset="0"/>
                            </a:rPr>
                            <m:t>𝑠</m:t>
                          </m:r>
                        </m:e>
                        <m:sub>
                          <m:r>
                            <a:rPr lang="en-US" sz="1500" b="0" i="1" dirty="0" smtClean="0">
                              <a:solidFill>
                                <a:schemeClr val="tx1"/>
                              </a:solidFill>
                              <a:latin typeface="Cambria Math" panose="02040503050406030204" pitchFamily="18" charset="0"/>
                            </a:rPr>
                            <m:t>2</m:t>
                          </m:r>
                        </m:sub>
                      </m:sSub>
                      <m:r>
                        <a:rPr lang="en-US" sz="1500" b="0" i="1" dirty="0" smtClean="0">
                          <a:solidFill>
                            <a:schemeClr val="tx1"/>
                          </a:solidFill>
                          <a:latin typeface="Cambria Math"/>
                        </a:rPr>
                        <m:t>,</m:t>
                      </m:r>
                      <m:r>
                        <a:rPr lang="en-US" sz="1500" b="0" i="1" dirty="0" smtClean="0">
                          <a:solidFill>
                            <a:schemeClr val="tx1"/>
                          </a:solidFill>
                          <a:latin typeface="Cambria Math"/>
                        </a:rPr>
                        <m:t>𝑎</m:t>
                      </m:r>
                      <m:r>
                        <a:rPr lang="en-US" sz="1500" b="0" i="1" dirty="0" smtClean="0">
                          <a:solidFill>
                            <a:schemeClr val="tx1"/>
                          </a:solidFill>
                          <a:latin typeface="Cambria Math"/>
                        </a:rPr>
                        <m:t>′</m:t>
                      </m:r>
                    </m:oMath>
                  </m:oMathPara>
                </a14:m>
                <a:endParaRPr lang="en-US" sz="1500" i="1" dirty="0">
                  <a:solidFill>
                    <a:schemeClr val="tx1"/>
                  </a:solidFill>
                </a:endParaRPr>
              </a:p>
            </p:txBody>
          </p:sp>
        </mc:Choice>
        <mc:Fallback xmlns="">
          <p:sp>
            <p:nvSpPr>
              <p:cNvPr id="121" name="Oval 120"/>
              <p:cNvSpPr>
                <a:spLocks noRot="1" noChangeAspect="1" noMove="1" noResize="1" noEditPoints="1" noAdjustHandles="1" noChangeArrowheads="1" noChangeShapeType="1" noTextEdit="1"/>
              </p:cNvSpPr>
              <p:nvPr/>
            </p:nvSpPr>
            <p:spPr>
              <a:xfrm>
                <a:off x="5650953" y="3134347"/>
                <a:ext cx="463531" cy="450077"/>
              </a:xfrm>
              <a:prstGeom prst="ellipse">
                <a:avLst/>
              </a:prstGeom>
              <a:blipFill>
                <a:blip r:embed="rId13"/>
                <a:stretch>
                  <a:fillRect l="-6329" r="-10127"/>
                </a:stretch>
              </a:blipFill>
              <a:ln w="19050">
                <a:solidFill>
                  <a:srgbClr val="00B050"/>
                </a:solidFill>
                <a:prstDash val="sysDash"/>
              </a:ln>
            </p:spPr>
            <p:txBody>
              <a:bodyPr/>
              <a:lstStyle/>
              <a:p>
                <a:r>
                  <a:rPr lang="en-US">
                    <a:noFill/>
                  </a:rPr>
                  <a:t> </a:t>
                </a:r>
              </a:p>
            </p:txBody>
          </p:sp>
        </mc:Fallback>
      </mc:AlternateContent>
      <p:cxnSp>
        <p:nvCxnSpPr>
          <p:cNvPr id="122" name="Straight Arrow Connector 121"/>
          <p:cNvCxnSpPr>
            <a:endCxn id="121" idx="2"/>
          </p:cNvCxnSpPr>
          <p:nvPr/>
        </p:nvCxnSpPr>
        <p:spPr>
          <a:xfrm flipV="1">
            <a:off x="4386835" y="3359386"/>
            <a:ext cx="1264118" cy="450077"/>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Oval 122"/>
              <p:cNvSpPr/>
              <p:nvPr/>
            </p:nvSpPr>
            <p:spPr>
              <a:xfrm>
                <a:off x="5650955" y="3884819"/>
                <a:ext cx="463531" cy="450077"/>
              </a:xfrm>
              <a:prstGeom prst="ellipse">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500" b="0" i="1" dirty="0" smtClean="0">
                          <a:solidFill>
                            <a:schemeClr val="tx1"/>
                          </a:solidFill>
                          <a:latin typeface="Cambria Math"/>
                        </a:rPr>
                        <m:t>  </m:t>
                      </m:r>
                      <m:sSub>
                        <m:sSubPr>
                          <m:ctrlPr>
                            <a:rPr lang="en-US" sz="1500" b="0" i="1" dirty="0" smtClean="0">
                              <a:solidFill>
                                <a:schemeClr val="tx1"/>
                              </a:solidFill>
                              <a:latin typeface="Cambria Math" panose="02040503050406030204" pitchFamily="18" charset="0"/>
                            </a:rPr>
                          </m:ctrlPr>
                        </m:sSubPr>
                        <m:e>
                          <m:r>
                            <a:rPr lang="en-US" sz="1500" b="0" i="1" dirty="0" smtClean="0">
                              <a:solidFill>
                                <a:schemeClr val="tx1"/>
                              </a:solidFill>
                              <a:latin typeface="Cambria Math" panose="02040503050406030204" pitchFamily="18" charset="0"/>
                            </a:rPr>
                            <m:t>𝑠</m:t>
                          </m:r>
                        </m:e>
                        <m:sub>
                          <m:r>
                            <a:rPr lang="en-US" sz="1500" b="0" i="1" dirty="0" smtClean="0">
                              <a:solidFill>
                                <a:schemeClr val="tx1"/>
                              </a:solidFill>
                              <a:latin typeface="Cambria Math" panose="02040503050406030204" pitchFamily="18" charset="0"/>
                            </a:rPr>
                            <m:t>2</m:t>
                          </m:r>
                        </m:sub>
                      </m:sSub>
                      <m:r>
                        <a:rPr lang="en-US" sz="1500" b="0" i="1" dirty="0" smtClean="0">
                          <a:solidFill>
                            <a:schemeClr val="tx1"/>
                          </a:solidFill>
                          <a:latin typeface="Cambria Math"/>
                        </a:rPr>
                        <m:t>,</m:t>
                      </m:r>
                      <m:r>
                        <a:rPr lang="en-US" sz="1500" b="0" i="1" dirty="0" smtClean="0">
                          <a:solidFill>
                            <a:schemeClr val="tx1"/>
                          </a:solidFill>
                          <a:latin typeface="Cambria Math"/>
                        </a:rPr>
                        <m:t>𝑎</m:t>
                      </m:r>
                      <m:r>
                        <a:rPr lang="en-US" sz="1500" b="0" i="1" dirty="0" smtClean="0">
                          <a:solidFill>
                            <a:schemeClr val="tx1"/>
                          </a:solidFill>
                          <a:latin typeface="Cambria Math"/>
                        </a:rPr>
                        <m:t>′′</m:t>
                      </m:r>
                    </m:oMath>
                  </m:oMathPara>
                </a14:m>
                <a:endParaRPr lang="en-US" sz="1500" i="1" dirty="0">
                  <a:solidFill>
                    <a:schemeClr val="tx1"/>
                  </a:solidFill>
                </a:endParaRPr>
              </a:p>
            </p:txBody>
          </p:sp>
        </mc:Choice>
        <mc:Fallback xmlns="">
          <p:sp>
            <p:nvSpPr>
              <p:cNvPr id="123" name="Oval 122"/>
              <p:cNvSpPr>
                <a:spLocks noRot="1" noChangeAspect="1" noMove="1" noResize="1" noEditPoints="1" noAdjustHandles="1" noChangeArrowheads="1" noChangeShapeType="1" noTextEdit="1"/>
              </p:cNvSpPr>
              <p:nvPr/>
            </p:nvSpPr>
            <p:spPr>
              <a:xfrm>
                <a:off x="5650955" y="3884819"/>
                <a:ext cx="463531" cy="450077"/>
              </a:xfrm>
              <a:prstGeom prst="ellipse">
                <a:avLst/>
              </a:prstGeom>
              <a:blipFill>
                <a:blip r:embed="rId14"/>
                <a:stretch>
                  <a:fillRect l="-11392" r="-13924"/>
                </a:stretch>
              </a:blipFill>
              <a:ln w="19050">
                <a:solidFill>
                  <a:srgbClr val="00B050"/>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Rectangle 123"/>
              <p:cNvSpPr/>
              <p:nvPr/>
            </p:nvSpPr>
            <p:spPr>
              <a:xfrm>
                <a:off x="4686805" y="3245870"/>
                <a:ext cx="43531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𝑎</m:t>
                          </m:r>
                        </m:e>
                        <m:sub>
                          <m:r>
                            <a:rPr lang="en-US" sz="1600" b="0" i="1" dirty="0" smtClean="0">
                              <a:latin typeface="Cambria Math" panose="02040503050406030204" pitchFamily="18" charset="0"/>
                            </a:rPr>
                            <m:t>1</m:t>
                          </m:r>
                        </m:sub>
                      </m:sSub>
                    </m:oMath>
                  </m:oMathPara>
                </a14:m>
                <a:endParaRPr lang="en-US" sz="1600" dirty="0"/>
              </a:p>
            </p:txBody>
          </p:sp>
        </mc:Choice>
        <mc:Fallback xmlns="">
          <p:sp>
            <p:nvSpPr>
              <p:cNvPr id="124" name="Rectangle 123"/>
              <p:cNvSpPr>
                <a:spLocks noRot="1" noChangeAspect="1" noMove="1" noResize="1" noEditPoints="1" noAdjustHandles="1" noChangeArrowheads="1" noChangeShapeType="1" noTextEdit="1"/>
              </p:cNvSpPr>
              <p:nvPr/>
            </p:nvSpPr>
            <p:spPr>
              <a:xfrm>
                <a:off x="4686805" y="3245870"/>
                <a:ext cx="435312" cy="3385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Rectangle 124"/>
              <p:cNvSpPr/>
              <p:nvPr/>
            </p:nvSpPr>
            <p:spPr>
              <a:xfrm>
                <a:off x="4686805" y="3917367"/>
                <a:ext cx="44005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i="1" dirty="0" smtClean="0">
                              <a:latin typeface="Cambria Math"/>
                            </a:rPr>
                            <m:t>𝑎</m:t>
                          </m:r>
                        </m:e>
                        <m:sub>
                          <m:r>
                            <a:rPr lang="en-US" sz="1600" b="0" i="1" dirty="0" smtClean="0">
                              <a:latin typeface="Cambria Math" panose="02040503050406030204" pitchFamily="18" charset="0"/>
                            </a:rPr>
                            <m:t>2</m:t>
                          </m:r>
                        </m:sub>
                      </m:sSub>
                    </m:oMath>
                  </m:oMathPara>
                </a14:m>
                <a:endParaRPr lang="en-US" sz="1600" dirty="0"/>
              </a:p>
            </p:txBody>
          </p:sp>
        </mc:Choice>
        <mc:Fallback xmlns="">
          <p:sp>
            <p:nvSpPr>
              <p:cNvPr id="125" name="Rectangle 124"/>
              <p:cNvSpPr>
                <a:spLocks noRot="1" noChangeAspect="1" noMove="1" noResize="1" noEditPoints="1" noAdjustHandles="1" noChangeArrowheads="1" noChangeShapeType="1" noTextEdit="1"/>
              </p:cNvSpPr>
              <p:nvPr/>
            </p:nvSpPr>
            <p:spPr>
              <a:xfrm>
                <a:off x="4686805" y="3917367"/>
                <a:ext cx="440056" cy="3385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p:cNvSpPr/>
              <p:nvPr/>
            </p:nvSpPr>
            <p:spPr>
              <a:xfrm rot="20081522">
                <a:off x="2604396" y="2369331"/>
                <a:ext cx="1219392" cy="307777"/>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400" i="1" smtClean="0">
                          <a:solidFill>
                            <a:schemeClr val="tx1"/>
                          </a:solidFill>
                          <a:latin typeface="Cambria Math"/>
                        </a:rPr>
                        <m:t>𝑇</m:t>
                      </m:r>
                      <m:r>
                        <a:rPr lang="en-US" sz="1400" b="0" i="1" smtClean="0">
                          <a:solidFill>
                            <a:schemeClr val="tx1"/>
                          </a:solidFill>
                          <a:latin typeface="Cambria Math"/>
                        </a:rPr>
                        <m:t>(</m:t>
                      </m:r>
                      <m:r>
                        <a:rPr lang="en-US" sz="1400" i="1">
                          <a:latin typeface="Cambria Math"/>
                        </a:rPr>
                        <m:t>𝑠</m:t>
                      </m:r>
                      <m:r>
                        <a:rPr lang="en-US" sz="1400" i="1">
                          <a:latin typeface="Cambria Math"/>
                        </a:rPr>
                        <m:t>,</m:t>
                      </m:r>
                      <m:r>
                        <a:rPr lang="en-US" sz="1400" i="1">
                          <a:latin typeface="Cambria Math"/>
                        </a:rPr>
                        <m:t>𝑎</m:t>
                      </m:r>
                      <m:r>
                        <a:rPr lang="en-US" sz="1400" i="1">
                          <a:latin typeface="Cambria Math"/>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r>
                        <a:rPr lang="en-US" sz="1400" b="0" i="1" smtClean="0">
                          <a:solidFill>
                            <a:schemeClr val="tx1"/>
                          </a:solidFill>
                          <a:latin typeface="Cambria Math"/>
                        </a:rPr>
                        <m:t>) </m:t>
                      </m:r>
                    </m:oMath>
                  </m:oMathPara>
                </a14:m>
                <a:endParaRPr lang="en-US" sz="1400" dirty="0">
                  <a:solidFill>
                    <a:schemeClr val="tx1"/>
                  </a:solidFill>
                </a:endParaRPr>
              </a:p>
            </p:txBody>
          </p:sp>
        </mc:Choice>
        <mc:Fallback xmlns="">
          <p:sp>
            <p:nvSpPr>
              <p:cNvPr id="126" name="Rectangle 125"/>
              <p:cNvSpPr>
                <a:spLocks noRot="1" noChangeAspect="1" noMove="1" noResize="1" noEditPoints="1" noAdjustHandles="1" noChangeArrowheads="1" noChangeShapeType="1" noTextEdit="1"/>
              </p:cNvSpPr>
              <p:nvPr/>
            </p:nvSpPr>
            <p:spPr>
              <a:xfrm rot="20081522">
                <a:off x="2604396" y="2369331"/>
                <a:ext cx="1219392"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p:cNvSpPr/>
              <p:nvPr/>
            </p:nvSpPr>
            <p:spPr>
              <a:xfrm rot="20073010">
                <a:off x="2810286" y="2613118"/>
                <a:ext cx="101489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a:rPr>
                        <m:t>𝑅</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a:rPr>
                            <m:t>𝑠</m:t>
                          </m:r>
                          <m:r>
                            <a:rPr lang="en-US" sz="1400" i="1">
                              <a:solidFill>
                                <a:schemeClr val="tx1"/>
                              </a:solidFill>
                              <a:latin typeface="Cambria Math"/>
                            </a:rPr>
                            <m:t>,</m:t>
                          </m:r>
                          <m:r>
                            <a:rPr lang="en-US" sz="1400" i="1">
                              <a:solidFill>
                                <a:schemeClr val="tx1"/>
                              </a:solidFill>
                              <a:latin typeface="Cambria Math"/>
                            </a:rPr>
                            <m:t>𝑎</m:t>
                          </m:r>
                          <m:r>
                            <a:rPr lang="en-US" sz="1400" i="1">
                              <a:solidFill>
                                <a:schemeClr val="tx1"/>
                              </a:solidFill>
                              <a:latin typeface="Cambria Math"/>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𝑠</m:t>
                              </m:r>
                            </m:e>
                            <m:sub>
                              <m:r>
                                <a:rPr lang="en-US" sz="1400" b="0" i="1" smtClean="0">
                                  <a:solidFill>
                                    <a:schemeClr val="tx1"/>
                                  </a:solidFill>
                                  <a:latin typeface="Cambria Math" panose="02040503050406030204" pitchFamily="18" charset="0"/>
                                </a:rPr>
                                <m:t>1</m:t>
                              </m:r>
                            </m:sub>
                          </m:sSub>
                          <m:r>
                            <a:rPr lang="en-US" sz="1400" i="1" smtClean="0">
                              <a:solidFill>
                                <a:schemeClr val="tx1"/>
                              </a:solidFill>
                              <a:latin typeface="Cambria Math" panose="02040503050406030204" pitchFamily="18" charset="0"/>
                            </a:rPr>
                            <m:t> </m:t>
                          </m:r>
                        </m:e>
                      </m:d>
                    </m:oMath>
                  </m:oMathPara>
                </a14:m>
                <a:endParaRPr lang="en-US" sz="1400" dirty="0">
                  <a:solidFill>
                    <a:schemeClr val="tx1"/>
                  </a:solidFill>
                </a:endParaRPr>
              </a:p>
            </p:txBody>
          </p:sp>
        </mc:Choice>
        <mc:Fallback xmlns="">
          <p:sp>
            <p:nvSpPr>
              <p:cNvPr id="127" name="Rectangle 126"/>
              <p:cNvSpPr>
                <a:spLocks noRot="1" noChangeAspect="1" noMove="1" noResize="1" noEditPoints="1" noAdjustHandles="1" noChangeArrowheads="1" noChangeShapeType="1" noTextEdit="1"/>
              </p:cNvSpPr>
              <p:nvPr/>
            </p:nvSpPr>
            <p:spPr>
              <a:xfrm rot="20073010">
                <a:off x="2810286" y="2613118"/>
                <a:ext cx="1014893" cy="307777"/>
              </a:xfrm>
              <a:prstGeom prst="rect">
                <a:avLst/>
              </a:prstGeom>
              <a:blipFill>
                <a:blip r:embed="rId18"/>
                <a:stretch>
                  <a:fillRect/>
                </a:stretch>
              </a:blipFill>
            </p:spPr>
            <p:txBody>
              <a:bodyPr/>
              <a:lstStyle/>
              <a:p>
                <a:r>
                  <a:rPr lang="en-US">
                    <a:noFill/>
                  </a:rPr>
                  <a:t> </a:t>
                </a:r>
              </a:p>
            </p:txBody>
          </p:sp>
        </mc:Fallback>
      </mc:AlternateContent>
      <p:cxnSp>
        <p:nvCxnSpPr>
          <p:cNvPr id="92" name="Straight Arrow Connector 91"/>
          <p:cNvCxnSpPr>
            <a:stCxn id="82" idx="6"/>
            <a:endCxn id="70" idx="2"/>
          </p:cNvCxnSpPr>
          <p:nvPr/>
        </p:nvCxnSpPr>
        <p:spPr>
          <a:xfrm flipV="1">
            <a:off x="2437630" y="2378763"/>
            <a:ext cx="1466432" cy="70967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Rectangle 127"/>
              <p:cNvSpPr/>
              <p:nvPr/>
            </p:nvSpPr>
            <p:spPr>
              <a:xfrm rot="1578126">
                <a:off x="2748857" y="3235981"/>
                <a:ext cx="1219392" cy="307777"/>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en-US" sz="1400" i="1" smtClean="0">
                          <a:solidFill>
                            <a:schemeClr val="tx1"/>
                          </a:solidFill>
                          <a:latin typeface="Cambria Math"/>
                        </a:rPr>
                        <m:t>𝑇</m:t>
                      </m:r>
                      <m:r>
                        <a:rPr lang="en-US" sz="1400" b="0" i="1" smtClean="0">
                          <a:solidFill>
                            <a:schemeClr val="tx1"/>
                          </a:solidFill>
                          <a:latin typeface="Cambria Math"/>
                        </a:rPr>
                        <m:t>(</m:t>
                      </m:r>
                      <m:r>
                        <a:rPr lang="en-US" sz="1400" i="1">
                          <a:latin typeface="Cambria Math"/>
                        </a:rPr>
                        <m:t>𝑠</m:t>
                      </m:r>
                      <m:r>
                        <a:rPr lang="en-US" sz="1400" i="1">
                          <a:latin typeface="Cambria Math"/>
                        </a:rPr>
                        <m:t>,</m:t>
                      </m:r>
                      <m:r>
                        <a:rPr lang="en-US" sz="1400" i="1">
                          <a:latin typeface="Cambria Math"/>
                        </a:rPr>
                        <m:t>𝑎</m:t>
                      </m:r>
                      <m:r>
                        <a:rPr lang="en-US" sz="1400" i="1">
                          <a:latin typeface="Cambria Math"/>
                        </a:rPr>
                        <m:t>,</m:t>
                      </m:r>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𝑠</m:t>
                          </m:r>
                        </m:e>
                        <m:sub>
                          <m:r>
                            <a:rPr lang="en-US" sz="1400" b="0" i="1" smtClean="0">
                              <a:latin typeface="Cambria Math" panose="02040503050406030204" pitchFamily="18" charset="0"/>
                            </a:rPr>
                            <m:t>2</m:t>
                          </m:r>
                        </m:sub>
                      </m:sSub>
                      <m:r>
                        <a:rPr lang="en-US" sz="1400" b="0" i="1" smtClean="0">
                          <a:solidFill>
                            <a:schemeClr val="tx1"/>
                          </a:solidFill>
                          <a:latin typeface="Cambria Math"/>
                        </a:rPr>
                        <m:t>) </m:t>
                      </m:r>
                    </m:oMath>
                  </m:oMathPara>
                </a14:m>
                <a:endParaRPr lang="en-US" sz="1400" dirty="0">
                  <a:solidFill>
                    <a:schemeClr val="tx1"/>
                  </a:solidFill>
                </a:endParaRPr>
              </a:p>
            </p:txBody>
          </p:sp>
        </mc:Choice>
        <mc:Fallback xmlns="">
          <p:sp>
            <p:nvSpPr>
              <p:cNvPr id="128" name="Rectangle 127"/>
              <p:cNvSpPr>
                <a:spLocks noRot="1" noChangeAspect="1" noMove="1" noResize="1" noEditPoints="1" noAdjustHandles="1" noChangeArrowheads="1" noChangeShapeType="1" noTextEdit="1"/>
              </p:cNvSpPr>
              <p:nvPr/>
            </p:nvSpPr>
            <p:spPr>
              <a:xfrm rot="1578126">
                <a:off x="2748857" y="3235981"/>
                <a:ext cx="1219392"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rot="1522657">
                <a:off x="2724599" y="3468094"/>
                <a:ext cx="9789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a:rPr>
                        <m:t>𝑅</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a:rPr>
                            <m:t>𝑠</m:t>
                          </m:r>
                          <m:r>
                            <a:rPr lang="en-US" sz="1400" i="1">
                              <a:solidFill>
                                <a:schemeClr val="tx1"/>
                              </a:solidFill>
                              <a:latin typeface="Cambria Math"/>
                            </a:rPr>
                            <m:t>,</m:t>
                          </m:r>
                          <m:r>
                            <a:rPr lang="en-US" sz="1400" i="1">
                              <a:solidFill>
                                <a:schemeClr val="tx1"/>
                              </a:solidFill>
                              <a:latin typeface="Cambria Math"/>
                            </a:rPr>
                            <m:t>𝑎</m:t>
                          </m:r>
                          <m:r>
                            <a:rPr lang="en-US" sz="1400" i="1">
                              <a:solidFill>
                                <a:schemeClr val="tx1"/>
                              </a:solidFill>
                              <a:latin typeface="Cambria Math"/>
                            </a:rPr>
                            <m:t>,</m:t>
                          </m:r>
                          <m:sSub>
                            <m:sSubPr>
                              <m:ctrlPr>
                                <a:rPr lang="en-US" sz="1400" b="0" i="1" smtClean="0">
                                  <a:solidFill>
                                    <a:schemeClr val="tx1"/>
                                  </a:solidFill>
                                  <a:latin typeface="Cambria Math" panose="02040503050406030204" pitchFamily="18" charset="0"/>
                                </a:rPr>
                              </m:ctrlPr>
                            </m:sSubPr>
                            <m:e>
                              <m:r>
                                <a:rPr lang="en-US" sz="1400" i="1" smtClean="0">
                                  <a:solidFill>
                                    <a:schemeClr val="tx1"/>
                                  </a:solidFill>
                                  <a:latin typeface="Cambria Math" panose="02040503050406030204" pitchFamily="18" charset="0"/>
                                </a:rPr>
                                <m:t>𝑠</m:t>
                              </m:r>
                            </m:e>
                            <m:sub>
                              <m:r>
                                <a:rPr lang="en-US" sz="1400" b="0" i="1" smtClean="0">
                                  <a:solidFill>
                                    <a:schemeClr val="tx1"/>
                                  </a:solidFill>
                                  <a:latin typeface="Cambria Math" panose="02040503050406030204" pitchFamily="18" charset="0"/>
                                </a:rPr>
                                <m:t>2</m:t>
                              </m:r>
                            </m:sub>
                          </m:sSub>
                        </m:e>
                      </m:d>
                    </m:oMath>
                  </m:oMathPara>
                </a14:m>
                <a:endParaRPr lang="en-US" sz="1400" dirty="0">
                  <a:solidFill>
                    <a:schemeClr val="tx1"/>
                  </a:solidFill>
                </a:endParaRPr>
              </a:p>
            </p:txBody>
          </p:sp>
        </mc:Choice>
        <mc:Fallback xmlns="">
          <p:sp>
            <p:nvSpPr>
              <p:cNvPr id="129" name="Rectangle 128"/>
              <p:cNvSpPr>
                <a:spLocks noRot="1" noChangeAspect="1" noMove="1" noResize="1" noEditPoints="1" noAdjustHandles="1" noChangeArrowheads="1" noChangeShapeType="1" noTextEdit="1"/>
              </p:cNvSpPr>
              <p:nvPr/>
            </p:nvSpPr>
            <p:spPr>
              <a:xfrm rot="1522657">
                <a:off x="2724599" y="3468094"/>
                <a:ext cx="978986" cy="307777"/>
              </a:xfrm>
              <a:prstGeom prst="rect">
                <a:avLst/>
              </a:prstGeom>
              <a:blipFill>
                <a:blip r:embed="rId20"/>
                <a:stretch>
                  <a:fillRect/>
                </a:stretch>
              </a:blipFill>
            </p:spPr>
            <p:txBody>
              <a:bodyPr/>
              <a:lstStyle/>
              <a:p>
                <a:r>
                  <a:rPr lang="en-US">
                    <a:noFill/>
                  </a:rPr>
                  <a:t> </a:t>
                </a:r>
              </a:p>
            </p:txBody>
          </p:sp>
        </mc:Fallback>
      </mc:AlternateContent>
      <p:cxnSp>
        <p:nvCxnSpPr>
          <p:cNvPr id="75" name="Straight Arrow Connector 74"/>
          <p:cNvCxnSpPr>
            <a:endCxn id="71" idx="2"/>
          </p:cNvCxnSpPr>
          <p:nvPr/>
        </p:nvCxnSpPr>
        <p:spPr>
          <a:xfrm>
            <a:off x="2439795" y="3088436"/>
            <a:ext cx="1481454" cy="709549"/>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Rectangle 129"/>
              <p:cNvSpPr/>
              <p:nvPr/>
            </p:nvSpPr>
            <p:spPr>
              <a:xfrm>
                <a:off x="1776114" y="4631191"/>
                <a:ext cx="5058372" cy="93140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a:rPr>
                            <m:t>𝑄</m:t>
                          </m:r>
                        </m:e>
                        <m:sup>
                          <m:r>
                            <a:rPr lang="en-US" sz="1600" i="1">
                              <a:latin typeface="Cambria Math"/>
                            </a:rPr>
                            <m:t>∗</m:t>
                          </m:r>
                        </m:sup>
                      </m:sSup>
                      <m:d>
                        <m:dPr>
                          <m:ctrlPr>
                            <a:rPr lang="en-US" sz="1600" i="1">
                              <a:latin typeface="Cambria Math" panose="02040503050406030204" pitchFamily="18" charset="0"/>
                            </a:rPr>
                          </m:ctrlPr>
                        </m:dPr>
                        <m:e>
                          <m:r>
                            <a:rPr lang="en-US" sz="1600" i="1">
                              <a:latin typeface="Cambria Math"/>
                            </a:rPr>
                            <m:t>𝑠</m:t>
                          </m:r>
                          <m:r>
                            <a:rPr lang="en-US" sz="1600" b="0" i="1" smtClean="0">
                              <a:latin typeface="Cambria Math"/>
                            </a:rPr>
                            <m:t>,</m:t>
                          </m:r>
                          <m:r>
                            <a:rPr lang="en-US" sz="1600" b="0" i="1" smtClean="0">
                              <a:latin typeface="Cambria Math"/>
                            </a:rPr>
                            <m:t>𝑎</m:t>
                          </m:r>
                        </m:e>
                      </m:d>
                      <m:r>
                        <a:rPr lang="en-US" sz="1600" b="0" i="1" smtClean="0">
                          <a:latin typeface="Cambria Math"/>
                        </a:rPr>
                        <m:t>=</m:t>
                      </m:r>
                      <m:r>
                        <a:rPr lang="en-US" sz="1600" b="0" i="1" smtClean="0">
                          <a:latin typeface="Cambria Math" panose="02040503050406030204" pitchFamily="18" charset="0"/>
                          <a:ea typeface="Cambria Math" panose="02040503050406030204" pitchFamily="18" charset="0"/>
                        </a:rPr>
                        <m:t>𝔼</m:t>
                      </m:r>
                      <m:d>
                        <m:dPr>
                          <m:begChr m:val="{"/>
                          <m:endChr m:val="}"/>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𝑟</m:t>
                              </m:r>
                            </m:e>
                            <m:sub>
                              <m:r>
                                <a:rPr lang="en-US" sz="1600" i="1">
                                  <a:latin typeface="Cambria Math"/>
                                </a:rPr>
                                <m:t>𝑡</m:t>
                              </m:r>
                            </m:sub>
                          </m:sSub>
                          <m:r>
                            <a:rPr lang="en-US" sz="1600" b="0" i="1" smtClean="0">
                              <a:latin typeface="Cambria Math"/>
                            </a:rPr>
                            <m:t>+</m:t>
                          </m:r>
                          <m:r>
                            <a:rPr lang="en-US" sz="1600" b="0" i="1" smtClean="0">
                              <a:latin typeface="Cambria Math"/>
                            </a:rPr>
                            <m:t>𝛾</m:t>
                          </m:r>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a:rPr>
                                    <m:t>max</m:t>
                                  </m:r>
                                </m:e>
                                <m:lim>
                                  <m:r>
                                    <a:rPr lang="en-US" sz="1600" b="0" i="1" smtClean="0">
                                      <a:latin typeface="Cambria Math"/>
                                    </a:rPr>
                                    <m:t>𝑎</m:t>
                                  </m:r>
                                  <m:r>
                                    <a:rPr lang="en-US" sz="1600" b="0" i="1" smtClean="0">
                                      <a:latin typeface="Cambria Math"/>
                                    </a:rPr>
                                    <m:t>′</m:t>
                                  </m:r>
                                </m:lim>
                              </m:limLow>
                            </m:fName>
                            <m:e>
                              <m:sSup>
                                <m:sSupPr>
                                  <m:ctrlPr>
                                    <a:rPr lang="en-US" sz="1600" i="1">
                                      <a:latin typeface="Cambria Math" panose="02040503050406030204" pitchFamily="18" charset="0"/>
                                    </a:rPr>
                                  </m:ctrlPr>
                                </m:sSupPr>
                                <m:e>
                                  <m:r>
                                    <a:rPr lang="en-US" sz="1600" i="1">
                                      <a:latin typeface="Cambria Math"/>
                                    </a:rPr>
                                    <m:t>𝑄</m:t>
                                  </m:r>
                                </m:e>
                                <m:sup>
                                  <m:r>
                                    <a:rPr lang="en-US" sz="1600" i="1">
                                      <a:latin typeface="Cambria Math"/>
                                    </a:rPr>
                                    <m:t>∗</m:t>
                                  </m:r>
                                </m:sup>
                              </m:sSup>
                              <m:d>
                                <m:dPr>
                                  <m:ctrlPr>
                                    <a:rPr lang="en-US" sz="1600" i="1">
                                      <a:latin typeface="Cambria Math" panose="02040503050406030204" pitchFamily="18" charset="0"/>
                                    </a:rPr>
                                  </m:ctrlPr>
                                </m:dPr>
                                <m:e>
                                  <m:r>
                                    <a:rPr lang="en-US" sz="1600" i="1">
                                      <a:latin typeface="Cambria Math"/>
                                    </a:rPr>
                                    <m:t>𝑠</m:t>
                                  </m:r>
                                  <m:r>
                                    <a:rPr lang="en-US" sz="1600" i="1">
                                      <a:latin typeface="Cambria Math"/>
                                    </a:rPr>
                                    <m:t>′,</m:t>
                                  </m:r>
                                  <m:r>
                                    <a:rPr lang="en-US" sz="1600" i="1">
                                      <a:latin typeface="Cambria Math"/>
                                    </a:rPr>
                                    <m:t>𝑎</m:t>
                                  </m:r>
                                  <m:r>
                                    <a:rPr lang="en-US" sz="1600" b="0" i="1" smtClean="0">
                                      <a:latin typeface="Cambria Math"/>
                                    </a:rPr>
                                    <m:t>′</m:t>
                                  </m:r>
                                </m:e>
                              </m:d>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𝑠</m:t>
                                  </m:r>
                                </m:e>
                                <m:sub>
                                  <m:r>
                                    <a:rPr lang="en-US" sz="1600" b="0" i="1" smtClean="0">
                                      <a:latin typeface="Cambria Math"/>
                                    </a:rPr>
                                    <m:t>𝑡</m:t>
                                  </m:r>
                                </m:sub>
                              </m:sSub>
                              <m:r>
                                <a:rPr lang="en-US" sz="1600" b="0" i="1" smtClean="0">
                                  <a:latin typeface="Cambria Math"/>
                                </a:rPr>
                                <m:t>=</m:t>
                              </m:r>
                              <m:r>
                                <a:rPr lang="en-US" sz="1600" b="0" i="1" smtClean="0">
                                  <a:latin typeface="Cambria Math"/>
                                </a:rPr>
                                <m:t>𝑠</m:t>
                              </m:r>
                              <m:r>
                                <a:rPr lang="en-US" sz="1600" b="0" i="1" smtClean="0">
                                  <a:latin typeface="Cambria Math"/>
                                </a:rPr>
                                <m:t>, </m:t>
                              </m:r>
                              <m:sSub>
                                <m:sSubPr>
                                  <m:ctrlPr>
                                    <a:rPr lang="en-US" sz="1600" b="0" i="1" smtClean="0">
                                      <a:latin typeface="Cambria Math" panose="02040503050406030204" pitchFamily="18" charset="0"/>
                                    </a:rPr>
                                  </m:ctrlPr>
                                </m:sSubPr>
                                <m:e>
                                  <m:r>
                                    <a:rPr lang="en-US" sz="1600" b="0" i="1" smtClean="0">
                                      <a:latin typeface="Cambria Math"/>
                                    </a:rPr>
                                    <m:t>𝑎</m:t>
                                  </m:r>
                                </m:e>
                                <m:sub>
                                  <m:r>
                                    <a:rPr lang="en-US" sz="1600" b="0" i="1" smtClean="0">
                                      <a:latin typeface="Cambria Math"/>
                                    </a:rPr>
                                    <m:t>𝑡</m:t>
                                  </m:r>
                                </m:sub>
                              </m:sSub>
                              <m:r>
                                <a:rPr lang="en-US" sz="1600" b="0" i="1" smtClean="0">
                                  <a:latin typeface="Cambria Math"/>
                                </a:rPr>
                                <m:t>=</m:t>
                              </m:r>
                              <m:r>
                                <a:rPr lang="en-US" sz="1600" b="0" i="1" smtClean="0">
                                  <a:latin typeface="Cambria Math"/>
                                </a:rPr>
                                <m:t>𝑎</m:t>
                              </m:r>
                            </m:e>
                          </m:func>
                        </m:e>
                      </m:d>
                    </m:oMath>
                  </m:oMathPara>
                </a14:m>
                <a:endParaRPr lang="en-US" sz="1600" b="0" i="1" dirty="0" smtClean="0">
                  <a:latin typeface="Cambria Math"/>
                </a:endParaRPr>
              </a:p>
              <a:p>
                <a:pPr/>
                <a14:m>
                  <m:oMathPara xmlns:m="http://schemas.openxmlformats.org/officeDocument/2006/math">
                    <m:oMathParaPr>
                      <m:jc m:val="left"/>
                    </m:oMathParaPr>
                    <m:oMath xmlns:m="http://schemas.openxmlformats.org/officeDocument/2006/math">
                      <m:r>
                        <a:rPr lang="en-US" sz="1600" b="0" i="1" smtClean="0">
                          <a:latin typeface="Cambria Math"/>
                        </a:rPr>
                        <m:t>                =</m:t>
                      </m:r>
                      <m:nary>
                        <m:naryPr>
                          <m:chr m:val="∑"/>
                          <m:limLoc m:val="subSup"/>
                          <m:supHide m:val="on"/>
                          <m:ctrlPr>
                            <a:rPr lang="en-US" sz="1600" i="1">
                              <a:latin typeface="Cambria Math" panose="02040503050406030204" pitchFamily="18" charset="0"/>
                            </a:rPr>
                          </m:ctrlPr>
                        </m:naryPr>
                        <m:sub>
                          <m:r>
                            <m:rPr>
                              <m:brk m:alnAt="9"/>
                            </m:rPr>
                            <a:rPr lang="en-US" sz="1600" i="1">
                              <a:latin typeface="Cambria Math"/>
                            </a:rPr>
                            <m:t>𝑠</m:t>
                          </m:r>
                          <m:r>
                            <a:rPr lang="en-US" sz="1600" i="1">
                              <a:latin typeface="Cambria Math"/>
                            </a:rPr>
                            <m:t>′</m:t>
                          </m:r>
                        </m:sub>
                        <m:sup/>
                        <m:e>
                          <m:r>
                            <a:rPr lang="en-US" sz="1600" i="1">
                              <a:latin typeface="Cambria Math"/>
                            </a:rPr>
                            <m:t>𝑇</m:t>
                          </m:r>
                          <m:r>
                            <a:rPr lang="en-US" sz="1600" i="1">
                              <a:latin typeface="Cambria Math"/>
                            </a:rPr>
                            <m:t>(</m:t>
                          </m:r>
                          <m:r>
                            <a:rPr lang="en-US" sz="1600" i="1">
                              <a:latin typeface="Cambria Math"/>
                            </a:rPr>
                            <m:t>𝑠</m:t>
                          </m:r>
                          <m:r>
                            <a:rPr lang="en-US" sz="1600" i="1">
                              <a:latin typeface="Cambria Math"/>
                            </a:rPr>
                            <m:t>,</m:t>
                          </m:r>
                          <m:r>
                            <a:rPr lang="en-US" sz="1600" i="1">
                              <a:latin typeface="Cambria Math"/>
                            </a:rPr>
                            <m:t>𝑎</m:t>
                          </m:r>
                          <m:r>
                            <a:rPr lang="en-US" sz="1600" i="1">
                              <a:latin typeface="Cambria Math"/>
                            </a:rPr>
                            <m:t>,</m:t>
                          </m:r>
                          <m:sSup>
                            <m:sSupPr>
                              <m:ctrlPr>
                                <a:rPr lang="en-US" sz="1600" i="1">
                                  <a:latin typeface="Cambria Math" panose="02040503050406030204" pitchFamily="18" charset="0"/>
                                </a:rPr>
                              </m:ctrlPr>
                            </m:sSupPr>
                            <m:e>
                              <m:r>
                                <a:rPr lang="en-US" sz="1600" i="1">
                                  <a:latin typeface="Cambria Math"/>
                                </a:rPr>
                                <m:t>𝑠</m:t>
                              </m:r>
                            </m:e>
                            <m:sup>
                              <m:r>
                                <a:rPr lang="en-US" sz="1600" i="1">
                                  <a:latin typeface="Cambria Math"/>
                                </a:rPr>
                                <m:t>′</m:t>
                              </m:r>
                            </m:sup>
                          </m:sSup>
                          <m:r>
                            <a:rPr lang="en-US" sz="1600" i="1">
                              <a:latin typeface="Cambria Math"/>
                            </a:rPr>
                            <m:t>)</m:t>
                          </m:r>
                          <m:d>
                            <m:dPr>
                              <m:begChr m:val="{"/>
                              <m:endChr m:val="}"/>
                              <m:ctrlPr>
                                <a:rPr lang="en-US" sz="1600" i="1">
                                  <a:latin typeface="Cambria Math" panose="02040503050406030204" pitchFamily="18" charset="0"/>
                                </a:rPr>
                              </m:ctrlPr>
                            </m:dPr>
                            <m:e>
                              <m:r>
                                <a:rPr lang="en-US" sz="1600" i="1">
                                  <a:latin typeface="Cambria Math"/>
                                </a:rPr>
                                <m:t>𝑅</m:t>
                              </m:r>
                              <m:d>
                                <m:dPr>
                                  <m:ctrlPr>
                                    <a:rPr lang="en-US" sz="1600" i="1">
                                      <a:latin typeface="Cambria Math" panose="02040503050406030204" pitchFamily="18" charset="0"/>
                                    </a:rPr>
                                  </m:ctrlPr>
                                </m:dPr>
                                <m:e>
                                  <m:r>
                                    <a:rPr lang="en-US" sz="1600" i="1">
                                      <a:latin typeface="Cambria Math"/>
                                    </a:rPr>
                                    <m:t>𝑠</m:t>
                                  </m:r>
                                  <m:r>
                                    <a:rPr lang="en-US" sz="1600" i="1">
                                      <a:latin typeface="Cambria Math"/>
                                    </a:rPr>
                                    <m:t>,</m:t>
                                  </m:r>
                                  <m:r>
                                    <a:rPr lang="en-US" sz="1600" i="1">
                                      <a:latin typeface="Cambria Math"/>
                                    </a:rPr>
                                    <m:t>𝑎</m:t>
                                  </m:r>
                                  <m:r>
                                    <a:rPr lang="en-US" sz="1600" i="1">
                                      <a:latin typeface="Cambria Math"/>
                                    </a:rPr>
                                    <m:t>,</m:t>
                                  </m:r>
                                  <m:sSup>
                                    <m:sSupPr>
                                      <m:ctrlPr>
                                        <a:rPr lang="en-US" sz="1600" i="1">
                                          <a:latin typeface="Cambria Math" panose="02040503050406030204" pitchFamily="18" charset="0"/>
                                        </a:rPr>
                                      </m:ctrlPr>
                                    </m:sSupPr>
                                    <m:e>
                                      <m:r>
                                        <a:rPr lang="en-US" sz="1600" i="1">
                                          <a:latin typeface="Cambria Math"/>
                                        </a:rPr>
                                        <m:t>𝑠</m:t>
                                      </m:r>
                                    </m:e>
                                    <m:sup>
                                      <m:r>
                                        <a:rPr lang="en-US" sz="1600" i="1">
                                          <a:latin typeface="Cambria Math"/>
                                        </a:rPr>
                                        <m:t>′</m:t>
                                      </m:r>
                                    </m:sup>
                                  </m:sSup>
                                </m:e>
                              </m:d>
                              <m:r>
                                <a:rPr lang="en-US" sz="1600" i="1">
                                  <a:latin typeface="Cambria Math"/>
                                </a:rPr>
                                <m:t>+</m:t>
                              </m:r>
                              <m:r>
                                <a:rPr lang="en-US" sz="1600" i="1">
                                  <a:latin typeface="Cambria Math"/>
                                </a:rPr>
                                <m:t>𝛾</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a:rPr>
                                        <m:t>max</m:t>
                                      </m:r>
                                    </m:e>
                                    <m:lim>
                                      <m:r>
                                        <a:rPr lang="en-US" sz="1600" i="1">
                                          <a:latin typeface="Cambria Math"/>
                                        </a:rPr>
                                        <m:t>𝑎</m:t>
                                      </m:r>
                                      <m:r>
                                        <a:rPr lang="en-US" sz="1600" i="1">
                                          <a:latin typeface="Cambria Math"/>
                                        </a:rPr>
                                        <m:t>′</m:t>
                                      </m:r>
                                    </m:lim>
                                  </m:limLow>
                                </m:fName>
                                <m:e>
                                  <m:sSup>
                                    <m:sSupPr>
                                      <m:ctrlPr>
                                        <a:rPr lang="en-US" sz="1600" i="1">
                                          <a:latin typeface="Cambria Math" panose="02040503050406030204" pitchFamily="18" charset="0"/>
                                        </a:rPr>
                                      </m:ctrlPr>
                                    </m:sSupPr>
                                    <m:e>
                                      <m:r>
                                        <a:rPr lang="en-US" sz="1600" i="1">
                                          <a:latin typeface="Cambria Math"/>
                                        </a:rPr>
                                        <m:t>𝑄</m:t>
                                      </m:r>
                                    </m:e>
                                    <m:sup>
                                      <m:r>
                                        <a:rPr lang="en-US" sz="1600" i="1">
                                          <a:latin typeface="Cambria Math"/>
                                        </a:rPr>
                                        <m:t>∗</m:t>
                                      </m:r>
                                    </m:sup>
                                  </m:sSup>
                                  <m:d>
                                    <m:dPr>
                                      <m:ctrlPr>
                                        <a:rPr lang="en-US" sz="1600" i="1">
                                          <a:latin typeface="Cambria Math" panose="02040503050406030204" pitchFamily="18" charset="0"/>
                                        </a:rPr>
                                      </m:ctrlPr>
                                    </m:dPr>
                                    <m:e>
                                      <m:r>
                                        <a:rPr lang="en-US" sz="1600" i="1">
                                          <a:latin typeface="Cambria Math"/>
                                        </a:rPr>
                                        <m:t>𝑠</m:t>
                                      </m:r>
                                      <m:r>
                                        <a:rPr lang="en-US" sz="1600" i="1">
                                          <a:latin typeface="Cambria Math"/>
                                        </a:rPr>
                                        <m:t>′,</m:t>
                                      </m:r>
                                      <m:r>
                                        <a:rPr lang="en-US" sz="1600" i="1">
                                          <a:latin typeface="Cambria Math"/>
                                        </a:rPr>
                                        <m:t>𝑎</m:t>
                                      </m:r>
                                      <m:r>
                                        <a:rPr lang="en-US" sz="1600" i="1">
                                          <a:latin typeface="Cambria Math"/>
                                        </a:rPr>
                                        <m:t>′</m:t>
                                      </m:r>
                                    </m:e>
                                  </m:d>
                                </m:e>
                              </m:func>
                            </m:e>
                          </m:d>
                        </m:e>
                      </m:nary>
                    </m:oMath>
                  </m:oMathPara>
                </a14:m>
                <a:endParaRPr lang="en-US" sz="1600" dirty="0"/>
              </a:p>
            </p:txBody>
          </p:sp>
        </mc:Choice>
        <mc:Fallback xmlns="">
          <p:sp>
            <p:nvSpPr>
              <p:cNvPr id="130" name="Rectangle 129"/>
              <p:cNvSpPr>
                <a:spLocks noRot="1" noChangeAspect="1" noMove="1" noResize="1" noEditPoints="1" noAdjustHandles="1" noChangeArrowheads="1" noChangeShapeType="1" noTextEdit="1"/>
              </p:cNvSpPr>
              <p:nvPr/>
            </p:nvSpPr>
            <p:spPr>
              <a:xfrm>
                <a:off x="1776114" y="4631191"/>
                <a:ext cx="5058372" cy="931409"/>
              </a:xfrm>
              <a:prstGeom prst="rect">
                <a:avLst/>
              </a:prstGeom>
              <a:blipFill>
                <a:blip r:embed="rId21"/>
                <a:stretch>
                  <a:fillRect t="-52941" b="-1359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134176" y="1759408"/>
                <a:ext cx="105009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𝑄</m:t>
                          </m:r>
                        </m:e>
                        <m:sup>
                          <m:r>
                            <a:rPr lang="en-US" sz="1600" i="1">
                              <a:latin typeface="Cambria Math"/>
                            </a:rPr>
                            <m:t>∗</m:t>
                          </m:r>
                        </m:sup>
                      </m:sSup>
                      <m:d>
                        <m:dPr>
                          <m:ctrlPr>
                            <a:rPr lang="en-US" sz="1600" i="1">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1</m:t>
                              </m:r>
                            </m:sub>
                          </m:sSub>
                          <m:r>
                            <a:rPr lang="en-US" sz="1600" i="1">
                              <a:latin typeface="Cambria Math"/>
                            </a:rPr>
                            <m:t>,</m:t>
                          </m:r>
                          <m:r>
                            <a:rPr lang="en-US" sz="1600" i="1">
                              <a:latin typeface="Cambria Math"/>
                            </a:rPr>
                            <m:t>𝑎</m:t>
                          </m:r>
                          <m:r>
                            <a:rPr lang="en-US" sz="1600" i="1">
                              <a:latin typeface="Cambria Math"/>
                            </a:rPr>
                            <m:t>′</m:t>
                          </m:r>
                        </m:e>
                      </m:d>
                    </m:oMath>
                  </m:oMathPara>
                </a14:m>
                <a:endParaRPr lang="en-US" sz="1600" dirty="0"/>
              </a:p>
            </p:txBody>
          </p:sp>
        </mc:Choice>
        <mc:Fallback xmlns="">
          <p:sp>
            <p:nvSpPr>
              <p:cNvPr id="17" name="Rectangle 16"/>
              <p:cNvSpPr>
                <a:spLocks noRot="1" noChangeAspect="1" noMove="1" noResize="1" noEditPoints="1" noAdjustHandles="1" noChangeArrowheads="1" noChangeShapeType="1" noTextEdit="1"/>
              </p:cNvSpPr>
              <p:nvPr/>
            </p:nvSpPr>
            <p:spPr>
              <a:xfrm>
                <a:off x="6134176" y="1759408"/>
                <a:ext cx="1050095" cy="338554"/>
              </a:xfrm>
              <a:prstGeom prst="rect">
                <a:avLst/>
              </a:prstGeom>
              <a:blipFill>
                <a:blip r:embed="rId22"/>
                <a:stretch>
                  <a:fillRect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p:cNvSpPr/>
              <p:nvPr/>
            </p:nvSpPr>
            <p:spPr>
              <a:xfrm>
                <a:off x="6134528" y="2509880"/>
                <a:ext cx="110773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𝑄</m:t>
                          </m:r>
                        </m:e>
                        <m:sup>
                          <m:r>
                            <a:rPr lang="en-US" sz="1600" i="1">
                              <a:latin typeface="Cambria Math"/>
                            </a:rPr>
                            <m:t>∗</m:t>
                          </m:r>
                        </m:sup>
                      </m:sSup>
                      <m:d>
                        <m:dPr>
                          <m:ctrlPr>
                            <a:rPr lang="en-US" sz="1600" i="1">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2</m:t>
                              </m:r>
                            </m:sub>
                          </m:sSub>
                          <m:r>
                            <a:rPr lang="en-US" sz="1600" i="1">
                              <a:latin typeface="Cambria Math"/>
                            </a:rPr>
                            <m:t>,</m:t>
                          </m:r>
                          <m:r>
                            <a:rPr lang="en-US" sz="1600" i="1">
                              <a:latin typeface="Cambria Math"/>
                            </a:rPr>
                            <m:t>𝑎</m:t>
                          </m:r>
                          <m:r>
                            <a:rPr lang="en-US" sz="1600" i="1">
                              <a:latin typeface="Cambria Math"/>
                            </a:rPr>
                            <m:t>′′</m:t>
                          </m:r>
                        </m:e>
                      </m:d>
                    </m:oMath>
                  </m:oMathPara>
                </a14:m>
                <a:endParaRPr lang="en-US" sz="1600" dirty="0"/>
              </a:p>
            </p:txBody>
          </p:sp>
        </mc:Choice>
        <mc:Fallback xmlns="">
          <p:sp>
            <p:nvSpPr>
              <p:cNvPr id="131" name="Rectangle 130"/>
              <p:cNvSpPr>
                <a:spLocks noRot="1" noChangeAspect="1" noMove="1" noResize="1" noEditPoints="1" noAdjustHandles="1" noChangeArrowheads="1" noChangeShapeType="1" noTextEdit="1"/>
              </p:cNvSpPr>
              <p:nvPr/>
            </p:nvSpPr>
            <p:spPr>
              <a:xfrm>
                <a:off x="6134528" y="2509880"/>
                <a:ext cx="1107739" cy="338554"/>
              </a:xfrm>
              <a:prstGeom prst="rect">
                <a:avLst/>
              </a:prstGeom>
              <a:blipFill>
                <a:blip r:embed="rId23"/>
                <a:stretch>
                  <a:fillRect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p:cNvSpPr/>
              <p:nvPr/>
            </p:nvSpPr>
            <p:spPr>
              <a:xfrm>
                <a:off x="6141285" y="3166895"/>
                <a:ext cx="105009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𝑄</m:t>
                          </m:r>
                        </m:e>
                        <m:sup>
                          <m:r>
                            <a:rPr lang="en-US" sz="1600" i="1">
                              <a:latin typeface="Cambria Math"/>
                            </a:rPr>
                            <m:t>∗</m:t>
                          </m:r>
                        </m:sup>
                      </m:sSup>
                      <m:d>
                        <m:dPr>
                          <m:ctrlPr>
                            <a:rPr lang="en-US" sz="1600" i="1">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1</m:t>
                              </m:r>
                            </m:sub>
                          </m:sSub>
                          <m:r>
                            <a:rPr lang="en-US" sz="1600" i="1">
                              <a:latin typeface="Cambria Math"/>
                            </a:rPr>
                            <m:t>,</m:t>
                          </m:r>
                          <m:r>
                            <a:rPr lang="en-US" sz="1600" i="1">
                              <a:latin typeface="Cambria Math"/>
                            </a:rPr>
                            <m:t>𝑎</m:t>
                          </m:r>
                          <m:r>
                            <a:rPr lang="en-US" sz="1600" i="1">
                              <a:latin typeface="Cambria Math"/>
                            </a:rPr>
                            <m:t>′</m:t>
                          </m:r>
                        </m:e>
                      </m:d>
                    </m:oMath>
                  </m:oMathPara>
                </a14:m>
                <a:endParaRPr lang="en-US" sz="1600" dirty="0"/>
              </a:p>
            </p:txBody>
          </p:sp>
        </mc:Choice>
        <mc:Fallback xmlns="">
          <p:sp>
            <p:nvSpPr>
              <p:cNvPr id="132" name="Rectangle 131"/>
              <p:cNvSpPr>
                <a:spLocks noRot="1" noChangeAspect="1" noMove="1" noResize="1" noEditPoints="1" noAdjustHandles="1" noChangeArrowheads="1" noChangeShapeType="1" noTextEdit="1"/>
              </p:cNvSpPr>
              <p:nvPr/>
            </p:nvSpPr>
            <p:spPr>
              <a:xfrm>
                <a:off x="6141285" y="3166895"/>
                <a:ext cx="1050095" cy="338554"/>
              </a:xfrm>
              <a:prstGeom prst="rect">
                <a:avLst/>
              </a:prstGeom>
              <a:blipFill>
                <a:blip r:embed="rId24"/>
                <a:stretch>
                  <a:fillRect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6141637" y="3917367"/>
                <a:ext cx="110773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𝑄</m:t>
                          </m:r>
                        </m:e>
                        <m:sup>
                          <m:r>
                            <a:rPr lang="en-US" sz="1600" i="1">
                              <a:latin typeface="Cambria Math"/>
                            </a:rPr>
                            <m:t>∗</m:t>
                          </m:r>
                        </m:sup>
                      </m:sSup>
                      <m:d>
                        <m:dPr>
                          <m:ctrlPr>
                            <a:rPr lang="en-US" sz="1600" i="1">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2</m:t>
                              </m:r>
                            </m:sub>
                          </m:sSub>
                          <m:r>
                            <a:rPr lang="en-US" sz="1600" i="1">
                              <a:latin typeface="Cambria Math"/>
                            </a:rPr>
                            <m:t>,</m:t>
                          </m:r>
                          <m:r>
                            <a:rPr lang="en-US" sz="1600" i="1">
                              <a:latin typeface="Cambria Math"/>
                            </a:rPr>
                            <m:t>𝑎</m:t>
                          </m:r>
                          <m:r>
                            <a:rPr lang="en-US" sz="1600" i="1">
                              <a:latin typeface="Cambria Math"/>
                            </a:rPr>
                            <m:t>′′</m:t>
                          </m:r>
                        </m:e>
                      </m:d>
                    </m:oMath>
                  </m:oMathPara>
                </a14:m>
                <a:endParaRPr lang="en-US" sz="1600" dirty="0"/>
              </a:p>
            </p:txBody>
          </p:sp>
        </mc:Choice>
        <mc:Fallback xmlns="">
          <p:sp>
            <p:nvSpPr>
              <p:cNvPr id="133" name="Rectangle 132"/>
              <p:cNvSpPr>
                <a:spLocks noRot="1" noChangeAspect="1" noMove="1" noResize="1" noEditPoints="1" noAdjustHandles="1" noChangeArrowheads="1" noChangeShapeType="1" noTextEdit="1"/>
              </p:cNvSpPr>
              <p:nvPr/>
            </p:nvSpPr>
            <p:spPr>
              <a:xfrm>
                <a:off x="6141637" y="3917367"/>
                <a:ext cx="1107739" cy="338554"/>
              </a:xfrm>
              <a:prstGeom prst="rect">
                <a:avLst/>
              </a:prstGeom>
              <a:blipFill>
                <a:blip r:embed="rId25"/>
                <a:stretch>
                  <a:fillRect b="-7273"/>
                </a:stretch>
              </a:blipFill>
            </p:spPr>
            <p:txBody>
              <a:bodyPr/>
              <a:lstStyle/>
              <a:p>
                <a:r>
                  <a:rPr lang="en-US">
                    <a:noFill/>
                  </a:rPr>
                  <a:t> </a:t>
                </a:r>
              </a:p>
            </p:txBody>
          </p:sp>
        </mc:Fallback>
      </mc:AlternateContent>
      <p:sp>
        <p:nvSpPr>
          <p:cNvPr id="18" name="TextBox 17"/>
          <p:cNvSpPr txBox="1"/>
          <p:nvPr/>
        </p:nvSpPr>
        <p:spPr>
          <a:xfrm>
            <a:off x="549065" y="6095999"/>
            <a:ext cx="7543800" cy="323165"/>
          </a:xfrm>
          <a:prstGeom prst="rect">
            <a:avLst/>
          </a:prstGeom>
          <a:solidFill>
            <a:schemeClr val="accent3">
              <a:lumMod val="20000"/>
              <a:lumOff val="80000"/>
            </a:schemeClr>
          </a:solidFill>
        </p:spPr>
        <p:txBody>
          <a:bodyPr wrap="square" rtlCol="0">
            <a:spAutoFit/>
          </a:bodyPr>
          <a:lstStyle/>
          <a:p>
            <a:r>
              <a:rPr lang="en-US" sz="1500" dirty="0" smtClean="0">
                <a:solidFill>
                  <a:srgbClr val="3333FF"/>
                </a:solidFill>
              </a:rPr>
              <a:t>First transits by transition probability and take the optimum action for each consequent states</a:t>
            </a:r>
            <a:endParaRPr lang="en-US" sz="1500" dirty="0">
              <a:solidFill>
                <a:srgbClr val="3333FF"/>
              </a:solidFill>
            </a:endParaRPr>
          </a:p>
        </p:txBody>
      </p:sp>
      <p:sp>
        <p:nvSpPr>
          <p:cNvPr id="34" name="TextBox 3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Bellman Optimality Equation for State-Action Value Function</a:t>
            </a:r>
            <a:endParaRPr lang="en-US" b="1" dirty="0">
              <a:solidFill>
                <a:srgbClr val="3333FF"/>
              </a:solidFill>
            </a:endParaRPr>
          </a:p>
        </p:txBody>
      </p:sp>
      <mc:AlternateContent xmlns:mc="http://schemas.openxmlformats.org/markup-compatibility/2006" xmlns:a14="http://schemas.microsoft.com/office/drawing/2010/main">
        <mc:Choice Requires="a14">
          <p:sp>
            <p:nvSpPr>
              <p:cNvPr id="3" name="Rectangle 2"/>
              <p:cNvSpPr/>
              <p:nvPr/>
            </p:nvSpPr>
            <p:spPr>
              <a:xfrm>
                <a:off x="6781800" y="4697531"/>
                <a:ext cx="2316532" cy="323165"/>
              </a:xfrm>
              <a:prstGeom prst="rect">
                <a:avLst/>
              </a:prstGeom>
            </p:spPr>
            <p:txBody>
              <a:bodyPr wrap="none">
                <a:spAutoFit/>
              </a:bodyPr>
              <a:lstStyle/>
              <a:p>
                <a14:m>
                  <m:oMath xmlns:m="http://schemas.openxmlformats.org/officeDocument/2006/math">
                    <m:r>
                      <a:rPr lang="en-US" sz="1500" i="1" smtClean="0">
                        <a:solidFill>
                          <a:srgbClr val="FF0000"/>
                        </a:solidFill>
                        <a:latin typeface="Cambria Math" panose="02040503050406030204" pitchFamily="18" charset="0"/>
                        <a:ea typeface="Cambria Math" panose="02040503050406030204" pitchFamily="18" charset="0"/>
                      </a:rPr>
                      <m:t>𝔼</m:t>
                    </m:r>
                  </m:oMath>
                </a14:m>
                <a:r>
                  <a:rPr lang="en-US" sz="1500" dirty="0" smtClean="0">
                    <a:solidFill>
                      <a:srgbClr val="FF0000"/>
                    </a:solidFill>
                  </a:rPr>
                  <a:t> is over transitions </a:t>
                </a:r>
                <a14:m>
                  <m:oMath xmlns:m="http://schemas.openxmlformats.org/officeDocument/2006/math">
                    <m:sSup>
                      <m:sSupPr>
                        <m:ctrlPr>
                          <a:rPr lang="en-US" sz="1400" i="1">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𝑠</m:t>
                        </m:r>
                      </m:e>
                      <m:sup>
                        <m:r>
                          <a:rPr lang="en-US" sz="1400" i="1">
                            <a:solidFill>
                              <a:srgbClr val="FF0000"/>
                            </a:solidFill>
                            <a:latin typeface="Cambria Math"/>
                          </a:rPr>
                          <m:t>′</m:t>
                        </m:r>
                      </m:sup>
                    </m:sSup>
                    <m:r>
                      <a:rPr lang="en-US" sz="1400" b="0" i="0" smtClean="0">
                        <a:solidFill>
                          <a:srgbClr val="FF0000"/>
                        </a:solidFill>
                        <a:latin typeface="Cambria Math" panose="02040503050406030204" pitchFamily="18" charset="0"/>
                      </a:rPr>
                      <m:t>→</m:t>
                    </m:r>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𝑠</m:t>
                        </m:r>
                      </m:e>
                      <m:sup>
                        <m:r>
                          <a:rPr lang="en-US" sz="1400" i="1">
                            <a:solidFill>
                              <a:srgbClr val="FF0000"/>
                            </a:solidFill>
                            <a:latin typeface="Cambria Math"/>
                          </a:rPr>
                          <m:t>′</m:t>
                        </m:r>
                      </m:sup>
                    </m:sSup>
                  </m:oMath>
                </a14:m>
                <a:endParaRPr lang="en-US" sz="1500" dirty="0">
                  <a:solidFill>
                    <a:srgbClr val="FF000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6781800" y="4697531"/>
                <a:ext cx="2316532" cy="323165"/>
              </a:xfrm>
              <a:prstGeom prst="rect">
                <a:avLst/>
              </a:prstGeom>
              <a:blipFill>
                <a:blip r:embed="rId26"/>
                <a:stretch>
                  <a:fillRect t="-5660"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904062" y="1295530"/>
                <a:ext cx="42479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i="1">
                              <a:latin typeface="Cambria Math"/>
                            </a:rPr>
                            <m:t>′</m:t>
                          </m:r>
                        </m:sup>
                      </m:sSup>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904062" y="1295530"/>
                <a:ext cx="424796"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4730099" y="1295400"/>
                <a:ext cx="42479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i="1">
                              <a:latin typeface="Cambria Math"/>
                            </a:rPr>
                            <m:t>′</m:t>
                          </m:r>
                        </m:sup>
                      </m:sSup>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4730099" y="1295400"/>
                <a:ext cx="424796" cy="369332"/>
              </a:xfrm>
              <a:prstGeom prst="rect">
                <a:avLst/>
              </a:prstGeom>
              <a:blipFill>
                <a:blip r:embed="rId28"/>
                <a:stretch>
                  <a:fillRect/>
                </a:stretch>
              </a:blipFill>
            </p:spPr>
            <p:txBody>
              <a:bodyPr/>
              <a:lstStyle/>
              <a:p>
                <a:r>
                  <a:rPr lang="en-US">
                    <a:noFill/>
                  </a:rPr>
                  <a:t> </a:t>
                </a:r>
              </a:p>
            </p:txBody>
          </p:sp>
        </mc:Fallback>
      </mc:AlternateContent>
      <p:sp>
        <p:nvSpPr>
          <p:cNvPr id="38" name="Arc 37"/>
          <p:cNvSpPr/>
          <p:nvPr/>
        </p:nvSpPr>
        <p:spPr>
          <a:xfrm>
            <a:off x="3929207" y="1987747"/>
            <a:ext cx="938225" cy="748905"/>
          </a:xfrm>
          <a:prstGeom prst="arc">
            <a:avLst>
              <a:gd name="adj1" fmla="val 20560048"/>
              <a:gd name="adj2" fmla="val 929728"/>
            </a:avLst>
          </a:prstGeom>
          <a:solidFill>
            <a:srgbClr val="FF0000">
              <a:alpha val="21176"/>
            </a:srgb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4790450" y="2170672"/>
            <a:ext cx="654784" cy="323165"/>
          </a:xfrm>
          <a:prstGeom prst="rect">
            <a:avLst/>
          </a:prstGeom>
        </p:spPr>
        <p:txBody>
          <a:bodyPr wrap="square">
            <a:spAutoFit/>
          </a:bodyPr>
          <a:lstStyle/>
          <a:p>
            <a:r>
              <a:rPr lang="en-US" sz="1500" b="1" dirty="0" smtClean="0">
                <a:solidFill>
                  <a:srgbClr val="FF0000"/>
                </a:solidFill>
              </a:rPr>
              <a:t>max</a:t>
            </a:r>
            <a:endParaRPr lang="en-US" sz="1500" dirty="0"/>
          </a:p>
        </p:txBody>
      </p:sp>
      <p:sp>
        <p:nvSpPr>
          <p:cNvPr id="40" name="Arc 39"/>
          <p:cNvSpPr/>
          <p:nvPr/>
        </p:nvSpPr>
        <p:spPr>
          <a:xfrm>
            <a:off x="3941337" y="3405411"/>
            <a:ext cx="938225" cy="748905"/>
          </a:xfrm>
          <a:prstGeom prst="arc">
            <a:avLst>
              <a:gd name="adj1" fmla="val 20560048"/>
              <a:gd name="adj2" fmla="val 929728"/>
            </a:avLst>
          </a:prstGeom>
          <a:solidFill>
            <a:srgbClr val="FF0000">
              <a:alpha val="21176"/>
            </a:srgb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4802580" y="3588336"/>
            <a:ext cx="654784" cy="323165"/>
          </a:xfrm>
          <a:prstGeom prst="rect">
            <a:avLst/>
          </a:prstGeom>
        </p:spPr>
        <p:txBody>
          <a:bodyPr wrap="square">
            <a:spAutoFit/>
          </a:bodyPr>
          <a:lstStyle/>
          <a:p>
            <a:r>
              <a:rPr lang="en-US" sz="1500" b="1" dirty="0" smtClean="0">
                <a:solidFill>
                  <a:srgbClr val="FF0000"/>
                </a:solidFill>
              </a:rPr>
              <a:t>max</a:t>
            </a:r>
            <a:endParaRPr lang="en-US" sz="1500" dirty="0"/>
          </a:p>
        </p:txBody>
      </p:sp>
    </p:spTree>
    <p:extLst>
      <p:ext uri="{BB962C8B-B14F-4D97-AF65-F5344CB8AC3E}">
        <p14:creationId xmlns:p14="http://schemas.microsoft.com/office/powerpoint/2010/main" val="3704062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Reinforcement Learning Approach</a:t>
            </a:r>
            <a:endParaRPr lang="en-US" b="1" dirty="0">
              <a:solidFill>
                <a:srgbClr val="3333FF"/>
              </a:solidFill>
            </a:endParaRPr>
          </a:p>
        </p:txBody>
      </p:sp>
      <p:sp>
        <p:nvSpPr>
          <p:cNvPr id="3" name="TextBox 2"/>
          <p:cNvSpPr txBox="1"/>
          <p:nvPr/>
        </p:nvSpPr>
        <p:spPr>
          <a:xfrm>
            <a:off x="228600" y="685800"/>
            <a:ext cx="8763000" cy="369332"/>
          </a:xfrm>
          <a:prstGeom prst="rect">
            <a:avLst/>
          </a:prstGeom>
          <a:noFill/>
        </p:spPr>
        <p:txBody>
          <a:bodyPr wrap="square" rtlCol="0">
            <a:spAutoFit/>
          </a:bodyPr>
          <a:lstStyle/>
          <a:p>
            <a:r>
              <a:rPr lang="en-US" b="1" dirty="0" smtClean="0">
                <a:solidFill>
                  <a:srgbClr val="FF0000"/>
                </a:solidFill>
              </a:rPr>
              <a:t>MDP over belief state and finding optimal policy using Dynamic Programming</a:t>
            </a:r>
            <a:endParaRPr lang="en-US" b="1" dirty="0">
              <a:solidFill>
                <a:srgbClr val="FF0000"/>
              </a:solidFill>
            </a:endParaRPr>
          </a:p>
        </p:txBody>
      </p:sp>
      <p:sp>
        <p:nvSpPr>
          <p:cNvPr id="5" name="Rectangle 4"/>
          <p:cNvSpPr/>
          <p:nvPr/>
        </p:nvSpPr>
        <p:spPr>
          <a:xfrm>
            <a:off x="2480445" y="134955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511536" y="1431584"/>
                <a:ext cx="471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𝑡</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511536" y="1431584"/>
                <a:ext cx="471218" cy="369332"/>
              </a:xfrm>
              <a:prstGeom prst="rect">
                <a:avLst/>
              </a:prstGeom>
              <a:blipFill>
                <a:blip r:embed="rId2"/>
                <a:stretch>
                  <a:fillRect/>
                </a:stretch>
              </a:blipFill>
            </p:spPr>
            <p:txBody>
              <a:bodyPr/>
              <a:lstStyle/>
              <a:p>
                <a:r>
                  <a:rPr lang="en-US">
                    <a:noFill/>
                  </a:rPr>
                  <a:t> </a:t>
                </a:r>
              </a:p>
            </p:txBody>
          </p:sp>
        </mc:Fallback>
      </mc:AlternateContent>
      <p:sp>
        <p:nvSpPr>
          <p:cNvPr id="7" name="Rectangle 6"/>
          <p:cNvSpPr/>
          <p:nvPr/>
        </p:nvSpPr>
        <p:spPr>
          <a:xfrm rot="2785270">
            <a:off x="2480445" y="2458395"/>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2511536" y="2540429"/>
                <a:ext cx="471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a:rPr>
                            <m:t>𝑡</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511536" y="2540429"/>
                <a:ext cx="471218" cy="369332"/>
              </a:xfrm>
              <a:prstGeom prst="rect">
                <a:avLst/>
              </a:prstGeom>
              <a:blipFill>
                <a:blip r:embed="rId3"/>
                <a:stretch>
                  <a:fillRect/>
                </a:stretch>
              </a:blipFill>
            </p:spPr>
            <p:txBody>
              <a:bodyPr/>
              <a:lstStyle/>
              <a:p>
                <a:r>
                  <a:rPr lang="en-US">
                    <a:noFill/>
                  </a:rPr>
                  <a:t> </a:t>
                </a:r>
              </a:p>
            </p:txBody>
          </p:sp>
        </mc:Fallback>
      </mc:AlternateContent>
      <p:sp>
        <p:nvSpPr>
          <p:cNvPr id="9" name="Oval 8"/>
          <p:cNvSpPr/>
          <p:nvPr/>
        </p:nvSpPr>
        <p:spPr>
          <a:xfrm>
            <a:off x="2404245" y="3635550"/>
            <a:ext cx="685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2511536" y="3793784"/>
                <a:ext cx="4430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𝑏</m:t>
                          </m:r>
                        </m:e>
                        <m:sub>
                          <m:r>
                            <a:rPr lang="en-US" b="0" i="1" smtClean="0">
                              <a:latin typeface="Cambria Math"/>
                            </a:rPr>
                            <m:t>𝑡</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511536" y="3793784"/>
                <a:ext cx="443070" cy="369332"/>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p:cNvCxnSpPr>
            <a:stCxn id="5" idx="2"/>
          </p:cNvCxnSpPr>
          <p:nvPr/>
        </p:nvCxnSpPr>
        <p:spPr>
          <a:xfrm>
            <a:off x="2747145" y="1882950"/>
            <a:ext cx="0" cy="4650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730057" y="3092101"/>
            <a:ext cx="0" cy="565499"/>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a:off x="1995043" y="1583173"/>
            <a:ext cx="1049606" cy="2375818"/>
          </a:xfrm>
          <a:prstGeom prst="arc">
            <a:avLst>
              <a:gd name="adj1" fmla="val 5788583"/>
              <a:gd name="adj2" fmla="val 1607610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p:cNvSpPr/>
              <p:nvPr/>
            </p:nvSpPr>
            <p:spPr>
              <a:xfrm>
                <a:off x="3581400" y="1143000"/>
                <a:ext cx="3677097" cy="369332"/>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h</m:t>
                        </m:r>
                      </m:e>
                      <m:sub>
                        <m:r>
                          <a:rPr lang="en-US" i="1">
                            <a:latin typeface="Cambria Math"/>
                          </a:rPr>
                          <m:t>𝑡</m:t>
                        </m:r>
                      </m:sub>
                    </m:sSub>
                    <m:r>
                      <a:rPr lang="en-US" b="0" i="0" smtClean="0">
                        <a:latin typeface="Cambria Math"/>
                      </a:rPr>
                      <m:t>=</m:t>
                    </m:r>
                    <m:d>
                      <m:dPr>
                        <m:begChr m:val="["/>
                        <m:endChr m:val="]"/>
                        <m:ctrlPr>
                          <a:rPr lang="en-US" i="1">
                            <a:latin typeface="Cambria Math" panose="02040503050406030204" pitchFamily="18" charset="0"/>
                            <a:ea typeface="Cambria Math"/>
                          </a:rPr>
                        </m:ctrlPr>
                      </m:dPr>
                      <m:e>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𝑎</m:t>
                                </m:r>
                              </m:e>
                              <m:sub>
                                <m:r>
                                  <a:rPr lang="en-US" i="1">
                                    <a:latin typeface="Cambria Math"/>
                                    <a:ea typeface="Cambria Math"/>
                                  </a:rPr>
                                  <m:t>1</m:t>
                                </m:r>
                              </m:sub>
                            </m:sSub>
                            <m:r>
                              <a:rPr lang="en-US" i="1">
                                <a:latin typeface="Cambria Math"/>
                                <a:ea typeface="Cambria Math"/>
                              </a:rPr>
                              <m:t>,</m:t>
                            </m:r>
                            <m:sSub>
                              <m:sSubPr>
                                <m:ctrlPr>
                                  <a:rPr lang="en-US" i="1">
                                    <a:latin typeface="Cambria Math" panose="02040503050406030204" pitchFamily="18" charset="0"/>
                                  </a:rPr>
                                </m:ctrlPr>
                              </m:sSubPr>
                              <m:e>
                                <m:r>
                                  <a:rPr lang="en-US" b="0" i="1" smtClean="0">
                                    <a:latin typeface="Cambria Math"/>
                                  </a:rPr>
                                  <m:t>𝑟</m:t>
                                </m:r>
                              </m:e>
                              <m:sub>
                                <m:r>
                                  <a:rPr lang="en-US" i="1">
                                    <a:latin typeface="Cambria Math"/>
                                    <a:ea typeface="Cambria Math"/>
                                  </a:rPr>
                                  <m:t>1</m:t>
                                </m:r>
                              </m:sub>
                            </m:sSub>
                          </m:e>
                        </m:d>
                        <m:r>
                          <a:rPr lang="en-US" i="1">
                            <a:latin typeface="Cambria Math"/>
                            <a:ea typeface="Cambria Math"/>
                          </a:rPr>
                          <m:t>, </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𝑎</m:t>
                                </m:r>
                              </m:e>
                              <m:sub>
                                <m:r>
                                  <a:rPr lang="en-US" i="1">
                                    <a:latin typeface="Cambria Math"/>
                                    <a:ea typeface="Cambria Math"/>
                                  </a:rPr>
                                  <m:t>1</m:t>
                                </m:r>
                              </m:sub>
                            </m:sSub>
                            <m:r>
                              <a:rPr lang="en-US" i="1">
                                <a:latin typeface="Cambria Math"/>
                                <a:ea typeface="Cambria Math"/>
                              </a:rPr>
                              <m:t>,</m:t>
                            </m:r>
                            <m:sSub>
                              <m:sSubPr>
                                <m:ctrlPr>
                                  <a:rPr lang="en-US" i="1">
                                    <a:latin typeface="Cambria Math" panose="02040503050406030204" pitchFamily="18" charset="0"/>
                                  </a:rPr>
                                </m:ctrlPr>
                              </m:sSubPr>
                              <m:e>
                                <m:r>
                                  <a:rPr lang="en-US" b="0" i="1" smtClean="0">
                                    <a:latin typeface="Cambria Math"/>
                                  </a:rPr>
                                  <m:t>𝑟</m:t>
                                </m:r>
                              </m:e>
                              <m:sub>
                                <m:r>
                                  <a:rPr lang="en-US" i="1">
                                    <a:latin typeface="Cambria Math"/>
                                    <a:ea typeface="Cambria Math"/>
                                  </a:rPr>
                                  <m:t>1</m:t>
                                </m:r>
                              </m:sub>
                            </m:sSub>
                          </m:e>
                        </m:d>
                        <m:r>
                          <a:rPr lang="en-US" i="1">
                            <a:latin typeface="Cambria Math"/>
                            <a:ea typeface="Cambria Math"/>
                          </a:rPr>
                          <m:t>,…, </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𝑎</m:t>
                                </m:r>
                              </m:e>
                              <m:sub>
                                <m:r>
                                  <a:rPr lang="en-US" i="1">
                                    <a:latin typeface="Cambria Math"/>
                                    <a:ea typeface="Cambria Math"/>
                                  </a:rPr>
                                  <m:t>𝑡</m:t>
                                </m:r>
                              </m:sub>
                            </m:sSub>
                            <m:r>
                              <a:rPr lang="en-US" i="1">
                                <a:latin typeface="Cambria Math"/>
                                <a:ea typeface="Cambria Math"/>
                              </a:rPr>
                              <m:t>,</m:t>
                            </m:r>
                            <m:sSub>
                              <m:sSubPr>
                                <m:ctrlPr>
                                  <a:rPr lang="en-US" i="1">
                                    <a:latin typeface="Cambria Math" panose="02040503050406030204" pitchFamily="18" charset="0"/>
                                  </a:rPr>
                                </m:ctrlPr>
                              </m:sSubPr>
                              <m:e>
                                <m:r>
                                  <a:rPr lang="en-US" b="0" i="1" smtClean="0">
                                    <a:latin typeface="Cambria Math"/>
                                  </a:rPr>
                                  <m:t>𝑟</m:t>
                                </m:r>
                              </m:e>
                              <m:sub>
                                <m:r>
                                  <a:rPr lang="en-US" i="1">
                                    <a:latin typeface="Cambria Math"/>
                                  </a:rPr>
                                  <m:t>𝑡</m:t>
                                </m:r>
                              </m:sub>
                            </m:sSub>
                          </m:e>
                        </m:d>
                      </m:e>
                    </m:d>
                  </m:oMath>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3581400" y="1143000"/>
                <a:ext cx="3677097" cy="369332"/>
              </a:xfrm>
              <a:prstGeom prst="rect">
                <a:avLst/>
              </a:prstGeom>
              <a:blipFill>
                <a:blip r:embed="rId5"/>
                <a:stretch>
                  <a:fillRect l="-1161" t="-5000"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581400" y="2167485"/>
                <a:ext cx="5616474" cy="369332"/>
              </a:xfrm>
              <a:prstGeom prst="rect">
                <a:avLst/>
              </a:prstGeom>
            </p:spPr>
            <p:txBody>
              <a:bodyPr wrap="none">
                <a:spAutoFit/>
              </a:bodyPr>
              <a:lstStyle/>
              <a:p>
                <a:pPr marL="285750" indent="-285750">
                  <a:buFont typeface="Arial" panose="020B0604020202020204" pitchFamily="34" charset="0"/>
                  <a:buChar char="•"/>
                </a:pPr>
                <a:r>
                  <a:rPr lang="en-US" dirty="0" smtClean="0"/>
                  <a:t>Belief state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𝑏</m:t>
                        </m:r>
                      </m:e>
                      <m:sub>
                        <m:r>
                          <a:rPr lang="en-US" i="1">
                            <a:latin typeface="Cambria Math"/>
                          </a:rPr>
                          <m:t>𝑡</m:t>
                        </m:r>
                      </m:sub>
                    </m:sSub>
                    <m:d>
                      <m:dPr>
                        <m:ctrlPr>
                          <a:rPr lang="en-US" b="0" i="1" smtClean="0">
                            <a:latin typeface="Cambria Math" panose="02040503050406030204" pitchFamily="18" charset="0"/>
                          </a:rPr>
                        </m:ctrlPr>
                      </m:dPr>
                      <m:e>
                        <m:r>
                          <a:rPr lang="el-GR" b="0" i="1" smtClean="0">
                            <a:latin typeface="Cambria Math"/>
                            <a:ea typeface="Cambria Math"/>
                          </a:rPr>
                          <m:t>𝜃</m:t>
                        </m:r>
                      </m:e>
                    </m:d>
                    <m:r>
                      <a:rPr lang="en-US" b="0" i="0" smtClean="0">
                        <a:latin typeface="Cambria Math"/>
                      </a:rPr>
                      <m:t>=</m:t>
                    </m:r>
                  </m:oMath>
                </a14:m>
                <a:r>
                  <a:rPr lang="en-US" dirty="0"/>
                  <a:t> </a:t>
                </a:r>
                <a14:m>
                  <m:oMath xmlns:m="http://schemas.openxmlformats.org/officeDocument/2006/math">
                    <m:r>
                      <a:rPr lang="en-US" b="0" i="1" smtClean="0">
                        <a:latin typeface="Cambria Math"/>
                      </a:rPr>
                      <m:t>𝑃</m:t>
                    </m:r>
                    <m:d>
                      <m:dPr>
                        <m:ctrlPr>
                          <a:rPr lang="en-US" i="1">
                            <a:latin typeface="Cambria Math" panose="02040503050406030204" pitchFamily="18" charset="0"/>
                          </a:rPr>
                        </m:ctrlPr>
                      </m:dPr>
                      <m:e>
                        <m:r>
                          <a:rPr lang="el-GR" i="1">
                            <a:latin typeface="Cambria Math"/>
                            <a:ea typeface="Cambria Math"/>
                          </a:rPr>
                          <m:t>𝜃</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rPr>
                              <m:t>h</m:t>
                            </m:r>
                          </m:e>
                          <m:sub>
                            <m:r>
                              <a:rPr lang="en-US" i="1">
                                <a:latin typeface="Cambria Math"/>
                              </a:rPr>
                              <m:t>𝑡</m:t>
                            </m:r>
                          </m:sub>
                        </m:sSub>
                      </m:e>
                    </m:d>
                  </m:oMath>
                </a14:m>
                <a:r>
                  <a:rPr lang="en-US" dirty="0" smtClean="0"/>
                  <a:t> : probability dist. on para.</a:t>
                </a:r>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3581400" y="2167485"/>
                <a:ext cx="5616474" cy="369332"/>
              </a:xfrm>
              <a:prstGeom prst="rect">
                <a:avLst/>
              </a:prstGeom>
              <a:blipFill>
                <a:blip r:embed="rId6"/>
                <a:stretch>
                  <a:fillRect l="-76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581400" y="1678413"/>
                <a:ext cx="4976362" cy="369332"/>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lang="el-GR" i="1" smtClean="0">
                        <a:latin typeface="Cambria Math"/>
                        <a:ea typeface="Cambria Math"/>
                      </a:rPr>
                      <m:t>𝜃</m:t>
                    </m:r>
                    <m:r>
                      <a:rPr lang="en-US" b="0" i="1" smtClean="0">
                        <a:latin typeface="Cambria Math"/>
                        <a:ea typeface="Cambria Math"/>
                      </a:rPr>
                      <m:t>=</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rPr>
                              <m:t>𝑖</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𝜃</m:t>
                            </m:r>
                          </m:e>
                          <m:sub>
                            <m:r>
                              <a:rPr lang="en-US" b="0" i="1" smtClean="0">
                                <a:latin typeface="Cambria Math"/>
                                <a:ea typeface="Cambria Math"/>
                              </a:rPr>
                              <m:t>𝑛</m:t>
                            </m:r>
                          </m:sub>
                        </m:sSub>
                      </m:e>
                    </m:d>
                  </m:oMath>
                </a14:m>
                <a:r>
                  <a:rPr lang="en-US" dirty="0" smtClean="0"/>
                  <a:t> : Unknown machine parameters</a:t>
                </a:r>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3581400" y="1678413"/>
                <a:ext cx="4976362" cy="369332"/>
              </a:xfrm>
              <a:prstGeom prst="rect">
                <a:avLst/>
              </a:prstGeom>
              <a:blipFill>
                <a:blip r:embed="rId7"/>
                <a:stretch>
                  <a:fillRect l="-858" t="-8197" r="-24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581400" y="2703211"/>
                <a:ext cx="54102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Updating </a:t>
                </a:r>
                <a:r>
                  <a:rPr lang="en-US" b="1" dirty="0" smtClean="0">
                    <a:solidFill>
                      <a:srgbClr val="2706EC"/>
                    </a:solidFill>
                  </a:rPr>
                  <a:t>belief state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𝑡</m:t>
                        </m:r>
                      </m:sub>
                    </m:sSub>
                    <m:d>
                      <m:dPr>
                        <m:ctrlPr>
                          <a:rPr lang="en-US" i="1">
                            <a:latin typeface="Cambria Math" panose="02040503050406030204" pitchFamily="18" charset="0"/>
                          </a:rPr>
                        </m:ctrlPr>
                      </m:dPr>
                      <m:e>
                        <m:r>
                          <a:rPr lang="el-GR" i="1">
                            <a:latin typeface="Cambria Math"/>
                            <a:ea typeface="Cambria Math"/>
                          </a:rPr>
                          <m:t>𝜃</m:t>
                        </m:r>
                      </m:e>
                    </m:d>
                  </m:oMath>
                </a14:m>
                <a:r>
                  <a:rPr lang="en-US" b="1" dirty="0" smtClean="0">
                    <a:solidFill>
                      <a:srgbClr val="2706EC"/>
                    </a:solidFill>
                  </a:rPr>
                  <a:t>  </a:t>
                </a:r>
                <a:r>
                  <a:rPr lang="en-US" dirty="0" smtClean="0"/>
                  <a:t>for Binary bandit </a:t>
                </a:r>
              </a:p>
              <a:p>
                <a:r>
                  <a:rPr lang="en-US" dirty="0" smtClean="0"/>
                  <a:t>      with </a:t>
                </a:r>
                <a:r>
                  <a:rPr lang="en-US" dirty="0"/>
                  <a:t>prior </a:t>
                </a:r>
                <a14:m>
                  <m:oMath xmlns:m="http://schemas.openxmlformats.org/officeDocument/2006/math">
                    <m:r>
                      <m:rPr>
                        <m:sty m:val="p"/>
                      </m:rPr>
                      <a:rPr lang="en-US">
                        <a:latin typeface="Cambria Math"/>
                        <a:ea typeface="Cambria Math"/>
                      </a:rPr>
                      <m:t>Beta</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rPr>
                              <m:t>𝑖</m:t>
                            </m:r>
                          </m:sub>
                        </m:sSub>
                        <m:r>
                          <a:rPr lang="en-US" i="1">
                            <a:latin typeface="Cambria Math"/>
                          </a:rPr>
                          <m:t>|</m:t>
                        </m:r>
                        <m:r>
                          <a:rPr lang="en-US" i="1">
                            <a:latin typeface="Cambria Math"/>
                            <a:ea typeface="Cambria Math"/>
                          </a:rPr>
                          <m:t>𝛼</m:t>
                        </m:r>
                        <m:r>
                          <a:rPr lang="en-US" i="1">
                            <a:latin typeface="Cambria Math"/>
                            <a:ea typeface="Cambria Math"/>
                          </a:rPr>
                          <m:t>,</m:t>
                        </m:r>
                        <m:r>
                          <a:rPr lang="en-US" i="1">
                            <a:latin typeface="Cambria Math"/>
                            <a:ea typeface="Cambria Math"/>
                          </a:rPr>
                          <m:t>𝛽</m:t>
                        </m:r>
                      </m:e>
                    </m:d>
                  </m:oMath>
                </a14:m>
                <a:r>
                  <a:rPr lang="en-US" dirty="0"/>
                  <a:t> </a:t>
                </a:r>
                <a:r>
                  <a:rPr lang="en-US" dirty="0" smtClean="0"/>
                  <a:t>: </a:t>
                </a:r>
                <a:r>
                  <a:rPr lang="en-US" dirty="0" smtClean="0">
                    <a:solidFill>
                      <a:srgbClr val="FF0000"/>
                    </a:solidFill>
                  </a:rPr>
                  <a:t>Deterministic</a:t>
                </a:r>
                <a:endParaRPr lang="en-US" dirty="0">
                  <a:solidFill>
                    <a:srgbClr val="FF0000"/>
                  </a:solidFill>
                </a:endParaRPr>
              </a:p>
              <a:p>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3581400" y="2703211"/>
                <a:ext cx="5410200" cy="923330"/>
              </a:xfrm>
              <a:prstGeom prst="rect">
                <a:avLst/>
              </a:prstGeom>
              <a:blipFill>
                <a:blip r:embed="rId8"/>
                <a:stretch>
                  <a:fillRect l="-789" t="-3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28600" y="5181600"/>
                <a:ext cx="3156570"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r>
                            <a:rPr lang="en-US" b="0" i="1" smtClean="0">
                              <a:latin typeface="Cambria Math"/>
                              <a:ea typeface="Cambria Math"/>
                            </a:rPr>
                            <m:t>𝑉</m:t>
                          </m:r>
                        </m:e>
                        <m:sub>
                          <m:r>
                            <a:rPr lang="en-US" b="0" i="1" smtClean="0">
                              <a:latin typeface="Cambria Math"/>
                              <a:ea typeface="Cambria Math"/>
                            </a:rPr>
                            <m:t>𝑡</m:t>
                          </m:r>
                          <m:r>
                            <a:rPr lang="en-US" b="0" i="1" smtClean="0">
                              <a:latin typeface="Cambria Math"/>
                              <a:ea typeface="Cambria Math"/>
                            </a:rPr>
                            <m:t>−1</m:t>
                          </m:r>
                        </m:sub>
                      </m:sSub>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rPr>
                                <m:t>𝑏</m:t>
                              </m:r>
                            </m:e>
                            <m:sub>
                              <m:r>
                                <a:rPr lang="en-US" i="1">
                                  <a:latin typeface="Cambria Math"/>
                                </a:rPr>
                                <m:t>𝑡</m:t>
                              </m:r>
                              <m:r>
                                <a:rPr lang="en-US" b="0" i="1" smtClean="0">
                                  <a:latin typeface="Cambria Math"/>
                                </a:rPr>
                                <m:t>−1</m:t>
                              </m:r>
                            </m:sub>
                          </m:sSub>
                        </m:e>
                      </m:d>
                      <m:r>
                        <a:rPr lang="en-US" b="0" i="1" smtClean="0">
                          <a:latin typeface="Cambria Math"/>
                          <a:ea typeface="Cambria Math"/>
                        </a:rPr>
                        <m:t>=</m:t>
                      </m:r>
                      <m:func>
                        <m:funcPr>
                          <m:ctrlPr>
                            <a:rPr lang="en-US" b="0" i="1" smtClean="0">
                              <a:latin typeface="Cambria Math" panose="02040503050406030204" pitchFamily="18" charset="0"/>
                              <a:ea typeface="Cambria Math"/>
                            </a:rPr>
                          </m:ctrlPr>
                        </m:funcPr>
                        <m:fName>
                          <m:limLow>
                            <m:limLowPr>
                              <m:ctrlPr>
                                <a:rPr lang="en-US" b="0" i="1" smtClean="0">
                                  <a:latin typeface="Cambria Math" panose="02040503050406030204" pitchFamily="18" charset="0"/>
                                  <a:ea typeface="Cambria Math"/>
                                </a:rPr>
                              </m:ctrlPr>
                            </m:limLowPr>
                            <m:e>
                              <m:r>
                                <m:rPr>
                                  <m:sty m:val="p"/>
                                </m:rPr>
                                <a:rPr lang="en-US" b="0" i="0" smtClean="0">
                                  <a:latin typeface="Cambria Math"/>
                                  <a:ea typeface="Cambria Math"/>
                                </a:rPr>
                                <m:t>max</m:t>
                              </m:r>
                            </m:e>
                            <m:lim>
                              <m:r>
                                <a:rPr lang="en-US" b="0" i="1" smtClean="0">
                                  <a:latin typeface="Cambria Math"/>
                                  <a:ea typeface="Cambria Math"/>
                                </a:rPr>
                                <m:t>𝜋</m:t>
                              </m:r>
                            </m:lim>
                          </m:limLow>
                        </m:fName>
                        <m:e>
                          <m:r>
                            <a:rPr lang="en-US" b="0" i="1" smtClean="0">
                              <a:latin typeface="Cambria Math"/>
                              <a:ea typeface="Cambria Math"/>
                            </a:rPr>
                            <m:t>𝐸</m:t>
                          </m:r>
                          <m:d>
                            <m:dPr>
                              <m:begChr m:val="["/>
                              <m:endChr m:val="]"/>
                              <m:ctrlPr>
                                <a:rPr lang="en-US" b="0" i="1" smtClean="0">
                                  <a:latin typeface="Cambria Math" panose="02040503050406030204" pitchFamily="18" charset="0"/>
                                  <a:ea typeface="Cambria Math"/>
                                </a:rPr>
                              </m:ctrlPr>
                            </m:dPr>
                            <m:e>
                              <m:nary>
                                <m:naryPr>
                                  <m:chr m:val="∑"/>
                                  <m:limLoc m:val="subSup"/>
                                  <m:ctrlPr>
                                    <a:rPr lang="en-US" b="0" i="1" smtClean="0">
                                      <a:latin typeface="Cambria Math" panose="02040503050406030204" pitchFamily="18" charset="0"/>
                                      <a:ea typeface="Cambria Math"/>
                                    </a:rPr>
                                  </m:ctrlPr>
                                </m:naryPr>
                                <m:sub>
                                  <m:r>
                                    <m:rPr>
                                      <m:brk m:alnAt="25"/>
                                    </m:rPr>
                                    <a:rPr lang="en-US" b="0" i="1" smtClean="0">
                                      <a:latin typeface="Cambria Math"/>
                                      <a:ea typeface="Cambria Math"/>
                                    </a:rPr>
                                    <m:t>𝑡</m:t>
                                  </m:r>
                                  <m:r>
                                    <a:rPr lang="en-US" b="0" i="1" smtClean="0">
                                      <a:latin typeface="Cambria Math"/>
                                      <a:ea typeface="Cambria Math"/>
                                    </a:rPr>
                                    <m:t>=</m:t>
                                  </m:r>
                                  <m:r>
                                    <a:rPr lang="en-US" b="0" i="1" smtClean="0">
                                      <a:latin typeface="Cambria Math"/>
                                      <a:ea typeface="Cambria Math"/>
                                    </a:rPr>
                                    <m:t>𝑡</m:t>
                                  </m:r>
                                </m:sub>
                                <m:sup>
                                  <m:r>
                                    <a:rPr lang="en-US" b="0" i="1" smtClean="0">
                                      <a:latin typeface="Cambria Math"/>
                                      <a:ea typeface="Cambria Math"/>
                                    </a:rPr>
                                    <m:t>𝑇</m:t>
                                  </m:r>
                                </m:sup>
                                <m:e>
                                  <m:sSub>
                                    <m:sSubPr>
                                      <m:ctrlPr>
                                        <a:rPr lang="en-US" i="1">
                                          <a:latin typeface="Cambria Math" panose="02040503050406030204" pitchFamily="18" charset="0"/>
                                        </a:rPr>
                                      </m:ctrlPr>
                                    </m:sSubPr>
                                    <m:e>
                                      <m:r>
                                        <a:rPr lang="en-US" i="1">
                                          <a:latin typeface="Cambria Math"/>
                                        </a:rPr>
                                        <m:t>𝑟</m:t>
                                      </m:r>
                                    </m:e>
                                    <m:sub>
                                      <m:r>
                                        <a:rPr lang="en-US" b="0" i="1" smtClean="0">
                                          <a:latin typeface="Cambria Math"/>
                                        </a:rPr>
                                        <m:t>𝑡</m:t>
                                      </m:r>
                                    </m:sub>
                                  </m:sSub>
                                </m:e>
                              </m:nary>
                            </m:e>
                          </m:d>
                        </m:e>
                      </m:func>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28600" y="5181600"/>
                <a:ext cx="3156570" cy="708720"/>
              </a:xfrm>
              <a:prstGeom prst="rect">
                <a:avLst/>
              </a:prstGeom>
              <a:blipFill>
                <a:blip r:embed="rId9"/>
                <a:stretch>
                  <a:fillRect/>
                </a:stretch>
              </a:blipFill>
            </p:spPr>
            <p:txBody>
              <a:bodyPr/>
              <a:lstStyle/>
              <a:p>
                <a:r>
                  <a:rPr lang="en-US">
                    <a:noFill/>
                  </a:rPr>
                  <a:t> </a:t>
                </a:r>
              </a:p>
            </p:txBody>
          </p:sp>
        </mc:Fallback>
      </mc:AlternateContent>
      <p:sp>
        <p:nvSpPr>
          <p:cNvPr id="19" name="TextBox 18"/>
          <p:cNvSpPr txBox="1"/>
          <p:nvPr/>
        </p:nvSpPr>
        <p:spPr>
          <a:xfrm>
            <a:off x="252046" y="4764628"/>
            <a:ext cx="8142680" cy="369332"/>
          </a:xfrm>
          <a:prstGeom prst="rect">
            <a:avLst/>
          </a:prstGeom>
          <a:noFill/>
        </p:spPr>
        <p:txBody>
          <a:bodyPr wrap="square" rtlCol="0">
            <a:spAutoFit/>
          </a:bodyPr>
          <a:lstStyle/>
          <a:p>
            <a:r>
              <a:rPr lang="en-US" dirty="0" smtClean="0">
                <a:solidFill>
                  <a:srgbClr val="2706EC"/>
                </a:solidFill>
              </a:rPr>
              <a:t>Dynamic programming on the value function</a:t>
            </a:r>
            <a:endParaRPr lang="en-US" dirty="0">
              <a:solidFill>
                <a:srgbClr val="2706EC"/>
              </a:solidFill>
            </a:endParaRPr>
          </a:p>
        </p:txBody>
      </p:sp>
      <mc:AlternateContent xmlns:mc="http://schemas.openxmlformats.org/markup-compatibility/2006" xmlns:a14="http://schemas.microsoft.com/office/drawing/2010/main">
        <mc:Choice Requires="a14">
          <p:sp>
            <p:nvSpPr>
              <p:cNvPr id="20" name="Rectangle 19"/>
              <p:cNvSpPr/>
              <p:nvPr/>
            </p:nvSpPr>
            <p:spPr>
              <a:xfrm>
                <a:off x="1275133" y="5943600"/>
                <a:ext cx="4809586" cy="6386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func>
                        <m:funcPr>
                          <m:ctrlPr>
                            <a:rPr lang="en-US" i="1">
                              <a:latin typeface="Cambria Math" panose="02040503050406030204" pitchFamily="18" charset="0"/>
                              <a:ea typeface="Cambria Math"/>
                            </a:rPr>
                          </m:ctrlPr>
                        </m:funcPr>
                        <m:fName>
                          <m:limLow>
                            <m:limLowPr>
                              <m:ctrlPr>
                                <a:rPr lang="en-US" i="1">
                                  <a:latin typeface="Cambria Math" panose="02040503050406030204" pitchFamily="18" charset="0"/>
                                  <a:ea typeface="Cambria Math"/>
                                </a:rPr>
                              </m:ctrlPr>
                            </m:limLowPr>
                            <m:e>
                              <m:r>
                                <m:rPr>
                                  <m:sty m:val="p"/>
                                </m:rPr>
                                <a:rPr lang="en-US">
                                  <a:latin typeface="Cambria Math"/>
                                  <a:ea typeface="Cambria Math"/>
                                </a:rPr>
                                <m:t>max</m:t>
                              </m:r>
                            </m:e>
                            <m:lim>
                              <m:sSub>
                                <m:sSubPr>
                                  <m:ctrlPr>
                                    <a:rPr lang="en-US" i="1">
                                      <a:latin typeface="Cambria Math" panose="02040503050406030204" pitchFamily="18" charset="0"/>
                                    </a:rPr>
                                  </m:ctrlPr>
                                </m:sSubPr>
                                <m:e>
                                  <m:r>
                                    <a:rPr lang="en-US" i="1">
                                      <a:latin typeface="Cambria Math"/>
                                    </a:rPr>
                                    <m:t>𝑎</m:t>
                                  </m:r>
                                </m:e>
                                <m:sub>
                                  <m:r>
                                    <a:rPr lang="en-US" i="1">
                                      <a:latin typeface="Cambria Math"/>
                                    </a:rPr>
                                    <m:t>𝑡</m:t>
                                  </m:r>
                                </m:sub>
                              </m:sSub>
                            </m:lim>
                          </m:limLow>
                        </m:fName>
                        <m:e>
                          <m:nary>
                            <m:naryPr>
                              <m:chr m:val="∑"/>
                              <m:limLoc m:val="subSup"/>
                              <m:supHide m:val="on"/>
                              <m:ctrlPr>
                                <a:rPr lang="en-US" i="1">
                                  <a:latin typeface="Cambria Math" panose="02040503050406030204" pitchFamily="18" charset="0"/>
                                  <a:ea typeface="Cambria Math"/>
                                </a:rPr>
                              </m:ctrlPr>
                            </m:naryPr>
                            <m:sub>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sub>
                            <m:sup/>
                            <m:e>
                              <m:r>
                                <a:rPr lang="en-US" b="0" i="1" smtClean="0">
                                  <a:latin typeface="Cambria Math"/>
                                  <a:ea typeface="Cambria Math"/>
                                </a:rPr>
                                <m:t>𝑃</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𝑡</m:t>
                                  </m:r>
                                </m:sub>
                              </m:sSub>
                              <m:r>
                                <a:rPr lang="en-US">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𝑡</m:t>
                                  </m:r>
                                  <m:r>
                                    <a:rPr lang="en-US" b="0" i="1" smtClean="0">
                                      <a:latin typeface="Cambria Math"/>
                                    </a:rPr>
                                    <m:t>−1</m:t>
                                  </m:r>
                                </m:sub>
                              </m:sSub>
                              <m:r>
                                <a:rPr lang="en-US" b="0" i="1" smtClean="0">
                                  <a:latin typeface="Cambria Math"/>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b="0" i="1" smtClean="0">
                                      <a:latin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𝑉</m:t>
                                      </m:r>
                                    </m:e>
                                    <m:sub>
                                      <m:r>
                                        <a:rPr lang="en-US" i="1">
                                          <a:latin typeface="Cambria Math"/>
                                          <a:ea typeface="Cambria Math"/>
                                        </a:rPr>
                                        <m:t>𝑡</m:t>
                                      </m:r>
                                    </m:sub>
                                  </m:sSub>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rPr>
                                            <m:t>𝑏</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𝑡</m:t>
                                          </m:r>
                                        </m:sub>
                                      </m:sSub>
                                      <m:r>
                                        <a:rPr lang="en-US">
                                          <a:latin typeface="Cambria Math"/>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i="1">
                                          <a:latin typeface="Cambria Math"/>
                                        </a:rPr>
                                        <m:t>]</m:t>
                                      </m:r>
                                      <m:r>
                                        <m:rPr>
                                          <m:nor/>
                                        </m:rPr>
                                        <a:rPr lang="en-US" dirty="0"/>
                                        <m:t> </m:t>
                                      </m:r>
                                    </m:e>
                                  </m:d>
                                </m:e>
                              </m:d>
                            </m:e>
                          </m:nary>
                        </m:e>
                      </m:func>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275133" y="5943600"/>
                <a:ext cx="4809586" cy="63863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605100" y="6026068"/>
                <a:ext cx="2538900" cy="5271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300" i="1" smtClean="0">
                          <a:latin typeface="Cambria Math"/>
                          <a:ea typeface="Cambria Math"/>
                        </a:rPr>
                        <m:t>𝑃</m:t>
                      </m:r>
                      <m:r>
                        <a:rPr lang="en-US" sz="1300" i="1" smtClean="0">
                          <a:latin typeface="Cambria Math"/>
                          <a:ea typeface="Cambria Math"/>
                        </a:rPr>
                        <m:t>(</m:t>
                      </m:r>
                      <m:r>
                        <a:rPr lang="en-US" sz="1300" b="0" i="1" smtClean="0">
                          <a:latin typeface="Cambria Math"/>
                        </a:rPr>
                        <m:t>𝑟</m:t>
                      </m:r>
                      <m:r>
                        <a:rPr lang="en-US" sz="1300" i="1">
                          <a:latin typeface="Cambria Math"/>
                        </a:rPr>
                        <m:t>|</m:t>
                      </m:r>
                      <m:r>
                        <a:rPr lang="en-US" sz="1300" b="0" i="1" smtClean="0">
                          <a:latin typeface="Cambria Math"/>
                        </a:rPr>
                        <m:t>𝑎</m:t>
                      </m:r>
                      <m:r>
                        <a:rPr lang="en-US" sz="1300">
                          <a:latin typeface="Cambria Math"/>
                        </a:rPr>
                        <m:t>,</m:t>
                      </m:r>
                      <m:r>
                        <a:rPr lang="en-US" sz="1300" b="0" i="1" smtClean="0">
                          <a:latin typeface="Cambria Math"/>
                        </a:rPr>
                        <m:t>𝑏</m:t>
                      </m:r>
                      <m:r>
                        <a:rPr lang="en-US" sz="1300" i="1">
                          <a:latin typeface="Cambria Math"/>
                        </a:rPr>
                        <m:t>)</m:t>
                      </m:r>
                      <m:r>
                        <a:rPr lang="en-US" sz="1300" b="0" i="1" smtClean="0">
                          <a:latin typeface="Cambria Math"/>
                        </a:rPr>
                        <m:t>=</m:t>
                      </m:r>
                      <m:nary>
                        <m:naryPr>
                          <m:ctrlPr>
                            <a:rPr lang="en-US" sz="1300" b="0" i="1" smtClean="0">
                              <a:latin typeface="Cambria Math" panose="02040503050406030204" pitchFamily="18" charset="0"/>
                            </a:rPr>
                          </m:ctrlPr>
                        </m:naryPr>
                        <m:sub>
                          <m:sSub>
                            <m:sSubPr>
                              <m:ctrlPr>
                                <a:rPr lang="en-US" sz="1300" i="1">
                                  <a:latin typeface="Cambria Math" panose="02040503050406030204" pitchFamily="18" charset="0"/>
                                </a:rPr>
                              </m:ctrlPr>
                            </m:sSubPr>
                            <m:e>
                              <m:r>
                                <a:rPr lang="en-US" sz="1300" i="1">
                                  <a:latin typeface="Cambria Math"/>
                                  <a:ea typeface="Cambria Math"/>
                                </a:rPr>
                                <m:t>𝜃</m:t>
                              </m:r>
                            </m:e>
                            <m:sub>
                              <m:r>
                                <a:rPr lang="en-US" sz="1300" b="0" i="1" smtClean="0">
                                  <a:latin typeface="Cambria Math"/>
                                </a:rPr>
                                <m:t>𝑎</m:t>
                              </m:r>
                            </m:sub>
                          </m:sSub>
                        </m:sub>
                        <m:sup>
                          <m:r>
                            <a:rPr lang="en-US" sz="1300" b="0" i="1" smtClean="0">
                              <a:latin typeface="Cambria Math"/>
                            </a:rPr>
                            <m:t> </m:t>
                          </m:r>
                        </m:sup>
                        <m:e>
                          <m:r>
                            <a:rPr lang="en-US" sz="1300" i="1" smtClean="0">
                              <a:latin typeface="Cambria Math"/>
                            </a:rPr>
                            <m:t>𝑏</m:t>
                          </m:r>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a:ea typeface="Cambria Math"/>
                                    </a:rPr>
                                    <m:t>𝜃</m:t>
                                  </m:r>
                                </m:e>
                                <m:sub>
                                  <m:r>
                                    <a:rPr lang="en-US" sz="1300" i="1">
                                      <a:latin typeface="Cambria Math"/>
                                    </a:rPr>
                                    <m:t>𝑎</m:t>
                                  </m:r>
                                </m:sub>
                              </m:sSub>
                            </m:e>
                          </m:d>
                          <m:r>
                            <a:rPr lang="en-US" sz="1300" b="0" i="1" smtClean="0">
                              <a:latin typeface="Cambria Math"/>
                            </a:rPr>
                            <m:t>𝑃</m:t>
                          </m:r>
                          <m:r>
                            <a:rPr lang="en-US" sz="1300" b="0" i="1" smtClean="0">
                              <a:latin typeface="Cambria Math"/>
                            </a:rPr>
                            <m:t>(</m:t>
                          </m:r>
                          <m:r>
                            <a:rPr lang="en-US" sz="1300" b="0" i="1" smtClean="0">
                              <a:latin typeface="Cambria Math"/>
                            </a:rPr>
                            <m:t>𝑟</m:t>
                          </m:r>
                          <m:r>
                            <a:rPr lang="en-US" sz="1300" b="0" i="1" smtClean="0">
                              <a:latin typeface="Cambria Math"/>
                            </a:rPr>
                            <m:t>|</m:t>
                          </m:r>
                          <m:sSub>
                            <m:sSubPr>
                              <m:ctrlPr>
                                <a:rPr lang="en-US" sz="1300" i="1">
                                  <a:latin typeface="Cambria Math" panose="02040503050406030204" pitchFamily="18" charset="0"/>
                                </a:rPr>
                              </m:ctrlPr>
                            </m:sSubPr>
                            <m:e>
                              <m:r>
                                <a:rPr lang="en-US" sz="1300" i="1">
                                  <a:latin typeface="Cambria Math"/>
                                  <a:ea typeface="Cambria Math"/>
                                </a:rPr>
                                <m:t>𝜃</m:t>
                              </m:r>
                            </m:e>
                            <m:sub>
                              <m:r>
                                <a:rPr lang="en-US" sz="1300" i="1">
                                  <a:latin typeface="Cambria Math"/>
                                </a:rPr>
                                <m:t>𝑎</m:t>
                              </m:r>
                            </m:sub>
                          </m:sSub>
                          <m:r>
                            <a:rPr lang="en-US" sz="1300" b="0" i="1" smtClean="0">
                              <a:latin typeface="Cambria Math"/>
                              <a:ea typeface="Cambria Math"/>
                            </a:rPr>
                            <m:t>)</m:t>
                          </m:r>
                        </m:e>
                      </m:nary>
                      <m:r>
                        <a:rPr lang="en-US" sz="1300" b="0" i="1" smtClean="0">
                          <a:latin typeface="Cambria Math"/>
                          <a:ea typeface="Cambria Math"/>
                        </a:rPr>
                        <m:t>𝑑</m:t>
                      </m:r>
                      <m:sSub>
                        <m:sSubPr>
                          <m:ctrlPr>
                            <a:rPr lang="en-US" sz="1300" i="1">
                              <a:latin typeface="Cambria Math" panose="02040503050406030204" pitchFamily="18" charset="0"/>
                            </a:rPr>
                          </m:ctrlPr>
                        </m:sSubPr>
                        <m:e>
                          <m:r>
                            <a:rPr lang="en-US" sz="1300" i="1">
                              <a:latin typeface="Cambria Math"/>
                              <a:ea typeface="Cambria Math"/>
                            </a:rPr>
                            <m:t>𝜃</m:t>
                          </m:r>
                        </m:e>
                        <m:sub>
                          <m:r>
                            <a:rPr lang="en-US" sz="1300" i="1">
                              <a:latin typeface="Cambria Math"/>
                            </a:rPr>
                            <m:t>𝑎</m:t>
                          </m:r>
                        </m:sub>
                      </m:sSub>
                    </m:oMath>
                  </m:oMathPara>
                </a14:m>
                <a:endParaRPr lang="en-US" sz="1300" dirty="0"/>
              </a:p>
            </p:txBody>
          </p:sp>
        </mc:Choice>
        <mc:Fallback xmlns="">
          <p:sp>
            <p:nvSpPr>
              <p:cNvPr id="21" name="Rectangle 20"/>
              <p:cNvSpPr>
                <a:spLocks noRot="1" noChangeAspect="1" noMove="1" noResize="1" noEditPoints="1" noAdjustHandles="1" noChangeArrowheads="1" noChangeShapeType="1" noTextEdit="1"/>
              </p:cNvSpPr>
              <p:nvPr/>
            </p:nvSpPr>
            <p:spPr>
              <a:xfrm>
                <a:off x="6605100" y="6026068"/>
                <a:ext cx="2538900" cy="527132"/>
              </a:xfrm>
              <a:prstGeom prst="rect">
                <a:avLst/>
              </a:prstGeom>
              <a:blipFill>
                <a:blip r:embed="rId11"/>
                <a:stretch>
                  <a:fillRect t="-155814" b="-2174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293365" y="3847328"/>
                <a:ext cx="4622035" cy="381515"/>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𝑤</m:t>
                        </m:r>
                      </m:e>
                      <m:sub>
                        <m:r>
                          <a:rPr lang="en-US" i="1">
                            <a:latin typeface="Cambria Math"/>
                            <a:ea typeface="Cambria Math"/>
                          </a:rPr>
                          <m:t>𝑡</m:t>
                        </m:r>
                        <m:r>
                          <a:rPr lang="en-US" i="1">
                            <a:latin typeface="Cambria Math"/>
                            <a:ea typeface="Cambria Math"/>
                          </a:rPr>
                          <m:t>,</m:t>
                        </m:r>
                        <m:r>
                          <a:rPr lang="en-US" i="1">
                            <a:latin typeface="Cambria Math"/>
                            <a:ea typeface="Cambria Math"/>
                          </a:rPr>
                          <m:t>𝑖</m:t>
                        </m:r>
                      </m:sub>
                    </m:sSub>
                  </m:oMath>
                </a14:m>
                <a:r>
                  <a:rPr lang="en-US" dirty="0" smtClean="0"/>
                  <a:t>: Accumulated wins with arm </a:t>
                </a:r>
                <a14:m>
                  <m:oMath xmlns:m="http://schemas.openxmlformats.org/officeDocument/2006/math">
                    <m:r>
                      <a:rPr lang="en-US" i="1">
                        <a:latin typeface="Cambria Math"/>
                        <a:ea typeface="Cambria Math"/>
                      </a:rPr>
                      <m:t>𝑖</m:t>
                    </m:r>
                  </m:oMath>
                </a14:m>
                <a:r>
                  <a:rPr lang="en-US" dirty="0" smtClean="0"/>
                  <a:t> up to time </a:t>
                </a:r>
                <a14:m>
                  <m:oMath xmlns:m="http://schemas.openxmlformats.org/officeDocument/2006/math">
                    <m:r>
                      <a:rPr lang="en-US" b="0" i="1" smtClean="0">
                        <a:latin typeface="Cambria Math"/>
                      </a:rPr>
                      <m:t>𝑡</m:t>
                    </m:r>
                  </m:oMath>
                </a14:m>
                <a:endParaRPr lang="en-US" dirty="0" smtClean="0"/>
              </a:p>
            </p:txBody>
          </p:sp>
        </mc:Choice>
        <mc:Fallback xmlns="">
          <p:sp>
            <p:nvSpPr>
              <p:cNvPr id="22" name="Rectangle 21"/>
              <p:cNvSpPr>
                <a:spLocks noRot="1" noChangeAspect="1" noMove="1" noResize="1" noEditPoints="1" noAdjustHandles="1" noChangeArrowheads="1" noChangeShapeType="1" noTextEdit="1"/>
              </p:cNvSpPr>
              <p:nvPr/>
            </p:nvSpPr>
            <p:spPr>
              <a:xfrm>
                <a:off x="4293365" y="3847328"/>
                <a:ext cx="4622035" cy="381515"/>
              </a:xfrm>
              <a:prstGeom prst="rect">
                <a:avLst/>
              </a:prstGeom>
              <a:blipFill>
                <a:blip r:embed="rId12"/>
                <a:stretch>
                  <a:fillRect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308323" y="4190485"/>
                <a:ext cx="4522648" cy="381515"/>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𝑙</m:t>
                        </m:r>
                      </m:e>
                      <m:sub>
                        <m:r>
                          <a:rPr lang="en-US" i="1">
                            <a:latin typeface="Cambria Math"/>
                            <a:ea typeface="Cambria Math"/>
                          </a:rPr>
                          <m:t>𝑡</m:t>
                        </m:r>
                        <m:r>
                          <a:rPr lang="en-US" i="1">
                            <a:latin typeface="Cambria Math"/>
                            <a:ea typeface="Cambria Math"/>
                          </a:rPr>
                          <m:t>,</m:t>
                        </m:r>
                        <m:r>
                          <a:rPr lang="en-US" i="1">
                            <a:latin typeface="Cambria Math"/>
                            <a:ea typeface="Cambria Math"/>
                          </a:rPr>
                          <m:t>𝑖</m:t>
                        </m:r>
                      </m:sub>
                    </m:sSub>
                  </m:oMath>
                </a14:m>
                <a:r>
                  <a:rPr lang="en-US" dirty="0" smtClean="0"/>
                  <a:t>: Accumulated loses with arm </a:t>
                </a:r>
                <a14:m>
                  <m:oMath xmlns:m="http://schemas.openxmlformats.org/officeDocument/2006/math">
                    <m:r>
                      <a:rPr lang="en-US" i="1">
                        <a:latin typeface="Cambria Math"/>
                        <a:ea typeface="Cambria Math"/>
                      </a:rPr>
                      <m:t>𝑖</m:t>
                    </m:r>
                  </m:oMath>
                </a14:m>
                <a:r>
                  <a:rPr lang="en-US" dirty="0" smtClean="0"/>
                  <a:t> up to time </a:t>
                </a:r>
                <a14:m>
                  <m:oMath xmlns:m="http://schemas.openxmlformats.org/officeDocument/2006/math">
                    <m:r>
                      <a:rPr lang="en-US" b="0" i="1" smtClean="0">
                        <a:latin typeface="Cambria Math"/>
                      </a:rPr>
                      <m:t>𝑡</m:t>
                    </m:r>
                  </m:oMath>
                </a14:m>
                <a:endParaRPr lang="en-US" dirty="0" smtClean="0"/>
              </a:p>
            </p:txBody>
          </p:sp>
        </mc:Choice>
        <mc:Fallback xmlns="">
          <p:sp>
            <p:nvSpPr>
              <p:cNvPr id="23" name="Rectangle 22"/>
              <p:cNvSpPr>
                <a:spLocks noRot="1" noChangeAspect="1" noMove="1" noResize="1" noEditPoints="1" noAdjustHandles="1" noChangeArrowheads="1" noChangeShapeType="1" noTextEdit="1"/>
              </p:cNvSpPr>
              <p:nvPr/>
            </p:nvSpPr>
            <p:spPr>
              <a:xfrm>
                <a:off x="4308323" y="4190485"/>
                <a:ext cx="4522648" cy="381515"/>
              </a:xfrm>
              <a:prstGeom prst="rect">
                <a:avLst/>
              </a:prstGeom>
              <a:blipFill>
                <a:blip r:embed="rId13"/>
                <a:stretch>
                  <a:fillRect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894510" y="3370745"/>
                <a:ext cx="4955780"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𝑏</m:t>
                          </m:r>
                        </m:e>
                        <m:sub>
                          <m:r>
                            <a:rPr lang="en-US" i="1">
                              <a:latin typeface="Cambria Math"/>
                            </a:rPr>
                            <m:t>𝑡</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rPr>
                                <m:t>𝑖</m:t>
                              </m:r>
                            </m:sub>
                          </m:sSub>
                        </m:e>
                      </m:d>
                      <m:r>
                        <a:rPr lang="en-US" b="0" i="1" smtClean="0">
                          <a:latin typeface="Cambria Math"/>
                        </a:rPr>
                        <m:t>=</m:t>
                      </m:r>
                      <m:sSub>
                        <m:sSubPr>
                          <m:ctrlPr>
                            <a:rPr lang="en-US" i="1" smtClean="0">
                              <a:latin typeface="Cambria Math" panose="02040503050406030204" pitchFamily="18" charset="0"/>
                            </a:rPr>
                          </m:ctrlPr>
                        </m:sSubPr>
                        <m:e>
                          <m:r>
                            <a:rPr lang="en-US" i="1">
                              <a:latin typeface="Cambria Math"/>
                            </a:rPr>
                            <m:t>𝑏</m:t>
                          </m:r>
                        </m:e>
                        <m:sub>
                          <m:r>
                            <a:rPr lang="en-US" i="1">
                              <a:latin typeface="Cambria Math"/>
                            </a:rPr>
                            <m:t>𝑡</m:t>
                          </m:r>
                          <m:r>
                            <a:rPr lang="en-US" b="0" i="1" smtClean="0">
                              <a:latin typeface="Cambria Math"/>
                            </a:rPr>
                            <m:t>−1</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𝑎</m:t>
                              </m:r>
                            </m:e>
                            <m:sub>
                              <m:r>
                                <a:rPr lang="en-US" i="1">
                                  <a:latin typeface="Cambria Math"/>
                                </a:rPr>
                                <m:t>𝑡</m:t>
                              </m:r>
                            </m:sub>
                          </m:sSub>
                          <m:r>
                            <a:rPr lang="en-US">
                              <a:latin typeface="Cambria Math"/>
                            </a:rPr>
                            <m:t>,</m:t>
                          </m:r>
                          <m:sSub>
                            <m:sSubPr>
                              <m:ctrlPr>
                                <a:rPr lang="en-US" i="1">
                                  <a:latin typeface="Cambria Math" panose="02040503050406030204" pitchFamily="18" charset="0"/>
                                </a:rPr>
                              </m:ctrlPr>
                            </m:sSubPr>
                            <m:e>
                              <m:r>
                                <a:rPr lang="en-US" b="0" i="1" smtClean="0">
                                  <a:latin typeface="Cambria Math"/>
                                </a:rPr>
                                <m:t>𝑟</m:t>
                              </m:r>
                            </m:e>
                            <m:sub>
                              <m:r>
                                <a:rPr lang="en-US" i="1">
                                  <a:latin typeface="Cambria Math"/>
                                </a:rPr>
                                <m:t>𝑡</m:t>
                              </m:r>
                            </m:sub>
                          </m:sSub>
                        </m:e>
                      </m:d>
                      <m:r>
                        <a:rPr lang="en-US" b="0" i="1" smtClean="0">
                          <a:latin typeface="Cambria Math"/>
                        </a:rPr>
                        <m:t>=</m:t>
                      </m:r>
                      <m:r>
                        <m:rPr>
                          <m:sty m:val="p"/>
                        </m:rPr>
                        <a:rPr lang="en-US">
                          <a:latin typeface="Cambria Math"/>
                          <a:ea typeface="Cambria Math"/>
                        </a:rPr>
                        <m:t>Beta</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rPr>
                                <m:t>𝑖</m:t>
                              </m:r>
                            </m:sub>
                          </m:sSub>
                          <m:r>
                            <a:rPr lang="en-US" i="1">
                              <a:latin typeface="Cambria Math"/>
                            </a:rPr>
                            <m:t>|</m:t>
                          </m:r>
                          <m:r>
                            <a:rPr lang="en-US" i="1">
                              <a:latin typeface="Cambria Math"/>
                              <a:ea typeface="Cambria Math"/>
                            </a:rPr>
                            <m:t>𝛼</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ea typeface="Cambria Math"/>
                                </a:rPr>
                                <m:t>𝑡</m:t>
                              </m:r>
                              <m:r>
                                <a:rPr lang="en-US" i="1">
                                  <a:latin typeface="Cambria Math"/>
                                  <a:ea typeface="Cambria Math"/>
                                </a:rPr>
                                <m:t>,</m:t>
                              </m:r>
                              <m:r>
                                <a:rPr lang="en-US" i="1">
                                  <a:latin typeface="Cambria Math"/>
                                  <a:ea typeface="Cambria Math"/>
                                </a:rPr>
                                <m:t>𝑖</m:t>
                              </m:r>
                            </m:sub>
                          </m:sSub>
                          <m:r>
                            <a:rPr lang="en-US" i="1">
                              <a:latin typeface="Cambria Math"/>
                              <a:ea typeface="Cambria Math"/>
                            </a:rPr>
                            <m:t>,</m:t>
                          </m:r>
                          <m:r>
                            <a:rPr lang="en-US" i="1">
                              <a:latin typeface="Cambria Math"/>
                              <a:ea typeface="Cambria Math"/>
                            </a:rPr>
                            <m:t>𝛽</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𝑙</m:t>
                              </m:r>
                            </m:e>
                            <m:sub>
                              <m:r>
                                <a:rPr lang="en-US" i="1">
                                  <a:latin typeface="Cambria Math"/>
                                  <a:ea typeface="Cambria Math"/>
                                </a:rPr>
                                <m:t>𝑡</m:t>
                              </m:r>
                              <m:r>
                                <a:rPr lang="en-US" i="1">
                                  <a:latin typeface="Cambria Math"/>
                                  <a:ea typeface="Cambria Math"/>
                                </a:rPr>
                                <m:t>,</m:t>
                              </m:r>
                              <m:r>
                                <a:rPr lang="en-US" i="1">
                                  <a:latin typeface="Cambria Math"/>
                                  <a:ea typeface="Cambria Math"/>
                                </a:rPr>
                                <m:t>𝑖</m:t>
                              </m:r>
                            </m:sub>
                          </m:sSub>
                        </m:e>
                      </m:d>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3894510" y="3370745"/>
                <a:ext cx="4955780" cy="404983"/>
              </a:xfrm>
              <a:prstGeom prst="rect">
                <a:avLst/>
              </a:prstGeom>
              <a:blipFill>
                <a:blip r:embed="rId14"/>
                <a:stretch>
                  <a:fillRect b="-9091"/>
                </a:stretch>
              </a:blipFill>
            </p:spPr>
            <p:txBody>
              <a:bodyPr/>
              <a:lstStyle/>
              <a:p>
                <a:r>
                  <a:rPr lang="en-US">
                    <a:noFill/>
                  </a:rPr>
                  <a:t> </a:t>
                </a:r>
              </a:p>
            </p:txBody>
          </p:sp>
        </mc:Fallback>
      </mc:AlternateContent>
      <p:cxnSp>
        <p:nvCxnSpPr>
          <p:cNvPr id="25" name="Straight Arrow Connector 24"/>
          <p:cNvCxnSpPr/>
          <p:nvPr/>
        </p:nvCxnSpPr>
        <p:spPr>
          <a:xfrm>
            <a:off x="1596849" y="3991420"/>
            <a:ext cx="762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496416" y="1882950"/>
            <a:ext cx="935390" cy="1853033"/>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596849" y="2897656"/>
            <a:ext cx="914508" cy="9543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11049" y="3657600"/>
            <a:ext cx="685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917426" y="3815834"/>
                <a:ext cx="6626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𝑏</m:t>
                          </m:r>
                        </m:e>
                        <m:sub>
                          <m:r>
                            <a:rPr lang="en-US" b="0" i="1" smtClean="0">
                              <a:latin typeface="Cambria Math"/>
                            </a:rPr>
                            <m:t>𝑡</m:t>
                          </m:r>
                          <m:r>
                            <a:rPr lang="en-US" b="0" i="1" smtClean="0">
                              <a:latin typeface="Cambria Math"/>
                            </a:rPr>
                            <m:t>−1</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917426" y="3815834"/>
                <a:ext cx="662682" cy="369332"/>
              </a:xfrm>
              <a:prstGeom prst="rect">
                <a:avLst/>
              </a:prstGeom>
              <a:blipFill>
                <a:blip r:embed="rId15"/>
                <a:stretch>
                  <a:fillRect/>
                </a:stretch>
              </a:blipFill>
            </p:spPr>
            <p:txBody>
              <a:bodyPr/>
              <a:lstStyle/>
              <a:p>
                <a:r>
                  <a:rPr lang="en-US">
                    <a:noFill/>
                  </a:rPr>
                  <a:t> </a:t>
                </a:r>
              </a:p>
            </p:txBody>
          </p:sp>
        </mc:Fallback>
      </mc:AlternateContent>
      <p:sp>
        <p:nvSpPr>
          <p:cNvPr id="30" name="Rectangle 29"/>
          <p:cNvSpPr/>
          <p:nvPr/>
        </p:nvSpPr>
        <p:spPr>
          <a:xfrm>
            <a:off x="990383" y="137257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917426" y="1454604"/>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𝑡</m:t>
                          </m:r>
                          <m:r>
                            <a:rPr lang="en-US" b="0" i="1" smtClean="0">
                              <a:latin typeface="Cambria Math"/>
                            </a:rPr>
                            <m:t>−1</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917426" y="1454604"/>
                <a:ext cx="690830" cy="369332"/>
              </a:xfrm>
              <a:prstGeom prst="rect">
                <a:avLst/>
              </a:prstGeom>
              <a:blipFill>
                <a:blip r:embed="rId16"/>
                <a:stretch>
                  <a:fillRect/>
                </a:stretch>
              </a:blipFill>
            </p:spPr>
            <p:txBody>
              <a:bodyPr/>
              <a:lstStyle/>
              <a:p>
                <a:r>
                  <a:rPr lang="en-US">
                    <a:noFill/>
                  </a:rPr>
                  <a:t> </a:t>
                </a:r>
              </a:p>
            </p:txBody>
          </p:sp>
        </mc:Fallback>
      </mc:AlternateContent>
      <p:sp>
        <p:nvSpPr>
          <p:cNvPr id="32" name="Rectangle 31"/>
          <p:cNvSpPr/>
          <p:nvPr/>
        </p:nvSpPr>
        <p:spPr>
          <a:xfrm rot="2785270">
            <a:off x="990383" y="2481415"/>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917426" y="2563449"/>
                <a:ext cx="6884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a:rPr>
                            <m:t>𝑡</m:t>
                          </m:r>
                          <m:r>
                            <a:rPr lang="en-US" b="0" i="1" smtClean="0">
                              <a:latin typeface="Cambria Math"/>
                            </a:rPr>
                            <m:t>−1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17426" y="2563449"/>
                <a:ext cx="688458" cy="369332"/>
              </a:xfrm>
              <a:prstGeom prst="rect">
                <a:avLst/>
              </a:prstGeom>
              <a:blipFill>
                <a:blip r:embed="rId17"/>
                <a:stretch>
                  <a:fillRect/>
                </a:stretch>
              </a:blipFill>
            </p:spPr>
            <p:txBody>
              <a:bodyPr/>
              <a:lstStyle/>
              <a:p>
                <a:r>
                  <a:rPr lang="en-US">
                    <a:noFill/>
                  </a:rPr>
                  <a:t> </a:t>
                </a:r>
              </a:p>
            </p:txBody>
          </p:sp>
        </mc:Fallback>
      </mc:AlternateContent>
      <p:cxnSp>
        <p:nvCxnSpPr>
          <p:cNvPr id="34" name="Straight Arrow Connector 33"/>
          <p:cNvCxnSpPr>
            <a:stCxn id="30" idx="2"/>
          </p:cNvCxnSpPr>
          <p:nvPr/>
        </p:nvCxnSpPr>
        <p:spPr>
          <a:xfrm>
            <a:off x="1257083" y="1905970"/>
            <a:ext cx="0" cy="4650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239995" y="3115121"/>
            <a:ext cx="0" cy="565499"/>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Arc 35"/>
          <p:cNvSpPr/>
          <p:nvPr/>
        </p:nvSpPr>
        <p:spPr>
          <a:xfrm>
            <a:off x="486209" y="1597759"/>
            <a:ext cx="1049606" cy="2375818"/>
          </a:xfrm>
          <a:prstGeom prst="arc">
            <a:avLst>
              <a:gd name="adj1" fmla="val 5788583"/>
              <a:gd name="adj2" fmla="val 1607610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91943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Optimum Planning as a Greedy Search</a:t>
            </a:r>
            <a:endParaRPr lang="en-US" b="1" dirty="0">
              <a:solidFill>
                <a:srgbClr val="3333FF"/>
              </a:solidFill>
            </a:endParaRPr>
          </a:p>
        </p:txBody>
      </p:sp>
      <mc:AlternateContent xmlns:mc="http://schemas.openxmlformats.org/markup-compatibility/2006" xmlns:a14="http://schemas.microsoft.com/office/drawing/2010/main">
        <mc:Choice Requires="a14">
          <p:sp>
            <p:nvSpPr>
              <p:cNvPr id="42" name="Rectangle 41"/>
              <p:cNvSpPr/>
              <p:nvPr/>
            </p:nvSpPr>
            <p:spPr>
              <a:xfrm>
                <a:off x="1981200" y="976727"/>
                <a:ext cx="4677434" cy="5474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a:rPr>
                            <m:t>𝑉</m:t>
                          </m:r>
                        </m:e>
                        <m:sup>
                          <m:r>
                            <a:rPr lang="en-US" sz="1600" i="1">
                              <a:latin typeface="Cambria Math"/>
                            </a:rPr>
                            <m:t>∗</m:t>
                          </m:r>
                        </m:sup>
                      </m:sSup>
                      <m:d>
                        <m:dPr>
                          <m:ctrlPr>
                            <a:rPr lang="en-US" sz="1600" i="1">
                              <a:latin typeface="Cambria Math" panose="02040503050406030204" pitchFamily="18" charset="0"/>
                            </a:rPr>
                          </m:ctrlPr>
                        </m:dPr>
                        <m:e>
                          <m:r>
                            <a:rPr lang="en-US" sz="1600" i="1">
                              <a:latin typeface="Cambria Math"/>
                            </a:rPr>
                            <m:t>𝑠</m:t>
                          </m:r>
                        </m:e>
                      </m:d>
                      <m:r>
                        <a:rPr lang="en-US" sz="1600" i="1">
                          <a:latin typeface="Cambria Math"/>
                        </a:rPr>
                        <m:t>=</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a:rPr>
                                <m:t>max</m:t>
                              </m:r>
                            </m:e>
                            <m:lim>
                              <m:r>
                                <a:rPr lang="en-US" sz="1600" i="1">
                                  <a:latin typeface="Cambria Math"/>
                                </a:rPr>
                                <m:t>𝑎</m:t>
                              </m:r>
                              <m:r>
                                <a:rPr lang="en-US" sz="1600" i="1">
                                  <a:latin typeface="Cambria Math"/>
                                  <a:ea typeface="Cambria Math"/>
                                </a:rPr>
                                <m:t>∈</m:t>
                              </m:r>
                              <m:r>
                                <a:rPr lang="en-US" sz="1600" i="1">
                                  <a:latin typeface="Cambria Math" panose="02040503050406030204" pitchFamily="18" charset="0"/>
                                  <a:ea typeface="Cambria Math" panose="02040503050406030204" pitchFamily="18" charset="0"/>
                                </a:rPr>
                                <m:t>𝒜</m:t>
                              </m:r>
                              <m:r>
                                <a:rPr lang="en-US" sz="1600" i="1">
                                  <a:latin typeface="Cambria Math"/>
                                  <a:ea typeface="Cambria Math"/>
                                </a:rPr>
                                <m:t>(</m:t>
                              </m:r>
                              <m:r>
                                <a:rPr lang="en-US" sz="1600" i="1">
                                  <a:latin typeface="Cambria Math"/>
                                  <a:ea typeface="Cambria Math"/>
                                </a:rPr>
                                <m:t>𝑠</m:t>
                              </m:r>
                              <m:r>
                                <a:rPr lang="en-US" sz="1600" i="1">
                                  <a:latin typeface="Cambria Math"/>
                                  <a:ea typeface="Cambria Math"/>
                                </a:rPr>
                                <m:t>)</m:t>
                              </m:r>
                            </m:lim>
                          </m:limLow>
                        </m:fName>
                        <m:e>
                          <m:nary>
                            <m:naryPr>
                              <m:chr m:val="∑"/>
                              <m:limLoc m:val="subSup"/>
                              <m:supHide m:val="on"/>
                              <m:ctrlPr>
                                <a:rPr lang="en-US" sz="1600" i="1">
                                  <a:latin typeface="Cambria Math" panose="02040503050406030204" pitchFamily="18" charset="0"/>
                                </a:rPr>
                              </m:ctrlPr>
                            </m:naryPr>
                            <m:sub>
                              <m:r>
                                <m:rPr>
                                  <m:brk m:alnAt="9"/>
                                </m:rPr>
                                <a:rPr lang="en-US" sz="1600" i="1">
                                  <a:latin typeface="Cambria Math"/>
                                </a:rPr>
                                <m:t>𝑠</m:t>
                              </m:r>
                              <m:r>
                                <a:rPr lang="en-US" sz="1600" i="1">
                                  <a:latin typeface="Cambria Math"/>
                                </a:rPr>
                                <m:t>′</m:t>
                              </m:r>
                            </m:sub>
                            <m:sup/>
                            <m:e>
                              <m:r>
                                <a:rPr lang="en-US" sz="1600" i="1">
                                  <a:latin typeface="Cambria Math"/>
                                </a:rPr>
                                <m:t>𝑇</m:t>
                              </m:r>
                              <m:r>
                                <a:rPr lang="en-US" sz="1600" i="1">
                                  <a:latin typeface="Cambria Math"/>
                                </a:rPr>
                                <m:t>(</m:t>
                              </m:r>
                              <m:r>
                                <a:rPr lang="en-US" sz="1600" i="1">
                                  <a:latin typeface="Cambria Math"/>
                                </a:rPr>
                                <m:t>𝑠</m:t>
                              </m:r>
                              <m:r>
                                <a:rPr lang="en-US" sz="1600" i="1">
                                  <a:latin typeface="Cambria Math"/>
                                </a:rPr>
                                <m:t>,</m:t>
                              </m:r>
                              <m:r>
                                <a:rPr lang="en-US" sz="1600" i="1">
                                  <a:latin typeface="Cambria Math"/>
                                </a:rPr>
                                <m:t>𝑎</m:t>
                              </m:r>
                              <m:r>
                                <a:rPr lang="en-US" sz="1600" i="1">
                                  <a:latin typeface="Cambria Math"/>
                                </a:rPr>
                                <m:t>,</m:t>
                              </m:r>
                              <m:sSup>
                                <m:sSupPr>
                                  <m:ctrlPr>
                                    <a:rPr lang="en-US" sz="1600" i="1">
                                      <a:latin typeface="Cambria Math" panose="02040503050406030204" pitchFamily="18" charset="0"/>
                                    </a:rPr>
                                  </m:ctrlPr>
                                </m:sSupPr>
                                <m:e>
                                  <m:r>
                                    <a:rPr lang="en-US" sz="1600" i="1">
                                      <a:latin typeface="Cambria Math"/>
                                    </a:rPr>
                                    <m:t>𝑠</m:t>
                                  </m:r>
                                </m:e>
                                <m:sup>
                                  <m:r>
                                    <a:rPr lang="en-US" sz="1600" i="1">
                                      <a:latin typeface="Cambria Math"/>
                                    </a:rPr>
                                    <m:t>′</m:t>
                                  </m:r>
                                </m:sup>
                              </m:sSup>
                              <m:r>
                                <a:rPr lang="en-US" sz="1600" i="1">
                                  <a:latin typeface="Cambria Math"/>
                                </a:rPr>
                                <m:t>)</m:t>
                              </m:r>
                              <m:d>
                                <m:dPr>
                                  <m:begChr m:val="{"/>
                                  <m:endChr m:val="}"/>
                                  <m:ctrlPr>
                                    <a:rPr lang="en-US" sz="1600" i="1">
                                      <a:latin typeface="Cambria Math" panose="02040503050406030204" pitchFamily="18" charset="0"/>
                                    </a:rPr>
                                  </m:ctrlPr>
                                </m:dPr>
                                <m:e>
                                  <m:r>
                                    <a:rPr lang="en-US" sz="1600" i="1">
                                      <a:latin typeface="Cambria Math"/>
                                    </a:rPr>
                                    <m:t>𝑅</m:t>
                                  </m:r>
                                  <m:d>
                                    <m:dPr>
                                      <m:ctrlPr>
                                        <a:rPr lang="en-US" sz="1600" i="1">
                                          <a:latin typeface="Cambria Math" panose="02040503050406030204" pitchFamily="18" charset="0"/>
                                        </a:rPr>
                                      </m:ctrlPr>
                                    </m:dPr>
                                    <m:e>
                                      <m:r>
                                        <a:rPr lang="en-US" sz="1600" i="1">
                                          <a:latin typeface="Cambria Math"/>
                                        </a:rPr>
                                        <m:t>𝑠</m:t>
                                      </m:r>
                                      <m:r>
                                        <a:rPr lang="en-US" sz="1600" i="1">
                                          <a:latin typeface="Cambria Math"/>
                                        </a:rPr>
                                        <m:t>,</m:t>
                                      </m:r>
                                      <m:r>
                                        <a:rPr lang="en-US" sz="1600" i="1">
                                          <a:latin typeface="Cambria Math"/>
                                        </a:rPr>
                                        <m:t>𝑎</m:t>
                                      </m:r>
                                      <m:r>
                                        <a:rPr lang="en-US" sz="1600" i="1">
                                          <a:latin typeface="Cambria Math"/>
                                        </a:rPr>
                                        <m:t>,</m:t>
                                      </m:r>
                                      <m:sSup>
                                        <m:sSupPr>
                                          <m:ctrlPr>
                                            <a:rPr lang="en-US" sz="1600" i="1">
                                              <a:latin typeface="Cambria Math" panose="02040503050406030204" pitchFamily="18" charset="0"/>
                                            </a:rPr>
                                          </m:ctrlPr>
                                        </m:sSupPr>
                                        <m:e>
                                          <m:r>
                                            <a:rPr lang="en-US" sz="1600" i="1">
                                              <a:latin typeface="Cambria Math"/>
                                            </a:rPr>
                                            <m:t>𝑠</m:t>
                                          </m:r>
                                        </m:e>
                                        <m:sup>
                                          <m:r>
                                            <a:rPr lang="en-US" sz="1600" i="1">
                                              <a:latin typeface="Cambria Math"/>
                                            </a:rPr>
                                            <m:t>′</m:t>
                                          </m:r>
                                        </m:sup>
                                      </m:sSup>
                                    </m:e>
                                  </m:d>
                                  <m:r>
                                    <a:rPr lang="en-US" sz="1600" i="1">
                                      <a:latin typeface="Cambria Math"/>
                                    </a:rPr>
                                    <m:t>+</m:t>
                                  </m:r>
                                  <m:r>
                                    <a:rPr lang="en-US" sz="1600" i="1">
                                      <a:latin typeface="Cambria Math"/>
                                    </a:rPr>
                                    <m:t>𝛾</m:t>
                                  </m:r>
                                  <m:sSup>
                                    <m:sSupPr>
                                      <m:ctrlPr>
                                        <a:rPr lang="en-US" sz="1600" i="1">
                                          <a:latin typeface="Cambria Math" panose="02040503050406030204" pitchFamily="18" charset="0"/>
                                        </a:rPr>
                                      </m:ctrlPr>
                                    </m:sSupPr>
                                    <m:e>
                                      <m:r>
                                        <a:rPr lang="en-US" sz="1600" i="1">
                                          <a:latin typeface="Cambria Math"/>
                                        </a:rPr>
                                        <m:t>𝑉</m:t>
                                      </m:r>
                                    </m:e>
                                    <m:sup>
                                      <m:r>
                                        <a:rPr lang="en-US" sz="1600" i="1">
                                          <a:latin typeface="Cambria Math"/>
                                        </a:rPr>
                                        <m:t>∗</m:t>
                                      </m:r>
                                    </m:sup>
                                  </m:sSup>
                                  <m:d>
                                    <m:dPr>
                                      <m:ctrlPr>
                                        <a:rPr lang="en-US" sz="1600" i="1">
                                          <a:latin typeface="Cambria Math" panose="02040503050406030204" pitchFamily="18" charset="0"/>
                                        </a:rPr>
                                      </m:ctrlPr>
                                    </m:dPr>
                                    <m:e>
                                      <m:r>
                                        <a:rPr lang="en-US" sz="1600" i="1">
                                          <a:latin typeface="Cambria Math"/>
                                        </a:rPr>
                                        <m:t>𝑠</m:t>
                                      </m:r>
                                      <m:r>
                                        <a:rPr lang="en-US" sz="1600" i="1">
                                          <a:latin typeface="Cambria Math"/>
                                        </a:rPr>
                                        <m:t>′</m:t>
                                      </m:r>
                                    </m:e>
                                  </m:d>
                                </m:e>
                              </m:d>
                            </m:e>
                          </m:nary>
                        </m:e>
                      </m:func>
                    </m:oMath>
                  </m:oMathPara>
                </a14:m>
                <a:endParaRPr lang="en-US" sz="1600" dirty="0"/>
              </a:p>
            </p:txBody>
          </p:sp>
        </mc:Choice>
        <mc:Fallback xmlns="">
          <p:sp>
            <p:nvSpPr>
              <p:cNvPr id="42" name="Rectangle 41"/>
              <p:cNvSpPr>
                <a:spLocks noRot="1" noChangeAspect="1" noMove="1" noResize="1" noEditPoints="1" noAdjustHandles="1" noChangeArrowheads="1" noChangeShapeType="1" noTextEdit="1"/>
              </p:cNvSpPr>
              <p:nvPr/>
            </p:nvSpPr>
            <p:spPr>
              <a:xfrm>
                <a:off x="1981200" y="976727"/>
                <a:ext cx="4677434" cy="547458"/>
              </a:xfrm>
              <a:prstGeom prst="rect">
                <a:avLst/>
              </a:prstGeom>
              <a:blipFill>
                <a:blip r:embed="rId3"/>
                <a:stretch>
                  <a:fillRect t="-160000" b="-2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3743" y="1701683"/>
                <a:ext cx="8763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Bellman optimality equation is a system of equations, one for each state</a:t>
                </a:r>
              </a:p>
              <a:p>
                <a:pPr marL="742950" lvl="1" indent="-285750">
                  <a:buFont typeface="Wingdings" panose="05000000000000000000" pitchFamily="2" charset="2"/>
                  <a:buChar char="ü"/>
                </a:pPr>
                <a:r>
                  <a:rPr lang="en-US" dirty="0" smtClean="0"/>
                  <a:t>For </a:t>
                </a:r>
                <a14:m>
                  <m:oMath xmlns:m="http://schemas.openxmlformats.org/officeDocument/2006/math">
                    <m:r>
                      <a:rPr lang="en-US" b="0" i="1" smtClean="0">
                        <a:latin typeface="Cambria Math" panose="02040503050406030204" pitchFamily="18" charset="0"/>
                      </a:rPr>
                      <m:t>𝑁</m:t>
                    </m:r>
                  </m:oMath>
                </a14:m>
                <a:r>
                  <a:rPr lang="en-US" dirty="0" smtClean="0"/>
                  <a:t> states, </a:t>
                </a:r>
                <a14:m>
                  <m:oMath xmlns:m="http://schemas.openxmlformats.org/officeDocument/2006/math">
                    <m:r>
                      <a:rPr lang="en-US" b="0" i="1" smtClean="0">
                        <a:latin typeface="Cambria Math" panose="02040503050406030204" pitchFamily="18" charset="0"/>
                      </a:rPr>
                      <m:t>𝑁</m:t>
                    </m:r>
                  </m:oMath>
                </a14:m>
                <a:r>
                  <a:rPr lang="en-US" dirty="0" smtClean="0"/>
                  <a:t> unknown and </a:t>
                </a:r>
                <a14:m>
                  <m:oMath xmlns:m="http://schemas.openxmlformats.org/officeDocument/2006/math">
                    <m:r>
                      <a:rPr lang="en-US" b="0" i="1" smtClean="0">
                        <a:latin typeface="Cambria Math" panose="02040503050406030204" pitchFamily="18" charset="0"/>
                      </a:rPr>
                      <m:t>𝑁</m:t>
                    </m:r>
                  </m:oMath>
                </a14:m>
                <a:r>
                  <a:rPr lang="en-US" dirty="0" smtClean="0"/>
                  <a:t> equations</a:t>
                </a:r>
              </a:p>
              <a:p>
                <a:pPr marL="742950" lvl="1" indent="-285750">
                  <a:buFont typeface="Wingdings" panose="05000000000000000000" pitchFamily="2" charset="2"/>
                  <a:buChar char="ü"/>
                </a:pPr>
                <a:r>
                  <a:rPr lang="en-US" dirty="0" smtClean="0"/>
                  <a:t>With known </a:t>
                </a:r>
                <a14:m>
                  <m:oMath xmlns:m="http://schemas.openxmlformats.org/officeDocument/2006/math">
                    <m:r>
                      <a:rPr lang="en-US" i="1">
                        <a:latin typeface="Cambria Math"/>
                      </a:rPr>
                      <m:t>𝑇</m:t>
                    </m:r>
                    <m:r>
                      <a:rPr lang="en-US" i="1">
                        <a:latin typeface="Cambria Math"/>
                      </a:rPr>
                      <m:t>(</m:t>
                    </m:r>
                    <m:r>
                      <a:rPr lang="en-US" i="1">
                        <a:latin typeface="Cambria Math"/>
                      </a:rPr>
                      <m:t>𝑠</m:t>
                    </m:r>
                    <m:r>
                      <a:rPr lang="en-US" i="1">
                        <a:latin typeface="Cambria Math"/>
                      </a:rPr>
                      <m:t>,</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r>
                      <a:rPr lang="en-US" i="1">
                        <a:latin typeface="Cambria Math"/>
                      </a:rPr>
                      <m:t>)</m:t>
                    </m:r>
                  </m:oMath>
                </a14:m>
                <a:r>
                  <a:rPr lang="en-US" dirty="0" smtClean="0"/>
                  <a:t> and </a:t>
                </a:r>
                <a14:m>
                  <m:oMath xmlns:m="http://schemas.openxmlformats.org/officeDocument/2006/math">
                    <m:r>
                      <a:rPr lang="en-US" i="1">
                        <a:latin typeface="Cambria Math"/>
                      </a:rPr>
                      <m:t>𝑅</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𝑠</m:t>
                            </m:r>
                          </m:e>
                          <m:sup>
                            <m:r>
                              <a:rPr lang="en-US" i="1">
                                <a:latin typeface="Cambria Math"/>
                              </a:rPr>
                              <m:t>′</m:t>
                            </m:r>
                          </m:sup>
                        </m:sSup>
                      </m:e>
                    </m:d>
                  </m:oMath>
                </a14:m>
                <a:r>
                  <a:rPr lang="en-US" dirty="0" smtClean="0"/>
                  <a:t>, the equations can be solved using various mathematical programming (i.e., Linear programming, Quadratic programming)</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93743" y="1701683"/>
                <a:ext cx="8763000" cy="1200329"/>
              </a:xfrm>
              <a:prstGeom prst="rect">
                <a:avLst/>
              </a:prstGeom>
              <a:blipFill>
                <a:blip r:embed="rId4"/>
                <a:stretch>
                  <a:fillRect l="-487" t="-2538"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390728" y="3265619"/>
                <a:ext cx="8763000" cy="369332"/>
              </a:xfrm>
              <a:prstGeom prst="rect">
                <a:avLst/>
              </a:prstGeom>
              <a:noFill/>
            </p:spPr>
            <p:txBody>
              <a:bodyPr wrap="square" rtlCol="0">
                <a:spAutoFit/>
              </a:bodyPr>
              <a:lstStyle/>
              <a:p>
                <a:r>
                  <a:rPr lang="en-US" b="1" dirty="0" smtClean="0">
                    <a:solidFill>
                      <a:srgbClr val="FF0000"/>
                    </a:solidFill>
                  </a:rPr>
                  <a:t>Reconstructing optimal policy with </a:t>
                </a:r>
                <a14:m>
                  <m:oMath xmlns:m="http://schemas.openxmlformats.org/officeDocument/2006/math">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𝑄</m:t>
                        </m:r>
                      </m:e>
                      <m:sup>
                        <m:r>
                          <a:rPr lang="en-US" i="1">
                            <a:solidFill>
                              <a:srgbClr val="FF0000"/>
                            </a:solidFill>
                            <a:latin typeface="Cambria Math" panose="02040503050406030204" pitchFamily="18" charset="0"/>
                          </a:rPr>
                          <m:t>∗</m:t>
                        </m:r>
                      </m:sup>
                    </m:sSup>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oMath>
                </a14:m>
                <a:r>
                  <a:rPr lang="en-US" b="1" dirty="0" smtClean="0">
                    <a:solidFill>
                      <a:srgbClr val="FF0000"/>
                    </a:solidFill>
                  </a:rPr>
                  <a:t> and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m:t>
                        </m:r>
                      </m:sup>
                    </m:sSup>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m:t>
                    </m:r>
                  </m:oMath>
                </a14:m>
                <a:r>
                  <a:rPr lang="en-US" b="1" dirty="0" smtClean="0">
                    <a:solidFill>
                      <a:srgbClr val="FF0000"/>
                    </a:solidFill>
                  </a:rPr>
                  <a:t> </a:t>
                </a:r>
              </a:p>
            </p:txBody>
          </p:sp>
        </mc:Choice>
        <mc:Fallback xmlns="">
          <p:sp>
            <p:nvSpPr>
              <p:cNvPr id="85" name="TextBox 84"/>
              <p:cNvSpPr txBox="1">
                <a:spLocks noRot="1" noChangeAspect="1" noMove="1" noResize="1" noEditPoints="1" noAdjustHandles="1" noChangeArrowheads="1" noChangeShapeType="1" noTextEdit="1"/>
              </p:cNvSpPr>
              <p:nvPr/>
            </p:nvSpPr>
            <p:spPr>
              <a:xfrm>
                <a:off x="390728" y="3265619"/>
                <a:ext cx="8763000" cy="369332"/>
              </a:xfrm>
              <a:prstGeom prst="rect">
                <a:avLst/>
              </a:prstGeom>
              <a:blipFill>
                <a:blip r:embed="rId5"/>
                <a:stretch>
                  <a:fillRect l="-556"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209800" y="3767667"/>
                <a:ext cx="5562600" cy="81714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a:rPr>
                            <m:t>𝑎</m:t>
                          </m:r>
                        </m:e>
                        <m:sup>
                          <m:r>
                            <a:rPr lang="en-US" b="0" i="0" smtClean="0">
                              <a:latin typeface="Cambria Math" panose="02040503050406030204" pitchFamily="18" charset="0"/>
                            </a:rPr>
                            <m:t>∗</m:t>
                          </m:r>
                        </m:sup>
                      </m:sSup>
                      <m: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oMath>
                  </m:oMathPara>
                </a14:m>
                <a:endParaRPr lang="en-US"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arg</m:t>
                          </m:r>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lim>
                          </m:limLow>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𝑅</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𝑉</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e>
                      </m:func>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209800" y="3767667"/>
                <a:ext cx="5562600" cy="8171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71045" y="4948421"/>
                <a:ext cx="8763000" cy="1354217"/>
              </a:xfrm>
              <a:prstGeom prst="rect">
                <a:avLst/>
              </a:prstGeom>
            </p:spPr>
            <p:txBody>
              <a:bodyPr wrap="square">
                <a:spAutoFit/>
              </a:bodyPr>
              <a:lstStyle/>
              <a:p>
                <a:pPr marL="285750" indent="-285750">
                  <a:buFont typeface="Arial" panose="020B0604020202020204" pitchFamily="34" charset="0"/>
                  <a:buChar char="•"/>
                </a:pPr>
                <a:r>
                  <a:rPr lang="en-US" dirty="0"/>
                  <a:t>Any greedy policy with respect to the optimal value function </a:t>
                </a:r>
                <a14:m>
                  <m:oMath xmlns:m="http://schemas.openxmlformats.org/officeDocument/2006/math">
                    <m:sSup>
                      <m:sSupPr>
                        <m:ctrlPr>
                          <a:rPr lang="en-US" i="1">
                            <a:latin typeface="Cambria Math" panose="02040503050406030204" pitchFamily="18" charset="0"/>
                          </a:rPr>
                        </m:ctrlPr>
                      </m:sSupPr>
                      <m:e>
                        <m:r>
                          <a:rPr lang="en-US" i="1">
                            <a:latin typeface="Cambria Math"/>
                          </a:rPr>
                          <m:t>𝑉</m:t>
                        </m:r>
                      </m:e>
                      <m:sup>
                        <m:r>
                          <a:rPr lang="en-US" i="1">
                            <a:latin typeface="Cambria Math"/>
                          </a:rPr>
                          <m:t>∗</m:t>
                        </m:r>
                      </m:sup>
                    </m:sSup>
                    <m:d>
                      <m:dPr>
                        <m:ctrlPr>
                          <a:rPr lang="en-US" i="1">
                            <a:latin typeface="Cambria Math" panose="02040503050406030204" pitchFamily="18" charset="0"/>
                          </a:rPr>
                        </m:ctrlPr>
                      </m:dPr>
                      <m:e>
                        <m:r>
                          <a:rPr lang="en-US" i="1">
                            <a:latin typeface="Cambria Math"/>
                          </a:rPr>
                          <m:t>𝑠</m:t>
                        </m:r>
                      </m:e>
                    </m:d>
                  </m:oMath>
                </a14:m>
                <a:r>
                  <a:rPr lang="en-US" dirty="0"/>
                  <a:t> is an optimal policy</a:t>
                </a:r>
              </a:p>
              <a:p>
                <a:r>
                  <a:rPr lang="en-US" dirty="0">
                    <a:sym typeface="Wingdings" panose="05000000000000000000" pitchFamily="2" charset="2"/>
                  </a:rPr>
                  <a:t>     </a:t>
                </a:r>
                <a:r>
                  <a:rPr lang="en-US" dirty="0"/>
                  <a:t> because  </a:t>
                </a:r>
                <a14:m>
                  <m:oMath xmlns:m="http://schemas.openxmlformats.org/officeDocument/2006/math">
                    <m:sSup>
                      <m:sSupPr>
                        <m:ctrlPr>
                          <a:rPr lang="en-US" i="1">
                            <a:latin typeface="Cambria Math" panose="02040503050406030204" pitchFamily="18" charset="0"/>
                          </a:rPr>
                        </m:ctrlPr>
                      </m:sSupPr>
                      <m:e>
                        <m:r>
                          <a:rPr lang="en-US" i="1">
                            <a:latin typeface="Cambria Math"/>
                          </a:rPr>
                          <m:t>𝑉</m:t>
                        </m:r>
                      </m:e>
                      <m:sup>
                        <m:r>
                          <a:rPr lang="en-US" i="1">
                            <a:latin typeface="Cambria Math"/>
                          </a:rPr>
                          <m:t>∗</m:t>
                        </m:r>
                      </m:sup>
                    </m:sSup>
                    <m:d>
                      <m:dPr>
                        <m:ctrlPr>
                          <a:rPr lang="en-US" i="1">
                            <a:latin typeface="Cambria Math" panose="02040503050406030204" pitchFamily="18" charset="0"/>
                          </a:rPr>
                        </m:ctrlPr>
                      </m:dPr>
                      <m:e>
                        <m:r>
                          <a:rPr lang="en-US" i="1">
                            <a:latin typeface="Cambria Math"/>
                          </a:rPr>
                          <m:t>𝑠</m:t>
                        </m:r>
                      </m:e>
                    </m:d>
                  </m:oMath>
                </a14:m>
                <a:r>
                  <a:rPr lang="en-US" dirty="0"/>
                  <a:t> already takes into account the reward consequences of all possible </a:t>
                </a:r>
                <a:r>
                  <a:rPr lang="en-US" dirty="0" smtClean="0"/>
                  <a:t>  </a:t>
                </a:r>
              </a:p>
              <a:p>
                <a:r>
                  <a:rPr lang="en-US" dirty="0"/>
                  <a:t> </a:t>
                </a:r>
                <a:r>
                  <a:rPr lang="en-US" dirty="0" smtClean="0"/>
                  <a:t>         future behavior</a:t>
                </a:r>
              </a:p>
              <a:p>
                <a:endParaRPr lang="en-US" sz="1000" dirty="0" smtClean="0"/>
              </a:p>
              <a:p>
                <a:pPr marL="285750" indent="-285750">
                  <a:buFont typeface="Arial" panose="020B0604020202020204" pitchFamily="34" charset="0"/>
                  <a:buChar char="•"/>
                </a:pPr>
                <a:r>
                  <a:rPr lang="en-US" dirty="0" smtClean="0"/>
                  <a:t>The Q function effectively cashes the results of all one-step-ahead search</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71045" y="4948421"/>
                <a:ext cx="8763000" cy="1354217"/>
              </a:xfrm>
              <a:prstGeom prst="rect">
                <a:avLst/>
              </a:prstGeom>
              <a:blipFill>
                <a:blip r:embed="rId7"/>
                <a:stretch>
                  <a:fillRect l="-417" t="-2703" b="-6306"/>
                </a:stretch>
              </a:blipFill>
            </p:spPr>
            <p:txBody>
              <a:bodyPr/>
              <a:lstStyle/>
              <a:p>
                <a:r>
                  <a:rPr lang="en-US">
                    <a:noFill/>
                  </a:rPr>
                  <a:t> </a:t>
                </a:r>
              </a:p>
            </p:txBody>
          </p:sp>
        </mc:Fallback>
      </mc:AlternateContent>
    </p:spTree>
    <p:extLst>
      <p:ext uri="{BB962C8B-B14F-4D97-AF65-F5344CB8AC3E}">
        <p14:creationId xmlns:p14="http://schemas.microsoft.com/office/powerpoint/2010/main" val="3194225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Road Map for Next Lectures</a:t>
            </a:r>
            <a:endParaRPr lang="en-US" b="1" dirty="0">
              <a:solidFill>
                <a:srgbClr val="3333FF"/>
              </a:solidFill>
            </a:endParaRPr>
          </a:p>
        </p:txBody>
      </p:sp>
      <p:sp>
        <p:nvSpPr>
          <p:cNvPr id="2" name="Rectangle 1"/>
          <p:cNvSpPr/>
          <p:nvPr/>
        </p:nvSpPr>
        <p:spPr>
          <a:xfrm>
            <a:off x="1982820" y="4046534"/>
            <a:ext cx="10668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MDP</a:t>
            </a:r>
            <a:endParaRPr lang="en-US" dirty="0">
              <a:solidFill>
                <a:schemeClr val="tx1"/>
              </a:solidFill>
            </a:endParaRPr>
          </a:p>
        </p:txBody>
      </p:sp>
      <p:sp>
        <p:nvSpPr>
          <p:cNvPr id="4" name="Rectangle 3"/>
          <p:cNvSpPr/>
          <p:nvPr/>
        </p:nvSpPr>
        <p:spPr>
          <a:xfrm>
            <a:off x="5368047" y="4046534"/>
            <a:ext cx="1066800" cy="685800"/>
          </a:xfrm>
          <a:prstGeom prst="rect">
            <a:avLst/>
          </a:prstGeom>
          <a:solidFill>
            <a:schemeClr val="accent1">
              <a:lumMod val="20000"/>
              <a:lumOff val="80000"/>
            </a:schemeClr>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DP</a:t>
            </a:r>
            <a:endParaRPr lang="en-US" dirty="0">
              <a:solidFill>
                <a:schemeClr val="tx1"/>
              </a:solidFill>
            </a:endParaRPr>
          </a:p>
        </p:txBody>
      </p:sp>
      <p:sp>
        <p:nvSpPr>
          <p:cNvPr id="5" name="Rectangle 4"/>
          <p:cNvSpPr/>
          <p:nvPr/>
        </p:nvSpPr>
        <p:spPr>
          <a:xfrm>
            <a:off x="1982820" y="1381254"/>
            <a:ext cx="10668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ADP</a:t>
            </a:r>
            <a:endParaRPr lang="en-US" dirty="0">
              <a:solidFill>
                <a:schemeClr val="tx1"/>
              </a:solidFill>
            </a:endParaRPr>
          </a:p>
        </p:txBody>
      </p:sp>
      <p:sp>
        <p:nvSpPr>
          <p:cNvPr id="6" name="Rectangle 5"/>
          <p:cNvSpPr/>
          <p:nvPr/>
        </p:nvSpPr>
        <p:spPr>
          <a:xfrm>
            <a:off x="5368047" y="1381254"/>
            <a:ext cx="10668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RL</a:t>
            </a:r>
            <a:endParaRPr lang="en-US" dirty="0">
              <a:solidFill>
                <a:schemeClr val="tx1"/>
              </a:solidFill>
            </a:endParaRPr>
          </a:p>
        </p:txBody>
      </p:sp>
      <p:cxnSp>
        <p:nvCxnSpPr>
          <p:cNvPr id="7" name="Straight Connector 6"/>
          <p:cNvCxnSpPr/>
          <p:nvPr/>
        </p:nvCxnSpPr>
        <p:spPr>
          <a:xfrm>
            <a:off x="2303833" y="762000"/>
            <a:ext cx="4995154" cy="3970334"/>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3"/>
            <a:endCxn id="4" idx="1"/>
          </p:cNvCxnSpPr>
          <p:nvPr/>
        </p:nvCxnSpPr>
        <p:spPr>
          <a:xfrm>
            <a:off x="3049620" y="4389434"/>
            <a:ext cx="2318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06011" y="4376219"/>
            <a:ext cx="1549940" cy="369332"/>
          </a:xfrm>
          <a:prstGeom prst="rect">
            <a:avLst/>
          </a:prstGeom>
          <a:noFill/>
        </p:spPr>
        <p:txBody>
          <a:bodyPr wrap="square" rtlCol="0">
            <a:spAutoFit/>
          </a:bodyPr>
          <a:lstStyle/>
          <a:p>
            <a:r>
              <a:rPr lang="en-US" dirty="0" smtClean="0"/>
              <a:t>Exact solution</a:t>
            </a:r>
            <a:endParaRPr lang="en-US" dirty="0"/>
          </a:p>
        </p:txBody>
      </p:sp>
      <p:cxnSp>
        <p:nvCxnSpPr>
          <p:cNvPr id="14" name="Straight Arrow Connector 13"/>
          <p:cNvCxnSpPr>
            <a:stCxn id="2" idx="0"/>
            <a:endCxn id="5" idx="2"/>
          </p:cNvCxnSpPr>
          <p:nvPr/>
        </p:nvCxnSpPr>
        <p:spPr>
          <a:xfrm flipV="1">
            <a:off x="2516220" y="2067054"/>
            <a:ext cx="0" cy="1979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82608" y="2881926"/>
            <a:ext cx="1549940" cy="646331"/>
          </a:xfrm>
          <a:prstGeom prst="rect">
            <a:avLst/>
          </a:prstGeom>
          <a:noFill/>
        </p:spPr>
        <p:txBody>
          <a:bodyPr wrap="square" rtlCol="0">
            <a:spAutoFit/>
          </a:bodyPr>
          <a:lstStyle/>
          <a:p>
            <a:pPr algn="ctr"/>
            <a:r>
              <a:rPr lang="en-US" dirty="0" smtClean="0"/>
              <a:t>Approximate solution</a:t>
            </a:r>
            <a:endParaRPr lang="en-US" dirty="0"/>
          </a:p>
        </p:txBody>
      </p:sp>
      <p:cxnSp>
        <p:nvCxnSpPr>
          <p:cNvPr id="25" name="Straight Arrow Connector 24"/>
          <p:cNvCxnSpPr>
            <a:endCxn id="6" idx="2"/>
          </p:cNvCxnSpPr>
          <p:nvPr/>
        </p:nvCxnSpPr>
        <p:spPr>
          <a:xfrm flipV="1">
            <a:off x="5901447" y="2067054"/>
            <a:ext cx="0" cy="1979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38738" y="2466427"/>
            <a:ext cx="2908570" cy="923330"/>
          </a:xfrm>
          <a:prstGeom prst="rect">
            <a:avLst/>
          </a:prstGeom>
          <a:noFill/>
        </p:spPr>
        <p:txBody>
          <a:bodyPr wrap="square" rtlCol="0">
            <a:spAutoFit/>
          </a:bodyPr>
          <a:lstStyle/>
          <a:p>
            <a:r>
              <a:rPr lang="en-US" dirty="0" smtClean="0"/>
              <a:t>Local learning :</a:t>
            </a:r>
          </a:p>
          <a:p>
            <a:r>
              <a:rPr lang="en-US" dirty="0" smtClean="0"/>
              <a:t>Learn only around we are interested</a:t>
            </a:r>
            <a:endParaRPr lang="en-US" dirty="0"/>
          </a:p>
        </p:txBody>
      </p:sp>
      <p:sp>
        <p:nvSpPr>
          <p:cNvPr id="27" name="TextBox 26"/>
          <p:cNvSpPr txBox="1"/>
          <p:nvPr/>
        </p:nvSpPr>
        <p:spPr>
          <a:xfrm>
            <a:off x="3219856" y="1266596"/>
            <a:ext cx="2122251" cy="369332"/>
          </a:xfrm>
          <a:prstGeom prst="rect">
            <a:avLst/>
          </a:prstGeom>
          <a:noFill/>
        </p:spPr>
        <p:txBody>
          <a:bodyPr wrap="square" rtlCol="0">
            <a:spAutoFit/>
          </a:bodyPr>
          <a:lstStyle/>
          <a:p>
            <a:r>
              <a:rPr lang="en-US" dirty="0" smtClean="0"/>
              <a:t>Supervised learning</a:t>
            </a:r>
            <a:endParaRPr lang="en-US" dirty="0"/>
          </a:p>
        </p:txBody>
      </p:sp>
      <p:cxnSp>
        <p:nvCxnSpPr>
          <p:cNvPr id="28" name="Straight Arrow Connector 27"/>
          <p:cNvCxnSpPr>
            <a:stCxn id="5" idx="3"/>
          </p:cNvCxnSpPr>
          <p:nvPr/>
        </p:nvCxnSpPr>
        <p:spPr>
          <a:xfrm>
            <a:off x="3049620" y="1724154"/>
            <a:ext cx="2292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4441" y="3005068"/>
            <a:ext cx="1751790" cy="369332"/>
          </a:xfrm>
          <a:prstGeom prst="rect">
            <a:avLst/>
          </a:prstGeom>
          <a:noFill/>
        </p:spPr>
        <p:txBody>
          <a:bodyPr wrap="square" rtlCol="0">
            <a:spAutoFit/>
          </a:bodyPr>
          <a:lstStyle/>
          <a:p>
            <a:r>
              <a:rPr lang="en-US" dirty="0" smtClean="0">
                <a:solidFill>
                  <a:srgbClr val="FF0000"/>
                </a:solidFill>
              </a:rPr>
              <a:t>Model based</a:t>
            </a:r>
            <a:endParaRPr lang="en-US" dirty="0">
              <a:solidFill>
                <a:srgbClr val="FF0000"/>
              </a:solidFill>
            </a:endParaRPr>
          </a:p>
        </p:txBody>
      </p:sp>
      <p:sp>
        <p:nvSpPr>
          <p:cNvPr id="32" name="TextBox 31"/>
          <p:cNvSpPr txBox="1"/>
          <p:nvPr/>
        </p:nvSpPr>
        <p:spPr>
          <a:xfrm>
            <a:off x="533400" y="843522"/>
            <a:ext cx="1770433" cy="646331"/>
          </a:xfrm>
          <a:prstGeom prst="rect">
            <a:avLst/>
          </a:prstGeom>
          <a:noFill/>
        </p:spPr>
        <p:txBody>
          <a:bodyPr wrap="square" rtlCol="0">
            <a:spAutoFit/>
          </a:bodyPr>
          <a:lstStyle/>
          <a:p>
            <a:r>
              <a:rPr lang="en-US" dirty="0" smtClean="0">
                <a:solidFill>
                  <a:srgbClr val="3333FF"/>
                </a:solidFill>
              </a:rPr>
              <a:t>Parametric representation</a:t>
            </a:r>
            <a:endParaRPr lang="en-US" dirty="0">
              <a:solidFill>
                <a:srgbClr val="3333FF"/>
              </a:solidFill>
            </a:endParaRPr>
          </a:p>
        </p:txBody>
      </p:sp>
      <p:sp>
        <p:nvSpPr>
          <p:cNvPr id="35" name="TextBox 34"/>
          <p:cNvSpPr txBox="1"/>
          <p:nvPr/>
        </p:nvSpPr>
        <p:spPr>
          <a:xfrm>
            <a:off x="5336352" y="4785363"/>
            <a:ext cx="365524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3333FF"/>
                </a:solidFill>
              </a:rPr>
              <a:t>Usually Tabular representation</a:t>
            </a:r>
          </a:p>
          <a:p>
            <a:pPr marL="285750" indent="-285750">
              <a:buFont typeface="Arial" panose="020B0604020202020204" pitchFamily="34" charset="0"/>
              <a:buChar char="•"/>
            </a:pPr>
            <a:r>
              <a:rPr lang="en-US" dirty="0" smtClean="0">
                <a:solidFill>
                  <a:srgbClr val="3333FF"/>
                </a:solidFill>
              </a:rPr>
              <a:t>For special case, DP can be used for solving a MDP with continuous space and action</a:t>
            </a:r>
            <a:endParaRPr lang="en-US" dirty="0">
              <a:solidFill>
                <a:srgbClr val="3333FF"/>
              </a:solidFill>
            </a:endParaRPr>
          </a:p>
        </p:txBody>
      </p:sp>
      <p:sp>
        <p:nvSpPr>
          <p:cNvPr id="36" name="TextBox 35"/>
          <p:cNvSpPr txBox="1"/>
          <p:nvPr/>
        </p:nvSpPr>
        <p:spPr>
          <a:xfrm>
            <a:off x="4419600" y="2159897"/>
            <a:ext cx="1219200" cy="369332"/>
          </a:xfrm>
          <a:prstGeom prst="rect">
            <a:avLst/>
          </a:prstGeom>
          <a:noFill/>
        </p:spPr>
        <p:txBody>
          <a:bodyPr wrap="square" rtlCol="0">
            <a:spAutoFit/>
          </a:bodyPr>
          <a:lstStyle/>
          <a:p>
            <a:r>
              <a:rPr lang="en-US" dirty="0" smtClean="0">
                <a:solidFill>
                  <a:srgbClr val="FF0000"/>
                </a:solidFill>
              </a:rPr>
              <a:t>No model</a:t>
            </a:r>
            <a:endParaRPr lang="en-US" dirty="0">
              <a:solidFill>
                <a:srgbClr val="FF0000"/>
              </a:solidFill>
            </a:endParaRPr>
          </a:p>
        </p:txBody>
      </p:sp>
      <p:sp>
        <p:nvSpPr>
          <p:cNvPr id="33" name="TextBox 32"/>
          <p:cNvSpPr txBox="1"/>
          <p:nvPr/>
        </p:nvSpPr>
        <p:spPr>
          <a:xfrm>
            <a:off x="0" y="5985692"/>
            <a:ext cx="9144000" cy="646331"/>
          </a:xfrm>
          <a:prstGeom prst="rect">
            <a:avLst/>
          </a:prstGeom>
          <a:solidFill>
            <a:schemeClr val="accent3">
              <a:lumMod val="20000"/>
              <a:lumOff val="80000"/>
            </a:schemeClr>
          </a:solidFill>
        </p:spPr>
        <p:txBody>
          <a:bodyPr wrap="square" rtlCol="0">
            <a:spAutoFit/>
          </a:bodyPr>
          <a:lstStyle/>
          <a:p>
            <a:pPr marL="285750" indent="-285750">
              <a:buFont typeface="Arial" panose="020B0604020202020204" pitchFamily="34" charset="0"/>
              <a:buChar char="•"/>
            </a:pPr>
            <a:r>
              <a:rPr lang="en-US" dirty="0" smtClean="0"/>
              <a:t>All other methods can be viewed as attempts to achieve much the same effect as DP, only with less computation and without assuming a perfect model of the environment</a:t>
            </a:r>
            <a:endParaRPr lang="en-US" dirty="0"/>
          </a:p>
        </p:txBody>
      </p:sp>
    </p:spTree>
    <p:extLst>
      <p:ext uri="{BB962C8B-B14F-4D97-AF65-F5344CB8AC3E}">
        <p14:creationId xmlns:p14="http://schemas.microsoft.com/office/powerpoint/2010/main" val="1744663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1157654"/>
            <a:ext cx="4724400" cy="923330"/>
          </a:xfrm>
          <a:prstGeom prst="rect">
            <a:avLst/>
          </a:prstGeom>
          <a:noFill/>
        </p:spPr>
        <p:txBody>
          <a:bodyPr wrap="square" rtlCol="0">
            <a:spAutoFit/>
          </a:bodyPr>
          <a:lstStyle/>
          <a:p>
            <a:endParaRPr lang="en-US" dirty="0"/>
          </a:p>
          <a:p>
            <a:endParaRPr lang="en-US" dirty="0"/>
          </a:p>
          <a:p>
            <a:endParaRPr lang="en-US" b="1" dirty="0"/>
          </a:p>
        </p:txBody>
      </p:sp>
      <p:sp>
        <p:nvSpPr>
          <p:cNvPr id="5" name="Rectangle 4"/>
          <p:cNvSpPr/>
          <p:nvPr/>
        </p:nvSpPr>
        <p:spPr>
          <a:xfrm>
            <a:off x="1905000" y="1310055"/>
            <a:ext cx="1676400" cy="1200329"/>
          </a:xfrm>
          <a:prstGeom prst="rect">
            <a:avLst/>
          </a:prstGeom>
          <a:solidFill>
            <a:schemeClr val="accent1">
              <a:lumMod val="20000"/>
              <a:lumOff val="80000"/>
            </a:schemeClr>
          </a:solidFill>
        </p:spPr>
        <p:txBody>
          <a:bodyPr wrap="square">
            <a:spAutoFit/>
          </a:bodyPr>
          <a:lstStyle/>
          <a:p>
            <a:r>
              <a:rPr lang="en-US" b="1" dirty="0"/>
              <a:t>Under</a:t>
            </a:r>
          </a:p>
          <a:p>
            <a:r>
              <a:rPr lang="en-US" dirty="0"/>
              <a:t>Mean: 68.81</a:t>
            </a:r>
          </a:p>
          <a:p>
            <a:r>
              <a:rPr lang="en-US" dirty="0" err="1"/>
              <a:t>std</a:t>
            </a:r>
            <a:r>
              <a:rPr lang="en-US" dirty="0"/>
              <a:t>: 13.94</a:t>
            </a:r>
          </a:p>
          <a:p>
            <a:r>
              <a:rPr lang="en-US" dirty="0"/>
              <a:t>Median: 71</a:t>
            </a:r>
            <a:endParaRPr lang="en-US" dirty="0"/>
          </a:p>
        </p:txBody>
      </p:sp>
      <p:sp>
        <p:nvSpPr>
          <p:cNvPr id="6" name="Rectangle 5"/>
          <p:cNvSpPr/>
          <p:nvPr/>
        </p:nvSpPr>
        <p:spPr>
          <a:xfrm>
            <a:off x="4114800" y="1310054"/>
            <a:ext cx="1524000" cy="1200329"/>
          </a:xfrm>
          <a:prstGeom prst="rect">
            <a:avLst/>
          </a:prstGeom>
          <a:solidFill>
            <a:schemeClr val="accent2">
              <a:lumMod val="20000"/>
              <a:lumOff val="80000"/>
            </a:schemeClr>
          </a:solidFill>
        </p:spPr>
        <p:txBody>
          <a:bodyPr wrap="square">
            <a:spAutoFit/>
          </a:bodyPr>
          <a:lstStyle/>
          <a:p>
            <a:r>
              <a:rPr lang="en-US" b="1" dirty="0"/>
              <a:t>Grad</a:t>
            </a:r>
          </a:p>
          <a:p>
            <a:r>
              <a:rPr lang="en-US" dirty="0"/>
              <a:t>Mean: 79.14</a:t>
            </a:r>
          </a:p>
          <a:p>
            <a:r>
              <a:rPr lang="en-US" dirty="0" err="1"/>
              <a:t>std</a:t>
            </a:r>
            <a:r>
              <a:rPr lang="en-US" dirty="0"/>
              <a:t>: 6.99</a:t>
            </a:r>
          </a:p>
          <a:p>
            <a:r>
              <a:rPr lang="en-US" dirty="0"/>
              <a:t>Median: 80</a:t>
            </a:r>
          </a:p>
        </p:txBody>
      </p:sp>
      <p:sp>
        <p:nvSpPr>
          <p:cNvPr id="7" name="Rectangle 6"/>
          <p:cNvSpPr/>
          <p:nvPr/>
        </p:nvSpPr>
        <p:spPr>
          <a:xfrm>
            <a:off x="6172200" y="1295400"/>
            <a:ext cx="1828800" cy="1477328"/>
          </a:xfrm>
          <a:prstGeom prst="rect">
            <a:avLst/>
          </a:prstGeom>
          <a:solidFill>
            <a:schemeClr val="accent3">
              <a:lumMod val="20000"/>
              <a:lumOff val="80000"/>
            </a:schemeClr>
          </a:solidFill>
        </p:spPr>
        <p:txBody>
          <a:bodyPr wrap="square">
            <a:spAutoFit/>
          </a:bodyPr>
          <a:lstStyle/>
          <a:p>
            <a:r>
              <a:rPr lang="en-US" b="1" dirty="0"/>
              <a:t>Total:</a:t>
            </a:r>
          </a:p>
          <a:p>
            <a:r>
              <a:rPr lang="en-US" dirty="0"/>
              <a:t>Mean: 72.48</a:t>
            </a:r>
          </a:p>
          <a:p>
            <a:r>
              <a:rPr lang="en-US" dirty="0" err="1"/>
              <a:t>std</a:t>
            </a:r>
            <a:r>
              <a:rPr lang="en-US" dirty="0"/>
              <a:t>: 12.87</a:t>
            </a:r>
          </a:p>
          <a:p>
            <a:r>
              <a:rPr lang="en-US" dirty="0"/>
              <a:t>Median: </a:t>
            </a:r>
            <a:r>
              <a:rPr lang="en-US" dirty="0" smtClean="0"/>
              <a:t>74.75</a:t>
            </a:r>
          </a:p>
          <a:p>
            <a:r>
              <a:rPr lang="en-US" b="1" dirty="0" smtClean="0"/>
              <a:t>Max: 88</a:t>
            </a:r>
            <a:endParaRPr lang="en-US" b="1" dirty="0"/>
          </a:p>
        </p:txBody>
      </p:sp>
      <p:sp>
        <p:nvSpPr>
          <p:cNvPr id="8" name="TextBox 7"/>
          <p:cNvSpPr txBox="1"/>
          <p:nvPr/>
        </p:nvSpPr>
        <p:spPr>
          <a:xfrm>
            <a:off x="0" y="535632"/>
            <a:ext cx="9144000" cy="369332"/>
          </a:xfrm>
          <a:prstGeom prst="rect">
            <a:avLst/>
          </a:prstGeom>
          <a:noFill/>
        </p:spPr>
        <p:txBody>
          <a:bodyPr wrap="square" rtlCol="0">
            <a:spAutoFit/>
          </a:bodyPr>
          <a:lstStyle/>
          <a:p>
            <a:pPr algn="ctr"/>
            <a:r>
              <a:rPr lang="en-US" b="1" dirty="0" smtClean="0"/>
              <a:t>Midterm statistics</a:t>
            </a:r>
            <a:endParaRPr lang="en-US" b="1" dirty="0"/>
          </a:p>
        </p:txBody>
      </p:sp>
      <p:sp>
        <p:nvSpPr>
          <p:cNvPr id="10" name="TextBox 9"/>
          <p:cNvSpPr txBox="1"/>
          <p:nvPr/>
        </p:nvSpPr>
        <p:spPr>
          <a:xfrm>
            <a:off x="457200" y="3581400"/>
            <a:ext cx="7086600" cy="1569660"/>
          </a:xfrm>
          <a:prstGeom prst="rect">
            <a:avLst/>
          </a:prstGeom>
          <a:noFill/>
        </p:spPr>
        <p:txBody>
          <a:bodyPr wrap="square" rtlCol="0">
            <a:spAutoFit/>
          </a:bodyPr>
          <a:lstStyle/>
          <a:p>
            <a:r>
              <a:rPr lang="en-US" sz="2400" b="1" dirty="0" smtClean="0"/>
              <a:t>Claims : </a:t>
            </a:r>
          </a:p>
          <a:p>
            <a:r>
              <a:rPr lang="en-US" sz="2400" dirty="0" smtClean="0"/>
              <a:t>Problem 1:5 : </a:t>
            </a:r>
            <a:r>
              <a:rPr lang="ko-KR" altLang="en-US" sz="2400" dirty="0" smtClean="0"/>
              <a:t>정요한 </a:t>
            </a:r>
            <a:r>
              <a:rPr lang="en-US" altLang="ko-KR" sz="2400" dirty="0" smtClean="0"/>
              <a:t>: becre1776@kaist.ac.kr</a:t>
            </a:r>
            <a:endParaRPr lang="en-US" altLang="ko-KR" sz="2400" dirty="0"/>
          </a:p>
          <a:p>
            <a:r>
              <a:rPr lang="en-US" altLang="ko-KR" sz="2400" dirty="0" smtClean="0"/>
              <a:t>Problem 6:7: </a:t>
            </a:r>
            <a:r>
              <a:rPr lang="ko-KR" altLang="en-US" sz="2400" dirty="0" smtClean="0"/>
              <a:t>박준영 </a:t>
            </a:r>
            <a:r>
              <a:rPr lang="en-US" altLang="ko-KR" sz="2400" dirty="0" smtClean="0"/>
              <a:t>: joon0105@kaist.ac.kr</a:t>
            </a:r>
          </a:p>
          <a:p>
            <a:r>
              <a:rPr lang="en-US" altLang="ko-KR" sz="2400" dirty="0" smtClean="0"/>
              <a:t>Problem 8:10: </a:t>
            </a:r>
            <a:r>
              <a:rPr lang="ko-KR" altLang="en-US" sz="2400" dirty="0" smtClean="0"/>
              <a:t>이한선</a:t>
            </a:r>
            <a:r>
              <a:rPr lang="en-US" altLang="ko-KR" sz="2400" dirty="0" smtClean="0"/>
              <a:t>: Joanna@kaist.ac.kr</a:t>
            </a:r>
          </a:p>
        </p:txBody>
      </p:sp>
    </p:spTree>
    <p:extLst>
      <p:ext uri="{BB962C8B-B14F-4D97-AF65-F5344CB8AC3E}">
        <p14:creationId xmlns:p14="http://schemas.microsoft.com/office/powerpoint/2010/main" val="322561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Tension between breadth of applicability and mathematical tractability </a:t>
            </a:r>
            <a:endParaRPr lang="en-US" b="1" dirty="0">
              <a:solidFill>
                <a:srgbClr val="3333FF"/>
              </a:solidFill>
            </a:endParaRPr>
          </a:p>
        </p:txBody>
      </p:sp>
      <p:sp>
        <p:nvSpPr>
          <p:cNvPr id="7" name="Flowchart: Process 6"/>
          <p:cNvSpPr/>
          <p:nvPr/>
        </p:nvSpPr>
        <p:spPr>
          <a:xfrm>
            <a:off x="876300" y="4038600"/>
            <a:ext cx="3200400" cy="685800"/>
          </a:xfrm>
          <a:prstGeom prst="flowChartProcess">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Breadth of applicability </a:t>
            </a:r>
            <a:endParaRPr lang="en-US" dirty="0">
              <a:solidFill>
                <a:schemeClr val="tx1"/>
              </a:solidFill>
            </a:endParaRPr>
          </a:p>
        </p:txBody>
      </p:sp>
      <p:sp>
        <p:nvSpPr>
          <p:cNvPr id="8" name="Flowchart: Process 7"/>
          <p:cNvSpPr/>
          <p:nvPr/>
        </p:nvSpPr>
        <p:spPr>
          <a:xfrm>
            <a:off x="5105400" y="4038600"/>
            <a:ext cx="2971800" cy="685800"/>
          </a:xfrm>
          <a:prstGeom prst="flowChartProcess">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Mathematical </a:t>
            </a:r>
            <a:r>
              <a:rPr lang="en-US" dirty="0" smtClean="0">
                <a:solidFill>
                  <a:schemeClr val="tx1"/>
                </a:solidFill>
              </a:rPr>
              <a:t>tractability</a:t>
            </a:r>
            <a:endParaRPr lang="en-US" dirty="0">
              <a:solidFill>
                <a:schemeClr val="tx1"/>
              </a:solidFill>
            </a:endParaRPr>
          </a:p>
        </p:txBody>
      </p:sp>
      <p:sp>
        <p:nvSpPr>
          <p:cNvPr id="10" name="Flowchart: Process 9"/>
          <p:cNvSpPr/>
          <p:nvPr/>
        </p:nvSpPr>
        <p:spPr>
          <a:xfrm>
            <a:off x="3086100" y="2057400"/>
            <a:ext cx="2971800" cy="685800"/>
          </a:xfrm>
          <a:prstGeom prst="flowChartProcess">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Real worlds problems</a:t>
            </a:r>
            <a:endParaRPr lang="en-US" dirty="0">
              <a:solidFill>
                <a:schemeClr val="tx1"/>
              </a:solidFill>
            </a:endParaRPr>
          </a:p>
        </p:txBody>
      </p:sp>
      <p:sp>
        <p:nvSpPr>
          <p:cNvPr id="11" name="TextBox 10"/>
          <p:cNvSpPr txBox="1"/>
          <p:nvPr/>
        </p:nvSpPr>
        <p:spPr>
          <a:xfrm>
            <a:off x="3733800" y="4953000"/>
            <a:ext cx="1828800" cy="369332"/>
          </a:xfrm>
          <a:prstGeom prst="rect">
            <a:avLst/>
          </a:prstGeom>
          <a:noFill/>
        </p:spPr>
        <p:txBody>
          <a:bodyPr wrap="square" rtlCol="0">
            <a:spAutoFit/>
          </a:bodyPr>
          <a:lstStyle/>
          <a:p>
            <a:pPr algn="ctr"/>
            <a:r>
              <a:rPr lang="en-US" dirty="0" smtClean="0">
                <a:solidFill>
                  <a:srgbClr val="FF0000"/>
                </a:solidFill>
              </a:rPr>
              <a:t>Balance!</a:t>
            </a:r>
            <a:endParaRPr lang="en-US" dirty="0">
              <a:solidFill>
                <a:srgbClr val="FF0000"/>
              </a:solidFill>
            </a:endParaRPr>
          </a:p>
        </p:txBody>
      </p:sp>
      <p:cxnSp>
        <p:nvCxnSpPr>
          <p:cNvPr id="13" name="Straight Arrow Connector 12"/>
          <p:cNvCxnSpPr>
            <a:stCxn id="7" idx="3"/>
            <a:endCxn id="8" idx="1"/>
          </p:cNvCxnSpPr>
          <p:nvPr/>
        </p:nvCxnSpPr>
        <p:spPr>
          <a:xfrm>
            <a:off x="4076700" y="4381500"/>
            <a:ext cx="1028700"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038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Introduction</a:t>
            </a:r>
            <a:endParaRPr lang="en-US" b="1" dirty="0">
              <a:solidFill>
                <a:srgbClr val="3333FF"/>
              </a:solidFill>
            </a:endParaRPr>
          </a:p>
        </p:txBody>
      </p:sp>
      <p:sp>
        <p:nvSpPr>
          <p:cNvPr id="2" name="TextBox 1"/>
          <p:cNvSpPr txBox="1"/>
          <p:nvPr/>
        </p:nvSpPr>
        <p:spPr>
          <a:xfrm>
            <a:off x="152113" y="838200"/>
            <a:ext cx="8458200" cy="1384995"/>
          </a:xfrm>
          <a:prstGeom prst="rect">
            <a:avLst/>
          </a:prstGeom>
          <a:noFill/>
        </p:spPr>
        <p:txBody>
          <a:bodyPr wrap="square" rtlCol="0">
            <a:spAutoFit/>
          </a:bodyPr>
          <a:lstStyle/>
          <a:p>
            <a:r>
              <a:rPr lang="en-US" b="1" dirty="0" smtClean="0">
                <a:solidFill>
                  <a:srgbClr val="FF0000"/>
                </a:solidFill>
              </a:rPr>
              <a:t>Sequential Decision Making in Uncertainties</a:t>
            </a:r>
          </a:p>
          <a:p>
            <a:endParaRPr lang="en-US" sz="600" dirty="0"/>
          </a:p>
          <a:p>
            <a:pPr marL="285750" indent="-285750">
              <a:buFont typeface="Arial" panose="020B0604020202020204" pitchFamily="34" charset="0"/>
              <a:buChar char="•"/>
            </a:pPr>
            <a:r>
              <a:rPr lang="en-US" dirty="0" smtClean="0"/>
              <a:t>Many important problems require the decision maker to make a series of decisions.</a:t>
            </a:r>
          </a:p>
          <a:p>
            <a:endParaRPr lang="en-US" sz="600" dirty="0"/>
          </a:p>
          <a:p>
            <a:pPr marL="285750" indent="-285750">
              <a:buFont typeface="Arial" panose="020B0604020202020204" pitchFamily="34" charset="0"/>
              <a:buChar char="•"/>
            </a:pPr>
            <a:r>
              <a:rPr lang="en-US" dirty="0" smtClean="0"/>
              <a:t>It requires resonating about future </a:t>
            </a:r>
            <a:r>
              <a:rPr lang="en-US" i="1" dirty="0" smtClean="0">
                <a:solidFill>
                  <a:srgbClr val="FF0000"/>
                </a:solidFill>
              </a:rPr>
              <a:t>sequences</a:t>
            </a:r>
            <a:r>
              <a:rPr lang="en-US" dirty="0" smtClean="0"/>
              <a:t> of actions and observations</a:t>
            </a:r>
            <a:endParaRPr lang="en-US" dirty="0"/>
          </a:p>
          <a:p>
            <a:pPr marL="285750" indent="-285750">
              <a:buFont typeface="Arial" panose="020B0604020202020204" pitchFamily="34" charset="0"/>
              <a:buChar char="•"/>
            </a:pPr>
            <a:endParaRPr lang="en-US" dirty="0"/>
          </a:p>
        </p:txBody>
      </p:sp>
      <p:sp>
        <p:nvSpPr>
          <p:cNvPr id="12" name="TextBox 11"/>
          <p:cNvSpPr txBox="1"/>
          <p:nvPr/>
        </p:nvSpPr>
        <p:spPr>
          <a:xfrm>
            <a:off x="0" y="3736675"/>
            <a:ext cx="1271568" cy="646331"/>
          </a:xfrm>
          <a:prstGeom prst="rect">
            <a:avLst/>
          </a:prstGeom>
          <a:noFill/>
        </p:spPr>
        <p:txBody>
          <a:bodyPr wrap="square" rtlCol="0">
            <a:spAutoFit/>
          </a:bodyPr>
          <a:lstStyle/>
          <a:p>
            <a:pPr algn="ctr"/>
            <a:r>
              <a:rPr lang="en-US" dirty="0" smtClean="0">
                <a:solidFill>
                  <a:schemeClr val="accent3">
                    <a:lumMod val="75000"/>
                  </a:schemeClr>
                </a:solidFill>
              </a:rPr>
              <a:t>State</a:t>
            </a:r>
            <a:r>
              <a:rPr lang="en-US" dirty="0" smtClean="0"/>
              <a:t>: </a:t>
            </a:r>
          </a:p>
          <a:p>
            <a:pPr algn="ctr"/>
            <a:r>
              <a:rPr lang="en-US" dirty="0" smtClean="0"/>
              <a:t>Senior year</a:t>
            </a:r>
          </a:p>
        </p:txBody>
      </p:sp>
      <p:cxnSp>
        <p:nvCxnSpPr>
          <p:cNvPr id="13" name="Straight Arrow Connector 12"/>
          <p:cNvCxnSpPr>
            <a:stCxn id="12" idx="3"/>
          </p:cNvCxnSpPr>
          <p:nvPr/>
        </p:nvCxnSpPr>
        <p:spPr>
          <a:xfrm flipV="1">
            <a:off x="1271568" y="2072733"/>
            <a:ext cx="3005562" cy="19871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p:cNvCxnSpPr>
          <p:nvPr/>
        </p:nvCxnSpPr>
        <p:spPr>
          <a:xfrm>
            <a:off x="1271568" y="4059841"/>
            <a:ext cx="3200400" cy="15628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02202" y="2490523"/>
            <a:ext cx="1765598" cy="3139321"/>
          </a:xfrm>
          <a:prstGeom prst="rect">
            <a:avLst/>
          </a:prstGeom>
          <a:noFill/>
        </p:spPr>
        <p:txBody>
          <a:bodyPr wrap="square" rtlCol="0">
            <a:spAutoFit/>
          </a:bodyPr>
          <a:lstStyle/>
          <a:p>
            <a:r>
              <a:rPr lang="en-US" dirty="0"/>
              <a:t>No </a:t>
            </a:r>
            <a:r>
              <a:rPr lang="en-US" dirty="0" smtClean="0"/>
              <a:t>job</a:t>
            </a:r>
          </a:p>
          <a:p>
            <a:endParaRPr lang="en-US" dirty="0" smtClean="0"/>
          </a:p>
          <a:p>
            <a:r>
              <a:rPr lang="en-US" dirty="0" smtClean="0"/>
              <a:t>Researcher</a:t>
            </a:r>
          </a:p>
          <a:p>
            <a:endParaRPr lang="en-US" dirty="0" smtClean="0"/>
          </a:p>
          <a:p>
            <a:r>
              <a:rPr lang="en-US" dirty="0" smtClean="0"/>
              <a:t>Professor</a:t>
            </a:r>
          </a:p>
          <a:p>
            <a:endParaRPr lang="en-US" dirty="0" smtClean="0"/>
          </a:p>
          <a:p>
            <a:r>
              <a:rPr lang="en-US" dirty="0" smtClean="0"/>
              <a:t>Private company</a:t>
            </a:r>
          </a:p>
          <a:p>
            <a:endParaRPr lang="en-US" dirty="0" smtClean="0"/>
          </a:p>
          <a:p>
            <a:r>
              <a:rPr lang="en-US" dirty="0" smtClean="0"/>
              <a:t>Officer</a:t>
            </a:r>
          </a:p>
          <a:p>
            <a:endParaRPr lang="en-US" dirty="0" smtClean="0"/>
          </a:p>
          <a:p>
            <a:r>
              <a:rPr lang="en-US" dirty="0" smtClean="0"/>
              <a:t>House keeper</a:t>
            </a:r>
          </a:p>
        </p:txBody>
      </p:sp>
      <p:sp>
        <p:nvSpPr>
          <p:cNvPr id="11" name="Rectangle 10"/>
          <p:cNvSpPr/>
          <p:nvPr/>
        </p:nvSpPr>
        <p:spPr>
          <a:xfrm>
            <a:off x="1790552" y="3778035"/>
            <a:ext cx="2727798" cy="338554"/>
          </a:xfrm>
          <a:prstGeom prst="rect">
            <a:avLst/>
          </a:prstGeom>
        </p:spPr>
        <p:txBody>
          <a:bodyPr wrap="none">
            <a:spAutoFit/>
          </a:bodyPr>
          <a:lstStyle/>
          <a:p>
            <a:r>
              <a:rPr lang="en-US" sz="1600" dirty="0" smtClean="0">
                <a:solidFill>
                  <a:srgbClr val="3333FF"/>
                </a:solidFill>
              </a:rPr>
              <a:t>Action 2</a:t>
            </a:r>
            <a:r>
              <a:rPr lang="en-US" sz="1600" dirty="0" smtClean="0"/>
              <a:t> </a:t>
            </a:r>
            <a:r>
              <a:rPr lang="en-US" sz="1600" dirty="0"/>
              <a:t>: </a:t>
            </a:r>
            <a:r>
              <a:rPr lang="en-US" sz="1600" dirty="0" smtClean="0"/>
              <a:t>Go to graduate scale</a:t>
            </a:r>
            <a:endParaRPr lang="en-US" sz="1600" dirty="0"/>
          </a:p>
        </p:txBody>
      </p:sp>
      <p:sp>
        <p:nvSpPr>
          <p:cNvPr id="23" name="Rectangle 22"/>
          <p:cNvSpPr/>
          <p:nvPr/>
        </p:nvSpPr>
        <p:spPr>
          <a:xfrm rot="19600679">
            <a:off x="1733653" y="2832153"/>
            <a:ext cx="1823448" cy="338554"/>
          </a:xfrm>
          <a:prstGeom prst="rect">
            <a:avLst/>
          </a:prstGeom>
        </p:spPr>
        <p:txBody>
          <a:bodyPr wrap="none">
            <a:spAutoFit/>
          </a:bodyPr>
          <a:lstStyle/>
          <a:p>
            <a:r>
              <a:rPr lang="en-US" sz="1600" dirty="0" smtClean="0">
                <a:solidFill>
                  <a:srgbClr val="3333FF"/>
                </a:solidFill>
              </a:rPr>
              <a:t>Action 1</a:t>
            </a:r>
            <a:r>
              <a:rPr lang="en-US" sz="1600" dirty="0" smtClean="0"/>
              <a:t> </a:t>
            </a:r>
            <a:r>
              <a:rPr lang="en-US" sz="1600" dirty="0"/>
              <a:t>: </a:t>
            </a:r>
            <a:r>
              <a:rPr lang="en-US" sz="1600" dirty="0" smtClean="0"/>
              <a:t>Get a job </a:t>
            </a:r>
            <a:endParaRPr lang="en-US" sz="1600" dirty="0"/>
          </a:p>
        </p:txBody>
      </p:sp>
      <p:cxnSp>
        <p:nvCxnSpPr>
          <p:cNvPr id="25" name="Straight Arrow Connector 24"/>
          <p:cNvCxnSpPr/>
          <p:nvPr/>
        </p:nvCxnSpPr>
        <p:spPr>
          <a:xfrm>
            <a:off x="1271567" y="4056670"/>
            <a:ext cx="3109646" cy="3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rot="1556340">
            <a:off x="1657266" y="4889195"/>
            <a:ext cx="2533066" cy="338554"/>
          </a:xfrm>
          <a:prstGeom prst="rect">
            <a:avLst/>
          </a:prstGeom>
        </p:spPr>
        <p:txBody>
          <a:bodyPr wrap="none">
            <a:spAutoFit/>
          </a:bodyPr>
          <a:lstStyle/>
          <a:p>
            <a:r>
              <a:rPr lang="en-US" sz="1600" dirty="0" smtClean="0">
                <a:solidFill>
                  <a:srgbClr val="3333FF"/>
                </a:solidFill>
              </a:rPr>
              <a:t>Action 3</a:t>
            </a:r>
            <a:r>
              <a:rPr lang="en-US" sz="1600" dirty="0" smtClean="0"/>
              <a:t> </a:t>
            </a:r>
            <a:r>
              <a:rPr lang="en-US" sz="1600" dirty="0"/>
              <a:t>: </a:t>
            </a:r>
            <a:r>
              <a:rPr lang="en-US" sz="1600" dirty="0" smtClean="0"/>
              <a:t>Start up company</a:t>
            </a:r>
            <a:endParaRPr lang="en-US" sz="1600" dirty="0"/>
          </a:p>
        </p:txBody>
      </p:sp>
      <p:sp>
        <p:nvSpPr>
          <p:cNvPr id="32" name="Rectangle 31"/>
          <p:cNvSpPr/>
          <p:nvPr/>
        </p:nvSpPr>
        <p:spPr>
          <a:xfrm rot="19632189">
            <a:off x="1777936" y="2953613"/>
            <a:ext cx="2321341" cy="338554"/>
          </a:xfrm>
          <a:prstGeom prst="rect">
            <a:avLst/>
          </a:prstGeom>
        </p:spPr>
        <p:txBody>
          <a:bodyPr wrap="none">
            <a:spAutoFit/>
          </a:bodyPr>
          <a:lstStyle/>
          <a:p>
            <a:r>
              <a:rPr lang="en-US" sz="1600" dirty="0" smtClean="0">
                <a:solidFill>
                  <a:srgbClr val="FF0000"/>
                </a:solidFill>
              </a:rPr>
              <a:t>Reward : 4,000$ per/mon</a:t>
            </a:r>
            <a:endParaRPr lang="en-US" sz="1600" dirty="0">
              <a:solidFill>
                <a:srgbClr val="FF0000"/>
              </a:solidFill>
            </a:endParaRPr>
          </a:p>
        </p:txBody>
      </p:sp>
      <p:sp>
        <p:nvSpPr>
          <p:cNvPr id="35" name="Rectangle 34"/>
          <p:cNvSpPr/>
          <p:nvPr/>
        </p:nvSpPr>
        <p:spPr>
          <a:xfrm>
            <a:off x="1854732" y="4012741"/>
            <a:ext cx="2165849" cy="338554"/>
          </a:xfrm>
          <a:prstGeom prst="rect">
            <a:avLst/>
          </a:prstGeom>
        </p:spPr>
        <p:txBody>
          <a:bodyPr wrap="none">
            <a:spAutoFit/>
          </a:bodyPr>
          <a:lstStyle/>
          <a:p>
            <a:r>
              <a:rPr lang="en-US" sz="1600" dirty="0" smtClean="0">
                <a:solidFill>
                  <a:srgbClr val="FF0000"/>
                </a:solidFill>
              </a:rPr>
              <a:t>Reward : 500$ per/mon</a:t>
            </a:r>
            <a:endParaRPr lang="en-US" sz="1600" dirty="0">
              <a:solidFill>
                <a:srgbClr val="FF0000"/>
              </a:solidFill>
            </a:endParaRPr>
          </a:p>
        </p:txBody>
      </p:sp>
      <p:sp>
        <p:nvSpPr>
          <p:cNvPr id="36" name="Rectangle 35"/>
          <p:cNvSpPr/>
          <p:nvPr/>
        </p:nvSpPr>
        <p:spPr>
          <a:xfrm rot="1692583">
            <a:off x="1854734" y="5086306"/>
            <a:ext cx="1957459" cy="338554"/>
          </a:xfrm>
          <a:prstGeom prst="rect">
            <a:avLst/>
          </a:prstGeom>
        </p:spPr>
        <p:txBody>
          <a:bodyPr wrap="none">
            <a:spAutoFit/>
          </a:bodyPr>
          <a:lstStyle/>
          <a:p>
            <a:r>
              <a:rPr lang="en-US" sz="1600" dirty="0" smtClean="0">
                <a:solidFill>
                  <a:srgbClr val="FF0000"/>
                </a:solidFill>
              </a:rPr>
              <a:t>Reward : 0$ per/mon</a:t>
            </a:r>
            <a:endParaRPr lang="en-US" sz="1600" dirty="0">
              <a:solidFill>
                <a:srgbClr val="FF0000"/>
              </a:solidFill>
            </a:endParaRPr>
          </a:p>
        </p:txBody>
      </p:sp>
      <p:sp>
        <p:nvSpPr>
          <p:cNvPr id="39" name="TextBox 38"/>
          <p:cNvSpPr txBox="1"/>
          <p:nvPr/>
        </p:nvSpPr>
        <p:spPr>
          <a:xfrm>
            <a:off x="4191781" y="3762646"/>
            <a:ext cx="1462355" cy="369332"/>
          </a:xfrm>
          <a:prstGeom prst="rect">
            <a:avLst/>
          </a:prstGeom>
          <a:noFill/>
        </p:spPr>
        <p:txBody>
          <a:bodyPr wrap="square" rtlCol="0">
            <a:spAutoFit/>
          </a:bodyPr>
          <a:lstStyle/>
          <a:p>
            <a:pPr algn="ctr"/>
            <a:r>
              <a:rPr lang="en-US" dirty="0" smtClean="0">
                <a:solidFill>
                  <a:schemeClr val="accent3">
                    <a:lumMod val="75000"/>
                  </a:schemeClr>
                </a:solidFill>
              </a:rPr>
              <a:t>State</a:t>
            </a:r>
            <a:r>
              <a:rPr lang="en-US" dirty="0" smtClean="0"/>
              <a:t>: </a:t>
            </a:r>
          </a:p>
        </p:txBody>
      </p:sp>
      <p:pic>
        <p:nvPicPr>
          <p:cNvPr id="1026" name="Picture 2" descr="https://s-media-cache-ak0.pinimg.com/736x/68/4d/b6/684db67fd115019c7f62ddd9b591b2f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668" y="4106151"/>
            <a:ext cx="1197638" cy="95012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flipV="1">
            <a:off x="5257058" y="2673355"/>
            <a:ext cx="2108172" cy="1315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257058" y="3988388"/>
            <a:ext cx="1967828" cy="14697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634622" y="3722517"/>
            <a:ext cx="1640193" cy="646331"/>
          </a:xfrm>
          <a:prstGeom prst="rect">
            <a:avLst/>
          </a:prstGeom>
        </p:spPr>
        <p:txBody>
          <a:bodyPr wrap="none">
            <a:spAutoFit/>
          </a:bodyPr>
          <a:lstStyle/>
          <a:p>
            <a:r>
              <a:rPr lang="en-US" dirty="0">
                <a:solidFill>
                  <a:srgbClr val="3333FF"/>
                </a:solidFill>
              </a:rPr>
              <a:t>Action </a:t>
            </a:r>
            <a:r>
              <a:rPr lang="en-US" dirty="0" smtClean="0">
                <a:solidFill>
                  <a:srgbClr val="3333FF"/>
                </a:solidFill>
              </a:rPr>
              <a:t>:</a:t>
            </a:r>
          </a:p>
          <a:p>
            <a:r>
              <a:rPr lang="en-US" dirty="0" smtClean="0">
                <a:solidFill>
                  <a:srgbClr val="3333FF"/>
                </a:solidFill>
              </a:rPr>
              <a:t>Publish X paper</a:t>
            </a:r>
            <a:endParaRPr lang="en-US" dirty="0"/>
          </a:p>
        </p:txBody>
      </p:sp>
      <p:sp>
        <p:nvSpPr>
          <p:cNvPr id="56" name="Rectangle 55"/>
          <p:cNvSpPr/>
          <p:nvPr/>
        </p:nvSpPr>
        <p:spPr>
          <a:xfrm>
            <a:off x="228600" y="6133274"/>
            <a:ext cx="7996004" cy="646331"/>
          </a:xfrm>
          <a:prstGeom prst="rect">
            <a:avLst/>
          </a:prstGeom>
        </p:spPr>
        <p:txBody>
          <a:bodyPr wrap="square">
            <a:spAutoFit/>
          </a:bodyPr>
          <a:lstStyle/>
          <a:p>
            <a:pPr marL="285750" lvl="0" indent="-285750" fontAlgn="base">
              <a:spcBef>
                <a:spcPct val="0"/>
              </a:spcBef>
              <a:spcAft>
                <a:spcPct val="0"/>
              </a:spcAft>
              <a:buFont typeface="Arial" panose="020B0604020202020204" pitchFamily="34" charset="0"/>
              <a:buChar char="•"/>
            </a:pPr>
            <a:r>
              <a:rPr lang="en-US" altLang="en-US" dirty="0">
                <a:latin typeface="+mj-lt"/>
                <a:cs typeface="Arial" charset="0"/>
              </a:rPr>
              <a:t>taking an action might lead to any one of many possible </a:t>
            </a:r>
            <a:r>
              <a:rPr lang="en-US" altLang="en-US" dirty="0" smtClean="0">
                <a:latin typeface="+mj-lt"/>
                <a:cs typeface="Arial" charset="0"/>
              </a:rPr>
              <a:t>states</a:t>
            </a:r>
          </a:p>
          <a:p>
            <a:pPr marL="285750" indent="-285750" fontAlgn="base">
              <a:spcBef>
                <a:spcPct val="0"/>
              </a:spcBef>
              <a:spcAft>
                <a:spcPct val="0"/>
              </a:spcAft>
              <a:buFont typeface="Arial" panose="020B0604020202020204" pitchFamily="34" charset="0"/>
              <a:buChar char="•"/>
            </a:pPr>
            <a:r>
              <a:rPr lang="en-US" altLang="en-US" dirty="0">
                <a:cs typeface="Arial" charset="0"/>
              </a:rPr>
              <a:t>how we can even hope to act optimally in the face of randomness</a:t>
            </a:r>
            <a:r>
              <a:rPr lang="en-US" altLang="en-US" dirty="0" smtClean="0">
                <a:cs typeface="Arial" charset="0"/>
              </a:rPr>
              <a:t>?</a:t>
            </a:r>
            <a:endParaRPr lang="en-US" altLang="en-US" dirty="0">
              <a:cs typeface="Arial" charset="0"/>
            </a:endParaRPr>
          </a:p>
        </p:txBody>
      </p:sp>
    </p:spTree>
    <p:extLst>
      <p:ext uri="{BB962C8B-B14F-4D97-AF65-F5344CB8AC3E}">
        <p14:creationId xmlns:p14="http://schemas.microsoft.com/office/powerpoint/2010/main" val="562586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The Agent-Environment Interface</a:t>
            </a:r>
            <a:endParaRPr lang="en-US" b="1" dirty="0">
              <a:solidFill>
                <a:srgbClr val="3333FF"/>
              </a:solidFill>
            </a:endParaRPr>
          </a:p>
        </p:txBody>
      </p:sp>
      <p:sp>
        <p:nvSpPr>
          <p:cNvPr id="2" name="Rounded Rectangle 1"/>
          <p:cNvSpPr/>
          <p:nvPr/>
        </p:nvSpPr>
        <p:spPr>
          <a:xfrm>
            <a:off x="3429000" y="926069"/>
            <a:ext cx="2133600" cy="762000"/>
          </a:xfrm>
          <a:prstGeom prst="roundRect">
            <a:avLst/>
          </a:prstGeom>
          <a:solidFill>
            <a:schemeClr val="accent1">
              <a:lumMod val="20000"/>
              <a:lumOff val="80000"/>
            </a:schemeClr>
          </a:solidFill>
          <a:ln w="95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Agent</a:t>
            </a:r>
            <a:endParaRPr lang="en-US" dirty="0">
              <a:solidFill>
                <a:schemeClr val="tx1"/>
              </a:solidFill>
            </a:endParaRPr>
          </a:p>
        </p:txBody>
      </p:sp>
      <p:sp>
        <p:nvSpPr>
          <p:cNvPr id="9" name="Rounded Rectangle 8"/>
          <p:cNvSpPr/>
          <p:nvPr/>
        </p:nvSpPr>
        <p:spPr>
          <a:xfrm>
            <a:off x="3048000" y="2602469"/>
            <a:ext cx="2895600" cy="762000"/>
          </a:xfrm>
          <a:prstGeom prst="roundRect">
            <a:avLst/>
          </a:prstGeom>
          <a:solidFill>
            <a:schemeClr val="accent3">
              <a:lumMod val="20000"/>
              <a:lumOff val="80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lumMod val="50000"/>
                  </a:schemeClr>
                </a:solidFill>
              </a:rPr>
              <a:t>Environment</a:t>
            </a:r>
            <a:endParaRPr lang="en-US" dirty="0">
              <a:solidFill>
                <a:schemeClr val="accent3">
                  <a:lumMod val="50000"/>
                </a:schemeClr>
              </a:solidFill>
            </a:endParaRPr>
          </a:p>
        </p:txBody>
      </p:sp>
      <p:cxnSp>
        <p:nvCxnSpPr>
          <p:cNvPr id="44" name="Straight Connector 43"/>
          <p:cNvCxnSpPr>
            <a:stCxn id="2" idx="3"/>
          </p:cNvCxnSpPr>
          <p:nvPr/>
        </p:nvCxnSpPr>
        <p:spPr>
          <a:xfrm>
            <a:off x="5562600" y="1307069"/>
            <a:ext cx="1219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781800" y="1307069"/>
            <a:ext cx="0" cy="1676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43600" y="2983469"/>
            <a:ext cx="8382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209800" y="2831069"/>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828800" y="3212069"/>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209800" y="1535669"/>
            <a:ext cx="0" cy="1295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09800" y="1535669"/>
            <a:ext cx="1219200"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828800" y="1078469"/>
            <a:ext cx="0" cy="2133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28800" y="1078469"/>
            <a:ext cx="1600200"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flipH="1">
                <a:off x="2743201" y="762000"/>
                <a:ext cx="34250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flipH="1">
                <a:off x="2743201" y="762000"/>
                <a:ext cx="342506" cy="276999"/>
              </a:xfrm>
              <a:prstGeom prst="rect">
                <a:avLst/>
              </a:prstGeom>
              <a:blipFill>
                <a:blip r:embed="rId2"/>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flipH="1">
                <a:off x="2727491" y="1204947"/>
                <a:ext cx="34250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flipH="1">
                <a:off x="2727491" y="1204947"/>
                <a:ext cx="342506" cy="276999"/>
              </a:xfrm>
              <a:prstGeom prst="rect">
                <a:avLst/>
              </a:prstGeom>
              <a:blipFill>
                <a:blip r:embed="rId3"/>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flipH="1">
                <a:off x="6781800" y="2006769"/>
                <a:ext cx="34250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oMath>
                  </m:oMathPara>
                </a14:m>
                <a:endParaRPr lang="en-US" dirty="0"/>
              </a:p>
            </p:txBody>
          </p:sp>
        </mc:Choice>
        <mc:Fallback xmlns="">
          <p:sp>
            <p:nvSpPr>
              <p:cNvPr id="64" name="TextBox 63"/>
              <p:cNvSpPr txBox="1">
                <a:spLocks noRot="1" noChangeAspect="1" noMove="1" noResize="1" noEditPoints="1" noAdjustHandles="1" noChangeArrowheads="1" noChangeShapeType="1" noTextEdit="1"/>
              </p:cNvSpPr>
              <p:nvPr/>
            </p:nvSpPr>
            <p:spPr>
              <a:xfrm flipH="1">
                <a:off x="6781800" y="2006769"/>
                <a:ext cx="342506" cy="276999"/>
              </a:xfrm>
              <a:prstGeom prst="rect">
                <a:avLst/>
              </a:prstGeom>
              <a:blipFill>
                <a:blip r:embed="rId4"/>
                <a:stretch>
                  <a:fillRect b="-13043"/>
                </a:stretch>
              </a:blipFill>
            </p:spPr>
            <p:txBody>
              <a:bodyPr/>
              <a:lstStyle/>
              <a:p>
                <a:r>
                  <a:rPr lang="en-US">
                    <a:noFill/>
                  </a:rPr>
                  <a:t> </a:t>
                </a:r>
              </a:p>
            </p:txBody>
          </p:sp>
        </mc:Fallback>
      </mc:AlternateContent>
      <p:cxnSp>
        <p:nvCxnSpPr>
          <p:cNvPr id="70" name="Straight Connector 69"/>
          <p:cNvCxnSpPr/>
          <p:nvPr/>
        </p:nvCxnSpPr>
        <p:spPr>
          <a:xfrm>
            <a:off x="2514600" y="3212069"/>
            <a:ext cx="5334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496139" y="2831069"/>
            <a:ext cx="5334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p:cNvSpPr txBox="1"/>
              <p:nvPr/>
            </p:nvSpPr>
            <p:spPr>
              <a:xfrm flipH="1">
                <a:off x="2590800" y="2470982"/>
                <a:ext cx="40770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flipH="1">
                <a:off x="2590800" y="2470982"/>
                <a:ext cx="407708" cy="276999"/>
              </a:xfrm>
              <a:prstGeom prst="rect">
                <a:avLst/>
              </a:prstGeom>
              <a:blipFill>
                <a:blip r:embed="rId5"/>
                <a:stretch>
                  <a:fillRect l="-14925" r="-1044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flipH="1">
                <a:off x="2575090" y="2913929"/>
                <a:ext cx="40770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flipH="1">
                <a:off x="2575090" y="2913929"/>
                <a:ext cx="407708" cy="276999"/>
              </a:xfrm>
              <a:prstGeom prst="rect">
                <a:avLst/>
              </a:prstGeom>
              <a:blipFill>
                <a:blip r:embed="rId6"/>
                <a:stretch>
                  <a:fillRect l="-11940" r="-10448" b="-17778"/>
                </a:stretch>
              </a:blipFill>
            </p:spPr>
            <p:txBody>
              <a:bodyPr/>
              <a:lstStyle/>
              <a:p>
                <a:r>
                  <a:rPr lang="en-US">
                    <a:noFill/>
                  </a:rPr>
                  <a:t> </a:t>
                </a:r>
              </a:p>
            </p:txBody>
          </p:sp>
        </mc:Fallback>
      </mc:AlternateContent>
      <p:cxnSp>
        <p:nvCxnSpPr>
          <p:cNvPr id="76" name="Straight Connector 75"/>
          <p:cNvCxnSpPr/>
          <p:nvPr/>
        </p:nvCxnSpPr>
        <p:spPr>
          <a:xfrm>
            <a:off x="2514600" y="2382998"/>
            <a:ext cx="0" cy="11220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228600" y="3352800"/>
                <a:ext cx="8153400" cy="1785104"/>
              </a:xfrm>
              <a:prstGeom prst="rect">
                <a:avLst/>
              </a:prstGeom>
              <a:noFill/>
            </p:spPr>
            <p:txBody>
              <a:bodyPr wrap="square" rtlCol="0">
                <a:spAutoFit/>
              </a:bodyPr>
              <a:lstStyle/>
              <a:p>
                <a:r>
                  <a:rPr lang="en-US" dirty="0" smtClean="0"/>
                  <a:t>At each time step </a:t>
                </a:r>
                <a14:m>
                  <m:oMath xmlns:m="http://schemas.openxmlformats.org/officeDocument/2006/math">
                    <m:r>
                      <a:rPr lang="en-US" b="0" i="1" smtClean="0">
                        <a:latin typeface="Cambria Math" panose="02040503050406030204" pitchFamily="18" charset="0"/>
                      </a:rPr>
                      <m:t>𝑡</m:t>
                    </m:r>
                  </m:oMath>
                </a14:m>
                <a:r>
                  <a:rPr lang="en-US" dirty="0" smtClean="0"/>
                  <a:t>,</a:t>
                </a:r>
              </a:p>
              <a:p>
                <a:endParaRPr lang="en-US" sz="1000" dirty="0" smtClean="0"/>
              </a:p>
              <a:p>
                <a:pPr marL="285750" indent="-285750">
                  <a:buFont typeface="Arial" panose="020B0604020202020204" pitchFamily="34" charset="0"/>
                  <a:buChar char="•"/>
                </a:pPr>
                <a:r>
                  <a:rPr lang="en-US" dirty="0" smtClean="0"/>
                  <a:t>The agent receives some representation of the environment’s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𝒮</m:t>
                    </m:r>
                  </m:oMath>
                </a14:m>
                <a:r>
                  <a:rPr lang="en-US" dirty="0" smtClean="0"/>
                  <a:t> and select an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𝒜</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endParaRPr lang="en-US" dirty="0" smtClean="0"/>
              </a:p>
              <a:p>
                <a:endParaRPr lang="en-US" sz="1000" dirty="0" smtClean="0"/>
              </a:p>
              <a:p>
                <a:pPr marL="285750" indent="-285750">
                  <a:buFont typeface="Arial" panose="020B0604020202020204" pitchFamily="34" charset="0"/>
                  <a:buChar char="•"/>
                </a:pPr>
                <a:r>
                  <a:rPr lang="en-US" dirty="0" smtClean="0"/>
                  <a:t>One time step later, in  part as a consequence of its action, the agent receives a numerical reward,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ℛ</m:t>
                    </m:r>
                  </m:oMath>
                </a14:m>
                <a:r>
                  <a:rPr lang="en-US" dirty="0" smtClean="0"/>
                  <a:t> and finds itself in a new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b="0" i="1" smtClean="0">
                            <a:latin typeface="Cambria Math" panose="02040503050406030204" pitchFamily="18" charset="0"/>
                          </a:rPr>
                          <m:t>+1</m:t>
                        </m:r>
                      </m:sub>
                    </m:sSub>
                  </m:oMath>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228600" y="3352800"/>
                <a:ext cx="8153400" cy="1785104"/>
              </a:xfrm>
              <a:prstGeom prst="rect">
                <a:avLst/>
              </a:prstGeom>
              <a:blipFill>
                <a:blip r:embed="rId7"/>
                <a:stretch>
                  <a:fillRect l="-673" t="-1706" b="-4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0" y="5334000"/>
                <a:ext cx="9144000" cy="646331"/>
              </a:xfrm>
              <a:prstGeom prst="rect">
                <a:avLst/>
              </a:prstGeom>
              <a:solidFill>
                <a:schemeClr val="accent2">
                  <a:lumMod val="20000"/>
                  <a:lumOff val="80000"/>
                </a:schemeClr>
              </a:solidFill>
            </p:spPr>
            <p:txBody>
              <a:bodyPr wrap="square" rtlCol="0">
                <a:spAutoFit/>
              </a:bodyPr>
              <a:lstStyle/>
              <a:p>
                <a:r>
                  <a:rPr lang="en-US" dirty="0" smtClean="0"/>
                  <a:t>The goal is to find the optimum policy </a:t>
                </a:r>
                <a14:m>
                  <m:oMath xmlns:m="http://schemas.openxmlformats.org/officeDocument/2006/math">
                    <m:sSub>
                      <m:sSubPr>
                        <m:ctrlPr>
                          <a:rPr lang="en-US" i="1">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𝜋</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mapping the current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oMath>
                </a14:m>
                <a:r>
                  <a:rPr lang="en-US" dirty="0" smtClean="0"/>
                  <a:t> to the optimum action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𝑡</m:t>
                        </m:r>
                      </m:sub>
                      <m:sup>
                        <m:r>
                          <a:rPr lang="en-US" b="0" i="1" smtClean="0">
                            <a:latin typeface="Cambria Math" panose="02040503050406030204" pitchFamily="18" charset="0"/>
                          </a:rPr>
                          <m:t>∗</m:t>
                        </m:r>
                      </m:sup>
                    </m:sSubSup>
                  </m:oMath>
                </a14:m>
                <a:r>
                  <a:rPr lang="en-US" dirty="0" smtClean="0"/>
                  <a:t> to maximize the total amount of reward it receives over the long run</a:t>
                </a:r>
                <a:endParaRPr 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0" y="5334000"/>
                <a:ext cx="9144000" cy="646331"/>
              </a:xfrm>
              <a:prstGeom prst="rect">
                <a:avLst/>
              </a:prstGeom>
              <a:blipFill>
                <a:blip r:embed="rId8"/>
                <a:stretch>
                  <a:fillRect l="-533" t="-4717" r="-533"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p:cNvSpPr/>
              <p:nvPr/>
            </p:nvSpPr>
            <p:spPr>
              <a:xfrm>
                <a:off x="381000" y="6100971"/>
                <a:ext cx="6912470" cy="646331"/>
              </a:xfrm>
              <a:prstGeom prst="rect">
                <a:avLst/>
              </a:prstGeom>
            </p:spPr>
            <p:txBody>
              <a:bodyPr wrap="none">
                <a:spAutoFit/>
              </a:bodyPr>
              <a:lstStyle/>
              <a:p>
                <a:pPr marL="285750" indent="-285750">
                  <a:buFont typeface="Wingdings" panose="05000000000000000000" pitchFamily="2" charset="2"/>
                  <a:buChar char="ü"/>
                </a:pPr>
                <a:r>
                  <a:rPr lang="en-US" dirty="0" smtClean="0"/>
                  <a:t>Find policy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𝑡</m:t>
                        </m:r>
                      </m:sub>
                    </m:sSub>
                  </m:oMath>
                </a14:m>
                <a:r>
                  <a:rPr lang="en-US" dirty="0" smtClean="0"/>
                  <a:t> using analytical MDP models</a:t>
                </a:r>
                <a:r>
                  <a:rPr lang="en-US" dirty="0" smtClean="0">
                    <a:sym typeface="Wingdings" panose="05000000000000000000" pitchFamily="2" charset="2"/>
                  </a:rPr>
                  <a:t> </a:t>
                </a:r>
                <a:r>
                  <a:rPr lang="en-US" dirty="0" smtClean="0">
                    <a:solidFill>
                      <a:srgbClr val="3333FF"/>
                    </a:solidFill>
                    <a:sym typeface="Wingdings" panose="05000000000000000000" pitchFamily="2" charset="2"/>
                  </a:rPr>
                  <a:t>Dynamic programming</a:t>
                </a:r>
                <a:endParaRPr lang="en-US" dirty="0" smtClean="0">
                  <a:solidFill>
                    <a:srgbClr val="3333FF"/>
                  </a:solidFill>
                </a:endParaRPr>
              </a:p>
              <a:p>
                <a:pPr marL="285750" indent="-285750">
                  <a:buFont typeface="Wingdings" panose="05000000000000000000" pitchFamily="2" charset="2"/>
                  <a:buChar char="ü"/>
                </a:pPr>
                <a:r>
                  <a:rPr lang="en-US" dirty="0" smtClean="0"/>
                  <a:t>Find policy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𝑡</m:t>
                        </m:r>
                      </m:sub>
                    </m:sSub>
                  </m:oMath>
                </a14:m>
                <a:r>
                  <a:rPr lang="en-US" dirty="0"/>
                  <a:t> using </a:t>
                </a:r>
                <a:r>
                  <a:rPr lang="en-US" dirty="0" smtClean="0"/>
                  <a:t>data</a:t>
                </a:r>
                <a:r>
                  <a:rPr lang="en-US" dirty="0" smtClean="0">
                    <a:sym typeface="Wingdings" panose="05000000000000000000" pitchFamily="2" charset="2"/>
                  </a:rPr>
                  <a:t> </a:t>
                </a:r>
                <a:r>
                  <a:rPr lang="en-US" dirty="0" smtClean="0">
                    <a:solidFill>
                      <a:srgbClr val="FF0000"/>
                    </a:solidFill>
                    <a:sym typeface="Wingdings" panose="05000000000000000000" pitchFamily="2" charset="2"/>
                  </a:rPr>
                  <a:t>Reinforcement learning</a:t>
                </a:r>
                <a:endParaRPr lang="en-US" dirty="0">
                  <a:solidFill>
                    <a:srgbClr val="FF0000"/>
                  </a:solidFill>
                </a:endParaRPr>
              </a:p>
            </p:txBody>
          </p:sp>
        </mc:Choice>
        <mc:Fallback xmlns="">
          <p:sp>
            <p:nvSpPr>
              <p:cNvPr id="85" name="Rectangle 84"/>
              <p:cNvSpPr>
                <a:spLocks noRot="1" noChangeAspect="1" noMove="1" noResize="1" noEditPoints="1" noAdjustHandles="1" noChangeArrowheads="1" noChangeShapeType="1" noTextEdit="1"/>
              </p:cNvSpPr>
              <p:nvPr/>
            </p:nvSpPr>
            <p:spPr>
              <a:xfrm>
                <a:off x="381000" y="6100971"/>
                <a:ext cx="6912470" cy="646331"/>
              </a:xfrm>
              <a:prstGeom prst="rect">
                <a:avLst/>
              </a:prstGeom>
              <a:blipFill>
                <a:blip r:embed="rId9"/>
                <a:stretch>
                  <a:fillRect l="-618" t="-6604" b="-14151"/>
                </a:stretch>
              </a:blipFill>
            </p:spPr>
            <p:txBody>
              <a:bodyPr/>
              <a:lstStyle/>
              <a:p>
                <a:r>
                  <a:rPr lang="en-US">
                    <a:noFill/>
                  </a:rPr>
                  <a:t> </a:t>
                </a:r>
              </a:p>
            </p:txBody>
          </p:sp>
        </mc:Fallback>
      </mc:AlternateContent>
      <p:sp>
        <p:nvSpPr>
          <p:cNvPr id="86" name="TextBox 85"/>
          <p:cNvSpPr txBox="1"/>
          <p:nvPr/>
        </p:nvSpPr>
        <p:spPr>
          <a:xfrm>
            <a:off x="7229054" y="6101208"/>
            <a:ext cx="1621930" cy="369332"/>
          </a:xfrm>
          <a:prstGeom prst="rect">
            <a:avLst/>
          </a:prstGeom>
          <a:noFill/>
        </p:spPr>
        <p:txBody>
          <a:bodyPr wrap="square" rtlCol="0">
            <a:spAutoFit/>
          </a:bodyPr>
          <a:lstStyle/>
          <a:p>
            <a:r>
              <a:rPr lang="en-US" dirty="0" smtClean="0">
                <a:solidFill>
                  <a:srgbClr val="3333FF"/>
                </a:solidFill>
              </a:rPr>
              <a:t>(next week)</a:t>
            </a:r>
            <a:endParaRPr lang="en-US" dirty="0">
              <a:solidFill>
                <a:srgbClr val="3333FF"/>
              </a:solidFill>
            </a:endParaRPr>
          </a:p>
        </p:txBody>
      </p:sp>
      <p:sp>
        <p:nvSpPr>
          <p:cNvPr id="87" name="TextBox 86"/>
          <p:cNvSpPr txBox="1"/>
          <p:nvPr/>
        </p:nvSpPr>
        <p:spPr>
          <a:xfrm>
            <a:off x="5609481" y="6406751"/>
            <a:ext cx="1858119" cy="369332"/>
          </a:xfrm>
          <a:prstGeom prst="rect">
            <a:avLst/>
          </a:prstGeom>
          <a:noFill/>
        </p:spPr>
        <p:txBody>
          <a:bodyPr wrap="square" rtlCol="0">
            <a:spAutoFit/>
          </a:bodyPr>
          <a:lstStyle/>
          <a:p>
            <a:r>
              <a:rPr lang="en-US" dirty="0" smtClean="0">
                <a:solidFill>
                  <a:srgbClr val="FF0000"/>
                </a:solidFill>
              </a:rPr>
              <a:t>(2 weeks later)</a:t>
            </a:r>
            <a:endParaRPr lang="en-US" dirty="0">
              <a:solidFill>
                <a:srgbClr val="FF0000"/>
              </a:solidFill>
            </a:endParaRPr>
          </a:p>
        </p:txBody>
      </p:sp>
    </p:spTree>
    <p:extLst>
      <p:ext uri="{BB962C8B-B14F-4D97-AF65-F5344CB8AC3E}">
        <p14:creationId xmlns:p14="http://schemas.microsoft.com/office/powerpoint/2010/main" val="4000659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The Agent-Environment Interface</a:t>
            </a:r>
            <a:endParaRPr lang="en-US" b="1" dirty="0">
              <a:solidFill>
                <a:srgbClr val="3333FF"/>
              </a:solidFill>
            </a:endParaRPr>
          </a:p>
        </p:txBody>
      </p:sp>
      <mc:AlternateContent xmlns:mc="http://schemas.openxmlformats.org/markup-compatibility/2006" xmlns:a14="http://schemas.microsoft.com/office/drawing/2010/main">
        <mc:Choice Requires="a14">
          <p:sp>
            <p:nvSpPr>
              <p:cNvPr id="3" name="Rectangle 2"/>
              <p:cNvSpPr/>
              <p:nvPr/>
            </p:nvSpPr>
            <p:spPr>
              <a:xfrm>
                <a:off x="381000" y="1143000"/>
                <a:ext cx="8458200" cy="4247317"/>
              </a:xfrm>
              <a:prstGeom prst="rect">
                <a:avLst/>
              </a:prstGeom>
            </p:spPr>
            <p:txBody>
              <a:bodyPr wrap="square">
                <a:spAutoFit/>
              </a:bodyPr>
              <a:lstStyle/>
              <a:p>
                <a:pPr marL="285750" indent="-285750">
                  <a:buFont typeface="Arial" panose="020B0604020202020204" pitchFamily="34" charset="0"/>
                  <a:buChar char="•"/>
                </a:pPr>
                <a:r>
                  <a:rPr lang="en-US" b="0" dirty="0" smtClean="0"/>
                  <a:t>The time </a:t>
                </a:r>
                <a:r>
                  <a:rPr lang="en-US" dirty="0"/>
                  <a:t>s</a:t>
                </a:r>
                <a:r>
                  <a:rPr lang="en-US" dirty="0" smtClean="0"/>
                  <a:t>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=0,1,…</m:t>
                    </m:r>
                  </m:oMath>
                </a14:m>
                <a:r>
                  <a:rPr lang="en-US" dirty="0" smtClean="0"/>
                  <a:t> need not refers to </a:t>
                </a:r>
                <a:r>
                  <a:rPr lang="en-US" dirty="0"/>
                  <a:t>f</a:t>
                </a:r>
                <a:r>
                  <a:rPr lang="en-US" dirty="0" smtClean="0"/>
                  <a:t>ixed interval of real time:</a:t>
                </a:r>
              </a:p>
              <a:p>
                <a:pPr marL="742950" lvl="1" indent="-285750">
                  <a:buFont typeface="Wingdings" panose="05000000000000000000" pitchFamily="2" charset="2"/>
                  <a:buChar char="ü"/>
                </a:pPr>
                <a:r>
                  <a:rPr lang="en-US" dirty="0" smtClean="0">
                    <a:sym typeface="Wingdings" panose="05000000000000000000" pitchFamily="2" charset="2"/>
                  </a:rPr>
                  <a:t> they can refer to arbitrary successive stages of decision–making and action</a:t>
                </a:r>
              </a:p>
              <a:p>
                <a:endParaRPr lang="en-US" dirty="0">
                  <a:sym typeface="Wingdings" panose="05000000000000000000" pitchFamily="2" charset="2"/>
                </a:endParaRPr>
              </a:p>
              <a:p>
                <a:pPr marL="285750" indent="-285750">
                  <a:buFont typeface="Arial" panose="020B0604020202020204" pitchFamily="34" charset="0"/>
                  <a:buChar char="•"/>
                </a:pPr>
                <a:r>
                  <a:rPr lang="en-US" dirty="0" smtClean="0">
                    <a:sym typeface="Wingdings" panose="05000000000000000000" pitchFamily="2" charset="2"/>
                  </a:rPr>
                  <a:t>The </a:t>
                </a:r>
                <a:r>
                  <a:rPr lang="en-US" dirty="0" smtClean="0">
                    <a:solidFill>
                      <a:srgbClr val="3333FF"/>
                    </a:solidFill>
                    <a:sym typeface="Wingdings" panose="05000000000000000000" pitchFamily="2" charset="2"/>
                  </a:rPr>
                  <a:t>actions</a:t>
                </a:r>
                <a:r>
                  <a:rPr lang="en-US" dirty="0" smtClean="0">
                    <a:sym typeface="Wingdings" panose="05000000000000000000" pitchFamily="2" charset="2"/>
                  </a:rPr>
                  <a:t> can be</a:t>
                </a:r>
              </a:p>
              <a:p>
                <a:pPr marL="742950" lvl="1" indent="-285750">
                  <a:buFont typeface="Wingdings" panose="05000000000000000000" pitchFamily="2" charset="2"/>
                  <a:buChar char="ü"/>
                </a:pPr>
                <a:r>
                  <a:rPr lang="en-US" dirty="0" smtClean="0">
                    <a:sym typeface="Wingdings" panose="05000000000000000000" pitchFamily="2" charset="2"/>
                  </a:rPr>
                  <a:t>Low-level controls, such as the voltages applied to motors of a robot arm</a:t>
                </a:r>
              </a:p>
              <a:p>
                <a:pPr marL="742950" lvl="1" indent="-285750">
                  <a:buFont typeface="Wingdings" panose="05000000000000000000" pitchFamily="2" charset="2"/>
                  <a:buChar char="ü"/>
                </a:pPr>
                <a:r>
                  <a:rPr lang="en-US" dirty="0" smtClean="0">
                    <a:sym typeface="Wingdings" panose="05000000000000000000" pitchFamily="2" charset="2"/>
                  </a:rPr>
                  <a:t>High-level decisions, such as whether or not to go graduate school</a:t>
                </a:r>
              </a:p>
              <a:p>
                <a:endParaRPr lang="en-US" dirty="0">
                  <a:sym typeface="Wingdings" panose="05000000000000000000" pitchFamily="2" charset="2"/>
                </a:endParaRPr>
              </a:p>
              <a:p>
                <a:pPr marL="285750" indent="-285750">
                  <a:buFont typeface="Arial" panose="020B0604020202020204" pitchFamily="34" charset="0"/>
                  <a:buChar char="•"/>
                </a:pPr>
                <a:r>
                  <a:rPr lang="en-US" dirty="0" smtClean="0">
                    <a:sym typeface="Wingdings" panose="05000000000000000000" pitchFamily="2" charset="2"/>
                  </a:rPr>
                  <a:t>The </a:t>
                </a:r>
                <a:r>
                  <a:rPr lang="en-US" dirty="0" smtClean="0">
                    <a:solidFill>
                      <a:srgbClr val="00B050"/>
                    </a:solidFill>
                    <a:sym typeface="Wingdings" panose="05000000000000000000" pitchFamily="2" charset="2"/>
                  </a:rPr>
                  <a:t>states</a:t>
                </a:r>
                <a:r>
                  <a:rPr lang="en-US" dirty="0" smtClean="0">
                    <a:sym typeface="Wingdings" panose="05000000000000000000" pitchFamily="2" charset="2"/>
                  </a:rPr>
                  <a:t> can take a wide variety of forms</a:t>
                </a:r>
              </a:p>
              <a:p>
                <a:pPr marL="742950" lvl="1" indent="-285750">
                  <a:buFont typeface="Wingdings" panose="05000000000000000000" pitchFamily="2" charset="2"/>
                  <a:buChar char="ü"/>
                </a:pPr>
                <a:r>
                  <a:rPr lang="en-US" dirty="0" smtClean="0">
                    <a:sym typeface="Wingdings" panose="05000000000000000000" pitchFamily="2" charset="2"/>
                  </a:rPr>
                  <a:t>Can be completely determined by low-lever sensations, such as sensor readings</a:t>
                </a:r>
              </a:p>
              <a:p>
                <a:pPr marL="742950" lvl="1" indent="-285750">
                  <a:buFont typeface="Wingdings" panose="05000000000000000000" pitchFamily="2" charset="2"/>
                  <a:buChar char="ü"/>
                </a:pPr>
                <a:r>
                  <a:rPr lang="en-US" dirty="0" smtClean="0">
                    <a:sym typeface="Wingdings" panose="05000000000000000000" pitchFamily="2" charset="2"/>
                  </a:rPr>
                  <a:t>Can be high-level and abstract, such as image or mental status</a:t>
                </a:r>
              </a:p>
              <a:p>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The </a:t>
                </a:r>
                <a:r>
                  <a:rPr lang="en-US" dirty="0" smtClean="0">
                    <a:solidFill>
                      <a:srgbClr val="FF0000"/>
                    </a:solidFill>
                    <a:sym typeface="Wingdings" panose="05000000000000000000" pitchFamily="2" charset="2"/>
                  </a:rPr>
                  <a:t>reward</a:t>
                </a:r>
                <a:r>
                  <a:rPr lang="en-US" dirty="0" smtClean="0">
                    <a:sym typeface="Wingdings" panose="05000000000000000000" pitchFamily="2" charset="2"/>
                  </a:rPr>
                  <a:t> is a consequence of taking an action given a state</a:t>
                </a:r>
                <a:endParaRPr lang="en-US" dirty="0">
                  <a:sym typeface="Wingdings" panose="05000000000000000000" pitchFamily="2" charset="2"/>
                </a:endParaRPr>
              </a:p>
              <a:p>
                <a:pPr marL="742950" lvl="1" indent="-285750">
                  <a:buFont typeface="Wingdings" panose="05000000000000000000" pitchFamily="2" charset="2"/>
                  <a:buChar char="ü"/>
                </a:pPr>
                <a:r>
                  <a:rPr lang="en-US" dirty="0" smtClean="0">
                    <a:sym typeface="Wingdings" panose="05000000000000000000" pitchFamily="2" charset="2"/>
                  </a:rPr>
                  <a:t>Can be specified according to the target tasks</a:t>
                </a:r>
              </a:p>
              <a:p>
                <a:pPr marL="742950" lvl="1" indent="-285750">
                  <a:buFont typeface="Wingdings" panose="05000000000000000000" pitchFamily="2" charset="2"/>
                  <a:buChar char="ü"/>
                </a:pPr>
                <a:r>
                  <a:rPr lang="en-US" dirty="0" smtClean="0">
                    <a:sym typeface="Wingdings" panose="05000000000000000000" pitchFamily="2" charset="2"/>
                  </a:rPr>
                  <a:t>Maximizing reward should results in achieving the goals of a task </a:t>
                </a:r>
                <a:endParaRPr lang="en-US" dirty="0"/>
              </a:p>
              <a:p>
                <a:r>
                  <a:rPr lang="en-US" dirty="0" smtClean="0">
                    <a:sym typeface="Wingdings" panose="05000000000000000000" pitchFamily="2" charset="2"/>
                  </a:rPr>
                  <a:t>   </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81000" y="1143000"/>
                <a:ext cx="8458200" cy="4247317"/>
              </a:xfrm>
              <a:prstGeom prst="rect">
                <a:avLst/>
              </a:prstGeom>
              <a:blipFill>
                <a:blip r:embed="rId2"/>
                <a:stretch>
                  <a:fillRect l="-505" t="-862"/>
                </a:stretch>
              </a:blipFill>
            </p:spPr>
            <p:txBody>
              <a:bodyPr/>
              <a:lstStyle/>
              <a:p>
                <a:r>
                  <a:rPr lang="en-US">
                    <a:noFill/>
                  </a:rPr>
                  <a:t> </a:t>
                </a:r>
              </a:p>
            </p:txBody>
          </p:sp>
        </mc:Fallback>
      </mc:AlternateContent>
      <p:sp>
        <p:nvSpPr>
          <p:cNvPr id="5" name="TextBox 4"/>
          <p:cNvSpPr txBox="1"/>
          <p:nvPr/>
        </p:nvSpPr>
        <p:spPr>
          <a:xfrm>
            <a:off x="0" y="5334000"/>
            <a:ext cx="9144000" cy="1077218"/>
          </a:xfrm>
          <a:prstGeom prst="rect">
            <a:avLst/>
          </a:prstGeom>
          <a:solidFill>
            <a:schemeClr val="accent1">
              <a:lumMod val="20000"/>
              <a:lumOff val="80000"/>
            </a:schemeClr>
          </a:solidFill>
        </p:spPr>
        <p:txBody>
          <a:bodyPr wrap="square" rtlCol="0">
            <a:spAutoFit/>
          </a:bodyPr>
          <a:lstStyle/>
          <a:p>
            <a:r>
              <a:rPr lang="en-US" dirty="0" smtClean="0">
                <a:solidFill>
                  <a:srgbClr val="3333FF"/>
                </a:solidFill>
              </a:rPr>
              <a:t>In summary, </a:t>
            </a:r>
          </a:p>
          <a:p>
            <a:endParaRPr lang="en-US" sz="1000" dirty="0"/>
          </a:p>
          <a:p>
            <a:r>
              <a:rPr lang="en-US" dirty="0" smtClean="0"/>
              <a:t>Actions can be any decisions we want to learn how to make to affect rewards, and the states can be anything we can know that might be useful in making them</a:t>
            </a:r>
            <a:endParaRPr lang="en-US" dirty="0"/>
          </a:p>
        </p:txBody>
      </p:sp>
    </p:spTree>
    <p:extLst>
      <p:ext uri="{BB962C8B-B14F-4D97-AF65-F5344CB8AC3E}">
        <p14:creationId xmlns:p14="http://schemas.microsoft.com/office/powerpoint/2010/main" val="3572578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The Boundary between Agent-Environment</a:t>
            </a:r>
            <a:endParaRPr lang="en-US" b="1" dirty="0">
              <a:solidFill>
                <a:srgbClr val="3333FF"/>
              </a:solidFill>
            </a:endParaRPr>
          </a:p>
        </p:txBody>
      </p:sp>
      <p:pic>
        <p:nvPicPr>
          <p:cNvPr id="2050" name="Picture 2" descr="http://www-clmc.usc.edu/pictures/HuboRob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0" y="759489"/>
            <a:ext cx="3352800" cy="5044986"/>
          </a:xfrm>
          <a:prstGeom prst="rect">
            <a:avLst/>
          </a:prstGeom>
          <a:solidFill>
            <a:schemeClr val="accent3">
              <a:lumMod val="20000"/>
              <a:lumOff val="80000"/>
            </a:schemeClr>
          </a:solidFill>
        </p:spPr>
      </p:pic>
      <p:pic>
        <p:nvPicPr>
          <p:cNvPr id="2054" name="Picture 6" descr="http://letsmakerobots.com/files/imagecache/robot_fullpage_header/field_primary_image/roboduin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1" y="1066800"/>
            <a:ext cx="846637" cy="72175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stCxn id="2054" idx="1"/>
          </p:cNvCxnSpPr>
          <p:nvPr/>
        </p:nvCxnSpPr>
        <p:spPr>
          <a:xfrm flipH="1" flipV="1">
            <a:off x="2091282" y="1351003"/>
            <a:ext cx="1718719" cy="76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73935" y="1138317"/>
            <a:ext cx="4271419" cy="646331"/>
          </a:xfrm>
          <a:prstGeom prst="rect">
            <a:avLst/>
          </a:prstGeom>
          <a:noFill/>
        </p:spPr>
        <p:txBody>
          <a:bodyPr wrap="square" rtlCol="0">
            <a:spAutoFit/>
          </a:bodyPr>
          <a:lstStyle/>
          <a:p>
            <a:r>
              <a:rPr lang="en-US" dirty="0" smtClean="0">
                <a:solidFill>
                  <a:srgbClr val="FF0000"/>
                </a:solidFill>
              </a:rPr>
              <a:t>Agent : </a:t>
            </a:r>
          </a:p>
          <a:p>
            <a:r>
              <a:rPr lang="en-US" dirty="0" smtClean="0">
                <a:solidFill>
                  <a:srgbClr val="FF0000"/>
                </a:solidFill>
              </a:rPr>
              <a:t>Decision making algorithm</a:t>
            </a:r>
            <a:endParaRPr lang="en-US" dirty="0">
              <a:solidFill>
                <a:srgbClr val="FF0000"/>
              </a:solidFill>
            </a:endParaRPr>
          </a:p>
        </p:txBody>
      </p:sp>
      <p:sp>
        <p:nvSpPr>
          <p:cNvPr id="14" name="Rounded Rectangle 13"/>
          <p:cNvSpPr/>
          <p:nvPr/>
        </p:nvSpPr>
        <p:spPr>
          <a:xfrm>
            <a:off x="567282" y="1200173"/>
            <a:ext cx="2743200" cy="441802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3310482" y="2461737"/>
            <a:ext cx="656136" cy="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73688" y="2278830"/>
            <a:ext cx="4332112" cy="646331"/>
          </a:xfrm>
          <a:prstGeom prst="rect">
            <a:avLst/>
          </a:prstGeom>
          <a:noFill/>
        </p:spPr>
        <p:txBody>
          <a:bodyPr wrap="square" rtlCol="0">
            <a:spAutoFit/>
          </a:bodyPr>
          <a:lstStyle/>
          <a:p>
            <a:r>
              <a:rPr lang="en-US" dirty="0" smtClean="0">
                <a:solidFill>
                  <a:srgbClr val="00B050"/>
                </a:solidFill>
              </a:rPr>
              <a:t>Environment:</a:t>
            </a:r>
          </a:p>
          <a:p>
            <a:r>
              <a:rPr lang="en-US" dirty="0" smtClean="0">
                <a:solidFill>
                  <a:srgbClr val="00B050"/>
                </a:solidFill>
              </a:rPr>
              <a:t>Robot arm, motor, actuator, battery…</a:t>
            </a:r>
            <a:endParaRPr lang="en-US" dirty="0">
              <a:solidFill>
                <a:srgbClr val="00B050"/>
              </a:solidFill>
            </a:endParaRPr>
          </a:p>
        </p:txBody>
      </p:sp>
      <p:sp>
        <p:nvSpPr>
          <p:cNvPr id="17" name="TextBox 16"/>
          <p:cNvSpPr txBox="1"/>
          <p:nvPr/>
        </p:nvSpPr>
        <p:spPr>
          <a:xfrm>
            <a:off x="3914583" y="2998175"/>
            <a:ext cx="5029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Anything that cannot be changed arbitrarily by the agent is considered to be outside of the agent and thus part of its environment </a:t>
            </a:r>
          </a:p>
          <a:p>
            <a:pPr marL="285750" indent="-285750">
              <a:buFont typeface="Arial" panose="020B0604020202020204" pitchFamily="34" charset="0"/>
              <a:buChar char="•"/>
            </a:pPr>
            <a:r>
              <a:rPr lang="en-US" dirty="0" smtClean="0"/>
              <a:t>Reward computation should be outside of agent so that agent cannot arbitrarily change them </a:t>
            </a:r>
            <a:endParaRPr lang="en-US" dirty="0"/>
          </a:p>
        </p:txBody>
      </p:sp>
      <p:sp>
        <p:nvSpPr>
          <p:cNvPr id="19" name="TextBox 18"/>
          <p:cNvSpPr txBox="1"/>
          <p:nvPr/>
        </p:nvSpPr>
        <p:spPr>
          <a:xfrm>
            <a:off x="0" y="5966032"/>
            <a:ext cx="9144000" cy="646331"/>
          </a:xfrm>
          <a:prstGeom prst="rect">
            <a:avLst/>
          </a:prstGeom>
          <a:solidFill>
            <a:schemeClr val="accent1">
              <a:lumMod val="20000"/>
              <a:lumOff val="80000"/>
            </a:schemeClr>
          </a:solidFill>
        </p:spPr>
        <p:txBody>
          <a:bodyPr wrap="square" rtlCol="0">
            <a:spAutoFit/>
          </a:bodyPr>
          <a:lstStyle/>
          <a:p>
            <a:r>
              <a:rPr lang="en-US" dirty="0" smtClean="0"/>
              <a:t>The agent-environment boundary represents the limit of the </a:t>
            </a:r>
            <a:r>
              <a:rPr lang="en-US" b="1" dirty="0" smtClean="0">
                <a:solidFill>
                  <a:srgbClr val="3333FF"/>
                </a:solidFill>
              </a:rPr>
              <a:t>agent’s absolute control</a:t>
            </a:r>
            <a:r>
              <a:rPr lang="en-US" dirty="0" smtClean="0"/>
              <a:t>, not of its knowledge </a:t>
            </a:r>
            <a:endParaRPr lang="en-US" dirty="0"/>
          </a:p>
        </p:txBody>
      </p:sp>
    </p:spTree>
    <p:extLst>
      <p:ext uri="{BB962C8B-B14F-4D97-AF65-F5344CB8AC3E}">
        <p14:creationId xmlns:p14="http://schemas.microsoft.com/office/powerpoint/2010/main" val="1406424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838200" y="5334000"/>
            <a:ext cx="3339976" cy="12304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Goals and Rewards</a:t>
            </a:r>
            <a:endParaRPr lang="en-US" b="1" dirty="0">
              <a:solidFill>
                <a:srgbClr val="3333FF"/>
              </a:solidFill>
            </a:endParaRPr>
          </a:p>
        </p:txBody>
      </p:sp>
      <p:sp>
        <p:nvSpPr>
          <p:cNvPr id="15" name="TextBox 14"/>
          <p:cNvSpPr txBox="1"/>
          <p:nvPr/>
        </p:nvSpPr>
        <p:spPr>
          <a:xfrm>
            <a:off x="228600" y="2743200"/>
            <a:ext cx="8001000" cy="210826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agent’s goal is to maximize the total amount of reward (cumulative reward) it receives.</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r>
              <a:rPr lang="en-US" dirty="0" smtClean="0"/>
              <a:t>Rewards we setup truly indicate what we want accomplished</a:t>
            </a:r>
          </a:p>
          <a:p>
            <a:endParaRPr lang="en-US" sz="500" dirty="0"/>
          </a:p>
          <a:p>
            <a:pPr marL="285750" indent="-285750">
              <a:buFont typeface="Arial" panose="020B0604020202020204" pitchFamily="34" charset="0"/>
              <a:buChar char="•"/>
            </a:pPr>
            <a:r>
              <a:rPr lang="en-US" dirty="0" smtClean="0"/>
              <a:t>The reward signal is your way of communicating to the agent </a:t>
            </a:r>
            <a:r>
              <a:rPr lang="en-US" dirty="0" smtClean="0">
                <a:solidFill>
                  <a:srgbClr val="3333FF"/>
                </a:solidFill>
              </a:rPr>
              <a:t>what you want it to achieve</a:t>
            </a:r>
            <a:r>
              <a:rPr lang="en-US" dirty="0" smtClean="0"/>
              <a:t>, not how you want it achieved  </a:t>
            </a:r>
          </a:p>
        </p:txBody>
      </p:sp>
      <p:sp>
        <p:nvSpPr>
          <p:cNvPr id="46" name="Rounded Rectangle 45"/>
          <p:cNvSpPr/>
          <p:nvPr/>
        </p:nvSpPr>
        <p:spPr>
          <a:xfrm>
            <a:off x="838200" y="1008097"/>
            <a:ext cx="1295400" cy="457200"/>
          </a:xfrm>
          <a:prstGeom prst="roundRect">
            <a:avLst/>
          </a:prstGeom>
          <a:solidFill>
            <a:schemeClr val="accent1">
              <a:lumMod val="20000"/>
              <a:lumOff val="80000"/>
            </a:schemeClr>
          </a:solidFill>
          <a:ln w="95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3333FF"/>
                </a:solidFill>
              </a:rPr>
              <a:t>Agent</a:t>
            </a:r>
            <a:endParaRPr lang="en-US" sz="1400" b="1" dirty="0">
              <a:solidFill>
                <a:srgbClr val="3333FF"/>
              </a:solidFill>
            </a:endParaRPr>
          </a:p>
        </p:txBody>
      </p:sp>
      <mc:AlternateContent xmlns:mc="http://schemas.openxmlformats.org/markup-compatibility/2006" xmlns:a14="http://schemas.microsoft.com/office/drawing/2010/main">
        <mc:Choice Requires="a14">
          <p:sp>
            <p:nvSpPr>
              <p:cNvPr id="49" name="Rounded Rectangle 48"/>
              <p:cNvSpPr/>
              <p:nvPr/>
            </p:nvSpPr>
            <p:spPr>
              <a:xfrm>
                <a:off x="838200" y="2074897"/>
                <a:ext cx="1295400" cy="457200"/>
              </a:xfrm>
              <a:prstGeom prst="roundRect">
                <a:avLst/>
              </a:prstGeom>
              <a:solidFill>
                <a:schemeClr val="accent3">
                  <a:lumMod val="20000"/>
                  <a:lumOff val="80000"/>
                </a:schemeClr>
              </a:solidFill>
              <a:ln w="952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B050"/>
                    </a:solidFill>
                  </a:rPr>
                  <a:t>Environment</a:t>
                </a:r>
              </a:p>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𝑠</m:t>
                          </m:r>
                        </m:e>
                        <m:sub>
                          <m:r>
                            <a:rPr lang="en-US" sz="1400" b="0" i="1" smtClean="0">
                              <a:solidFill>
                                <a:schemeClr val="tx1"/>
                              </a:solidFill>
                              <a:latin typeface="Cambria Math" panose="02040503050406030204" pitchFamily="18" charset="0"/>
                            </a:rPr>
                            <m:t>𝑡</m:t>
                          </m:r>
                        </m:sub>
                      </m:sSub>
                    </m:oMath>
                  </m:oMathPara>
                </a14:m>
                <a:endParaRPr lang="en-US" sz="1400" dirty="0">
                  <a:solidFill>
                    <a:srgbClr val="00B050"/>
                  </a:solidFill>
                </a:endParaRPr>
              </a:p>
            </p:txBody>
          </p:sp>
        </mc:Choice>
        <mc:Fallback xmlns="">
          <p:sp>
            <p:nvSpPr>
              <p:cNvPr id="49" name="Rounded Rectangle 48"/>
              <p:cNvSpPr>
                <a:spLocks noRot="1" noChangeAspect="1" noMove="1" noResize="1" noEditPoints="1" noAdjustHandles="1" noChangeArrowheads="1" noChangeShapeType="1" noTextEdit="1"/>
              </p:cNvSpPr>
              <p:nvPr/>
            </p:nvSpPr>
            <p:spPr>
              <a:xfrm>
                <a:off x="838200" y="2074897"/>
                <a:ext cx="1295400" cy="457200"/>
              </a:xfrm>
              <a:prstGeom prst="roundRect">
                <a:avLst/>
              </a:prstGeom>
              <a:blipFill>
                <a:blip r:embed="rId3"/>
                <a:stretch>
                  <a:fillRect t="-6494" b="-2597"/>
                </a:stretch>
              </a:blipFill>
              <a:ln w="9525">
                <a:solidFill>
                  <a:schemeClr val="accent3">
                    <a:lumMod val="50000"/>
                  </a:schemeClr>
                </a:solidFill>
              </a:ln>
            </p:spPr>
            <p:txBody>
              <a:bodyPr/>
              <a:lstStyle/>
              <a:p>
                <a:r>
                  <a:rPr lang="en-US">
                    <a:noFill/>
                  </a:rPr>
                  <a:t> </a:t>
                </a:r>
              </a:p>
            </p:txBody>
          </p:sp>
        </mc:Fallback>
      </mc:AlternateContent>
      <p:sp>
        <p:nvSpPr>
          <p:cNvPr id="52" name="Rounded Rectangle 51"/>
          <p:cNvSpPr/>
          <p:nvPr/>
        </p:nvSpPr>
        <p:spPr>
          <a:xfrm>
            <a:off x="2286000" y="1008097"/>
            <a:ext cx="1295400" cy="457200"/>
          </a:xfrm>
          <a:prstGeom prst="roundRect">
            <a:avLst/>
          </a:prstGeom>
          <a:solidFill>
            <a:schemeClr val="accent1">
              <a:lumMod val="20000"/>
              <a:lumOff val="80000"/>
            </a:schemeClr>
          </a:solidFill>
          <a:ln w="95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3333FF"/>
                </a:solidFill>
              </a:rPr>
              <a:t>Agent</a:t>
            </a:r>
            <a:endParaRPr lang="en-US" sz="1400" b="1" dirty="0">
              <a:solidFill>
                <a:srgbClr val="3333FF"/>
              </a:solidFill>
            </a:endParaRPr>
          </a:p>
        </p:txBody>
      </p:sp>
      <mc:AlternateContent xmlns:mc="http://schemas.openxmlformats.org/markup-compatibility/2006" xmlns:a14="http://schemas.microsoft.com/office/drawing/2010/main">
        <mc:Choice Requires="a14">
          <p:sp>
            <p:nvSpPr>
              <p:cNvPr id="53" name="Rounded Rectangle 52"/>
              <p:cNvSpPr/>
              <p:nvPr/>
            </p:nvSpPr>
            <p:spPr>
              <a:xfrm>
                <a:off x="2286000" y="2074897"/>
                <a:ext cx="1295400" cy="457200"/>
              </a:xfrm>
              <a:prstGeom prst="roundRect">
                <a:avLst/>
              </a:prstGeom>
              <a:solidFill>
                <a:schemeClr val="accent3">
                  <a:lumMod val="20000"/>
                  <a:lumOff val="80000"/>
                </a:schemeClr>
              </a:solidFill>
              <a:ln w="952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B050"/>
                    </a:solidFill>
                  </a:rPr>
                  <a:t>Environment</a:t>
                </a:r>
              </a:p>
              <a:p>
                <a:pPr algn="ctr"/>
                <a14:m>
                  <m:oMathPara xmlns:m="http://schemas.openxmlformats.org/officeDocument/2006/math">
                    <m:oMathParaPr>
                      <m:jc m:val="centerGroup"/>
                    </m:oMathParaPr>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𝑠</m:t>
                          </m:r>
                        </m:e>
                        <m:sub>
                          <m:r>
                            <a:rPr lang="en-US" sz="1400" i="1">
                              <a:solidFill>
                                <a:schemeClr val="tx1"/>
                              </a:solidFill>
                              <a:latin typeface="Cambria Math" panose="02040503050406030204" pitchFamily="18" charset="0"/>
                            </a:rPr>
                            <m:t>𝑡</m:t>
                          </m:r>
                          <m:r>
                            <a:rPr lang="en-US" sz="1400" b="0" i="1" smtClean="0">
                              <a:solidFill>
                                <a:schemeClr val="tx1"/>
                              </a:solidFill>
                              <a:latin typeface="Cambria Math" panose="02040503050406030204" pitchFamily="18" charset="0"/>
                            </a:rPr>
                            <m:t>+1</m:t>
                          </m:r>
                        </m:sub>
                      </m:sSub>
                    </m:oMath>
                  </m:oMathPara>
                </a14:m>
                <a:endParaRPr lang="en-US" sz="1400" b="1" dirty="0">
                  <a:solidFill>
                    <a:srgbClr val="00B050"/>
                  </a:solidFill>
                </a:endParaRPr>
              </a:p>
            </p:txBody>
          </p:sp>
        </mc:Choice>
        <mc:Fallback xmlns="">
          <p:sp>
            <p:nvSpPr>
              <p:cNvPr id="53" name="Rounded Rectangle 52"/>
              <p:cNvSpPr>
                <a:spLocks noRot="1" noChangeAspect="1" noMove="1" noResize="1" noEditPoints="1" noAdjustHandles="1" noChangeArrowheads="1" noChangeShapeType="1" noTextEdit="1"/>
              </p:cNvSpPr>
              <p:nvPr/>
            </p:nvSpPr>
            <p:spPr>
              <a:xfrm>
                <a:off x="2286000" y="2074897"/>
                <a:ext cx="1295400" cy="457200"/>
              </a:xfrm>
              <a:prstGeom prst="roundRect">
                <a:avLst/>
              </a:prstGeom>
              <a:blipFill>
                <a:blip r:embed="rId4"/>
                <a:stretch>
                  <a:fillRect t="-6494" b="-2597"/>
                </a:stretch>
              </a:blipFill>
              <a:ln w="9525">
                <a:solidFill>
                  <a:schemeClr val="accent3">
                    <a:lumMod val="50000"/>
                  </a:schemeClr>
                </a:solidFill>
              </a:ln>
            </p:spPr>
            <p:txBody>
              <a:bodyPr/>
              <a:lstStyle/>
              <a:p>
                <a:r>
                  <a:rPr lang="en-US">
                    <a:noFill/>
                  </a:rPr>
                  <a:t> </a:t>
                </a:r>
              </a:p>
            </p:txBody>
          </p:sp>
        </mc:Fallback>
      </mc:AlternateContent>
      <p:sp>
        <p:nvSpPr>
          <p:cNvPr id="54" name="Rounded Rectangle 53"/>
          <p:cNvSpPr/>
          <p:nvPr/>
        </p:nvSpPr>
        <p:spPr>
          <a:xfrm>
            <a:off x="3729872" y="1008097"/>
            <a:ext cx="1295400" cy="457200"/>
          </a:xfrm>
          <a:prstGeom prst="roundRect">
            <a:avLst/>
          </a:prstGeom>
          <a:solidFill>
            <a:schemeClr val="accent1">
              <a:lumMod val="20000"/>
              <a:lumOff val="80000"/>
            </a:schemeClr>
          </a:solidFill>
          <a:ln w="95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3333FF"/>
                </a:solidFill>
              </a:rPr>
              <a:t>Agent</a:t>
            </a:r>
            <a:endParaRPr lang="en-US" sz="1400" b="1" dirty="0">
              <a:solidFill>
                <a:srgbClr val="3333FF"/>
              </a:solidFill>
            </a:endParaRPr>
          </a:p>
        </p:txBody>
      </p:sp>
      <mc:AlternateContent xmlns:mc="http://schemas.openxmlformats.org/markup-compatibility/2006" xmlns:a14="http://schemas.microsoft.com/office/drawing/2010/main">
        <mc:Choice Requires="a14">
          <p:sp>
            <p:nvSpPr>
              <p:cNvPr id="55" name="Rounded Rectangle 54"/>
              <p:cNvSpPr/>
              <p:nvPr/>
            </p:nvSpPr>
            <p:spPr>
              <a:xfrm>
                <a:off x="3729872" y="2074897"/>
                <a:ext cx="1295400" cy="457200"/>
              </a:xfrm>
              <a:prstGeom prst="roundRect">
                <a:avLst/>
              </a:prstGeom>
              <a:solidFill>
                <a:schemeClr val="accent3">
                  <a:lumMod val="20000"/>
                  <a:lumOff val="80000"/>
                </a:schemeClr>
              </a:solidFill>
              <a:ln w="952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B050"/>
                    </a:solidFill>
                  </a:rPr>
                  <a:t>Environment</a:t>
                </a:r>
              </a:p>
              <a:p>
                <a:pPr algn="ctr"/>
                <a14:m>
                  <m:oMathPara xmlns:m="http://schemas.openxmlformats.org/officeDocument/2006/math">
                    <m:oMathParaPr>
                      <m:jc m:val="centerGroup"/>
                    </m:oMathParaPr>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𝑠</m:t>
                          </m:r>
                        </m:e>
                        <m:sub>
                          <m:r>
                            <a:rPr lang="en-US" sz="1400" i="1">
                              <a:solidFill>
                                <a:schemeClr val="tx1"/>
                              </a:solidFill>
                              <a:latin typeface="Cambria Math" panose="02040503050406030204" pitchFamily="18" charset="0"/>
                            </a:rPr>
                            <m:t>𝑡</m:t>
                          </m:r>
                          <m:r>
                            <a:rPr lang="en-US" sz="1400" b="0" i="1" smtClean="0">
                              <a:solidFill>
                                <a:schemeClr val="tx1"/>
                              </a:solidFill>
                              <a:latin typeface="Cambria Math" panose="02040503050406030204" pitchFamily="18" charset="0"/>
                            </a:rPr>
                            <m:t>+2</m:t>
                          </m:r>
                        </m:sub>
                      </m:sSub>
                    </m:oMath>
                  </m:oMathPara>
                </a14:m>
                <a:endParaRPr lang="en-US" sz="1400" b="1" dirty="0">
                  <a:solidFill>
                    <a:srgbClr val="00B050"/>
                  </a:solidFill>
                </a:endParaRPr>
              </a:p>
            </p:txBody>
          </p:sp>
        </mc:Choice>
        <mc:Fallback xmlns="">
          <p:sp>
            <p:nvSpPr>
              <p:cNvPr id="55" name="Rounded Rectangle 54"/>
              <p:cNvSpPr>
                <a:spLocks noRot="1" noChangeAspect="1" noMove="1" noResize="1" noEditPoints="1" noAdjustHandles="1" noChangeArrowheads="1" noChangeShapeType="1" noTextEdit="1"/>
              </p:cNvSpPr>
              <p:nvPr/>
            </p:nvSpPr>
            <p:spPr>
              <a:xfrm>
                <a:off x="3729872" y="2074897"/>
                <a:ext cx="1295400" cy="457200"/>
              </a:xfrm>
              <a:prstGeom prst="roundRect">
                <a:avLst/>
              </a:prstGeom>
              <a:blipFill>
                <a:blip r:embed="rId5"/>
                <a:stretch>
                  <a:fillRect t="-6494" b="-2597"/>
                </a:stretch>
              </a:blipFill>
              <a:ln w="9525">
                <a:solidFill>
                  <a:schemeClr val="accent3">
                    <a:lumMod val="50000"/>
                  </a:schemeClr>
                </a:solidFill>
              </a:ln>
            </p:spPr>
            <p:txBody>
              <a:bodyPr/>
              <a:lstStyle/>
              <a:p>
                <a:r>
                  <a:rPr lang="en-US">
                    <a:noFill/>
                  </a:rPr>
                  <a:t> </a:t>
                </a:r>
              </a:p>
            </p:txBody>
          </p:sp>
        </mc:Fallback>
      </mc:AlternateContent>
      <p:sp>
        <p:nvSpPr>
          <p:cNvPr id="56" name="Rounded Rectangle 55"/>
          <p:cNvSpPr/>
          <p:nvPr/>
        </p:nvSpPr>
        <p:spPr>
          <a:xfrm>
            <a:off x="5173744" y="989128"/>
            <a:ext cx="1295400" cy="476169"/>
          </a:xfrm>
          <a:prstGeom prst="roundRect">
            <a:avLst/>
          </a:prstGeom>
          <a:solidFill>
            <a:schemeClr val="accent1">
              <a:lumMod val="20000"/>
              <a:lumOff val="80000"/>
            </a:schemeClr>
          </a:solidFill>
          <a:ln w="95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3333FF"/>
                </a:solidFill>
              </a:rPr>
              <a:t>Agent</a:t>
            </a:r>
            <a:endParaRPr lang="en-US" sz="1400" b="1" dirty="0">
              <a:solidFill>
                <a:srgbClr val="3333FF"/>
              </a:solidFill>
            </a:endParaRPr>
          </a:p>
        </p:txBody>
      </p:sp>
      <mc:AlternateContent xmlns:mc="http://schemas.openxmlformats.org/markup-compatibility/2006" xmlns:a14="http://schemas.microsoft.com/office/drawing/2010/main">
        <mc:Choice Requires="a14">
          <p:sp>
            <p:nvSpPr>
              <p:cNvPr id="57" name="Rounded Rectangle 56"/>
              <p:cNvSpPr/>
              <p:nvPr/>
            </p:nvSpPr>
            <p:spPr>
              <a:xfrm>
                <a:off x="5173744" y="2055928"/>
                <a:ext cx="1295400" cy="476169"/>
              </a:xfrm>
              <a:prstGeom prst="roundRect">
                <a:avLst/>
              </a:prstGeom>
              <a:solidFill>
                <a:schemeClr val="accent3">
                  <a:lumMod val="20000"/>
                  <a:lumOff val="80000"/>
                </a:schemeClr>
              </a:solidFill>
              <a:ln w="952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B050"/>
                    </a:solidFill>
                  </a:rPr>
                  <a:t>Environment</a:t>
                </a:r>
              </a:p>
              <a:p>
                <a:pPr algn="ctr"/>
                <a14:m>
                  <m:oMathPara xmlns:m="http://schemas.openxmlformats.org/officeDocument/2006/math">
                    <m:oMathParaPr>
                      <m:jc m:val="centerGroup"/>
                    </m:oMathParaPr>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𝑠</m:t>
                          </m:r>
                        </m:e>
                        <m:sub>
                          <m:r>
                            <a:rPr lang="en-US" sz="1400" i="1">
                              <a:solidFill>
                                <a:schemeClr val="tx1"/>
                              </a:solidFill>
                              <a:latin typeface="Cambria Math" panose="02040503050406030204" pitchFamily="18" charset="0"/>
                            </a:rPr>
                            <m:t>𝑡</m:t>
                          </m:r>
                          <m:r>
                            <a:rPr lang="en-US" sz="1400" b="0" i="1" smtClean="0">
                              <a:solidFill>
                                <a:schemeClr val="tx1"/>
                              </a:solidFill>
                              <a:latin typeface="Cambria Math" panose="02040503050406030204" pitchFamily="18" charset="0"/>
                            </a:rPr>
                            <m:t>+3</m:t>
                          </m:r>
                        </m:sub>
                      </m:sSub>
                    </m:oMath>
                  </m:oMathPara>
                </a14:m>
                <a:endParaRPr lang="en-US" sz="1400" b="1" dirty="0">
                  <a:solidFill>
                    <a:srgbClr val="00B050"/>
                  </a:solidFill>
                </a:endParaRPr>
              </a:p>
            </p:txBody>
          </p:sp>
        </mc:Choice>
        <mc:Fallback xmlns="">
          <p:sp>
            <p:nvSpPr>
              <p:cNvPr id="57" name="Rounded Rectangle 56"/>
              <p:cNvSpPr>
                <a:spLocks noRot="1" noChangeAspect="1" noMove="1" noResize="1" noEditPoints="1" noAdjustHandles="1" noChangeArrowheads="1" noChangeShapeType="1" noTextEdit="1"/>
              </p:cNvSpPr>
              <p:nvPr/>
            </p:nvSpPr>
            <p:spPr>
              <a:xfrm>
                <a:off x="5173744" y="2055928"/>
                <a:ext cx="1295400" cy="476169"/>
              </a:xfrm>
              <a:prstGeom prst="roundRect">
                <a:avLst/>
              </a:prstGeom>
              <a:blipFill>
                <a:blip r:embed="rId6"/>
                <a:stretch>
                  <a:fillRect t="-5000"/>
                </a:stretch>
              </a:blipFill>
              <a:ln w="9525">
                <a:solidFill>
                  <a:schemeClr val="accent3">
                    <a:lumMod val="50000"/>
                  </a:schemeClr>
                </a:solidFill>
              </a:ln>
            </p:spPr>
            <p:txBody>
              <a:bodyPr/>
              <a:lstStyle/>
              <a:p>
                <a:r>
                  <a:rPr lang="en-US">
                    <a:noFill/>
                  </a:rPr>
                  <a:t> </a:t>
                </a:r>
              </a:p>
            </p:txBody>
          </p:sp>
        </mc:Fallback>
      </mc:AlternateContent>
      <p:sp>
        <p:nvSpPr>
          <p:cNvPr id="58" name="TextBox 57"/>
          <p:cNvSpPr txBox="1"/>
          <p:nvPr/>
        </p:nvSpPr>
        <p:spPr>
          <a:xfrm>
            <a:off x="6617616" y="914400"/>
            <a:ext cx="1066800" cy="477054"/>
          </a:xfrm>
          <a:prstGeom prst="rect">
            <a:avLst/>
          </a:prstGeom>
          <a:noFill/>
        </p:spPr>
        <p:txBody>
          <a:bodyPr wrap="square" rtlCol="0">
            <a:spAutoFit/>
          </a:bodyPr>
          <a:lstStyle/>
          <a:p>
            <a:r>
              <a:rPr lang="en-US" sz="2500" dirty="0" smtClean="0"/>
              <a:t>…</a:t>
            </a:r>
            <a:endParaRPr lang="en-US" sz="2500" dirty="0"/>
          </a:p>
        </p:txBody>
      </p:sp>
      <p:sp>
        <p:nvSpPr>
          <p:cNvPr id="59" name="TextBox 58"/>
          <p:cNvSpPr txBox="1"/>
          <p:nvPr/>
        </p:nvSpPr>
        <p:spPr>
          <a:xfrm>
            <a:off x="6649039" y="1987199"/>
            <a:ext cx="1066800" cy="477054"/>
          </a:xfrm>
          <a:prstGeom prst="rect">
            <a:avLst/>
          </a:prstGeom>
          <a:noFill/>
        </p:spPr>
        <p:txBody>
          <a:bodyPr wrap="square" rtlCol="0">
            <a:spAutoFit/>
          </a:bodyPr>
          <a:lstStyle/>
          <a:p>
            <a:r>
              <a:rPr lang="en-US" sz="2500" dirty="0" smtClean="0"/>
              <a:t>…</a:t>
            </a:r>
            <a:endParaRPr lang="en-US" sz="2500" dirty="0"/>
          </a:p>
        </p:txBody>
      </p:sp>
      <mc:AlternateContent xmlns:mc="http://schemas.openxmlformats.org/markup-compatibility/2006" xmlns:a14="http://schemas.microsoft.com/office/drawing/2010/main">
        <mc:Choice Requires="a14">
          <p:sp>
            <p:nvSpPr>
              <p:cNvPr id="60" name="TextBox 59"/>
              <p:cNvSpPr txBox="1"/>
              <p:nvPr/>
            </p:nvSpPr>
            <p:spPr>
              <a:xfrm flipH="1">
                <a:off x="1045590" y="1552123"/>
                <a:ext cx="326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flipH="1">
                <a:off x="1045590" y="1552123"/>
                <a:ext cx="326010" cy="276999"/>
              </a:xfrm>
              <a:prstGeom prst="rect">
                <a:avLst/>
              </a:prstGeom>
              <a:blipFill>
                <a:blip r:embed="rId7"/>
                <a:stretch>
                  <a:fillRect l="-1887" b="-15556"/>
                </a:stretch>
              </a:blipFill>
            </p:spPr>
            <p:txBody>
              <a:bodyPr/>
              <a:lstStyle/>
              <a:p>
                <a:r>
                  <a:rPr lang="en-US">
                    <a:noFill/>
                  </a:rPr>
                  <a:t> </a:t>
                </a:r>
              </a:p>
            </p:txBody>
          </p:sp>
        </mc:Fallback>
      </mc:AlternateContent>
      <p:cxnSp>
        <p:nvCxnSpPr>
          <p:cNvPr id="61" name="Straight Arrow Connector 60"/>
          <p:cNvCxnSpPr/>
          <p:nvPr/>
        </p:nvCxnSpPr>
        <p:spPr>
          <a:xfrm>
            <a:off x="1341355" y="1465297"/>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Alternate Process 15"/>
          <p:cNvSpPr/>
          <p:nvPr/>
        </p:nvSpPr>
        <p:spPr>
          <a:xfrm>
            <a:off x="7410253" y="1042019"/>
            <a:ext cx="1524000" cy="1456156"/>
          </a:xfrm>
          <a:prstGeom prst="flowChartAlternateProcess">
            <a:avLst/>
          </a:prstGeom>
          <a:solidFill>
            <a:schemeClr val="accent2">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Goals</a:t>
            </a:r>
            <a:endParaRPr lang="en-US" dirty="0">
              <a:solidFill>
                <a:schemeClr val="tx1"/>
              </a:solidFill>
            </a:endParaRPr>
          </a:p>
        </p:txBody>
      </p:sp>
      <mc:AlternateContent xmlns:mc="http://schemas.openxmlformats.org/markup-compatibility/2006" xmlns:a14="http://schemas.microsoft.com/office/drawing/2010/main">
        <mc:Choice Requires="a14">
          <p:sp>
            <p:nvSpPr>
              <p:cNvPr id="17" name="Rectangle 16"/>
              <p:cNvSpPr/>
              <p:nvPr/>
            </p:nvSpPr>
            <p:spPr>
              <a:xfrm>
                <a:off x="3736668" y="3238393"/>
                <a:ext cx="1660647" cy="4900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lim>
                          </m:limLow>
                        </m:fName>
                        <m:e>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sub>
                          </m:sSub>
                        </m:e>
                      </m:func>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3736668" y="3238393"/>
                <a:ext cx="1660647" cy="49007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38200" y="5437882"/>
                <a:ext cx="3416961" cy="8808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𝑎𝑐𝑡𝑖𝑜𝑛𝑠</m:t>
                              </m:r>
                            </m:lim>
                          </m:limLow>
                        </m:fNa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𝑛𝑜𝑤</m:t>
                              </m:r>
                            </m:sub>
                            <m:sup>
                              <m:r>
                                <m:rPr>
                                  <m:sty m:val="p"/>
                                </m:rPr>
                                <a:rPr lang="en-US" i="0">
                                  <a:latin typeface="Cambria Math" panose="02040503050406030204" pitchFamily="18" charset="0"/>
                                </a:rPr>
                                <m:t>End</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life</m:t>
                              </m:r>
                            </m:sup>
                            <m:e>
                              <m:r>
                                <m:rPr>
                                  <m:sty m:val="p"/>
                                </m:rPr>
                                <a:rPr lang="en-US">
                                  <a:latin typeface="Cambria Math" panose="02040503050406030204" pitchFamily="18" charset="0"/>
                                </a:rPr>
                                <m:t>Annual</m:t>
                              </m:r>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Income</m:t>
                                  </m:r>
                                </m:e>
                                <m:sub>
                                  <m:r>
                                    <m:rPr>
                                      <m:sty m:val="p"/>
                                    </m:rPr>
                                    <a:rPr lang="en-US">
                                      <a:latin typeface="Cambria Math" panose="02040503050406030204" pitchFamily="18" charset="0"/>
                                    </a:rPr>
                                    <m:t>t</m:t>
                                  </m:r>
                                </m:sub>
                              </m:sSub>
                            </m:e>
                          </m:nary>
                        </m:e>
                      </m:func>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838200" y="5437882"/>
                <a:ext cx="3416961" cy="88081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021822" y="6095656"/>
                <a:ext cx="4089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021822" y="6095656"/>
                <a:ext cx="408958" cy="369332"/>
              </a:xfrm>
              <a:prstGeom prst="rect">
                <a:avLst/>
              </a:prstGeom>
              <a:blipFill>
                <a:blip r:embed="rId10"/>
                <a:stretch>
                  <a:fillRect/>
                </a:stretch>
              </a:blipFill>
            </p:spPr>
            <p:txBody>
              <a:bodyPr/>
              <a:lstStyle/>
              <a:p>
                <a:r>
                  <a:rPr lang="en-US">
                    <a:noFill/>
                  </a:rPr>
                  <a:t> </a:t>
                </a:r>
              </a:p>
            </p:txBody>
          </p:sp>
        </mc:Fallback>
      </mc:AlternateContent>
      <p:cxnSp>
        <p:nvCxnSpPr>
          <p:cNvPr id="21" name="Straight Connector 20"/>
          <p:cNvCxnSpPr/>
          <p:nvPr/>
        </p:nvCxnSpPr>
        <p:spPr>
          <a:xfrm>
            <a:off x="2628252" y="6092231"/>
            <a:ext cx="1333894"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51667" y="5626071"/>
            <a:ext cx="1828800"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en-US" dirty="0" smtClean="0"/>
              <a:t>The goal of life:</a:t>
            </a:r>
          </a:p>
          <a:p>
            <a:pPr algn="ctr"/>
            <a:r>
              <a:rPr lang="en-US" dirty="0" smtClean="0"/>
              <a:t>Happy life </a:t>
            </a:r>
            <a:endParaRPr lang="en-US" dirty="0"/>
          </a:p>
        </p:txBody>
      </p:sp>
      <p:sp>
        <p:nvSpPr>
          <p:cNvPr id="72" name="TextBox 71"/>
          <p:cNvSpPr txBox="1"/>
          <p:nvPr/>
        </p:nvSpPr>
        <p:spPr>
          <a:xfrm>
            <a:off x="4826881" y="5880571"/>
            <a:ext cx="304800" cy="553998"/>
          </a:xfrm>
          <a:prstGeom prst="rect">
            <a:avLst/>
          </a:prstGeom>
          <a:noFill/>
        </p:spPr>
        <p:txBody>
          <a:bodyPr wrap="square" rtlCol="0">
            <a:spAutoFit/>
          </a:bodyPr>
          <a:lstStyle/>
          <a:p>
            <a:r>
              <a:rPr lang="en-US" sz="3000" dirty="0" smtClean="0"/>
              <a:t>?</a:t>
            </a:r>
            <a:endParaRPr lang="en-US" sz="3000" dirty="0"/>
          </a:p>
        </p:txBody>
      </p:sp>
      <p:cxnSp>
        <p:nvCxnSpPr>
          <p:cNvPr id="73" name="Straight Arrow Connector 72"/>
          <p:cNvCxnSpPr>
            <a:endCxn id="23" idx="1"/>
          </p:cNvCxnSpPr>
          <p:nvPr/>
        </p:nvCxnSpPr>
        <p:spPr>
          <a:xfrm>
            <a:off x="4195373" y="5949237"/>
            <a:ext cx="1556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http://dawoooffice.co.kr/wp/wp-content/uploads/2015/03/happiness-%EC%9D%BC%EC%82%B0%EC%86%8C%ED%98%B8%EC%82%AC%EB%AC%B4%EC%8B%A4-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42679" y="5088133"/>
            <a:ext cx="1383187" cy="6994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hankyung.com/news/app/imgview.php?aid=2011060233757&amp;indate=20110531&amp;photoid=201105025019&amp;size=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553411" y="4992029"/>
            <a:ext cx="1135264" cy="7114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7" name="TextBox 36"/>
              <p:cNvSpPr txBox="1"/>
              <p:nvPr/>
            </p:nvSpPr>
            <p:spPr>
              <a:xfrm flipH="1">
                <a:off x="1594521" y="1568063"/>
                <a:ext cx="326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flipH="1">
                <a:off x="1594521" y="1568063"/>
                <a:ext cx="326010" cy="276999"/>
              </a:xfrm>
              <a:prstGeom prst="rect">
                <a:avLst/>
              </a:prstGeom>
              <a:blipFill>
                <a:blip r:embed="rId13"/>
                <a:stretch>
                  <a:fillRect b="-13043"/>
                </a:stretch>
              </a:blipFill>
            </p:spPr>
            <p:txBody>
              <a:bodyPr/>
              <a:lstStyle/>
              <a:p>
                <a:r>
                  <a:rPr lang="en-US">
                    <a:noFill/>
                  </a:rPr>
                  <a:t> </a:t>
                </a:r>
              </a:p>
            </p:txBody>
          </p:sp>
        </mc:Fallback>
      </mc:AlternateContent>
      <p:cxnSp>
        <p:nvCxnSpPr>
          <p:cNvPr id="38" name="Straight Arrow Connector 37"/>
          <p:cNvCxnSpPr/>
          <p:nvPr/>
        </p:nvCxnSpPr>
        <p:spPr>
          <a:xfrm>
            <a:off x="1617270" y="1465297"/>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p:cNvSpPr txBox="1"/>
              <p:nvPr/>
            </p:nvSpPr>
            <p:spPr>
              <a:xfrm flipH="1">
                <a:off x="2400983" y="1571681"/>
                <a:ext cx="326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flipH="1">
                <a:off x="2400983" y="1571681"/>
                <a:ext cx="326010" cy="276999"/>
              </a:xfrm>
              <a:prstGeom prst="rect">
                <a:avLst/>
              </a:prstGeom>
              <a:blipFill>
                <a:blip r:embed="rId14"/>
                <a:stretch>
                  <a:fillRect l="-18868" r="-49057" b="-15556"/>
                </a:stretch>
              </a:blipFill>
            </p:spPr>
            <p:txBody>
              <a:bodyPr/>
              <a:lstStyle/>
              <a:p>
                <a:r>
                  <a:rPr lang="en-US">
                    <a:noFill/>
                  </a:rPr>
                  <a:t> </a:t>
                </a:r>
              </a:p>
            </p:txBody>
          </p:sp>
        </mc:Fallback>
      </mc:AlternateContent>
      <p:cxnSp>
        <p:nvCxnSpPr>
          <p:cNvPr id="82" name="Straight Arrow Connector 81"/>
          <p:cNvCxnSpPr/>
          <p:nvPr/>
        </p:nvCxnSpPr>
        <p:spPr>
          <a:xfrm>
            <a:off x="2817895" y="1472832"/>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p:cNvSpPr txBox="1"/>
              <p:nvPr/>
            </p:nvSpPr>
            <p:spPr>
              <a:xfrm flipH="1">
                <a:off x="3164300" y="1575598"/>
                <a:ext cx="326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xmlns="">
          <p:sp>
            <p:nvSpPr>
              <p:cNvPr id="83" name="TextBox 82"/>
              <p:cNvSpPr txBox="1">
                <a:spLocks noRot="1" noChangeAspect="1" noMove="1" noResize="1" noEditPoints="1" noAdjustHandles="1" noChangeArrowheads="1" noChangeShapeType="1" noTextEdit="1"/>
              </p:cNvSpPr>
              <p:nvPr/>
            </p:nvSpPr>
            <p:spPr>
              <a:xfrm flipH="1">
                <a:off x="3164300" y="1575598"/>
                <a:ext cx="326010" cy="276999"/>
              </a:xfrm>
              <a:prstGeom prst="rect">
                <a:avLst/>
              </a:prstGeom>
              <a:blipFill>
                <a:blip r:embed="rId15"/>
                <a:stretch>
                  <a:fillRect l="-18519" r="-33333" b="-15217"/>
                </a:stretch>
              </a:blipFill>
            </p:spPr>
            <p:txBody>
              <a:bodyPr/>
              <a:lstStyle/>
              <a:p>
                <a:r>
                  <a:rPr lang="en-US">
                    <a:noFill/>
                  </a:rPr>
                  <a:t> </a:t>
                </a:r>
              </a:p>
            </p:txBody>
          </p:sp>
        </mc:Fallback>
      </mc:AlternateContent>
      <p:cxnSp>
        <p:nvCxnSpPr>
          <p:cNvPr id="84" name="Straight Arrow Connector 83"/>
          <p:cNvCxnSpPr/>
          <p:nvPr/>
        </p:nvCxnSpPr>
        <p:spPr>
          <a:xfrm>
            <a:off x="3093810" y="1472832"/>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TextBox 88"/>
              <p:cNvSpPr txBox="1"/>
              <p:nvPr/>
            </p:nvSpPr>
            <p:spPr>
              <a:xfrm flipH="1">
                <a:off x="3787878" y="1571680"/>
                <a:ext cx="326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r>
                            <a:rPr lang="en-US" b="0" i="1" smtClean="0">
                              <a:latin typeface="Cambria Math" panose="02040503050406030204" pitchFamily="18" charset="0"/>
                            </a:rPr>
                            <m:t>+2</m:t>
                          </m:r>
                        </m:sub>
                      </m:sSub>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flipH="1">
                <a:off x="3787878" y="1571680"/>
                <a:ext cx="326010" cy="276999"/>
              </a:xfrm>
              <a:prstGeom prst="rect">
                <a:avLst/>
              </a:prstGeom>
              <a:blipFill>
                <a:blip r:embed="rId16"/>
                <a:stretch>
                  <a:fillRect l="-18519" r="-48148" b="-15556"/>
                </a:stretch>
              </a:blipFill>
            </p:spPr>
            <p:txBody>
              <a:bodyPr/>
              <a:lstStyle/>
              <a:p>
                <a:r>
                  <a:rPr lang="en-US">
                    <a:noFill/>
                  </a:rPr>
                  <a:t> </a:t>
                </a:r>
              </a:p>
            </p:txBody>
          </p:sp>
        </mc:Fallback>
      </mc:AlternateContent>
      <p:cxnSp>
        <p:nvCxnSpPr>
          <p:cNvPr id="90" name="Straight Arrow Connector 89"/>
          <p:cNvCxnSpPr/>
          <p:nvPr/>
        </p:nvCxnSpPr>
        <p:spPr>
          <a:xfrm>
            <a:off x="4251845" y="1462403"/>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flipH="1">
                <a:off x="4598250" y="1565169"/>
                <a:ext cx="326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+2</m:t>
                          </m:r>
                        </m:sub>
                      </m:sSub>
                    </m:oMath>
                  </m:oMathPara>
                </a14:m>
                <a:endParaRPr lang="en-US" dirty="0"/>
              </a:p>
            </p:txBody>
          </p:sp>
        </mc:Choice>
        <mc:Fallback xmlns="">
          <p:sp>
            <p:nvSpPr>
              <p:cNvPr id="91" name="TextBox 90"/>
              <p:cNvSpPr txBox="1">
                <a:spLocks noRot="1" noChangeAspect="1" noMove="1" noResize="1" noEditPoints="1" noAdjustHandles="1" noChangeArrowheads="1" noChangeShapeType="1" noTextEdit="1"/>
              </p:cNvSpPr>
              <p:nvPr/>
            </p:nvSpPr>
            <p:spPr>
              <a:xfrm flipH="1">
                <a:off x="4598250" y="1565169"/>
                <a:ext cx="326010" cy="276999"/>
              </a:xfrm>
              <a:prstGeom prst="rect">
                <a:avLst/>
              </a:prstGeom>
              <a:blipFill>
                <a:blip r:embed="rId17"/>
                <a:stretch>
                  <a:fillRect l="-18519" r="-33333" b="-15556"/>
                </a:stretch>
              </a:blipFill>
            </p:spPr>
            <p:txBody>
              <a:bodyPr/>
              <a:lstStyle/>
              <a:p>
                <a:r>
                  <a:rPr lang="en-US">
                    <a:noFill/>
                  </a:rPr>
                  <a:t> </a:t>
                </a:r>
              </a:p>
            </p:txBody>
          </p:sp>
        </mc:Fallback>
      </mc:AlternateContent>
      <p:cxnSp>
        <p:nvCxnSpPr>
          <p:cNvPr id="92" name="Straight Arrow Connector 91"/>
          <p:cNvCxnSpPr/>
          <p:nvPr/>
        </p:nvCxnSpPr>
        <p:spPr>
          <a:xfrm>
            <a:off x="4527760" y="1462403"/>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p:cNvSpPr txBox="1"/>
              <p:nvPr/>
            </p:nvSpPr>
            <p:spPr>
              <a:xfrm flipH="1">
                <a:off x="5254586" y="1571679"/>
                <a:ext cx="326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r>
                            <a:rPr lang="en-US" b="0" i="1" smtClean="0">
                              <a:latin typeface="Cambria Math" panose="02040503050406030204" pitchFamily="18" charset="0"/>
                            </a:rPr>
                            <m:t>+3</m:t>
                          </m:r>
                        </m:sub>
                      </m:sSub>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flipH="1">
                <a:off x="5254586" y="1571679"/>
                <a:ext cx="326010" cy="276999"/>
              </a:xfrm>
              <a:prstGeom prst="rect">
                <a:avLst/>
              </a:prstGeom>
              <a:blipFill>
                <a:blip r:embed="rId18"/>
                <a:stretch>
                  <a:fillRect l="-18868" r="-49057" b="-15556"/>
                </a:stretch>
              </a:blipFill>
            </p:spPr>
            <p:txBody>
              <a:bodyPr/>
              <a:lstStyle/>
              <a:p>
                <a:r>
                  <a:rPr lang="en-US">
                    <a:noFill/>
                  </a:rPr>
                  <a:t> </a:t>
                </a:r>
              </a:p>
            </p:txBody>
          </p:sp>
        </mc:Fallback>
      </mc:AlternateContent>
      <p:cxnSp>
        <p:nvCxnSpPr>
          <p:cNvPr id="94" name="Straight Arrow Connector 93"/>
          <p:cNvCxnSpPr/>
          <p:nvPr/>
        </p:nvCxnSpPr>
        <p:spPr>
          <a:xfrm>
            <a:off x="5728385" y="1469938"/>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p:cNvSpPr txBox="1"/>
              <p:nvPr/>
            </p:nvSpPr>
            <p:spPr>
              <a:xfrm flipH="1">
                <a:off x="6074790" y="1572704"/>
                <a:ext cx="326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+3</m:t>
                          </m:r>
                        </m:sub>
                      </m:sSub>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flipH="1">
                <a:off x="6074790" y="1572704"/>
                <a:ext cx="326010" cy="276999"/>
              </a:xfrm>
              <a:prstGeom prst="rect">
                <a:avLst/>
              </a:prstGeom>
              <a:blipFill>
                <a:blip r:embed="rId19"/>
                <a:stretch>
                  <a:fillRect l="-18868" r="-33962" b="-15556"/>
                </a:stretch>
              </a:blipFill>
            </p:spPr>
            <p:txBody>
              <a:bodyPr/>
              <a:lstStyle/>
              <a:p>
                <a:r>
                  <a:rPr lang="en-US">
                    <a:noFill/>
                  </a:rPr>
                  <a:t> </a:t>
                </a:r>
              </a:p>
            </p:txBody>
          </p:sp>
        </mc:Fallback>
      </mc:AlternateContent>
      <p:cxnSp>
        <p:nvCxnSpPr>
          <p:cNvPr id="96" name="Straight Arrow Connector 95"/>
          <p:cNvCxnSpPr/>
          <p:nvPr/>
        </p:nvCxnSpPr>
        <p:spPr>
          <a:xfrm>
            <a:off x="6004300" y="1469938"/>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925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24785</TotalTime>
  <Words>1931</Words>
  <Application>Microsoft Office PowerPoint</Application>
  <PresentationFormat>On-screen Show (4:3)</PresentationFormat>
  <Paragraphs>773</Paragraphs>
  <Slides>34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Malgun Gothic</vt:lpstr>
      <vt:lpstr>MS PGothic</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Jinkyoo Park</dc:creator>
  <cp:lastModifiedBy>Microsoft</cp:lastModifiedBy>
  <cp:revision>295</cp:revision>
  <dcterms:created xsi:type="dcterms:W3CDTF">2016-04-29T12:35:56Z</dcterms:created>
  <dcterms:modified xsi:type="dcterms:W3CDTF">2016-11-09T01:18:11Z</dcterms:modified>
</cp:coreProperties>
</file>