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58" r:id="rId3"/>
    <p:sldId id="395" r:id="rId4"/>
    <p:sldId id="403" r:id="rId5"/>
    <p:sldId id="404" r:id="rId6"/>
    <p:sldId id="374" r:id="rId7"/>
    <p:sldId id="393" r:id="rId8"/>
    <p:sldId id="359" r:id="rId9"/>
    <p:sldId id="360" r:id="rId10"/>
    <p:sldId id="396" r:id="rId11"/>
    <p:sldId id="397" r:id="rId12"/>
    <p:sldId id="398" r:id="rId13"/>
    <p:sldId id="399" r:id="rId14"/>
    <p:sldId id="400" r:id="rId15"/>
    <p:sldId id="362" r:id="rId16"/>
    <p:sldId id="383" r:id="rId17"/>
    <p:sldId id="384" r:id="rId18"/>
    <p:sldId id="361" r:id="rId19"/>
    <p:sldId id="363" r:id="rId20"/>
    <p:sldId id="365" r:id="rId21"/>
    <p:sldId id="401" r:id="rId22"/>
    <p:sldId id="364" r:id="rId23"/>
    <p:sldId id="402" r:id="rId24"/>
    <p:sldId id="366" r:id="rId25"/>
    <p:sldId id="367" r:id="rId26"/>
    <p:sldId id="385" r:id="rId27"/>
    <p:sldId id="370" r:id="rId28"/>
    <p:sldId id="388" r:id="rId29"/>
    <p:sldId id="391" r:id="rId30"/>
    <p:sldId id="36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2706E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53" autoAdjust="0"/>
    <p:restoredTop sz="94502" autoAdjust="0"/>
  </p:normalViewPr>
  <p:slideViewPr>
    <p:cSldViewPr>
      <p:cViewPr varScale="1">
        <p:scale>
          <a:sx n="109" d="100"/>
          <a:sy n="109" d="100"/>
        </p:scale>
        <p:origin x="184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2E506-8BB5-48FA-A1AA-2106DB369FE6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27C5D-FA26-4DBC-9605-00ECC117D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00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64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93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59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8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89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57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22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86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00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6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6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0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7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8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1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4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9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9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4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C2238-61B8-4A7B-BB0A-FA02EE5FBFC7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9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26" Type="http://schemas.openxmlformats.org/officeDocument/2006/relationships/image" Target="../media/image65.png"/><Relationship Id="rId21" Type="http://schemas.openxmlformats.org/officeDocument/2006/relationships/image" Target="../media/image60.png"/><Relationship Id="rId34" Type="http://schemas.openxmlformats.org/officeDocument/2006/relationships/image" Target="../media/image73.png"/><Relationship Id="rId42" Type="http://schemas.openxmlformats.org/officeDocument/2006/relationships/image" Target="../media/image78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33" Type="http://schemas.openxmlformats.org/officeDocument/2006/relationships/image" Target="../media/image72.png"/><Relationship Id="rId38" Type="http://schemas.openxmlformats.org/officeDocument/2006/relationships/image" Target="../media/image77.png"/><Relationship Id="rId2" Type="http://schemas.openxmlformats.org/officeDocument/2006/relationships/image" Target="../media/image411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29" Type="http://schemas.openxmlformats.org/officeDocument/2006/relationships/image" Target="../media/image68.png"/><Relationship Id="rId41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32" Type="http://schemas.openxmlformats.org/officeDocument/2006/relationships/image" Target="../media/image71.png"/><Relationship Id="rId37" Type="http://schemas.openxmlformats.org/officeDocument/2006/relationships/image" Target="../media/image76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28" Type="http://schemas.openxmlformats.org/officeDocument/2006/relationships/image" Target="../media/image67.png"/><Relationship Id="rId36" Type="http://schemas.openxmlformats.org/officeDocument/2006/relationships/image" Target="../media/image75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31" Type="http://schemas.openxmlformats.org/officeDocument/2006/relationships/image" Target="../media/image70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Relationship Id="rId27" Type="http://schemas.openxmlformats.org/officeDocument/2006/relationships/image" Target="../media/image66.png"/><Relationship Id="rId30" Type="http://schemas.openxmlformats.org/officeDocument/2006/relationships/image" Target="../media/image69.png"/><Relationship Id="rId35" Type="http://schemas.openxmlformats.org/officeDocument/2006/relationships/image" Target="../media/image74.png"/><Relationship Id="rId8" Type="http://schemas.openxmlformats.org/officeDocument/2006/relationships/image" Target="../media/image47.png"/><Relationship Id="rId3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0.png"/><Relationship Id="rId18" Type="http://schemas.openxmlformats.org/officeDocument/2006/relationships/image" Target="../media/image68.png"/><Relationship Id="rId26" Type="http://schemas.openxmlformats.org/officeDocument/2006/relationships/image" Target="../media/image75.png"/><Relationship Id="rId39" Type="http://schemas.openxmlformats.org/officeDocument/2006/relationships/image" Target="../media/image103.png"/><Relationship Id="rId21" Type="http://schemas.openxmlformats.org/officeDocument/2006/relationships/image" Target="../media/image70.png"/><Relationship Id="rId34" Type="http://schemas.openxmlformats.org/officeDocument/2006/relationships/image" Target="../media/image98.png"/><Relationship Id="rId42" Type="http://schemas.openxmlformats.org/officeDocument/2006/relationships/image" Target="../media/image106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3.png"/><Relationship Id="rId20" Type="http://schemas.openxmlformats.org/officeDocument/2006/relationships/image" Target="../media/image69.png"/><Relationship Id="rId29" Type="http://schemas.openxmlformats.org/officeDocument/2006/relationships/image" Target="../media/image80.png"/><Relationship Id="rId41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24" Type="http://schemas.openxmlformats.org/officeDocument/2006/relationships/image" Target="../media/image73.png"/><Relationship Id="rId32" Type="http://schemas.openxmlformats.org/officeDocument/2006/relationships/image" Target="../media/image96.png"/><Relationship Id="rId37" Type="http://schemas.openxmlformats.org/officeDocument/2006/relationships/image" Target="../media/image79.png"/><Relationship Id="rId40" Type="http://schemas.openxmlformats.org/officeDocument/2006/relationships/image" Target="../media/image104.png"/><Relationship Id="rId5" Type="http://schemas.openxmlformats.org/officeDocument/2006/relationships/image" Target="../media/image57.png"/><Relationship Id="rId15" Type="http://schemas.openxmlformats.org/officeDocument/2006/relationships/image" Target="../media/image92.png"/><Relationship Id="rId23" Type="http://schemas.openxmlformats.org/officeDocument/2006/relationships/image" Target="../media/image72.png"/><Relationship Id="rId28" Type="http://schemas.openxmlformats.org/officeDocument/2006/relationships/image" Target="../media/image77.png"/><Relationship Id="rId36" Type="http://schemas.openxmlformats.org/officeDocument/2006/relationships/image" Target="../media/image100.png"/><Relationship Id="rId10" Type="http://schemas.openxmlformats.org/officeDocument/2006/relationships/image" Target="../media/image87.png"/><Relationship Id="rId19" Type="http://schemas.openxmlformats.org/officeDocument/2006/relationships/image" Target="../media/image58.png"/><Relationship Id="rId31" Type="http://schemas.openxmlformats.org/officeDocument/2006/relationships/image" Target="../media/image43.png"/><Relationship Id="rId4" Type="http://schemas.openxmlformats.org/officeDocument/2006/relationships/image" Target="../media/image82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Relationship Id="rId22" Type="http://schemas.openxmlformats.org/officeDocument/2006/relationships/image" Target="../media/image71.png"/><Relationship Id="rId27" Type="http://schemas.openxmlformats.org/officeDocument/2006/relationships/image" Target="../media/image76.png"/><Relationship Id="rId30" Type="http://schemas.openxmlformats.org/officeDocument/2006/relationships/image" Target="../media/image95.png"/><Relationship Id="rId35" Type="http://schemas.openxmlformats.org/officeDocument/2006/relationships/image" Target="../media/image99.png"/><Relationship Id="rId43" Type="http://schemas.openxmlformats.org/officeDocument/2006/relationships/image" Target="../media/image102.png"/><Relationship Id="rId8" Type="http://schemas.openxmlformats.org/officeDocument/2006/relationships/image" Target="../media/image85.png"/><Relationship Id="rId3" Type="http://schemas.openxmlformats.org/officeDocument/2006/relationships/image" Target="../media/image81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5" Type="http://schemas.openxmlformats.org/officeDocument/2006/relationships/image" Target="../media/image74.png"/><Relationship Id="rId33" Type="http://schemas.openxmlformats.org/officeDocument/2006/relationships/image" Target="../media/image97.png"/><Relationship Id="rId38" Type="http://schemas.openxmlformats.org/officeDocument/2006/relationships/image" Target="../media/image101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1.png"/><Relationship Id="rId18" Type="http://schemas.openxmlformats.org/officeDocument/2006/relationships/image" Target="../media/image56.png"/><Relationship Id="rId26" Type="http://schemas.openxmlformats.org/officeDocument/2006/relationships/image" Target="../media/image65.png"/><Relationship Id="rId39" Type="http://schemas.openxmlformats.org/officeDocument/2006/relationships/image" Target="../media/image116.png"/><Relationship Id="rId21" Type="http://schemas.openxmlformats.org/officeDocument/2006/relationships/image" Target="../media/image60.png"/><Relationship Id="rId34" Type="http://schemas.openxmlformats.org/officeDocument/2006/relationships/image" Target="../media/image111.png"/><Relationship Id="rId42" Type="http://schemas.openxmlformats.org/officeDocument/2006/relationships/image" Target="../media/image107.png"/><Relationship Id="rId7" Type="http://schemas.openxmlformats.org/officeDocument/2006/relationships/image" Target="../media/image85.png"/><Relationship Id="rId2" Type="http://schemas.openxmlformats.org/officeDocument/2006/relationships/image" Target="../media/image81.png"/><Relationship Id="rId16" Type="http://schemas.openxmlformats.org/officeDocument/2006/relationships/image" Target="../media/image94.png"/><Relationship Id="rId20" Type="http://schemas.openxmlformats.org/officeDocument/2006/relationships/image" Target="../media/image59.png"/><Relationship Id="rId29" Type="http://schemas.openxmlformats.org/officeDocument/2006/relationships/image" Target="../media/image108.png"/><Relationship Id="rId41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24" Type="http://schemas.openxmlformats.org/officeDocument/2006/relationships/image" Target="../media/image63.png"/><Relationship Id="rId32" Type="http://schemas.openxmlformats.org/officeDocument/2006/relationships/image" Target="../media/image109.png"/><Relationship Id="rId37" Type="http://schemas.openxmlformats.org/officeDocument/2006/relationships/image" Target="../media/image113.png"/><Relationship Id="rId40" Type="http://schemas.openxmlformats.org/officeDocument/2006/relationships/image" Target="../media/image117.png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23" Type="http://schemas.openxmlformats.org/officeDocument/2006/relationships/image" Target="../media/image62.png"/><Relationship Id="rId28" Type="http://schemas.openxmlformats.org/officeDocument/2006/relationships/image" Target="../media/image67.png"/><Relationship Id="rId36" Type="http://schemas.openxmlformats.org/officeDocument/2006/relationships/image" Target="../media/image1020.png"/><Relationship Id="rId10" Type="http://schemas.openxmlformats.org/officeDocument/2006/relationships/image" Target="../media/image88.png"/><Relationship Id="rId19" Type="http://schemas.openxmlformats.org/officeDocument/2006/relationships/image" Target="../media/image58.png"/><Relationship Id="rId31" Type="http://schemas.openxmlformats.org/officeDocument/2006/relationships/image" Target="../media/image96.png"/><Relationship Id="rId4" Type="http://schemas.openxmlformats.org/officeDocument/2006/relationships/image" Target="../media/image57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Relationship Id="rId22" Type="http://schemas.openxmlformats.org/officeDocument/2006/relationships/image" Target="../media/image61.png"/><Relationship Id="rId27" Type="http://schemas.openxmlformats.org/officeDocument/2006/relationships/image" Target="../media/image66.png"/><Relationship Id="rId30" Type="http://schemas.openxmlformats.org/officeDocument/2006/relationships/image" Target="../media/image43.png"/><Relationship Id="rId35" Type="http://schemas.openxmlformats.org/officeDocument/2006/relationships/image" Target="../media/image112.png"/><Relationship Id="rId8" Type="http://schemas.openxmlformats.org/officeDocument/2006/relationships/image" Target="../media/image86.png"/><Relationship Id="rId3" Type="http://schemas.openxmlformats.org/officeDocument/2006/relationships/image" Target="../media/image82.png"/><Relationship Id="rId12" Type="http://schemas.openxmlformats.org/officeDocument/2006/relationships/image" Target="../media/image90.png"/><Relationship Id="rId17" Type="http://schemas.openxmlformats.org/officeDocument/2006/relationships/image" Target="../media/image80.png"/><Relationship Id="rId25" Type="http://schemas.openxmlformats.org/officeDocument/2006/relationships/image" Target="../media/image64.png"/><Relationship Id="rId33" Type="http://schemas.openxmlformats.org/officeDocument/2006/relationships/image" Target="../media/image110.png"/><Relationship Id="rId38" Type="http://schemas.openxmlformats.org/officeDocument/2006/relationships/image" Target="../media/image1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7" Type="http://schemas.openxmlformats.org/officeDocument/2006/relationships/image" Target="../media/image1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1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3.png"/><Relationship Id="rId4" Type="http://schemas.openxmlformats.org/officeDocument/2006/relationships/image" Target="../media/image1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.png"/><Relationship Id="rId4" Type="http://schemas.openxmlformats.org/officeDocument/2006/relationships/image" Target="../media/image126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510.png"/><Relationship Id="rId7" Type="http://schemas.openxmlformats.org/officeDocument/2006/relationships/image" Target="../media/image192.png"/><Relationship Id="rId2" Type="http://schemas.openxmlformats.org/officeDocument/2006/relationships/image" Target="../media/image12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0.png"/><Relationship Id="rId5" Type="http://schemas.openxmlformats.org/officeDocument/2006/relationships/image" Target="../media/image1710.png"/><Relationship Id="rId4" Type="http://schemas.openxmlformats.org/officeDocument/2006/relationships/image" Target="../media/image16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0.png"/><Relationship Id="rId7" Type="http://schemas.openxmlformats.org/officeDocument/2006/relationships/image" Target="../media/image134.png"/><Relationship Id="rId2" Type="http://schemas.openxmlformats.org/officeDocument/2006/relationships/image" Target="../media/image1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0.png"/><Relationship Id="rId7" Type="http://schemas.openxmlformats.org/officeDocument/2006/relationships/image" Target="../media/image134.png"/><Relationship Id="rId2" Type="http://schemas.openxmlformats.org/officeDocument/2006/relationships/image" Target="../media/image1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0.png"/><Relationship Id="rId5" Type="http://schemas.openxmlformats.org/officeDocument/2006/relationships/image" Target="../media/image132.png"/><Relationship Id="rId4" Type="http://schemas.openxmlformats.org/officeDocument/2006/relationships/image" Target="../media/image13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800.png"/><Relationship Id="rId7" Type="http://schemas.openxmlformats.org/officeDocument/2006/relationships/image" Target="../media/image138.png"/><Relationship Id="rId2" Type="http://schemas.openxmlformats.org/officeDocument/2006/relationships/image" Target="../media/image1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5" Type="http://schemas.openxmlformats.org/officeDocument/2006/relationships/image" Target="../media/image300.png"/><Relationship Id="rId4" Type="http://schemas.openxmlformats.org/officeDocument/2006/relationships/image" Target="../media/image13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12" Type="http://schemas.openxmlformats.org/officeDocument/2006/relationships/image" Target="../media/image15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image" Target="../media/image152.png"/><Relationship Id="rId5" Type="http://schemas.openxmlformats.org/officeDocument/2006/relationships/image" Target="../media/image146.png"/><Relationship Id="rId10" Type="http://schemas.openxmlformats.org/officeDocument/2006/relationships/image" Target="../media/image151.png"/><Relationship Id="rId4" Type="http://schemas.openxmlformats.org/officeDocument/2006/relationships/image" Target="../media/image145.png"/><Relationship Id="rId9" Type="http://schemas.openxmlformats.org/officeDocument/2006/relationships/image" Target="../media/image15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Relationship Id="rId9" Type="http://schemas.openxmlformats.org/officeDocument/2006/relationships/image" Target="../media/image16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7" Type="http://schemas.openxmlformats.org/officeDocument/2006/relationships/image" Target="../media/image16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image" Target="../media/image167.png"/><Relationship Id="rId7" Type="http://schemas.openxmlformats.org/officeDocument/2006/relationships/image" Target="../media/image171.png"/><Relationship Id="rId12" Type="http://schemas.openxmlformats.org/officeDocument/2006/relationships/image" Target="../media/image17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5" Type="http://schemas.openxmlformats.org/officeDocument/2006/relationships/image" Target="../media/image169.png"/><Relationship Id="rId10" Type="http://schemas.openxmlformats.org/officeDocument/2006/relationships/image" Target="../media/image174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0.png"/><Relationship Id="rId13" Type="http://schemas.openxmlformats.org/officeDocument/2006/relationships/image" Target="../media/image250.png"/><Relationship Id="rId18" Type="http://schemas.openxmlformats.org/officeDocument/2006/relationships/image" Target="../media/image8.png"/><Relationship Id="rId26" Type="http://schemas.openxmlformats.org/officeDocument/2006/relationships/image" Target="../media/image12.png"/><Relationship Id="rId3" Type="http://schemas.openxmlformats.org/officeDocument/2006/relationships/image" Target="../media/image1130.png"/><Relationship Id="rId7" Type="http://schemas.openxmlformats.org/officeDocument/2006/relationships/image" Target="../media/image1170.png"/><Relationship Id="rId12" Type="http://schemas.openxmlformats.org/officeDocument/2006/relationships/image" Target="../media/image249.png"/><Relationship Id="rId17" Type="http://schemas.openxmlformats.org/officeDocument/2006/relationships/image" Target="../media/image7.pn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53.png"/><Relationship Id="rId20" Type="http://schemas.openxmlformats.org/officeDocument/2006/relationships/image" Target="../media/image2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11" Type="http://schemas.openxmlformats.org/officeDocument/2006/relationships/image" Target="../media/image248.png"/><Relationship Id="rId24" Type="http://schemas.openxmlformats.org/officeDocument/2006/relationships/image" Target="../media/image10.png"/><Relationship Id="rId5" Type="http://schemas.openxmlformats.org/officeDocument/2006/relationships/image" Target="../media/image1150.png"/><Relationship Id="rId15" Type="http://schemas.openxmlformats.org/officeDocument/2006/relationships/image" Target="../media/image252.png"/><Relationship Id="rId23" Type="http://schemas.openxmlformats.org/officeDocument/2006/relationships/image" Target="../media/image257.png"/><Relationship Id="rId10" Type="http://schemas.openxmlformats.org/officeDocument/2006/relationships/image" Target="../media/image1200.png"/><Relationship Id="rId19" Type="http://schemas.openxmlformats.org/officeDocument/2006/relationships/image" Target="../media/image9.png"/><Relationship Id="rId4" Type="http://schemas.openxmlformats.org/officeDocument/2006/relationships/image" Target="../media/image1140.png"/><Relationship Id="rId9" Type="http://schemas.openxmlformats.org/officeDocument/2006/relationships/image" Target="../media/image1190.png"/><Relationship Id="rId14" Type="http://schemas.openxmlformats.org/officeDocument/2006/relationships/image" Target="../media/image251.png"/><Relationship Id="rId27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png"/><Relationship Id="rId13" Type="http://schemas.openxmlformats.org/officeDocument/2006/relationships/image" Target="../media/image271.png"/><Relationship Id="rId18" Type="http://schemas.openxmlformats.org/officeDocument/2006/relationships/image" Target="../media/image276.png"/><Relationship Id="rId3" Type="http://schemas.openxmlformats.org/officeDocument/2006/relationships/image" Target="../media/image261.png"/><Relationship Id="rId21" Type="http://schemas.openxmlformats.org/officeDocument/2006/relationships/image" Target="../media/image14.png"/><Relationship Id="rId7" Type="http://schemas.openxmlformats.org/officeDocument/2006/relationships/image" Target="../media/image265.png"/><Relationship Id="rId12" Type="http://schemas.openxmlformats.org/officeDocument/2006/relationships/image" Target="../media/image270.png"/><Relationship Id="rId17" Type="http://schemas.openxmlformats.org/officeDocument/2006/relationships/image" Target="../media/image275.png"/><Relationship Id="rId25" Type="http://schemas.openxmlformats.org/officeDocument/2006/relationships/image" Target="../media/image28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74.png"/><Relationship Id="rId20" Type="http://schemas.openxmlformats.org/officeDocument/2006/relationships/image" Target="../media/image278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4.png"/><Relationship Id="rId11" Type="http://schemas.openxmlformats.org/officeDocument/2006/relationships/image" Target="../media/image269.png"/><Relationship Id="rId24" Type="http://schemas.openxmlformats.org/officeDocument/2006/relationships/image" Target="../media/image282.png"/><Relationship Id="rId5" Type="http://schemas.openxmlformats.org/officeDocument/2006/relationships/image" Target="../media/image263.png"/><Relationship Id="rId15" Type="http://schemas.openxmlformats.org/officeDocument/2006/relationships/image" Target="../media/image273.png"/><Relationship Id="rId23" Type="http://schemas.openxmlformats.org/officeDocument/2006/relationships/image" Target="../media/image281.png"/><Relationship Id="rId28" Type="http://schemas.openxmlformats.org/officeDocument/2006/relationships/image" Target="../media/image286.png"/><Relationship Id="rId10" Type="http://schemas.openxmlformats.org/officeDocument/2006/relationships/image" Target="../media/image268.png"/><Relationship Id="rId19" Type="http://schemas.openxmlformats.org/officeDocument/2006/relationships/image" Target="../media/image277.png"/><Relationship Id="rId4" Type="http://schemas.openxmlformats.org/officeDocument/2006/relationships/image" Target="../media/image262.png"/><Relationship Id="rId9" Type="http://schemas.openxmlformats.org/officeDocument/2006/relationships/image" Target="../media/image267.png"/><Relationship Id="rId14" Type="http://schemas.openxmlformats.org/officeDocument/2006/relationships/image" Target="../media/image272.png"/><Relationship Id="rId22" Type="http://schemas.openxmlformats.org/officeDocument/2006/relationships/image" Target="../media/image280.png"/><Relationship Id="rId27" Type="http://schemas.openxmlformats.org/officeDocument/2006/relationships/image" Target="../media/image285.png"/><Relationship Id="rId30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1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10.png"/><Relationship Id="rId21" Type="http://schemas.openxmlformats.org/officeDocument/2006/relationships/image" Target="../media/image29.png"/><Relationship Id="rId7" Type="http://schemas.openxmlformats.org/officeDocument/2006/relationships/image" Target="../media/image1511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10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0.png"/><Relationship Id="rId11" Type="http://schemas.openxmlformats.org/officeDocument/2006/relationships/image" Target="../media/image190.png"/><Relationship Id="rId24" Type="http://schemas.openxmlformats.org/officeDocument/2006/relationships/image" Target="../media/image32.png"/><Relationship Id="rId5" Type="http://schemas.openxmlformats.org/officeDocument/2006/relationships/image" Target="../media/image1310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0.png"/><Relationship Id="rId19" Type="http://schemas.openxmlformats.org/officeDocument/2006/relationships/image" Target="../media/image27.png"/><Relationship Id="rId4" Type="http://schemas.openxmlformats.org/officeDocument/2006/relationships/image" Target="../media/image1210.png"/><Relationship Id="rId9" Type="http://schemas.openxmlformats.org/officeDocument/2006/relationships/image" Target="../media/image17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19200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rgbClr val="3333FF"/>
                </a:solidFill>
              </a:rPr>
              <a:t>L14. Markov Decision Process</a:t>
            </a:r>
          </a:p>
          <a:p>
            <a:pPr algn="ctr"/>
            <a:r>
              <a:rPr lang="en-US" sz="2500" b="1" dirty="0" smtClean="0">
                <a:solidFill>
                  <a:srgbClr val="3333FF"/>
                </a:solidFill>
              </a:rPr>
              <a:t>(Dynamic Programming Approach)</a:t>
            </a:r>
          </a:p>
        </p:txBody>
      </p:sp>
    </p:spTree>
    <p:extLst>
      <p:ext uri="{BB962C8B-B14F-4D97-AF65-F5344CB8AC3E}">
        <p14:creationId xmlns:p14="http://schemas.microsoft.com/office/powerpoint/2010/main" val="21447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Policy Evaluation 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685800"/>
            <a:ext cx="3048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: Grid world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135549"/>
              </p:ext>
            </p:extLst>
          </p:nvPr>
        </p:nvGraphicFramePr>
        <p:xfrm>
          <a:off x="5791200" y="1318438"/>
          <a:ext cx="2133600" cy="20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68298082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89445424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7157095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248277639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66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4584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1941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959686"/>
                  </a:ext>
                </a:extLst>
              </a:tr>
            </a:tbl>
          </a:graphicData>
        </a:graphic>
      </p:graphicFrame>
      <p:sp>
        <p:nvSpPr>
          <p:cNvPr id="6" name="5-Point Star 5"/>
          <p:cNvSpPr/>
          <p:nvPr/>
        </p:nvSpPr>
        <p:spPr>
          <a:xfrm>
            <a:off x="5865436" y="1394638"/>
            <a:ext cx="381000" cy="3048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5-Point Star 70"/>
          <p:cNvSpPr/>
          <p:nvPr/>
        </p:nvSpPr>
        <p:spPr>
          <a:xfrm>
            <a:off x="6019800" y="1547038"/>
            <a:ext cx="381000" cy="304800"/>
          </a:xfrm>
          <a:prstGeom prst="star5">
            <a:avLst>
              <a:gd name="adj" fmla="val 0"/>
              <a:gd name="hf" fmla="val 105146"/>
              <a:gd name="vf" fmla="val 11055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5-Point Star 73"/>
          <p:cNvSpPr/>
          <p:nvPr/>
        </p:nvSpPr>
        <p:spPr>
          <a:xfrm>
            <a:off x="7467600" y="2918638"/>
            <a:ext cx="381000" cy="3048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84016" y="2579132"/>
                <a:ext cx="4252574" cy="12641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1,2,…,14</m:t>
                        </m:r>
                      </m:e>
                    </m:d>
                  </m:oMath>
                </a14:m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,↓,→,←</m:t>
                        </m:r>
                      </m:e>
                    </m:d>
                  </m:oMath>
                </a14:m>
                <a:endParaRPr lang="en-US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move</m:t>
                            </m:r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is</m:t>
                            </m:r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allowed</m:t>
                            </m:r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move</m:t>
                            </m:r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is</m:t>
                            </m:r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not</m:t>
                            </m:r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allowed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16" y="2579132"/>
                <a:ext cx="4252574" cy="1264192"/>
              </a:xfrm>
              <a:prstGeom prst="rect">
                <a:avLst/>
              </a:prstGeom>
              <a:blipFill>
                <a:blip r:embed="rId2"/>
                <a:stretch>
                  <a:fillRect l="-860" t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24254" y="3799172"/>
                <a:ext cx="15867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,→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254" y="3799172"/>
                <a:ext cx="158678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3515698" y="3799172"/>
                <a:ext cx="17150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,→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698" y="3799172"/>
                <a:ext cx="171502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/>
              <p:cNvSpPr/>
              <p:nvPr/>
            </p:nvSpPr>
            <p:spPr>
              <a:xfrm>
                <a:off x="5132216" y="3799172"/>
                <a:ext cx="15867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,→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216" y="3799172"/>
                <a:ext cx="15867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101040" y="4168504"/>
            <a:ext cx="6612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The actions that would take the agent off the grid leave the state unchanged </a:t>
            </a:r>
            <a:endParaRPr lang="en-US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94116" y="4507058"/>
                <a:ext cx="327724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16" y="4507058"/>
                <a:ext cx="3277244" cy="646331"/>
              </a:xfrm>
              <a:prstGeom prst="rect">
                <a:avLst/>
              </a:prstGeom>
              <a:blipFill>
                <a:blip r:embed="rId6"/>
                <a:stretch>
                  <a:fillRect l="-1115" t="-4717" b="-10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04800" y="2209800"/>
                <a:ext cx="23055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𝑀𝐷𝑃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209800"/>
                <a:ext cx="2305503" cy="369332"/>
              </a:xfrm>
              <a:prstGeom prst="rect">
                <a:avLst/>
              </a:prstGeom>
              <a:blipFill>
                <a:blip r:embed="rId7"/>
                <a:stretch>
                  <a:fillRect t="-10000" r="-7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52400" y="54864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the agent follows the </a:t>
            </a:r>
            <a:r>
              <a:rPr lang="en-US" dirty="0" err="1" smtClean="0"/>
              <a:t>equiprobable</a:t>
            </a:r>
            <a:r>
              <a:rPr lang="en-US" dirty="0" smtClean="0"/>
              <a:t> random policy (all actions equality likely), </a:t>
            </a:r>
          </a:p>
          <a:p>
            <a:r>
              <a:rPr lang="en-US" dirty="0"/>
              <a:t>w</a:t>
            </a:r>
            <a:r>
              <a:rPr lang="en-US" dirty="0" smtClean="0"/>
              <a:t>hat is the value function?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23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762000"/>
            <a:ext cx="3819756" cy="58721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Policy Evaluation 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03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 rot="665727">
                <a:off x="3486260" y="3337113"/>
                <a:ext cx="144476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200" i="1">
                          <a:latin typeface="Cambria Math"/>
                        </a:rPr>
                        <m:t>𝑠</m:t>
                      </m:r>
                      <m:r>
                        <a:rPr lang="en-US" sz="12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latin typeface="Cambria Math"/>
                        </a:rPr>
                        <m:t>,</m:t>
                      </m:r>
                      <m:r>
                        <a:rPr lang="en-US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5727">
                <a:off x="3486260" y="3337113"/>
                <a:ext cx="1444767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860954" y="2915664"/>
                <a:ext cx="529483" cy="52317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7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54" y="2915664"/>
                <a:ext cx="529483" cy="52317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4916989" y="2568741"/>
                <a:ext cx="529483" cy="52317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7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989" y="2568741"/>
                <a:ext cx="529483" cy="52317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4924325" y="3276738"/>
                <a:ext cx="529483" cy="52317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325" y="3276738"/>
                <a:ext cx="529483" cy="52317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7" idx="6"/>
          </p:cNvCxnSpPr>
          <p:nvPr/>
        </p:nvCxnSpPr>
        <p:spPr>
          <a:xfrm>
            <a:off x="1390437" y="3177250"/>
            <a:ext cx="131216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32088" y="3177250"/>
            <a:ext cx="1684901" cy="3269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2700132" y="2915663"/>
                <a:ext cx="529483" cy="523171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7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7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132" y="2915663"/>
                <a:ext cx="529483" cy="52317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endCxn id="8" idx="2"/>
          </p:cNvCxnSpPr>
          <p:nvPr/>
        </p:nvCxnSpPr>
        <p:spPr>
          <a:xfrm flipV="1">
            <a:off x="3232088" y="2830328"/>
            <a:ext cx="1684901" cy="3469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002025" y="2613909"/>
                <a:ext cx="4413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025" y="2613909"/>
                <a:ext cx="4413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993671" y="3312079"/>
                <a:ext cx="446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671" y="3312079"/>
                <a:ext cx="4466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 rot="660429">
                <a:off x="3654436" y="3553117"/>
                <a:ext cx="96866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429">
                <a:off x="3654436" y="3553117"/>
                <a:ext cx="96866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96076" y="2429243"/>
                <a:ext cx="8227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𝜋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76" y="2429243"/>
                <a:ext cx="822789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546754" y="2812332"/>
                <a:ext cx="1046569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5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𝜋</m:t>
                      </m:r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54" y="2812332"/>
                <a:ext cx="1046569" cy="323165"/>
              </a:xfrm>
              <a:prstGeom prst="rect">
                <a:avLst/>
              </a:prstGeom>
              <a:blipFill>
                <a:blip r:embed="rId11"/>
                <a:stretch>
                  <a:fillRect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501202" y="2627129"/>
                <a:ext cx="14030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𝜋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202" y="2627129"/>
                <a:ext cx="1403013" cy="369332"/>
              </a:xfrm>
              <a:prstGeom prst="rect">
                <a:avLst/>
              </a:prstGeom>
              <a:blipFill>
                <a:blip r:embed="rId1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522033" y="3353657"/>
                <a:ext cx="14083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𝜋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033" y="3353657"/>
                <a:ext cx="1408334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 rot="20876544">
                <a:off x="3461233" y="2499909"/>
                <a:ext cx="14292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200" i="1">
                          <a:latin typeface="Cambria Math"/>
                        </a:rPr>
                        <m:t>𝑠</m:t>
                      </m:r>
                      <m:r>
                        <a:rPr lang="en-US" sz="12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76544">
                <a:off x="3461233" y="2499909"/>
                <a:ext cx="1429213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 rot="20921134">
                <a:off x="3690886" y="2712391"/>
                <a:ext cx="96990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21134">
                <a:off x="3690886" y="2712391"/>
                <a:ext cx="969906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405429" y="2470925"/>
                <a:ext cx="1150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𝜋</m:t>
                          </m:r>
                        </m:sup>
                      </m:sSup>
                      <m:r>
                        <a:rPr lang="en-US" i="1">
                          <a:solidFill>
                            <a:srgbClr val="00B050"/>
                          </a:solidFill>
                          <a:latin typeface="Cambria Math"/>
                        </a:rPr>
                        <m:t>(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B05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429" y="2470925"/>
                <a:ext cx="1150187" cy="369332"/>
              </a:xfrm>
              <a:prstGeom prst="rect">
                <a:avLst/>
              </a:prstGeom>
              <a:blipFill>
                <a:blip r:embed="rId16"/>
                <a:stretch>
                  <a:fillRect l="-1064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 rot="665727">
                <a:off x="3473989" y="1661056"/>
                <a:ext cx="1444767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1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20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20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,</m:t>
                      </m:r>
                      <m:r>
                        <a:rPr lang="en-US" sz="1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5727">
                <a:off x="3473989" y="1661056"/>
                <a:ext cx="1444767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4904718" y="903597"/>
                <a:ext cx="529483" cy="52317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70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7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718" y="903597"/>
                <a:ext cx="529483" cy="523171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/>
              <p:cNvSpPr/>
              <p:nvPr/>
            </p:nvSpPr>
            <p:spPr>
              <a:xfrm>
                <a:off x="4912054" y="1611594"/>
                <a:ext cx="529483" cy="52317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7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054" y="1611594"/>
                <a:ext cx="529483" cy="523171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>
            <a:off x="3219817" y="1512106"/>
            <a:ext cx="1684901" cy="32698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2687861" y="1250519"/>
                <a:ext cx="529483" cy="523171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70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700" b="0" i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700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861" y="1250519"/>
                <a:ext cx="529483" cy="523171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>
            <a:endCxn id="27" idx="2"/>
          </p:cNvCxnSpPr>
          <p:nvPr/>
        </p:nvCxnSpPr>
        <p:spPr>
          <a:xfrm flipV="1">
            <a:off x="3219817" y="1165184"/>
            <a:ext cx="1684901" cy="34692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989754" y="948765"/>
                <a:ext cx="441338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754" y="948765"/>
                <a:ext cx="441338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981400" y="1646935"/>
                <a:ext cx="446661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400" y="1646935"/>
                <a:ext cx="446661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 rot="660429">
                <a:off x="3643961" y="1877060"/>
                <a:ext cx="965072" cy="276999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429">
                <a:off x="3643961" y="1877060"/>
                <a:ext cx="965072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5501202" y="948765"/>
                <a:ext cx="1403013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𝜋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202" y="948765"/>
                <a:ext cx="1403013" cy="369332"/>
              </a:xfrm>
              <a:prstGeom prst="rect">
                <a:avLst/>
              </a:prstGeom>
              <a:blipFill>
                <a:blip r:embed="rId24"/>
                <a:stretch>
                  <a:fillRect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501202" y="1646935"/>
                <a:ext cx="1408334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𝜋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202" y="1646935"/>
                <a:ext cx="1408334" cy="369332"/>
              </a:xfrm>
              <a:prstGeom prst="rect">
                <a:avLst/>
              </a:prstGeom>
              <a:blipFill>
                <a:blip r:embed="rId25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20876544">
                <a:off x="3448962" y="823509"/>
                <a:ext cx="1429213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1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20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20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76544">
                <a:off x="3448962" y="823509"/>
                <a:ext cx="1429213" cy="2769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 rot="20921134">
                <a:off x="3678615" y="1035991"/>
                <a:ext cx="969906" cy="27699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21134">
                <a:off x="3678615" y="1035991"/>
                <a:ext cx="96990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2392440" y="768190"/>
                <a:ext cx="1144865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𝜋</m:t>
                          </m:r>
                        </m:sup>
                      </m:sSup>
                      <m:r>
                        <a:rPr lang="en-US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440" y="768190"/>
                <a:ext cx="1144865" cy="369332"/>
              </a:xfrm>
              <a:prstGeom prst="rect">
                <a:avLst/>
              </a:prstGeom>
              <a:blipFill>
                <a:blip r:embed="rId28"/>
                <a:stretch>
                  <a:fillRect l="-532"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 rot="665727">
                <a:off x="3480120" y="4903470"/>
                <a:ext cx="1444767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1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20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20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,</m:t>
                      </m:r>
                      <m:r>
                        <a:rPr lang="en-US" sz="1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5727">
                <a:off x="3480120" y="4903470"/>
                <a:ext cx="1444767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4910849" y="4149964"/>
                <a:ext cx="529483" cy="52317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70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7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849" y="4149964"/>
                <a:ext cx="529483" cy="523171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918185" y="4857961"/>
                <a:ext cx="529483" cy="52317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7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185" y="4857961"/>
                <a:ext cx="529483" cy="523171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>
            <a:off x="3225948" y="4758473"/>
            <a:ext cx="1684901" cy="32698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2693992" y="4496886"/>
                <a:ext cx="529483" cy="523171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70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700" b="0" i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700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992" y="4496886"/>
                <a:ext cx="529483" cy="523171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>
            <a:endCxn id="43" idx="2"/>
          </p:cNvCxnSpPr>
          <p:nvPr/>
        </p:nvCxnSpPr>
        <p:spPr>
          <a:xfrm flipV="1">
            <a:off x="3225948" y="4411551"/>
            <a:ext cx="1684901" cy="34692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4995885" y="4195132"/>
                <a:ext cx="441338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85" y="4195132"/>
                <a:ext cx="441338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4987531" y="4893302"/>
                <a:ext cx="446661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531" y="4893302"/>
                <a:ext cx="446661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 rot="660429">
                <a:off x="3648296" y="5119474"/>
                <a:ext cx="968663" cy="276999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429">
                <a:off x="3648296" y="5119474"/>
                <a:ext cx="968663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5527354" y="4226883"/>
                <a:ext cx="1403013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𝜋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354" y="4226883"/>
                <a:ext cx="1403013" cy="369332"/>
              </a:xfrm>
              <a:prstGeom prst="rect">
                <a:avLst/>
              </a:prstGeom>
              <a:blipFill>
                <a:blip r:embed="rId34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5534602" y="4934880"/>
                <a:ext cx="1408334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𝜋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602" y="4934880"/>
                <a:ext cx="1408334" cy="369332"/>
              </a:xfrm>
              <a:prstGeom prst="rect">
                <a:avLst/>
              </a:prstGeom>
              <a:blipFill>
                <a:blip r:embed="rId35"/>
                <a:stretch>
                  <a:fillRect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 rot="20876544">
                <a:off x="3455093" y="4066266"/>
                <a:ext cx="1429213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1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20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20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76544">
                <a:off x="3455093" y="4066266"/>
                <a:ext cx="1429213" cy="276999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 rot="20921134">
                <a:off x="3684746" y="4278748"/>
                <a:ext cx="969906" cy="27699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21134">
                <a:off x="3684746" y="4278748"/>
                <a:ext cx="969906" cy="276999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2397586" y="4051212"/>
                <a:ext cx="1150187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𝜋</m:t>
                          </m:r>
                        </m:sup>
                      </m:sSup>
                      <m:r>
                        <a:rPr lang="en-US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586" y="4051212"/>
                <a:ext cx="1150187" cy="369332"/>
              </a:xfrm>
              <a:prstGeom prst="rect">
                <a:avLst/>
              </a:prstGeom>
              <a:blipFill>
                <a:blip r:embed="rId38"/>
                <a:stretch>
                  <a:fillRect l="-529"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7" idx="6"/>
          </p:cNvCxnSpPr>
          <p:nvPr/>
        </p:nvCxnSpPr>
        <p:spPr>
          <a:xfrm flipV="1">
            <a:off x="1390437" y="1494536"/>
            <a:ext cx="1297424" cy="168271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" idx="6"/>
            <a:endCxn id="46" idx="2"/>
          </p:cNvCxnSpPr>
          <p:nvPr/>
        </p:nvCxnSpPr>
        <p:spPr>
          <a:xfrm>
            <a:off x="1390437" y="3177250"/>
            <a:ext cx="1303555" cy="158122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Policy Improvement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7113650" y="2996461"/>
                <a:ext cx="201542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160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𝑠</m:t>
                          </m:r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</a:rPr>
                            <m:t>𝜋</m:t>
                          </m:r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r>
                            <a:rPr lang="en-US" sz="1600" i="1">
                              <a:latin typeface="Cambria Math"/>
                            </a:rPr>
                            <m:t>𝑠</m:t>
                          </m:r>
                          <m:r>
                            <a:rPr lang="en-US" sz="1600" i="1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650" y="2996461"/>
                <a:ext cx="2015424" cy="338554"/>
              </a:xfrm>
              <a:prstGeom prst="rect">
                <a:avLst/>
              </a:prstGeom>
              <a:blipFill>
                <a:blip r:embed="rId41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8600" y="5791200"/>
                <a:ext cx="8534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We know how good it is to follow the current policy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based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3333FF"/>
                            </a:solidFill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solidFill>
                              <a:srgbClr val="3333FF"/>
                            </a:solidFill>
                            <a:latin typeface="Cambria Math"/>
                          </a:rPr>
                          <m:t>𝜋</m:t>
                        </m:r>
                      </m:sup>
                    </m:sSup>
                    <m:r>
                      <a:rPr lang="en-US" i="1">
                        <a:solidFill>
                          <a:srgbClr val="3333FF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3333FF"/>
                        </a:solidFill>
                        <a:latin typeface="Cambria Math"/>
                      </a:rPr>
                      <m:t>𝑠</m:t>
                    </m:r>
                    <m:r>
                      <a:rPr lang="en-US" i="1">
                        <a:solidFill>
                          <a:srgbClr val="3333FF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rgbClr val="3333FF"/>
                  </a:solidFill>
                </a:endParaRPr>
              </a:p>
              <a:p>
                <a:r>
                  <a:rPr lang="en-US" dirty="0" smtClean="0"/>
                  <a:t>Would it be better  or worse to change to the new policy?</a:t>
                </a:r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      </a:t>
                </a:r>
                <a:r>
                  <a:rPr lang="en-US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 Select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given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and thereafter following the existing policy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𝜋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(a single step change)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791200"/>
                <a:ext cx="8534400" cy="923330"/>
              </a:xfrm>
              <a:prstGeom prst="rect">
                <a:avLst/>
              </a:prstGeom>
              <a:blipFill>
                <a:blip r:embed="rId42"/>
                <a:stretch>
                  <a:fillRect l="-643" t="-3311" r="-429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59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 rot="665727">
                <a:off x="3486260" y="3337113"/>
                <a:ext cx="1444767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1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20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20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,</m:t>
                      </m:r>
                      <m:r>
                        <a:rPr lang="en-US" sz="1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5727">
                <a:off x="3486260" y="3337113"/>
                <a:ext cx="144476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860954" y="2915664"/>
                <a:ext cx="529483" cy="52317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70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sz="17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54" y="2915664"/>
                <a:ext cx="529483" cy="52317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4916989" y="2568741"/>
                <a:ext cx="529483" cy="52317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70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7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989" y="2568741"/>
                <a:ext cx="529483" cy="52317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4924325" y="3276738"/>
                <a:ext cx="529483" cy="52317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7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325" y="3276738"/>
                <a:ext cx="529483" cy="52317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7" idx="6"/>
          </p:cNvCxnSpPr>
          <p:nvPr/>
        </p:nvCxnSpPr>
        <p:spPr>
          <a:xfrm>
            <a:off x="1390437" y="3177250"/>
            <a:ext cx="1312167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32088" y="3177250"/>
            <a:ext cx="1684901" cy="32698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2700132" y="2915663"/>
                <a:ext cx="529483" cy="523171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70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700" b="0" i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700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132" y="2915663"/>
                <a:ext cx="529483" cy="52317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endCxn id="8" idx="2"/>
          </p:cNvCxnSpPr>
          <p:nvPr/>
        </p:nvCxnSpPr>
        <p:spPr>
          <a:xfrm flipV="1">
            <a:off x="3232088" y="2830328"/>
            <a:ext cx="1684901" cy="34692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002025" y="2613909"/>
                <a:ext cx="441338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025" y="2613909"/>
                <a:ext cx="4413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993671" y="3312079"/>
                <a:ext cx="446661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671" y="3312079"/>
                <a:ext cx="44666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 rot="660429">
                <a:off x="3654436" y="3553117"/>
                <a:ext cx="968663" cy="276999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429">
                <a:off x="3654436" y="3553117"/>
                <a:ext cx="968663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96076" y="2429243"/>
                <a:ext cx="822789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𝜋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76" y="2429243"/>
                <a:ext cx="822789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546754" y="2812332"/>
                <a:ext cx="1046569" cy="32316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5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5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𝜋</m:t>
                      </m:r>
                      <m:r>
                        <a:rPr lang="en-US" sz="15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5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5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5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54" y="2812332"/>
                <a:ext cx="1046569" cy="323165"/>
              </a:xfrm>
              <a:prstGeom prst="rect">
                <a:avLst/>
              </a:prstGeom>
              <a:blipFill>
                <a:blip r:embed="rId12"/>
                <a:stretch>
                  <a:fillRect b="-113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501202" y="2627129"/>
                <a:ext cx="1403013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𝜋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202" y="2627129"/>
                <a:ext cx="1403013" cy="369332"/>
              </a:xfrm>
              <a:prstGeom prst="rect">
                <a:avLst/>
              </a:prstGeom>
              <a:blipFill>
                <a:blip r:embed="rId13"/>
                <a:stretch>
                  <a:fillRect b="-114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522033" y="3353657"/>
                <a:ext cx="1408334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𝜋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033" y="3353657"/>
                <a:ext cx="1408334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 rot="20876544">
                <a:off x="3461233" y="2499909"/>
                <a:ext cx="1429213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1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20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20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76544">
                <a:off x="3461233" y="2499909"/>
                <a:ext cx="1429213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 rot="20921134">
                <a:off x="3690886" y="2712391"/>
                <a:ext cx="969906" cy="27699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21134">
                <a:off x="3690886" y="2712391"/>
                <a:ext cx="969906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405429" y="2470925"/>
                <a:ext cx="1150187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𝜋</m:t>
                          </m:r>
                        </m:sup>
                      </m:sSup>
                      <m:r>
                        <a:rPr lang="en-US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429" y="2470925"/>
                <a:ext cx="1150187" cy="369332"/>
              </a:xfrm>
              <a:prstGeom prst="rect">
                <a:avLst/>
              </a:prstGeom>
              <a:blipFill>
                <a:blip r:embed="rId17"/>
                <a:stretch>
                  <a:fillRect l="-1064"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 rot="665727">
                <a:off x="3480120" y="4903470"/>
                <a:ext cx="1444767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1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20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20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,</m:t>
                      </m:r>
                      <m:r>
                        <a:rPr lang="en-US" sz="1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5727">
                <a:off x="3480120" y="4903470"/>
                <a:ext cx="144476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4910849" y="4149964"/>
                <a:ext cx="529483" cy="52317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70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7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849" y="4149964"/>
                <a:ext cx="529483" cy="52317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918185" y="4857961"/>
                <a:ext cx="529483" cy="52317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7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185" y="4857961"/>
                <a:ext cx="529483" cy="523171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>
            <a:off x="3225948" y="4758473"/>
            <a:ext cx="1684901" cy="32698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2693992" y="4496886"/>
                <a:ext cx="529483" cy="523171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70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700" b="0" i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700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992" y="4496886"/>
                <a:ext cx="529483" cy="523171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>
            <a:endCxn id="43" idx="2"/>
          </p:cNvCxnSpPr>
          <p:nvPr/>
        </p:nvCxnSpPr>
        <p:spPr>
          <a:xfrm flipV="1">
            <a:off x="3225948" y="4411551"/>
            <a:ext cx="1684901" cy="34692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4995885" y="4195132"/>
                <a:ext cx="441338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85" y="4195132"/>
                <a:ext cx="441338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4987531" y="4893302"/>
                <a:ext cx="446661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531" y="4893302"/>
                <a:ext cx="446661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 rot="660429">
                <a:off x="3648296" y="5119474"/>
                <a:ext cx="968663" cy="276999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429">
                <a:off x="3648296" y="5119474"/>
                <a:ext cx="968663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5527354" y="4226883"/>
                <a:ext cx="1403013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𝜋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354" y="4226883"/>
                <a:ext cx="1403013" cy="369332"/>
              </a:xfrm>
              <a:prstGeom prst="rect">
                <a:avLst/>
              </a:prstGeom>
              <a:blipFill>
                <a:blip r:embed="rId24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5534602" y="4934880"/>
                <a:ext cx="1408334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𝜋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602" y="4934880"/>
                <a:ext cx="1408334" cy="369332"/>
              </a:xfrm>
              <a:prstGeom prst="rect">
                <a:avLst/>
              </a:prstGeom>
              <a:blipFill>
                <a:blip r:embed="rId25"/>
                <a:stretch>
                  <a:fillRect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 rot="20876544">
                <a:off x="3455093" y="4066266"/>
                <a:ext cx="1429213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1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20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20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76544">
                <a:off x="3455093" y="4066266"/>
                <a:ext cx="1429213" cy="2769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 rot="20921134">
                <a:off x="3684746" y="4278748"/>
                <a:ext cx="969906" cy="27699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21134">
                <a:off x="3684746" y="4278748"/>
                <a:ext cx="96990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2397586" y="4051212"/>
                <a:ext cx="1150187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𝜋</m:t>
                          </m:r>
                        </m:sup>
                      </m:sSup>
                      <m:r>
                        <a:rPr lang="en-US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586" y="4051212"/>
                <a:ext cx="1150187" cy="369332"/>
              </a:xfrm>
              <a:prstGeom prst="rect">
                <a:avLst/>
              </a:prstGeom>
              <a:blipFill>
                <a:blip r:embed="rId28"/>
                <a:stretch>
                  <a:fillRect l="-529"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7" idx="6"/>
          </p:cNvCxnSpPr>
          <p:nvPr/>
        </p:nvCxnSpPr>
        <p:spPr>
          <a:xfrm flipV="1">
            <a:off x="1390437" y="1494536"/>
            <a:ext cx="1297424" cy="168271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" idx="6"/>
            <a:endCxn id="46" idx="2"/>
          </p:cNvCxnSpPr>
          <p:nvPr/>
        </p:nvCxnSpPr>
        <p:spPr>
          <a:xfrm>
            <a:off x="1390437" y="3177250"/>
            <a:ext cx="1303555" cy="158122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Policy Improvement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7113650" y="2996461"/>
                <a:ext cx="201542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160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𝑠</m:t>
                          </m:r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</a:rPr>
                            <m:t>𝜋</m:t>
                          </m:r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r>
                            <a:rPr lang="en-US" sz="1600" i="1">
                              <a:latin typeface="Cambria Math"/>
                            </a:rPr>
                            <m:t>𝑠</m:t>
                          </m:r>
                          <m:r>
                            <a:rPr lang="en-US" sz="1600" i="1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650" y="2996461"/>
                <a:ext cx="2015424" cy="338554"/>
              </a:xfrm>
              <a:prstGeom prst="rect">
                <a:avLst/>
              </a:prstGeom>
              <a:blipFill>
                <a:blip r:embed="rId29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 rot="665727">
                <a:off x="3473989" y="1661056"/>
                <a:ext cx="144476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200" i="1">
                          <a:latin typeface="Cambria Math"/>
                        </a:rPr>
                        <m:t>𝑠</m:t>
                      </m:r>
                      <m:r>
                        <a:rPr lang="en-US" sz="12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latin typeface="Cambria Math"/>
                        </a:rPr>
                        <m:t>,</m:t>
                      </m:r>
                      <m:r>
                        <a:rPr lang="en-US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5727">
                <a:off x="3473989" y="1661056"/>
                <a:ext cx="1444767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/>
              <p:cNvSpPr/>
              <p:nvPr/>
            </p:nvSpPr>
            <p:spPr>
              <a:xfrm>
                <a:off x="4904718" y="903597"/>
                <a:ext cx="529483" cy="52317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7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Oval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718" y="903597"/>
                <a:ext cx="529483" cy="523171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/>
              <p:cNvSpPr/>
              <p:nvPr/>
            </p:nvSpPr>
            <p:spPr>
              <a:xfrm>
                <a:off x="4912054" y="1611594"/>
                <a:ext cx="529483" cy="52317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Oval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054" y="1611594"/>
                <a:ext cx="529483" cy="523171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/>
          <p:nvPr/>
        </p:nvCxnSpPr>
        <p:spPr>
          <a:xfrm>
            <a:off x="3219817" y="1512106"/>
            <a:ext cx="1684901" cy="3269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val 65"/>
              <p:cNvSpPr/>
              <p:nvPr/>
            </p:nvSpPr>
            <p:spPr>
              <a:xfrm>
                <a:off x="2687861" y="1250519"/>
                <a:ext cx="529483" cy="523171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7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7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Oval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861" y="1250519"/>
                <a:ext cx="529483" cy="523171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>
            <a:endCxn id="58" idx="2"/>
          </p:cNvCxnSpPr>
          <p:nvPr/>
        </p:nvCxnSpPr>
        <p:spPr>
          <a:xfrm flipV="1">
            <a:off x="3219817" y="1165184"/>
            <a:ext cx="1684901" cy="3469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4989754" y="948765"/>
                <a:ext cx="4413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754" y="948765"/>
                <a:ext cx="441338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4981400" y="1646935"/>
                <a:ext cx="446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400" y="1646935"/>
                <a:ext cx="446661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 rot="660429">
                <a:off x="3643961" y="1877060"/>
                <a:ext cx="96507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429">
                <a:off x="3643961" y="1877060"/>
                <a:ext cx="965072" cy="276999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5501202" y="948765"/>
                <a:ext cx="14030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𝜋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202" y="948765"/>
                <a:ext cx="1403013" cy="369332"/>
              </a:xfrm>
              <a:prstGeom prst="rect">
                <a:avLst/>
              </a:prstGeom>
              <a:blipFill>
                <a:blip r:embed="rId3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5501202" y="1646935"/>
                <a:ext cx="14083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𝜋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202" y="1646935"/>
                <a:ext cx="1408334" cy="369332"/>
              </a:xfrm>
              <a:prstGeom prst="rect">
                <a:avLst/>
              </a:prstGeom>
              <a:blipFill>
                <a:blip r:embed="rId3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 rot="20876544">
                <a:off x="3448962" y="823509"/>
                <a:ext cx="14292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200" i="1">
                          <a:latin typeface="Cambria Math"/>
                        </a:rPr>
                        <m:t>𝑠</m:t>
                      </m:r>
                      <m:r>
                        <a:rPr lang="en-US" sz="12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76544">
                <a:off x="3448962" y="823509"/>
                <a:ext cx="1429213" cy="276999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 rot="20921134">
                <a:off x="3678615" y="1035991"/>
                <a:ext cx="96990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21134">
                <a:off x="3678615" y="1035991"/>
                <a:ext cx="969906" cy="276999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2392440" y="768190"/>
                <a:ext cx="1144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𝜋</m:t>
                          </m:r>
                        </m:sup>
                      </m:sSup>
                      <m:r>
                        <a:rPr lang="en-US" i="1">
                          <a:solidFill>
                            <a:srgbClr val="00B050"/>
                          </a:solidFill>
                          <a:latin typeface="Cambria Math"/>
                        </a:rPr>
                        <m:t>(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B05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440" y="768190"/>
                <a:ext cx="1144865" cy="369332"/>
              </a:xfrm>
              <a:prstGeom prst="rect">
                <a:avLst/>
              </a:prstGeom>
              <a:blipFill>
                <a:blip r:embed="rId41"/>
                <a:stretch>
                  <a:fillRect l="-532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7113650" y="1321742"/>
                <a:ext cx="17806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𝑠</m:t>
                        </m:r>
                        <m:r>
                          <a:rPr lang="en-US" sz="16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650" y="1321742"/>
                <a:ext cx="1780680" cy="338554"/>
              </a:xfrm>
              <a:prstGeom prst="rect">
                <a:avLst/>
              </a:prstGeom>
              <a:blipFill>
                <a:blip r:embed="rId42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Rectangle 76"/>
              <p:cNvSpPr/>
              <p:nvPr/>
            </p:nvSpPr>
            <p:spPr>
              <a:xfrm>
                <a:off x="3505200" y="6013761"/>
                <a:ext cx="3615157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6013761"/>
                <a:ext cx="3615157" cy="369332"/>
              </a:xfrm>
              <a:prstGeom prst="rect">
                <a:avLst/>
              </a:prstGeom>
              <a:blipFill>
                <a:blip r:embed="rId4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37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 rot="665727">
                <a:off x="3486260" y="3337113"/>
                <a:ext cx="1444767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1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20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20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,</m:t>
                      </m:r>
                      <m:r>
                        <a:rPr lang="en-US" sz="1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5727">
                <a:off x="3486260" y="3337113"/>
                <a:ext cx="1444767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860954" y="2915664"/>
                <a:ext cx="529483" cy="52317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70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sz="17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54" y="2915664"/>
                <a:ext cx="529483" cy="52317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4916989" y="2568741"/>
                <a:ext cx="529483" cy="52317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70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7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989" y="2568741"/>
                <a:ext cx="529483" cy="52317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4924325" y="3276738"/>
                <a:ext cx="529483" cy="52317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7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325" y="3276738"/>
                <a:ext cx="529483" cy="52317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7" idx="6"/>
          </p:cNvCxnSpPr>
          <p:nvPr/>
        </p:nvCxnSpPr>
        <p:spPr>
          <a:xfrm>
            <a:off x="1390437" y="3177250"/>
            <a:ext cx="1312167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32088" y="3177250"/>
            <a:ext cx="1684901" cy="32698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2700132" y="2915663"/>
                <a:ext cx="529483" cy="523171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70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700" b="0" i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700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132" y="2915663"/>
                <a:ext cx="529483" cy="52317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endCxn id="8" idx="2"/>
          </p:cNvCxnSpPr>
          <p:nvPr/>
        </p:nvCxnSpPr>
        <p:spPr>
          <a:xfrm flipV="1">
            <a:off x="3232088" y="2830328"/>
            <a:ext cx="1684901" cy="34692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002025" y="2613909"/>
                <a:ext cx="441338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025" y="2613909"/>
                <a:ext cx="4413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993671" y="3312079"/>
                <a:ext cx="446661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671" y="3312079"/>
                <a:ext cx="4466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 rot="660429">
                <a:off x="3654436" y="3553117"/>
                <a:ext cx="968663" cy="276999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429">
                <a:off x="3654436" y="3553117"/>
                <a:ext cx="96866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96076" y="2429243"/>
                <a:ext cx="822789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𝜋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76" y="2429243"/>
                <a:ext cx="822789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546754" y="2812332"/>
                <a:ext cx="1046569" cy="32316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5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5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𝜋</m:t>
                      </m:r>
                      <m:r>
                        <a:rPr lang="en-US" sz="15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5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5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5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54" y="2812332"/>
                <a:ext cx="1046569" cy="323165"/>
              </a:xfrm>
              <a:prstGeom prst="rect">
                <a:avLst/>
              </a:prstGeom>
              <a:blipFill>
                <a:blip r:embed="rId11"/>
                <a:stretch>
                  <a:fillRect b="-113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501202" y="2627129"/>
                <a:ext cx="1403013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𝜋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202" y="2627129"/>
                <a:ext cx="1403013" cy="369332"/>
              </a:xfrm>
              <a:prstGeom prst="rect">
                <a:avLst/>
              </a:prstGeom>
              <a:blipFill>
                <a:blip r:embed="rId12"/>
                <a:stretch>
                  <a:fillRect b="-114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522033" y="3353657"/>
                <a:ext cx="1408334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𝜋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033" y="3353657"/>
                <a:ext cx="1408334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 rot="20876544">
                <a:off x="3461233" y="2499909"/>
                <a:ext cx="1429213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1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20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20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76544">
                <a:off x="3461233" y="2499909"/>
                <a:ext cx="1429213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 rot="20921134">
                <a:off x="3690886" y="2712391"/>
                <a:ext cx="969906" cy="27699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21134">
                <a:off x="3690886" y="2712391"/>
                <a:ext cx="969906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405429" y="2470925"/>
                <a:ext cx="1150187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𝜋</m:t>
                          </m:r>
                        </m:sup>
                      </m:sSup>
                      <m:r>
                        <a:rPr lang="en-US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429" y="2470925"/>
                <a:ext cx="1150187" cy="369332"/>
              </a:xfrm>
              <a:prstGeom prst="rect">
                <a:avLst/>
              </a:prstGeom>
              <a:blipFill>
                <a:blip r:embed="rId16"/>
                <a:stretch>
                  <a:fillRect l="-1064"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7" idx="6"/>
          </p:cNvCxnSpPr>
          <p:nvPr/>
        </p:nvCxnSpPr>
        <p:spPr>
          <a:xfrm flipV="1">
            <a:off x="1390437" y="1494536"/>
            <a:ext cx="1297424" cy="168271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" idx="6"/>
            <a:endCxn id="46" idx="2"/>
          </p:cNvCxnSpPr>
          <p:nvPr/>
        </p:nvCxnSpPr>
        <p:spPr>
          <a:xfrm>
            <a:off x="1390437" y="3177250"/>
            <a:ext cx="1303555" cy="158122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Policy Improvement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7113650" y="2996461"/>
                <a:ext cx="201542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160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𝑠</m:t>
                          </m:r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</a:rPr>
                            <m:t>𝜋</m:t>
                          </m:r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r>
                            <a:rPr lang="en-US" sz="1600" i="1">
                              <a:latin typeface="Cambria Math"/>
                            </a:rPr>
                            <m:t>𝑠</m:t>
                          </m:r>
                          <m:r>
                            <a:rPr lang="en-US" sz="1600" i="1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650" y="2996461"/>
                <a:ext cx="2015424" cy="338554"/>
              </a:xfrm>
              <a:prstGeom prst="rect">
                <a:avLst/>
              </a:prstGeom>
              <a:blipFill>
                <a:blip r:embed="rId1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 rot="665727">
                <a:off x="3473989" y="1661056"/>
                <a:ext cx="1444767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1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20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20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,</m:t>
                      </m:r>
                      <m:r>
                        <a:rPr lang="en-US" sz="1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5727">
                <a:off x="3473989" y="1661056"/>
                <a:ext cx="144476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Oval 78"/>
              <p:cNvSpPr/>
              <p:nvPr/>
            </p:nvSpPr>
            <p:spPr>
              <a:xfrm>
                <a:off x="4904718" y="903597"/>
                <a:ext cx="529483" cy="52317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70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7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9" name="Oval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718" y="903597"/>
                <a:ext cx="529483" cy="52317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Oval 79"/>
              <p:cNvSpPr/>
              <p:nvPr/>
            </p:nvSpPr>
            <p:spPr>
              <a:xfrm>
                <a:off x="4912054" y="1611594"/>
                <a:ext cx="529483" cy="52317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7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0" name="Oval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054" y="1611594"/>
                <a:ext cx="529483" cy="523171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/>
          <p:cNvCxnSpPr/>
          <p:nvPr/>
        </p:nvCxnSpPr>
        <p:spPr>
          <a:xfrm>
            <a:off x="3219817" y="1512106"/>
            <a:ext cx="1684901" cy="32698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/>
              <p:cNvSpPr/>
              <p:nvPr/>
            </p:nvSpPr>
            <p:spPr>
              <a:xfrm>
                <a:off x="2687861" y="1250519"/>
                <a:ext cx="529483" cy="523171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70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700" b="0" i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700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2" name="Oval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861" y="1250519"/>
                <a:ext cx="529483" cy="523171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/>
          <p:cNvCxnSpPr>
            <a:endCxn id="79" idx="2"/>
          </p:cNvCxnSpPr>
          <p:nvPr/>
        </p:nvCxnSpPr>
        <p:spPr>
          <a:xfrm flipV="1">
            <a:off x="3219817" y="1165184"/>
            <a:ext cx="1684901" cy="34692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4989754" y="948765"/>
                <a:ext cx="441338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754" y="948765"/>
                <a:ext cx="441338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4981400" y="1646935"/>
                <a:ext cx="446661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400" y="1646935"/>
                <a:ext cx="446661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 rot="660429">
                <a:off x="3643961" y="1877060"/>
                <a:ext cx="965072" cy="276999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429">
                <a:off x="3643961" y="1877060"/>
                <a:ext cx="965072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5501202" y="948765"/>
                <a:ext cx="1403013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𝜋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202" y="948765"/>
                <a:ext cx="1403013" cy="369332"/>
              </a:xfrm>
              <a:prstGeom prst="rect">
                <a:avLst/>
              </a:prstGeom>
              <a:blipFill>
                <a:blip r:embed="rId24"/>
                <a:stretch>
                  <a:fillRect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/>
              <p:cNvSpPr/>
              <p:nvPr/>
            </p:nvSpPr>
            <p:spPr>
              <a:xfrm>
                <a:off x="5501202" y="1646935"/>
                <a:ext cx="1408334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𝜋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8" name="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202" y="1646935"/>
                <a:ext cx="1408334" cy="369332"/>
              </a:xfrm>
              <a:prstGeom prst="rect">
                <a:avLst/>
              </a:prstGeom>
              <a:blipFill>
                <a:blip r:embed="rId25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 rot="20876544">
                <a:off x="3448962" y="823509"/>
                <a:ext cx="1429213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1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20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20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76544">
                <a:off x="3448962" y="823509"/>
                <a:ext cx="1429213" cy="2769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 rot="20921134">
                <a:off x="3678615" y="1035991"/>
                <a:ext cx="969906" cy="27699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21134">
                <a:off x="3678615" y="1035991"/>
                <a:ext cx="96990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/>
              <p:cNvSpPr/>
              <p:nvPr/>
            </p:nvSpPr>
            <p:spPr>
              <a:xfrm>
                <a:off x="2392440" y="768190"/>
                <a:ext cx="1144865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𝜋</m:t>
                          </m:r>
                        </m:sup>
                      </m:sSup>
                      <m:r>
                        <a:rPr lang="en-US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1" name="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440" y="768190"/>
                <a:ext cx="1144865" cy="369332"/>
              </a:xfrm>
              <a:prstGeom prst="rect">
                <a:avLst/>
              </a:prstGeom>
              <a:blipFill>
                <a:blip r:embed="rId28"/>
                <a:stretch>
                  <a:fillRect l="-532"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 rot="665727">
                <a:off x="3480120" y="4903470"/>
                <a:ext cx="144476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200" i="1">
                          <a:latin typeface="Cambria Math"/>
                        </a:rPr>
                        <m:t>𝑠</m:t>
                      </m:r>
                      <m:r>
                        <a:rPr lang="en-US" sz="12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i="1">
                          <a:latin typeface="Cambria Math"/>
                        </a:rPr>
                        <m:t>,</m:t>
                      </m:r>
                      <m:r>
                        <a:rPr lang="en-US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5727">
                <a:off x="3480120" y="4903470"/>
                <a:ext cx="1444767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Oval 92"/>
              <p:cNvSpPr/>
              <p:nvPr/>
            </p:nvSpPr>
            <p:spPr>
              <a:xfrm>
                <a:off x="4910849" y="4149964"/>
                <a:ext cx="529483" cy="52317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7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Oval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849" y="4149964"/>
                <a:ext cx="529483" cy="523171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/>
              <p:cNvSpPr/>
              <p:nvPr/>
            </p:nvSpPr>
            <p:spPr>
              <a:xfrm>
                <a:off x="4918185" y="4857961"/>
                <a:ext cx="529483" cy="52317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Oval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185" y="4857961"/>
                <a:ext cx="529483" cy="523171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/>
          <p:cNvCxnSpPr/>
          <p:nvPr/>
        </p:nvCxnSpPr>
        <p:spPr>
          <a:xfrm>
            <a:off x="3225948" y="4758473"/>
            <a:ext cx="1684901" cy="3269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/>
              <p:cNvSpPr/>
              <p:nvPr/>
            </p:nvSpPr>
            <p:spPr>
              <a:xfrm>
                <a:off x="2693992" y="4496886"/>
                <a:ext cx="529483" cy="523171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7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7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Oval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992" y="4496886"/>
                <a:ext cx="529483" cy="523171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>
            <a:endCxn id="93" idx="2"/>
          </p:cNvCxnSpPr>
          <p:nvPr/>
        </p:nvCxnSpPr>
        <p:spPr>
          <a:xfrm flipV="1">
            <a:off x="3225948" y="4411551"/>
            <a:ext cx="1684901" cy="3469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/>
              <p:cNvSpPr/>
              <p:nvPr/>
            </p:nvSpPr>
            <p:spPr>
              <a:xfrm>
                <a:off x="4995885" y="4195132"/>
                <a:ext cx="4413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Rectangle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85" y="4195132"/>
                <a:ext cx="441338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4987531" y="4893302"/>
                <a:ext cx="446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531" y="4893302"/>
                <a:ext cx="446661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/>
              <p:cNvSpPr/>
              <p:nvPr/>
            </p:nvSpPr>
            <p:spPr>
              <a:xfrm rot="660429">
                <a:off x="3648296" y="5119474"/>
                <a:ext cx="96866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429">
                <a:off x="3648296" y="5119474"/>
                <a:ext cx="968663" cy="2769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5527354" y="4226883"/>
                <a:ext cx="14030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𝜋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354" y="4226883"/>
                <a:ext cx="1403013" cy="369332"/>
              </a:xfrm>
              <a:prstGeom prst="rect">
                <a:avLst/>
              </a:prstGeom>
              <a:blipFill>
                <a:blip r:embed="rId3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/>
              <p:cNvSpPr/>
              <p:nvPr/>
            </p:nvSpPr>
            <p:spPr>
              <a:xfrm>
                <a:off x="5534602" y="4934880"/>
                <a:ext cx="14083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𝜋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102" name="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602" y="4934880"/>
                <a:ext cx="1408334" cy="369332"/>
              </a:xfrm>
              <a:prstGeom prst="rect">
                <a:avLst/>
              </a:prstGeom>
              <a:blipFill>
                <a:blip r:embed="rId3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/>
              <p:cNvSpPr/>
              <p:nvPr/>
            </p:nvSpPr>
            <p:spPr>
              <a:xfrm rot="20876544">
                <a:off x="3455093" y="4066266"/>
                <a:ext cx="14292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200" i="1">
                          <a:latin typeface="Cambria Math"/>
                        </a:rPr>
                        <m:t>𝑠</m:t>
                      </m:r>
                      <m:r>
                        <a:rPr lang="en-US" sz="12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76544">
                <a:off x="3455093" y="4066266"/>
                <a:ext cx="1429213" cy="276999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/>
              <p:cNvSpPr/>
              <p:nvPr/>
            </p:nvSpPr>
            <p:spPr>
              <a:xfrm rot="20921134">
                <a:off x="3684746" y="4278748"/>
                <a:ext cx="96990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21134">
                <a:off x="3684746" y="4278748"/>
                <a:ext cx="969906" cy="276999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2397586" y="4051212"/>
                <a:ext cx="1150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𝜋</m:t>
                          </m:r>
                        </m:sup>
                      </m:sSup>
                      <m:r>
                        <a:rPr lang="en-US" i="1">
                          <a:solidFill>
                            <a:srgbClr val="00B050"/>
                          </a:solidFill>
                          <a:latin typeface="Cambria Math"/>
                        </a:rPr>
                        <m:t>(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rgbClr val="00B05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586" y="4051212"/>
                <a:ext cx="1150187" cy="369332"/>
              </a:xfrm>
              <a:prstGeom prst="rect">
                <a:avLst/>
              </a:prstGeom>
              <a:blipFill>
                <a:blip r:embed="rId40"/>
                <a:stretch>
                  <a:fillRect l="-529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/>
              <p:cNvSpPr/>
              <p:nvPr/>
            </p:nvSpPr>
            <p:spPr>
              <a:xfrm>
                <a:off x="7269091" y="4697601"/>
                <a:ext cx="183672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𝑠</m:t>
                        </m:r>
                        <m:r>
                          <a:rPr lang="en-US" sz="16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091" y="4697601"/>
                <a:ext cx="1836721" cy="338554"/>
              </a:xfrm>
              <a:prstGeom prst="rect">
                <a:avLst/>
              </a:prstGeom>
              <a:blipFill>
                <a:blip r:embed="rId41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Rectangle 106"/>
              <p:cNvSpPr/>
              <p:nvPr/>
            </p:nvSpPr>
            <p:spPr>
              <a:xfrm>
                <a:off x="3505200" y="6013761"/>
                <a:ext cx="3620478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6013761"/>
                <a:ext cx="3620478" cy="369332"/>
              </a:xfrm>
              <a:prstGeom prst="rect">
                <a:avLst/>
              </a:prstGeom>
              <a:blipFill>
                <a:blip r:embed="rId4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04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228600" y="4882545"/>
                <a:ext cx="8686800" cy="10156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 smtClean="0">
                    <a:sym typeface="Wingdings" panose="05000000000000000000" pitchFamily="2" charset="2"/>
                  </a:rPr>
                  <a:t>It </a:t>
                </a:r>
                <a:r>
                  <a:rPr lang="en-US" sz="2000" dirty="0">
                    <a:sym typeface="Wingdings" panose="05000000000000000000" pitchFamily="2" charset="2"/>
                  </a:rPr>
                  <a:t>is better still to select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/>
                  <a:t>whenever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dirty="0" smtClean="0"/>
                  <a:t>encountered</a:t>
                </a:r>
              </a:p>
              <a:p>
                <a:pPr algn="ctr"/>
                <a:endParaRPr lang="en-US" sz="2000" dirty="0"/>
              </a:p>
              <a:p>
                <a:pPr algn="ctr"/>
                <a:r>
                  <a:rPr lang="en-US" sz="2000" dirty="0" smtClean="0"/>
                  <a:t>  </a:t>
                </a:r>
                <a:endParaRPr lang="en-US" sz="20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882545"/>
                <a:ext cx="8686800" cy="1015663"/>
              </a:xfrm>
              <a:prstGeom prst="rect">
                <a:avLst/>
              </a:prstGeom>
              <a:blipFill>
                <a:blip r:embed="rId3"/>
                <a:stretch>
                  <a:fillRect t="-2959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Policy Improvement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33400" y="990600"/>
                <a:ext cx="8305800" cy="12988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0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  <a:p>
                <a:endParaRPr lang="en-US" sz="600" dirty="0"/>
              </a:p>
              <a:p>
                <a:r>
                  <a:rPr lang="en-US" sz="2000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sz="2000" i="1" smtClean="0">
                            <a:solidFill>
                              <a:srgbClr val="2706EC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𝑠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sz="2000" i="1" smtClean="0">
                            <a:solidFill>
                              <a:srgbClr val="2706EC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𝑠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 smtClean="0">
                            <a:solidFill>
                              <a:srgbClr val="2706EC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000" i="1" smtClean="0">
                            <a:solidFill>
                              <a:srgbClr val="2706EC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90600"/>
                <a:ext cx="8305800" cy="12988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59630" y="2374308"/>
            <a:ext cx="8579570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solidFill>
                  <a:srgbClr val="00B050"/>
                </a:solidFill>
              </a:rPr>
              <a:t>Improvement criterion </a:t>
            </a:r>
            <a:r>
              <a:rPr lang="en-US" sz="1700" dirty="0" smtClean="0"/>
              <a:t>=</a:t>
            </a:r>
          </a:p>
          <a:p>
            <a:r>
              <a:rPr lang="en-US" sz="1700" dirty="0" smtClean="0"/>
              <a:t>Expected reward provided by </a:t>
            </a:r>
            <a:r>
              <a:rPr lang="en-US" sz="1700" dirty="0" smtClean="0">
                <a:solidFill>
                  <a:srgbClr val="FF0000"/>
                </a:solidFill>
              </a:rPr>
              <a:t>changing one step action </a:t>
            </a:r>
            <a:r>
              <a:rPr lang="en-US" sz="1700" dirty="0" smtClean="0"/>
              <a:t>and </a:t>
            </a:r>
            <a:r>
              <a:rPr lang="en-US" sz="1700" dirty="0" smtClean="0">
                <a:solidFill>
                  <a:srgbClr val="2706EC"/>
                </a:solidFill>
              </a:rPr>
              <a:t>following the original policy </a:t>
            </a:r>
            <a:endParaRPr lang="en-US" sz="1700" dirty="0">
              <a:solidFill>
                <a:srgbClr val="2706E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6700" y="838200"/>
            <a:ext cx="8496300" cy="2286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28600" y="3570038"/>
                <a:ext cx="8686800" cy="7078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If it is better to select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 smtClean="0"/>
                  <a:t> once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 smtClean="0"/>
                  <a:t> and thereafter follow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 smtClean="0"/>
                  <a:t> than it would be to follow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 smtClean="0"/>
                  <a:t> all the time</a:t>
                </a:r>
                <a:r>
                  <a:rPr lang="en-US" sz="2000" dirty="0" smtClean="0"/>
                  <a:t>,</a:t>
                </a:r>
                <a:endParaRPr lang="en-US" sz="2000" dirty="0" smtClean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570038"/>
                <a:ext cx="8686800" cy="707886"/>
              </a:xfrm>
              <a:prstGeom prst="rect">
                <a:avLst/>
              </a:prstGeom>
              <a:blipFill>
                <a:blip r:embed="rId5"/>
                <a:stretch>
                  <a:fillRect t="-4237" b="-13559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817507" y="5299913"/>
                <a:ext cx="5181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(The new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</a:rPr>
                  <a:t> is a better policy overall) 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507" y="5299913"/>
                <a:ext cx="5181600" cy="400110"/>
              </a:xfrm>
              <a:prstGeom prst="rect">
                <a:avLst/>
              </a:prstGeom>
              <a:blipFill>
                <a:blip r:embed="rId6"/>
                <a:stretch>
                  <a:fillRect l="-1176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6201306" y="1147753"/>
                <a:ext cx="2526525" cy="78034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306" y="1147753"/>
                <a:ext cx="2526525" cy="780342"/>
              </a:xfrm>
              <a:prstGeom prst="rect">
                <a:avLst/>
              </a:prstGeom>
              <a:blipFill>
                <a:blip r:embed="rId7"/>
                <a:stretch>
                  <a:fillRect b="-11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Arrow 10"/>
          <p:cNvSpPr/>
          <p:nvPr/>
        </p:nvSpPr>
        <p:spPr>
          <a:xfrm>
            <a:off x="4114800" y="4270481"/>
            <a:ext cx="587015" cy="612063"/>
          </a:xfrm>
          <a:prstGeom prst="downArrow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52546" y="4273393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?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80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Policy Improvement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43919" y="3888857"/>
                <a:ext cx="8458200" cy="1846659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B050"/>
                    </a:solidFill>
                  </a:rPr>
                  <a:t>Proof (Policy improvement Theorem)</a:t>
                </a:r>
              </a:p>
              <a:p>
                <a:endParaRPr lang="en-US" sz="600" dirty="0"/>
              </a:p>
              <a:p>
                <a:r>
                  <a:rPr lang="en-US" dirty="0" smtClean="0"/>
                  <a:t>Policy improvement must give us a strictly better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/>
                  <a:t> than the older policy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/>
                  <a:t> except when the original policy is already optimal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19" y="3888857"/>
                <a:ext cx="8458200" cy="1846659"/>
              </a:xfrm>
              <a:prstGeom prst="rect">
                <a:avLst/>
              </a:prstGeom>
              <a:blipFill>
                <a:blip r:embed="rId2"/>
                <a:stretch>
                  <a:fillRect l="-504" t="-1639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356921" y="4909133"/>
                <a:ext cx="6430158" cy="42922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> for all states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921" y="4909133"/>
                <a:ext cx="6430158" cy="429220"/>
              </a:xfrm>
              <a:prstGeom prst="rect">
                <a:avLst/>
              </a:prstGeom>
              <a:blipFill>
                <a:blip r:embed="rId3"/>
                <a:stretch>
                  <a:fillRect b="-183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533400" y="990600"/>
                <a:ext cx="8305800" cy="12988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0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  <a:p>
                <a:endParaRPr lang="en-US" sz="600" dirty="0"/>
              </a:p>
              <a:p>
                <a:r>
                  <a:rPr lang="en-US" sz="2000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sz="2000" i="1" smtClean="0">
                            <a:solidFill>
                              <a:srgbClr val="2706EC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𝑠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sz="2000" i="1" smtClean="0">
                            <a:solidFill>
                              <a:srgbClr val="2706EC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𝑠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 smtClean="0">
                            <a:solidFill>
                              <a:srgbClr val="2706EC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000" i="1" smtClean="0">
                            <a:solidFill>
                              <a:srgbClr val="2706EC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90600"/>
                <a:ext cx="8305800" cy="12988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59630" y="2374308"/>
            <a:ext cx="8579570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solidFill>
                  <a:srgbClr val="00B050"/>
                </a:solidFill>
              </a:rPr>
              <a:t>Improvement criterion </a:t>
            </a:r>
            <a:r>
              <a:rPr lang="en-US" sz="1700" dirty="0" smtClean="0"/>
              <a:t>=</a:t>
            </a:r>
          </a:p>
          <a:p>
            <a:r>
              <a:rPr lang="en-US" sz="1700" dirty="0" smtClean="0"/>
              <a:t>Expected reward provided by </a:t>
            </a:r>
            <a:r>
              <a:rPr lang="en-US" sz="1700" dirty="0" smtClean="0">
                <a:solidFill>
                  <a:srgbClr val="FF0000"/>
                </a:solidFill>
              </a:rPr>
              <a:t>changing one step action </a:t>
            </a:r>
            <a:r>
              <a:rPr lang="en-US" sz="1700" dirty="0" smtClean="0"/>
              <a:t>and </a:t>
            </a:r>
            <a:r>
              <a:rPr lang="en-US" sz="1700" dirty="0" smtClean="0">
                <a:solidFill>
                  <a:srgbClr val="2706EC"/>
                </a:solidFill>
              </a:rPr>
              <a:t>following the original policy </a:t>
            </a:r>
            <a:endParaRPr lang="en-US" sz="1700" dirty="0">
              <a:solidFill>
                <a:srgbClr val="2706EC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0" y="838200"/>
            <a:ext cx="8496300" cy="2286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6201306" y="1147753"/>
                <a:ext cx="2526525" cy="78034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306" y="1147753"/>
                <a:ext cx="2526525" cy="780342"/>
              </a:xfrm>
              <a:prstGeom prst="rect">
                <a:avLst/>
              </a:prstGeom>
              <a:blipFill>
                <a:blip r:embed="rId3"/>
                <a:stretch>
                  <a:fillRect b="-11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5715000" y="5338353"/>
                <a:ext cx="8980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5338353"/>
                <a:ext cx="8980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4191000" y="5338353"/>
            <a:ext cx="3519879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5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Policy Improvement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04800" y="669531"/>
                <a:ext cx="8458200" cy="15696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B050"/>
                    </a:solidFill>
                  </a:rPr>
                  <a:t>Proof (Policy improvement Theorem)</a:t>
                </a:r>
              </a:p>
              <a:p>
                <a:endParaRPr lang="en-US" sz="600" dirty="0"/>
              </a:p>
              <a:p>
                <a:r>
                  <a:rPr lang="en-US" dirty="0" smtClean="0"/>
                  <a:t>Policy improvement must give us a strictly better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/>
                  <a:t> than the older policy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/>
                  <a:t> except when the original policy is already optimal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69531"/>
                <a:ext cx="8458200" cy="1569660"/>
              </a:xfrm>
              <a:prstGeom prst="rect">
                <a:avLst/>
              </a:prstGeom>
              <a:blipFill>
                <a:blip r:embed="rId2"/>
                <a:stretch>
                  <a:fillRect l="-504" t="-1931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463059" y="1732121"/>
                <a:ext cx="6068714" cy="706219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m:rPr>
                        <m:lit/>
                      </m:rP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for all states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endParaRPr lang="en-US" dirty="0"/>
              </a:p>
              <a:p>
                <a:pPr algn="ctr"/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059" y="1732121"/>
                <a:ext cx="6068714" cy="706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75754" y="2422131"/>
                <a:ext cx="8740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54" y="2422131"/>
                <a:ext cx="874085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1175368" y="2440984"/>
                <a:ext cx="5530232" cy="41122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+3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 smtClean="0"/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368" y="2440984"/>
                <a:ext cx="5530232" cy="41122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432981" y="2483686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Given</a:t>
            </a:r>
            <a:endParaRPr lang="en-US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432981" y="2834165"/>
                <a:ext cx="3505200" cy="310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p>
                          <m:sSupPr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1400" dirty="0" smtClean="0">
                    <a:solidFill>
                      <a:srgbClr val="FF0000"/>
                    </a:solidFill>
                  </a:rPr>
                  <a:t> is expectation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 smtClean="0">
                    <a:solidFill>
                      <a:srgbClr val="FF0000"/>
                    </a:solidFill>
                  </a:rPr>
                  <a:t> induced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400" dirty="0" smtClean="0">
                    <a:solidFill>
                      <a:srgbClr val="FF0000"/>
                    </a:solidFill>
                  </a:rPr>
                  <a:t> </a:t>
                </a:r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981" y="2834165"/>
                <a:ext cx="3505200" cy="310341"/>
              </a:xfrm>
              <a:prstGeom prst="rect">
                <a:avLst/>
              </a:prstGeom>
              <a:blipFill>
                <a:blip r:embed="rId6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410200" y="3189852"/>
                <a:ext cx="3505200" cy="335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∵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m:rPr>
                          <m:lit/>
                        </m:rPr>
                        <a:rPr lang="en-US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189852"/>
                <a:ext cx="3505200" cy="335476"/>
              </a:xfrm>
              <a:prstGeom prst="rect">
                <a:avLst/>
              </a:prstGeom>
              <a:blipFill>
                <a:blip r:embed="rId7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 4"/>
          <p:cNvSpPr/>
          <p:nvPr/>
        </p:nvSpPr>
        <p:spPr>
          <a:xfrm>
            <a:off x="6019799" y="1964931"/>
            <a:ext cx="2918381" cy="1447800"/>
          </a:xfrm>
          <a:prstGeom prst="arc">
            <a:avLst>
              <a:gd name="adj1" fmla="val 16200000"/>
              <a:gd name="adj2" fmla="val 2741212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581400" y="6400315"/>
                <a:ext cx="151246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n-US" sz="2000" dirty="0" smtClean="0">
                    <a:solidFill>
                      <a:srgbClr val="FF0000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6400315"/>
                <a:ext cx="1512465" cy="400110"/>
              </a:xfrm>
              <a:prstGeom prst="rect">
                <a:avLst/>
              </a:prstGeom>
              <a:blipFill>
                <a:blip r:embed="rId8"/>
                <a:stretch>
                  <a:fillRect l="-4435"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69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Policy Improvement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4680" y="3581400"/>
            <a:ext cx="1139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Algorithm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0880" y="3950732"/>
            <a:ext cx="8402120" cy="2678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89480" y="4061364"/>
                <a:ext cx="8325920" cy="2482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Input : value of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600" i="1" dirty="0" smtClean="0"/>
              </a:p>
              <a:p>
                <a:endParaRPr lang="en-US" sz="600" dirty="0"/>
              </a:p>
              <a:p>
                <a:r>
                  <a:rPr lang="en-US" dirty="0" smtClean="0"/>
                  <a:t>Output: new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600" dirty="0"/>
                  <a:t>	</a:t>
                </a:r>
                <a:endParaRPr lang="en-US" sz="600" dirty="0" smtClean="0"/>
              </a:p>
              <a:p>
                <a:endParaRPr lang="en-US" sz="200" dirty="0" smtClean="0"/>
              </a:p>
              <a:p>
                <a:endParaRPr lang="en-US" sz="600" b="0" i="1" dirty="0" smtClean="0">
                  <a:latin typeface="Cambria Math"/>
                </a:endParaRPr>
              </a:p>
              <a:p>
                <a:r>
                  <a:rPr lang="en-US" dirty="0" smtClean="0"/>
                  <a:t>For each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endParaRPr lang="en-US" sz="600" b="0" i="1" dirty="0" smtClean="0">
                  <a:latin typeface="Cambria Math"/>
                </a:endParaRPr>
              </a:p>
              <a:p>
                <a:r>
                  <a:rPr lang="en-US" dirty="0" smtClean="0"/>
                  <a:t>     1.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)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𝜋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r>
                  <a:rPr lang="en-US" b="0" i="1" dirty="0" smtClean="0">
                    <a:latin typeface="Cambria Math"/>
                  </a:rPr>
                  <a:t> </a:t>
                </a:r>
                <a:r>
                  <a:rPr lang="en-US" b="0" dirty="0" smtClean="0">
                    <a:latin typeface="Cambria Math"/>
                  </a:rPr>
                  <a:t>for each a </a:t>
                </a:r>
              </a:p>
              <a:p>
                <a:endParaRPr lang="en-US" sz="600" i="1" dirty="0" smtClean="0">
                  <a:latin typeface="Cambria Math"/>
                </a:endParaRPr>
              </a:p>
              <a:p>
                <a:r>
                  <a:rPr lang="en-US" dirty="0" smtClean="0"/>
                  <a:t>     2.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argmax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</m:e>
                            </m:d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endParaRPr lang="en-US" sz="500" dirty="0" smtClean="0"/>
              </a:p>
              <a:p>
                <a:r>
                  <a:rPr lang="en-US" dirty="0" smtClean="0"/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𝛾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𝜋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dirty="0" smtClean="0"/>
                  <a:t> </a:t>
                </a:r>
                <a:endParaRPr lang="en-US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80" y="4061364"/>
                <a:ext cx="8325920" cy="2482283"/>
              </a:xfrm>
              <a:prstGeom prst="rect">
                <a:avLst/>
              </a:prstGeom>
              <a:blipFill>
                <a:blip r:embed="rId2"/>
                <a:stretch>
                  <a:fillRect l="-659" t="-1229" b="-20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143000" y="1778155"/>
                <a:ext cx="4114800" cy="6602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5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15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sz="15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500" i="1">
                              <a:latin typeface="Cambria Math"/>
                            </a:rPr>
                            <m:t>𝑠</m:t>
                          </m:r>
                          <m:r>
                            <a:rPr lang="en-US" sz="1500" i="1">
                              <a:latin typeface="Cambria Math"/>
                            </a:rPr>
                            <m:t>,</m:t>
                          </m:r>
                          <m:r>
                            <a:rPr lang="en-US" sz="1500" i="1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sz="150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5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sz="1500" i="1">
                              <a:latin typeface="Cambria Math"/>
                            </a:rPr>
                            <m:t>𝑇</m:t>
                          </m:r>
                          <m:r>
                            <a:rPr lang="en-US" sz="1500" i="1">
                              <a:latin typeface="Cambria Math"/>
                            </a:rPr>
                            <m:t>(</m:t>
                          </m:r>
                          <m:r>
                            <a:rPr lang="en-US" sz="1500" i="1">
                              <a:latin typeface="Cambria Math"/>
                            </a:rPr>
                            <m:t>𝑠</m:t>
                          </m:r>
                          <m:r>
                            <a:rPr lang="en-US" sz="1500" i="1">
                              <a:latin typeface="Cambria Math"/>
                            </a:rPr>
                            <m:t>,</m:t>
                          </m:r>
                          <m:r>
                            <a:rPr lang="en-US" sz="1500" i="1">
                              <a:latin typeface="Cambria Math"/>
                            </a:rPr>
                            <m:t>𝑎</m:t>
                          </m:r>
                          <m:r>
                            <a:rPr lang="en-US" sz="15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5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500" i="1"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sz="15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500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sz="1500" i="1"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500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15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5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500" i="1">
                                  <a:latin typeface="Cambria Math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5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sz="1500" i="1">
                                      <a:latin typeface="Cambria Math"/>
                                    </a:rPr>
                                    <m:t>𝜋</m:t>
                                  </m:r>
                                </m:sup>
                              </m:sSup>
                              <m:r>
                                <a:rPr lang="en-US" sz="1500" i="1"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5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5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500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778155"/>
                <a:ext cx="4114800" cy="6602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04800" y="1882289"/>
            <a:ext cx="795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Recall: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28600" y="762000"/>
                <a:ext cx="84582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Policy improvement 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The process of making a new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𝑛𝑒𝑤</m:t>
                        </m:r>
                      </m:sup>
                    </m:sSup>
                  </m:oMath>
                </a14:m>
                <a:r>
                  <a:rPr lang="en-US" dirty="0" smtClean="0"/>
                  <a:t> that improves the original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smtClean="0">
                    <a:solidFill>
                      <a:srgbClr val="2706EC"/>
                    </a:solidFill>
                  </a:rPr>
                  <a:t>by making it greedy or nearly greedy </a:t>
                </a:r>
                <a:r>
                  <a:rPr lang="en-US" dirty="0" smtClean="0"/>
                  <a:t>with respect ot the value function of the original policy 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762000"/>
                <a:ext cx="8458200" cy="923330"/>
              </a:xfrm>
              <a:prstGeom prst="rect">
                <a:avLst/>
              </a:prstGeom>
              <a:blipFill>
                <a:blip r:embed="rId4"/>
                <a:stretch>
                  <a:fillRect l="-649" t="-3311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800" y="1979212"/>
            <a:ext cx="4800600" cy="1949745"/>
          </a:xfrm>
          <a:prstGeom prst="rect">
            <a:avLst/>
          </a:prstGeom>
        </p:spPr>
      </p:pic>
      <p:cxnSp>
        <p:nvCxnSpPr>
          <p:cNvPr id="75" name="Straight Connector 74"/>
          <p:cNvCxnSpPr/>
          <p:nvPr/>
        </p:nvCxnSpPr>
        <p:spPr>
          <a:xfrm>
            <a:off x="457200" y="5302506"/>
            <a:ext cx="8325920" cy="0"/>
          </a:xfrm>
          <a:prstGeom prst="line">
            <a:avLst/>
          </a:prstGeom>
          <a:ln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23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Policy Iteration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4680" y="2514600"/>
            <a:ext cx="1139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Algorithm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0880" y="2883932"/>
            <a:ext cx="8305800" cy="183052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" y="83820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Policy iteration </a:t>
            </a:r>
            <a:r>
              <a:rPr lang="en-US" dirty="0" smtClean="0"/>
              <a:t>:</a:t>
            </a:r>
          </a:p>
          <a:p>
            <a:r>
              <a:rPr lang="en-US" dirty="0" smtClean="0"/>
              <a:t>Iterative way of finding the optimum policy through sequence of policy evaluation and policy improvement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57200" y="2960132"/>
                <a:ext cx="5865516" cy="1754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𝜋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arbitrary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𝑃𝐼</m:t>
                        </m:r>
                      </m:sub>
                    </m:sSub>
                  </m:oMath>
                </a14:m>
                <a:r>
                  <a:rPr lang="en-US" dirty="0" smtClean="0"/>
                  <a:t> (or until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𝜋</m:t>
                    </m:r>
                  </m:oMath>
                </a14:m>
                <a:r>
                  <a:rPr lang="en-US" dirty="0" smtClean="0"/>
                  <a:t> stops changing)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Run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policy evaluation </a:t>
                </a:r>
                <a:r>
                  <a:rPr lang="en-US" dirty="0" smtClean="0"/>
                  <a:t>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          Run </a:t>
                </a:r>
                <a:r>
                  <a:rPr lang="en-US" dirty="0">
                    <a:solidFill>
                      <a:srgbClr val="3333FF"/>
                    </a:solidFill>
                  </a:rPr>
                  <a:t>policy </a:t>
                </a:r>
                <a:r>
                  <a:rPr lang="en-US" dirty="0" smtClean="0">
                    <a:solidFill>
                      <a:srgbClr val="3333FF"/>
                    </a:solidFill>
                  </a:rPr>
                  <a:t>improvement </a:t>
                </a:r>
                <a:r>
                  <a:rPr lang="en-US" dirty="0"/>
                  <a:t>to </a:t>
                </a:r>
                <a:r>
                  <a:rPr lang="en-US" dirty="0" smtClean="0"/>
                  <a:t>get new improved policy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960132"/>
                <a:ext cx="5865516" cy="1754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835337" y="1946196"/>
                <a:ext cx="4811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37" y="1946196"/>
                <a:ext cx="4811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3"/>
          </p:cNvCxnSpPr>
          <p:nvPr/>
        </p:nvCxnSpPr>
        <p:spPr>
          <a:xfrm>
            <a:off x="1316494" y="2130862"/>
            <a:ext cx="62106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395519" y="180647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PE</a:t>
            </a:r>
            <a:endParaRPr 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1937558" y="1940780"/>
                <a:ext cx="6034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558" y="1940780"/>
                <a:ext cx="60343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/>
          <p:nvPr/>
        </p:nvCxnSpPr>
        <p:spPr>
          <a:xfrm>
            <a:off x="2432081" y="2130862"/>
            <a:ext cx="621064" cy="0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511106" y="1806476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333FF"/>
                </a:solidFill>
              </a:rPr>
              <a:t>PI</a:t>
            </a:r>
            <a:endParaRPr lang="en-US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3041437" y="1946196"/>
                <a:ext cx="4811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437" y="1946196"/>
                <a:ext cx="48115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/>
          <p:cNvCxnSpPr>
            <a:stCxn id="62" idx="3"/>
          </p:cNvCxnSpPr>
          <p:nvPr/>
        </p:nvCxnSpPr>
        <p:spPr>
          <a:xfrm>
            <a:off x="3522594" y="2130862"/>
            <a:ext cx="62106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601619" y="180647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PE</a:t>
            </a:r>
            <a:endParaRPr 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4143658" y="1940780"/>
                <a:ext cx="6034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658" y="1940780"/>
                <a:ext cx="60343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/>
          <p:cNvCxnSpPr/>
          <p:nvPr/>
        </p:nvCxnSpPr>
        <p:spPr>
          <a:xfrm>
            <a:off x="4638181" y="2130862"/>
            <a:ext cx="621064" cy="0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717206" y="1806476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333FF"/>
                </a:solidFill>
              </a:rPr>
              <a:t>PI</a:t>
            </a:r>
            <a:endParaRPr lang="en-US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5234421" y="1946196"/>
                <a:ext cx="4811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421" y="1946196"/>
                <a:ext cx="48115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/>
          <p:cNvCxnSpPr>
            <a:stCxn id="68" idx="3"/>
          </p:cNvCxnSpPr>
          <p:nvPr/>
        </p:nvCxnSpPr>
        <p:spPr>
          <a:xfrm>
            <a:off x="5715578" y="2130862"/>
            <a:ext cx="62106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794603" y="180647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PE</a:t>
            </a:r>
            <a:endParaRPr 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6336642" y="1940780"/>
                <a:ext cx="6034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642" y="1940780"/>
                <a:ext cx="60343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/>
          <p:nvPr/>
        </p:nvCxnSpPr>
        <p:spPr>
          <a:xfrm>
            <a:off x="6831165" y="2130862"/>
            <a:ext cx="621064" cy="0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910190" y="1806476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333FF"/>
                </a:solidFill>
              </a:rPr>
              <a:t>PI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9525" y="5103256"/>
            <a:ext cx="86525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Policy evaluation require iterative computation, requiring multiple sweeps through the state set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policy evaluation starts with the value function for the </a:t>
            </a:r>
            <a:r>
              <a:rPr lang="en-US" i="1" dirty="0" smtClean="0"/>
              <a:t>previous policy </a:t>
            </a:r>
            <a:endParaRPr lang="en-US" i="1" dirty="0"/>
          </a:p>
        </p:txBody>
      </p:sp>
      <p:sp>
        <p:nvSpPr>
          <p:cNvPr id="75" name="Rectangle 74"/>
          <p:cNvSpPr/>
          <p:nvPr/>
        </p:nvSpPr>
        <p:spPr>
          <a:xfrm>
            <a:off x="5715578" y="6118919"/>
            <a:ext cx="207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i="1" dirty="0" smtClean="0">
                <a:solidFill>
                  <a:srgbClr val="FF0000"/>
                </a:solidFill>
              </a:rPr>
              <a:t>Fast convergence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21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36576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Policy Evaluation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Policy Improvement</a:t>
            </a:r>
          </a:p>
          <a:p>
            <a:pPr marL="342900" indent="-342900">
              <a:buAutoNum type="arabicPeriod"/>
            </a:pPr>
            <a:r>
              <a:rPr lang="en-US" dirty="0" smtClean="0"/>
              <a:t>Policy iteration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Value Iteration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219200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rgbClr val="3333FF"/>
                </a:solidFill>
              </a:rPr>
              <a:t>L14. Markov Decision Process</a:t>
            </a:r>
          </a:p>
          <a:p>
            <a:pPr algn="ctr"/>
            <a:r>
              <a:rPr lang="en-US" sz="2500" b="1" dirty="0" smtClean="0">
                <a:solidFill>
                  <a:srgbClr val="3333FF"/>
                </a:solidFill>
              </a:rPr>
              <a:t>(Dynamic Programming Approach)</a:t>
            </a:r>
          </a:p>
        </p:txBody>
      </p:sp>
    </p:spTree>
    <p:extLst>
      <p:ext uri="{BB962C8B-B14F-4D97-AF65-F5344CB8AC3E}">
        <p14:creationId xmlns:p14="http://schemas.microsoft.com/office/powerpoint/2010/main" val="354457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4050216"/>
            <a:ext cx="6705600" cy="14361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2600" y="2057400"/>
            <a:ext cx="6705600" cy="13666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86000" y="2755601"/>
                <a:ext cx="6096000" cy="6043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)←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),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𝛾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755601"/>
                <a:ext cx="6096000" cy="6043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57400" y="2381244"/>
                <a:ext cx="17279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For each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381244"/>
                <a:ext cx="1727974" cy="369332"/>
              </a:xfrm>
              <a:prstGeom prst="rect">
                <a:avLst/>
              </a:prstGeom>
              <a:blipFill>
                <a:blip r:embed="rId3"/>
                <a:stretch>
                  <a:fillRect l="-3180" t="-10000" r="-17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752600" y="4077409"/>
                <a:ext cx="17279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For each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077409"/>
                <a:ext cx="1727974" cy="369332"/>
              </a:xfrm>
              <a:prstGeom prst="rect">
                <a:avLst/>
              </a:prstGeom>
              <a:blipFill>
                <a:blip r:embed="rId4"/>
                <a:stretch>
                  <a:fillRect l="-3180" t="-10000" r="-17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676400" y="2057400"/>
                <a:ext cx="30445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=0,… </m:t>
                    </m:r>
                  </m:oMath>
                </a14:m>
                <a:r>
                  <a:rPr lang="en-US" dirty="0" smtClean="0"/>
                  <a:t>until convergence</a:t>
                </a:r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057400"/>
                <a:ext cx="3044551" cy="369332"/>
              </a:xfrm>
              <a:prstGeom prst="rect">
                <a:avLst/>
              </a:prstGeom>
              <a:blipFill>
                <a:blip r:embed="rId5"/>
                <a:stretch>
                  <a:fillRect l="-1603" t="-10000" r="-120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Policy Iteration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8600" y="83820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Policy iteration </a:t>
            </a:r>
            <a:r>
              <a:rPr lang="en-US" dirty="0" smtClean="0"/>
              <a:t>:</a:t>
            </a:r>
          </a:p>
          <a:p>
            <a:r>
              <a:rPr lang="en-US" dirty="0" smtClean="0"/>
              <a:t>Iterative way of finding the optimum policy through sequence of policy evaluation and policy improvement</a:t>
            </a:r>
          </a:p>
        </p:txBody>
      </p:sp>
      <p:sp>
        <p:nvSpPr>
          <p:cNvPr id="12" name="Arc 11"/>
          <p:cNvSpPr/>
          <p:nvPr/>
        </p:nvSpPr>
        <p:spPr>
          <a:xfrm rot="10800000">
            <a:off x="1195670" y="2868165"/>
            <a:ext cx="685800" cy="1747743"/>
          </a:xfrm>
          <a:prstGeom prst="arc">
            <a:avLst>
              <a:gd name="adj1" fmla="val 15164128"/>
              <a:gd name="adj2" fmla="val 648884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6218" y="2524419"/>
            <a:ext cx="115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Iteration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714416" y="4409533"/>
                <a:ext cx="5591384" cy="10048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𝛾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𝜋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dirty="0"/>
                  <a:t> </a:t>
                </a:r>
                <a:endParaRPr lang="en-US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416" y="4409533"/>
                <a:ext cx="5591384" cy="1004827"/>
              </a:xfrm>
              <a:prstGeom prst="rect">
                <a:avLst/>
              </a:prstGeom>
              <a:blipFill>
                <a:blip r:embed="rId6"/>
                <a:stretch>
                  <a:fillRect b="-4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457700" y="3534647"/>
                <a:ext cx="37301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Converged state 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700" y="3534647"/>
                <a:ext cx="3730124" cy="369332"/>
              </a:xfrm>
              <a:prstGeom prst="rect">
                <a:avLst/>
              </a:prstGeom>
              <a:blipFill>
                <a:blip r:embed="rId7"/>
                <a:stretch>
                  <a:fillRect l="-130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4152900" y="3424059"/>
            <a:ext cx="304800" cy="65335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Policy Iteration</a:t>
            </a:r>
            <a:endParaRPr lang="en-US" b="1" dirty="0">
              <a:solidFill>
                <a:srgbClr val="3333FF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38200"/>
            <a:ext cx="3819756" cy="58721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17954" t="84346" r="22199" b="200"/>
          <a:stretch/>
        </p:blipFill>
        <p:spPr>
          <a:xfrm>
            <a:off x="4953000" y="3276600"/>
            <a:ext cx="3838994" cy="1524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410200" y="3810000"/>
            <a:ext cx="381000" cy="304800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620000" y="3810000"/>
            <a:ext cx="381000" cy="304800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9" idx="0"/>
          </p:cNvCxnSpPr>
          <p:nvPr/>
        </p:nvCxnSpPr>
        <p:spPr>
          <a:xfrm flipV="1">
            <a:off x="5600700" y="3352800"/>
            <a:ext cx="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914900" y="3962400"/>
            <a:ext cx="4953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>
            <a:off x="6262897" y="3098276"/>
            <a:ext cx="1219200" cy="838200"/>
          </a:xfrm>
          <a:prstGeom prst="arc">
            <a:avLst>
              <a:gd name="adj1" fmla="val 11247279"/>
              <a:gd name="adj2" fmla="val 21492031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385046" y="2933469"/>
                <a:ext cx="75924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046" y="2933469"/>
                <a:ext cx="75924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5615654" y="2941047"/>
                <a:ext cx="8227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654" y="2941047"/>
                <a:ext cx="822789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21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Policy Iteration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703" y="5562600"/>
            <a:ext cx="90405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Issues :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Policy </a:t>
            </a:r>
            <a:r>
              <a:rPr lang="en-US" sz="2000" dirty="0">
                <a:solidFill>
                  <a:srgbClr val="FF0000"/>
                </a:solidFill>
              </a:rPr>
              <a:t>evaluation </a:t>
            </a:r>
            <a:r>
              <a:rPr lang="en-US" sz="2000" dirty="0" smtClean="0">
                <a:solidFill>
                  <a:srgbClr val="FF0000"/>
                </a:solidFill>
              </a:rPr>
              <a:t>requires </a:t>
            </a:r>
            <a:r>
              <a:rPr lang="en-US" sz="2000" dirty="0">
                <a:solidFill>
                  <a:srgbClr val="FF0000"/>
                </a:solidFill>
              </a:rPr>
              <a:t>iterative computation, </a:t>
            </a:r>
            <a:r>
              <a:rPr lang="en-US" sz="2000" dirty="0" smtClean="0">
                <a:solidFill>
                  <a:srgbClr val="FF0000"/>
                </a:solidFill>
              </a:rPr>
              <a:t>requiring </a:t>
            </a:r>
            <a:r>
              <a:rPr lang="en-US" sz="2000" dirty="0">
                <a:solidFill>
                  <a:srgbClr val="FF0000"/>
                </a:solidFill>
              </a:rPr>
              <a:t>multiple sweeps 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through the state set   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slow to converge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600" y="83820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Policy iteration </a:t>
            </a:r>
            <a:r>
              <a:rPr lang="en-US" dirty="0" smtClean="0"/>
              <a:t>:</a:t>
            </a:r>
          </a:p>
          <a:p>
            <a:r>
              <a:rPr lang="en-US" dirty="0" smtClean="0"/>
              <a:t>Iterative way of finding the optimum policy through sequence of policy evaluation and policy improvement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752600" y="4050216"/>
            <a:ext cx="6705600" cy="14361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752600" y="2057400"/>
            <a:ext cx="6705600" cy="13666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2286000" y="2755601"/>
                <a:ext cx="6096000" cy="6043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)←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),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𝛾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755601"/>
                <a:ext cx="6096000" cy="6043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2057400" y="2381244"/>
                <a:ext cx="17279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For each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381244"/>
                <a:ext cx="1727974" cy="369332"/>
              </a:xfrm>
              <a:prstGeom prst="rect">
                <a:avLst/>
              </a:prstGeom>
              <a:blipFill>
                <a:blip r:embed="rId3"/>
                <a:stretch>
                  <a:fillRect l="-3180" t="-10000" r="-17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752600" y="4077409"/>
                <a:ext cx="17279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For each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077409"/>
                <a:ext cx="1727974" cy="369332"/>
              </a:xfrm>
              <a:prstGeom prst="rect">
                <a:avLst/>
              </a:prstGeom>
              <a:blipFill>
                <a:blip r:embed="rId4"/>
                <a:stretch>
                  <a:fillRect l="-3180" t="-10000" r="-17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1676400" y="2057400"/>
                <a:ext cx="30445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=0,… </m:t>
                    </m:r>
                  </m:oMath>
                </a14:m>
                <a:r>
                  <a:rPr lang="en-US" dirty="0" smtClean="0"/>
                  <a:t>until convergence</a:t>
                </a:r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057400"/>
                <a:ext cx="3044551" cy="369332"/>
              </a:xfrm>
              <a:prstGeom prst="rect">
                <a:avLst/>
              </a:prstGeom>
              <a:blipFill>
                <a:blip r:embed="rId5"/>
                <a:stretch>
                  <a:fillRect l="-1603" t="-10000" r="-120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/>
          <p:cNvSpPr/>
          <p:nvPr/>
        </p:nvSpPr>
        <p:spPr>
          <a:xfrm rot="10800000">
            <a:off x="1195670" y="2868165"/>
            <a:ext cx="685800" cy="1747743"/>
          </a:xfrm>
          <a:prstGeom prst="arc">
            <a:avLst>
              <a:gd name="adj1" fmla="val 15164128"/>
              <a:gd name="adj2" fmla="val 648884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86218" y="2524419"/>
            <a:ext cx="115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Iteration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2714416" y="4409533"/>
                <a:ext cx="5591384" cy="10048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𝛾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𝜋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dirty="0"/>
                  <a:t> </a:t>
                </a:r>
                <a:endParaRPr lang="en-US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416" y="4409533"/>
                <a:ext cx="5591384" cy="1004827"/>
              </a:xfrm>
              <a:prstGeom prst="rect">
                <a:avLst/>
              </a:prstGeom>
              <a:blipFill>
                <a:blip r:embed="rId6"/>
                <a:stretch>
                  <a:fillRect b="-4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4457700" y="3534647"/>
                <a:ext cx="37301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Converged state 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700" y="3534647"/>
                <a:ext cx="3730124" cy="369332"/>
              </a:xfrm>
              <a:prstGeom prst="rect">
                <a:avLst/>
              </a:prstGeom>
              <a:blipFill>
                <a:blip r:embed="rId7"/>
                <a:stretch>
                  <a:fillRect l="-130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Down Arrow 67"/>
          <p:cNvSpPr/>
          <p:nvPr/>
        </p:nvSpPr>
        <p:spPr>
          <a:xfrm>
            <a:off x="4152900" y="3424059"/>
            <a:ext cx="304800" cy="65335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Alternate Process 68"/>
          <p:cNvSpPr/>
          <p:nvPr/>
        </p:nvSpPr>
        <p:spPr>
          <a:xfrm>
            <a:off x="1651774" y="1895154"/>
            <a:ext cx="3148826" cy="533400"/>
          </a:xfrm>
          <a:prstGeom prst="flowChartAlternateProcess">
            <a:avLst/>
          </a:prstGeom>
          <a:solidFill>
            <a:srgbClr val="FF0000">
              <a:alpha val="16078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4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Policy Iteration</a:t>
            </a:r>
            <a:endParaRPr lang="en-US" b="1" dirty="0">
              <a:solidFill>
                <a:srgbClr val="3333FF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838200"/>
            <a:ext cx="3819756" cy="5872162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 rot="5400000">
            <a:off x="2466681" y="2828827"/>
            <a:ext cx="3200400" cy="304800"/>
          </a:xfrm>
          <a:prstGeom prst="rightArrow">
            <a:avLst/>
          </a:prstGeom>
          <a:solidFill>
            <a:srgbClr val="FF00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263274" y="4276627"/>
            <a:ext cx="1282830" cy="304800"/>
          </a:xfrm>
          <a:prstGeom prst="rightArrow">
            <a:avLst/>
          </a:prstGeom>
          <a:solidFill>
            <a:srgbClr val="FF00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5400000">
            <a:off x="3172513" y="5354032"/>
            <a:ext cx="1788736" cy="304800"/>
          </a:xfrm>
          <a:prstGeom prst="rightArrow">
            <a:avLst/>
          </a:prstGeom>
          <a:solidFill>
            <a:srgbClr val="3333FF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ultiply 2"/>
          <p:cNvSpPr/>
          <p:nvPr/>
        </p:nvSpPr>
        <p:spPr>
          <a:xfrm>
            <a:off x="3419181" y="4785559"/>
            <a:ext cx="1295400" cy="1524000"/>
          </a:xfrm>
          <a:prstGeom prst="mathMultiply">
            <a:avLst>
              <a:gd name="adj1" fmla="val 8966"/>
            </a:avLst>
          </a:prstGeom>
          <a:solidFill>
            <a:srgbClr val="2706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3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359899" y="4476755"/>
            <a:ext cx="6705600" cy="1025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4300" y="874034"/>
            <a:ext cx="891540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 smtClean="0"/>
              <a:t>Solution: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/>
              <a:t>Stop policy evaluation after just one sweep (one backup of each state)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/>
              <a:t>Combine one sweep of policy evaluation and one sweep of policy improvement</a:t>
            </a:r>
            <a:endParaRPr lang="en-US" sz="1700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Value Iteration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59899" y="3225422"/>
            <a:ext cx="6705600" cy="10177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359899" y="2057400"/>
            <a:ext cx="6705600" cy="10428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893299" y="2431757"/>
                <a:ext cx="6096000" cy="8813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)←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),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𝛾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299" y="2431757"/>
                <a:ext cx="6096000" cy="8813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359899" y="2057400"/>
                <a:ext cx="20327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For each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899" y="2057400"/>
                <a:ext cx="2032774" cy="369332"/>
              </a:xfrm>
              <a:prstGeom prst="rect">
                <a:avLst/>
              </a:prstGeom>
              <a:blipFill>
                <a:blip r:embed="rId3"/>
                <a:stretch>
                  <a:fillRect l="-2395"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2121899" y="3505200"/>
                <a:ext cx="5418599" cy="773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𝛾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899" y="3505200"/>
                <a:ext cx="5418599" cy="7737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359899" y="3252615"/>
                <a:ext cx="17279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For each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899" y="3252615"/>
                <a:ext cx="1727974" cy="369332"/>
              </a:xfrm>
              <a:prstGeom prst="rect">
                <a:avLst/>
              </a:prstGeom>
              <a:blipFill>
                <a:blip r:embed="rId5"/>
                <a:stretch>
                  <a:fillRect l="-2817" t="-10000" r="-176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90600" y="4800600"/>
                <a:ext cx="7696200" cy="6043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)←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𝛾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800600"/>
                <a:ext cx="7696200" cy="6043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637885" y="2752731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3333FF"/>
                </a:solidFill>
              </a:rPr>
              <a:t>+</a:t>
            </a:r>
            <a:endParaRPr lang="en-US" sz="4000" dirty="0">
              <a:solidFill>
                <a:srgbClr val="3333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5400000">
            <a:off x="4613217" y="4147559"/>
            <a:ext cx="5073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3333FF"/>
                </a:solidFill>
                <a:sym typeface="Wingdings" panose="05000000000000000000" pitchFamily="2" charset="2"/>
              </a:rPr>
              <a:t></a:t>
            </a:r>
            <a:endParaRPr lang="en-US" sz="2500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286000" y="6080798"/>
                <a:ext cx="5268237" cy="604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𝛾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′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6080798"/>
                <a:ext cx="5268237" cy="6043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228600" y="5638800"/>
            <a:ext cx="880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o</a:t>
            </a:r>
            <a:r>
              <a:rPr lang="en-US" dirty="0" smtClean="0">
                <a:solidFill>
                  <a:srgbClr val="3333FF"/>
                </a:solidFill>
              </a:rPr>
              <a:t>r, can be obtained simply by turning the Bellman optimality equation into an update rule :</a:t>
            </a:r>
            <a:endParaRPr lang="en-US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314256" y="4441103"/>
                <a:ext cx="17279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For each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256" y="4441103"/>
                <a:ext cx="1727974" cy="369332"/>
              </a:xfrm>
              <a:prstGeom prst="rect">
                <a:avLst/>
              </a:prstGeom>
              <a:blipFill>
                <a:blip r:embed="rId8"/>
                <a:stretch>
                  <a:fillRect l="-3180" t="-10000" r="-17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4143805" y="4441103"/>
            <a:ext cx="1594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Value Iteration</a:t>
            </a:r>
          </a:p>
        </p:txBody>
      </p:sp>
      <p:sp>
        <p:nvSpPr>
          <p:cNvPr id="14" name="Freeform 13"/>
          <p:cNvSpPr/>
          <p:nvPr/>
        </p:nvSpPr>
        <p:spPr>
          <a:xfrm>
            <a:off x="2837468" y="2988297"/>
            <a:ext cx="4072379" cy="739148"/>
          </a:xfrm>
          <a:custGeom>
            <a:avLst/>
            <a:gdLst>
              <a:gd name="connsiteX0" fmla="*/ 0 w 4072379"/>
              <a:gd name="connsiteY0" fmla="*/ 0 h 1008668"/>
              <a:gd name="connsiteX1" fmla="*/ 1197204 w 4072379"/>
              <a:gd name="connsiteY1" fmla="*/ 461913 h 1008668"/>
              <a:gd name="connsiteX2" fmla="*/ 3252247 w 4072379"/>
              <a:gd name="connsiteY2" fmla="*/ 527901 h 1008668"/>
              <a:gd name="connsiteX3" fmla="*/ 4072379 w 4072379"/>
              <a:gd name="connsiteY3" fmla="*/ 1008668 h 1008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2379" h="1008668">
                <a:moveTo>
                  <a:pt x="0" y="0"/>
                </a:moveTo>
                <a:cubicBezTo>
                  <a:pt x="327581" y="186965"/>
                  <a:pt x="655163" y="373930"/>
                  <a:pt x="1197204" y="461913"/>
                </a:cubicBezTo>
                <a:cubicBezTo>
                  <a:pt x="1739245" y="549896"/>
                  <a:pt x="2773051" y="436775"/>
                  <a:pt x="3252247" y="527901"/>
                </a:cubicBezTo>
                <a:cubicBezTo>
                  <a:pt x="3731443" y="619027"/>
                  <a:pt x="3901911" y="813847"/>
                  <a:pt x="4072379" y="1008668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5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Value Iteration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28600" y="801384"/>
                <a:ext cx="84582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Value Iteration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A method to compute the optimum state-value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b="0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by combining one sweep of policy evaluation and one sweep of policy improvement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801384"/>
                <a:ext cx="8458200" cy="923330"/>
              </a:xfrm>
              <a:prstGeom prst="rect">
                <a:avLst/>
              </a:prstGeom>
              <a:blipFill>
                <a:blip r:embed="rId3"/>
                <a:stretch>
                  <a:fillRect l="-649" t="-3289" r="-72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304800" y="1868184"/>
            <a:ext cx="1139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Algorithm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1000" y="2237516"/>
            <a:ext cx="8305800" cy="256308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09600" y="2438400"/>
                <a:ext cx="6858000" cy="1620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 for all states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endParaRPr lang="en-US" dirty="0" smtClean="0"/>
              </a:p>
              <a:p>
                <a:endParaRPr lang="en-US" sz="600" dirty="0"/>
              </a:p>
              <a:p>
                <a:r>
                  <a:rPr lang="en-US" dirty="0" smtClean="0"/>
                  <a:t>Repeat</a:t>
                </a:r>
                <a:endParaRPr lang="en-US" sz="600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For each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endParaRPr lang="en-US" sz="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)←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438400"/>
                <a:ext cx="6858000" cy="1620059"/>
              </a:xfrm>
              <a:prstGeom prst="rect">
                <a:avLst/>
              </a:prstGeom>
              <a:blipFill>
                <a:blip r:embed="rId4"/>
                <a:stretch>
                  <a:fillRect l="-711" t="-1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09600" y="4058459"/>
                <a:ext cx="3265125" cy="4550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Until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≤</m:t>
                        </m:r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058459"/>
                <a:ext cx="3265125" cy="455061"/>
              </a:xfrm>
              <a:prstGeom prst="rect">
                <a:avLst/>
              </a:prstGeom>
              <a:blipFill>
                <a:blip r:embed="rId5"/>
                <a:stretch>
                  <a:fillRect l="-1493" t="-6757" b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04800" y="5181600"/>
                <a:ext cx="59397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Optimum policy </a:t>
                </a:r>
                <a:r>
                  <a:rPr lang="en-US" dirty="0"/>
                  <a:t> </a:t>
                </a:r>
                <a:r>
                  <a:rPr lang="en-US" dirty="0" smtClean="0"/>
                  <a:t>can be obtained from the converged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: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181600"/>
                <a:ext cx="5939768" cy="369332"/>
              </a:xfrm>
              <a:prstGeom prst="rect">
                <a:avLst/>
              </a:prstGeom>
              <a:blipFill>
                <a:blip r:embed="rId6"/>
                <a:stretch>
                  <a:fillRect l="-82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0" y="5615721"/>
                <a:ext cx="9144000" cy="6397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</m:t>
                          </m:r>
                        </m:e>
                      </m:d>
                      <m:r>
                        <a:rPr lang="en-US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𝛾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15721"/>
                <a:ext cx="9144000" cy="6397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82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Asynchronous DP Algorithms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303490" y="1248740"/>
                <a:ext cx="8220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490" y="1248740"/>
                <a:ext cx="82202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524000" y="1650336"/>
            <a:ext cx="381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148649" y="1606343"/>
                <a:ext cx="4413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649" y="1606343"/>
                <a:ext cx="44133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524000" y="2019668"/>
            <a:ext cx="381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148649" y="1975675"/>
                <a:ext cx="446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649" y="1975675"/>
                <a:ext cx="44666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1524000" y="2398311"/>
            <a:ext cx="381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148649" y="2354318"/>
                <a:ext cx="446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649" y="2354318"/>
                <a:ext cx="4466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524000" y="2776954"/>
            <a:ext cx="381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148648" y="3714818"/>
                <a:ext cx="4794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648" y="3714818"/>
                <a:ext cx="4794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1524000" y="3714818"/>
            <a:ext cx="381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990600" y="1650336"/>
            <a:ext cx="0" cy="234581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762000"/>
            <a:ext cx="8916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 major drawback to the DP methods is that they involve operations over the entire state set of the MDP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" y="27236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sweep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98919" y="1623456"/>
                <a:ext cx="3733800" cy="93480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Black mon game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dirty="0" smtClean="0"/>
                  <a:t>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Go game has 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(19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×19)</m:t>
                        </m:r>
                      </m:sup>
                    </m:sSup>
                  </m:oMath>
                </a14:m>
                <a:r>
                  <a:rPr lang="en-US" dirty="0" smtClean="0"/>
                  <a:t> states</a:t>
                </a:r>
              </a:p>
              <a:p>
                <a:r>
                  <a:rPr lang="en-US" dirty="0" smtClean="0"/>
                  <a:t>… </a:t>
                </a:r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919" y="1623456"/>
                <a:ext cx="3733800" cy="934808"/>
              </a:xfrm>
              <a:prstGeom prst="rect">
                <a:avLst/>
              </a:prstGeom>
              <a:blipFill>
                <a:blip r:embed="rId8"/>
                <a:stretch>
                  <a:fillRect l="-1303" t="-2564" b="-833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698919" y="2985517"/>
            <a:ext cx="3733800" cy="923330"/>
          </a:xfrm>
          <a:prstGeom prst="rect">
            <a:avLst/>
          </a:prstGeom>
          <a:solidFill>
            <a:srgbClr val="FF0000">
              <a:alpha val="21176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Take forever to sweep all states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Does not improve policy until value functions are full backed up</a:t>
            </a:r>
            <a:endParaRPr lang="en-US" dirty="0"/>
          </a:p>
        </p:txBody>
      </p:sp>
      <p:sp>
        <p:nvSpPr>
          <p:cNvPr id="31" name="Down Arrow 30"/>
          <p:cNvSpPr/>
          <p:nvPr/>
        </p:nvSpPr>
        <p:spPr>
          <a:xfrm>
            <a:off x="4413419" y="2558264"/>
            <a:ext cx="304800" cy="42725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4755701"/>
            <a:ext cx="8993171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 up the values of states in any order whatsoever, using whatever values of other states happen to be available</a:t>
            </a:r>
          </a:p>
          <a:p>
            <a:endParaRPr lang="en-US" sz="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great flexibility in </a:t>
            </a:r>
            <a:r>
              <a:rPr lang="en-US" dirty="0" smtClean="0"/>
              <a:t>selecting </a:t>
            </a:r>
            <a:r>
              <a:rPr lang="en-US" dirty="0"/>
              <a:t>states to which backup operations are applied</a:t>
            </a:r>
          </a:p>
          <a:p>
            <a:endParaRPr lang="en-US" sz="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Make it easier to intermix computation with real-time interaction: To solve a given MDP, </a:t>
            </a:r>
            <a:r>
              <a:rPr lang="en-US" sz="1900" dirty="0">
                <a:solidFill>
                  <a:srgbClr val="00B050"/>
                </a:solidFill>
              </a:rPr>
              <a:t>we can run iterative DP algorithm at the same time that an agent is actually experiencing the MDP </a:t>
            </a:r>
            <a:r>
              <a:rPr lang="en-US" sz="1900" dirty="0"/>
              <a:t>(Reinforcement Learning !!!!)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7401905" y="1269657"/>
                <a:ext cx="8220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905" y="1269657"/>
                <a:ext cx="82202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7622415" y="1671253"/>
            <a:ext cx="381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7247064" y="1627260"/>
                <a:ext cx="4413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064" y="1627260"/>
                <a:ext cx="44133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7622415" y="2040585"/>
            <a:ext cx="381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7247064" y="1996592"/>
                <a:ext cx="446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064" y="1996592"/>
                <a:ext cx="44666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7622415" y="2419228"/>
            <a:ext cx="381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7247064" y="2375235"/>
                <a:ext cx="446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064" y="2375235"/>
                <a:ext cx="44666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7622415" y="2797871"/>
            <a:ext cx="381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7247063" y="3735735"/>
                <a:ext cx="4794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063" y="3735735"/>
                <a:ext cx="47942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7622415" y="3735735"/>
            <a:ext cx="381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/>
          <p:cNvSpPr/>
          <p:nvPr/>
        </p:nvSpPr>
        <p:spPr>
          <a:xfrm>
            <a:off x="7815985" y="2098783"/>
            <a:ext cx="685800" cy="1036877"/>
          </a:xfrm>
          <a:prstGeom prst="arc">
            <a:avLst>
              <a:gd name="adj1" fmla="val 15164128"/>
              <a:gd name="adj2" fmla="val 6488840"/>
            </a:avLst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/>
          <p:cNvSpPr/>
          <p:nvPr/>
        </p:nvSpPr>
        <p:spPr>
          <a:xfrm>
            <a:off x="7541650" y="2242177"/>
            <a:ext cx="870815" cy="1715489"/>
          </a:xfrm>
          <a:prstGeom prst="arc">
            <a:avLst>
              <a:gd name="adj1" fmla="val 16259896"/>
              <a:gd name="adj2" fmla="val 5326862"/>
            </a:avLst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793661" y="4248826"/>
            <a:ext cx="20385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3333FF"/>
                </a:solidFill>
              </a:rPr>
              <a:t>Asynchronous DP Algorithms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90578" y="4259683"/>
            <a:ext cx="19847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3333FF"/>
                </a:solidFill>
              </a:rPr>
              <a:t>Conventiona</a:t>
            </a:r>
            <a:r>
              <a:rPr lang="en-US" sz="1200" b="1" dirty="0">
                <a:solidFill>
                  <a:srgbClr val="3333FF"/>
                </a:solidFill>
              </a:rPr>
              <a:t>l</a:t>
            </a:r>
            <a:r>
              <a:rPr lang="en-US" sz="1200" b="1" dirty="0" smtClean="0">
                <a:solidFill>
                  <a:srgbClr val="3333FF"/>
                </a:solidFill>
              </a:rPr>
              <a:t> </a:t>
            </a:r>
            <a:r>
              <a:rPr lang="en-US" sz="1200" b="1" dirty="0">
                <a:solidFill>
                  <a:srgbClr val="3333FF"/>
                </a:solidFill>
              </a:rPr>
              <a:t>DP Algorithms</a:t>
            </a:r>
          </a:p>
        </p:txBody>
      </p:sp>
    </p:spTree>
    <p:extLst>
      <p:ext uri="{BB962C8B-B14F-4D97-AF65-F5344CB8AC3E}">
        <p14:creationId xmlns:p14="http://schemas.microsoft.com/office/powerpoint/2010/main" val="123512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2553954"/>
            <a:ext cx="60960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4" name="Rectangle 3"/>
          <p:cNvSpPr/>
          <p:nvPr/>
        </p:nvSpPr>
        <p:spPr>
          <a:xfrm>
            <a:off x="533400" y="953909"/>
            <a:ext cx="6096000" cy="1217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66800" y="1720935"/>
                <a:ext cx="6096000" cy="5474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en-US" sz="1600" i="1">
                          <a:latin typeface="Cambria Math"/>
                        </a:rPr>
                        <m:t>(</m:t>
                      </m:r>
                      <m:r>
                        <a:rPr lang="en-US" sz="1600" i="1">
                          <a:latin typeface="Cambria Math"/>
                        </a:rPr>
                        <m:t>𝑠</m:t>
                      </m:r>
                      <m:r>
                        <a:rPr lang="en-US" sz="1600" i="1">
                          <a:latin typeface="Cambria Math"/>
                        </a:rPr>
                        <m:t>)←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i="1">
                              <a:latin typeface="Cambria Math"/>
                            </a:rPr>
                            <m:t>𝑠</m:t>
                          </m:r>
                          <m:r>
                            <a:rPr lang="en-US" sz="1600" i="1">
                              <a:latin typeface="Cambria Math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sz="1600" i="1">
                              <a:latin typeface="Cambria Math"/>
                            </a:rPr>
                            <m:t>𝑇</m:t>
                          </m:r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r>
                            <a:rPr lang="en-US" sz="1600" i="1">
                              <a:latin typeface="Cambria Math"/>
                            </a:rPr>
                            <m:t>𝑠</m:t>
                          </m:r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</a:rPr>
                            <m:t>𝜋</m:t>
                          </m:r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r>
                            <a:rPr lang="en-US" sz="1600" i="1">
                              <a:latin typeface="Cambria Math"/>
                            </a:rPr>
                            <m:t>𝑠</m:t>
                          </m:r>
                          <m:r>
                            <a:rPr lang="en-US" sz="1600" i="1">
                              <a:latin typeface="Cambria Math"/>
                            </a:rPr>
                            <m:t>),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600" i="1"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),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𝛾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720935"/>
                <a:ext cx="6096000" cy="547458"/>
              </a:xfrm>
              <a:prstGeom prst="rect">
                <a:avLst/>
              </a:prstGeom>
              <a:blipFill>
                <a:blip r:embed="rId3"/>
                <a:stretch>
                  <a:fillRect t="-160000" b="-2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38200" y="1277752"/>
                <a:ext cx="1464825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500" dirty="0"/>
                  <a:t>For each state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/>
                      </a:rPr>
                      <m:t>𝑠</m:t>
                    </m:r>
                  </m:oMath>
                </a14:m>
                <a:r>
                  <a:rPr lang="en-US" sz="1500" dirty="0"/>
                  <a:t>: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77752"/>
                <a:ext cx="1464825" cy="323165"/>
              </a:xfrm>
              <a:prstGeom prst="rect">
                <a:avLst/>
              </a:prstGeom>
              <a:blipFill>
                <a:blip r:embed="rId4"/>
                <a:stretch>
                  <a:fillRect l="-1667" t="-5660" r="-417" b="-1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84382" y="2667041"/>
                <a:ext cx="4702698" cy="6980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16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/>
                                </a:rPr>
                                <m:t>)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𝑎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1600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𝛾</m:t>
                                  </m:r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150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382" y="2667041"/>
                <a:ext cx="4702698" cy="6980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33400" y="2487596"/>
                <a:ext cx="1464825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500" dirty="0"/>
                  <a:t>For each state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/>
                      </a:rPr>
                      <m:t>𝑠</m:t>
                    </m:r>
                  </m:oMath>
                </a14:m>
                <a:r>
                  <a:rPr lang="en-US" sz="1500" dirty="0"/>
                  <a:t>: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487596"/>
                <a:ext cx="1464825" cy="323165"/>
              </a:xfrm>
              <a:prstGeom prst="rect">
                <a:avLst/>
              </a:prstGeom>
              <a:blipFill>
                <a:blip r:embed="rId6"/>
                <a:stretch>
                  <a:fillRect l="-1667" t="-3774" r="-417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57200" y="953908"/>
                <a:ext cx="1176797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500" dirty="0" smtClean="0"/>
                  <a:t>For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/>
                      </a:rPr>
                      <m:t>𝑡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=1,… </m:t>
                    </m:r>
                  </m:oMath>
                </a14:m>
                <a:endParaRPr lang="en-US" sz="15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53908"/>
                <a:ext cx="1176797" cy="323165"/>
              </a:xfrm>
              <a:prstGeom prst="rect">
                <a:avLst/>
              </a:prstGeom>
              <a:blipFill>
                <a:blip r:embed="rId7"/>
                <a:stretch>
                  <a:fillRect l="-2073" t="-3774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977710" y="3740147"/>
                <a:ext cx="5032690" cy="8706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For each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sz="1500" dirty="0" smtClean="0"/>
                  <a:t>:</a:t>
                </a:r>
              </a:p>
              <a:p>
                <a:endParaRPr lang="en-US" sz="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(</m:t>
                      </m:r>
                      <m:r>
                        <a:rPr lang="en-US" sz="1600" i="1">
                          <a:latin typeface="Cambria Math"/>
                        </a:rPr>
                        <m:t>𝑠</m:t>
                      </m:r>
                      <m:r>
                        <a:rPr lang="en-US" sz="1600" i="1">
                          <a:latin typeface="Cambria Math"/>
                        </a:rPr>
                        <m:t>)←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6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6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/>
                                </a:rPr>
                                <m:t>)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1600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𝛾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710" y="3740147"/>
                <a:ext cx="5032690" cy="870623"/>
              </a:xfrm>
              <a:prstGeom prst="rect">
                <a:avLst/>
              </a:prstGeom>
              <a:blipFill>
                <a:blip r:embed="rId8"/>
                <a:stretch>
                  <a:fillRect l="-484" t="-64085" b="-147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886200" y="5025182"/>
                <a:ext cx="5032690" cy="8422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For any single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sz="1500" dirty="0" smtClean="0"/>
                  <a:t>:</a:t>
                </a:r>
              </a:p>
              <a:p>
                <a:endParaRPr lang="en-US" sz="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/>
                        </a:rPr>
                        <m:t>         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15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1500" i="1">
                          <a:latin typeface="Cambria Math"/>
                        </a:rPr>
                        <m:t>←</m:t>
                      </m:r>
                      <m:func>
                        <m:func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5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5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4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5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1500" i="1">
                                  <a:latin typeface="Cambria Math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US" sz="15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5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15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5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5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500" i="1">
                                  <a:latin typeface="Cambria Math"/>
                                </a:rPr>
                                <m:t>)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i="1">
                                      <a:latin typeface="Cambria Math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i="1"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sz="15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1500" i="1">
                                          <a:latin typeface="Cambria Math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500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sz="1500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1500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1500" i="1">
                                      <a:latin typeface="Cambria Math"/>
                                    </a:rPr>
                                    <m:t>𝛾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15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500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sz="15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025182"/>
                <a:ext cx="5032690" cy="842218"/>
              </a:xfrm>
              <a:prstGeom prst="rect">
                <a:avLst/>
              </a:prstGeom>
              <a:blipFill>
                <a:blip r:embed="rId9"/>
                <a:stretch>
                  <a:fillRect l="-485" t="-58993" b="-138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74225" y="2254072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Policy Improvement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4225" y="6858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Policy Evaluation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9" name="Arc 18"/>
          <p:cNvSpPr/>
          <p:nvPr/>
        </p:nvSpPr>
        <p:spPr>
          <a:xfrm>
            <a:off x="6477000" y="1808743"/>
            <a:ext cx="685800" cy="1098465"/>
          </a:xfrm>
          <a:prstGeom prst="arc">
            <a:avLst>
              <a:gd name="adj1" fmla="val 15153376"/>
              <a:gd name="adj2" fmla="val 6919392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153448" y="2058950"/>
            <a:ext cx="1152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Policy Iteration</a:t>
            </a:r>
            <a:endParaRPr 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977710" y="35052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Value Iteration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78074" y="4748183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Asynchronous Value iteration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6" name="Arc 25"/>
          <p:cNvSpPr/>
          <p:nvPr/>
        </p:nvSpPr>
        <p:spPr>
          <a:xfrm rot="1234094">
            <a:off x="8758655" y="5608480"/>
            <a:ext cx="320469" cy="326746"/>
          </a:xfrm>
          <a:prstGeom prst="arc">
            <a:avLst>
              <a:gd name="adj1" fmla="val 13838561"/>
              <a:gd name="adj2" fmla="val 8326486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/>
          <p:cNvSpPr/>
          <p:nvPr/>
        </p:nvSpPr>
        <p:spPr>
          <a:xfrm rot="1234094">
            <a:off x="6875874" y="4372262"/>
            <a:ext cx="320469" cy="326746"/>
          </a:xfrm>
          <a:prstGeom prst="arc">
            <a:avLst>
              <a:gd name="adj1" fmla="val 13838561"/>
              <a:gd name="adj2" fmla="val 8326486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60960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long as both processes continue to update all states, the ultimate result is typically the same-convergence to the optimal value function and an optimal policy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Value Iteration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3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Generalized Policy Iteration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685800"/>
            <a:ext cx="8839200" cy="6463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Generalized Policy Iteration :</a:t>
            </a:r>
          </a:p>
          <a:p>
            <a:r>
              <a:rPr lang="en-US" dirty="0" smtClean="0"/>
              <a:t>an general idea of interaction between policy evaluation and policy improvement processes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09492" y="1818285"/>
            <a:ext cx="3581400" cy="12192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009492" y="3037485"/>
            <a:ext cx="3581400" cy="12192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314292" y="2123085"/>
            <a:ext cx="609600" cy="990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923892" y="2123085"/>
            <a:ext cx="609600" cy="1611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533492" y="2504085"/>
            <a:ext cx="609600" cy="1143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43092" y="2542185"/>
            <a:ext cx="609600" cy="800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752692" y="2885085"/>
            <a:ext cx="38100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133692" y="2885085"/>
            <a:ext cx="22860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 rot="1130402">
                <a:off x="3495139" y="1936503"/>
                <a:ext cx="7865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30402">
                <a:off x="3495139" y="1936503"/>
                <a:ext cx="786562" cy="276999"/>
              </a:xfrm>
              <a:prstGeom prst="rect">
                <a:avLst/>
              </a:prstGeom>
              <a:blipFill>
                <a:blip r:embed="rId3"/>
                <a:stretch>
                  <a:fillRect l="-5797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 rot="20448443">
                <a:off x="3067214" y="3889585"/>
                <a:ext cx="154215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𝑔𝑟𝑒𝑒𝑑𝑦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48443">
                <a:off x="3067214" y="3889585"/>
                <a:ext cx="1542156" cy="276999"/>
              </a:xfrm>
              <a:prstGeom prst="rect">
                <a:avLst/>
              </a:prstGeom>
              <a:blipFill>
                <a:blip r:embed="rId4"/>
                <a:stretch>
                  <a:fillRect l="-1176" t="-4724" r="-7843" b="-1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5562253" y="2744353"/>
                <a:ext cx="4858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253" y="2744353"/>
                <a:ext cx="4858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5562253" y="2997531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253" y="2997531"/>
                <a:ext cx="4779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1905000" y="3053478"/>
                <a:ext cx="66396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Cambria Math" panose="02040503050406030204" pitchFamily="18" charset="0"/>
                  </a:rPr>
                  <a:t>Start</a:t>
                </a:r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053478"/>
                <a:ext cx="663964" cy="646331"/>
              </a:xfrm>
              <a:prstGeom prst="rect">
                <a:avLst/>
              </a:prstGeom>
              <a:blipFill>
                <a:blip r:embed="rId7"/>
                <a:stretch>
                  <a:fillRect l="-8333" t="-7547" r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6000786" y="2605116"/>
            <a:ext cx="2133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0000"/>
                </a:solidFill>
              </a:rPr>
              <a:t>Stabilized</a:t>
            </a:r>
          </a:p>
          <a:p>
            <a:pPr algn="ctr"/>
            <a:r>
              <a:rPr lang="en-US" sz="1500" dirty="0" smtClean="0">
                <a:solidFill>
                  <a:srgbClr val="FF0000"/>
                </a:solidFill>
              </a:rPr>
              <a:t>(solution of Bellman optimality equation)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 rot="1143748">
            <a:off x="2461740" y="2194224"/>
            <a:ext cx="3076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00B050"/>
                </a:solidFill>
              </a:rPr>
              <a:t>Solution of policy evaluation</a:t>
            </a:r>
            <a:endParaRPr lang="en-US" sz="1500" dirty="0">
              <a:solidFill>
                <a:srgbClr val="00B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20446837">
            <a:off x="2371443" y="3522238"/>
            <a:ext cx="35433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FF0000"/>
                </a:solidFill>
              </a:rPr>
              <a:t>Solution of policy improvement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" y="4663328"/>
            <a:ext cx="89358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Making policy greedy with respect to the value function typically makes the value function incorrect for the changed policy</a:t>
            </a:r>
          </a:p>
          <a:p>
            <a:endParaRPr lang="en-US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Making the value function consistent with the policy typically causes that policy no longer to be greedy</a:t>
            </a:r>
          </a:p>
          <a:p>
            <a:endParaRPr lang="en-US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the long run, however, these two processes interact to find a single joint solution: </a:t>
            </a:r>
          </a:p>
          <a:p>
            <a:r>
              <a:rPr lang="en-US" dirty="0"/>
              <a:t> </a:t>
            </a:r>
            <a:r>
              <a:rPr lang="en-US" dirty="0" smtClean="0"/>
              <a:t>     the optimal value function and optimal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81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Generalized Policy Iteration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772912" y="932059"/>
            <a:ext cx="3657600" cy="209735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236912" y="1541659"/>
            <a:ext cx="2704826" cy="533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Dynamic Programming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“full backup”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63429" y="1021782"/>
            <a:ext cx="3738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Generalized Policy Improvement (GPI)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236912" y="2234111"/>
            <a:ext cx="2704826" cy="533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Asynchronous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Dynamic Programming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9" name="Group 28"/>
          <p:cNvGrpSpPr>
            <a:grpSpLocks noChangeAspect="1"/>
          </p:cNvGrpSpPr>
          <p:nvPr/>
        </p:nvGrpSpPr>
        <p:grpSpPr>
          <a:xfrm>
            <a:off x="921971" y="3304766"/>
            <a:ext cx="7300058" cy="2219787"/>
            <a:chOff x="624742" y="2837281"/>
            <a:chExt cx="8290488" cy="2520955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729234" y="2919836"/>
              <a:ext cx="3581400" cy="1219200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729234" y="4139036"/>
              <a:ext cx="3581400" cy="1219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1034034" y="3224636"/>
              <a:ext cx="609600" cy="990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643634" y="3224636"/>
              <a:ext cx="609600" cy="16118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2253234" y="3605636"/>
              <a:ext cx="609600" cy="1143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2862834" y="3643736"/>
              <a:ext cx="609600" cy="800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3472434" y="3986636"/>
              <a:ext cx="38100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3853434" y="3986636"/>
              <a:ext cx="22860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 rot="1130402">
                  <a:off x="2214881" y="3038054"/>
                  <a:ext cx="7865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130402">
                  <a:off x="2214881" y="3038054"/>
                  <a:ext cx="78656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397" t="-1316" r="-8264"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 rot="20448443">
                  <a:off x="1601263" y="5007435"/>
                  <a:ext cx="1734407" cy="31458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𝑔𝑟𝑒𝑒𝑑𝑦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448443">
                  <a:off x="1601263" y="5007435"/>
                  <a:ext cx="1734407" cy="314581"/>
                </a:xfrm>
                <a:prstGeom prst="rect">
                  <a:avLst/>
                </a:prstGeom>
                <a:blipFill>
                  <a:blip r:embed="rId4"/>
                  <a:stretch>
                    <a:fillRect l="-1581" t="-4762" r="-8300" b="-15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4281995" y="3845904"/>
                  <a:ext cx="4858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1995" y="3845904"/>
                  <a:ext cx="485839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5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4281995" y="4099082"/>
                  <a:ext cx="4779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1995" y="4099082"/>
                  <a:ext cx="47795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624742" y="4155029"/>
                  <a:ext cx="663964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latin typeface="Cambria Math" panose="02040503050406030204" pitchFamily="18" charset="0"/>
                    </a:rPr>
                    <a:t>Start</a:t>
                  </a:r>
                  <a:endParaRPr lang="en-US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dirty="0" smtClean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742" y="4155029"/>
                  <a:ext cx="663964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8333" t="-7447" r="-23958" b="-85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TextBox 52"/>
            <p:cNvSpPr txBox="1"/>
            <p:nvPr/>
          </p:nvSpPr>
          <p:spPr>
            <a:xfrm rot="1143748">
              <a:off x="1181482" y="3295775"/>
              <a:ext cx="307629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00B050"/>
                  </a:solidFill>
                </a:rPr>
                <a:t>Solution of policy evaluation</a:t>
              </a:r>
              <a:endParaRPr lang="en-US" sz="1500" dirty="0">
                <a:solidFill>
                  <a:srgbClr val="00B05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 rot="20446837">
              <a:off x="1091185" y="4623789"/>
              <a:ext cx="35433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FF0000"/>
                  </a:solidFill>
                </a:rPr>
                <a:t>Solution of policy improvement</a:t>
              </a:r>
              <a:endParaRPr lang="en-US" sz="1500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 rot="1130402">
                  <a:off x="6538518" y="3005579"/>
                  <a:ext cx="7865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130402">
                  <a:off x="6538518" y="3005579"/>
                  <a:ext cx="786562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2397" t="-2667" r="-8264" b="-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4772138" y="2837281"/>
              <a:ext cx="4143092" cy="2438400"/>
              <a:chOff x="4476211" y="3731866"/>
              <a:chExt cx="4143092" cy="2438400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>
                <a:off x="4580703" y="3731866"/>
                <a:ext cx="3581400" cy="1219200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4580703" y="4951066"/>
                <a:ext cx="3581400" cy="12192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V="1">
                <a:off x="4885503" y="4707604"/>
                <a:ext cx="204820" cy="3196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5083201" y="4710773"/>
                <a:ext cx="166882" cy="3248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 rot="20448443">
                    <a:off x="5441131" y="5817731"/>
                    <a:ext cx="1745090" cy="31458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𝑔𝑟𝑒𝑒𝑑𝑦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448443">
                    <a:off x="5441131" y="5817731"/>
                    <a:ext cx="1745090" cy="31458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575" t="-4724" r="-7874" b="-7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/>
                  <p:cNvSpPr/>
                  <p:nvPr/>
                </p:nvSpPr>
                <p:spPr>
                  <a:xfrm>
                    <a:off x="8133464" y="4657934"/>
                    <a:ext cx="48583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Rectangle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33464" y="4657934"/>
                    <a:ext cx="485839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66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8133464" y="4911112"/>
                    <a:ext cx="47795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33464" y="4911112"/>
                    <a:ext cx="477951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Rectangle 63"/>
                  <p:cNvSpPr/>
                  <p:nvPr/>
                </p:nvSpPr>
                <p:spPr>
                  <a:xfrm>
                    <a:off x="4476211" y="4967059"/>
                    <a:ext cx="663964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>
                        <a:latin typeface="Cambria Math" panose="02040503050406030204" pitchFamily="18" charset="0"/>
                      </a:rPr>
                      <a:t>Start</a:t>
                    </a:r>
                    <a:endParaRPr lang="en-US" dirty="0" smtClean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oMath>
                      </m:oMathPara>
                    </a14:m>
                    <a:endParaRPr lang="en-US" dirty="0" smtClean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4" name="Rectangle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6211" y="4967059"/>
                    <a:ext cx="663964" cy="64633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8333" t="-8602" r="-23958" b="-96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TextBox 64"/>
              <p:cNvSpPr txBox="1"/>
              <p:nvPr/>
            </p:nvSpPr>
            <p:spPr>
              <a:xfrm rot="1143748">
                <a:off x="5032951" y="4107805"/>
                <a:ext cx="307629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B050"/>
                    </a:solidFill>
                  </a:rPr>
                  <a:t>Solution of policy evaluation</a:t>
                </a:r>
                <a:endParaRPr lang="en-US" sz="15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 rot="20446837">
                <a:off x="4942654" y="5435819"/>
                <a:ext cx="354330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FF0000"/>
                    </a:solidFill>
                  </a:rPr>
                  <a:t>Solution of policy improvement</a:t>
                </a:r>
                <a:endParaRPr lang="en-US" sz="15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V="1">
                <a:off x="5236494" y="4699263"/>
                <a:ext cx="204820" cy="3196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5434192" y="4702432"/>
                <a:ext cx="166882" cy="3248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V="1">
                <a:off x="5587485" y="4707604"/>
                <a:ext cx="204820" cy="3196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5785183" y="4710773"/>
                <a:ext cx="166882" cy="3248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flipV="1">
                <a:off x="5937797" y="4702716"/>
                <a:ext cx="204820" cy="3196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6135495" y="4705885"/>
                <a:ext cx="166882" cy="3248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V="1">
                <a:off x="6302377" y="4694688"/>
                <a:ext cx="204820" cy="3196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6500075" y="4697857"/>
                <a:ext cx="195979" cy="4014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6673904" y="4758211"/>
                <a:ext cx="204820" cy="3196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6871602" y="4761380"/>
                <a:ext cx="166882" cy="3248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 flipV="1">
                <a:off x="7024216" y="4753323"/>
                <a:ext cx="204820" cy="3196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7221914" y="4756492"/>
                <a:ext cx="166882" cy="3248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7388796" y="4745295"/>
                <a:ext cx="204820" cy="3196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>
                <a:off x="7586494" y="4748464"/>
                <a:ext cx="166882" cy="3248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 flipV="1">
                <a:off x="4882102" y="4056481"/>
                <a:ext cx="604377" cy="98038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Rectangle 81"/>
          <p:cNvSpPr/>
          <p:nvPr/>
        </p:nvSpPr>
        <p:spPr>
          <a:xfrm>
            <a:off x="705206" y="6183868"/>
            <a:ext cx="77297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333FF"/>
                </a:solidFill>
              </a:rPr>
              <a:t>Asynchronous </a:t>
            </a:r>
            <a:r>
              <a:rPr lang="en-US" dirty="0" smtClean="0">
                <a:solidFill>
                  <a:srgbClr val="3333FF"/>
                </a:solidFill>
              </a:rPr>
              <a:t>Dynamic Programming is a core concept in Reinforcement learning</a:t>
            </a:r>
            <a:endParaRPr 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90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77769" y="779255"/>
                <a:ext cx="5481629" cy="958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</m:oMath>
                  </m:oMathPara>
                </a14:m>
                <a:endParaRPr lang="en-US" sz="5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𝜋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),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69" y="779255"/>
                <a:ext cx="5481629" cy="9583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400800" y="3048000"/>
                <a:ext cx="22453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3048000"/>
                <a:ext cx="2245358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09600" y="3962400"/>
                <a:ext cx="5256439" cy="1002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𝛾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′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962400"/>
                <a:ext cx="5256439" cy="10025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74048" y="5105400"/>
                <a:ext cx="5872057" cy="1548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𝛾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′</m:t>
                                      </m:r>
                                    </m:lim>
                                  </m:limLow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′,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′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48" y="5105400"/>
                <a:ext cx="5872057" cy="1548309"/>
              </a:xfrm>
              <a:prstGeom prst="rect">
                <a:avLst/>
              </a:prstGeom>
              <a:blipFill>
                <a:blip r:embed="rId5"/>
                <a:stretch>
                  <a:fillRect l="-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259398" y="6019800"/>
                <a:ext cx="2816925" cy="4547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∵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′,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398" y="6019800"/>
                <a:ext cx="2816925" cy="4547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Summary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09600" y="1966355"/>
                <a:ext cx="5562600" cy="17321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𝛾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𝜋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966355"/>
                <a:ext cx="5562600" cy="1732141"/>
              </a:xfrm>
              <a:prstGeom prst="rect">
                <a:avLst/>
              </a:prstGeom>
              <a:blipFill>
                <a:blip r:embed="rId7"/>
                <a:stretch>
                  <a:fillRect l="-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 flipH="1">
            <a:off x="0" y="3698496"/>
            <a:ext cx="9076323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76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Efficiency of Dynamic Programming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5118" y="1903427"/>
                <a:ext cx="8839200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 DP method is guaranteed to find an optimal policy in polynomial time even though the total number of deterministic policies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Linear programming methods can also be used to solve MDPs, and in some case their worst-case convergence are better than those of DP methods. But linear programming methods become impractical at a much smaller number of states than do DP methods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 DP method is guaranteed to find an optimal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For </a:t>
                </a:r>
                <a:r>
                  <a:rPr lang="en-US" dirty="0"/>
                  <a:t>a large problem, asynchronous DP is more efficient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DP </a:t>
                </a:r>
                <a:r>
                  <a:rPr lang="en-US" dirty="0"/>
                  <a:t>methods update estimates of the values of states based on estimates of the values of successor sates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update is based on other update (bootstrapping</a:t>
                </a:r>
                <a:r>
                  <a:rPr lang="en-US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)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18" y="1903427"/>
                <a:ext cx="8839200" cy="3693319"/>
              </a:xfrm>
              <a:prstGeom prst="rect">
                <a:avLst/>
              </a:prstGeom>
              <a:blipFill>
                <a:blip r:embed="rId3"/>
                <a:stretch>
                  <a:fillRect l="-414" t="-825" b="-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895600" y="1066800"/>
                <a:ext cx="229338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: Number of </a:t>
                </a:r>
                <a:r>
                  <a:rPr lang="en-US" dirty="0" smtClean="0"/>
                  <a:t>states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: Number of actions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066800"/>
                <a:ext cx="2293385" cy="646331"/>
              </a:xfrm>
              <a:prstGeom prst="rect">
                <a:avLst/>
              </a:prstGeom>
              <a:blipFill>
                <a:blip r:embed="rId4"/>
                <a:stretch>
                  <a:fillRect t="-4717" r="-159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84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133600" y="1524000"/>
            <a:ext cx="5639994" cy="3483980"/>
            <a:chOff x="-138838" y="1339334"/>
            <a:chExt cx="6442461" cy="40497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-138838" y="3159852"/>
                  <a:ext cx="529483" cy="523171"/>
                </a:xfrm>
                <a:prstGeom prst="ellipse">
                  <a:avLst/>
                </a:prstGeom>
                <a:noFill/>
                <a:ln w="19050">
                  <a:solidFill>
                    <a:srgbClr val="3333FF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8838" y="3159852"/>
                  <a:ext cx="529483" cy="523171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19050">
                  <a:solidFill>
                    <a:srgbClr val="3333FF"/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>
                  <a:off x="4293716" y="2812929"/>
                  <a:ext cx="529483" cy="523171"/>
                </a:xfrm>
                <a:prstGeom prst="ellipse">
                  <a:avLst/>
                </a:prstGeom>
                <a:noFill/>
                <a:ln w="19050">
                  <a:solidFill>
                    <a:srgbClr val="3333FF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3716" y="2812929"/>
                  <a:ext cx="529483" cy="523171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19050">
                  <a:solidFill>
                    <a:srgbClr val="3333FF"/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/>
                <p:nvPr/>
              </p:nvSpPr>
              <p:spPr>
                <a:xfrm>
                  <a:off x="4301052" y="3520926"/>
                  <a:ext cx="529483" cy="523171"/>
                </a:xfrm>
                <a:prstGeom prst="ellipse">
                  <a:avLst/>
                </a:prstGeom>
                <a:noFill/>
                <a:ln w="19050">
                  <a:solidFill>
                    <a:srgbClr val="3333FF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1052" y="3520926"/>
                  <a:ext cx="529483" cy="523171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19050">
                  <a:solidFill>
                    <a:srgbClr val="3333FF"/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>
              <a:stCxn id="21" idx="6"/>
            </p:cNvCxnSpPr>
            <p:nvPr/>
          </p:nvCxnSpPr>
          <p:spPr>
            <a:xfrm flipV="1">
              <a:off x="390645" y="3418515"/>
              <a:ext cx="1646563" cy="29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608815" y="3421438"/>
              <a:ext cx="1684901" cy="3269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/>
                <p:cNvSpPr/>
                <p:nvPr/>
              </p:nvSpPr>
              <p:spPr>
                <a:xfrm>
                  <a:off x="2076860" y="1814825"/>
                  <a:ext cx="529483" cy="523171"/>
                </a:xfrm>
                <a:prstGeom prst="ellipse">
                  <a:avLst/>
                </a:prstGeom>
                <a:noFill/>
                <a:ln w="19050">
                  <a:solidFill>
                    <a:srgbClr val="00B05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sz="1600" b="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Oval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6860" y="1814825"/>
                  <a:ext cx="529483" cy="523171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 l="-5063"/>
                  </a:stretch>
                </a:blipFill>
                <a:ln w="19050">
                  <a:solidFill>
                    <a:srgbClr val="00B050"/>
                  </a:solidFill>
                  <a:prstDash val="sys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>
              <a:stCxn id="21" idx="6"/>
              <a:endCxn id="30" idx="2"/>
            </p:cNvCxnSpPr>
            <p:nvPr/>
          </p:nvCxnSpPr>
          <p:spPr>
            <a:xfrm flipV="1">
              <a:off x="390645" y="2076411"/>
              <a:ext cx="1686215" cy="134502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1" idx="6"/>
              <a:endCxn id="58" idx="2"/>
            </p:cNvCxnSpPr>
            <p:nvPr/>
          </p:nvCxnSpPr>
          <p:spPr>
            <a:xfrm>
              <a:off x="390645" y="3421438"/>
              <a:ext cx="1688686" cy="13450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/>
                <p:cNvSpPr/>
                <p:nvPr/>
              </p:nvSpPr>
              <p:spPr>
                <a:xfrm>
                  <a:off x="4299677" y="2175900"/>
                  <a:ext cx="529483" cy="523171"/>
                </a:xfrm>
                <a:prstGeom prst="ellipse">
                  <a:avLst/>
                </a:prstGeom>
                <a:noFill/>
                <a:ln w="19050">
                  <a:solidFill>
                    <a:srgbClr val="3333FF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Oval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9677" y="2175900"/>
                  <a:ext cx="529483" cy="523171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19050">
                  <a:solidFill>
                    <a:srgbClr val="3333FF"/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Arrow Connector 56"/>
            <p:cNvCxnSpPr/>
            <p:nvPr/>
          </p:nvCxnSpPr>
          <p:spPr>
            <a:xfrm>
              <a:off x="2607440" y="2076412"/>
              <a:ext cx="1684901" cy="32698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Oval 57"/>
                <p:cNvSpPr/>
                <p:nvPr/>
              </p:nvSpPr>
              <p:spPr>
                <a:xfrm>
                  <a:off x="2079331" y="4504877"/>
                  <a:ext cx="529483" cy="523171"/>
                </a:xfrm>
                <a:prstGeom prst="ellipse">
                  <a:avLst/>
                </a:prstGeom>
                <a:noFill/>
                <a:ln w="19050">
                  <a:solidFill>
                    <a:srgbClr val="00B05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sz="1600" b="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Oval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9331" y="4504877"/>
                  <a:ext cx="529483" cy="523171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 l="-5063" r="-1266"/>
                  </a:stretch>
                </a:blipFill>
                <a:ln w="19050">
                  <a:solidFill>
                    <a:srgbClr val="00B050"/>
                  </a:solidFill>
                  <a:prstDash val="sys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58"/>
                <p:cNvSpPr/>
                <p:nvPr/>
              </p:nvSpPr>
              <p:spPr>
                <a:xfrm>
                  <a:off x="2076859" y="3159851"/>
                  <a:ext cx="529483" cy="523171"/>
                </a:xfrm>
                <a:prstGeom prst="ellipse">
                  <a:avLst/>
                </a:prstGeom>
                <a:noFill/>
                <a:ln w="19050">
                  <a:solidFill>
                    <a:srgbClr val="00B05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sz="1600" b="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Oval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6859" y="3159851"/>
                  <a:ext cx="529483" cy="523171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 l="-5063" r="-1266"/>
                  </a:stretch>
                </a:blipFill>
                <a:ln w="19050">
                  <a:solidFill>
                    <a:srgbClr val="00B050"/>
                  </a:solidFill>
                  <a:prstDash val="sys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Oval 61"/>
                <p:cNvSpPr/>
                <p:nvPr/>
              </p:nvSpPr>
              <p:spPr>
                <a:xfrm>
                  <a:off x="4301052" y="4157955"/>
                  <a:ext cx="529483" cy="523171"/>
                </a:xfrm>
                <a:prstGeom prst="ellipse">
                  <a:avLst/>
                </a:prstGeom>
                <a:noFill/>
                <a:ln w="19050">
                  <a:solidFill>
                    <a:srgbClr val="3333FF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Oval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1052" y="4157955"/>
                  <a:ext cx="529483" cy="523171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19050">
                  <a:solidFill>
                    <a:srgbClr val="3333FF"/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/>
                <p:cNvSpPr/>
                <p:nvPr/>
              </p:nvSpPr>
              <p:spPr>
                <a:xfrm>
                  <a:off x="4308389" y="4865952"/>
                  <a:ext cx="529483" cy="523171"/>
                </a:xfrm>
                <a:prstGeom prst="ellipse">
                  <a:avLst/>
                </a:prstGeom>
                <a:noFill/>
                <a:ln w="19050">
                  <a:solidFill>
                    <a:srgbClr val="3333FF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Oval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8389" y="4865952"/>
                  <a:ext cx="529483" cy="523171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19050">
                  <a:solidFill>
                    <a:srgbClr val="3333FF"/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/>
            <p:cNvCxnSpPr>
              <a:endCxn id="62" idx="2"/>
            </p:cNvCxnSpPr>
            <p:nvPr/>
          </p:nvCxnSpPr>
          <p:spPr>
            <a:xfrm flipV="1">
              <a:off x="2616152" y="4419541"/>
              <a:ext cx="1684901" cy="3469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2616152" y="4766463"/>
              <a:ext cx="1684901" cy="3269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54" idx="2"/>
            </p:cNvCxnSpPr>
            <p:nvPr/>
          </p:nvCxnSpPr>
          <p:spPr>
            <a:xfrm flipV="1">
              <a:off x="2607440" y="1729489"/>
              <a:ext cx="1684901" cy="34692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4292340" y="1467903"/>
              <a:ext cx="529483" cy="523171"/>
            </a:xfrm>
            <a:prstGeom prst="ellipse">
              <a:avLst/>
            </a:prstGeom>
            <a:noFill/>
            <a:ln w="19050">
              <a:solidFill>
                <a:srgbClr val="3333F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1159388" y="2183310"/>
                  <a:ext cx="486279" cy="3887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9388" y="2183310"/>
                  <a:ext cx="486279" cy="38877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146105" y="3029737"/>
                  <a:ext cx="491579" cy="3887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105" y="3029737"/>
                  <a:ext cx="491579" cy="388778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1194700" y="3718220"/>
                  <a:ext cx="491579" cy="3887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4700" y="3718220"/>
                  <a:ext cx="491579" cy="388778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>
              <a:endCxn id="22" idx="2"/>
            </p:cNvCxnSpPr>
            <p:nvPr/>
          </p:nvCxnSpPr>
          <p:spPr>
            <a:xfrm flipV="1">
              <a:off x="2608815" y="3074516"/>
              <a:ext cx="1684901" cy="3469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4343717" y="1533617"/>
                  <a:ext cx="469563" cy="3935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717" y="1533617"/>
                  <a:ext cx="469563" cy="39353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4335316" y="2231789"/>
                  <a:ext cx="474981" cy="3935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5316" y="2231789"/>
                  <a:ext cx="474981" cy="39353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4364641" y="2858097"/>
                  <a:ext cx="469563" cy="3935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641" y="2858097"/>
                  <a:ext cx="469563" cy="39353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4356238" y="3556267"/>
                  <a:ext cx="474981" cy="3935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6238" y="3556267"/>
                  <a:ext cx="474981" cy="39353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4374542" y="4204053"/>
                  <a:ext cx="469563" cy="3935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4542" y="4204053"/>
                  <a:ext cx="469563" cy="39353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4366139" y="4902223"/>
                  <a:ext cx="474981" cy="3935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6139" y="4902223"/>
                  <a:ext cx="474981" cy="39353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1755292" y="1339334"/>
                  <a:ext cx="1149187" cy="3935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𝑄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600" i="1">
                            <a:latin typeface="Cambria Math"/>
                          </a:rPr>
                          <m:t>(</m:t>
                        </m:r>
                        <m:r>
                          <a:rPr lang="en-US" sz="1600" i="1">
                            <a:latin typeface="Cambria Math"/>
                          </a:rPr>
                          <m:t>𝑠</m:t>
                        </m:r>
                        <m:r>
                          <a:rPr lang="en-US" sz="16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5292" y="1339334"/>
                  <a:ext cx="1149187" cy="393536"/>
                </a:xfrm>
                <a:prstGeom prst="rect">
                  <a:avLst/>
                </a:prstGeom>
                <a:blipFill>
                  <a:blip r:embed="rId17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1732011" y="2748926"/>
                  <a:ext cx="1154607" cy="3935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𝑄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600" i="1">
                            <a:latin typeface="Cambria Math"/>
                          </a:rPr>
                          <m:t>(</m:t>
                        </m:r>
                        <m:r>
                          <a:rPr lang="en-US" sz="1600" i="1">
                            <a:latin typeface="Cambria Math"/>
                          </a:rPr>
                          <m:t>𝑠</m:t>
                        </m:r>
                        <m:r>
                          <a:rPr lang="en-US" sz="16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2011" y="2748926"/>
                  <a:ext cx="1154607" cy="393536"/>
                </a:xfrm>
                <a:prstGeom prst="rect">
                  <a:avLst/>
                </a:prstGeom>
                <a:blipFill>
                  <a:blip r:embed="rId18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1732173" y="4106916"/>
                  <a:ext cx="1154607" cy="3935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𝑄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600" i="1">
                            <a:latin typeface="Cambria Math"/>
                          </a:rPr>
                          <m:t>(</m:t>
                        </m:r>
                        <m:r>
                          <a:rPr lang="en-US" sz="1600" i="1">
                            <a:latin typeface="Cambria Math"/>
                          </a:rPr>
                          <m:t>𝑠</m:t>
                        </m:r>
                        <m:r>
                          <a:rPr lang="en-US" sz="16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2173" y="4106916"/>
                  <a:ext cx="1154607" cy="393536"/>
                </a:xfrm>
                <a:prstGeom prst="rect">
                  <a:avLst/>
                </a:prstGeom>
                <a:blipFill>
                  <a:blip r:embed="rId19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4893031" y="1533617"/>
                  <a:ext cx="1410592" cy="3935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sz="1600" i="1">
                            <a:solidFill>
                              <a:srgbClr val="3333FF"/>
                            </a:solidFill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1600" b="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16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3333FF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rgbClr val="3333FF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3031" y="1533617"/>
                  <a:ext cx="1410592" cy="393536"/>
                </a:xfrm>
                <a:prstGeom prst="rect">
                  <a:avLst/>
                </a:prstGeom>
                <a:blipFill>
                  <a:blip r:embed="rId20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Rectangle 41"/>
          <p:cNvSpPr/>
          <p:nvPr/>
        </p:nvSpPr>
        <p:spPr>
          <a:xfrm>
            <a:off x="1033151" y="3729163"/>
            <a:ext cx="184731" cy="4234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04800" y="762000"/>
                <a:ext cx="3886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Bellman optimality equation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762000"/>
                <a:ext cx="3886200" cy="381000"/>
              </a:xfrm>
              <a:prstGeom prst="rect">
                <a:avLst/>
              </a:prstGeom>
              <a:blipFill>
                <a:blip r:embed="rId23"/>
                <a:stretch>
                  <a:fillRect l="-1254" t="-7937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447800" y="3130541"/>
                <a:ext cx="7903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solidFill>
                            <a:srgbClr val="3333FF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i="1">
                          <a:solidFill>
                            <a:srgbClr val="3333FF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130541"/>
                <a:ext cx="790345" cy="369332"/>
              </a:xfrm>
              <a:prstGeom prst="rect">
                <a:avLst/>
              </a:prstGeom>
              <a:blipFill>
                <a:blip r:embed="rId2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/>
          <p:cNvSpPr/>
          <p:nvPr/>
        </p:nvSpPr>
        <p:spPr>
          <a:xfrm>
            <a:off x="2140774" y="2938239"/>
            <a:ext cx="938225" cy="748905"/>
          </a:xfrm>
          <a:prstGeom prst="arc">
            <a:avLst>
              <a:gd name="adj1" fmla="val 19355172"/>
              <a:gd name="adj2" fmla="val 2357455"/>
            </a:avLst>
          </a:prstGeom>
          <a:solidFill>
            <a:srgbClr val="FF0000">
              <a:alpha val="21176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99818" y="3045119"/>
            <a:ext cx="65478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srgbClr val="FF0000"/>
                </a:solidFill>
              </a:rPr>
              <a:t>max</a:t>
            </a:r>
            <a:endParaRPr lang="en-US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6538704" y="2243687"/>
                <a:ext cx="123489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1600" i="1">
                          <a:solidFill>
                            <a:srgbClr val="3333FF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1600" b="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rgbClr val="3333FF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704" y="2243687"/>
                <a:ext cx="1234890" cy="338554"/>
              </a:xfrm>
              <a:prstGeom prst="rect">
                <a:avLst/>
              </a:prstGeom>
              <a:blipFill>
                <a:blip r:embed="rId2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1783239" y="5184150"/>
                <a:ext cx="4878002" cy="7936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6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6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/>
                                </a:rPr>
                                <m:t>)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𝑎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1600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𝛾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′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239" y="5184150"/>
                <a:ext cx="4878002" cy="793679"/>
              </a:xfrm>
              <a:prstGeom prst="rect">
                <a:avLst/>
              </a:prstGeom>
              <a:blipFill>
                <a:blip r:embed="rId26"/>
                <a:stretch>
                  <a:fillRect t="-109924" b="-127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Summary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454162" y="5869629"/>
                <a:ext cx="2638863" cy="4547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∵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162" y="5869629"/>
                <a:ext cx="2638863" cy="45474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67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4799" y="762000"/>
                <a:ext cx="4382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Bellman optimality equation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" y="762000"/>
                <a:ext cx="4382005" cy="369332"/>
              </a:xfrm>
              <a:prstGeom prst="rect">
                <a:avLst/>
              </a:prstGeom>
              <a:blipFill>
                <a:blip r:embed="rId3"/>
                <a:stretch>
                  <a:fillRect l="-111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/>
              <p:cNvSpPr/>
              <p:nvPr/>
            </p:nvSpPr>
            <p:spPr>
              <a:xfrm>
                <a:off x="3904062" y="2153724"/>
                <a:ext cx="463531" cy="450077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Oval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062" y="2153724"/>
                <a:ext cx="463531" cy="45007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/>
              <p:cNvSpPr/>
              <p:nvPr/>
            </p:nvSpPr>
            <p:spPr>
              <a:xfrm>
                <a:off x="3921249" y="3572946"/>
                <a:ext cx="463531" cy="450077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Oval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249" y="3572946"/>
                <a:ext cx="463531" cy="45007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/>
              <p:cNvSpPr/>
              <p:nvPr/>
            </p:nvSpPr>
            <p:spPr>
              <a:xfrm>
                <a:off x="1974099" y="2863396"/>
                <a:ext cx="463531" cy="450077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Oval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099" y="2863396"/>
                <a:ext cx="463531" cy="45007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3930288" y="2211531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88" y="2211531"/>
                <a:ext cx="411075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3969561" y="3603349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561" y="3603349"/>
                <a:ext cx="415818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/>
              <p:cNvSpPr/>
              <p:nvPr/>
            </p:nvSpPr>
            <p:spPr>
              <a:xfrm>
                <a:off x="1031138" y="2919159"/>
                <a:ext cx="92070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1600" i="1">
                          <a:latin typeface="Cambria Math"/>
                        </a:rPr>
                        <m:t>(</m:t>
                      </m:r>
                      <m:r>
                        <a:rPr lang="en-US" sz="1600" i="1">
                          <a:latin typeface="Cambria Math"/>
                        </a:rPr>
                        <m:t>𝑠</m:t>
                      </m:r>
                      <m:r>
                        <a:rPr lang="en-US" sz="1600" i="1">
                          <a:latin typeface="Cambria Math"/>
                        </a:rPr>
                        <m:t>,</m:t>
                      </m:r>
                      <m:r>
                        <a:rPr lang="en-US" sz="1600" b="0" i="1" smtClean="0">
                          <a:latin typeface="Cambria Math"/>
                        </a:rPr>
                        <m:t>𝑎</m:t>
                      </m:r>
                      <m:r>
                        <a:rPr lang="en-US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38" y="2919159"/>
                <a:ext cx="920700" cy="338554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/>
          <p:cNvCxnSpPr/>
          <p:nvPr/>
        </p:nvCxnSpPr>
        <p:spPr>
          <a:xfrm>
            <a:off x="4367593" y="2367284"/>
            <a:ext cx="1264121" cy="3118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/>
              <p:cNvSpPr/>
              <p:nvPr/>
            </p:nvSpPr>
            <p:spPr>
              <a:xfrm>
                <a:off x="5631711" y="1703647"/>
                <a:ext cx="463531" cy="450077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5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15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15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sz="15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Oval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711" y="1703647"/>
                <a:ext cx="463531" cy="450077"/>
              </a:xfrm>
              <a:prstGeom prst="ellipse">
                <a:avLst/>
              </a:prstGeom>
              <a:blipFill>
                <a:blip r:embed="rId9"/>
                <a:stretch>
                  <a:fillRect l="-6329" r="-10127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/>
          <p:cNvCxnSpPr>
            <a:stCxn id="70" idx="6"/>
            <a:endCxn id="105" idx="2"/>
          </p:cNvCxnSpPr>
          <p:nvPr/>
        </p:nvCxnSpPr>
        <p:spPr>
          <a:xfrm flipV="1">
            <a:off x="4367593" y="1928686"/>
            <a:ext cx="1264118" cy="45007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val 108"/>
              <p:cNvSpPr/>
              <p:nvPr/>
            </p:nvSpPr>
            <p:spPr>
              <a:xfrm>
                <a:off x="5631713" y="2454119"/>
                <a:ext cx="463531" cy="450077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5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15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15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′′</m:t>
                      </m:r>
                    </m:oMath>
                  </m:oMathPara>
                </a14:m>
                <a:endParaRPr lang="en-US" sz="15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Oval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713" y="2454119"/>
                <a:ext cx="463531" cy="450077"/>
              </a:xfrm>
              <a:prstGeom prst="ellipse">
                <a:avLst/>
              </a:prstGeom>
              <a:blipFill>
                <a:blip r:embed="rId10"/>
                <a:stretch>
                  <a:fillRect l="-11392" r="-15190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>
                <a:off x="4667563" y="1815170"/>
                <a:ext cx="43531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563" y="1815170"/>
                <a:ext cx="435312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/>
              <p:cNvSpPr/>
              <p:nvPr/>
            </p:nvSpPr>
            <p:spPr>
              <a:xfrm>
                <a:off x="4667563" y="2486667"/>
                <a:ext cx="44005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1" name="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563" y="2486667"/>
                <a:ext cx="440056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/>
          <p:cNvCxnSpPr/>
          <p:nvPr/>
        </p:nvCxnSpPr>
        <p:spPr>
          <a:xfrm>
            <a:off x="4386835" y="3797984"/>
            <a:ext cx="1264121" cy="31187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Oval 120"/>
              <p:cNvSpPr/>
              <p:nvPr/>
            </p:nvSpPr>
            <p:spPr>
              <a:xfrm>
                <a:off x="5650953" y="3134347"/>
                <a:ext cx="463531" cy="450077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5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15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15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sz="15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Oval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953" y="3134347"/>
                <a:ext cx="463531" cy="450077"/>
              </a:xfrm>
              <a:prstGeom prst="ellipse">
                <a:avLst/>
              </a:prstGeom>
              <a:blipFill>
                <a:blip r:embed="rId13"/>
                <a:stretch>
                  <a:fillRect l="-6329" r="-10127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/>
          <p:cNvCxnSpPr>
            <a:endCxn id="121" idx="2"/>
          </p:cNvCxnSpPr>
          <p:nvPr/>
        </p:nvCxnSpPr>
        <p:spPr>
          <a:xfrm flipV="1">
            <a:off x="4386835" y="3359386"/>
            <a:ext cx="1264118" cy="45007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Oval 122"/>
              <p:cNvSpPr/>
              <p:nvPr/>
            </p:nvSpPr>
            <p:spPr>
              <a:xfrm>
                <a:off x="5650955" y="3884819"/>
                <a:ext cx="463531" cy="450077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5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15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15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′′</m:t>
                      </m:r>
                    </m:oMath>
                  </m:oMathPara>
                </a14:m>
                <a:endParaRPr lang="en-US" sz="15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Oval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955" y="3884819"/>
                <a:ext cx="463531" cy="450077"/>
              </a:xfrm>
              <a:prstGeom prst="ellipse">
                <a:avLst/>
              </a:prstGeom>
              <a:blipFill>
                <a:blip r:embed="rId14"/>
                <a:stretch>
                  <a:fillRect l="-11392" r="-13924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/>
              <p:cNvSpPr/>
              <p:nvPr/>
            </p:nvSpPr>
            <p:spPr>
              <a:xfrm>
                <a:off x="4686805" y="3245870"/>
                <a:ext cx="43531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05" y="3245870"/>
                <a:ext cx="435312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/>
              <p:cNvSpPr/>
              <p:nvPr/>
            </p:nvSpPr>
            <p:spPr>
              <a:xfrm>
                <a:off x="4686805" y="3917367"/>
                <a:ext cx="44005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05" y="3917367"/>
                <a:ext cx="440056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/>
              <p:cNvSpPr/>
              <p:nvPr/>
            </p:nvSpPr>
            <p:spPr>
              <a:xfrm rot="20081522">
                <a:off x="2604396" y="2369331"/>
                <a:ext cx="121939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400" i="1">
                          <a:latin typeface="Cambria Math"/>
                        </a:rPr>
                        <m:t>𝑠</m:t>
                      </m:r>
                      <m:r>
                        <a:rPr lang="en-US" sz="1400" i="1">
                          <a:latin typeface="Cambria Math"/>
                        </a:rPr>
                        <m:t>,</m:t>
                      </m:r>
                      <m:r>
                        <a:rPr lang="en-US" sz="1400" i="1">
                          <a:latin typeface="Cambria Math"/>
                        </a:rPr>
                        <m:t>𝑎</m:t>
                      </m:r>
                      <m:r>
                        <a:rPr lang="en-US" sz="14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Rectangle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81522">
                <a:off x="2604396" y="2369331"/>
                <a:ext cx="1219392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/>
              <p:cNvSpPr/>
              <p:nvPr/>
            </p:nvSpPr>
            <p:spPr>
              <a:xfrm rot="20073010">
                <a:off x="2810286" y="2613118"/>
                <a:ext cx="10148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73010">
                <a:off x="2810286" y="2613118"/>
                <a:ext cx="1014893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/>
          <p:cNvCxnSpPr>
            <a:stCxn id="82" idx="6"/>
            <a:endCxn id="70" idx="2"/>
          </p:cNvCxnSpPr>
          <p:nvPr/>
        </p:nvCxnSpPr>
        <p:spPr>
          <a:xfrm flipV="1">
            <a:off x="2437630" y="2378763"/>
            <a:ext cx="1466432" cy="7096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 rot="1578126">
                <a:off x="2748857" y="3235981"/>
                <a:ext cx="121939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400" i="1">
                          <a:latin typeface="Cambria Math"/>
                        </a:rPr>
                        <m:t>𝑠</m:t>
                      </m:r>
                      <m:r>
                        <a:rPr lang="en-US" sz="1400" i="1">
                          <a:latin typeface="Cambria Math"/>
                        </a:rPr>
                        <m:t>,</m:t>
                      </m:r>
                      <m:r>
                        <a:rPr lang="en-US" sz="1400" i="1">
                          <a:latin typeface="Cambria Math"/>
                        </a:rPr>
                        <m:t>𝑎</m:t>
                      </m:r>
                      <m:r>
                        <a:rPr lang="en-US" sz="14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78126">
                <a:off x="2748857" y="3235981"/>
                <a:ext cx="1219392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/>
              <p:cNvSpPr/>
              <p:nvPr/>
            </p:nvSpPr>
            <p:spPr>
              <a:xfrm rot="1522657">
                <a:off x="2724599" y="3468094"/>
                <a:ext cx="9789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22657">
                <a:off x="2724599" y="3468094"/>
                <a:ext cx="978986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/>
          <p:cNvCxnSpPr>
            <a:endCxn id="71" idx="2"/>
          </p:cNvCxnSpPr>
          <p:nvPr/>
        </p:nvCxnSpPr>
        <p:spPr>
          <a:xfrm>
            <a:off x="2439795" y="3088436"/>
            <a:ext cx="1481454" cy="70954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/>
              <p:cNvSpPr/>
              <p:nvPr/>
            </p:nvSpPr>
            <p:spPr>
              <a:xfrm>
                <a:off x="1447800" y="4970125"/>
                <a:ext cx="5087162" cy="547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i="1">
                              <a:latin typeface="Cambria Math"/>
                            </a:rPr>
                            <m:t>𝑠</m:t>
                          </m:r>
                          <m:r>
                            <a:rPr lang="en-US" sz="1600" i="1">
                              <a:latin typeface="Cambria Math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sz="1600" i="1">
                              <a:latin typeface="Cambria Math"/>
                            </a:rPr>
                            <m:t>𝑇</m:t>
                          </m:r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r>
                            <a:rPr lang="en-US" sz="1600" i="1">
                              <a:latin typeface="Cambria Math"/>
                            </a:rPr>
                            <m:t>𝑠</m:t>
                          </m:r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</a:rPr>
                            <m:t>𝑎</m:t>
                          </m:r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600" i="1"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𝛾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𝑎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′</m:t>
                                      </m:r>
                                    </m:lim>
                                  </m:limLow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′,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𝑎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′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970125"/>
                <a:ext cx="5087162" cy="547458"/>
              </a:xfrm>
              <a:prstGeom prst="rect">
                <a:avLst/>
              </a:prstGeom>
              <a:blipFill>
                <a:blip r:embed="rId21"/>
                <a:stretch>
                  <a:fillRect t="-160000" b="-2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134176" y="1759408"/>
                <a:ext cx="105009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</a:rPr>
                            <m:t>𝑎</m:t>
                          </m:r>
                          <m:r>
                            <a:rPr lang="en-US" sz="1600" i="1">
                              <a:latin typeface="Cambria Math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76" y="1759408"/>
                <a:ext cx="1050095" cy="338554"/>
              </a:xfrm>
              <a:prstGeom prst="rect">
                <a:avLst/>
              </a:prstGeom>
              <a:blipFill>
                <a:blip r:embed="rId22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/>
              <p:cNvSpPr/>
              <p:nvPr/>
            </p:nvSpPr>
            <p:spPr>
              <a:xfrm>
                <a:off x="6134528" y="2509880"/>
                <a:ext cx="110773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</a:rPr>
                            <m:t>𝑎</m:t>
                          </m:r>
                          <m:r>
                            <a:rPr lang="en-US" sz="1600" i="1">
                              <a:latin typeface="Cambria Math"/>
                            </a:rPr>
                            <m:t>′′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1" name="Rectangle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528" y="2509880"/>
                <a:ext cx="1107739" cy="338554"/>
              </a:xfrm>
              <a:prstGeom prst="rect">
                <a:avLst/>
              </a:prstGeom>
              <a:blipFill>
                <a:blip r:embed="rId23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/>
              <p:cNvSpPr/>
              <p:nvPr/>
            </p:nvSpPr>
            <p:spPr>
              <a:xfrm>
                <a:off x="6141285" y="3166895"/>
                <a:ext cx="105009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</a:rPr>
                            <m:t>𝑎</m:t>
                          </m:r>
                          <m:r>
                            <a:rPr lang="en-US" sz="1600" i="1">
                              <a:latin typeface="Cambria Math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2" name="Rectangle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285" y="3166895"/>
                <a:ext cx="1050095" cy="338554"/>
              </a:xfrm>
              <a:prstGeom prst="rect">
                <a:avLst/>
              </a:prstGeom>
              <a:blipFill>
                <a:blip r:embed="rId24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/>
              <p:cNvSpPr/>
              <p:nvPr/>
            </p:nvSpPr>
            <p:spPr>
              <a:xfrm>
                <a:off x="6141637" y="3917367"/>
                <a:ext cx="110773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</a:rPr>
                            <m:t>𝑎</m:t>
                          </m:r>
                          <m:r>
                            <a:rPr lang="en-US" sz="1600" i="1">
                              <a:latin typeface="Cambria Math"/>
                            </a:rPr>
                            <m:t>′′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3" name="Rectangle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637" y="3917367"/>
                <a:ext cx="1107739" cy="338554"/>
              </a:xfrm>
              <a:prstGeom prst="rect">
                <a:avLst/>
              </a:prstGeom>
              <a:blipFill>
                <a:blip r:embed="rId25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904062" y="1295530"/>
                <a:ext cx="42479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062" y="1295530"/>
                <a:ext cx="424796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730099" y="1295400"/>
                <a:ext cx="42479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099" y="1295400"/>
                <a:ext cx="424796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/>
          <p:cNvSpPr/>
          <p:nvPr/>
        </p:nvSpPr>
        <p:spPr>
          <a:xfrm>
            <a:off x="3929207" y="1987747"/>
            <a:ext cx="938225" cy="748905"/>
          </a:xfrm>
          <a:prstGeom prst="arc">
            <a:avLst>
              <a:gd name="adj1" fmla="val 20560048"/>
              <a:gd name="adj2" fmla="val 929728"/>
            </a:avLst>
          </a:prstGeom>
          <a:solidFill>
            <a:srgbClr val="FF0000">
              <a:alpha val="21176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790450" y="2170672"/>
            <a:ext cx="65478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srgbClr val="FF0000"/>
                </a:solidFill>
              </a:rPr>
              <a:t>max</a:t>
            </a:r>
            <a:endParaRPr lang="en-US" sz="1500" dirty="0"/>
          </a:p>
        </p:txBody>
      </p:sp>
      <p:sp>
        <p:nvSpPr>
          <p:cNvPr id="40" name="Arc 39"/>
          <p:cNvSpPr/>
          <p:nvPr/>
        </p:nvSpPr>
        <p:spPr>
          <a:xfrm>
            <a:off x="3941337" y="3405411"/>
            <a:ext cx="938225" cy="748905"/>
          </a:xfrm>
          <a:prstGeom prst="arc">
            <a:avLst>
              <a:gd name="adj1" fmla="val 20560048"/>
              <a:gd name="adj2" fmla="val 929728"/>
            </a:avLst>
          </a:prstGeom>
          <a:solidFill>
            <a:srgbClr val="FF0000">
              <a:alpha val="21176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802580" y="3588336"/>
            <a:ext cx="65478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srgbClr val="FF0000"/>
                </a:solidFill>
              </a:rPr>
              <a:t>max</a:t>
            </a:r>
            <a:endParaRPr lang="en-US" sz="1500" dirty="0"/>
          </a:p>
        </p:txBody>
      </p:sp>
      <p:sp>
        <p:nvSpPr>
          <p:cNvPr id="42" name="TextBox 4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Summary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078458" y="5745110"/>
                <a:ext cx="4004814" cy="604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458" y="5745110"/>
                <a:ext cx="4004814" cy="604396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6248400" y="5790824"/>
                <a:ext cx="2816925" cy="4547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∵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′,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5790824"/>
                <a:ext cx="2816925" cy="45474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48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Dynamic Programming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852526"/>
            <a:ext cx="83058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term </a:t>
            </a:r>
            <a:r>
              <a:rPr lang="en-US" b="1" dirty="0" smtClean="0">
                <a:solidFill>
                  <a:srgbClr val="FF0000"/>
                </a:solidFill>
              </a:rPr>
              <a:t>dynamic programming (DP) </a:t>
            </a:r>
            <a:r>
              <a:rPr lang="en-US" dirty="0" smtClean="0"/>
              <a:t>refers to a collection of algorithms that can be used to compute optimal polices given </a:t>
            </a:r>
            <a:r>
              <a:rPr lang="en-US" dirty="0" smtClean="0">
                <a:solidFill>
                  <a:srgbClr val="00B050"/>
                </a:solidFill>
              </a:rPr>
              <a:t>a perfect model of the environment </a:t>
            </a:r>
            <a:r>
              <a:rPr lang="en-US" dirty="0" smtClean="0"/>
              <a:t>as a Markov decision process (MDP)</a:t>
            </a:r>
          </a:p>
          <a:p>
            <a:endParaRPr lang="en-US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key idea of DP (and reinforcement learning) is the use of value functions to organize and structure the search for good policies </a:t>
            </a:r>
            <a:endParaRPr lang="en-US" dirty="0" smtClean="0"/>
          </a:p>
          <a:p>
            <a:endParaRPr lang="en-US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Optimal policies can be derived from the optimal value functions that satisfy the Bellman optimality equations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28955" y="3303141"/>
                <a:ext cx="5268237" cy="604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𝛾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′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955" y="3303141"/>
                <a:ext cx="5268237" cy="6043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14400" y="3988941"/>
                <a:ext cx="5949001" cy="1116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𝛾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′</m:t>
                                      </m:r>
                                    </m:lim>
                                  </m:limLow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′,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′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988941"/>
                <a:ext cx="5949001" cy="11164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019800" y="4561310"/>
                <a:ext cx="2747996" cy="4547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∵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′,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561310"/>
                <a:ext cx="2747996" cy="4547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295400" y="5610106"/>
                <a:ext cx="5486695" cy="10154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𝛾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610106"/>
                <a:ext cx="5486695" cy="10154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528604" y="3303141"/>
            <a:ext cx="8310596" cy="1802259"/>
          </a:xfrm>
          <a:prstGeom prst="rect">
            <a:avLst/>
          </a:prstGeom>
          <a:noFill/>
          <a:ln w="127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49814" y="5533119"/>
            <a:ext cx="8289386" cy="1135249"/>
          </a:xfrm>
          <a:prstGeom prst="rect">
            <a:avLst/>
          </a:prstGeom>
          <a:noFill/>
          <a:ln w="127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352867" y="5109142"/>
            <a:ext cx="438266" cy="423977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23754" y="5126228"/>
            <a:ext cx="19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FF"/>
                </a:solidFill>
              </a:rPr>
              <a:t>Optimal policy</a:t>
            </a:r>
            <a:endParaRPr 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47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Robot example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667000"/>
            <a:ext cx="9144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Recycling Robot Example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Systems of equations for the optimum Bellman function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9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Policy Evaluation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8600" y="725184"/>
                <a:ext cx="8458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Policy evaluation 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A method to compute the state-value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b="0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an arbitrary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𝜋</m:t>
                    </m:r>
                    <m:r>
                      <a:rPr lang="en-US" b="0" i="0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725184"/>
                <a:ext cx="8458200" cy="646331"/>
              </a:xfrm>
              <a:prstGeom prst="rect">
                <a:avLst/>
              </a:prstGeom>
              <a:blipFill>
                <a:blip r:embed="rId2"/>
                <a:stretch>
                  <a:fillRect l="-649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010593" y="1487184"/>
                <a:ext cx="5311006" cy="604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),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593" y="1487184"/>
                <a:ext cx="5311006" cy="6043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04800" y="2621254"/>
            <a:ext cx="1139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Algorithm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2990586"/>
            <a:ext cx="8305800" cy="2563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9600" y="3115270"/>
                <a:ext cx="6858000" cy="2229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Initialize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 for all states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endParaRPr lang="en-US" dirty="0" smtClean="0"/>
              </a:p>
              <a:p>
                <a:endParaRPr lang="en-US" sz="600" dirty="0"/>
              </a:p>
              <a:p>
                <a:r>
                  <a:rPr lang="en-US" b="1" dirty="0" smtClean="0"/>
                  <a:t>Repeat</a:t>
                </a:r>
                <a:r>
                  <a:rPr lang="en-US" dirty="0" smtClean="0"/>
                  <a:t> (iteration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=0,…):</m:t>
                    </m:r>
                  </m:oMath>
                </a14:m>
                <a:endParaRPr lang="en-US" dirty="0" smtClean="0"/>
              </a:p>
              <a:p>
                <a:r>
                  <a:rPr lang="en-US" sz="600" dirty="0"/>
                  <a:t>	</a:t>
                </a:r>
                <a:endParaRPr lang="en-US" sz="600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</a:t>
                </a:r>
                <a:r>
                  <a:rPr lang="en-US" b="1" dirty="0" smtClean="0"/>
                  <a:t>For each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endParaRPr lang="en-US" sz="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        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)←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),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𝛾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endParaRPr lang="en-US" sz="1000" dirty="0"/>
              </a:p>
              <a:p>
                <a:r>
                  <a:rPr lang="en-US" b="1" dirty="0" smtClean="0"/>
                  <a:t>Until 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𝒮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≤</m:t>
                        </m:r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115270"/>
                <a:ext cx="6858000" cy="2229008"/>
              </a:xfrm>
              <a:prstGeom prst="rect">
                <a:avLst/>
              </a:prstGeom>
              <a:blipFill>
                <a:blip r:embed="rId4"/>
                <a:stretch>
                  <a:fillRect l="-711" t="-1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" y="5858470"/>
                <a:ext cx="80772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Full backup</a:t>
                </a:r>
                <a:r>
                  <a:rPr lang="en-US" dirty="0" smtClean="0"/>
                  <a:t>: </a:t>
                </a:r>
              </a:p>
              <a:p>
                <a:r>
                  <a:rPr lang="en-US" dirty="0" smtClean="0"/>
                  <a:t>Each iteration of iterative policy evaluation backs up the value of every state once to produce the new approximate value function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858470"/>
                <a:ext cx="8077200" cy="923330"/>
              </a:xfrm>
              <a:prstGeom prst="rect">
                <a:avLst/>
              </a:prstGeom>
              <a:blipFill>
                <a:blip r:embed="rId5"/>
                <a:stretch>
                  <a:fillRect l="-679" t="-3289" r="-151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62000" y="2091580"/>
                <a:ext cx="815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solidFill>
                      <a:srgbClr val="2706EC"/>
                    </a:solidFill>
                  </a:rPr>
                  <a:t>A system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rgbClr val="2706E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2706E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rgbClr val="2706EC"/>
                    </a:solidFill>
                  </a:rPr>
                  <a:t> simultaneous linear equations in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2706E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2706E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rgbClr val="2706EC"/>
                    </a:solidFill>
                  </a:rPr>
                  <a:t> unknown</a:t>
                </a:r>
                <a:endParaRPr lang="en-US" dirty="0">
                  <a:solidFill>
                    <a:srgbClr val="2706EC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091580"/>
                <a:ext cx="8153400" cy="369332"/>
              </a:xfrm>
              <a:prstGeom prst="rect">
                <a:avLst/>
              </a:prstGeom>
              <a:blipFill>
                <a:blip r:embed="rId6"/>
                <a:stretch>
                  <a:fillRect l="-44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01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Policy Evaluation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999094" y="3132328"/>
                <a:ext cx="9623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094" y="3132328"/>
                <a:ext cx="962315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/>
          <p:cNvSpPr/>
          <p:nvPr/>
        </p:nvSpPr>
        <p:spPr>
          <a:xfrm>
            <a:off x="1289752" y="3497444"/>
            <a:ext cx="381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914401" y="3453451"/>
                <a:ext cx="4413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1" y="3453451"/>
                <a:ext cx="44133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/>
          <p:cNvSpPr/>
          <p:nvPr/>
        </p:nvSpPr>
        <p:spPr>
          <a:xfrm>
            <a:off x="1289752" y="3866776"/>
            <a:ext cx="381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914401" y="3822783"/>
                <a:ext cx="446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1" y="3822783"/>
                <a:ext cx="4466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1289752" y="4245419"/>
            <a:ext cx="381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914401" y="4201426"/>
                <a:ext cx="446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1" y="4201426"/>
                <a:ext cx="44666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/>
          <p:cNvSpPr/>
          <p:nvPr/>
        </p:nvSpPr>
        <p:spPr>
          <a:xfrm>
            <a:off x="1289752" y="4624062"/>
            <a:ext cx="381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914400" y="5554844"/>
                <a:ext cx="4794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554844"/>
                <a:ext cx="4794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/>
          <p:cNvSpPr/>
          <p:nvPr/>
        </p:nvSpPr>
        <p:spPr>
          <a:xfrm>
            <a:off x="1289752" y="5554844"/>
            <a:ext cx="381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151931" y="3133803"/>
                <a:ext cx="8220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931" y="3133803"/>
                <a:ext cx="82202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3372441" y="3497444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3681167" y="3467079"/>
                <a:ext cx="4413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167" y="3467079"/>
                <a:ext cx="44133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/>
          <p:cNvSpPr/>
          <p:nvPr/>
        </p:nvSpPr>
        <p:spPr>
          <a:xfrm>
            <a:off x="3372441" y="3866776"/>
            <a:ext cx="381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3681167" y="3836411"/>
                <a:ext cx="446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167" y="3836411"/>
                <a:ext cx="44666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>
            <a:off x="3372441" y="4245419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3681167" y="4215054"/>
                <a:ext cx="446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167" y="4215054"/>
                <a:ext cx="44666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/>
          <p:cNvSpPr/>
          <p:nvPr/>
        </p:nvSpPr>
        <p:spPr>
          <a:xfrm>
            <a:off x="3372441" y="4624062"/>
            <a:ext cx="381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3681166" y="5568472"/>
                <a:ext cx="4794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166" y="5568472"/>
                <a:ext cx="47942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/>
          <p:cNvSpPr/>
          <p:nvPr/>
        </p:nvSpPr>
        <p:spPr>
          <a:xfrm>
            <a:off x="3372441" y="5554844"/>
            <a:ext cx="381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905000" y="685800"/>
                <a:ext cx="5334000" cy="5474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en-US" sz="1600" i="1">
                          <a:latin typeface="Cambria Math"/>
                        </a:rPr>
                        <m:t>(</m:t>
                      </m:r>
                      <m:r>
                        <a:rPr lang="en-US" sz="1600" i="1">
                          <a:latin typeface="Cambria Math"/>
                        </a:rPr>
                        <m:t>𝑠</m:t>
                      </m:r>
                      <m:r>
                        <a:rPr lang="en-US" sz="1600" i="1">
                          <a:latin typeface="Cambria Math"/>
                        </a:rPr>
                        <m:t>)←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i="1">
                              <a:latin typeface="Cambria Math"/>
                            </a:rPr>
                            <m:t>𝑠</m:t>
                          </m:r>
                          <m:r>
                            <a:rPr lang="en-US" sz="1600" i="1">
                              <a:latin typeface="Cambria Math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sz="1600" i="1">
                              <a:latin typeface="Cambria Math"/>
                            </a:rPr>
                            <m:t>𝑇</m:t>
                          </m:r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r>
                            <a:rPr lang="en-US" sz="1600" i="1">
                              <a:latin typeface="Cambria Math"/>
                            </a:rPr>
                            <m:t>𝑠</m:t>
                          </m:r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</a:rPr>
                            <m:t>𝜋</m:t>
                          </m:r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r>
                            <a:rPr lang="en-US" sz="1600" i="1">
                              <a:latin typeface="Cambria Math"/>
                            </a:rPr>
                            <m:t>𝑠</m:t>
                          </m:r>
                          <m:r>
                            <a:rPr lang="en-US" sz="1600" i="1">
                              <a:latin typeface="Cambria Math"/>
                            </a:rPr>
                            <m:t>),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600" i="1"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),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𝛾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685800"/>
                <a:ext cx="5334000" cy="547458"/>
              </a:xfrm>
              <a:prstGeom prst="rect">
                <a:avLst/>
              </a:prstGeom>
              <a:blipFill>
                <a:blip r:embed="rId12"/>
                <a:stretch>
                  <a:fillRect t="-161798" b="-233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553612" y="1604141"/>
                <a:ext cx="8458200" cy="749885"/>
              </a:xfrm>
              <a:prstGeom prst="rect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50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5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5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5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15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sz="15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5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5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500" i="1">
                              <a:latin typeface="Cambria Math"/>
                            </a:rPr>
                            <m:t>𝑠</m:t>
                          </m:r>
                          <m:r>
                            <a:rPr lang="en-US" sz="1500" i="1">
                              <a:latin typeface="Cambria Math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sz="1500" i="1">
                              <a:latin typeface="Cambria Math"/>
                            </a:rPr>
                            <m:t>𝑇</m:t>
                          </m:r>
                          <m:r>
                            <a:rPr lang="en-US" sz="15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500" i="1">
                              <a:latin typeface="Cambria Math"/>
                            </a:rPr>
                            <m:t>,</m:t>
                          </m:r>
                          <m:r>
                            <a:rPr lang="en-US" sz="1500" i="1">
                              <a:latin typeface="Cambria Math"/>
                            </a:rPr>
                            <m:t>𝜋</m:t>
                          </m:r>
                          <m:r>
                            <a:rPr lang="en-US" sz="15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500" i="1">
                              <a:latin typeface="Cambria Math"/>
                            </a:rPr>
                            <m:t>),</m:t>
                          </m:r>
                          <m:sSup>
                            <m:sSup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5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500" i="1"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5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500" i="1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sz="15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500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sz="1500" i="1">
                                      <a:latin typeface="Cambria Math"/>
                                    </a:rPr>
                                    <m:t>),</m:t>
                                  </m:r>
                                  <m:sSup>
                                    <m:sSupPr>
                                      <m:ctrlP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500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15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5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500" i="1">
                                  <a:latin typeface="Cambria Math"/>
                                </a:rPr>
                                <m:t>𝛾</m:t>
                              </m:r>
                              <m:sSubSup>
                                <m:sSubSup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bSup>
                              <m:r>
                                <a:rPr lang="en-US" sz="15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5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sz="1500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5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                  =</m:t>
                    </m:r>
                    <m:r>
                      <a:rPr lang="en-US" sz="15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500" i="1">
                            <a:latin typeface="Cambria Math"/>
                          </a:rPr>
                          <m:t>,</m:t>
                        </m:r>
                        <m:r>
                          <a:rPr lang="en-US" sz="1500" i="1">
                            <a:latin typeface="Cambria Math"/>
                          </a:rPr>
                          <m:t>𝜋</m:t>
                        </m:r>
                        <m:d>
                          <m:d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5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/>
                          </a:rPr>
                          <m:t>𝑅</m:t>
                        </m:r>
                        <m:d>
                          <m:d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5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1500" i="1">
                                <a:latin typeface="Cambria Math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500" i="1">
                                    <a:latin typeface="Cambria Math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sz="15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5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5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500" i="1">
                            <a:latin typeface="Cambria Math"/>
                          </a:rPr>
                          <m:t>+</m:t>
                        </m:r>
                        <m:r>
                          <a:rPr lang="en-US" sz="1500" i="1">
                            <a:latin typeface="Cambria Math"/>
                          </a:rPr>
                          <m:t>𝛾</m:t>
                        </m:r>
                        <m:sSubSup>
                          <m:sSubSupPr>
                            <m:ctrlPr>
                              <a:rPr lang="en-US" sz="15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𝜋</m:t>
                            </m:r>
                          </m:sup>
                        </m:sSubSup>
                        <m:d>
                          <m:dPr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5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5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500" dirty="0" smtClean="0"/>
                  <a:t>+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500" i="1">
                            <a:latin typeface="Cambria Math"/>
                          </a:rPr>
                          <m:t>,</m:t>
                        </m:r>
                        <m:r>
                          <a:rPr lang="en-US" sz="1500" i="1">
                            <a:latin typeface="Cambria Math"/>
                          </a:rPr>
                          <m:t>𝜋</m:t>
                        </m:r>
                        <m:d>
                          <m:d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5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/>
                          </a:rPr>
                          <m:t>𝑅</m:t>
                        </m:r>
                        <m:d>
                          <m:d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5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1500" i="1">
                                <a:latin typeface="Cambria Math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5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5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5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1500" i="1">
                            <a:latin typeface="Cambria Math"/>
                          </a:rPr>
                          <m:t>+</m:t>
                        </m:r>
                        <m:r>
                          <a:rPr lang="en-US" sz="1500" i="1">
                            <a:latin typeface="Cambria Math"/>
                          </a:rPr>
                          <m:t>𝛾</m:t>
                        </m:r>
                        <m:sSubSup>
                          <m:sSubSupPr>
                            <m:ctrlPr>
                              <a:rPr lang="en-US" sz="15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𝜋</m:t>
                            </m:r>
                          </m:sup>
                        </m:sSubSup>
                        <m:d>
                          <m:dPr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5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500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12" y="1604141"/>
                <a:ext cx="8458200" cy="749885"/>
              </a:xfrm>
              <a:prstGeom prst="rect">
                <a:avLst/>
              </a:prstGeom>
              <a:blipFill>
                <a:blip r:embed="rId13"/>
                <a:stretch>
                  <a:fillRect t="-107200" b="-124000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>
            <a:stCxn id="60" idx="1"/>
            <a:endCxn id="52" idx="3"/>
          </p:cNvCxnSpPr>
          <p:nvPr/>
        </p:nvCxnSpPr>
        <p:spPr>
          <a:xfrm flipH="1">
            <a:off x="1670752" y="3687944"/>
            <a:ext cx="1701689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1"/>
            <a:endCxn id="52" idx="3"/>
          </p:cNvCxnSpPr>
          <p:nvPr/>
        </p:nvCxnSpPr>
        <p:spPr>
          <a:xfrm flipH="1" flipV="1">
            <a:off x="1670752" y="4057276"/>
            <a:ext cx="1701689" cy="37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 rot="20832725">
                <a:off x="1941240" y="3608460"/>
                <a:ext cx="13662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,</m:t>
                          </m:r>
                          <m:r>
                            <a:rPr lang="en-US" sz="1400" i="1">
                              <a:latin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32725">
                <a:off x="1941240" y="3608460"/>
                <a:ext cx="1366271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 rot="20832725">
                <a:off x="1902190" y="3412460"/>
                <a:ext cx="135857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,</m:t>
                          </m:r>
                          <m:r>
                            <a:rPr lang="en-US" sz="1400" i="1">
                              <a:latin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32725">
                <a:off x="1902190" y="3412460"/>
                <a:ext cx="1358577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 rot="730369">
                <a:off x="1868694" y="4380626"/>
                <a:ext cx="13704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,</m:t>
                          </m:r>
                          <m:r>
                            <a:rPr lang="en-US" sz="1400" i="1">
                              <a:latin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30369">
                <a:off x="1868694" y="4380626"/>
                <a:ext cx="137044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 rot="730369">
                <a:off x="1902362" y="4206182"/>
                <a:ext cx="141199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,</m:t>
                          </m:r>
                          <m:r>
                            <a:rPr lang="en-US" sz="1400" i="1">
                              <a:latin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30369">
                <a:off x="1902362" y="4206182"/>
                <a:ext cx="1411990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570036" y="1157373"/>
            <a:ext cx="256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Example: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6028044" y="3132328"/>
                <a:ext cx="9623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044" y="3132328"/>
                <a:ext cx="962315" cy="369332"/>
              </a:xfrm>
              <a:prstGeom prst="rect">
                <a:avLst/>
              </a:prstGeom>
              <a:blipFill>
                <a:blip r:embed="rId1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/>
          <p:cNvSpPr/>
          <p:nvPr/>
        </p:nvSpPr>
        <p:spPr>
          <a:xfrm>
            <a:off x="6318702" y="3497444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5943351" y="3453451"/>
                <a:ext cx="4413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351" y="3453451"/>
                <a:ext cx="44133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ectangle 83"/>
          <p:cNvSpPr/>
          <p:nvPr/>
        </p:nvSpPr>
        <p:spPr>
          <a:xfrm>
            <a:off x="6318702" y="3866776"/>
            <a:ext cx="381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5943351" y="3822783"/>
                <a:ext cx="446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351" y="3822783"/>
                <a:ext cx="446661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/>
          <p:cNvSpPr/>
          <p:nvPr/>
        </p:nvSpPr>
        <p:spPr>
          <a:xfrm>
            <a:off x="6318702" y="4245419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5943351" y="4201426"/>
                <a:ext cx="446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351" y="4201426"/>
                <a:ext cx="446661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>
            <a:off x="6318702" y="4624062"/>
            <a:ext cx="381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5943350" y="5554844"/>
                <a:ext cx="4794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350" y="5554844"/>
                <a:ext cx="47942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tangle 89"/>
          <p:cNvSpPr/>
          <p:nvPr/>
        </p:nvSpPr>
        <p:spPr>
          <a:xfrm>
            <a:off x="6318702" y="5554844"/>
            <a:ext cx="381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c 90"/>
          <p:cNvSpPr/>
          <p:nvPr/>
        </p:nvSpPr>
        <p:spPr>
          <a:xfrm>
            <a:off x="6433001" y="3695637"/>
            <a:ext cx="557357" cy="378643"/>
          </a:xfrm>
          <a:prstGeom prst="arc">
            <a:avLst>
              <a:gd name="adj1" fmla="val 16028954"/>
              <a:gd name="adj2" fmla="val 5681507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Arc 91"/>
          <p:cNvSpPr/>
          <p:nvPr/>
        </p:nvSpPr>
        <p:spPr>
          <a:xfrm>
            <a:off x="6433001" y="4078935"/>
            <a:ext cx="557357" cy="378643"/>
          </a:xfrm>
          <a:prstGeom prst="arc">
            <a:avLst>
              <a:gd name="adj1" fmla="val 16028954"/>
              <a:gd name="adj2" fmla="val 5681507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6939529" y="3663374"/>
                <a:ext cx="13662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,</m:t>
                          </m:r>
                          <m:r>
                            <a:rPr lang="en-US" sz="1400" i="1">
                              <a:latin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529" y="3663374"/>
                <a:ext cx="1366271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>
                <a:off x="6939529" y="3460771"/>
                <a:ext cx="135857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,</m:t>
                          </m:r>
                          <m:r>
                            <a:rPr lang="en-US" sz="1400" i="1">
                              <a:latin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529" y="3460771"/>
                <a:ext cx="1358577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6934338" y="4302042"/>
                <a:ext cx="13704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,</m:t>
                          </m:r>
                          <m:r>
                            <a:rPr lang="en-US" sz="1400" i="1">
                              <a:latin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338" y="4302042"/>
                <a:ext cx="1370440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6940270" y="4087245"/>
                <a:ext cx="135857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,</m:t>
                          </m:r>
                          <m:r>
                            <a:rPr lang="en-US" sz="1400" i="1">
                              <a:latin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270" y="4087245"/>
                <a:ext cx="1358577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/>
          <p:cNvSpPr txBox="1"/>
          <p:nvPr/>
        </p:nvSpPr>
        <p:spPr>
          <a:xfrm>
            <a:off x="5734877" y="2605197"/>
            <a:ext cx="256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“In place” update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400898" y="2590800"/>
            <a:ext cx="256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“Two-arrays” update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028044" y="6044625"/>
            <a:ext cx="2125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333FF"/>
                </a:solidFill>
              </a:rPr>
              <a:t>Usually faster!</a:t>
            </a:r>
          </a:p>
          <a:p>
            <a:r>
              <a:rPr lang="en-US" sz="1600" dirty="0" smtClean="0">
                <a:solidFill>
                  <a:srgbClr val="3333FF"/>
                </a:solidFill>
              </a:rPr>
              <a:t>Less memory</a:t>
            </a:r>
            <a:endParaRPr lang="en-US" sz="16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39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24055</TotalTime>
  <Words>1385</Words>
  <Application>Microsoft Office PowerPoint</Application>
  <PresentationFormat>On-screen Show (4:3)</PresentationFormat>
  <Paragraphs>568</Paragraphs>
  <Slides>30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Jinkyoo Park</dc:creator>
  <cp:lastModifiedBy>Microsoft</cp:lastModifiedBy>
  <cp:revision>299</cp:revision>
  <dcterms:created xsi:type="dcterms:W3CDTF">2016-04-29T12:35:56Z</dcterms:created>
  <dcterms:modified xsi:type="dcterms:W3CDTF">2016-11-20T18:32:10Z</dcterms:modified>
</cp:coreProperties>
</file>