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432" r:id="rId3"/>
    <p:sldId id="418" r:id="rId4"/>
    <p:sldId id="351" r:id="rId5"/>
    <p:sldId id="362" r:id="rId6"/>
    <p:sldId id="382" r:id="rId7"/>
    <p:sldId id="363" r:id="rId8"/>
    <p:sldId id="419" r:id="rId9"/>
    <p:sldId id="364" r:id="rId10"/>
    <p:sldId id="385" r:id="rId11"/>
    <p:sldId id="383" r:id="rId12"/>
    <p:sldId id="387" r:id="rId13"/>
    <p:sldId id="365" r:id="rId14"/>
    <p:sldId id="388" r:id="rId15"/>
    <p:sldId id="425" r:id="rId16"/>
    <p:sldId id="426" r:id="rId17"/>
    <p:sldId id="393" r:id="rId18"/>
    <p:sldId id="390" r:id="rId19"/>
    <p:sldId id="421" r:id="rId20"/>
    <p:sldId id="422" r:id="rId21"/>
    <p:sldId id="423" r:id="rId22"/>
    <p:sldId id="424" r:id="rId23"/>
    <p:sldId id="397" r:id="rId24"/>
    <p:sldId id="368" r:id="rId25"/>
    <p:sldId id="372" r:id="rId26"/>
    <p:sldId id="386" r:id="rId27"/>
    <p:sldId id="374" r:id="rId28"/>
    <p:sldId id="402" r:id="rId29"/>
    <p:sldId id="403" r:id="rId30"/>
    <p:sldId id="369" r:id="rId31"/>
    <p:sldId id="405" r:id="rId32"/>
    <p:sldId id="406" r:id="rId33"/>
    <p:sldId id="433" r:id="rId34"/>
    <p:sldId id="436" r:id="rId35"/>
    <p:sldId id="370" r:id="rId36"/>
    <p:sldId id="435" r:id="rId37"/>
    <p:sldId id="427" r:id="rId38"/>
    <p:sldId id="428" r:id="rId39"/>
    <p:sldId id="429" r:id="rId40"/>
    <p:sldId id="430" r:id="rId41"/>
    <p:sldId id="434" r:id="rId42"/>
    <p:sldId id="407" r:id="rId43"/>
    <p:sldId id="408" r:id="rId44"/>
    <p:sldId id="37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3" autoAdjust="0"/>
    <p:restoredTop sz="94502" autoAdjust="0"/>
  </p:normalViewPr>
  <p:slideViewPr>
    <p:cSldViewPr>
      <p:cViewPr varScale="1">
        <p:scale>
          <a:sx n="109" d="100"/>
          <a:sy n="109" d="100"/>
        </p:scale>
        <p:origin x="184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2E506-8BB5-48FA-A1AA-2106DB369FE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27C5D-FA26-4DBC-9605-00ECC11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2238-61B8-4A7B-BB0A-FA02EE5FBFC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10.png"/><Relationship Id="rId7" Type="http://schemas.openxmlformats.org/officeDocument/2006/relationships/image" Target="../media/image2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0" Type="http://schemas.openxmlformats.org/officeDocument/2006/relationships/image" Target="../media/image31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3.png"/><Relationship Id="rId7" Type="http://schemas.openxmlformats.org/officeDocument/2006/relationships/image" Target="../media/image35.png"/><Relationship Id="rId12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260.png"/><Relationship Id="rId10" Type="http://schemas.openxmlformats.org/officeDocument/2006/relationships/image" Target="../media/image37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7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430.png"/><Relationship Id="rId3" Type="http://schemas.openxmlformats.org/officeDocument/2006/relationships/image" Target="../media/image390.png"/><Relationship Id="rId7" Type="http://schemas.openxmlformats.org/officeDocument/2006/relationships/image" Target="../media/image481.png"/><Relationship Id="rId1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0" Type="http://schemas.openxmlformats.org/officeDocument/2006/relationships/image" Target="../media/image50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50.png"/><Relationship Id="rId7" Type="http://schemas.openxmlformats.org/officeDocument/2006/relationships/image" Target="../media/image490.png"/><Relationship Id="rId12" Type="http://schemas.openxmlformats.org/officeDocument/2006/relationships/image" Target="../media/image53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1" Type="http://schemas.openxmlformats.org/officeDocument/2006/relationships/image" Target="../media/image53.png"/><Relationship Id="rId5" Type="http://schemas.openxmlformats.org/officeDocument/2006/relationships/image" Target="../media/image470.png"/><Relationship Id="rId10" Type="http://schemas.openxmlformats.org/officeDocument/2006/relationships/image" Target="../media/image52.png"/><Relationship Id="rId4" Type="http://schemas.openxmlformats.org/officeDocument/2006/relationships/image" Target="../media/image460.png"/><Relationship Id="rId9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8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87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8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9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780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95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26" Type="http://schemas.openxmlformats.org/officeDocument/2006/relationships/image" Target="../media/image157.png"/><Relationship Id="rId39" Type="http://schemas.openxmlformats.org/officeDocument/2006/relationships/image" Target="../media/image166.png"/><Relationship Id="rId21" Type="http://schemas.openxmlformats.org/officeDocument/2006/relationships/image" Target="../media/image152.png"/><Relationship Id="rId34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5" Type="http://schemas.openxmlformats.org/officeDocument/2006/relationships/image" Target="../media/image156.png"/><Relationship Id="rId33" Type="http://schemas.openxmlformats.org/officeDocument/2006/relationships/image" Target="../media/image164.png"/><Relationship Id="rId38" Type="http://schemas.openxmlformats.org/officeDocument/2006/relationships/image" Target="../media/image128.png"/><Relationship Id="rId2" Type="http://schemas.openxmlformats.org/officeDocument/2006/relationships/image" Target="../media/image1230.png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29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24" Type="http://schemas.openxmlformats.org/officeDocument/2006/relationships/image" Target="../media/image155.png"/><Relationship Id="rId32" Type="http://schemas.openxmlformats.org/officeDocument/2006/relationships/image" Target="../media/image163.png"/><Relationship Id="rId37" Type="http://schemas.openxmlformats.org/officeDocument/2006/relationships/image" Target="../media/image146.png"/><Relationship Id="rId40" Type="http://schemas.openxmlformats.org/officeDocument/2006/relationships/image" Target="../media/image167.png"/><Relationship Id="rId15" Type="http://schemas.openxmlformats.org/officeDocument/2006/relationships/image" Target="../media/image133.png"/><Relationship Id="rId23" Type="http://schemas.openxmlformats.org/officeDocument/2006/relationships/image" Target="../media/image154.png"/><Relationship Id="rId28" Type="http://schemas.openxmlformats.org/officeDocument/2006/relationships/image" Target="../media/image159.png"/><Relationship Id="rId36" Type="http://schemas.openxmlformats.org/officeDocument/2006/relationships/image" Target="../media/image136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31" Type="http://schemas.openxmlformats.org/officeDocument/2006/relationships/image" Target="../media/image162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Relationship Id="rId22" Type="http://schemas.openxmlformats.org/officeDocument/2006/relationships/image" Target="../media/image153.png"/><Relationship Id="rId27" Type="http://schemas.openxmlformats.org/officeDocument/2006/relationships/image" Target="../media/image158.png"/><Relationship Id="rId30" Type="http://schemas.openxmlformats.org/officeDocument/2006/relationships/image" Target="../media/image161.png"/><Relationship Id="rId35" Type="http://schemas.openxmlformats.org/officeDocument/2006/relationships/image" Target="../media/image135.png"/><Relationship Id="rId8" Type="http://schemas.openxmlformats.org/officeDocument/2006/relationships/image" Target="../media/image139.png"/><Relationship Id="rId3" Type="http://schemas.openxmlformats.org/officeDocument/2006/relationships/image" Target="../media/image132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26" Type="http://schemas.openxmlformats.org/officeDocument/2006/relationships/image" Target="../media/image190.png"/><Relationship Id="rId39" Type="http://schemas.openxmlformats.org/officeDocument/2006/relationships/image" Target="../media/image199.png"/><Relationship Id="rId21" Type="http://schemas.openxmlformats.org/officeDocument/2006/relationships/image" Target="../media/image185.png"/><Relationship Id="rId34" Type="http://schemas.openxmlformats.org/officeDocument/2006/relationships/image" Target="../media/image136.png"/><Relationship Id="rId7" Type="http://schemas.openxmlformats.org/officeDocument/2006/relationships/image" Target="../media/image172.png"/><Relationship Id="rId12" Type="http://schemas.openxmlformats.org/officeDocument/2006/relationships/image" Target="../media/image133.png"/><Relationship Id="rId17" Type="http://schemas.openxmlformats.org/officeDocument/2006/relationships/image" Target="../media/image181.png"/><Relationship Id="rId25" Type="http://schemas.openxmlformats.org/officeDocument/2006/relationships/image" Target="../media/image189.png"/><Relationship Id="rId33" Type="http://schemas.openxmlformats.org/officeDocument/2006/relationships/image" Target="../media/image135.png"/><Relationship Id="rId38" Type="http://schemas.openxmlformats.org/officeDocument/2006/relationships/image" Target="../media/image198.png"/><Relationship Id="rId2" Type="http://schemas.openxmlformats.org/officeDocument/2006/relationships/image" Target="../media/image132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29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24" Type="http://schemas.openxmlformats.org/officeDocument/2006/relationships/image" Target="../media/image188.png"/><Relationship Id="rId32" Type="http://schemas.openxmlformats.org/officeDocument/2006/relationships/image" Target="../media/image134.png"/><Relationship Id="rId37" Type="http://schemas.openxmlformats.org/officeDocument/2006/relationships/image" Target="../media/image197.png"/><Relationship Id="rId5" Type="http://schemas.openxmlformats.org/officeDocument/2006/relationships/image" Target="../media/image170.png"/><Relationship Id="rId15" Type="http://schemas.openxmlformats.org/officeDocument/2006/relationships/image" Target="../media/image179.png"/><Relationship Id="rId23" Type="http://schemas.openxmlformats.org/officeDocument/2006/relationships/image" Target="../media/image187.png"/><Relationship Id="rId28" Type="http://schemas.openxmlformats.org/officeDocument/2006/relationships/image" Target="../media/image192.png"/><Relationship Id="rId36" Type="http://schemas.openxmlformats.org/officeDocument/2006/relationships/image" Target="../media/image129.png"/><Relationship Id="rId10" Type="http://schemas.openxmlformats.org/officeDocument/2006/relationships/image" Target="../media/image175.png"/><Relationship Id="rId19" Type="http://schemas.openxmlformats.org/officeDocument/2006/relationships/image" Target="../media/image183.png"/><Relationship Id="rId31" Type="http://schemas.openxmlformats.org/officeDocument/2006/relationships/image" Target="../media/image19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Relationship Id="rId27" Type="http://schemas.openxmlformats.org/officeDocument/2006/relationships/image" Target="../media/image191.png"/><Relationship Id="rId30" Type="http://schemas.openxmlformats.org/officeDocument/2006/relationships/image" Target="../media/image194.png"/><Relationship Id="rId35" Type="http://schemas.openxmlformats.org/officeDocument/2006/relationships/image" Target="../media/image146.png"/><Relationship Id="rId8" Type="http://schemas.openxmlformats.org/officeDocument/2006/relationships/image" Target="../media/image173.png"/><Relationship Id="rId3" Type="http://schemas.openxmlformats.org/officeDocument/2006/relationships/image" Target="../media/image168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26" Type="http://schemas.openxmlformats.org/officeDocument/2006/relationships/image" Target="../media/image190.png"/><Relationship Id="rId21" Type="http://schemas.openxmlformats.org/officeDocument/2006/relationships/image" Target="../media/image185.png"/><Relationship Id="rId34" Type="http://schemas.openxmlformats.org/officeDocument/2006/relationships/image" Target="../media/image146.png"/><Relationship Id="rId7" Type="http://schemas.openxmlformats.org/officeDocument/2006/relationships/image" Target="../media/image172.png"/><Relationship Id="rId12" Type="http://schemas.openxmlformats.org/officeDocument/2006/relationships/image" Target="../media/image133.png"/><Relationship Id="rId17" Type="http://schemas.openxmlformats.org/officeDocument/2006/relationships/image" Target="../media/image181.png"/><Relationship Id="rId25" Type="http://schemas.openxmlformats.org/officeDocument/2006/relationships/image" Target="../media/image189.png"/><Relationship Id="rId33" Type="http://schemas.openxmlformats.org/officeDocument/2006/relationships/image" Target="../media/image136.png"/><Relationship Id="rId38" Type="http://schemas.openxmlformats.org/officeDocument/2006/relationships/image" Target="../media/image207.png"/><Relationship Id="rId2" Type="http://schemas.openxmlformats.org/officeDocument/2006/relationships/image" Target="../media/image132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29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24" Type="http://schemas.openxmlformats.org/officeDocument/2006/relationships/image" Target="../media/image188.png"/><Relationship Id="rId32" Type="http://schemas.openxmlformats.org/officeDocument/2006/relationships/image" Target="../media/image135.png"/><Relationship Id="rId37" Type="http://schemas.openxmlformats.org/officeDocument/2006/relationships/image" Target="../media/image206.png"/><Relationship Id="rId5" Type="http://schemas.openxmlformats.org/officeDocument/2006/relationships/image" Target="../media/image170.png"/><Relationship Id="rId15" Type="http://schemas.openxmlformats.org/officeDocument/2006/relationships/image" Target="../media/image179.png"/><Relationship Id="rId23" Type="http://schemas.openxmlformats.org/officeDocument/2006/relationships/image" Target="../media/image187.png"/><Relationship Id="rId28" Type="http://schemas.openxmlformats.org/officeDocument/2006/relationships/image" Target="../media/image201.png"/><Relationship Id="rId36" Type="http://schemas.openxmlformats.org/officeDocument/2006/relationships/image" Target="../media/image205.png"/><Relationship Id="rId10" Type="http://schemas.openxmlformats.org/officeDocument/2006/relationships/image" Target="../media/image175.png"/><Relationship Id="rId19" Type="http://schemas.openxmlformats.org/officeDocument/2006/relationships/image" Target="../media/image183.png"/><Relationship Id="rId31" Type="http://schemas.openxmlformats.org/officeDocument/2006/relationships/image" Target="../media/image134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Relationship Id="rId27" Type="http://schemas.openxmlformats.org/officeDocument/2006/relationships/image" Target="../media/image191.png"/><Relationship Id="rId30" Type="http://schemas.openxmlformats.org/officeDocument/2006/relationships/image" Target="../media/image203.png"/><Relationship Id="rId35" Type="http://schemas.openxmlformats.org/officeDocument/2006/relationships/image" Target="../media/image165.png"/><Relationship Id="rId8" Type="http://schemas.openxmlformats.org/officeDocument/2006/relationships/image" Target="../media/image173.png"/><Relationship Id="rId3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9.png"/><Relationship Id="rId7" Type="http://schemas.openxmlformats.org/officeDocument/2006/relationships/image" Target="../media/image1880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5" Type="http://schemas.openxmlformats.org/officeDocument/2006/relationships/image" Target="../media/image204.png"/><Relationship Id="rId10" Type="http://schemas.openxmlformats.org/officeDocument/2006/relationships/image" Target="../media/image1911.png"/><Relationship Id="rId4" Type="http://schemas.openxmlformats.org/officeDocument/2006/relationships/image" Target="../media/image210.png"/><Relationship Id="rId9" Type="http://schemas.openxmlformats.org/officeDocument/2006/relationships/image" Target="../media/image21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12.png"/><Relationship Id="rId7" Type="http://schemas.openxmlformats.org/officeDocument/2006/relationships/image" Target="../media/image188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10" Type="http://schemas.openxmlformats.org/officeDocument/2006/relationships/image" Target="../media/image1911.png"/><Relationship Id="rId4" Type="http://schemas.openxmlformats.org/officeDocument/2006/relationships/image" Target="../media/image215.png"/><Relationship Id="rId9" Type="http://schemas.openxmlformats.org/officeDocument/2006/relationships/image" Target="../media/image21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2192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L15. Reinforcement Learning</a:t>
            </a:r>
          </a:p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(Monte Carlo Methods)</a:t>
            </a:r>
          </a:p>
        </p:txBody>
      </p:sp>
    </p:spTree>
    <p:extLst>
      <p:ext uri="{BB962C8B-B14F-4D97-AF65-F5344CB8AC3E}">
        <p14:creationId xmlns:p14="http://schemas.microsoft.com/office/powerpoint/2010/main" val="2144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Model-Free Monte Carlo Based Methods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2590801" y="2380398"/>
            <a:ext cx="2819401" cy="5258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Non-Bootstrap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5410202" y="2380398"/>
            <a:ext cx="2895600" cy="52584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Bootstrap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1371602" y="2906238"/>
            <a:ext cx="1219199" cy="8382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On-policy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2590800" y="2906238"/>
            <a:ext cx="2819401" cy="8382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On-policy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Monte Carlo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5410202" y="2906238"/>
            <a:ext cx="2895600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SARSA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1371602" y="3744438"/>
            <a:ext cx="1219199" cy="8382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Off-policy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590801" y="3744438"/>
            <a:ext cx="2819401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Off-policy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Monte Carlo Control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5410202" y="3744438"/>
            <a:ext cx="2895600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Q-Learning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10201" y="2017892"/>
            <a:ext cx="301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Temporal Difference 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53338" y="2014479"/>
            <a:ext cx="2178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Monte Carlo method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72201" y="4658838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FF"/>
                </a:solidFill>
              </a:rPr>
              <a:t>Episodic based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62602" y="4658838"/>
            <a:ext cx="2734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Single-data-point based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90800" y="1676400"/>
                <a:ext cx="5715002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How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676400"/>
                <a:ext cx="5715002" cy="661335"/>
              </a:xfrm>
              <a:prstGeom prst="rect">
                <a:avLst/>
              </a:prstGeom>
              <a:blipFill>
                <a:blip r:embed="rId2"/>
                <a:stretch>
                  <a:fillRect t="-4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35686" y="3421272"/>
            <a:ext cx="1045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How </a:t>
            </a:r>
            <a:r>
              <a:rPr lang="en-US" dirty="0" smtClean="0"/>
              <a:t>to</a:t>
            </a:r>
          </a:p>
          <a:p>
            <a:pPr algn="ctr"/>
            <a:r>
              <a:rPr lang="en-US" dirty="0"/>
              <a:t>e</a:t>
            </a:r>
            <a:r>
              <a:rPr lang="en-US" dirty="0" smtClean="0"/>
              <a:t>xplore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1143000"/>
                <a:ext cx="86106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Monte Carlo methods require only experience-sample sequences of states, actions, and rewards from on-line or simulated interaction with an environment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Monte Carlo methods are ways of solving the reinforcement learning problem based on </a:t>
                </a:r>
                <a:r>
                  <a:rPr lang="en-US" dirty="0">
                    <a:solidFill>
                      <a:srgbClr val="FF0000"/>
                    </a:solidFill>
                  </a:rPr>
                  <a:t>averaging sample returns (Monte Carlo)</a:t>
                </a:r>
              </a:p>
              <a:p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average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Monte Carlo methods are incremental in an </a:t>
                </a:r>
                <a:r>
                  <a:rPr lang="en-US" dirty="0">
                    <a:solidFill>
                      <a:srgbClr val="FF0000"/>
                    </a:solidFill>
                  </a:rPr>
                  <a:t>episode-by-episode sense</a:t>
                </a:r>
                <a:r>
                  <a:rPr lang="en-US" dirty="0"/>
                  <a:t>, but not in a step-by-step sense</a:t>
                </a:r>
              </a:p>
              <a:p>
                <a:endParaRPr lang="en-US" sz="600" dirty="0"/>
              </a:p>
              <a:p>
                <a:r>
                  <a:rPr lang="en-US" dirty="0"/>
                  <a:t>      </a:t>
                </a:r>
                <a:r>
                  <a:rPr lang="en-US" dirty="0">
                    <a:sym typeface="Wingdings" panose="05000000000000000000" pitchFamily="2" charset="2"/>
                  </a:rPr>
                  <a:t> after a final state has reached, reward appears, e.g., </a:t>
                </a:r>
                <a:r>
                  <a:rPr lang="en-US" dirty="0" smtClean="0">
                    <a:sym typeface="Wingdings" panose="05000000000000000000" pitchFamily="2" charset="2"/>
                  </a:rPr>
                  <a:t>Go</a:t>
                </a:r>
                <a:endParaRPr lang="en-US" dirty="0" smtClean="0"/>
              </a:p>
              <a:p>
                <a:endParaRPr lang="en-US" sz="6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43000"/>
                <a:ext cx="8610600" cy="3323987"/>
              </a:xfrm>
              <a:prstGeom prst="rect">
                <a:avLst/>
              </a:prstGeom>
              <a:blipFill>
                <a:blip r:embed="rId2"/>
                <a:stretch>
                  <a:fillRect l="-496" t="-1101" r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Model-Free Monte Carlo Based Methods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886200" y="5637549"/>
            <a:ext cx="1447800" cy="5162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 ideas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4000" y="5388590"/>
            <a:ext cx="2362200" cy="92333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Policy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Policy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Policy Improvement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0" y="5434011"/>
            <a:ext cx="2362200" cy="92333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Policy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Policy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Policy Improvement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24000" y="5012055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333FF"/>
                </a:solidFill>
              </a:rPr>
              <a:t>Dynamic Programming </a:t>
            </a:r>
            <a:endParaRPr lang="en-US" sz="1600" b="1" dirty="0">
              <a:solidFill>
                <a:srgbClr val="3333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4000" y="5057476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333FF"/>
                </a:solidFill>
              </a:rPr>
              <a:t>Monte Carlo Methods</a:t>
            </a:r>
            <a:endParaRPr lang="en-US" sz="16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2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4800" y="860462"/>
                <a:ext cx="8382000" cy="126313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Learn the state-value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a given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sz="6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 value of state is the expected utility -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expected accumulative future reward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starting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following the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860462"/>
                <a:ext cx="8382000" cy="1263134"/>
              </a:xfrm>
              <a:prstGeom prst="rect">
                <a:avLst/>
              </a:prstGeom>
              <a:blipFill>
                <a:blip r:embed="rId2"/>
                <a:stretch>
                  <a:fillRect l="-290" b="-7583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52400" y="675796"/>
            <a:ext cx="506083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Key Idea : Monte Carlo Policy Evaluation</a:t>
            </a:r>
            <a:endParaRPr lang="en-US" sz="2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00" y="2281624"/>
                <a:ext cx="8382000" cy="156966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Data (following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endParaRPr lang="en-US" sz="6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81624"/>
                <a:ext cx="8382000" cy="1569660"/>
              </a:xfrm>
              <a:prstGeom prst="rect">
                <a:avLst/>
              </a:prstGeom>
              <a:blipFill>
                <a:blip r:embed="rId3"/>
                <a:stretch>
                  <a:fillRect l="-508" t="-1538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8938" y="5115843"/>
                <a:ext cx="8382000" cy="830997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:</a:t>
                </a:r>
              </a:p>
              <a:p>
                <a:endParaRPr lang="en-US" sz="600" dirty="0" smtClean="0"/>
              </a:p>
              <a:p>
                <a:endParaRPr lang="en-US" sz="600" dirty="0" smtClean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average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following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            </a:t>
                </a:r>
                <a:endParaRPr lang="en-US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8" y="5115843"/>
                <a:ext cx="8382000" cy="830997"/>
              </a:xfrm>
              <a:prstGeom prst="rect">
                <a:avLst/>
              </a:prstGeom>
              <a:blipFill>
                <a:blip r:embed="rId4"/>
                <a:stretch>
                  <a:fillRect l="-508" t="-2878" b="-9353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0" y="6040093"/>
            <a:ext cx="91440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Because </a:t>
            </a:r>
            <a:r>
              <a:rPr lang="en-US" dirty="0">
                <a:solidFill>
                  <a:schemeClr val="tx1"/>
                </a:solidFill>
              </a:rPr>
              <a:t>the value being computed is dependent on the policy used to generate the data, we call this an </a:t>
            </a:r>
            <a:r>
              <a:rPr lang="en-US" dirty="0">
                <a:solidFill>
                  <a:srgbClr val="FF0000"/>
                </a:solidFill>
              </a:rPr>
              <a:t>on-policy </a:t>
            </a:r>
            <a:r>
              <a:rPr lang="en-US" dirty="0">
                <a:solidFill>
                  <a:schemeClr val="tx1"/>
                </a:solidFill>
              </a:rPr>
              <a:t>algorithm.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350887" y="2302761"/>
                <a:ext cx="33359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887" y="2302761"/>
                <a:ext cx="3335913" cy="307777"/>
              </a:xfrm>
              <a:prstGeom prst="rect">
                <a:avLst/>
              </a:prstGeom>
              <a:blipFill>
                <a:blip r:embed="rId6"/>
                <a:stretch>
                  <a:fillRect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533426" y="2671971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1:</a:t>
            </a:r>
            <a:endParaRPr 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2955833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2:</a:t>
            </a:r>
            <a:endParaRPr 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0" y="3231470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3:</a:t>
            </a: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51445" y="3456801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45" y="3456801"/>
                <a:ext cx="125034" cy="276999"/>
              </a:xfrm>
              <a:prstGeom prst="rect">
                <a:avLst/>
              </a:prstGeom>
              <a:blipFill>
                <a:blip r:embed="rId7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Monte Carlo Policy Evaluation 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98938" y="3975732"/>
                <a:ext cx="8382000" cy="1015663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Utility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endParaRPr lang="en-US" sz="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8" y="3975732"/>
                <a:ext cx="8382000" cy="1015663"/>
              </a:xfrm>
              <a:prstGeom prst="rect">
                <a:avLst/>
              </a:prstGeom>
              <a:blipFill>
                <a:blip r:embed="rId8"/>
                <a:stretch>
                  <a:fillRect l="-508" t="-2367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8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57200" y="3373442"/>
                <a:ext cx="776914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5)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i="1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5)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3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10)</m:t>
                    </m:r>
                  </m:oMath>
                </a14:m>
                <a:r>
                  <a:rPr lang="en-US" dirty="0"/>
                  <a:t> </a:t>
                </a:r>
                <a:endParaRPr lang="en-US" i="1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1);(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5)</m:t>
                    </m:r>
                  </m:oMath>
                </a14:m>
                <a:r>
                  <a:rPr lang="en-US" dirty="0"/>
                  <a:t>;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10)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73442"/>
                <a:ext cx="7769140" cy="923330"/>
              </a:xfrm>
              <a:prstGeom prst="rect">
                <a:avLst/>
              </a:prstGeom>
              <a:blipFill>
                <a:blip r:embed="rId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359638" y="2384783"/>
                <a:ext cx="4246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638" y="2384783"/>
                <a:ext cx="4246675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05727" y="3014246"/>
                <a:ext cx="45264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State</m:t>
                        </m:r>
                        <m:r>
                          <a:rPr lang="en-US" sz="1600" i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Action</m:t>
                        </m:r>
                        <m:r>
                          <a:rPr lang="en-US" sz="1600" i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Reward</m:t>
                        </m:r>
                        <m:r>
                          <a:rPr lang="en-US" sz="160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rgbClr val="3333FF"/>
                    </a:solidFill>
                  </a:rPr>
                  <a:t> pairs generated by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16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7" y="3014246"/>
                <a:ext cx="4526432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88298" y="4655894"/>
                <a:ext cx="32737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=1+5+3+10+2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298" y="4655894"/>
                <a:ext cx="327378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02147" y="3380046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1:</a:t>
            </a:r>
            <a:endParaRPr 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692721" y="3663908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2:</a:t>
            </a:r>
            <a:endParaRPr 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92721" y="3965863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3:</a:t>
            </a:r>
            <a:endParaRPr 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705554" y="4652781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1:</a:t>
            </a:r>
            <a:endParaRPr 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05554" y="4989235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2:</a:t>
            </a:r>
            <a:endParaRPr 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705554" y="5309646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3:</a:t>
            </a: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650591" y="4999318"/>
                <a:ext cx="25560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=1+3+10=14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591" y="4999318"/>
                <a:ext cx="255602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50591" y="5311295"/>
                <a:ext cx="29149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=1+5+10+2=19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591" y="5311295"/>
                <a:ext cx="291490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4779" y="4344932"/>
                <a:ext cx="15045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16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79" y="4344932"/>
                <a:ext cx="1504590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09020" y="5866544"/>
                <a:ext cx="5797293" cy="916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average of accumulated reward over all episodes </a:t>
                </a:r>
              </a:p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              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21+14+19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=14.6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20" y="5866544"/>
                <a:ext cx="5797293" cy="916341"/>
              </a:xfrm>
              <a:prstGeom prst="rect">
                <a:avLst/>
              </a:prstGeom>
              <a:blipFill>
                <a:blip r:embed="rId10"/>
                <a:stretch>
                  <a:fillRect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67460" y="4916099"/>
                <a:ext cx="1717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First visit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460" y="4916099"/>
                <a:ext cx="1717760" cy="369332"/>
              </a:xfrm>
              <a:prstGeom prst="rect">
                <a:avLst/>
              </a:prstGeom>
              <a:blipFill>
                <a:blip r:embed="rId11"/>
                <a:stretch>
                  <a:fillRect l="-320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Monte Carlo Policy Evaluation 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04800" y="860462"/>
                <a:ext cx="8382000" cy="126313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Learn the state-value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a given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sz="6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 value of state is the expected utility -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expected accumulative future reward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starting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following the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860462"/>
                <a:ext cx="8382000" cy="1263134"/>
              </a:xfrm>
              <a:prstGeom prst="rect">
                <a:avLst/>
              </a:prstGeom>
              <a:blipFill>
                <a:blip r:embed="rId12"/>
                <a:stretch>
                  <a:fillRect l="-290" b="-7583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52400" y="675796"/>
            <a:ext cx="506083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Key Idea : Monte Carlo Policy Evaluation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57200" y="3373442"/>
                <a:ext cx="776914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5)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i="1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5)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3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10)</m:t>
                    </m:r>
                  </m:oMath>
                </a14:m>
                <a:r>
                  <a:rPr lang="en-US" dirty="0"/>
                  <a:t> </a:t>
                </a:r>
                <a:endParaRPr lang="en-US" i="1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1);(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5)</m:t>
                    </m:r>
                  </m:oMath>
                </a14:m>
                <a:r>
                  <a:rPr lang="en-US" dirty="0"/>
                  <a:t>;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10)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73442"/>
                <a:ext cx="7769140" cy="923330"/>
              </a:xfrm>
              <a:prstGeom prst="rect">
                <a:avLst/>
              </a:prstGeom>
              <a:blipFill>
                <a:blip r:embed="rId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05727" y="3014246"/>
                <a:ext cx="45264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State</m:t>
                        </m:r>
                        <m:r>
                          <a:rPr lang="en-US" sz="1600" i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Action</m:t>
                        </m:r>
                        <m:r>
                          <a:rPr lang="en-US" sz="1600" i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Reward</m:t>
                        </m:r>
                        <m:r>
                          <a:rPr lang="en-US" sz="160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rgbClr val="3333FF"/>
                    </a:solidFill>
                  </a:rPr>
                  <a:t> pairs generated by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16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7" y="3014246"/>
                <a:ext cx="4526432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88298" y="4655894"/>
                <a:ext cx="53872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=1+5+3+10+2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r>
                  <a:rPr lang="en-US" sz="1600" dirty="0" smtClean="0"/>
                  <a:t>;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10+2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298" y="4655894"/>
                <a:ext cx="5387244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02147" y="3380046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1:</a:t>
            </a:r>
            <a:endParaRPr 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692721" y="3663908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2:</a:t>
            </a:r>
            <a:endParaRPr 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92721" y="3965863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3:</a:t>
            </a:r>
            <a:endParaRPr 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705554" y="4652781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1:</a:t>
            </a:r>
            <a:endParaRPr 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05554" y="4989235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2:</a:t>
            </a:r>
            <a:endParaRPr 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705554" y="5309646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3:</a:t>
            </a: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650591" y="4999318"/>
                <a:ext cx="50613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=1+3+10=14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m:rPr>
                          <m:nor/>
                        </m:rPr>
                        <a:rPr lang="en-US" sz="1600" dirty="0"/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10=10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591" y="4999318"/>
                <a:ext cx="506132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19016" y="5312400"/>
                <a:ext cx="55258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=1+5+10+2=19;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dirty="0"/>
                        <m:t> </m:t>
                      </m:r>
                      <m:r>
                        <m:rPr>
                          <m:nor/>
                        </m:rPr>
                        <a:rPr lang="en-US" sz="1600" b="0" i="0" dirty="0" smtClean="0"/>
                        <m:t>       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=10+2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16" y="5312400"/>
                <a:ext cx="552580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4779" y="4344932"/>
                <a:ext cx="15045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16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79" y="4344932"/>
                <a:ext cx="1504590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09020" y="5866544"/>
                <a:ext cx="5797293" cy="916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average of accumulated reward over all episodes </a:t>
                </a:r>
              </a:p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             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21+12+14+10+19+12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20" y="5866544"/>
                <a:ext cx="5797293" cy="916661"/>
              </a:xfrm>
              <a:prstGeom prst="rect">
                <a:avLst/>
              </a:prstGeom>
              <a:blipFill>
                <a:blip r:embed="rId10"/>
                <a:stretch>
                  <a:fillRect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67460" y="4916099"/>
                <a:ext cx="1717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Every visit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460" y="4916099"/>
                <a:ext cx="1717760" cy="369332"/>
              </a:xfrm>
              <a:prstGeom prst="rect">
                <a:avLst/>
              </a:prstGeom>
              <a:blipFill>
                <a:blip r:embed="rId11"/>
                <a:stretch>
                  <a:fillRect l="-320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Monte Carlo Policy Evaluation 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359638" y="2384783"/>
                <a:ext cx="4246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638" y="2384783"/>
                <a:ext cx="4246675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04800" y="860462"/>
                <a:ext cx="8382000" cy="126313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Learn the state-value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a given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sz="6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 value of state is the expected utility -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expected accumulative future reward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starting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following the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860462"/>
                <a:ext cx="8382000" cy="1263134"/>
              </a:xfrm>
              <a:prstGeom prst="rect">
                <a:avLst/>
              </a:prstGeom>
              <a:blipFill>
                <a:blip r:embed="rId13"/>
                <a:stretch>
                  <a:fillRect l="-290" b="-7583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52400" y="675796"/>
            <a:ext cx="506083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Key Idea : Monte Carlo Policy Evaluation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1885950"/>
            <a:ext cx="17716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accent2"/>
                </a:solidFill>
                <a:latin typeface="Calibri"/>
                <a:cs typeface="Calibri"/>
              </a:rPr>
              <a:t>Input Policy </a:t>
            </a:r>
            <a:r>
              <a:rPr lang="en-US" sz="2100" dirty="0">
                <a:solidFill>
                  <a:schemeClr val="accent2"/>
                </a:solidFill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135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42900" y="4923651"/>
            <a:ext cx="18288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350" i="1" dirty="0">
                <a:latin typeface="Calibri"/>
                <a:cs typeface="Calibri"/>
                <a:sym typeface="Symbol" pitchFamily="18" charset="2"/>
              </a:rPr>
              <a:t>Assume: </a:t>
            </a:r>
            <a:r>
              <a:rPr lang="en-US" sz="1350" dirty="0">
                <a:latin typeface="Calibri"/>
                <a:cs typeface="Calibri"/>
                <a:sym typeface="Symbol" pitchFamily="18" charset="2"/>
              </a:rPr>
              <a:t> = 1</a:t>
            </a:r>
            <a:endParaRPr lang="en-US" sz="1350" dirty="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00350" y="1885950"/>
            <a:ext cx="33718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accent2"/>
                </a:solidFill>
                <a:latin typeface="Calibri"/>
                <a:cs typeface="Calibri"/>
              </a:rPr>
              <a:t>Observed Episodes (Training)</a:t>
            </a:r>
            <a:endParaRPr lang="en-US" sz="135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43700" y="1885950"/>
            <a:ext cx="2057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accent2"/>
                </a:solidFill>
                <a:latin typeface="Calibri"/>
                <a:cs typeface="Calibri"/>
              </a:rPr>
              <a:t>Output Values</a:t>
            </a:r>
            <a:endParaRPr lang="en-US" sz="135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85750" y="2743200"/>
          <a:ext cx="2000250" cy="190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82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62617" marR="62617" marT="31309" marB="313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US" sz="21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62617" marR="62617" marT="31309" marB="313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itchFamily="34" charset="0"/>
                      </a:endParaRPr>
                    </a:p>
                  </a:txBody>
                  <a:tcPr marL="62617" marR="62617" marT="31309" marB="3130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28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2617" marR="62617" marT="31309" marB="313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C</a:t>
                      </a:r>
                      <a:endParaRPr lang="en-US" sz="24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62617" marR="62617" marT="31309" marB="313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en-US" sz="2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2617" marR="62617" marT="31309" marB="313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828">
                <a:tc>
                  <a:txBody>
                    <a:bodyPr/>
                    <a:lstStyle/>
                    <a:p>
                      <a:endParaRPr lang="en-US" sz="1400" dirty="0">
                        <a:latin typeface="Calibri" pitchFamily="34" charset="0"/>
                      </a:endParaRPr>
                    </a:p>
                  </a:txBody>
                  <a:tcPr marL="62617" marR="62617" marT="31309" marB="3130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E</a:t>
                      </a: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2617" marR="62617" marT="31309" marB="313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itchFamily="34" charset="0"/>
                      </a:endParaRPr>
                    </a:p>
                  </a:txBody>
                  <a:tcPr marL="62617" marR="62617" marT="31309" marB="3130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727688" y="3466368"/>
            <a:ext cx="457200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55076" y="2837718"/>
            <a:ext cx="457200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22" name="Isosceles Triangle 21"/>
          <p:cNvSpPr/>
          <p:nvPr/>
        </p:nvSpPr>
        <p:spPr>
          <a:xfrm rot="5400000">
            <a:off x="798736" y="3625462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23" name="Isosceles Triangle 22"/>
          <p:cNvSpPr/>
          <p:nvPr/>
        </p:nvSpPr>
        <p:spPr>
          <a:xfrm rot="5400000">
            <a:off x="1440574" y="362546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24" name="Isosceles Triangle 23"/>
          <p:cNvSpPr/>
          <p:nvPr/>
        </p:nvSpPr>
        <p:spPr>
          <a:xfrm>
            <a:off x="1206744" y="402414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46508" y="2782764"/>
            <a:ext cx="148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B, east, C, -1</a:t>
            </a:r>
          </a:p>
          <a:p>
            <a:r>
              <a:rPr lang="en-US" dirty="0">
                <a:latin typeface="Calibri"/>
                <a:cs typeface="Calibri"/>
              </a:rPr>
              <a:t>C, east, D, -1</a:t>
            </a:r>
          </a:p>
          <a:p>
            <a:r>
              <a:rPr lang="en-US" dirty="0">
                <a:latin typeface="Calibri"/>
                <a:cs typeface="Calibri"/>
              </a:rPr>
              <a:t>D, exit,  x, +10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89608" y="2782764"/>
            <a:ext cx="148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B, east, C, -1</a:t>
            </a:r>
          </a:p>
          <a:p>
            <a:r>
              <a:rPr lang="en-US" dirty="0">
                <a:latin typeface="Calibri"/>
                <a:cs typeface="Calibri"/>
              </a:rPr>
              <a:t>C, east, D, -1</a:t>
            </a:r>
          </a:p>
          <a:p>
            <a:r>
              <a:rPr lang="en-US" dirty="0">
                <a:latin typeface="Calibri"/>
                <a:cs typeface="Calibri"/>
              </a:rPr>
              <a:t>D, exit,  x, +10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56638" y="4381733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E, north, C, -1</a:t>
            </a:r>
          </a:p>
          <a:p>
            <a:r>
              <a:rPr lang="en-US" dirty="0">
                <a:latin typeface="Calibri"/>
                <a:cs typeface="Calibri"/>
              </a:rPr>
              <a:t>C, east,   A, -1</a:t>
            </a:r>
          </a:p>
          <a:p>
            <a:r>
              <a:rPr lang="en-US" dirty="0">
                <a:latin typeface="Calibri"/>
                <a:cs typeface="Calibri"/>
              </a:rPr>
              <a:t>A, exit,    x, -10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14650" y="2343150"/>
            <a:ext cx="12573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Calibri"/>
                <a:cs typeface="Calibri"/>
              </a:rPr>
              <a:t>Episode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686050" y="2743200"/>
            <a:ext cx="1714500" cy="97155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57750" y="2343150"/>
            <a:ext cx="12573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Calibri"/>
                <a:cs typeface="Calibri"/>
              </a:rPr>
              <a:t>Episode 2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629150" y="2743200"/>
            <a:ext cx="1714500" cy="97155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14650" y="3943350"/>
            <a:ext cx="12573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Calibri"/>
                <a:cs typeface="Calibri"/>
              </a:rPr>
              <a:t>Episode 3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686050" y="4343400"/>
            <a:ext cx="1714500" cy="97155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57750" y="3943350"/>
            <a:ext cx="12573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Calibri"/>
                <a:cs typeface="Calibri"/>
              </a:rPr>
              <a:t>Episode 4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629150" y="4343400"/>
            <a:ext cx="1714500" cy="97155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00350" y="4380768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E, north, C, -1</a:t>
            </a:r>
          </a:p>
          <a:p>
            <a:r>
              <a:rPr lang="en-US" dirty="0">
                <a:latin typeface="Calibri"/>
                <a:cs typeface="Calibri"/>
              </a:rPr>
              <a:t>C, east,   D, -1</a:t>
            </a:r>
          </a:p>
          <a:p>
            <a:r>
              <a:rPr lang="en-US" dirty="0">
                <a:latin typeface="Calibri"/>
                <a:cs typeface="Calibri"/>
              </a:rPr>
              <a:t>D, exit,    x, +10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6800850" y="2721666"/>
          <a:ext cx="2000250" cy="190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828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62617" marR="62617" marT="31309" marB="31309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US" sz="21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62617" marR="62617" marT="31309" marB="31309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itchFamily="34" charset="0"/>
                      </a:endParaRPr>
                    </a:p>
                  </a:txBody>
                  <a:tcPr marL="62617" marR="62617" marT="31309" marB="31309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28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2617" marR="62617" marT="31309" marB="31309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C</a:t>
                      </a:r>
                      <a:endParaRPr lang="en-US" sz="24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62617" marR="62617" marT="31309" marB="31309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en-US" sz="2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2617" marR="62617" marT="31309" marB="31309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828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itchFamily="34" charset="0"/>
                      </a:endParaRPr>
                    </a:p>
                  </a:txBody>
                  <a:tcPr marL="62617" marR="62617" marT="31309" marB="31309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E</a:t>
                      </a: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2617" marR="62617" marT="31309" marB="31309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itchFamily="34" charset="0"/>
                      </a:endParaRPr>
                    </a:p>
                  </a:txBody>
                  <a:tcPr marL="62617" marR="62617" marT="31309" marB="31309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858000" y="3350315"/>
            <a:ext cx="685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Calibri"/>
                <a:cs typeface="Calibri"/>
              </a:rPr>
              <a:t>+8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13026" y="3350315"/>
            <a:ext cx="685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Calibri"/>
                <a:cs typeface="Calibri"/>
              </a:rPr>
              <a:t>+4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72450" y="3350315"/>
            <a:ext cx="685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Calibri"/>
                <a:cs typeface="Calibri"/>
              </a:rPr>
              <a:t>+10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43800" y="2721665"/>
            <a:ext cx="685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Calibri"/>
                <a:cs typeface="Calibri"/>
              </a:rPr>
              <a:t>-10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43800" y="3986600"/>
            <a:ext cx="685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Calibri"/>
                <a:cs typeface="Calibri"/>
              </a:rPr>
              <a:t>-2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5750" y="727591"/>
            <a:ext cx="276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Monte Carlo Policy Evaluation  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6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8" grpId="0"/>
      <p:bldP spid="29" grpId="0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44" grpId="0"/>
      <p:bldP spid="57" grpId="0"/>
      <p:bldP spid="58" grpId="0"/>
      <p:bldP spid="59" grpId="0"/>
      <p:bldP spid="60" grpId="0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1"/>
            <a:ext cx="5410200" cy="3546873"/>
          </a:xfrm>
        </p:spPr>
        <p:txBody>
          <a:bodyPr/>
          <a:lstStyle/>
          <a:p>
            <a:r>
              <a:rPr lang="en-US" sz="2100" dirty="0">
                <a:latin typeface="Calibri"/>
                <a:cs typeface="Calibri"/>
              </a:rPr>
              <a:t>What’s good about direct evaluation?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It’s easy to understand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It doesn’t require any knowledge of T, R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It eventually computes the correct average values, using just sample transitions</a:t>
            </a:r>
          </a:p>
          <a:p>
            <a:pPr lvl="1"/>
            <a:endParaRPr lang="en-US" sz="1800" dirty="0">
              <a:latin typeface="Calibri"/>
              <a:cs typeface="Calibri"/>
            </a:endParaRPr>
          </a:p>
          <a:p>
            <a:r>
              <a:rPr lang="en-US" sz="2100" dirty="0">
                <a:latin typeface="Calibri"/>
                <a:cs typeface="Calibri"/>
              </a:rPr>
              <a:t>What bad about it?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It wastes information about state connections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Each state must be learned separately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So, it takes a long time to learn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7950" y="1885950"/>
            <a:ext cx="2057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accent2"/>
                </a:solidFill>
                <a:latin typeface="Calibri"/>
                <a:cs typeface="Calibri"/>
              </a:rPr>
              <a:t>Output Values</a:t>
            </a:r>
            <a:endParaRPr lang="en-US" sz="1350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515100" y="2457450"/>
          <a:ext cx="2000250" cy="190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828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62617" marR="62617" marT="31309" marB="31309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 A</a:t>
                      </a:r>
                      <a:endParaRPr lang="en-US" sz="21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62617" marR="62617" marT="31309" marB="31309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itchFamily="34" charset="0"/>
                      </a:endParaRPr>
                    </a:p>
                  </a:txBody>
                  <a:tcPr marL="62617" marR="62617" marT="31309" marB="31309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28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 B</a:t>
                      </a:r>
                    </a:p>
                  </a:txBody>
                  <a:tcPr marL="62617" marR="62617" marT="31309" marB="31309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 C</a:t>
                      </a:r>
                      <a:endParaRPr lang="en-US" sz="24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62617" marR="62617" marT="31309" marB="31309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 D</a:t>
                      </a:r>
                      <a:endParaRPr kumimoji="0" lang="en-US" sz="2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2617" marR="62617" marT="31309" marB="31309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828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itchFamily="34" charset="0"/>
                      </a:endParaRPr>
                    </a:p>
                  </a:txBody>
                  <a:tcPr marL="62617" marR="62617" marT="31309" marB="31309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 E</a:t>
                      </a: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2617" marR="62617" marT="31309" marB="31309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libri" pitchFamily="34" charset="0"/>
                      </a:endParaRPr>
                    </a:p>
                  </a:txBody>
                  <a:tcPr marL="62617" marR="62617" marT="31309" marB="31309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572250" y="3086100"/>
            <a:ext cx="685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Calibri"/>
                <a:cs typeface="Calibri"/>
              </a:rPr>
              <a:t>+8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27276" y="3086100"/>
            <a:ext cx="685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Calibri"/>
                <a:cs typeface="Calibri"/>
              </a:rPr>
              <a:t>+4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9550" y="3086100"/>
            <a:ext cx="685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Calibri"/>
                <a:cs typeface="Calibri"/>
              </a:rPr>
              <a:t>+10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0900" y="2457450"/>
            <a:ext cx="685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Calibri"/>
                <a:cs typeface="Calibri"/>
              </a:rPr>
              <a:t>-10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58050" y="3722385"/>
            <a:ext cx="685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Calibri"/>
                <a:cs typeface="Calibri"/>
              </a:rPr>
              <a:t>-2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84502" y="3125666"/>
            <a:ext cx="593480" cy="5736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5079" y="2499214"/>
            <a:ext cx="580293" cy="5539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7067916" y="3392731"/>
            <a:ext cx="171450" cy="41764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22" name="Isosceles Triangle 21"/>
          <p:cNvSpPr/>
          <p:nvPr/>
        </p:nvSpPr>
        <p:spPr>
          <a:xfrm rot="5400000">
            <a:off x="7708655" y="3391633"/>
            <a:ext cx="171450" cy="43961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7422906" y="3738399"/>
            <a:ext cx="171450" cy="46690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750" y="727591"/>
            <a:ext cx="276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Monte Carlo Policy Evaluation  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10704"/>
            <a:ext cx="4572000" cy="2517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Monte Carlo Policy Evaluation  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4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114800"/>
            <a:ext cx="9067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Estimates for each state are independent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0000"/>
                </a:solidFill>
              </a:rPr>
              <a:t>The estimate for one state does not build upon the estimate of any other state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(No bootstrap)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computational expense of estimating the value of a single state is independent of the number of states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0000"/>
                </a:solidFill>
              </a:rPr>
              <a:t>Attractive when one requires the value of only a subset of the states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10704"/>
            <a:ext cx="4572000" cy="2517312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Monte Carlo Policy Evaluation  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Monte Carlo Estimation of Action Values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906708"/>
                <a:ext cx="8534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Without a model, state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not enough</a:t>
                </a:r>
              </a:p>
              <a:p>
                <a:endParaRPr lang="en-US" sz="1000" dirty="0" smtClean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We need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compute the optimum policy:</a:t>
                </a:r>
              </a:p>
              <a:p>
                <a:pPr lvl="1"/>
                <a:endParaRPr lang="en-US" sz="10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06708"/>
                <a:ext cx="8534400" cy="954107"/>
              </a:xfrm>
              <a:prstGeom prst="rect">
                <a:avLst/>
              </a:prstGeom>
              <a:blipFill>
                <a:blip r:embed="rId2"/>
                <a:stretch>
                  <a:fillRect l="-429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52600" y="2032682"/>
                <a:ext cx="4847417" cy="604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)+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032682"/>
                <a:ext cx="4847417" cy="604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52600" y="2822707"/>
                <a:ext cx="3163174" cy="539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822707"/>
                <a:ext cx="3163174" cy="539058"/>
              </a:xfrm>
              <a:prstGeom prst="rect">
                <a:avLst/>
              </a:prstGeom>
              <a:blipFill>
                <a:blip r:embed="rId4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4800" y="3810000"/>
                <a:ext cx="8382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FF0000"/>
                    </a:solidFill>
                  </a:rPr>
                  <a:t>One of primary goals for Monte Carlo method is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10000"/>
                <a:ext cx="8382000" cy="400110"/>
              </a:xfrm>
              <a:prstGeom prst="rect">
                <a:avLst/>
              </a:prstGeom>
              <a:blipFill>
                <a:blip r:embed="rId5"/>
                <a:stretch>
                  <a:fillRect l="-65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949432"/>
            <a:ext cx="7543800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1. Define your own problem. It can be anything</a:t>
            </a:r>
          </a:p>
          <a:p>
            <a:pPr marL="342900" indent="-342900">
              <a:buAutoNum type="arabicPeriod"/>
            </a:pPr>
            <a:endParaRPr lang="en-US" sz="1000" dirty="0"/>
          </a:p>
          <a:p>
            <a:r>
              <a:rPr lang="en-US" dirty="0" smtClean="0"/>
              <a:t>2. Formulate the problem using mathematical expressions </a:t>
            </a:r>
          </a:p>
          <a:p>
            <a:pPr marL="342900" indent="-342900">
              <a:buAutoNum type="arabicPeriod"/>
            </a:pPr>
            <a:endParaRPr lang="en-US" sz="1000" dirty="0"/>
          </a:p>
          <a:p>
            <a:r>
              <a:rPr lang="en-US" dirty="0" smtClean="0"/>
              <a:t>3. Describe what type of data is required for the formulation</a:t>
            </a:r>
          </a:p>
          <a:p>
            <a:r>
              <a:rPr lang="en-US" dirty="0"/>
              <a:t>	-describe how to obtain data</a:t>
            </a:r>
          </a:p>
          <a:p>
            <a:r>
              <a:rPr lang="en-US" dirty="0"/>
              <a:t>	-describe how to process data</a:t>
            </a:r>
          </a:p>
          <a:p>
            <a:r>
              <a:rPr lang="en-US" dirty="0"/>
              <a:t>	-describe how to build models that are required for your formulation</a:t>
            </a:r>
          </a:p>
          <a:p>
            <a:pPr marL="342900" indent="-342900">
              <a:buAutoNum type="arabicPeriod"/>
            </a:pPr>
            <a:endParaRPr lang="en-US" sz="1000" dirty="0" smtClean="0"/>
          </a:p>
          <a:p>
            <a:r>
              <a:rPr lang="en-US" dirty="0" smtClean="0"/>
              <a:t>4. Discuss what types of decision making methods can be used to solve the   </a:t>
            </a:r>
          </a:p>
          <a:p>
            <a:r>
              <a:rPr lang="en-US" dirty="0"/>
              <a:t> </a:t>
            </a:r>
            <a:r>
              <a:rPr lang="en-US" dirty="0" smtClean="0"/>
              <a:t>   formulated problem </a:t>
            </a:r>
          </a:p>
          <a:p>
            <a:r>
              <a:rPr lang="en-US" dirty="0"/>
              <a:t>	</a:t>
            </a:r>
            <a:r>
              <a:rPr lang="en-US" dirty="0" smtClean="0"/>
              <a:t>-list more than two methods and discuss their pros and cons</a:t>
            </a:r>
          </a:p>
          <a:p>
            <a:r>
              <a:rPr lang="en-US" dirty="0"/>
              <a:t>	</a:t>
            </a:r>
            <a:r>
              <a:rPr lang="en-US" dirty="0" smtClean="0"/>
              <a:t>-discuss limitations in each method</a:t>
            </a:r>
          </a:p>
          <a:p>
            <a:endParaRPr lang="en-US" sz="1000" dirty="0"/>
          </a:p>
          <a:p>
            <a:r>
              <a:rPr lang="en-US" dirty="0" smtClean="0"/>
              <a:t>5. Future Plan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63880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Format: Report (more than 2pages but less than 5 pages)</a:t>
            </a:r>
          </a:p>
          <a:p>
            <a:r>
              <a:rPr lang="en-US" dirty="0" smtClean="0"/>
              <a:t>Evaluations:  25, 24, 23, 22, 21, 20 (Full score is 25)</a:t>
            </a:r>
          </a:p>
          <a:p>
            <a:r>
              <a:rPr lang="en-US" dirty="0" smtClean="0"/>
              <a:t>Bonus points: up to 5 points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154" y="5269468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Midterm 25%, Final 25%, Project 25%, HW 25% (5% each)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572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677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Monte Carlo Estimation of Action Values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4800" y="5638800"/>
                <a:ext cx="8382000" cy="923330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:</a:t>
                </a:r>
              </a:p>
              <a:p>
                <a:endParaRPr lang="en-US" sz="600" dirty="0" smtClean="0"/>
              </a:p>
              <a:p>
                <a:endParaRPr lang="en-US" sz="600" dirty="0" smtClean="0"/>
              </a:p>
              <a:p>
                <a:pPr algn="ctr"/>
                <a:endParaRPr lang="en-US" sz="600" dirty="0" smtClean="0"/>
              </a:p>
              <a:p>
                <a:pPr algn="ctr"/>
                <a:r>
                  <a:rPr lang="en-US" dirty="0" smtClean="0"/>
                  <a:t>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average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 </a:t>
                </a:r>
                <a:r>
                  <a:rPr lang="en-US" dirty="0"/>
                  <a:t>and following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638800"/>
                <a:ext cx="8382000" cy="923330"/>
              </a:xfrm>
              <a:prstGeom prst="rect">
                <a:avLst/>
              </a:prstGeom>
              <a:blipFill>
                <a:blip r:embed="rId2"/>
                <a:stretch>
                  <a:fillRect l="-508" t="-2614" b="-9150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04800" y="946666"/>
                <a:ext cx="8382000" cy="126313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Learn the action-value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a given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sz="6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 value of action-state is the expected utility -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expected accumulative future reward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starting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following the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46666"/>
                <a:ext cx="8382000" cy="1263134"/>
              </a:xfrm>
              <a:prstGeom prst="rect">
                <a:avLst/>
              </a:prstGeom>
              <a:blipFill>
                <a:blip r:embed="rId3"/>
                <a:stretch>
                  <a:fillRect l="-290" b="-7075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52400" y="762000"/>
            <a:ext cx="506083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Key Idea : Monte Carlo Policy Evaluation</a:t>
            </a:r>
            <a:endParaRPr lang="en-US" sz="2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4800" y="2706694"/>
                <a:ext cx="8382000" cy="156966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Data (following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endParaRPr lang="en-US" sz="6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706694"/>
                <a:ext cx="8382000" cy="1569660"/>
              </a:xfrm>
              <a:prstGeom prst="rect">
                <a:avLst/>
              </a:prstGeom>
              <a:blipFill>
                <a:blip r:embed="rId4"/>
                <a:stretch>
                  <a:fillRect l="-508" t="-1538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04800" y="4355180"/>
                <a:ext cx="8382000" cy="1015663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Utility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endParaRPr lang="en-US" sz="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355180"/>
                <a:ext cx="8382000" cy="1015663"/>
              </a:xfrm>
              <a:prstGeom prst="rect">
                <a:avLst/>
              </a:prstGeom>
              <a:blipFill>
                <a:blip r:embed="rId5"/>
                <a:stretch>
                  <a:fillRect l="-508" t="-2367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350887" y="2727831"/>
                <a:ext cx="33359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887" y="2727831"/>
                <a:ext cx="3335913" cy="307777"/>
              </a:xfrm>
              <a:prstGeom prst="rect">
                <a:avLst/>
              </a:prstGeom>
              <a:blipFill>
                <a:blip r:embed="rId6"/>
                <a:stretch>
                  <a:fillRect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533426" y="3097041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1:</a:t>
            </a:r>
            <a:endParaRPr 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0" y="3380903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2:</a:t>
            </a:r>
            <a:endParaRPr 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0" y="3656540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3:</a:t>
            </a: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951445" y="3881871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45" y="3881871"/>
                <a:ext cx="125034" cy="276999"/>
              </a:xfrm>
              <a:prstGeom prst="rect">
                <a:avLst/>
              </a:prstGeom>
              <a:blipFill>
                <a:blip r:embed="rId7"/>
                <a:stretch>
                  <a:fillRect l="-42857" r="-380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6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57200" y="3373442"/>
                <a:ext cx="776914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5)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i="1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5)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3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10)</m:t>
                    </m:r>
                  </m:oMath>
                </a14:m>
                <a:r>
                  <a:rPr lang="en-US" dirty="0"/>
                  <a:t> </a:t>
                </a:r>
                <a:endParaRPr lang="en-US" i="1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1);(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5)</m:t>
                    </m:r>
                  </m:oMath>
                </a14:m>
                <a:r>
                  <a:rPr lang="en-US" dirty="0"/>
                  <a:t>;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10)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73442"/>
                <a:ext cx="7769140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05727" y="3014246"/>
                <a:ext cx="45264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State</m:t>
                        </m:r>
                        <m:r>
                          <a:rPr lang="en-US" sz="1600" i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Action</m:t>
                        </m:r>
                        <m:r>
                          <a:rPr lang="en-US" sz="1600" i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Reward</m:t>
                        </m:r>
                        <m:r>
                          <a:rPr lang="en-US" sz="160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rgbClr val="3333FF"/>
                    </a:solidFill>
                  </a:rPr>
                  <a:t> pairs generated by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16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7" y="3014246"/>
                <a:ext cx="4526432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88298" y="4655894"/>
                <a:ext cx="37019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=1+5+3+10+2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298" y="4655894"/>
                <a:ext cx="3701975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02147" y="3380046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1:</a:t>
            </a:r>
            <a:endParaRPr 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692721" y="3663908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2:</a:t>
            </a:r>
            <a:endParaRPr 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92721" y="3965863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3:</a:t>
            </a:r>
            <a:endParaRPr 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705554" y="4652781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1:</a:t>
            </a:r>
            <a:endParaRPr 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705554" y="4989235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2:</a:t>
            </a:r>
            <a:endParaRPr 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705554" y="5309646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3:</a:t>
            </a: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650591" y="4999318"/>
                <a:ext cx="28457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=1+3+10=14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591" y="4999318"/>
                <a:ext cx="2845779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50591" y="5311295"/>
                <a:ext cx="32105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=1+5+10+2=19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591" y="5311295"/>
                <a:ext cx="3210559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4779" y="4344932"/>
                <a:ext cx="15045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16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79" y="4344932"/>
                <a:ext cx="1504590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09020" y="5866544"/>
                <a:ext cx="6130333" cy="916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average of accumulated reward over all episodes </a:t>
                </a:r>
              </a:p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              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21+14+19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=14.6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20" y="5866544"/>
                <a:ext cx="6130333" cy="916341"/>
              </a:xfrm>
              <a:prstGeom prst="rect">
                <a:avLst/>
              </a:prstGeom>
              <a:blipFill>
                <a:blip r:embed="rId10"/>
                <a:stretch>
                  <a:fillRect l="-199"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67460" y="4916099"/>
                <a:ext cx="1717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First visit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460" y="4916099"/>
                <a:ext cx="1717760" cy="369332"/>
              </a:xfrm>
              <a:prstGeom prst="rect">
                <a:avLst/>
              </a:prstGeom>
              <a:blipFill>
                <a:blip r:embed="rId11"/>
                <a:stretch>
                  <a:fillRect l="-320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Monte Carlo Policy Evaluation 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359638" y="2384783"/>
                <a:ext cx="4246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638" y="2384783"/>
                <a:ext cx="4246675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04800" y="946666"/>
                <a:ext cx="8382000" cy="126313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Learn the state-value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a given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sz="6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 value of action-state is the expected utility -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expected accumulative future reward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starting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following the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46666"/>
                <a:ext cx="8382000" cy="1263134"/>
              </a:xfrm>
              <a:prstGeom prst="rect">
                <a:avLst/>
              </a:prstGeom>
              <a:blipFill>
                <a:blip r:embed="rId13"/>
                <a:stretch>
                  <a:fillRect l="-290" b="-7075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52400" y="762000"/>
            <a:ext cx="506083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Key Idea : Monte Carlo Policy Evaluation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38193" y="762000"/>
                <a:ext cx="38968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/>
                  <a:t>;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sz="14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3" y="762000"/>
                <a:ext cx="3896836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28596" y="959753"/>
                <a:ext cx="38968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/>
                  <a:t>;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sz="14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959753"/>
                <a:ext cx="3896836" cy="307777"/>
              </a:xfrm>
              <a:prstGeom prst="rect">
                <a:avLst/>
              </a:prstGeom>
              <a:blipFill>
                <a:blip r:embed="rId3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8192" y="1195169"/>
                <a:ext cx="38968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/>
                  <a:t>;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sz="14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2" y="1195169"/>
                <a:ext cx="3896836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33501" y="1600200"/>
                <a:ext cx="38870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/>
                  <a:t>;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sz="14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1" y="1600200"/>
                <a:ext cx="3887026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457642" y="797927"/>
            <a:ext cx="95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Episode 1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457642" y="990600"/>
            <a:ext cx="95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Episode 2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454541" y="1208882"/>
            <a:ext cx="95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Episode 3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464752" y="1626614"/>
                <a:ext cx="9525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Episode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52" y="1626614"/>
                <a:ext cx="952558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62600" y="797927"/>
                <a:ext cx="34290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For </a:t>
                </a:r>
                <a:r>
                  <a:rPr lang="en-US" sz="1600" dirty="0" smtClean="0">
                    <a:solidFill>
                      <a:srgbClr val="3333FF"/>
                    </a:solidFill>
                  </a:rPr>
                  <a:t>each episode</a:t>
                </a:r>
                <a:r>
                  <a:rPr lang="en-US" sz="1600" dirty="0" smtClean="0"/>
                  <a:t>, </a:t>
                </a:r>
              </a:p>
              <a:p>
                <a:r>
                  <a:rPr lang="en-US" sz="1600" dirty="0" smtClean="0"/>
                  <a:t>We can get state and action pair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 and the following accumulated reward (utility)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600" dirty="0" smtClean="0"/>
                  <a:t>: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797927"/>
                <a:ext cx="3429000" cy="1077218"/>
              </a:xfrm>
              <a:prstGeom prst="rect">
                <a:avLst/>
              </a:prstGeom>
              <a:blipFill>
                <a:blip r:embed="rId7"/>
                <a:stretch>
                  <a:fillRect l="-1068" t="-1695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086600" y="1505813"/>
                <a:ext cx="1222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505813"/>
                <a:ext cx="12228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2000" y="2477184"/>
                <a:ext cx="7924800" cy="145328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</a:rPr>
                  <a:t>On each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a single episode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updates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to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477184"/>
                <a:ext cx="7924800" cy="1453283"/>
              </a:xfrm>
              <a:prstGeom prst="rect">
                <a:avLst/>
              </a:prstGeom>
              <a:blipFill>
                <a:blip r:embed="rId9"/>
                <a:stretch>
                  <a:fillRect l="-615" t="-2092" b="-8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4941031" y="3172791"/>
            <a:ext cx="773969" cy="0"/>
          </a:xfrm>
          <a:prstGeom prst="line">
            <a:avLst/>
          </a:pr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272695" y="3139884"/>
            <a:ext cx="167405" cy="37367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53057" y="3461291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New data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281557" y="3180172"/>
            <a:ext cx="119449" cy="293104"/>
          </a:xfrm>
          <a:prstGeom prst="line">
            <a:avLst/>
          </a:prstGeom>
          <a:ln>
            <a:solidFill>
              <a:srgbClr val="3333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29506" y="3408388"/>
            <a:ext cx="1143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3333FF"/>
                </a:solidFill>
              </a:rPr>
              <a:t>Current estimate</a:t>
            </a:r>
            <a:endParaRPr lang="en-US" sz="1600" dirty="0">
              <a:solidFill>
                <a:srgbClr val="3333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9797" y="2150056"/>
            <a:ext cx="8437003" cy="1843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969754"/>
            <a:ext cx="49767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Incremental formulation (convex combination):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762000" y="4488859"/>
                <a:ext cx="7924800" cy="93262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</a:rPr>
                  <a:t>On each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a single episode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>
                  <a:solidFill>
                    <a:srgbClr val="00B050"/>
                  </a:solidFill>
                </a:endParaRPr>
              </a:p>
              <a:p>
                <a:endParaRPr lang="en-US" sz="600" i="1" dirty="0" smtClean="0">
                  <a:solidFill>
                    <a:srgbClr val="00B050"/>
                  </a:solidFill>
                </a:endParaRPr>
              </a:p>
              <a:p>
                <a:endParaRPr lang="en-US" sz="600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488859"/>
                <a:ext cx="7924800" cy="932628"/>
              </a:xfrm>
              <a:prstGeom prst="rect">
                <a:avLst/>
              </a:prstGeom>
              <a:blipFill>
                <a:blip r:embed="rId10"/>
                <a:stretch>
                  <a:fillRect l="-615" t="-32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249797" y="4207456"/>
            <a:ext cx="8437003" cy="12045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04801" y="4027154"/>
            <a:ext cx="30264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Stochastic gradient form 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150009" y="5981513"/>
                <a:ext cx="2703048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09" y="5981513"/>
                <a:ext cx="2703048" cy="8002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61576" y="1421317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576" y="1421317"/>
                <a:ext cx="125034" cy="276999"/>
              </a:xfrm>
              <a:prstGeom prst="rect">
                <a:avLst/>
              </a:prstGeom>
              <a:blipFill>
                <a:blip r:embed="rId12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Incremental Formulation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5545287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incremental formulations can be though of as a way to solve the following least square estimation in an online 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1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2729" y="762000"/>
                <a:ext cx="8915400" cy="155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is a deterministic policy, many </a:t>
                </a:r>
                <a:r>
                  <a:rPr lang="en-US" dirty="0"/>
                  <a:t>relevant state –action pairs may never be </a:t>
                </a:r>
                <a:r>
                  <a:rPr lang="en-US" dirty="0" smtClean="0"/>
                  <a:t>visited</a:t>
                </a:r>
              </a:p>
              <a:p>
                <a:endParaRPr lang="en-US" sz="500" dirty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then in following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, one will observe returns only for one of the actions from each state, i.e., we </a:t>
                </a:r>
                <a:r>
                  <a:rPr lang="en-US" dirty="0"/>
                  <a:t>won’t even see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if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/>
                  <a:t>To improve the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we need to </a:t>
                </a:r>
                <a:r>
                  <a:rPr lang="en-US" dirty="0">
                    <a:solidFill>
                      <a:srgbClr val="FF0000"/>
                    </a:solidFill>
                  </a:rPr>
                  <a:t>compare</a:t>
                </a:r>
                <a:r>
                  <a:rPr lang="en-US" dirty="0"/>
                  <a:t> the state-action values of all the possible actions,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9" y="762000"/>
                <a:ext cx="8915400" cy="1554272"/>
              </a:xfrm>
              <a:prstGeom prst="rect">
                <a:avLst/>
              </a:prstGeom>
              <a:blipFill>
                <a:blip r:embed="rId2"/>
                <a:stretch>
                  <a:fillRect l="-410" t="-1961" b="-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2729" y="3018691"/>
                <a:ext cx="8875729" cy="327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How to resolve?</a:t>
                </a:r>
              </a:p>
              <a:p>
                <a:endParaRPr lang="en-US" sz="5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3333FF"/>
                    </a:solidFill>
                  </a:rPr>
                  <a:t>Exploring starts + infinite number of episodes</a:t>
                </a:r>
              </a:p>
              <a:p>
                <a:endParaRPr lang="en-US" sz="600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Start from an arbitrary state-action pair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a non-zero probability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solidFill>
                      <a:schemeClr val="tx1"/>
                    </a:solidFill>
                  </a:rPr>
                  <a:t>Guarantees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that all state-action pair will be visited an infinite number of times 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 the limit of an infinite number of episodes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solidFill>
                      <a:schemeClr val="tx1"/>
                    </a:solidFill>
                  </a:rPr>
                  <a:t>Cannot be used when learning directly from experience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endParaRPr lang="en-US" sz="10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3333FF"/>
                    </a:solidFill>
                  </a:rPr>
                  <a:t>Stochastic </a:t>
                </a:r>
                <a:r>
                  <a:rPr lang="en-US" dirty="0">
                    <a:solidFill>
                      <a:srgbClr val="3333FF"/>
                    </a:solidFill>
                  </a:rPr>
                  <a:t>Policy + infinite number of episodes</a:t>
                </a:r>
              </a:p>
              <a:p>
                <a:endParaRPr lang="en-US" sz="600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Policy w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ith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 nonzero probability of selecting all actions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solidFill>
                      <a:schemeClr val="tx1"/>
                    </a:solidFill>
                  </a:rPr>
                  <a:t>Guarantees that all state-action pair will be visited an infinite number of times in the limit of an infinite number of episodes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9" y="3018691"/>
                <a:ext cx="8875729" cy="3277820"/>
              </a:xfrm>
              <a:prstGeom prst="rect">
                <a:avLst/>
              </a:prstGeom>
              <a:blipFill>
                <a:blip r:embed="rId3"/>
                <a:stretch>
                  <a:fillRect l="-549" t="-929" b="-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228600"/>
                <a:ext cx="91440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3333FF"/>
                    </a:solidFill>
                  </a:rPr>
                  <a:t>     </a:t>
                </a:r>
                <a:r>
                  <a:rPr lang="en-US" b="1" dirty="0" smtClean="0">
                    <a:solidFill>
                      <a:srgbClr val="3333FF"/>
                    </a:solidFill>
                  </a:rPr>
                  <a:t>Issue </a:t>
                </a:r>
                <a:r>
                  <a:rPr lang="en-US" b="1" dirty="0">
                    <a:solidFill>
                      <a:srgbClr val="3333FF"/>
                    </a:solidFill>
                  </a:rPr>
                  <a:t>of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"/>
                <a:ext cx="9144000" cy="369332"/>
              </a:xfrm>
              <a:prstGeom prst="rect">
                <a:avLst/>
              </a:prstGeom>
              <a:blipFill>
                <a:blip r:embed="rId6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6324600"/>
            <a:ext cx="9144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need an efficient exploration strategy!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729" y="2338410"/>
                <a:ext cx="8915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reliably, we need a large number of episodes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i="1" dirty="0"/>
                  <a:t>Infinite</a:t>
                </a:r>
                <a:r>
                  <a:rPr lang="en-US" dirty="0"/>
                  <a:t> number of </a:t>
                </a:r>
                <a:r>
                  <a:rPr lang="en-US" dirty="0" smtClean="0"/>
                  <a:t>episodes are required for accurate estimations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9" y="2338410"/>
                <a:ext cx="8915400" cy="646331"/>
              </a:xfrm>
              <a:prstGeom prst="rect">
                <a:avLst/>
              </a:prstGeom>
              <a:blipFill>
                <a:blip r:embed="rId7"/>
                <a:stretch>
                  <a:fillRect l="-41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7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43200" y="2515091"/>
            <a:ext cx="762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0" y="2515091"/>
            <a:ext cx="762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Monte Carlo Control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946666"/>
            <a:ext cx="8077200" cy="8059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Idea of generalized policy iteration (GPI)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Monte Carlo Policy Evaluation + Policy improvement</a:t>
            </a:r>
          </a:p>
          <a:p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48768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Key Idea : Monte Carlo Control</a:t>
            </a:r>
            <a:endParaRPr lang="en-US" sz="2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89323" y="2703731"/>
                <a:ext cx="26975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23" y="2703731"/>
                <a:ext cx="269754" cy="384721"/>
              </a:xfrm>
              <a:prstGeom prst="rect">
                <a:avLst/>
              </a:prstGeom>
              <a:blipFill>
                <a:blip r:embed="rId2"/>
                <a:stretch>
                  <a:fillRect l="-15556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5507246" y="2703731"/>
                <a:ext cx="415508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07246" y="2703731"/>
                <a:ext cx="415508" cy="384721"/>
              </a:xfrm>
              <a:prstGeom prst="rect">
                <a:avLst/>
              </a:prstGeom>
              <a:blipFill>
                <a:blip r:embed="rId3"/>
                <a:stretch>
                  <a:fillRect l="-10145" r="-7246" b="-30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59369" y="1981200"/>
                <a:ext cx="2552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Evaluation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69" y="1981200"/>
                <a:ext cx="2552700" cy="646331"/>
              </a:xfrm>
              <a:prstGeom prst="rect">
                <a:avLst/>
              </a:prstGeom>
              <a:blipFill>
                <a:blip r:embed="rId4"/>
                <a:stretch>
                  <a:fillRect t="-471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59369" y="3160931"/>
                <a:ext cx="2552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Improvement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greedy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69" y="3160931"/>
                <a:ext cx="2552700" cy="646331"/>
              </a:xfrm>
              <a:prstGeom prst="rect">
                <a:avLst/>
              </a:prstGeom>
              <a:blipFill>
                <a:blip r:embed="rId5"/>
                <a:stretch>
                  <a:fillRect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3521319" y="2746469"/>
            <a:ext cx="1828800" cy="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505200" y="3008531"/>
            <a:ext cx="1828800" cy="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4300" y="4718410"/>
                <a:ext cx="8915400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Policy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US" b="1" dirty="0" smtClean="0"/>
                  <a:t>valuation</a:t>
                </a:r>
                <a:endParaRPr lang="en-US" b="1" dirty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The value function is repeatedly altered to more closely approximate the value function for the current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Policy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US" b="1" dirty="0" smtClean="0"/>
                  <a:t>mprovement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The policy is repeatedly improved with respect to the current action value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4718410"/>
                <a:ext cx="8915400" cy="1846659"/>
              </a:xfrm>
              <a:prstGeom prst="rect">
                <a:avLst/>
              </a:prstGeom>
              <a:blipFill>
                <a:blip r:embed="rId6"/>
                <a:stretch>
                  <a:fillRect l="-479" b="-4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08737" y="4335290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37" y="4335290"/>
                <a:ext cx="4811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1025110" y="4533112"/>
            <a:ext cx="593195" cy="327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184578" y="4163780"/>
                <a:ext cx="134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78" y="4163780"/>
                <a:ext cx="134800" cy="369332"/>
              </a:xfrm>
              <a:prstGeom prst="rect">
                <a:avLst/>
              </a:prstGeom>
              <a:blipFill>
                <a:blip r:embed="rId8"/>
                <a:stretch>
                  <a:fillRect l="-9091" r="-1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530348" y="4330550"/>
                <a:ext cx="6086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348" y="4330550"/>
                <a:ext cx="608693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232053" y="4185252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53" y="4185252"/>
                <a:ext cx="3129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2101976" y="4529842"/>
            <a:ext cx="593195" cy="327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2641031" y="4335290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031" y="4335290"/>
                <a:ext cx="4811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V="1">
            <a:off x="3057404" y="4533112"/>
            <a:ext cx="593195" cy="327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216872" y="4163780"/>
                <a:ext cx="134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872" y="4163780"/>
                <a:ext cx="134800" cy="369332"/>
              </a:xfrm>
              <a:prstGeom prst="rect">
                <a:avLst/>
              </a:prstGeom>
              <a:blipFill>
                <a:blip r:embed="rId12"/>
                <a:stretch>
                  <a:fillRect l="-13636" r="-10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562642" y="4330550"/>
                <a:ext cx="6086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42" y="4330550"/>
                <a:ext cx="608693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264347" y="4185252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347" y="4185252"/>
                <a:ext cx="3129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 flipV="1">
            <a:off x="4134270" y="4529842"/>
            <a:ext cx="593195" cy="327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4655006" y="4330550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006" y="4330550"/>
                <a:ext cx="4811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/>
          <p:nvPr/>
        </p:nvCxnSpPr>
        <p:spPr>
          <a:xfrm flipV="1">
            <a:off x="5071379" y="4528372"/>
            <a:ext cx="593195" cy="327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5230847" y="4159040"/>
                <a:ext cx="134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847" y="4159040"/>
                <a:ext cx="134800" cy="369332"/>
              </a:xfrm>
              <a:prstGeom prst="rect">
                <a:avLst/>
              </a:prstGeom>
              <a:blipFill>
                <a:blip r:embed="rId16"/>
                <a:stretch>
                  <a:fillRect l="-9091" r="-1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5582677" y="4295872"/>
                <a:ext cx="6086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677" y="4295872"/>
                <a:ext cx="6086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6278322" y="4180512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322" y="4180512"/>
                <a:ext cx="31290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 flipV="1">
            <a:off x="6148245" y="4525102"/>
            <a:ext cx="593195" cy="327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700159" y="4300612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159" y="4300612"/>
                <a:ext cx="48115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/>
          <p:cNvCxnSpPr/>
          <p:nvPr/>
        </p:nvCxnSpPr>
        <p:spPr>
          <a:xfrm flipV="1">
            <a:off x="7116532" y="4498434"/>
            <a:ext cx="593195" cy="327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7276000" y="4129102"/>
                <a:ext cx="134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000" y="4129102"/>
                <a:ext cx="134800" cy="369332"/>
              </a:xfrm>
              <a:prstGeom prst="rect">
                <a:avLst/>
              </a:prstGeom>
              <a:blipFill>
                <a:blip r:embed="rId20"/>
                <a:stretch>
                  <a:fillRect l="-13636" r="-10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621770" y="4295872"/>
                <a:ext cx="6086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770" y="4295872"/>
                <a:ext cx="608693" cy="369332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/>
          <p:cNvSpPr/>
          <p:nvPr/>
        </p:nvSpPr>
        <p:spPr>
          <a:xfrm>
            <a:off x="594866" y="3647074"/>
            <a:ext cx="2311918" cy="457200"/>
          </a:xfrm>
          <a:prstGeom prst="wedgeRectCallout">
            <a:avLst>
              <a:gd name="adj1" fmla="val -18794"/>
              <a:gd name="adj2" fmla="val 8105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- </a:t>
            </a:r>
            <a:r>
              <a:rPr lang="en-US" sz="1400" i="1" dirty="0" smtClean="0">
                <a:solidFill>
                  <a:schemeClr val="tx1"/>
                </a:solidFill>
              </a:rPr>
              <a:t>Infinite</a:t>
            </a:r>
            <a:r>
              <a:rPr lang="en-US" sz="1400" dirty="0" smtClean="0">
                <a:solidFill>
                  <a:schemeClr val="tx1"/>
                </a:solidFill>
              </a:rPr>
              <a:t> number of episodes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- Exploring starts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5514285" y="2696007"/>
            <a:ext cx="149053" cy="959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Monte Carlo Control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1354" y="1134846"/>
                <a:ext cx="8763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1" dirty="0" smtClean="0"/>
                  <a:t> Policy evaluation: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value function is repeatedly altered to more closely approximate the value function for the current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Infinite number of episodes under policy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he episodes are generated with </a:t>
                </a:r>
                <a:r>
                  <a:rPr lang="en-US" dirty="0">
                    <a:solidFill>
                      <a:srgbClr val="FF0000"/>
                    </a:solidFill>
                  </a:rPr>
                  <a:t>exploring starts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4" y="1134846"/>
                <a:ext cx="8763000" cy="1477328"/>
              </a:xfrm>
              <a:prstGeom prst="rect">
                <a:avLst/>
              </a:prstGeom>
              <a:blipFill>
                <a:blip r:embed="rId2"/>
                <a:stretch>
                  <a:fillRect l="-417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10068" y="2091480"/>
                <a:ext cx="3000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Converge to exact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068" y="2091480"/>
                <a:ext cx="3000532" cy="369332"/>
              </a:xfrm>
              <a:prstGeom prst="rect">
                <a:avLst/>
              </a:prstGeom>
              <a:blipFill>
                <a:blip r:embed="rId3"/>
                <a:stretch>
                  <a:fillRect l="-162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5311141" y="1981200"/>
            <a:ext cx="298927" cy="518684"/>
          </a:xfrm>
          <a:prstGeom prst="rightBrace">
            <a:avLst>
              <a:gd name="adj1" fmla="val 40687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21312" y="2685156"/>
            <a:ext cx="356597" cy="9597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630872" y="2685157"/>
                <a:ext cx="31229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200" dirty="0"/>
                  <a:t>;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sz="12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872" y="2685157"/>
                <a:ext cx="3122906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2621276" y="2882910"/>
                <a:ext cx="31229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200" dirty="0"/>
                  <a:t>;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sz="12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76" y="2882910"/>
                <a:ext cx="3122906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2630872" y="3118326"/>
                <a:ext cx="31229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200" dirty="0"/>
                  <a:t>;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sz="12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872" y="3118326"/>
                <a:ext cx="3122906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2621276" y="3419967"/>
                <a:ext cx="31229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200" dirty="0"/>
                  <a:t>;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sz="12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76" y="3419967"/>
                <a:ext cx="3122906" cy="276999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4044688" y="3294316"/>
                <a:ext cx="29527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688" y="3294316"/>
                <a:ext cx="29527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30551" y="2721084"/>
            <a:ext cx="952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Episode 1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5625877" y="2898225"/>
            <a:ext cx="952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Episode 2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5615295" y="3158893"/>
            <a:ext cx="952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Episode 3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615295" y="3444949"/>
                <a:ext cx="9525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Episode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295" y="3444949"/>
                <a:ext cx="952558" cy="230832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 rot="16200000">
            <a:off x="2022759" y="3040673"/>
            <a:ext cx="11469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exploring starts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81354" y="3756026"/>
                <a:ext cx="8763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b="1" dirty="0" smtClean="0"/>
                  <a:t> Policy Improvement: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Policy improvement can be done by constructing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as the greedy policy with respect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dirty="0" smtClean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4" y="3756026"/>
                <a:ext cx="8763000" cy="1200329"/>
              </a:xfrm>
              <a:prstGeom prst="rect">
                <a:avLst/>
              </a:prstGeom>
              <a:blipFill>
                <a:blip r:embed="rId8"/>
                <a:stretch>
                  <a:fillRect l="-417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111176" y="4428290"/>
                <a:ext cx="3074047" cy="514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176" y="4428290"/>
                <a:ext cx="3074047" cy="5146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99189" y="4990492"/>
                <a:ext cx="3948197" cy="1257908"/>
              </a:xfrm>
              <a:prstGeom prst="rect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5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argmax</m:t>
                                  </m:r>
                                </m:e>
                                <m:lim>
                                  <m:r>
                                    <a:rPr lang="en-US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1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15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=</m:t>
                      </m:r>
                      <m:func>
                        <m:func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5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5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500" b="0" dirty="0" smtClean="0">
                    <a:solidFill>
                      <a:schemeClr val="tx1"/>
                    </a:solidFill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sSub>
                          <m:sSubPr>
                            <m:ctrlP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sz="15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500" b="0" dirty="0" smtClean="0">
                    <a:solidFill>
                      <a:schemeClr val="tx1"/>
                    </a:solidFill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89" y="4990492"/>
                <a:ext cx="3948197" cy="1257908"/>
              </a:xfrm>
              <a:prstGeom prst="rect">
                <a:avLst/>
              </a:prstGeom>
              <a:blipFill>
                <a:blip r:embed="rId10"/>
                <a:stretch>
                  <a:fillRect b="-957"/>
                </a:stretch>
              </a:blipFill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0" y="6411541"/>
            <a:ext cx="9144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Overall process converges to an optimal policy and the optimal value function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4736724" y="3609201"/>
            <a:ext cx="17698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3333FF"/>
                </a:solidFill>
              </a:rPr>
              <a:t>Average expected reward</a:t>
            </a:r>
            <a:endParaRPr lang="en-US" sz="1200" dirty="0">
              <a:solidFill>
                <a:srgbClr val="3333FF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647386" y="5478948"/>
            <a:ext cx="595151" cy="2286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14396" y="5408582"/>
                <a:ext cx="2782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96" y="5408582"/>
                <a:ext cx="2782878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724400" y="5793308"/>
            <a:ext cx="30547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(Policy improvement theorem)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60404" y="669624"/>
            <a:ext cx="5423553" cy="40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99671" y="2669416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71" y="2669416"/>
                <a:ext cx="4811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116044" y="2867238"/>
            <a:ext cx="593195" cy="327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75512" y="2497906"/>
                <a:ext cx="134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12" y="2497906"/>
                <a:ext cx="134800" cy="369332"/>
              </a:xfrm>
              <a:prstGeom prst="rect">
                <a:avLst/>
              </a:prstGeom>
              <a:blipFill>
                <a:blip r:embed="rId3"/>
                <a:stretch>
                  <a:fillRect l="-9091" r="-1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21282" y="2664676"/>
                <a:ext cx="6086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82" y="2664676"/>
                <a:ext cx="608693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22987" y="2519378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987" y="2519378"/>
                <a:ext cx="3129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2192910" y="2863968"/>
            <a:ext cx="593195" cy="327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31965" y="2669416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965" y="2669416"/>
                <a:ext cx="4811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ular Callout 10"/>
          <p:cNvSpPr/>
          <p:nvPr/>
        </p:nvSpPr>
        <p:spPr>
          <a:xfrm>
            <a:off x="228600" y="1143000"/>
            <a:ext cx="3733800" cy="914400"/>
          </a:xfrm>
          <a:prstGeom prst="wedgeRectCallout">
            <a:avLst>
              <a:gd name="adj1" fmla="val -17279"/>
              <a:gd name="adj2" fmla="val 9892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Assumptions: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i="1" dirty="0" smtClean="0">
                <a:solidFill>
                  <a:schemeClr val="tx1"/>
                </a:solidFill>
              </a:rPr>
              <a:t>Infinite</a:t>
            </a:r>
            <a:r>
              <a:rPr lang="en-US" dirty="0" smtClean="0">
                <a:solidFill>
                  <a:schemeClr val="tx1"/>
                </a:solidFill>
              </a:rPr>
              <a:t> number of episodes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Exploring starts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Make Monte Carlo Control Practical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114800" y="15240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00600" y="1400145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Relax</a:t>
            </a:r>
            <a:r>
              <a:rPr lang="en-US" sz="2000" dirty="0" smtClean="0">
                <a:solidFill>
                  <a:srgbClr val="FF0000"/>
                </a:solidFill>
              </a:rPr>
              <a:t> these two assumptions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35814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Relaxing “Infinite number of episodes”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Policy improvement with an early stop (Generalized policy improvement concept)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The “in place” version of value iteration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Relaxing “exploring starts”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14905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Monte Carlo control algorithm assuming exploring starts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946666"/>
            <a:ext cx="8420100" cy="46921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731222"/>
            <a:ext cx="4343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Algorithm : Monte Carlo ES Control</a:t>
            </a:r>
            <a:endParaRPr lang="en-US" sz="2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1371600"/>
                <a:ext cx="7772400" cy="4104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Initialize,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 smtClean="0"/>
                  <a:t> arbitrary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arbitrary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empty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list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Repeat forever:</a:t>
                </a:r>
              </a:p>
              <a:p>
                <a:pPr marL="800100" lvl="1" indent="-342900">
                  <a:buAutoNum type="alphaLcParenBoth"/>
                </a:pPr>
                <a:r>
                  <a:rPr lang="en-US" dirty="0" smtClean="0"/>
                  <a:t>Generate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an episode </a:t>
                </a:r>
                <a:r>
                  <a:rPr lang="en-US" dirty="0" smtClean="0"/>
                  <a:t>using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exploring starts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pPr marL="800100" lvl="1" indent="-342900">
                  <a:buAutoNum type="alphaLcParenBoth"/>
                </a:pPr>
                <a:r>
                  <a:rPr lang="en-US" dirty="0" smtClean="0"/>
                  <a:t>For each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appearing in the episode:</a:t>
                </a:r>
              </a:p>
              <a:p>
                <a:pPr lvl="1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 smtClean="0"/>
                  <a:t> utility following the first occurrence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	</a:t>
                </a:r>
                <a:r>
                  <a:rPr lang="en-US" dirty="0" smtClean="0"/>
                  <a:t>Append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average(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)</a:t>
                </a:r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(c)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in the episode: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7772400" cy="4104329"/>
              </a:xfrm>
              <a:prstGeom prst="rect">
                <a:avLst/>
              </a:prstGeom>
              <a:blipFill>
                <a:blip r:embed="rId2"/>
                <a:stretch>
                  <a:fillRect l="-627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>
            <a:off x="6248400" y="3200400"/>
            <a:ext cx="228600" cy="1143000"/>
          </a:xfrm>
          <a:prstGeom prst="rightBrace">
            <a:avLst>
              <a:gd name="adj1" fmla="val 62179"/>
              <a:gd name="adj2" fmla="val 4692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77000" y="35872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Policy evaluation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6248400" y="4706928"/>
            <a:ext cx="228600" cy="550872"/>
          </a:xfrm>
          <a:prstGeom prst="rightBrace">
            <a:avLst>
              <a:gd name="adj1" fmla="val 62179"/>
              <a:gd name="adj2" fmla="val 4692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77000" y="47829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Policy improvement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100" y="5933019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In an single episode, both Policy evaluation and policy improvement proceeds together</a:t>
            </a:r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9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99671" y="2669416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71" y="2669416"/>
                <a:ext cx="4811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116044" y="2867238"/>
            <a:ext cx="593195" cy="327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75512" y="2497906"/>
                <a:ext cx="134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12" y="2497906"/>
                <a:ext cx="134800" cy="369332"/>
              </a:xfrm>
              <a:prstGeom prst="rect">
                <a:avLst/>
              </a:prstGeom>
              <a:blipFill>
                <a:blip r:embed="rId3"/>
                <a:stretch>
                  <a:fillRect l="-9091" r="-1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21282" y="2664676"/>
                <a:ext cx="6086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82" y="2664676"/>
                <a:ext cx="608693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22987" y="2519378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987" y="2519378"/>
                <a:ext cx="3129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2192910" y="2863968"/>
            <a:ext cx="593195" cy="327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31965" y="2669416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965" y="2669416"/>
                <a:ext cx="4811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ular Callout 10"/>
          <p:cNvSpPr/>
          <p:nvPr/>
        </p:nvSpPr>
        <p:spPr>
          <a:xfrm>
            <a:off x="228600" y="1143000"/>
            <a:ext cx="3733800" cy="914400"/>
          </a:xfrm>
          <a:prstGeom prst="wedgeRectCallout">
            <a:avLst>
              <a:gd name="adj1" fmla="val -17279"/>
              <a:gd name="adj2" fmla="val 9892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Assumptions: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i="1" dirty="0" smtClean="0">
                <a:solidFill>
                  <a:schemeClr val="tx1"/>
                </a:solidFill>
              </a:rPr>
              <a:t>Infinite</a:t>
            </a:r>
            <a:r>
              <a:rPr lang="en-US" dirty="0" smtClean="0">
                <a:solidFill>
                  <a:schemeClr val="tx1"/>
                </a:solidFill>
              </a:rPr>
              <a:t> number of episodes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Exploring starts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Make Monte Carlo Control Practical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114800" y="15240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00600" y="1400145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Relax</a:t>
            </a:r>
            <a:r>
              <a:rPr lang="en-US" sz="2000" dirty="0" smtClean="0">
                <a:solidFill>
                  <a:srgbClr val="FF0000"/>
                </a:solidFill>
              </a:rPr>
              <a:t> these two assumptions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3581400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Relaxing “Infinite number of episodes”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Policy improvement with an early stop (Generalized policy improvement concept)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The “in place” version of value iteration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Relaxing “exploring starts”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The only general way to ensure that all actions are selected infinitely often is for the agent to continue to select them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dirty="0" smtClean="0"/>
              <a:t>On-policy methods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dirty="0" smtClean="0"/>
              <a:t>Off-policy methods</a:t>
            </a:r>
          </a:p>
        </p:txBody>
      </p:sp>
    </p:spTree>
    <p:extLst>
      <p:ext uri="{BB962C8B-B14F-4D97-AF65-F5344CB8AC3E}">
        <p14:creationId xmlns:p14="http://schemas.microsoft.com/office/powerpoint/2010/main" val="26867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Monte Carlo Control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5446" y="1171191"/>
            <a:ext cx="211015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On policy  algorithm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38800" y="1171191"/>
            <a:ext cx="211015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Off policy  algorithm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3" name="Picture 2" descr="https://media-mediatemple.netdna-ssl.com/wp-content/uploads/2012/02/Portfolio-Navigation-Main-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033" y="1560381"/>
            <a:ext cx="2022475" cy="134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https://blipparcom.s3.amazonaws.com/media/public/2015/08/21/rudder_night_mobile_ap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85" y="1552191"/>
            <a:ext cx="2022475" cy="13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5406" y="3055705"/>
                <a:ext cx="417010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On-policy methods attempt to evaluate or improve the policy that is used to make decisions (generate data)</a:t>
                </a:r>
              </a:p>
              <a:p>
                <a:endParaRPr lang="en-US" sz="600" dirty="0" smtClean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sz="1600" dirty="0" smtClean="0"/>
                  <a:t>Policy is soft: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dirty="0" smtClean="0"/>
                  <a:t> </a:t>
                </a:r>
              </a:p>
              <a:p>
                <a:pPr lvl="1"/>
                <a:r>
                  <a:rPr lang="en-US" sz="1600" dirty="0"/>
                  <a:t> </a:t>
                </a:r>
                <a:r>
                  <a:rPr lang="en-US" sz="1600" dirty="0" smtClean="0"/>
                  <a:t>      for all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06" y="3055705"/>
                <a:ext cx="4170100" cy="1415772"/>
              </a:xfrm>
              <a:prstGeom prst="rect">
                <a:avLst/>
              </a:prstGeom>
              <a:blipFill>
                <a:blip r:embed="rId4"/>
                <a:stretch>
                  <a:fillRect l="-585" t="-1288" b="-4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4435506" y="3063895"/>
            <a:ext cx="447989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Behavioral policy </a:t>
            </a:r>
            <a:r>
              <a:rPr lang="en-US" sz="1600" dirty="0" smtClean="0"/>
              <a:t>is used to generate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Estimation policy</a:t>
            </a:r>
            <a:r>
              <a:rPr lang="en-US" sz="1600" dirty="0" smtClean="0"/>
              <a:t> is evaluated and improved</a:t>
            </a:r>
          </a:p>
          <a:p>
            <a:endParaRPr lang="en-US" sz="6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ym typeface="Wingdings" panose="05000000000000000000" pitchFamily="2" charset="2"/>
              </a:rPr>
              <a:t>Estimation policy may be deterministic, while the behavior policy can continue to sample all possible actions</a:t>
            </a:r>
            <a:endParaRPr lang="en-US" sz="1600" dirty="0" smtClean="0"/>
          </a:p>
          <a:p>
            <a:endParaRPr lang="en-US" sz="600" dirty="0" smtClean="0"/>
          </a:p>
        </p:txBody>
      </p:sp>
    </p:spTree>
    <p:extLst>
      <p:ext uri="{BB962C8B-B14F-4D97-AF65-F5344CB8AC3E}">
        <p14:creationId xmlns:p14="http://schemas.microsoft.com/office/powerpoint/2010/main" val="10427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    From MDP to Reinforcement Learning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800" y="1371600"/>
            <a:ext cx="6858000" cy="1754326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Markov Decision Process (Offline)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mental model of how the world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policy to collect the maximum 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828800" y="3629813"/>
            <a:ext cx="68580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Reinforcement Learning (Offline &amp; Online)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Don’t know how the world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 a sequence of actions in the world to maximize the 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26" name="Picture 2" descr="Image result for thinking man statue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91445"/>
            <a:ext cx="911225" cy="128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1627" t="42024" r="82940" b="34138"/>
          <a:stretch/>
        </p:blipFill>
        <p:spPr>
          <a:xfrm>
            <a:off x="344359" y="3209544"/>
            <a:ext cx="1289305" cy="159105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5677763"/>
            <a:ext cx="9144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Reinforcement learning is really the way humans work: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we </a:t>
            </a:r>
            <a:r>
              <a:rPr lang="en-US" dirty="0"/>
              <a:t>go through life, taking various actions, getting feedback.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We </a:t>
            </a:r>
            <a:r>
              <a:rPr lang="en-US" dirty="0"/>
              <a:t>get rewarded for doing well and learn along the way.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324100" y="2412585"/>
                <a:ext cx="5867400" cy="656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2412585"/>
                <a:ext cx="5867400" cy="656013"/>
              </a:xfrm>
              <a:prstGeom prst="rect">
                <a:avLst/>
              </a:prstGeom>
              <a:blipFill>
                <a:blip r:embed="rId4"/>
                <a:stretch>
                  <a:fillRect l="-831" t="-67290" b="-6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00227" y="4662100"/>
                <a:ext cx="5915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 smtClean="0"/>
                  <a:t>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27" y="4662100"/>
                <a:ext cx="5915145" cy="276999"/>
              </a:xfrm>
              <a:prstGeom prst="rect">
                <a:avLst/>
              </a:prstGeom>
              <a:blipFill>
                <a:blip r:embed="rId5"/>
                <a:stretch>
                  <a:fillRect l="-1030" t="-28889" r="-82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3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On-policy Monte Carlo Control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946666"/>
                <a:ext cx="8077200" cy="805934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attempt to evaluate or improve the policy that is used to make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decisions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for </a:t>
                </a:r>
                <a:r>
                  <a:rPr lang="en-US" sz="1600" dirty="0">
                    <a:solidFill>
                      <a:schemeClr val="tx1"/>
                    </a:solidFill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46666"/>
                <a:ext cx="8077200" cy="805934"/>
              </a:xfrm>
              <a:prstGeom prst="rect">
                <a:avLst/>
              </a:prstGeom>
              <a:blipFill>
                <a:blip r:embed="rId2"/>
                <a:stretch>
                  <a:fillRect l="-301" b="-6569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80646" y="731222"/>
            <a:ext cx="533394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Key Idea : On-policy methods: Soft policies</a:t>
            </a:r>
            <a:endParaRPr lang="en-US" sz="2200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24400" y="2633296"/>
            <a:ext cx="4290938" cy="710194"/>
            <a:chOff x="2133600" y="2209800"/>
            <a:chExt cx="4290938" cy="7101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2133600" y="2209800"/>
                  <a:ext cx="2941511" cy="7101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/|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2209800"/>
                  <a:ext cx="2941511" cy="71019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075111" y="2221523"/>
                  <a:ext cx="13494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111" y="2221523"/>
                  <a:ext cx="134942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07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075111" y="2530566"/>
                  <a:ext cx="13494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111" y="2530566"/>
                  <a:ext cx="134942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604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39625" y="3503018"/>
                <a:ext cx="4014304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Total probability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</m:e>
                    </m:d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den>
                    </m:f>
                    <m:d>
                      <m:d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625" y="3503018"/>
                <a:ext cx="4014304" cy="3831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904165" y="2103072"/>
                <a:ext cx="19768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policy 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165" y="2103072"/>
                <a:ext cx="1976888" cy="369332"/>
              </a:xfrm>
              <a:prstGeom prst="rect">
                <a:avLst/>
              </a:prstGeom>
              <a:blipFill>
                <a:blip r:embed="rId8"/>
                <a:stretch>
                  <a:fillRect t="-9836" r="-1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4800600" y="4344834"/>
            <a:ext cx="3441577" cy="2069068"/>
            <a:chOff x="390081" y="4484132"/>
            <a:chExt cx="3441577" cy="2069068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845266" y="4484132"/>
              <a:ext cx="0" cy="1676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45266" y="6160532"/>
              <a:ext cx="2986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054732" y="5855732"/>
              <a:ext cx="247734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11931" y="5855732"/>
              <a:ext cx="247734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74325" y="5855732"/>
              <a:ext cx="247734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36719" y="5855732"/>
              <a:ext cx="247734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99113" y="5855732"/>
              <a:ext cx="247734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930221" y="6147812"/>
                  <a:ext cx="4738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221" y="6147812"/>
                  <a:ext cx="47384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1386884" y="6173252"/>
                  <a:ext cx="4787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884" y="6173252"/>
                  <a:ext cx="47878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1843547" y="6183868"/>
                  <a:ext cx="4627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3547" y="6183868"/>
                  <a:ext cx="46275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291976" y="6147812"/>
                  <a:ext cx="4787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1976" y="6147812"/>
                  <a:ext cx="47878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2748639" y="6165840"/>
                  <a:ext cx="478785" cy="37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639" y="6165840"/>
                  <a:ext cx="478785" cy="3724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90081" y="5581054"/>
                  <a:ext cx="365805" cy="566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81" y="5581054"/>
                  <a:ext cx="365805" cy="56675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>
              <a:off x="845266" y="5864433"/>
              <a:ext cx="2986392" cy="0"/>
            </a:xfrm>
            <a:prstGeom prst="straightConnector1">
              <a:avLst/>
            </a:prstGeom>
            <a:ln w="19050">
              <a:solidFill>
                <a:srgbClr val="3333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80455" y="4709765"/>
              <a:ext cx="247734" cy="11406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2436719" y="5087830"/>
                  <a:ext cx="7562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719" y="5087830"/>
                  <a:ext cx="756233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ight Brace 41"/>
            <p:cNvSpPr/>
            <p:nvPr/>
          </p:nvSpPr>
          <p:spPr>
            <a:xfrm>
              <a:off x="2246257" y="4716615"/>
              <a:ext cx="290001" cy="1111762"/>
            </a:xfrm>
            <a:prstGeom prst="rightBrace">
              <a:avLst>
                <a:gd name="adj1" fmla="val 20410"/>
                <a:gd name="adj2" fmla="val 48246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17673" y="4344834"/>
            <a:ext cx="3441577" cy="2069068"/>
            <a:chOff x="4574015" y="4477062"/>
            <a:chExt cx="3441577" cy="2069068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5029200" y="4477062"/>
              <a:ext cx="0" cy="1676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029200" y="6153462"/>
              <a:ext cx="2986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238666" y="5703332"/>
              <a:ext cx="247734" cy="4501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95865" y="5620138"/>
              <a:ext cx="247734" cy="53332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58259" y="5311095"/>
              <a:ext cx="247734" cy="84236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620653" y="5573984"/>
              <a:ext cx="247734" cy="57947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3047" y="5703332"/>
              <a:ext cx="247734" cy="4501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5114155" y="6140742"/>
                  <a:ext cx="4738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155" y="6140742"/>
                  <a:ext cx="47384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5570818" y="6166182"/>
                  <a:ext cx="4787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818" y="6166182"/>
                  <a:ext cx="47878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6027481" y="6176798"/>
                  <a:ext cx="4627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7481" y="6176798"/>
                  <a:ext cx="46275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6475910" y="6140742"/>
                  <a:ext cx="4787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910" y="6140742"/>
                  <a:ext cx="47878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6932573" y="6158770"/>
                  <a:ext cx="478785" cy="37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573" y="6158770"/>
                  <a:ext cx="478785" cy="3724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4574015" y="5573984"/>
                  <a:ext cx="365805" cy="566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015" y="5573984"/>
                  <a:ext cx="365805" cy="56675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>
              <a:off x="5029200" y="5857363"/>
              <a:ext cx="2986392" cy="0"/>
            </a:xfrm>
            <a:prstGeom prst="straightConnector1">
              <a:avLst/>
            </a:prstGeom>
            <a:ln w="19050">
              <a:solidFill>
                <a:srgbClr val="3333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19454" y="2599691"/>
                <a:ext cx="2426626" cy="491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54" y="2599691"/>
                <a:ext cx="2426626" cy="491545"/>
              </a:xfrm>
              <a:prstGeom prst="rect">
                <a:avLst/>
              </a:prstGeom>
              <a:blipFill>
                <a:blip r:embed="rId2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610851" y="3117067"/>
                <a:ext cx="1178078" cy="540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51" y="3117067"/>
                <a:ext cx="1178078" cy="540533"/>
              </a:xfrm>
              <a:prstGeom prst="rect">
                <a:avLst/>
              </a:prstGeom>
              <a:blipFill>
                <a:blip r:embed="rId23"/>
                <a:stretch>
                  <a:fillRect l="-39896" t="-115730" r="-24352" b="-162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589082" y="2168986"/>
                <a:ext cx="1686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𝑠𝑜𝑓𝑡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policy </a:t>
                </a:r>
                <a:endParaRPr lang="en-US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82" y="2168986"/>
                <a:ext cx="1686808" cy="369332"/>
              </a:xfrm>
              <a:prstGeom prst="rect">
                <a:avLst/>
              </a:prstGeom>
              <a:blipFill>
                <a:blip r:embed="rId24"/>
                <a:stretch>
                  <a:fillRect t="-10000" r="-217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4622229"/>
                <a:ext cx="8763000" cy="131516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</a:rPr>
                  <a:t>Recall Policy improvement Theorem</a:t>
                </a:r>
              </a:p>
              <a:p>
                <a:endParaRPr lang="en-US" sz="600" dirty="0"/>
              </a:p>
              <a:p>
                <a:r>
                  <a:rPr lang="en-US" sz="1600" dirty="0" smtClean="0"/>
                  <a:t>Policy improvement must give us a strictly better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dirty="0" smtClean="0"/>
                  <a:t> than the older policy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dirty="0" smtClean="0"/>
                  <a:t> except when the original policy is already optimal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622229"/>
                <a:ext cx="8763000" cy="1315168"/>
              </a:xfrm>
              <a:prstGeom prst="rect">
                <a:avLst/>
              </a:prstGeom>
              <a:blipFill>
                <a:blip r:embed="rId2"/>
                <a:stretch>
                  <a:fillRect l="-347" t="-917" b="-459"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" y="887774"/>
                <a:ext cx="838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Any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dirty="0" smtClean="0"/>
                  <a:t>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respect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 smtClean="0"/>
                  <a:t> is an improvement over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𝑠𝑜𝑓𝑡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887774"/>
                <a:ext cx="8382000" cy="369332"/>
              </a:xfrm>
              <a:prstGeom prst="rect">
                <a:avLst/>
              </a:prstGeom>
              <a:blipFill>
                <a:blip r:embed="rId3"/>
                <a:stretch>
                  <a:fillRect l="-5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4800" y="1447800"/>
                <a:ext cx="287668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be the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policy,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7800"/>
                <a:ext cx="2876685" cy="338554"/>
              </a:xfrm>
              <a:prstGeom prst="rect">
                <a:avLst/>
              </a:prstGeom>
              <a:blipFill>
                <a:blip r:embed="rId4"/>
                <a:stretch>
                  <a:fillRect l="-1059"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57200" y="1826524"/>
            <a:ext cx="7513951" cy="2535438"/>
            <a:chOff x="334649" y="4402660"/>
            <a:chExt cx="7513951" cy="25354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553308" y="4402660"/>
                  <a:ext cx="6295292" cy="25354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nary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1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func>
                          <m:func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≥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nary>
                          <m:naryPr>
                            <m:chr m:val="∑"/>
                            <m:ctrlPr>
                              <a:rPr lang="en-US" sz="1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num>
                              <m:den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nary>
                        <m:sSup>
                          <m:sSup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1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nary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sSup>
                          <m:sSup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1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3308" y="4402660"/>
                  <a:ext cx="6295292" cy="2535438"/>
                </a:xfrm>
                <a:prstGeom prst="rect">
                  <a:avLst/>
                </a:prstGeom>
                <a:blipFill>
                  <a:blip r:embed="rId5"/>
                  <a:stretch>
                    <a:fillRect l="-6389" t="-28125" b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34649" y="4521153"/>
                  <a:ext cx="809379" cy="3354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49" y="4521153"/>
                  <a:ext cx="809379" cy="335476"/>
                </a:xfrm>
                <a:prstGeom prst="rect">
                  <a:avLst/>
                </a:prstGeom>
                <a:blipFill>
                  <a:blip r:embed="rId6"/>
                  <a:stretch>
                    <a:fillRect r="-45865"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" y="6222429"/>
                <a:ext cx="8839200" cy="40697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Thus, by the policy improvement theorem,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222429"/>
                <a:ext cx="8839200" cy="406971"/>
              </a:xfrm>
              <a:prstGeom prst="rect">
                <a:avLst/>
              </a:prstGeom>
              <a:blipFill>
                <a:blip r:embed="rId7"/>
                <a:stretch>
                  <a:fillRect l="-552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On-policy Monte Carlo Control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46666"/>
            <a:ext cx="8077200" cy="56065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" y="731222"/>
                <a:ext cx="64770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solidFill>
                      <a:srgbClr val="FF0000"/>
                    </a:solidFill>
                  </a:rPr>
                  <a:t>Algorithm 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𝑠𝑜𝑓𝑡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On-Policy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Monte Carlo Control</a:t>
                </a:r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731222"/>
                <a:ext cx="6477000" cy="461665"/>
              </a:xfrm>
              <a:prstGeom prst="rect">
                <a:avLst/>
              </a:prstGeom>
              <a:blipFill>
                <a:blip r:embed="rId2"/>
                <a:stretch>
                  <a:fillRect l="-12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09600" y="1371600"/>
                <a:ext cx="7772400" cy="5034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Initialize,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 smtClean="0"/>
                  <a:t> arbitrary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 arbitrary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𝑠𝑜𝑓𝑡</m:t>
                    </m:r>
                  </m:oMath>
                </a14:m>
                <a:r>
                  <a:rPr lang="en-US" b="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policy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empty list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Repeat forever:</a:t>
                </a:r>
              </a:p>
              <a:p>
                <a:pPr marL="800100" lvl="1" indent="-342900">
                  <a:buAutoNum type="alphaLcParenBoth"/>
                </a:pPr>
                <a:r>
                  <a:rPr lang="en-US" dirty="0" smtClean="0"/>
                  <a:t>Generate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an episode </a:t>
                </a:r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pPr marL="800100" lvl="1" indent="-342900">
                  <a:buAutoNum type="alphaLcParenBoth"/>
                </a:pPr>
                <a:r>
                  <a:rPr lang="en-US" dirty="0" smtClean="0"/>
                  <a:t>For each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appearing in the episode:</a:t>
                </a:r>
              </a:p>
              <a:p>
                <a:pPr lvl="1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 smtClean="0"/>
                  <a:t> utility following the first occurrence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	</a:t>
                </a:r>
                <a:r>
                  <a:rPr lang="en-US" dirty="0" smtClean="0"/>
                  <a:t>Append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average(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)</a:t>
                </a:r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(c)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in the episode: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i="1" dirty="0"/>
                                <m:t>  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For all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endParaRPr lang="en-US" i="1" dirty="0" smtClean="0"/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7772400" cy="5034904"/>
              </a:xfrm>
              <a:prstGeom prst="rect">
                <a:avLst/>
              </a:prstGeom>
              <a:blipFill>
                <a:blip r:embed="rId3"/>
                <a:stretch>
                  <a:fillRect l="-627" t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>
            <a:off x="6248400" y="3200400"/>
            <a:ext cx="228600" cy="1143000"/>
          </a:xfrm>
          <a:prstGeom prst="rightBrace">
            <a:avLst>
              <a:gd name="adj1" fmla="val 62179"/>
              <a:gd name="adj2" fmla="val 4692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77000" y="35872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Policy evaluation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6248400" y="4706928"/>
            <a:ext cx="228600" cy="1465272"/>
          </a:xfrm>
          <a:prstGeom prst="rightBrace">
            <a:avLst>
              <a:gd name="adj1" fmla="val 62179"/>
              <a:gd name="adj2" fmla="val 4692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57361" y="519903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Policy improvement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00600" y="5672504"/>
                <a:ext cx="1349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672504"/>
                <a:ext cx="1349427" cy="369332"/>
              </a:xfrm>
              <a:prstGeom prst="rect">
                <a:avLst/>
              </a:prstGeom>
              <a:blipFill>
                <a:blip r:embed="rId4"/>
                <a:stretch>
                  <a:fillRect l="-407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00600" y="5981547"/>
                <a:ext cx="1349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981547"/>
                <a:ext cx="1349427" cy="369332"/>
              </a:xfrm>
              <a:prstGeom prst="rect">
                <a:avLst/>
              </a:prstGeom>
              <a:blipFill>
                <a:blip r:embed="rId5"/>
                <a:stretch>
                  <a:fillRect l="-407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On-policy Monte Carlo Control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Monte Carlo control algorithm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Black Jack Example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4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Model-Free Monte Carlo Based Methods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2590801" y="2380398"/>
            <a:ext cx="2819401" cy="5258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Non-Bootstrap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5410202" y="2380398"/>
            <a:ext cx="2895600" cy="52584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Bootstrap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1371602" y="2906238"/>
            <a:ext cx="1219199" cy="8382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On-policy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2590800" y="2906238"/>
            <a:ext cx="2819401" cy="8382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On-policy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Monte Carlo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5410202" y="2906238"/>
            <a:ext cx="2895600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SARSA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1371602" y="3744438"/>
            <a:ext cx="1219199" cy="8382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Off-policy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590801" y="3744438"/>
            <a:ext cx="2819401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Off-policy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Monte Carlo Control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5410202" y="3744438"/>
            <a:ext cx="2895600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Q-Learning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10201" y="2017892"/>
            <a:ext cx="301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Temporal Difference 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53338" y="2014479"/>
            <a:ext cx="2178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Monte Carlo method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72201" y="4658838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FF"/>
                </a:solidFill>
              </a:rPr>
              <a:t>Episodic based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62602" y="4658838"/>
            <a:ext cx="2734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Single-data-point based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90800" y="1676400"/>
                <a:ext cx="5715002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How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676400"/>
                <a:ext cx="5715002" cy="661335"/>
              </a:xfrm>
              <a:prstGeom prst="rect">
                <a:avLst/>
              </a:prstGeom>
              <a:blipFill>
                <a:blip r:embed="rId2"/>
                <a:stretch>
                  <a:fillRect t="-4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35686" y="3421272"/>
            <a:ext cx="1045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How </a:t>
            </a:r>
            <a:r>
              <a:rPr lang="en-US" dirty="0" smtClean="0"/>
              <a:t>to</a:t>
            </a:r>
          </a:p>
          <a:p>
            <a:pPr algn="ctr"/>
            <a:r>
              <a:rPr lang="en-US" dirty="0"/>
              <a:t>e</a:t>
            </a:r>
            <a:r>
              <a:rPr lang="en-US" dirty="0" smtClean="0"/>
              <a:t>xplore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Off-policy Monte Carlo Control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" y="7620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Evaluate One Policy While Following Another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1000" y="1329965"/>
                <a:ext cx="8382000" cy="156966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Episodes generated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sz="6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29965"/>
                <a:ext cx="8382000" cy="1569660"/>
              </a:xfrm>
              <a:prstGeom prst="rect">
                <a:avLst/>
              </a:prstGeom>
              <a:blipFill>
                <a:blip r:embed="rId2"/>
                <a:stretch>
                  <a:fillRect l="-581" t="-1538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81000" y="3124200"/>
                <a:ext cx="8382000" cy="923330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:</a:t>
                </a:r>
              </a:p>
              <a:p>
                <a:endParaRPr lang="en-US" sz="600" dirty="0" smtClean="0"/>
              </a:p>
              <a:p>
                <a:endParaRPr lang="en-US" sz="600" dirty="0" smtClean="0"/>
              </a:p>
              <a:p>
                <a:pPr algn="ctr"/>
                <a:endParaRPr lang="en-US" sz="600" dirty="0" smtClean="0"/>
              </a:p>
              <a:p>
                <a:pPr algn="ctr"/>
                <a:r>
                  <a:rPr lang="en-US" dirty="0" smtClean="0"/>
                  <a:t>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average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 </a:t>
                </a:r>
                <a:r>
                  <a:rPr lang="en-US" dirty="0"/>
                  <a:t>and following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124200"/>
                <a:ext cx="8382000" cy="923330"/>
              </a:xfrm>
              <a:prstGeom prst="rect">
                <a:avLst/>
              </a:prstGeom>
              <a:blipFill>
                <a:blip r:embed="rId3"/>
                <a:stretch>
                  <a:fillRect l="-581" t="-3268" b="-8497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427087" y="1351102"/>
                <a:ext cx="33359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087" y="1351102"/>
                <a:ext cx="3335913" cy="307777"/>
              </a:xfrm>
              <a:prstGeom prst="rect">
                <a:avLst/>
              </a:prstGeom>
              <a:blipFill>
                <a:blip r:embed="rId4"/>
                <a:stretch>
                  <a:fillRect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609626" y="1720312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1:</a:t>
            </a:r>
            <a:endParaRPr 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2004174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2:</a:t>
            </a:r>
            <a:endParaRPr 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2279811"/>
            <a:ext cx="1104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Episode 3:</a:t>
            </a: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27645" y="2505142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45" y="2505142"/>
                <a:ext cx="125034" cy="276999"/>
              </a:xfrm>
              <a:prstGeom prst="rect">
                <a:avLst/>
              </a:prstGeom>
              <a:blipFill>
                <a:blip r:embed="rId5"/>
                <a:stretch>
                  <a:fillRect l="-45000" r="-4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1000" y="4267200"/>
                <a:ext cx="8382000" cy="161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solidFill>
                      <a:srgbClr val="3333FF"/>
                    </a:solidFill>
                  </a:rPr>
                  <a:t>Is it possible?</a:t>
                </a:r>
              </a:p>
              <a:p>
                <a:pPr algn="ctr"/>
                <a:endParaRPr lang="en-US" dirty="0">
                  <a:solidFill>
                    <a:srgbClr val="3333FF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Yes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US" sz="50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In order to use episodes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estimate values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we require that every action taken under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also taken, at least occasionally, under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267200"/>
                <a:ext cx="8382000" cy="1615827"/>
              </a:xfrm>
              <a:prstGeom prst="rect">
                <a:avLst/>
              </a:prstGeom>
              <a:blipFill>
                <a:blip r:embed="rId6"/>
                <a:stretch>
                  <a:fillRect l="-655" t="-2642" b="-5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Off-policy Monte Carlo Control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946666"/>
            <a:ext cx="8610600" cy="7297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Follows  the behavior policy while learning about and improving the estimation policy</a:t>
            </a:r>
          </a:p>
          <a:p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38862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Key Idea : Off-policy  </a:t>
            </a:r>
            <a:r>
              <a:rPr lang="en-US" sz="2200" dirty="0">
                <a:solidFill>
                  <a:srgbClr val="FF0000"/>
                </a:solidFill>
              </a:rPr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4247" y="2025134"/>
                <a:ext cx="8939753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rgbClr val="FF0000"/>
                    </a:solidFill>
                  </a:rPr>
                  <a:t>Behavior</a:t>
                </a:r>
                <a:r>
                  <a:rPr lang="en-US" dirty="0" smtClean="0"/>
                  <a:t>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/>
                  <a:t>The policy used to generate behavior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/>
                  <a:t>Requires that the behavior policy have a nonzero probability of selecting all actions that might be selected by the estimation policy (e.g.,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𝑠𝑜𝑓𝑡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policy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lvl="1"/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rgbClr val="FF0000"/>
                    </a:solidFill>
                  </a:rPr>
                  <a:t>Estimation</a:t>
                </a:r>
                <a:r>
                  <a:rPr lang="en-US" dirty="0" smtClean="0"/>
                  <a:t>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The </a:t>
                </a:r>
                <a:r>
                  <a:rPr lang="en-US" dirty="0"/>
                  <a:t>policy that is evaluated and improved </a:t>
                </a:r>
                <a:endParaRPr lang="en-US" dirty="0" smtClean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can be deterministic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r>
                  <a:rPr lang="en-US" dirty="0" smtClean="0"/>
                  <a:t> can be the greedy policy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(an estimation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47" y="2025134"/>
                <a:ext cx="8939753" cy="2585323"/>
              </a:xfrm>
              <a:prstGeom prst="rect">
                <a:avLst/>
              </a:prstGeom>
              <a:blipFill>
                <a:blip r:embed="rId2"/>
                <a:stretch>
                  <a:fillRect l="-477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10299" y="4715470"/>
            <a:ext cx="2478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Disadvantages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Learning can be slow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Off-policy Monte Carlo Control :</a:t>
            </a:r>
            <a:r>
              <a:rPr lang="en-US" b="1" dirty="0">
                <a:solidFill>
                  <a:srgbClr val="3333FF"/>
                </a:solidFill>
              </a:rPr>
              <a:t>Evaluate One Policy While Following Another </a:t>
            </a:r>
            <a:r>
              <a:rPr lang="en-US" b="1" dirty="0" smtClean="0">
                <a:solidFill>
                  <a:srgbClr val="3333FF"/>
                </a:solidFill>
              </a:rPr>
              <a:t>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1551" y="4497522"/>
                <a:ext cx="7479996" cy="1422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𝑠</m:t>
                      </m:r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𝑠</m:t>
                      </m:r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51" y="4497522"/>
                <a:ext cx="7479996" cy="1422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594475" y="914400"/>
            <a:ext cx="8382943" cy="3631524"/>
            <a:chOff x="614236" y="1359093"/>
            <a:chExt cx="8999704" cy="38987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3845923" y="3317214"/>
                  <a:ext cx="1301652" cy="3634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sz="16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5923" y="3317214"/>
                  <a:ext cx="1301652" cy="3634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7534423" y="3115577"/>
                  <a:ext cx="1400295" cy="3634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16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16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423" y="3115577"/>
                  <a:ext cx="1400295" cy="3634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614236" y="1359093"/>
              <a:ext cx="7864594" cy="3898707"/>
              <a:chOff x="125298" y="1433061"/>
              <a:chExt cx="8801673" cy="43632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 rot="20931633">
                    <a:off x="2566649" y="3284803"/>
                    <a:ext cx="1444766" cy="36979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𝑠</m:t>
                          </m:r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 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931633">
                    <a:off x="2566649" y="3284803"/>
                    <a:ext cx="1444766" cy="36979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/>
                  <p:cNvSpPr/>
                  <p:nvPr/>
                </p:nvSpPr>
                <p:spPr>
                  <a:xfrm>
                    <a:off x="125298" y="3567034"/>
                    <a:ext cx="529483" cy="523171"/>
                  </a:xfrm>
                  <a:prstGeom prst="ellipse">
                    <a:avLst/>
                  </a:prstGeom>
                  <a:noFill/>
                  <a:ln w="19050">
                    <a:solidFill>
                      <a:srgbClr val="3333FF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Oval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298" y="3567034"/>
                    <a:ext cx="529483" cy="52317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>
                    <a:solidFill>
                      <a:srgbClr val="3333FF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4181333" y="3220111"/>
                    <a:ext cx="529483" cy="523171"/>
                  </a:xfrm>
                  <a:prstGeom prst="ellipse">
                    <a:avLst/>
                  </a:prstGeom>
                  <a:noFill/>
                  <a:ln w="19050">
                    <a:solidFill>
                      <a:srgbClr val="3333FF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1333" y="3220111"/>
                    <a:ext cx="529483" cy="523171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>
                    <a:solidFill>
                      <a:srgbClr val="3333FF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/>
                  <p:cNvSpPr/>
                  <p:nvPr/>
                </p:nvSpPr>
                <p:spPr>
                  <a:xfrm>
                    <a:off x="4188669" y="3928108"/>
                    <a:ext cx="529483" cy="523171"/>
                  </a:xfrm>
                  <a:prstGeom prst="ellipse">
                    <a:avLst/>
                  </a:prstGeom>
                  <a:noFill/>
                  <a:ln w="19050">
                    <a:solidFill>
                      <a:srgbClr val="3333FF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Oval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8669" y="3928108"/>
                    <a:ext cx="529483" cy="52317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rgbClr val="3333FF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>
                <a:stCxn id="20" idx="6"/>
              </p:cNvCxnSpPr>
              <p:nvPr/>
            </p:nvCxnSpPr>
            <p:spPr>
              <a:xfrm>
                <a:off x="654781" y="3828620"/>
                <a:ext cx="131216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2496432" y="3828620"/>
                <a:ext cx="1684901" cy="3269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/>
                  <p:cNvSpPr/>
                  <p:nvPr/>
                </p:nvSpPr>
                <p:spPr>
                  <a:xfrm>
                    <a:off x="1964477" y="2222007"/>
                    <a:ext cx="529483" cy="523171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B05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600" b="0" i="0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Oval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4477" y="2222007"/>
                    <a:ext cx="529483" cy="523171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l="-9333" r="-2667"/>
                    </a:stretch>
                  </a:blipFill>
                  <a:ln w="19050">
                    <a:solidFill>
                      <a:srgbClr val="00B050"/>
                    </a:solidFill>
                    <a:prstDash val="sysDash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>
                <a:endCxn id="25" idx="2"/>
              </p:cNvCxnSpPr>
              <p:nvPr/>
            </p:nvCxnSpPr>
            <p:spPr>
              <a:xfrm flipV="1">
                <a:off x="652310" y="2483594"/>
                <a:ext cx="1312167" cy="1345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0" idx="6"/>
                <a:endCxn id="30" idx="2"/>
              </p:cNvCxnSpPr>
              <p:nvPr/>
            </p:nvCxnSpPr>
            <p:spPr>
              <a:xfrm>
                <a:off x="654781" y="3828620"/>
                <a:ext cx="1312166" cy="134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/>
                  <p:cNvSpPr/>
                  <p:nvPr/>
                </p:nvSpPr>
                <p:spPr>
                  <a:xfrm>
                    <a:off x="4187294" y="2583082"/>
                    <a:ext cx="529483" cy="523171"/>
                  </a:xfrm>
                  <a:prstGeom prst="ellipse">
                    <a:avLst/>
                  </a:prstGeom>
                  <a:noFill/>
                  <a:ln w="19050">
                    <a:solidFill>
                      <a:srgbClr val="3333FF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7294" y="2583082"/>
                    <a:ext cx="529483" cy="523171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rgbClr val="3333FF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/>
              <p:cNvCxnSpPr/>
              <p:nvPr/>
            </p:nvCxnSpPr>
            <p:spPr>
              <a:xfrm>
                <a:off x="2495057" y="2483594"/>
                <a:ext cx="1684901" cy="3269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/>
                  <p:cNvSpPr/>
                  <p:nvPr/>
                </p:nvSpPr>
                <p:spPr>
                  <a:xfrm>
                    <a:off x="1966948" y="4912059"/>
                    <a:ext cx="529483" cy="523171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B05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600" b="0" i="0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Oval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6948" y="4912059"/>
                    <a:ext cx="529483" cy="523171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9333" r="-4000"/>
                    </a:stretch>
                  </a:blipFill>
                  <a:ln w="19050">
                    <a:solidFill>
                      <a:srgbClr val="00B050"/>
                    </a:solidFill>
                    <a:prstDash val="sysDash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1964476" y="3567033"/>
                    <a:ext cx="529483" cy="523171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B05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600" b="0" i="0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4476" y="3567033"/>
                    <a:ext cx="529483" cy="523171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 l="-9333" r="-4000"/>
                    </a:stretch>
                  </a:blipFill>
                  <a:ln w="19050">
                    <a:solidFill>
                      <a:srgbClr val="00B050"/>
                    </a:solidFill>
                    <a:prstDash val="sysDash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188669" y="4565137"/>
                    <a:ext cx="529483" cy="523171"/>
                  </a:xfrm>
                  <a:prstGeom prst="ellipse">
                    <a:avLst/>
                  </a:prstGeom>
                  <a:noFill/>
                  <a:ln w="19050">
                    <a:solidFill>
                      <a:srgbClr val="3333FF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8669" y="4565137"/>
                    <a:ext cx="529483" cy="52317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rgbClr val="3333FF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196006" y="5273134"/>
                    <a:ext cx="529483" cy="523171"/>
                  </a:xfrm>
                  <a:prstGeom prst="ellipse">
                    <a:avLst/>
                  </a:prstGeom>
                  <a:noFill/>
                  <a:ln w="19050">
                    <a:solidFill>
                      <a:srgbClr val="3333FF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6006" y="5273134"/>
                    <a:ext cx="529483" cy="523171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>
                    <a:solidFill>
                      <a:srgbClr val="3333FF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endCxn id="32" idx="2"/>
              </p:cNvCxnSpPr>
              <p:nvPr/>
            </p:nvCxnSpPr>
            <p:spPr>
              <a:xfrm flipV="1">
                <a:off x="2503769" y="4826723"/>
                <a:ext cx="1684901" cy="3469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2503769" y="5173645"/>
                <a:ext cx="1684901" cy="3269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4062210" y="1433061"/>
                    <a:ext cx="780799" cy="4067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b="0" i="1" dirty="0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2210" y="1433061"/>
                    <a:ext cx="780799" cy="40677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>
                <a:endCxn id="40" idx="2"/>
              </p:cNvCxnSpPr>
              <p:nvPr/>
            </p:nvCxnSpPr>
            <p:spPr>
              <a:xfrm flipV="1">
                <a:off x="2495057" y="2136671"/>
                <a:ext cx="1684901" cy="3469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4179957" y="1875085"/>
                <a:ext cx="529483" cy="523171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1047005" y="2641256"/>
                    <a:ext cx="529495" cy="4067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05" y="2641256"/>
                    <a:ext cx="529495" cy="40677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33721" y="3436919"/>
                    <a:ext cx="534732" cy="4067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721" y="3436919"/>
                    <a:ext cx="534732" cy="40677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1082317" y="4125402"/>
                    <a:ext cx="534732" cy="4067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3" name="Rectangl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2317" y="4125402"/>
                    <a:ext cx="534732" cy="40677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/>
              <p:cNvCxnSpPr>
                <a:endCxn id="21" idx="2"/>
              </p:cNvCxnSpPr>
              <p:nvPr/>
            </p:nvCxnSpPr>
            <p:spPr>
              <a:xfrm flipV="1">
                <a:off x="2496432" y="3481698"/>
                <a:ext cx="1684901" cy="34692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4210076" y="1940800"/>
                    <a:ext cx="512083" cy="4067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5" name="Rectangle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0076" y="1940800"/>
                    <a:ext cx="512083" cy="40677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4201764" y="2638970"/>
                    <a:ext cx="517322" cy="4067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1764" y="2638970"/>
                    <a:ext cx="517322" cy="40677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4230998" y="3265279"/>
                    <a:ext cx="512083" cy="4067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0998" y="3265279"/>
                    <a:ext cx="512083" cy="40677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4222686" y="3963449"/>
                    <a:ext cx="517322" cy="4067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2686" y="3963449"/>
                    <a:ext cx="517322" cy="40677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4240899" y="4611235"/>
                    <a:ext cx="512083" cy="4067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9" name="Rectangle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0899" y="4611235"/>
                    <a:ext cx="512083" cy="40677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4232586" y="5309406"/>
                    <a:ext cx="517322" cy="4067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2586" y="5309406"/>
                    <a:ext cx="517322" cy="40677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/>
              <p:nvPr/>
            </p:nvCxnSpPr>
            <p:spPr>
              <a:xfrm>
                <a:off x="4705850" y="3473904"/>
                <a:ext cx="131216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Oval 52"/>
                  <p:cNvSpPr/>
                  <p:nvPr/>
                </p:nvSpPr>
                <p:spPr>
                  <a:xfrm>
                    <a:off x="6015544" y="2591330"/>
                    <a:ext cx="529483" cy="523171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B05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b="0" i="0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Oval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5544" y="2591330"/>
                    <a:ext cx="529483" cy="523171"/>
                  </a:xfrm>
                  <a:prstGeom prst="ellipse">
                    <a:avLst/>
                  </a:prstGeom>
                  <a:blipFill>
                    <a:blip r:embed="rId25"/>
                    <a:stretch>
                      <a:fillRect l="-18667" r="-14667"/>
                    </a:stretch>
                  </a:blipFill>
                  <a:ln w="19050">
                    <a:solidFill>
                      <a:srgbClr val="00B050"/>
                    </a:solidFill>
                    <a:prstDash val="sysDash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Straight Arrow Connector 53"/>
              <p:cNvCxnSpPr>
                <a:stCxn id="21" idx="6"/>
                <a:endCxn id="53" idx="2"/>
              </p:cNvCxnSpPr>
              <p:nvPr/>
            </p:nvCxnSpPr>
            <p:spPr>
              <a:xfrm flipV="1">
                <a:off x="4710816" y="2852916"/>
                <a:ext cx="1304728" cy="6287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56" idx="2"/>
              </p:cNvCxnSpPr>
              <p:nvPr/>
            </p:nvCxnSpPr>
            <p:spPr>
              <a:xfrm>
                <a:off x="4718152" y="3473904"/>
                <a:ext cx="1311070" cy="6132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Oval 55"/>
                  <p:cNvSpPr/>
                  <p:nvPr/>
                </p:nvSpPr>
                <p:spPr>
                  <a:xfrm>
                    <a:off x="6029222" y="3825597"/>
                    <a:ext cx="529483" cy="523171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B05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Oval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9222" y="3825597"/>
                    <a:ext cx="529483" cy="523171"/>
                  </a:xfrm>
                  <a:prstGeom prst="ellipse">
                    <a:avLst/>
                  </a:prstGeom>
                  <a:blipFill>
                    <a:blip r:embed="rId26"/>
                    <a:stretch>
                      <a:fillRect l="-20000" r="-14667"/>
                    </a:stretch>
                  </a:blipFill>
                  <a:ln w="19050">
                    <a:solidFill>
                      <a:srgbClr val="00B050"/>
                    </a:solidFill>
                    <a:prstDash val="sysDash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Oval 56"/>
                  <p:cNvSpPr/>
                  <p:nvPr/>
                </p:nvSpPr>
                <p:spPr>
                  <a:xfrm>
                    <a:off x="6015545" y="3212317"/>
                    <a:ext cx="529483" cy="523171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B05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p>
                            <m:sSupPr>
                              <m:ctrlPr>
                                <a:rPr lang="en-US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Oval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5545" y="3212317"/>
                    <a:ext cx="529483" cy="523171"/>
                  </a:xfrm>
                  <a:prstGeom prst="ellipse">
                    <a:avLst/>
                  </a:prstGeom>
                  <a:blipFill>
                    <a:blip r:embed="rId27"/>
                    <a:stretch>
                      <a:fillRect l="-20000" r="-14667"/>
                    </a:stretch>
                  </a:blipFill>
                  <a:ln w="19050">
                    <a:solidFill>
                      <a:srgbClr val="00B050"/>
                    </a:solidFill>
                    <a:prstDash val="sysDash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5078298" y="2784344"/>
                    <a:ext cx="529495" cy="4067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8" name="Rectangl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8298" y="2784344"/>
                    <a:ext cx="529495" cy="40677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5094575" y="3137013"/>
                    <a:ext cx="534732" cy="4067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4575" y="3137013"/>
                    <a:ext cx="534732" cy="40677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5084424" y="3415263"/>
                    <a:ext cx="534732" cy="4067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4424" y="3415263"/>
                    <a:ext cx="534732" cy="40677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 rot="665727">
                    <a:off x="6857234" y="2662192"/>
                    <a:ext cx="1444766" cy="36979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/>
                            </a:rPr>
                            <m:t>) 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65727">
                    <a:off x="6857234" y="2662192"/>
                    <a:ext cx="1444766" cy="36979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1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Oval 61"/>
                  <p:cNvSpPr/>
                  <p:nvPr/>
                </p:nvSpPr>
                <p:spPr>
                  <a:xfrm>
                    <a:off x="8238469" y="2202937"/>
                    <a:ext cx="529483" cy="523171"/>
                  </a:xfrm>
                  <a:prstGeom prst="ellipse">
                    <a:avLst/>
                  </a:prstGeom>
                  <a:noFill/>
                  <a:ln w="19050">
                    <a:solidFill>
                      <a:srgbClr val="3333FF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Oval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8469" y="2202937"/>
                    <a:ext cx="529483" cy="523171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>
                    <a:solidFill>
                      <a:srgbClr val="3333FF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Oval 62"/>
                  <p:cNvSpPr/>
                  <p:nvPr/>
                </p:nvSpPr>
                <p:spPr>
                  <a:xfrm>
                    <a:off x="8245805" y="2910934"/>
                    <a:ext cx="529483" cy="523171"/>
                  </a:xfrm>
                  <a:prstGeom prst="ellipse">
                    <a:avLst/>
                  </a:prstGeom>
                  <a:noFill/>
                  <a:ln w="19050">
                    <a:solidFill>
                      <a:srgbClr val="3333FF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Oval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5805" y="2910934"/>
                    <a:ext cx="529483" cy="52317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rgbClr val="3333FF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/>
              <p:cNvCxnSpPr/>
              <p:nvPr/>
            </p:nvCxnSpPr>
            <p:spPr>
              <a:xfrm>
                <a:off x="6553568" y="2811446"/>
                <a:ext cx="1684901" cy="3269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62" idx="2"/>
              </p:cNvCxnSpPr>
              <p:nvPr/>
            </p:nvCxnSpPr>
            <p:spPr>
              <a:xfrm flipV="1">
                <a:off x="6553568" y="2464524"/>
                <a:ext cx="1684901" cy="3469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8288134" y="2248105"/>
                    <a:ext cx="512083" cy="4067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134" y="2248105"/>
                    <a:ext cx="512083" cy="40677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8279821" y="2946275"/>
                    <a:ext cx="517322" cy="4067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9821" y="2946275"/>
                    <a:ext cx="517322" cy="406770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1964984" y="1433061"/>
                    <a:ext cx="581728" cy="4067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4984" y="1433061"/>
                    <a:ext cx="581728" cy="406770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/>
                  <p:cNvSpPr/>
                  <p:nvPr/>
                </p:nvSpPr>
                <p:spPr>
                  <a:xfrm>
                    <a:off x="191223" y="1433061"/>
                    <a:ext cx="545828" cy="4067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23" y="1433061"/>
                    <a:ext cx="545828" cy="406770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5894347" y="1433061"/>
                    <a:ext cx="816699" cy="4067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b="0" i="1" dirty="0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4347" y="1433061"/>
                    <a:ext cx="816699" cy="40677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/>
                  <p:cNvSpPr/>
                  <p:nvPr/>
                </p:nvSpPr>
                <p:spPr>
                  <a:xfrm>
                    <a:off x="8146172" y="1433061"/>
                    <a:ext cx="780799" cy="4067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b="0" i="1" dirty="0" smtClean="0">
                                  <a:latin typeface="Cambria Math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2" name="Rectangl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6172" y="1433061"/>
                    <a:ext cx="780799" cy="406770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5988329" y="4392550"/>
                  <a:ext cx="3625611" cy="363463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6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6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sz="16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16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16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329" y="4392550"/>
                  <a:ext cx="3625611" cy="363463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9363" y="1500013"/>
                <a:ext cx="1221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</a:rPr>
                  <a:t>Episode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rgbClr val="3333FF"/>
                    </a:solidFill>
                  </a:rPr>
                  <a:t> </a:t>
                </a:r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3" y="1500013"/>
                <a:ext cx="1221192" cy="369332"/>
              </a:xfrm>
              <a:prstGeom prst="rect">
                <a:avLst/>
              </a:prstGeom>
              <a:blipFill>
                <a:blip r:embed="rId39"/>
                <a:stretch>
                  <a:fillRect l="-398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4799" y="5976039"/>
                <a:ext cx="6699783" cy="757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" y="5976039"/>
                <a:ext cx="6699783" cy="75758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16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604691" y="2738329"/>
                <a:ext cx="12124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691" y="2738329"/>
                <a:ext cx="1212448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7043269" y="3078695"/>
                <a:ext cx="13043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269" y="3078695"/>
                <a:ext cx="130433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20931633">
                <a:off x="2626409" y="2455603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400" i="1">
                          <a:latin typeface="Cambria Math"/>
                        </a:rPr>
                        <m:t>𝑠</m:t>
                      </m:r>
                      <m:r>
                        <a:rPr lang="en-US" sz="14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1633">
                <a:off x="2626409" y="2455603"/>
                <a:ext cx="120247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594475" y="269050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" y="2690504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3970309" y="2401760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09" y="2401760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976415" y="2991025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2991025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0" idx="6"/>
          </p:cNvCxnSpPr>
          <p:nvPr/>
        </p:nvCxnSpPr>
        <p:spPr>
          <a:xfrm>
            <a:off x="1035163" y="290822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7968" y="2908222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2125222" y="157103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2" y="1571039"/>
                <a:ext cx="440688" cy="435435"/>
              </a:xfrm>
              <a:prstGeom prst="ellipse">
                <a:avLst/>
              </a:prstGeom>
              <a:blipFill>
                <a:blip r:embed="rId7"/>
                <a:stretch>
                  <a:fillRect l="-9333" r="-2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endCxn id="25" idx="2"/>
          </p:cNvCxnSpPr>
          <p:nvPr/>
        </p:nvCxnSpPr>
        <p:spPr>
          <a:xfrm flipV="1">
            <a:off x="1033107" y="1788758"/>
            <a:ext cx="1092115" cy="111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6"/>
            <a:endCxn id="30" idx="2"/>
          </p:cNvCxnSpPr>
          <p:nvPr/>
        </p:nvCxnSpPr>
        <p:spPr>
          <a:xfrm>
            <a:off x="1035163" y="2908222"/>
            <a:ext cx="1092115" cy="111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3975270" y="1871561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70" y="1871561"/>
                <a:ext cx="440688" cy="43543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2566823" y="1788758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2127279" y="38099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79" y="3809967"/>
                <a:ext cx="440688" cy="435435"/>
              </a:xfrm>
              <a:prstGeom prst="ellipse">
                <a:avLst/>
              </a:prstGeom>
              <a:blipFill>
                <a:blip r:embed="rId9"/>
                <a:stretch>
                  <a:fillRect l="-9333" r="-4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125221" y="269050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1" y="2690503"/>
                <a:ext cx="440688" cy="435435"/>
              </a:xfrm>
              <a:prstGeom prst="ellipse">
                <a:avLst/>
              </a:prstGeom>
              <a:blipFill>
                <a:blip r:embed="rId10"/>
                <a:stretch>
                  <a:fillRect l="-9333" r="-4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3976415" y="352122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521224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3982521" y="411048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21" y="4110489"/>
                <a:ext cx="440688" cy="43543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endCxn id="32" idx="2"/>
          </p:cNvCxnSpPr>
          <p:nvPr/>
        </p:nvCxnSpPr>
        <p:spPr>
          <a:xfrm flipV="1">
            <a:off x="2574074" y="3738942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74074" y="4027685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871163" y="9144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3" y="914400"/>
                <a:ext cx="64985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endCxn id="40" idx="2"/>
          </p:cNvCxnSpPr>
          <p:nvPr/>
        </p:nvCxnSpPr>
        <p:spPr>
          <a:xfrm flipV="1">
            <a:off x="2566823" y="1500014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969164" y="1282296"/>
            <a:ext cx="440688" cy="435435"/>
          </a:xfrm>
          <a:prstGeom prst="ellipse">
            <a:avLst/>
          </a:prstGeom>
          <a:noFill/>
          <a:ln w="19050">
            <a:solidFill>
              <a:srgbClr val="3333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361611" y="1919980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11" y="1919980"/>
                <a:ext cx="44069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350555" y="2582209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55" y="2582209"/>
                <a:ext cx="44505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391001" y="3155233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1" y="3155233"/>
                <a:ext cx="44505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endCxn id="21" idx="2"/>
          </p:cNvCxnSpPr>
          <p:nvPr/>
        </p:nvCxnSpPr>
        <p:spPr>
          <a:xfrm flipV="1">
            <a:off x="2567968" y="2619479"/>
            <a:ext cx="1402341" cy="2887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994232" y="13369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32" y="1336991"/>
                <a:ext cx="426206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987314" y="191807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314" y="1918077"/>
                <a:ext cx="430567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011645" y="2439353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5" y="2439353"/>
                <a:ext cx="426206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004727" y="3020440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27" y="3020440"/>
                <a:ext cx="430567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019886" y="35595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3559591"/>
                <a:ext cx="426206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012967" y="4140678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67" y="4140678"/>
                <a:ext cx="430567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4406864" y="261299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5496921" y="187842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1" y="1878426"/>
                <a:ext cx="440688" cy="435435"/>
              </a:xfrm>
              <a:prstGeom prst="ellipse">
                <a:avLst/>
              </a:prstGeom>
              <a:blipFill>
                <a:blip r:embed="rId22"/>
                <a:stretch>
                  <a:fillRect l="-18667" r="-14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21" idx="6"/>
            <a:endCxn id="53" idx="2"/>
          </p:cNvCxnSpPr>
          <p:nvPr/>
        </p:nvCxnSpPr>
        <p:spPr>
          <a:xfrm flipV="1">
            <a:off x="4410997" y="2096144"/>
            <a:ext cx="1085924" cy="5233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6" idx="2"/>
          </p:cNvCxnSpPr>
          <p:nvPr/>
        </p:nvCxnSpPr>
        <p:spPr>
          <a:xfrm>
            <a:off x="4417103" y="2612992"/>
            <a:ext cx="1091202" cy="5104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/>
              <p:cNvSpPr/>
              <p:nvPr/>
            </p:nvSpPr>
            <p:spPr>
              <a:xfrm>
                <a:off x="5508305" y="290570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305" y="2905706"/>
                <a:ext cx="440688" cy="435435"/>
              </a:xfrm>
              <a:prstGeom prst="ellipse">
                <a:avLst/>
              </a:prstGeom>
              <a:blipFill>
                <a:blip r:embed="rId23"/>
                <a:stretch>
                  <a:fillRect l="-20000" r="-14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/>
              <p:cNvSpPr/>
              <p:nvPr/>
            </p:nvSpPr>
            <p:spPr>
              <a:xfrm>
                <a:off x="5496922" y="239527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2" y="2395273"/>
                <a:ext cx="440688" cy="435435"/>
              </a:xfrm>
              <a:prstGeom prst="ellipse">
                <a:avLst/>
              </a:prstGeom>
              <a:blipFill>
                <a:blip r:embed="rId24"/>
                <a:stretch>
                  <a:fillRect l="-20000" r="-14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4716852" y="2039072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852" y="2039072"/>
                <a:ext cx="44069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4730399" y="2332598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399" y="2332598"/>
                <a:ext cx="445057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4721951" y="2564185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51" y="2564185"/>
                <a:ext cx="445057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 rot="665727">
                <a:off x="6200315" y="2465590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5727">
                <a:off x="6200315" y="2465590"/>
                <a:ext cx="1202477" cy="307777"/>
              </a:xfrm>
              <a:prstGeom prst="rect">
                <a:avLst/>
              </a:prstGeom>
              <a:blipFill>
                <a:blip r:embed="rId28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7349915" y="2083352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915" y="2083352"/>
                <a:ext cx="440688" cy="43543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7356021" y="267261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021" y="2672617"/>
                <a:ext cx="440688" cy="435435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5947574" y="2589814"/>
            <a:ext cx="1402341" cy="2721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2" idx="2"/>
          </p:cNvCxnSpPr>
          <p:nvPr/>
        </p:nvCxnSpPr>
        <p:spPr>
          <a:xfrm flipV="1">
            <a:off x="5947574" y="2301071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7391252" y="2120945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252" y="2120945"/>
                <a:ext cx="426206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7384333" y="2702032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333" y="2702032"/>
                <a:ext cx="430567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2125644" y="914400"/>
                <a:ext cx="484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4" y="914400"/>
                <a:ext cx="484172" cy="3385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649344" y="914400"/>
                <a:ext cx="454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4" y="914400"/>
                <a:ext cx="454292" cy="3385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396049" y="914400"/>
                <a:ext cx="6797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049" y="914400"/>
                <a:ext cx="679738" cy="33855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270241" y="9144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241" y="914400"/>
                <a:ext cx="649858" cy="33855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5600275" y="3739971"/>
                <a:ext cx="3386183" cy="37741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sz="16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275" y="3739971"/>
                <a:ext cx="3386183" cy="377411"/>
              </a:xfrm>
              <a:prstGeom prst="rect">
                <a:avLst/>
              </a:prstGeom>
              <a:blipFill>
                <a:blip r:embed="rId3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9363" y="1500013"/>
                <a:ext cx="1356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</a:rPr>
                  <a:t>Episode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>
                    <a:solidFill>
                      <a:srgbClr val="3333FF"/>
                    </a:solidFill>
                  </a:rPr>
                  <a:t> </a:t>
                </a:r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3" y="1500013"/>
                <a:ext cx="1356497" cy="369332"/>
              </a:xfrm>
              <a:prstGeom prst="rect">
                <a:avLst/>
              </a:prstGeom>
              <a:blipFill>
                <a:blip r:embed="rId37"/>
                <a:stretch>
                  <a:fillRect l="-358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Off-policy Monte Carlo Control :</a:t>
            </a:r>
            <a:r>
              <a:rPr lang="en-US" b="1" dirty="0">
                <a:solidFill>
                  <a:srgbClr val="3333FF"/>
                </a:solidFill>
              </a:rPr>
              <a:t>Evaluate One Policy While Following Another </a:t>
            </a:r>
            <a:r>
              <a:rPr lang="en-US" b="1" dirty="0" smtClean="0">
                <a:solidFill>
                  <a:srgbClr val="3333FF"/>
                </a:solidFill>
              </a:rPr>
              <a:t>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141551" y="4497522"/>
                <a:ext cx="7479996" cy="1422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𝑠</m:t>
                      </m:r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𝑠</m:t>
                      </m:r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51" y="4497522"/>
                <a:ext cx="7479996" cy="142282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254799" y="5976039"/>
                <a:ext cx="6699783" cy="757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" y="5976039"/>
                <a:ext cx="6699783" cy="75758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3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604691" y="2738329"/>
                <a:ext cx="12124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691" y="2738329"/>
                <a:ext cx="1212448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7040413" y="2550510"/>
                <a:ext cx="13043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413" y="2550510"/>
                <a:ext cx="130433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20931633">
                <a:off x="2626409" y="2455603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400" i="1">
                          <a:latin typeface="Cambria Math"/>
                        </a:rPr>
                        <m:t>𝑠</m:t>
                      </m:r>
                      <m:r>
                        <a:rPr lang="en-US" sz="14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1633">
                <a:off x="2626409" y="2455603"/>
                <a:ext cx="120247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594475" y="269050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" y="2690504"/>
                <a:ext cx="440688" cy="435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3970309" y="2401760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09" y="2401760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3976415" y="2991025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2991025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0" idx="6"/>
          </p:cNvCxnSpPr>
          <p:nvPr/>
        </p:nvCxnSpPr>
        <p:spPr>
          <a:xfrm>
            <a:off x="1035163" y="2908222"/>
            <a:ext cx="109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7968" y="2908222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2125222" y="157103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2" y="1571039"/>
                <a:ext cx="440688" cy="435435"/>
              </a:xfrm>
              <a:prstGeom prst="ellipse">
                <a:avLst/>
              </a:prstGeom>
              <a:blipFill>
                <a:blip r:embed="rId7"/>
                <a:stretch>
                  <a:fillRect l="-9333" r="-2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endCxn id="25" idx="2"/>
          </p:cNvCxnSpPr>
          <p:nvPr/>
        </p:nvCxnSpPr>
        <p:spPr>
          <a:xfrm flipV="1">
            <a:off x="1033107" y="1788758"/>
            <a:ext cx="1092115" cy="1119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6"/>
            <a:endCxn id="30" idx="2"/>
          </p:cNvCxnSpPr>
          <p:nvPr/>
        </p:nvCxnSpPr>
        <p:spPr>
          <a:xfrm>
            <a:off x="1035163" y="2908222"/>
            <a:ext cx="1092115" cy="1119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3975270" y="1871561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70" y="1871561"/>
                <a:ext cx="440688" cy="43543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2566823" y="1788758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2127279" y="38099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79" y="3809967"/>
                <a:ext cx="440688" cy="435435"/>
              </a:xfrm>
              <a:prstGeom prst="ellipse">
                <a:avLst/>
              </a:prstGeom>
              <a:blipFill>
                <a:blip r:embed="rId9"/>
                <a:stretch>
                  <a:fillRect l="-9333" r="-4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125221" y="269050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1" y="2690503"/>
                <a:ext cx="440688" cy="435435"/>
              </a:xfrm>
              <a:prstGeom prst="ellipse">
                <a:avLst/>
              </a:prstGeom>
              <a:blipFill>
                <a:blip r:embed="rId10"/>
                <a:stretch>
                  <a:fillRect l="-9333" r="-4000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3976415" y="3521224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15" y="3521224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3982521" y="4110489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21" y="4110489"/>
                <a:ext cx="440688" cy="43543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endCxn id="32" idx="2"/>
          </p:cNvCxnSpPr>
          <p:nvPr/>
        </p:nvCxnSpPr>
        <p:spPr>
          <a:xfrm flipV="1">
            <a:off x="2574074" y="3738942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74074" y="4027685"/>
            <a:ext cx="1402341" cy="272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871163" y="9144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163" y="914400"/>
                <a:ext cx="64985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endCxn id="40" idx="2"/>
          </p:cNvCxnSpPr>
          <p:nvPr/>
        </p:nvCxnSpPr>
        <p:spPr>
          <a:xfrm flipV="1">
            <a:off x="2566823" y="1500014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969164" y="1282296"/>
            <a:ext cx="440688" cy="435435"/>
          </a:xfrm>
          <a:prstGeom prst="ellipse">
            <a:avLst/>
          </a:prstGeom>
          <a:noFill/>
          <a:ln w="19050">
            <a:solidFill>
              <a:srgbClr val="3333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361611" y="1919980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11" y="1919980"/>
                <a:ext cx="44069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350555" y="2582209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55" y="2582209"/>
                <a:ext cx="44505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391001" y="3155233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1" y="3155233"/>
                <a:ext cx="44505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endCxn id="21" idx="2"/>
          </p:cNvCxnSpPr>
          <p:nvPr/>
        </p:nvCxnSpPr>
        <p:spPr>
          <a:xfrm flipV="1">
            <a:off x="2567968" y="2619479"/>
            <a:ext cx="1402341" cy="2887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994232" y="13369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32" y="1336991"/>
                <a:ext cx="426206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987314" y="191807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314" y="1918077"/>
                <a:ext cx="430567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011645" y="2439353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5" y="2439353"/>
                <a:ext cx="426206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004727" y="3020440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27" y="3020440"/>
                <a:ext cx="430567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019886" y="3559591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3559591"/>
                <a:ext cx="426206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012967" y="4140678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67" y="4140678"/>
                <a:ext cx="430567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4406864" y="2612992"/>
            <a:ext cx="10921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5496921" y="187842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1" y="1878426"/>
                <a:ext cx="440688" cy="435435"/>
              </a:xfrm>
              <a:prstGeom prst="ellipse">
                <a:avLst/>
              </a:prstGeom>
              <a:blipFill>
                <a:blip r:embed="rId22"/>
                <a:stretch>
                  <a:fillRect l="-18667" r="-14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21" idx="6"/>
            <a:endCxn id="53" idx="2"/>
          </p:cNvCxnSpPr>
          <p:nvPr/>
        </p:nvCxnSpPr>
        <p:spPr>
          <a:xfrm flipV="1">
            <a:off x="4410997" y="2096144"/>
            <a:ext cx="1085924" cy="5233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6" idx="2"/>
          </p:cNvCxnSpPr>
          <p:nvPr/>
        </p:nvCxnSpPr>
        <p:spPr>
          <a:xfrm>
            <a:off x="4417103" y="2612992"/>
            <a:ext cx="1091202" cy="5104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/>
              <p:cNvSpPr/>
              <p:nvPr/>
            </p:nvSpPr>
            <p:spPr>
              <a:xfrm>
                <a:off x="5508305" y="2905706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305" y="2905706"/>
                <a:ext cx="440688" cy="435435"/>
              </a:xfrm>
              <a:prstGeom prst="ellipse">
                <a:avLst/>
              </a:prstGeom>
              <a:blipFill>
                <a:blip r:embed="rId23"/>
                <a:stretch>
                  <a:fillRect l="-20000" r="-14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/>
              <p:cNvSpPr/>
              <p:nvPr/>
            </p:nvSpPr>
            <p:spPr>
              <a:xfrm>
                <a:off x="5496922" y="2395273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22" y="2395273"/>
                <a:ext cx="440688" cy="435435"/>
              </a:xfrm>
              <a:prstGeom prst="ellipse">
                <a:avLst/>
              </a:prstGeom>
              <a:blipFill>
                <a:blip r:embed="rId24"/>
                <a:stretch>
                  <a:fillRect l="-20000" r="-14667"/>
                </a:stretch>
              </a:blipFill>
              <a:ln w="19050">
                <a:solidFill>
                  <a:srgbClr val="00B05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4716852" y="2039072"/>
                <a:ext cx="4406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852" y="2039072"/>
                <a:ext cx="44069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4730399" y="2332598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399" y="2332598"/>
                <a:ext cx="445057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4721951" y="2564185"/>
                <a:ext cx="4450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51" y="2564185"/>
                <a:ext cx="445057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 rot="665727">
                <a:off x="6197459" y="1937405"/>
                <a:ext cx="120247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5727">
                <a:off x="6197459" y="1937405"/>
                <a:ext cx="1202477" cy="307777"/>
              </a:xfrm>
              <a:prstGeom prst="rect">
                <a:avLst/>
              </a:prstGeom>
              <a:blipFill>
                <a:blip r:embed="rId28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7347059" y="1555167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059" y="1555167"/>
                <a:ext cx="440688" cy="43543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7353165" y="2144432"/>
                <a:ext cx="440688" cy="435435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165" y="2144432"/>
                <a:ext cx="440688" cy="43543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3333FF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5944718" y="2061629"/>
            <a:ext cx="1402341" cy="2721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2" idx="2"/>
          </p:cNvCxnSpPr>
          <p:nvPr/>
        </p:nvCxnSpPr>
        <p:spPr>
          <a:xfrm flipV="1">
            <a:off x="5944718" y="1772886"/>
            <a:ext cx="1402341" cy="288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7388396" y="1592760"/>
                <a:ext cx="426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396" y="1592760"/>
                <a:ext cx="426206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7381477" y="2173847"/>
                <a:ext cx="430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477" y="2173847"/>
                <a:ext cx="430567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2125644" y="914400"/>
                <a:ext cx="4841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4" y="914400"/>
                <a:ext cx="484172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649344" y="914400"/>
                <a:ext cx="4542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4" y="914400"/>
                <a:ext cx="454292" cy="3385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396049" y="914400"/>
                <a:ext cx="6797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049" y="914400"/>
                <a:ext cx="679738" cy="3385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270241" y="914400"/>
                <a:ext cx="6498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241" y="914400"/>
                <a:ext cx="649858" cy="33855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5600275" y="3739971"/>
                <a:ext cx="3386183" cy="3992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sz="16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275" y="3739971"/>
                <a:ext cx="3386183" cy="399212"/>
              </a:xfrm>
              <a:prstGeom prst="rect">
                <a:avLst/>
              </a:prstGeom>
              <a:blipFill>
                <a:blip r:embed="rId3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9363" y="1500013"/>
                <a:ext cx="1356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</a:rPr>
                  <a:t>Episode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rgbClr val="3333FF"/>
                    </a:solidFill>
                  </a:rPr>
                  <a:t> </a:t>
                </a:r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3" y="1500013"/>
                <a:ext cx="1356497" cy="369332"/>
              </a:xfrm>
              <a:prstGeom prst="rect">
                <a:avLst/>
              </a:prstGeom>
              <a:blipFill>
                <a:blip r:embed="rId36"/>
                <a:stretch>
                  <a:fillRect l="-358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Off-policy Monte Carlo Control :</a:t>
            </a:r>
            <a:r>
              <a:rPr lang="en-US" b="1" dirty="0">
                <a:solidFill>
                  <a:srgbClr val="3333FF"/>
                </a:solidFill>
              </a:rPr>
              <a:t>Evaluate One Policy While Following Another </a:t>
            </a:r>
            <a:r>
              <a:rPr lang="en-US" b="1" dirty="0" smtClean="0">
                <a:solidFill>
                  <a:srgbClr val="3333FF"/>
                </a:solidFill>
              </a:rPr>
              <a:t>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141551" y="4497522"/>
                <a:ext cx="7479996" cy="1422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𝑠</m:t>
                      </m:r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𝑠</m:t>
                      </m:r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51" y="4497522"/>
                <a:ext cx="7479996" cy="142282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254799" y="5976039"/>
                <a:ext cx="6699783" cy="757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" y="5976039"/>
                <a:ext cx="6699783" cy="75758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0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Reinforcement Learning Template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96613" y="3052061"/>
                <a:ext cx="3228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 smtClean="0"/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613" y="3052061"/>
                <a:ext cx="3228320" cy="276999"/>
              </a:xfrm>
              <a:prstGeom prst="rect">
                <a:avLst/>
              </a:prstGeom>
              <a:blipFill>
                <a:blip r:embed="rId2"/>
                <a:stretch>
                  <a:fillRect l="-1890" t="-28889" r="-1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752600" y="1495336"/>
            <a:ext cx="762000" cy="1208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9200" y="1495336"/>
            <a:ext cx="1524000" cy="12089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Environment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imulator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84954" y="1787605"/>
            <a:ext cx="2514600" cy="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84010" y="1418273"/>
                <a:ext cx="9757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010" y="1418273"/>
                <a:ext cx="975780" cy="369332"/>
              </a:xfrm>
              <a:prstGeom prst="rect">
                <a:avLst/>
              </a:prstGeom>
              <a:blipFill>
                <a:blip r:embed="rId3"/>
                <a:stretch>
                  <a:fillRect l="-562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2514600" y="2473405"/>
            <a:ext cx="2514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590800" y="2115906"/>
                <a:ext cx="23372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New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15906"/>
                <a:ext cx="2337243" cy="369332"/>
              </a:xfrm>
              <a:prstGeom prst="rect">
                <a:avLst/>
              </a:prstGeom>
              <a:blipFill>
                <a:blip r:embed="rId4"/>
                <a:stretch>
                  <a:fillRect l="-208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5"/>
          <p:cNvSpPr/>
          <p:nvPr/>
        </p:nvSpPr>
        <p:spPr>
          <a:xfrm>
            <a:off x="3742254" y="2812226"/>
            <a:ext cx="337038" cy="23803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4466272"/>
                <a:ext cx="7239000" cy="1477328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3,…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Choose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 smtClean="0"/>
                  <a:t> </a:t>
                </a:r>
                <a:r>
                  <a:rPr lang="en-US" b="0" dirty="0" smtClean="0">
                    <a:solidFill>
                      <a:srgbClr val="FF0000"/>
                    </a:solidFill>
                  </a:rPr>
                  <a:t>(how?) : Decision making </a:t>
                </a:r>
              </a:p>
              <a:p>
                <a:pPr lvl="1"/>
                <a:r>
                  <a:rPr lang="en-US" dirty="0" smtClean="0"/>
                  <a:t>Receive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and observe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(Environment)</a:t>
                </a:r>
              </a:p>
              <a:p>
                <a:pPr lvl="1"/>
                <a:r>
                  <a:rPr lang="en-US" dirty="0" smtClean="0"/>
                  <a:t>Update parameters associated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(how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?) : Learning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466272"/>
                <a:ext cx="7239000" cy="1477328"/>
              </a:xfrm>
              <a:prstGeom prst="rect">
                <a:avLst/>
              </a:prstGeom>
              <a:blipFill>
                <a:blip r:embed="rId5"/>
                <a:stretch>
                  <a:fillRect l="-588" t="-2049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owchart: Process 8"/>
          <p:cNvSpPr/>
          <p:nvPr/>
        </p:nvSpPr>
        <p:spPr>
          <a:xfrm>
            <a:off x="1066800" y="1113473"/>
            <a:ext cx="5943600" cy="2667000"/>
          </a:xfrm>
          <a:prstGeom prst="flowChartProcess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72299" y="4037626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Template for Reinforcement Learning 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58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0500" y="705283"/>
                <a:ext cx="876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Compute the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b="1" dirty="0" smtClean="0"/>
                  <a:t> using the data generated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1" dirty="0" smtClean="0"/>
                  <a:t>  </a:t>
                </a:r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705283"/>
                <a:ext cx="8763000" cy="369332"/>
              </a:xfrm>
              <a:prstGeom prst="rect">
                <a:avLst/>
              </a:prstGeom>
              <a:blipFill>
                <a:blip r:embed="rId2"/>
                <a:stretch>
                  <a:fillRect l="-55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46274" y="1855950"/>
                <a:ext cx="3800849" cy="1422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5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74" y="1855950"/>
                <a:ext cx="3800849" cy="1422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83813" y="2143192"/>
                <a:ext cx="2285048" cy="7575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813" y="2143192"/>
                <a:ext cx="2285048" cy="757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2819400" y="4367945"/>
                <a:ext cx="2578976" cy="10576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  <m:sSubSup>
                            <m:sSub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5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367945"/>
                <a:ext cx="2578976" cy="1057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467600" y="2337316"/>
                <a:ext cx="888705" cy="3703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337316"/>
                <a:ext cx="888705" cy="370358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" y="1371600"/>
                <a:ext cx="5200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=1: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episodes)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1600"/>
                <a:ext cx="5200843" cy="369332"/>
              </a:xfrm>
              <a:prstGeom prst="rect">
                <a:avLst/>
              </a:prstGeom>
              <a:blipFill>
                <a:blip r:embed="rId7"/>
                <a:stretch>
                  <a:fillRect l="-10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750" y="3657600"/>
                <a:ext cx="8572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desired Monte Carlo estimate after observing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utilities 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is then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3657600"/>
                <a:ext cx="8572500" cy="369332"/>
              </a:xfrm>
              <a:prstGeom prst="rect">
                <a:avLst/>
              </a:prstGeom>
              <a:blipFill>
                <a:blip r:embed="rId8"/>
                <a:stretch>
                  <a:fillRect l="-64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81421" y="1360239"/>
                <a:ext cx="12573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21" y="1360239"/>
                <a:ext cx="1257395" cy="369332"/>
              </a:xfrm>
              <a:prstGeom prst="rect">
                <a:avLst/>
              </a:prstGeom>
              <a:blipFill>
                <a:blip r:embed="rId9"/>
                <a:stretch>
                  <a:fillRect l="-388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0" y="5867400"/>
                <a:ext cx="9144000" cy="5334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00" dirty="0" smtClean="0"/>
                  <a:t>To compute the weights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7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7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sz="17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7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700" dirty="0" smtClean="0"/>
                  <a:t> and estimate the value, we only needs two policies </a:t>
                </a:r>
                <a14:m>
                  <m:oMath xmlns:m="http://schemas.openxmlformats.org/officeDocument/2006/math">
                    <m:r>
                      <a:rPr lang="en-US" sz="1700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7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700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700" dirty="0" smtClean="0"/>
                  <a:t> </a:t>
                </a:r>
                <a:endParaRPr lang="en-US" sz="17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67400"/>
                <a:ext cx="9144000" cy="5334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/>
          <p:cNvSpPr/>
          <p:nvPr/>
        </p:nvSpPr>
        <p:spPr>
          <a:xfrm>
            <a:off x="588233" y="1809661"/>
            <a:ext cx="375335" cy="1515401"/>
          </a:xfrm>
          <a:prstGeom prst="leftBrace">
            <a:avLst>
              <a:gd name="adj1" fmla="val 3589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Off-policy Monte Carlo Control :</a:t>
            </a:r>
            <a:r>
              <a:rPr lang="en-US" b="1" dirty="0">
                <a:solidFill>
                  <a:srgbClr val="3333FF"/>
                </a:solidFill>
              </a:rPr>
              <a:t>Evaluate One Policy While Following Another </a:t>
            </a:r>
            <a:r>
              <a:rPr lang="en-US" b="1" dirty="0" smtClean="0">
                <a:solidFill>
                  <a:srgbClr val="3333FF"/>
                </a:solidFill>
              </a:rPr>
              <a:t> 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0500" y="705283"/>
                <a:ext cx="876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Compute the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b="1" dirty="0" smtClean="0"/>
                  <a:t> using the data generated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1" dirty="0" smtClean="0"/>
                  <a:t>  </a:t>
                </a:r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705283"/>
                <a:ext cx="8763000" cy="369332"/>
              </a:xfrm>
              <a:prstGeom prst="rect">
                <a:avLst/>
              </a:prstGeom>
              <a:blipFill>
                <a:blip r:embed="rId2"/>
                <a:stretch>
                  <a:fillRect l="-55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37763" y="1855950"/>
                <a:ext cx="4417876" cy="1422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5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63" y="1855950"/>
                <a:ext cx="4417876" cy="1422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42908" y="2143192"/>
                <a:ext cx="2285048" cy="7575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08" y="2143192"/>
                <a:ext cx="2285048" cy="757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2133600" y="4323917"/>
                <a:ext cx="5810309" cy="10576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5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  <m:sSubSup>
                            <m:sSub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5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den>
                      </m:f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sz="15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500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d>
                                        <m:dPr>
                                          <m:ctrlPr>
                                            <a:rPr lang="en-US" sz="15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500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nary>
                            </m:e>
                          </m:nary>
                          <m:sSubSup>
                            <m:sSub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sz="15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500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d>
                                        <m:dPr>
                                          <m:ctrlPr>
                                            <a:rPr lang="en-US" sz="15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500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500" i="1" dirty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323917"/>
                <a:ext cx="5810309" cy="1057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833770" y="2309840"/>
                <a:ext cx="1119730" cy="42428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770" y="2309840"/>
                <a:ext cx="1119730" cy="424283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" y="1371600"/>
                <a:ext cx="5200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=1: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episodes)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1600"/>
                <a:ext cx="5200843" cy="369332"/>
              </a:xfrm>
              <a:prstGeom prst="rect">
                <a:avLst/>
              </a:prstGeom>
              <a:blipFill>
                <a:blip r:embed="rId7"/>
                <a:stretch>
                  <a:fillRect l="-10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750" y="3657600"/>
                <a:ext cx="8572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desired Monte Carlo estimate after observing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utilities 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is then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3657600"/>
                <a:ext cx="8572500" cy="369332"/>
              </a:xfrm>
              <a:prstGeom prst="rect">
                <a:avLst/>
              </a:prstGeom>
              <a:blipFill>
                <a:blip r:embed="rId8"/>
                <a:stretch>
                  <a:fillRect l="-64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81421" y="1360239"/>
                <a:ext cx="12573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21" y="1360239"/>
                <a:ext cx="1257395" cy="369332"/>
              </a:xfrm>
              <a:prstGeom prst="rect">
                <a:avLst/>
              </a:prstGeom>
              <a:blipFill>
                <a:blip r:embed="rId9"/>
                <a:stretch>
                  <a:fillRect l="-388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0" y="5867400"/>
                <a:ext cx="9144000" cy="5334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00" dirty="0" smtClean="0"/>
                  <a:t>To compute the weights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7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7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sz="17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7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700" dirty="0" smtClean="0"/>
                  <a:t> and estimate the value, we only needs two policies </a:t>
                </a:r>
                <a14:m>
                  <m:oMath xmlns:m="http://schemas.openxmlformats.org/officeDocument/2006/math">
                    <m:r>
                      <a:rPr lang="en-US" sz="1700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7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700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700" dirty="0" smtClean="0"/>
                  <a:t> </a:t>
                </a:r>
                <a:endParaRPr lang="en-US" sz="17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67400"/>
                <a:ext cx="9144000" cy="5334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/>
          <p:cNvSpPr/>
          <p:nvPr/>
        </p:nvSpPr>
        <p:spPr>
          <a:xfrm>
            <a:off x="274027" y="1792037"/>
            <a:ext cx="375335" cy="1515401"/>
          </a:xfrm>
          <a:prstGeom prst="leftBrace">
            <a:avLst>
              <a:gd name="adj1" fmla="val 3589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Off-policy Monte Carlo Control :</a:t>
            </a:r>
            <a:r>
              <a:rPr lang="en-US" b="1" dirty="0">
                <a:solidFill>
                  <a:srgbClr val="3333FF"/>
                </a:solidFill>
              </a:rPr>
              <a:t>Evaluate One Policy While Following Another </a:t>
            </a:r>
            <a:r>
              <a:rPr lang="en-US" b="1" dirty="0" smtClean="0">
                <a:solidFill>
                  <a:srgbClr val="3333FF"/>
                </a:solidFill>
              </a:rPr>
              <a:t> 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5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Off-policy Monte Carlo Control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946666"/>
            <a:ext cx="8610600" cy="7297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Follows  the behavior policy while learning about and improving the estimation policy</a:t>
            </a:r>
          </a:p>
          <a:p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38862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Key Idea : Off-policy  </a:t>
            </a:r>
            <a:r>
              <a:rPr lang="en-US" sz="2200" dirty="0">
                <a:solidFill>
                  <a:srgbClr val="FF0000"/>
                </a:solidFill>
              </a:rPr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4247" y="2025134"/>
                <a:ext cx="8939753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rgbClr val="FF0000"/>
                    </a:solidFill>
                  </a:rPr>
                  <a:t>Behavior</a:t>
                </a:r>
                <a:r>
                  <a:rPr lang="en-US" dirty="0" smtClean="0"/>
                  <a:t>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/>
                  <a:t>The policy used to generate behavior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/>
                  <a:t>Requires that the behavior policy have a nonzero probability of selecting all actions that might be selected by the estimation policy (e.g.,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𝑠𝑜𝑓𝑡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policy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lvl="1"/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rgbClr val="FF0000"/>
                    </a:solidFill>
                  </a:rPr>
                  <a:t>Estimation</a:t>
                </a:r>
                <a:r>
                  <a:rPr lang="en-US" dirty="0" smtClean="0"/>
                  <a:t>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The </a:t>
                </a:r>
                <a:r>
                  <a:rPr lang="en-US" dirty="0"/>
                  <a:t>policy that is evaluated and improved </a:t>
                </a:r>
                <a:endParaRPr lang="en-US" dirty="0" smtClean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can be deterministic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r>
                  <a:rPr lang="en-US" dirty="0" smtClean="0"/>
                  <a:t> can be the greedy policy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(an estimation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47" y="2025134"/>
                <a:ext cx="8939753" cy="2585323"/>
              </a:xfrm>
              <a:prstGeom prst="rect">
                <a:avLst/>
              </a:prstGeom>
              <a:blipFill>
                <a:blip r:embed="rId2"/>
                <a:stretch>
                  <a:fillRect l="-477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10299" y="4715470"/>
            <a:ext cx="2478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Disadvantages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Learning can be slow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6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46665"/>
            <a:ext cx="8077200" cy="57589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731222"/>
            <a:ext cx="64770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Algorithm : An off-policy Monte Carlo Control</a:t>
            </a:r>
            <a:endParaRPr lang="en-US" sz="2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4249" y="1165771"/>
                <a:ext cx="7772400" cy="570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Initialize,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 smtClean="0"/>
                  <a:t> arbitrary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0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arbitrary deterministic policy</a:t>
                </a:r>
                <a:endParaRPr lang="en-US" dirty="0"/>
              </a:p>
              <a:p>
                <a:pPr lvl="1"/>
                <a:endParaRPr lang="en-US" sz="500" dirty="0" smtClean="0"/>
              </a:p>
              <a:p>
                <a:pPr lvl="1"/>
                <a:r>
                  <a:rPr lang="en-US" dirty="0" smtClean="0"/>
                  <a:t>Repeat forever:</a:t>
                </a:r>
              </a:p>
              <a:p>
                <a:pPr marL="800100" lvl="1" indent="-342900">
                  <a:buAutoNum type="alphaLcParenBoth"/>
                </a:pPr>
                <a:r>
                  <a:rPr lang="en-US" dirty="0" smtClean="0"/>
                  <a:t>Select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and use it to generate an episode: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 smtClean="0"/>
              </a:p>
              <a:p>
                <a:pPr marL="800100" lvl="1" indent="-342900">
                  <a:buFontTx/>
                  <a:buAutoNum type="alphaLcParenBoth"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US" dirty="0" smtClean="0"/>
                  <a:t>the latest time at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800100" lvl="1" indent="-342900">
                  <a:buFontTx/>
                  <a:buAutoNum type="alphaLcParenBoth"/>
                </a:pPr>
                <a:r>
                  <a:rPr lang="en-US" dirty="0" smtClean="0"/>
                  <a:t>For each pair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appearing in the episodes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or later</a:t>
                </a:r>
              </a:p>
              <a:p>
                <a:pPr lvl="1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 smtClean="0"/>
                  <a:t> the time of first occurrence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i="1" dirty="0" smtClean="0"/>
              </a:p>
              <a:p>
                <a:pPr lvl="1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∏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(c)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in the episode: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i="1" dirty="0"/>
                                <m:t>  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49" y="1165771"/>
                <a:ext cx="7772400" cy="5708486"/>
              </a:xfrm>
              <a:prstGeom prst="rect">
                <a:avLst/>
              </a:prstGeom>
              <a:blipFill>
                <a:blip r:embed="rId2"/>
                <a:stretch>
                  <a:fillRect l="-627" t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Off-policy Monte Carlo Control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60449" y="4800600"/>
                <a:ext cx="3689215" cy="94077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sz="1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d>
                                        <m:dPr>
                                          <m:ctrlPr>
                                            <a:rPr lang="en-US" sz="1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nary>
                            </m:e>
                          </m:nary>
                          <m:sSubSup>
                            <m:sSubSup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sz="1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d>
                                        <m:dPr>
                                          <m:ctrlPr>
                                            <a:rPr lang="en-US" sz="1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 dirty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49" y="4800600"/>
                <a:ext cx="3689215" cy="9407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6898849" y="4629272"/>
            <a:ext cx="290237" cy="301107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86600" y="434560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7189086" y="4646816"/>
            <a:ext cx="147867" cy="632296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Summary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219200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Monte Carlo methods learn value functions and optimal policies from experience in the form of sample episodes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Advantages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Can be used to learn optimal behavior directly from interaction with the environment with no models of environment dynamics</a:t>
            </a:r>
          </a:p>
          <a:p>
            <a:pPr lvl="1"/>
            <a:endParaRPr lang="en-US" sz="20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Can be used with simulation or sample models</a:t>
            </a:r>
          </a:p>
          <a:p>
            <a:pPr lvl="1"/>
            <a:endParaRPr lang="en-US" sz="20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It is efficient to focus Monte Carlo methods on a small subset of the states</a:t>
            </a:r>
          </a:p>
          <a:p>
            <a:pPr lvl="1"/>
            <a:endParaRPr lang="en-US" sz="20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Less harmed by violations of the Markov property. This is because </a:t>
            </a:r>
            <a:r>
              <a:rPr lang="en-US" sz="2000" dirty="0" smtClean="0"/>
              <a:t>they </a:t>
            </a:r>
            <a:r>
              <a:rPr lang="en-US" sz="2000" dirty="0" smtClean="0"/>
              <a:t>do not update their value estimates on the basis of the value estimates of successor states (do not use bootstrap)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849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600200"/>
            <a:ext cx="5105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Monte Carlo </a:t>
            </a:r>
            <a:r>
              <a:rPr lang="en-US" sz="2000" b="1" dirty="0" smtClean="0"/>
              <a:t>Method (Sutton &amp; </a:t>
            </a:r>
            <a:r>
              <a:rPr lang="en-US" sz="2000" b="1" dirty="0" err="1" smtClean="0"/>
              <a:t>Barto</a:t>
            </a:r>
            <a:r>
              <a:rPr lang="en-US" sz="2000" b="1" dirty="0" smtClean="0"/>
              <a:t> Ch.5) 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539262" y="4264113"/>
            <a:ext cx="59947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Temporal Difference Learning (Sutton &amp; </a:t>
            </a:r>
            <a:r>
              <a:rPr lang="en-US" sz="2000" b="1" dirty="0" err="1" smtClean="0"/>
              <a:t>Barto</a:t>
            </a:r>
            <a:r>
              <a:rPr lang="en-US" sz="2000" b="1" dirty="0" smtClean="0"/>
              <a:t> Ch.6) 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Road Map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452" y="202668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Model-Based Monte Carlo method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Model-free </a:t>
            </a:r>
            <a:r>
              <a:rPr lang="en-US" dirty="0"/>
              <a:t>Monte Carlo method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Policy Evaluation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Policy </a:t>
            </a:r>
            <a:r>
              <a:rPr lang="en-US" dirty="0" smtClean="0"/>
              <a:t>Improvement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Policy </a:t>
            </a:r>
            <a:r>
              <a:rPr lang="en-US" dirty="0"/>
              <a:t>Iteration (Monte Carlo control)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On-policy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Off-policy</a:t>
            </a:r>
          </a:p>
        </p:txBody>
      </p:sp>
      <p:sp>
        <p:nvSpPr>
          <p:cNvPr id="9" name="Rectangle 8"/>
          <p:cNvSpPr/>
          <p:nvPr/>
        </p:nvSpPr>
        <p:spPr>
          <a:xfrm>
            <a:off x="1250653" y="47638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SARSA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Q-Learning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2624385" y="3676828"/>
            <a:ext cx="2819401" cy="5258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Non-Bootstrap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5443786" y="3676828"/>
            <a:ext cx="2895600" cy="52584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Bootstrap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405186" y="4202668"/>
            <a:ext cx="1219199" cy="8382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On-policy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2624384" y="4202668"/>
            <a:ext cx="2819401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On-policy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Monte Carlo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443786" y="4202668"/>
            <a:ext cx="2895600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SARSA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405186" y="5040868"/>
            <a:ext cx="1219199" cy="8382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Off-policy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2624385" y="5040868"/>
            <a:ext cx="2819401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Off-policy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Monte Carlo Control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5443786" y="5040868"/>
            <a:ext cx="2895600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Q-Learning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>
                <a:solidFill>
                  <a:srgbClr val="3333FF"/>
                </a:solidFill>
              </a:rPr>
              <a:t>Road Map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458" y="73128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Model-Based Reinforcement learning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5458" y="227555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Model-FREE Reinforcement learning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03469" y="1356464"/>
                <a:ext cx="4176732" cy="630942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>
                    <a:latin typeface="Cambria Math" panose="02040503050406030204" pitchFamily="18" charset="0"/>
                  </a:rPr>
                  <a:t>Data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 smtClean="0"/>
                  <a:t>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sz="5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69" y="1356464"/>
                <a:ext cx="4176732" cy="630942"/>
              </a:xfrm>
              <a:prstGeom prst="rect">
                <a:avLst/>
              </a:prstGeom>
              <a:blipFill>
                <a:blip r:embed="rId2"/>
                <a:stretch>
                  <a:fillRect t="-12381" b="-8571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296984" y="1210270"/>
                <a:ext cx="1190519" cy="923330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Estimate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984" y="1210270"/>
                <a:ext cx="1190519" cy="923330"/>
              </a:xfrm>
              <a:prstGeom prst="rect">
                <a:avLst/>
              </a:prstGeom>
              <a:blipFill>
                <a:blip r:embed="rId3"/>
                <a:stretch>
                  <a:fillRect l="-4061" t="-3268" b="-392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980953" y="1348770"/>
            <a:ext cx="973442" cy="64633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Solve</a:t>
            </a:r>
          </a:p>
          <a:p>
            <a:pPr algn="ctr"/>
            <a:r>
              <a:rPr lang="en-US" dirty="0" smtClean="0"/>
              <a:t>MDP</a:t>
            </a:r>
          </a:p>
        </p:txBody>
      </p:sp>
      <p:sp>
        <p:nvSpPr>
          <p:cNvPr id="25" name="Down Arrow 24"/>
          <p:cNvSpPr/>
          <p:nvPr/>
        </p:nvSpPr>
        <p:spPr>
          <a:xfrm rot="16200000">
            <a:off x="6578915" y="1441103"/>
            <a:ext cx="277000" cy="46166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6200000">
            <a:off x="4954405" y="1464028"/>
            <a:ext cx="277000" cy="46166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43785" y="3314322"/>
            <a:ext cx="301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Temporal Difference 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86922" y="3310909"/>
            <a:ext cx="2178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Monte Carlo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3105785" y="5955268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FF"/>
                </a:solidFill>
              </a:rPr>
              <a:t>Episodic based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96186" y="5955268"/>
            <a:ext cx="2734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Single-data-point based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24384" y="2972830"/>
                <a:ext cx="5715002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How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384" y="2972830"/>
                <a:ext cx="5715002" cy="661335"/>
              </a:xfrm>
              <a:prstGeom prst="rect">
                <a:avLst/>
              </a:prstGeom>
              <a:blipFill>
                <a:blip r:embed="rId4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69270" y="4717702"/>
            <a:ext cx="1045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How </a:t>
            </a:r>
            <a:r>
              <a:rPr lang="en-US" dirty="0" smtClean="0"/>
              <a:t>to</a:t>
            </a:r>
          </a:p>
          <a:p>
            <a:pPr algn="ctr"/>
            <a:r>
              <a:rPr lang="en-US" dirty="0"/>
              <a:t>e</a:t>
            </a:r>
            <a:r>
              <a:rPr lang="en-US" dirty="0" smtClean="0"/>
              <a:t>xplore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251466"/>
            <a:ext cx="8305800" cy="1725733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200" y="1175266"/>
                <a:ext cx="8077200" cy="106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Formulate the MDP using the estimated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Solve the MDP using various solution methods, i.e., DP approach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75266"/>
                <a:ext cx="8077200" cy="1066800"/>
              </a:xfrm>
              <a:prstGeom prst="rect">
                <a:avLst/>
              </a:prstGeom>
              <a:blipFill>
                <a:blip r:embed="rId2"/>
                <a:stretch>
                  <a:fillRect l="-453" b="-1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Model-Based Reinforcement Learning (Monte Carlo Methods)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990600"/>
            <a:ext cx="40386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Key Idea : model-based learning </a:t>
            </a:r>
            <a:endParaRPr lang="en-US" sz="2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7200" y="4414818"/>
                <a:ext cx="8077200" cy="933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Transition model</a:t>
                </a:r>
              </a:p>
              <a:p>
                <a:endParaRPr lang="en-US" sz="6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times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occurs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times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occurs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14818"/>
                <a:ext cx="8077200" cy="933654"/>
              </a:xfrm>
              <a:prstGeom prst="rect">
                <a:avLst/>
              </a:prstGeom>
              <a:blipFill>
                <a:blip r:embed="rId3"/>
                <a:stretch>
                  <a:fillRect l="-453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14600" y="3730547"/>
                <a:ext cx="39481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5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730547"/>
                <a:ext cx="3948132" cy="353943"/>
              </a:xfrm>
              <a:prstGeom prst="rect">
                <a:avLst/>
              </a:prstGeom>
              <a:blipFill>
                <a:blip r:embed="rId4"/>
                <a:stretch>
                  <a:fillRect l="-1546" t="-22414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7200" y="5426098"/>
                <a:ext cx="8077200" cy="746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Reward model</a:t>
                </a:r>
              </a:p>
              <a:p>
                <a:endParaRPr lang="en-US" sz="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average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in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26098"/>
                <a:ext cx="8077200" cy="746102"/>
              </a:xfrm>
              <a:prstGeom prst="rect">
                <a:avLst/>
              </a:prstGeom>
              <a:blipFill>
                <a:blip r:embed="rId5"/>
                <a:stretch>
                  <a:fillRect l="-453" t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0066" y="3197879"/>
                <a:ext cx="3364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Data following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6" y="3197879"/>
                <a:ext cx="3364523" cy="369332"/>
              </a:xfrm>
              <a:prstGeom prst="rect">
                <a:avLst/>
              </a:prstGeom>
              <a:blipFill>
                <a:blip r:embed="rId6"/>
                <a:stretch>
                  <a:fillRect l="-126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691054" y="2208631"/>
                <a:ext cx="5867400" cy="656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054" y="2208631"/>
                <a:ext cx="5867400" cy="656013"/>
              </a:xfrm>
              <a:prstGeom prst="rect">
                <a:avLst/>
              </a:prstGeom>
              <a:blipFill>
                <a:blip r:embed="rId7"/>
                <a:stretch>
                  <a:fillRect l="-831" t="-66667" b="-6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8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0" y="1660393"/>
            <a:ext cx="16573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Calibri"/>
                <a:cs typeface="Calibri"/>
              </a:rPr>
              <a:t>Input Policy </a:t>
            </a:r>
            <a:r>
              <a:rPr lang="en-US" sz="2100" dirty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1350" dirty="0">
                <a:latin typeface="Calibri"/>
                <a:cs typeface="Calibri"/>
              </a:rPr>
              <a:t> 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290773" y="1742297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latin typeface="Calibri"/>
                <a:cs typeface="Calibri"/>
                <a:sym typeface="Symbol" pitchFamily="18" charset="2"/>
              </a:rPr>
              <a:t>Assume: </a:t>
            </a:r>
            <a:r>
              <a:rPr lang="en-US" sz="1600" dirty="0">
                <a:latin typeface="Calibri"/>
                <a:cs typeface="Calibri"/>
                <a:sym typeface="Symbol" pitchFamily="18" charset="2"/>
              </a:rPr>
              <a:t> = 1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9050" y="3036750"/>
            <a:ext cx="33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Observed Episodes (Training)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031" y="501123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Learned Model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17528"/>
              </p:ext>
            </p:extLst>
          </p:nvPr>
        </p:nvGraphicFramePr>
        <p:xfrm>
          <a:off x="3540558" y="914400"/>
          <a:ext cx="2000250" cy="190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82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62617" marR="62617" marT="31309" marB="313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US" sz="21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62617" marR="62617" marT="31309" marB="313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itchFamily="34" charset="0"/>
                      </a:endParaRPr>
                    </a:p>
                  </a:txBody>
                  <a:tcPr marL="62617" marR="62617" marT="31309" marB="3130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28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2617" marR="62617" marT="31309" marB="313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C</a:t>
                      </a:r>
                      <a:endParaRPr lang="en-US" sz="24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62617" marR="62617" marT="31309" marB="313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en-US" sz="2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2617" marR="62617" marT="31309" marB="313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828">
                <a:tc>
                  <a:txBody>
                    <a:bodyPr/>
                    <a:lstStyle/>
                    <a:p>
                      <a:endParaRPr lang="en-US" sz="1400" dirty="0">
                        <a:latin typeface="Calibri" pitchFamily="34" charset="0"/>
                      </a:endParaRPr>
                    </a:p>
                  </a:txBody>
                  <a:tcPr marL="62617" marR="62617" marT="31309" marB="3130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E</a:t>
                      </a: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2617" marR="62617" marT="31309" marB="313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itchFamily="34" charset="0"/>
                      </a:endParaRPr>
                    </a:p>
                  </a:txBody>
                  <a:tcPr marL="62617" marR="62617" marT="31309" marB="3130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982496" y="1637568"/>
            <a:ext cx="457200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09884" y="1008918"/>
            <a:ext cx="457200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22" name="Isosceles Triangle 21"/>
          <p:cNvSpPr/>
          <p:nvPr/>
        </p:nvSpPr>
        <p:spPr>
          <a:xfrm rot="5400000">
            <a:off x="4053544" y="1796662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695382" y="179666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24" name="Isosceles Triangle 23"/>
          <p:cNvSpPr/>
          <p:nvPr/>
        </p:nvSpPr>
        <p:spPr>
          <a:xfrm>
            <a:off x="4461552" y="219534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2858" y="3933962"/>
            <a:ext cx="148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B, east, C, -1</a:t>
            </a:r>
          </a:p>
          <a:p>
            <a:r>
              <a:rPr lang="en-US" dirty="0">
                <a:latin typeface="Calibri"/>
                <a:cs typeface="Calibri"/>
              </a:rPr>
              <a:t>C, east, D, -1</a:t>
            </a:r>
          </a:p>
          <a:p>
            <a:r>
              <a:rPr lang="en-US" dirty="0">
                <a:latin typeface="Calibri"/>
                <a:cs typeface="Calibri"/>
              </a:rPr>
              <a:t>D, exit,  x, +10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55958" y="3933962"/>
            <a:ext cx="148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B, east, C, -1</a:t>
            </a:r>
          </a:p>
          <a:p>
            <a:r>
              <a:rPr lang="en-US" dirty="0">
                <a:latin typeface="Calibri"/>
                <a:cs typeface="Calibri"/>
              </a:rPr>
              <a:t>C, east, D, -1</a:t>
            </a:r>
          </a:p>
          <a:p>
            <a:r>
              <a:rPr lang="en-US" dirty="0">
                <a:latin typeface="Calibri"/>
                <a:cs typeface="Calibri"/>
              </a:rPr>
              <a:t>D, exit,  x, +10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04061" y="3943583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E, north, C, -1</a:t>
            </a:r>
          </a:p>
          <a:p>
            <a:r>
              <a:rPr lang="en-US" dirty="0">
                <a:latin typeface="Calibri"/>
                <a:cs typeface="Calibri"/>
              </a:rPr>
              <a:t>C, east,   A, -1</a:t>
            </a:r>
          </a:p>
          <a:p>
            <a:r>
              <a:rPr lang="en-US" dirty="0">
                <a:latin typeface="Calibri"/>
                <a:cs typeface="Calibri"/>
              </a:rPr>
              <a:t>A, exit,    x, -10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000" y="35052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Episode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52400" y="3894398"/>
            <a:ext cx="1714500" cy="971550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24100" y="35052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Episode 2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095500" y="3894398"/>
            <a:ext cx="1714500" cy="971550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62073" y="351605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Episode 3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033473" y="3905250"/>
            <a:ext cx="1714500" cy="971550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05173" y="351605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Episode 4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976573" y="3905250"/>
            <a:ext cx="1714500" cy="971550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47773" y="3942618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E, north, C, -1</a:t>
            </a:r>
          </a:p>
          <a:p>
            <a:r>
              <a:rPr lang="en-US" dirty="0">
                <a:latin typeface="Calibri"/>
                <a:cs typeface="Calibri"/>
              </a:rPr>
              <a:t>C, east,   D, -1</a:t>
            </a:r>
          </a:p>
          <a:p>
            <a:r>
              <a:rPr lang="en-US" dirty="0">
                <a:latin typeface="Calibri"/>
                <a:cs typeface="Calibri"/>
              </a:rPr>
              <a:t>D, exit,    x, +10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013071" y="5724111"/>
            <a:ext cx="2020402" cy="9715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"/>
              <a:cs typeface="Calibri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525296" y="5753004"/>
            <a:ext cx="1828800" cy="9715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Model-Based Reinforcement Learning (Monte Carlo Methods)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50" y="727591"/>
            <a:ext cx="276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516504" y="5764727"/>
            <a:ext cx="2015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Calibri"/>
              </a:rPr>
              <a:t>R(B, east, C) = -1</a:t>
            </a:r>
          </a:p>
          <a:p>
            <a:r>
              <a:rPr lang="en-US" dirty="0">
                <a:cs typeface="Calibri"/>
              </a:rPr>
              <a:t>R(C, east, D) = -1</a:t>
            </a:r>
          </a:p>
          <a:p>
            <a:r>
              <a:rPr lang="en-US" dirty="0">
                <a:cs typeface="Calibri"/>
              </a:rPr>
              <a:t>R(D, exit, x) = +</a:t>
            </a:r>
            <a:r>
              <a:rPr lang="en-US" dirty="0" smtClean="0">
                <a:cs typeface="Calibri"/>
              </a:rPr>
              <a:t>10</a:t>
            </a:r>
            <a:endParaRPr lang="en-US" dirty="0"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3885" y="5755107"/>
            <a:ext cx="2314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Calibri"/>
              </a:rPr>
              <a:t>T(B, east, C) = 1.00</a:t>
            </a:r>
          </a:p>
          <a:p>
            <a:r>
              <a:rPr lang="en-US" dirty="0">
                <a:cs typeface="Calibri"/>
              </a:rPr>
              <a:t>T(C, east, D) = 0.75</a:t>
            </a:r>
          </a:p>
          <a:p>
            <a:r>
              <a:rPr lang="en-US" dirty="0">
                <a:cs typeface="Calibri"/>
              </a:rPr>
              <a:t>T(C, east, A) = 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58383" y="5333116"/>
                <a:ext cx="11792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383" y="5333116"/>
                <a:ext cx="1179234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875338" y="5334486"/>
                <a:ext cx="11905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338" y="5334486"/>
                <a:ext cx="119051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2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6" grpId="0"/>
      <p:bldP spid="28" grpId="0"/>
      <p:bldP spid="29" grpId="0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44" grpId="0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From Model-Based to Model Free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19200" y="1447800"/>
                <a:ext cx="7162800" cy="1000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sz="24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447800"/>
                <a:ext cx="7162800" cy="10009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endCxn id="16" idx="0"/>
          </p:cNvCxnSpPr>
          <p:nvPr/>
        </p:nvCxnSpPr>
        <p:spPr>
          <a:xfrm>
            <a:off x="3970317" y="2139967"/>
            <a:ext cx="448294" cy="450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6" idx="0"/>
          </p:cNvCxnSpPr>
          <p:nvPr/>
        </p:nvCxnSpPr>
        <p:spPr>
          <a:xfrm flipH="1">
            <a:off x="4418611" y="2057400"/>
            <a:ext cx="610589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1400" y="2590800"/>
            <a:ext cx="167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Estimation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1885" y="3525558"/>
                <a:ext cx="8991600" cy="840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Why not estimating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 smtClean="0"/>
                  <a:t> directly 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                instead of separately estimating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 ?  </a:t>
                </a:r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85" y="3525558"/>
                <a:ext cx="8991600" cy="840871"/>
              </a:xfrm>
              <a:prstGeom prst="rect">
                <a:avLst/>
              </a:prstGeom>
              <a:blipFill>
                <a:blip r:embed="rId3"/>
                <a:stretch>
                  <a:fillRect l="-1085" t="-5797" r="-1898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927491" y="4917276"/>
                <a:ext cx="3581622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491" y="4917276"/>
                <a:ext cx="3581622" cy="575542"/>
              </a:xfrm>
              <a:prstGeom prst="rect">
                <a:avLst/>
              </a:prstGeom>
              <a:blipFill>
                <a:blip r:embed="rId4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6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24852</TotalTime>
  <Words>2686</Words>
  <Application>Microsoft Office PowerPoint</Application>
  <PresentationFormat>On-screen Show (4:3)</PresentationFormat>
  <Paragraphs>871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Courier New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Microsoft</cp:lastModifiedBy>
  <cp:revision>361</cp:revision>
  <dcterms:created xsi:type="dcterms:W3CDTF">2016-04-29T12:35:56Z</dcterms:created>
  <dcterms:modified xsi:type="dcterms:W3CDTF">2016-12-04T16:50:41Z</dcterms:modified>
</cp:coreProperties>
</file>