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8" r:id="rId2"/>
    <p:sldId id="375" r:id="rId3"/>
    <p:sldId id="378" r:id="rId4"/>
    <p:sldId id="415" r:id="rId5"/>
    <p:sldId id="376" r:id="rId6"/>
    <p:sldId id="379" r:id="rId7"/>
    <p:sldId id="362" r:id="rId8"/>
    <p:sldId id="384" r:id="rId9"/>
    <p:sldId id="391" r:id="rId10"/>
    <p:sldId id="387" r:id="rId11"/>
    <p:sldId id="386" r:id="rId12"/>
    <p:sldId id="385" r:id="rId13"/>
    <p:sldId id="390" r:id="rId14"/>
    <p:sldId id="389" r:id="rId15"/>
    <p:sldId id="440" r:id="rId16"/>
    <p:sldId id="417" r:id="rId17"/>
    <p:sldId id="392" r:id="rId18"/>
    <p:sldId id="439" r:id="rId19"/>
    <p:sldId id="382" r:id="rId20"/>
    <p:sldId id="363" r:id="rId21"/>
    <p:sldId id="394" r:id="rId22"/>
    <p:sldId id="395" r:id="rId23"/>
    <p:sldId id="397" r:id="rId24"/>
    <p:sldId id="396" r:id="rId25"/>
    <p:sldId id="398" r:id="rId26"/>
    <p:sldId id="425" r:id="rId27"/>
    <p:sldId id="430" r:id="rId28"/>
    <p:sldId id="433" r:id="rId29"/>
    <p:sldId id="434" r:id="rId30"/>
    <p:sldId id="435" r:id="rId31"/>
    <p:sldId id="436" r:id="rId32"/>
    <p:sldId id="437" r:id="rId33"/>
    <p:sldId id="399" r:id="rId34"/>
    <p:sldId id="393" r:id="rId35"/>
    <p:sldId id="438" r:id="rId36"/>
    <p:sldId id="420" r:id="rId37"/>
    <p:sldId id="426" r:id="rId38"/>
    <p:sldId id="42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FFFF"/>
    <a:srgbClr val="E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1301" autoAdjust="0"/>
  </p:normalViewPr>
  <p:slideViewPr>
    <p:cSldViewPr>
      <p:cViewPr varScale="1">
        <p:scale>
          <a:sx n="108" d="100"/>
          <a:sy n="108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160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2.png"/><Relationship Id="rId24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38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Relationship Id="rId14" Type="http://schemas.openxmlformats.org/officeDocument/2006/relationships/image" Target="../media/image35.png"/><Relationship Id="rId22" Type="http://schemas.openxmlformats.org/officeDocument/2006/relationships/image" Target="../media/image37.png"/><Relationship Id="rId27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34" Type="http://schemas.openxmlformats.org/officeDocument/2006/relationships/image" Target="../media/image25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.png"/><Relationship Id="rId24" Type="http://schemas.openxmlformats.org/officeDocument/2006/relationships/image" Target="../media/image62.png"/><Relationship Id="rId32" Type="http://schemas.openxmlformats.org/officeDocument/2006/relationships/image" Target="../media/image23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61.png"/><Relationship Id="rId28" Type="http://schemas.openxmlformats.org/officeDocument/2006/relationships/image" Target="../media/image37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220.png"/><Relationship Id="rId4" Type="http://schemas.openxmlformats.org/officeDocument/2006/relationships/image" Target="../media/image31.png"/><Relationship Id="rId9" Type="http://schemas.openxmlformats.org/officeDocument/2006/relationships/image" Target="../media/image58.png"/><Relationship Id="rId14" Type="http://schemas.openxmlformats.org/officeDocument/2006/relationships/image" Target="../media/image35.png"/><Relationship Id="rId22" Type="http://schemas.openxmlformats.org/officeDocument/2006/relationships/image" Target="../media/image60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26.png"/><Relationship Id="rId8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image" Target="../media/image42.png"/><Relationship Id="rId21" Type="http://schemas.openxmlformats.org/officeDocument/2006/relationships/image" Target="../media/image62.png"/><Relationship Id="rId34" Type="http://schemas.openxmlformats.org/officeDocument/2006/relationships/image" Target="../media/image73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37.png"/><Relationship Id="rId33" Type="http://schemas.openxmlformats.org/officeDocument/2006/relationships/image" Target="../media/image61.png"/><Relationship Id="rId38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37" Type="http://schemas.openxmlformats.org/officeDocument/2006/relationships/image" Target="../media/image165.png"/><Relationship Id="rId32" Type="http://schemas.openxmlformats.org/officeDocument/2006/relationships/image" Target="../media/image60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64.png"/><Relationship Id="rId36" Type="http://schemas.openxmlformats.org/officeDocument/2006/relationships/image" Target="../media/image164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image" Target="../media/image31.png"/><Relationship Id="rId9" Type="http://schemas.openxmlformats.org/officeDocument/2006/relationships/image" Target="../media/image69.png"/><Relationship Id="rId14" Type="http://schemas.openxmlformats.org/officeDocument/2006/relationships/image" Target="../media/image35.png"/><Relationship Id="rId22" Type="http://schemas.openxmlformats.org/officeDocument/2006/relationships/image" Target="../media/image63.png"/><Relationship Id="rId27" Type="http://schemas.openxmlformats.org/officeDocument/2006/relationships/image" Target="../media/image39.png"/><Relationship Id="rId35" Type="http://schemas.openxmlformats.org/officeDocument/2006/relationships/image" Target="../media/image163.png"/><Relationship Id="rId8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74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.png"/><Relationship Id="rId24" Type="http://schemas.openxmlformats.org/officeDocument/2006/relationships/image" Target="../media/image62.png"/><Relationship Id="rId32" Type="http://schemas.openxmlformats.org/officeDocument/2006/relationships/image" Target="../media/image38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22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58.png"/><Relationship Id="rId14" Type="http://schemas.openxmlformats.org/officeDocument/2006/relationships/image" Target="../media/image35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36.png"/><Relationship Id="rId35" Type="http://schemas.openxmlformats.org/officeDocument/2006/relationships/image" Target="../media/image166.png"/><Relationship Id="rId8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Relationship Id="rId9" Type="http://schemas.openxmlformats.org/officeDocument/2006/relationships/image" Target="../media/image1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72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83.png"/><Relationship Id="rId10" Type="http://schemas.openxmlformats.org/officeDocument/2006/relationships/image" Target="../media/image7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86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2.png"/><Relationship Id="rId24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Relationship Id="rId14" Type="http://schemas.openxmlformats.org/officeDocument/2006/relationships/image" Target="../media/image35.png"/><Relationship Id="rId22" Type="http://schemas.openxmlformats.org/officeDocument/2006/relationships/image" Target="../media/image37.png"/><Relationship Id="rId27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88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34" Type="http://schemas.openxmlformats.org/officeDocument/2006/relationships/image" Target="../media/image71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87.png"/><Relationship Id="rId3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32.png"/><Relationship Id="rId24" Type="http://schemas.openxmlformats.org/officeDocument/2006/relationships/image" Target="../media/image39.png"/><Relationship Id="rId32" Type="http://schemas.openxmlformats.org/officeDocument/2006/relationships/image" Target="../media/image890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90.png"/><Relationship Id="rId4" Type="http://schemas.openxmlformats.org/officeDocument/2006/relationships/image" Target="../media/image31.png"/><Relationship Id="rId9" Type="http://schemas.openxmlformats.org/officeDocument/2006/relationships/image" Target="../media/image69.png"/><Relationship Id="rId14" Type="http://schemas.openxmlformats.org/officeDocument/2006/relationships/image" Target="../media/image35.png"/><Relationship Id="rId22" Type="http://schemas.openxmlformats.org/officeDocument/2006/relationships/image" Target="../media/image37.png"/><Relationship Id="rId27" Type="http://schemas.openxmlformats.org/officeDocument/2006/relationships/image" Target="../media/image89.png"/><Relationship Id="rId30" Type="http://schemas.openxmlformats.org/officeDocument/2006/relationships/image" Target="../media/image61.png"/><Relationship Id="rId8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34" Type="http://schemas.openxmlformats.org/officeDocument/2006/relationships/image" Target="../media/image93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.png"/><Relationship Id="rId24" Type="http://schemas.openxmlformats.org/officeDocument/2006/relationships/image" Target="../media/image62.png"/><Relationship Id="rId32" Type="http://schemas.openxmlformats.org/officeDocument/2006/relationships/image" Target="../media/image91.png"/><Relationship Id="rId37" Type="http://schemas.openxmlformats.org/officeDocument/2006/relationships/image" Target="../media/image71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61.png"/><Relationship Id="rId28" Type="http://schemas.openxmlformats.org/officeDocument/2006/relationships/image" Target="../media/image37.png"/><Relationship Id="rId36" Type="http://schemas.openxmlformats.org/officeDocument/2006/relationships/image" Target="../media/image95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image" Target="../media/image31.png"/><Relationship Id="rId9" Type="http://schemas.openxmlformats.org/officeDocument/2006/relationships/image" Target="../media/image58.png"/><Relationship Id="rId14" Type="http://schemas.openxmlformats.org/officeDocument/2006/relationships/image" Target="../media/image35.png"/><Relationship Id="rId22" Type="http://schemas.openxmlformats.org/officeDocument/2006/relationships/image" Target="../media/image60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94.png"/><Relationship Id="rId8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74.png"/><Relationship Id="rId34" Type="http://schemas.openxmlformats.org/officeDocument/2006/relationships/image" Target="../media/image9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58.png"/><Relationship Id="rId14" Type="http://schemas.openxmlformats.org/officeDocument/2006/relationships/image" Target="../media/image35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36.png"/><Relationship Id="rId35" Type="http://schemas.openxmlformats.org/officeDocument/2006/relationships/image" Target="../media/image72.png"/><Relationship Id="rId8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651.png"/><Relationship Id="rId7" Type="http://schemas.openxmlformats.org/officeDocument/2006/relationships/image" Target="../media/image830.pn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11.png"/><Relationship Id="rId4" Type="http://schemas.openxmlformats.org/officeDocument/2006/relationships/image" Target="../media/image701.png"/><Relationship Id="rId9" Type="http://schemas.openxmlformats.org/officeDocument/2006/relationships/image" Target="../media/image9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14.png"/><Relationship Id="rId3" Type="http://schemas.openxmlformats.org/officeDocument/2006/relationships/image" Target="../media/image107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2.png"/><Relationship Id="rId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image" Target="../media/image108.png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8.png"/><Relationship Id="rId3" Type="http://schemas.openxmlformats.org/officeDocument/2006/relationships/image" Target="../media/image107.png"/><Relationship Id="rId7" Type="http://schemas.openxmlformats.org/officeDocument/2006/relationships/image" Target="../media/image119.png"/><Relationship Id="rId12" Type="http://schemas.openxmlformats.org/officeDocument/2006/relationships/image" Target="../media/image11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22.png"/><Relationship Id="rId5" Type="http://schemas.openxmlformats.org/officeDocument/2006/relationships/image" Target="../media/image109.png"/><Relationship Id="rId10" Type="http://schemas.openxmlformats.org/officeDocument/2006/relationships/image" Target="../media/image121.png"/><Relationship Id="rId4" Type="http://schemas.openxmlformats.org/officeDocument/2006/relationships/image" Target="../media/image108.png"/><Relationship Id="rId9" Type="http://schemas.openxmlformats.org/officeDocument/2006/relationships/image" Target="../media/image120.png"/><Relationship Id="rId14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26.png"/><Relationship Id="rId18" Type="http://schemas.openxmlformats.org/officeDocument/2006/relationships/image" Target="../media/image118.png"/><Relationship Id="rId3" Type="http://schemas.openxmlformats.org/officeDocument/2006/relationships/image" Target="../media/image124.png"/><Relationship Id="rId7" Type="http://schemas.openxmlformats.org/officeDocument/2006/relationships/image" Target="../media/image106.png"/><Relationship Id="rId12" Type="http://schemas.openxmlformats.org/officeDocument/2006/relationships/image" Target="../media/image125.png"/><Relationship Id="rId17" Type="http://schemas.openxmlformats.org/officeDocument/2006/relationships/image" Target="../media/image112.png"/><Relationship Id="rId2" Type="http://schemas.openxmlformats.org/officeDocument/2006/relationships/image" Target="../media/image123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10.png"/><Relationship Id="rId5" Type="http://schemas.openxmlformats.org/officeDocument/2006/relationships/image" Target="../media/image120.png"/><Relationship Id="rId15" Type="http://schemas.openxmlformats.org/officeDocument/2006/relationships/image" Target="../media/image128.png"/><Relationship Id="rId10" Type="http://schemas.openxmlformats.org/officeDocument/2006/relationships/image" Target="../media/image109.png"/><Relationship Id="rId19" Type="http://schemas.openxmlformats.org/officeDocument/2006/relationships/image" Target="../media/image114.png"/><Relationship Id="rId4" Type="http://schemas.openxmlformats.org/officeDocument/2006/relationships/image" Target="../media/image105.png"/><Relationship Id="rId9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30.png"/><Relationship Id="rId7" Type="http://schemas.openxmlformats.org/officeDocument/2006/relationships/image" Target="../media/image106.png"/><Relationship Id="rId12" Type="http://schemas.openxmlformats.org/officeDocument/2006/relationships/image" Target="../media/image97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10.png"/><Relationship Id="rId5" Type="http://schemas.openxmlformats.org/officeDocument/2006/relationships/image" Target="../media/image132.png"/><Relationship Id="rId10" Type="http://schemas.openxmlformats.org/officeDocument/2006/relationships/image" Target="../media/image109.png"/><Relationship Id="rId4" Type="http://schemas.openxmlformats.org/officeDocument/2006/relationships/image" Target="../media/image131.png"/><Relationship Id="rId9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13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270.png"/><Relationship Id="rId10" Type="http://schemas.openxmlformats.org/officeDocument/2006/relationships/image" Target="../media/image700.png"/><Relationship Id="rId4" Type="http://schemas.openxmlformats.org/officeDocument/2006/relationships/image" Target="../media/image136.png"/><Relationship Id="rId9" Type="http://schemas.openxmlformats.org/officeDocument/2006/relationships/image" Target="../media/image6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9.png"/><Relationship Id="rId5" Type="http://schemas.openxmlformats.org/officeDocument/2006/relationships/image" Target="../media/image145.png"/><Relationship Id="rId10" Type="http://schemas.openxmlformats.org/officeDocument/2006/relationships/image" Target="../media/image134.png"/><Relationship Id="rId4" Type="http://schemas.openxmlformats.org/officeDocument/2006/relationships/image" Target="../media/image144.png"/><Relationship Id="rId9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12" Type="http://schemas.openxmlformats.org/officeDocument/2006/relationships/image" Target="../media/image1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1.png"/><Relationship Id="rId15" Type="http://schemas.openxmlformats.org/officeDocument/2006/relationships/image" Target="../media/image15.png"/><Relationship Id="rId10" Type="http://schemas.openxmlformats.org/officeDocument/2006/relationships/image" Target="../media/image150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7" Type="http://schemas.openxmlformats.org/officeDocument/2006/relationships/image" Target="../media/image1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657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SARSA</a:t>
            </a:r>
          </a:p>
          <a:p>
            <a:pPr marL="342900" indent="-342900">
              <a:buAutoNum type="arabicPeriod"/>
            </a:pPr>
            <a:r>
              <a:rPr lang="en-US" dirty="0" smtClean="0"/>
              <a:t>Q-learning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L17. Reinforcement Learning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(Temporal Difference Methods)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blipFill>
                <a:blip r:embed="rId14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blipFill>
                <a:blip r:embed="rId15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  <a:blipFill>
                <a:blip r:embed="rId16"/>
                <a:stretch>
                  <a:fillRect l="-2579"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7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16000" r="-10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  <a:blipFill>
                <a:blip r:embed="rId2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7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  <a:blipFill>
                <a:blip r:embed="rId3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blipFill>
                <a:blip r:embed="rId33"/>
                <a:stretch>
                  <a:fillRect l="-251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blipFill>
                <a:blip r:embed="rId34"/>
                <a:stretch>
                  <a:fillRect l="-25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  <a:blipFill>
                <a:blip r:embed="rId35"/>
                <a:stretch>
                  <a:fillRect l="-2286" t="-10000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20000" r="-13333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94710" y="6132563"/>
                <a:ext cx="82243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0" y="6132563"/>
                <a:ext cx="8224307" cy="461665"/>
              </a:xfrm>
              <a:prstGeom prst="rect">
                <a:avLst/>
              </a:prstGeom>
              <a:blipFill>
                <a:blip r:embed="rId3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14795" y="5549925"/>
                <a:ext cx="79249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5" y="5549925"/>
                <a:ext cx="7924994" cy="461665"/>
              </a:xfrm>
              <a:prstGeom prst="rect">
                <a:avLst/>
              </a:prstGeom>
              <a:blipFill>
                <a:blip r:embed="rId3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28600" y="4963677"/>
                <a:ext cx="8163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Update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 smtClean="0"/>
                  <a:t> function with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estimation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63677"/>
                <a:ext cx="8163646" cy="461665"/>
              </a:xfrm>
              <a:prstGeom prst="rect">
                <a:avLst/>
              </a:prstGeom>
              <a:blipFill>
                <a:blip r:embed="rId37"/>
                <a:stretch>
                  <a:fillRect l="-11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3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3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3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94233" y="1947761"/>
                <a:ext cx="113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33" y="1947761"/>
                <a:ext cx="1134991" cy="369332"/>
              </a:xfrm>
              <a:prstGeom prst="rect">
                <a:avLst/>
              </a:prstGeom>
              <a:blipFill>
                <a:blip r:embed="rId3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96156" y="1669837"/>
            <a:ext cx="129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6286774" y="2137829"/>
            <a:ext cx="1402341" cy="2721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7" idx="2"/>
          </p:cNvCxnSpPr>
          <p:nvPr/>
        </p:nvCxnSpPr>
        <p:spPr>
          <a:xfrm flipV="1">
            <a:off x="6286774" y="1849086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0" y="5391079"/>
                <a:ext cx="9144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9144000" cy="430887"/>
              </a:xfrm>
              <a:prstGeom prst="rect">
                <a:avLst/>
              </a:prstGeom>
              <a:blipFill>
                <a:blip r:embed="rId35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9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Why Q-learning is considered as Off-Policy method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879273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5239812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516284" y="838200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782590" y="840971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′)−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 flipV="1">
            <a:off x="1371600" y="1364914"/>
            <a:ext cx="0" cy="1072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1"/>
          </p:cNvCxnSpPr>
          <p:nvPr/>
        </p:nvCxnSpPr>
        <p:spPr>
          <a:xfrm>
            <a:off x="1371600" y="1364914"/>
            <a:ext cx="2104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82590" y="2286000"/>
            <a:ext cx="9421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39812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400"/>
            <a:ext cx="5715000" cy="816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00400"/>
            <a:ext cx="442912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3271301"/>
            <a:ext cx="4166755" cy="2639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 : Windy Grid world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3327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small Markov process for generating random walk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 : Windy Grid world Example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09245"/>
            <a:ext cx="6248400" cy="3516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073848"/>
            <a:ext cx="4953000" cy="1939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904571"/>
            <a:ext cx="4038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State transition is encoded by this figure</a:t>
            </a:r>
            <a:endParaRPr lang="en-US" sz="1600" b="1" dirty="0"/>
          </a:p>
        </p:txBody>
      </p:sp>
      <p:sp>
        <p:nvSpPr>
          <p:cNvPr id="10" name="Freeform 9"/>
          <p:cNvSpPr/>
          <p:nvPr/>
        </p:nvSpPr>
        <p:spPr>
          <a:xfrm>
            <a:off x="3182181" y="3059084"/>
            <a:ext cx="1456321" cy="573578"/>
          </a:xfrm>
          <a:custGeom>
            <a:avLst/>
            <a:gdLst>
              <a:gd name="connsiteX0" fmla="*/ 1456321 w 1456321"/>
              <a:gd name="connsiteY0" fmla="*/ 0 h 573578"/>
              <a:gd name="connsiteX1" fmla="*/ 541921 w 1456321"/>
              <a:gd name="connsiteY1" fmla="*/ 157941 h 573578"/>
              <a:gd name="connsiteX2" fmla="*/ 9906 w 1456321"/>
              <a:gd name="connsiteY2" fmla="*/ 573578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321" h="573578">
                <a:moveTo>
                  <a:pt x="1456321" y="0"/>
                </a:moveTo>
                <a:cubicBezTo>
                  <a:pt x="1119655" y="31172"/>
                  <a:pt x="782990" y="62345"/>
                  <a:pt x="541921" y="157941"/>
                </a:cubicBezTo>
                <a:cubicBezTo>
                  <a:pt x="300852" y="253537"/>
                  <a:pt x="-64909" y="511233"/>
                  <a:pt x="9906" y="57357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28744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Optimal policy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Classification of RL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Q-Learning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SARSmaxA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495800" y="1437302"/>
            <a:ext cx="990600" cy="3872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364546" y="1240343"/>
            <a:ext cx="6026854" cy="293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91000" y="2943127"/>
            <a:ext cx="1254760" cy="448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440" y="762000"/>
            <a:ext cx="29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On-Policy TD Control (SARSA)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364546" y="2918678"/>
                <a:ext cx="6865054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46" y="2918678"/>
                <a:ext cx="6865054" cy="506870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45440" y="2432824"/>
            <a:ext cx="339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Off-Policy </a:t>
            </a:r>
            <a:r>
              <a:rPr lang="en-US" b="1" dirty="0"/>
              <a:t>TD Control </a:t>
            </a:r>
            <a:r>
              <a:rPr lang="en-US" b="1" dirty="0" smtClean="0"/>
              <a:t>(Q-learning)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4648200" y="1824518"/>
            <a:ext cx="304800" cy="111861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9155" y="1194836"/>
                <a:ext cx="770509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5" y="1194836"/>
                <a:ext cx="7705090" cy="681982"/>
              </a:xfrm>
              <a:prstGeom prst="rect">
                <a:avLst/>
              </a:prstGeom>
              <a:blipFill>
                <a:blip r:embed="rId4"/>
                <a:stretch>
                  <a:fillRect t="-446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3460" y="4334611"/>
                <a:ext cx="8877300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max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rather than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taking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based on the current policy </a:t>
                </a:r>
                <a:r>
                  <a:rPr lang="en-US" dirty="0"/>
                  <a:t>is the principle difference between Q-learning and SARSA</a:t>
                </a:r>
                <a:r>
                  <a:rPr lang="en-US" dirty="0" smtClean="0"/>
                  <a:t>.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learned action-value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directly 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independent of the policy being </a:t>
                </a:r>
                <a:r>
                  <a:rPr lang="en-US" dirty="0" smtClean="0"/>
                  <a:t>followed</a:t>
                </a:r>
              </a:p>
              <a:p>
                <a:endParaRPr lang="en-US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Converges with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All state-action pairs are visited an infinite number of times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converges in the limit to the greedy policy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0" y="4334611"/>
                <a:ext cx="8877300" cy="2200602"/>
              </a:xfrm>
              <a:prstGeom prst="rect">
                <a:avLst/>
              </a:prstGeom>
              <a:blipFill>
                <a:blip r:embed="rId5"/>
                <a:stretch>
                  <a:fillRect l="-412" t="-1385" b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33400" y="5762968"/>
            <a:ext cx="4724400" cy="890104"/>
          </a:xfrm>
          <a:prstGeom prst="rect">
            <a:avLst/>
          </a:prstGeom>
          <a:solidFill>
            <a:srgbClr val="EEFF0D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74222" y="2061002"/>
            <a:ext cx="3672254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3333FF"/>
                </a:solidFill>
              </a:rPr>
              <a:t>c</a:t>
            </a:r>
            <a:r>
              <a:rPr lang="en-US" sz="1600" dirty="0" smtClean="0">
                <a:solidFill>
                  <a:srgbClr val="3333FF"/>
                </a:solidFill>
              </a:rPr>
              <a:t>ons: Need to wait until the end of episode to observe expected reward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99" y="1155316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pros: Update </a:t>
            </a:r>
            <a:r>
              <a:rPr lang="en-US" sz="1600" dirty="0">
                <a:solidFill>
                  <a:srgbClr val="FF0000"/>
                </a:solidFill>
              </a:rPr>
              <a:t>estimates based in part on other learned estimates, without waiting for a final outcome (bootstrap)</a:t>
            </a:r>
          </a:p>
        </p:txBody>
      </p:sp>
      <p:cxnSp>
        <p:nvCxnSpPr>
          <p:cNvPr id="10" name="Straight Arrow Connector 9"/>
          <p:cNvCxnSpPr>
            <a:stCxn id="23" idx="3"/>
            <a:endCxn id="20" idx="1"/>
          </p:cNvCxnSpPr>
          <p:nvPr/>
        </p:nvCxnSpPr>
        <p:spPr>
          <a:xfrm>
            <a:off x="4129454" y="1563901"/>
            <a:ext cx="644768" cy="9162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1"/>
            <a:endCxn id="15" idx="3"/>
          </p:cNvCxnSpPr>
          <p:nvPr/>
        </p:nvCxnSpPr>
        <p:spPr>
          <a:xfrm flipH="1">
            <a:off x="4117730" y="1563901"/>
            <a:ext cx="668216" cy="9162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85945" y="685800"/>
            <a:ext cx="3659794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Monte Carlo (MC) Methods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5476" y="2061002"/>
            <a:ext cx="3672254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3333FF"/>
                </a:solidFill>
              </a:rPr>
              <a:t>cons: Need explicit model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7670" y="1133132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pros: Learn </a:t>
            </a:r>
            <a:r>
              <a:rPr lang="en-US" sz="1600" dirty="0">
                <a:solidFill>
                  <a:srgbClr val="FF0000"/>
                </a:solidFill>
              </a:rPr>
              <a:t>directly from raw experience without a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199" y="685800"/>
            <a:ext cx="3659794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Dynami</a:t>
            </a:r>
            <a:r>
              <a:rPr lang="en-US" sz="1600" b="1" dirty="0" smtClean="0">
                <a:solidFill>
                  <a:schemeClr val="tx1"/>
                </a:solidFill>
              </a:rPr>
              <a:t>c </a:t>
            </a:r>
            <a:r>
              <a:rPr lang="en-US" sz="1600" b="1" dirty="0">
                <a:solidFill>
                  <a:schemeClr val="tx1"/>
                </a:solidFill>
              </a:rPr>
              <a:t>Programming </a:t>
            </a:r>
            <a:r>
              <a:rPr lang="en-US" sz="1600" b="1" dirty="0" smtClean="0">
                <a:solidFill>
                  <a:schemeClr val="tx1"/>
                </a:solidFill>
              </a:rPr>
              <a:t>(DP) Methods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5711" y="2971800"/>
            <a:ext cx="3672253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Temporal-Difference (TD) Learning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15711" y="4532099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ros: Update </a:t>
            </a:r>
            <a:r>
              <a:rPr lang="en-US" sz="1600" dirty="0">
                <a:solidFill>
                  <a:srgbClr val="FF0000"/>
                </a:solidFill>
              </a:rPr>
              <a:t>estimates based in part on other learned estimates, without waiting for a final outcome (bootstrap)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15710" y="3429000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ros: Learn </a:t>
            </a:r>
            <a:r>
              <a:rPr lang="en-US" sz="1600" dirty="0">
                <a:solidFill>
                  <a:srgbClr val="FF0000"/>
                </a:solidFill>
              </a:rPr>
              <a:t>directly from raw experience without a model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78644" y="399869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67400" y="5077167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38825" y="4151099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5" y="4151099"/>
                <a:ext cx="310983" cy="384721"/>
              </a:xfrm>
              <a:prstGeom prst="rect">
                <a:avLst/>
              </a:prstGeom>
              <a:blipFill>
                <a:blip r:embed="rId2"/>
                <a:stretch>
                  <a:fillRect l="-21569" r="-2156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58963" y="6084332"/>
            <a:ext cx="18991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Evaluation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73993" y="6079652"/>
            <a:ext cx="22150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Improvement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3877" y="5774107"/>
            <a:ext cx="2726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 On-Policy TD Control (SARSA)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575600" y="6290846"/>
            <a:ext cx="2687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</a:rPr>
              <a:t>Off-Policy Q-learning Control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7406" y="5715000"/>
            <a:ext cx="408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TD Generalized Policy iteration for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48521" y="6060445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21" y="6060445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21569" r="-2156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5" idx="1"/>
            <a:endCxn id="48" idx="3"/>
          </p:cNvCxnSpPr>
          <p:nvPr/>
        </p:nvCxnSpPr>
        <p:spPr>
          <a:xfrm flipH="1">
            <a:off x="5257800" y="5943384"/>
            <a:ext cx="306077" cy="2646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3"/>
          </p:cNvCxnSpPr>
          <p:nvPr/>
        </p:nvCxnSpPr>
        <p:spPr>
          <a:xfrm flipH="1" flipV="1">
            <a:off x="5257800" y="6208020"/>
            <a:ext cx="351325" cy="24828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6200" y="597932"/>
            <a:ext cx="5257800" cy="4278867"/>
          </a:xfrm>
          <a:prstGeom prst="arc">
            <a:avLst>
              <a:gd name="adj1" fmla="val 5655128"/>
              <a:gd name="adj2" fmla="val 123924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3496406" y="1001740"/>
            <a:ext cx="5495194" cy="2966180"/>
          </a:xfrm>
          <a:prstGeom prst="arc">
            <a:avLst>
              <a:gd name="adj1" fmla="val 20308080"/>
              <a:gd name="adj2" fmla="val 532768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4895" y="4495367"/>
            <a:ext cx="137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line</a:t>
            </a:r>
          </a:p>
          <a:p>
            <a:r>
              <a:rPr lang="en-US" b="1" dirty="0" smtClean="0"/>
              <a:t>Incremental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42914" y="3678821"/>
            <a:ext cx="13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Model free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5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" y="1018502"/>
            <a:ext cx="8818003" cy="34010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7404" y="838200"/>
            <a:ext cx="1523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 learning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83603" y="1371600"/>
                <a:ext cx="8001000" cy="279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arbitrarily</a:t>
                </a:r>
              </a:p>
              <a:p>
                <a:r>
                  <a:rPr lang="en-US" dirty="0" smtClean="0"/>
                  <a:t>Repeat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(for each time step of episode):</a:t>
                </a:r>
              </a:p>
              <a:p>
                <a:pPr lvl="1"/>
                <a:r>
                  <a:rPr lang="en-US" dirty="0" smtClean="0"/>
                  <a:t>	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3" y="1371600"/>
                <a:ext cx="8001000" cy="2799805"/>
              </a:xfrm>
              <a:prstGeom prst="rect">
                <a:avLst/>
              </a:prstGeom>
              <a:blipFill>
                <a:blip r:embed="rId3"/>
                <a:stretch>
                  <a:fillRect l="-686" t="-1089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217803" y="2467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Behavioral policy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6600" y="3163142"/>
            <a:ext cx="196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Estimation policy</a:t>
            </a:r>
          </a:p>
          <a:p>
            <a:r>
              <a:rPr lang="en-US" sz="1200" dirty="0" smtClean="0"/>
              <a:t>(Always try to estimate the optimal policy)</a:t>
            </a:r>
          </a:p>
          <a:p>
            <a:r>
              <a:rPr lang="en-US" sz="1200" dirty="0" smtClean="0"/>
              <a:t>-Estimation can be greedy) 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1000" y="5119896"/>
                <a:ext cx="6123992" cy="559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 smtClean="0"/>
                  <a:t> used in the next state!!!</a:t>
                </a:r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19896"/>
                <a:ext cx="6123992" cy="559256"/>
              </a:xfrm>
              <a:prstGeom prst="rect">
                <a:avLst/>
              </a:prstGeom>
              <a:blipFill>
                <a:blip r:embed="rId4"/>
                <a:stretch>
                  <a:fillRect t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6117" y="5720313"/>
                <a:ext cx="88400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At the next state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using </a:t>
                </a:r>
                <a:r>
                  <a:rPr lang="en-US" sz="2000" dirty="0"/>
                  <a:t>policy derived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7" y="5720313"/>
                <a:ext cx="8840077" cy="400110"/>
              </a:xfrm>
              <a:prstGeom prst="rect">
                <a:avLst/>
              </a:prstGeom>
              <a:blipFill>
                <a:blip r:embed="rId5"/>
                <a:stretch>
                  <a:fillRect l="-6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10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blipFill>
                <a:blip r:embed="rId15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blipFill>
                <a:blip r:embed="rId16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  <a:blipFill>
                <a:blip r:embed="rId17"/>
                <a:stretch>
                  <a:fillRect l="-2579"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16000" r="-10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  <a:blipFill>
                <a:blip r:embed="rId2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27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6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20000" r="-13333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79" idx="2"/>
          </p:cNvCxnSpPr>
          <p:nvPr/>
        </p:nvCxnSpPr>
        <p:spPr>
          <a:xfrm flipV="1">
            <a:off x="4410997" y="2689191"/>
            <a:ext cx="1427981" cy="64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733769" y="6186489"/>
                <a:ext cx="6988961" cy="524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" y="6186489"/>
                <a:ext cx="6988961" cy="52443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609111" y="5685495"/>
                <a:ext cx="6734607" cy="533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1" y="5685495"/>
                <a:ext cx="6734607" cy="53367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814819" y="5249757"/>
                <a:ext cx="4227055" cy="46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function with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9" y="5249757"/>
                <a:ext cx="4227055" cy="468911"/>
              </a:xfrm>
              <a:prstGeom prst="rect">
                <a:avLst/>
              </a:prstGeom>
              <a:blipFill>
                <a:blip r:embed="rId27"/>
                <a:stretch>
                  <a:fillRect l="-1299" t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8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9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30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02684" y="2466161"/>
                <a:ext cx="1556708" cy="46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684" y="2466161"/>
                <a:ext cx="1556708" cy="46891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22" idx="6"/>
            <a:endCxn id="77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885528" y="2225009"/>
            <a:ext cx="1196314" cy="919641"/>
          </a:xfrm>
          <a:prstGeom prst="arc">
            <a:avLst>
              <a:gd name="adj1" fmla="val 20139317"/>
              <a:gd name="adj2" fmla="val 1378702"/>
            </a:avLst>
          </a:prstGeom>
          <a:solidFill>
            <a:srgbClr val="FF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31396" y="2130112"/>
                <a:ext cx="654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96" y="2130112"/>
                <a:ext cx="65434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409051" y="3597424"/>
            <a:ext cx="2195024" cy="369332"/>
          </a:xfrm>
          <a:prstGeom prst="rect">
            <a:avLst/>
          </a:prstGeom>
          <a:solidFill>
            <a:srgbClr val="FF0000">
              <a:alpha val="23137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Estimation </a:t>
            </a:r>
            <a:r>
              <a:rPr lang="en-US" dirty="0">
                <a:solidFill>
                  <a:srgbClr val="FF0000"/>
                </a:solidFill>
              </a:rPr>
              <a:t>policy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4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7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409051" y="3597424"/>
            <a:ext cx="2186304" cy="369332"/>
          </a:xfrm>
          <a:prstGeom prst="rect">
            <a:avLst/>
          </a:prstGeom>
          <a:solidFill>
            <a:srgbClr val="FF0000">
              <a:alpha val="23137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Behavioral </a:t>
            </a:r>
            <a:r>
              <a:rPr lang="en-US" dirty="0">
                <a:solidFill>
                  <a:srgbClr val="FF0000"/>
                </a:solidFill>
              </a:rPr>
              <a:t>policy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  <a:blipFill>
                <a:blip r:embed="rId3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blipFill>
                <a:blip r:embed="rId34"/>
                <a:stretch>
                  <a:fillRect l="-251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blipFill>
                <a:blip r:embed="rId35"/>
                <a:stretch>
                  <a:fillRect l="-25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  <a:blipFill>
                <a:blip r:embed="rId36"/>
                <a:stretch>
                  <a:fillRect l="-2286" t="-10000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7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6286774" y="2137829"/>
            <a:ext cx="1402341" cy="2721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7" idx="2"/>
          </p:cNvCxnSpPr>
          <p:nvPr/>
        </p:nvCxnSpPr>
        <p:spPr>
          <a:xfrm flipV="1">
            <a:off x="6286774" y="1849086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0" y="5391079"/>
                <a:ext cx="9067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0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9067800" cy="400110"/>
              </a:xfrm>
              <a:prstGeom prst="rect">
                <a:avLst/>
              </a:prstGeom>
              <a:blipFill>
                <a:blip r:embed="rId3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6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28" name="Picture 4" descr="http://people.revoledu.com/kardi/tutorial/ReinforcementLearning/image/Agent_clip_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73228"/>
            <a:ext cx="4419600" cy="27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" y="833589"/>
            <a:ext cx="9067800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agent can pass one room to another but has no knowledge of the building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That </a:t>
            </a:r>
            <a:r>
              <a:rPr lang="en-US" sz="1700" dirty="0" smtClean="0"/>
              <a:t>is, </a:t>
            </a:r>
            <a:r>
              <a:rPr lang="en-US" sz="1700" dirty="0" smtClean="0"/>
              <a:t>it does not know which sequence of doors the agent must pass to go outside the 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Assume the agent is now in room C, and would like to reach outside the building (state F)</a:t>
            </a:r>
            <a:endParaRPr lang="en-US" sz="1700" dirty="0"/>
          </a:p>
        </p:txBody>
      </p:sp>
      <p:pic>
        <p:nvPicPr>
          <p:cNvPr id="10" name="Picture 4" descr="http://people.revoledu.com/kardi/tutorial/ReinforcementLearning/image/Agent_clip_image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r="13333" b="73305"/>
          <a:stretch/>
        </p:blipFill>
        <p:spPr bwMode="auto">
          <a:xfrm>
            <a:off x="381000" y="5333999"/>
            <a:ext cx="9144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32216" y="2880680"/>
                <a:ext cx="3967561" cy="1848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      </a:t>
                </a:r>
                <a:r>
                  <a:rPr lang="en-US" sz="16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move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allowed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move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allowed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16" y="2880680"/>
                <a:ext cx="3967561" cy="1848968"/>
              </a:xfrm>
              <a:prstGeom prst="rect">
                <a:avLst/>
              </a:prstGeom>
              <a:blipFill>
                <a:blip r:embed="rId3"/>
                <a:stretch>
                  <a:fillRect l="-1075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53840" y="4701939"/>
                <a:ext cx="16197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40" y="4701939"/>
                <a:ext cx="1619739" cy="338554"/>
              </a:xfrm>
              <a:prstGeom prst="rect">
                <a:avLst/>
              </a:prstGeom>
              <a:blipFill>
                <a:blip r:embed="rId4"/>
                <a:stretch>
                  <a:fillRect l="-226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72300" y="5257800"/>
                <a:ext cx="1958934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00" y="5257800"/>
                <a:ext cx="1958934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53000" y="2511348"/>
                <a:ext cx="2305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𝑀𝐷𝑃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511348"/>
                <a:ext cx="2305503" cy="369332"/>
              </a:xfrm>
              <a:prstGeom prst="rect">
                <a:avLst/>
              </a:prstGeom>
              <a:blipFill>
                <a:blip r:embed="rId6"/>
                <a:stretch>
                  <a:fillRect t="-9836" r="-7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89746" y="5257800"/>
                <a:ext cx="3442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if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move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to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allowed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and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46" y="5257800"/>
                <a:ext cx="34428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53500" y="5582335"/>
                <a:ext cx="3457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move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allowed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00" y="5582335"/>
                <a:ext cx="345710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2300" y="6049748"/>
                <a:ext cx="1207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00" y="6049748"/>
                <a:ext cx="1207190" cy="369332"/>
              </a:xfrm>
              <a:prstGeom prst="rect">
                <a:avLst/>
              </a:prstGeom>
              <a:blipFill>
                <a:blip r:embed="rId9"/>
                <a:stretch>
                  <a:fillRect l="-3030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0500" y="6485567"/>
            <a:ext cx="8953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Example from: http</a:t>
            </a:r>
            <a:r>
              <a:rPr lang="en-US" sz="1200" dirty="0"/>
              <a:t>://people.revoledu.com/kardi/tutorial/ReinforcementLearning/Q-Learning-Example.htm</a:t>
            </a:r>
          </a:p>
        </p:txBody>
      </p:sp>
    </p:spTree>
    <p:extLst>
      <p:ext uri="{BB962C8B-B14F-4D97-AF65-F5344CB8AC3E}">
        <p14:creationId xmlns:p14="http://schemas.microsoft.com/office/powerpoint/2010/main" val="9174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52401" y="1595124"/>
            <a:ext cx="3886200" cy="2891039"/>
            <a:chOff x="152400" y="1371600"/>
            <a:chExt cx="4186667" cy="3114564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52400" y="1371600"/>
              <a:ext cx="4186667" cy="3114564"/>
              <a:chOff x="1482695" y="3880658"/>
              <a:chExt cx="2997350" cy="222980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482695" y="3880658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82695" y="5500860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48000" y="3884815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048000" y="5500860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86000" y="4724400"/>
                <a:ext cx="609600" cy="6096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70445" y="4742801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2731771" y="4315560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2816375" y="4429474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1968126" y="5140817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2065106" y="5274298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2092295" y="5767297"/>
                <a:ext cx="9557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108920" y="5902036"/>
                <a:ext cx="9557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3555424" y="5148135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3641673" y="5287461"/>
                <a:ext cx="330948" cy="408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276600" y="4494415"/>
                <a:ext cx="0" cy="10064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429000" y="4490258"/>
                <a:ext cx="0" cy="10064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698824" y="4495132"/>
                <a:ext cx="0" cy="10064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851224" y="4490975"/>
                <a:ext cx="0" cy="10064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156809" y="5378850"/>
                    <a:ext cx="457028" cy="264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809" y="5378850"/>
                    <a:ext cx="457028" cy="264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619067" y="1959139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067" y="1959139"/>
                  <a:ext cx="6383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45171" y="2806243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71" y="2806243"/>
                  <a:ext cx="6383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029292" y="2295353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292" y="2295353"/>
                  <a:ext cx="6383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434473" y="2744306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73" y="2744306"/>
                  <a:ext cx="63837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43436" y="3333080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36" y="3333080"/>
                  <a:ext cx="6383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377639" y="3927691"/>
                  <a:ext cx="638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7639" y="3927691"/>
                  <a:ext cx="6383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43400" y="2825947"/>
                <a:ext cx="1258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825947"/>
                <a:ext cx="12583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1172"/>
                  </p:ext>
                </p:extLst>
              </p:nvPr>
            </p:nvGraphicFramePr>
            <p:xfrm>
              <a:off x="5601758" y="1562305"/>
              <a:ext cx="3352797" cy="28572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971">
                      <a:extLst>
                        <a:ext uri="{9D8B030D-6E8A-4147-A177-3AD203B41FA5}">
                          <a16:colId xmlns:a16="http://schemas.microsoft.com/office/drawing/2014/main" val="151832836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35949069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691703870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46126794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078650074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1802198227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064043960"/>
                        </a:ext>
                      </a:extLst>
                    </a:gridCol>
                  </a:tblGrid>
                  <a:tr h="4081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14536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A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786622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B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64214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353573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66171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23909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400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1172"/>
                  </p:ext>
                </p:extLst>
              </p:nvPr>
            </p:nvGraphicFramePr>
            <p:xfrm>
              <a:off x="5601758" y="1562305"/>
              <a:ext cx="3352797" cy="28572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971">
                      <a:extLst>
                        <a:ext uri="{9D8B030D-6E8A-4147-A177-3AD203B41FA5}">
                          <a16:colId xmlns:a16="http://schemas.microsoft.com/office/drawing/2014/main" val="151832836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35949069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691703870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461267945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078650074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1802198227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3064043960"/>
                        </a:ext>
                      </a:extLst>
                    </a:gridCol>
                  </a:tblGrid>
                  <a:tr h="4081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266" t="-4478" r="-601266" b="-6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14536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A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786622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B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64214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353573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66171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239096"/>
                      </a:ext>
                    </a:extLst>
                  </a:tr>
                  <a:tr h="40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4006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25558" y="1650159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58" y="1650159"/>
                <a:ext cx="3497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08368" y="1465493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68" y="1465493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601758" y="1552083"/>
            <a:ext cx="457200" cy="39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193922" y="5122502"/>
                <a:ext cx="6883278" cy="10608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Learning update rule: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22" y="5122502"/>
                <a:ext cx="6883278" cy="1060868"/>
              </a:xfrm>
              <a:prstGeom prst="rect">
                <a:avLst/>
              </a:prstGeom>
              <a:blipFill>
                <a:blip r:embed="rId14"/>
                <a:stretch>
                  <a:fillRect l="-17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Learning update rule: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66800" y="144780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66800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39174" y="1451710"/>
            <a:ext cx="573409" cy="5734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2539174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22413" y="224145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12791" y="2258758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41719" y="1856882"/>
            <a:ext cx="311300" cy="384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321301" y="196403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23411" y="2633145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614634" y="2758701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40209" y="3222431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46724" y="3397383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16473" y="2640028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97601" y="277108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54202" y="2025119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97555" y="2021209"/>
            <a:ext cx="0" cy="946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70098" y="202579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413450" y="202188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blipFill>
                <a:blip r:embed="rId3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blipFill>
                <a:blip r:embed="rId3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712426" y="1729483"/>
                <a:ext cx="1753365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26" y="1729483"/>
                <a:ext cx="1753365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686457" y="1465501"/>
                <a:ext cx="1830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57" y="1465501"/>
                <a:ext cx="18309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3782770"/>
            <a:ext cx="8382000" cy="4082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66800" y="144780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66800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39174" y="1451710"/>
            <a:ext cx="573409" cy="5734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2539174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22413" y="2241450"/>
            <a:ext cx="573409" cy="5734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12791" y="2258758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41719" y="1856882"/>
            <a:ext cx="311300" cy="384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321301" y="1964033"/>
            <a:ext cx="311300" cy="384279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23411" y="2633145"/>
            <a:ext cx="311300" cy="384279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614634" y="2758701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40209" y="3222431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46724" y="3397383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16473" y="2640028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97601" y="277108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54202" y="2025119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97555" y="2021209"/>
            <a:ext cx="0" cy="946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70098" y="202579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413450" y="202188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blipFill>
                <a:blip r:embed="rId2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blipFill>
                <a:blip r:embed="rId2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1. Assume the initial state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and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randomly (stochastic policy):</a:t>
                </a:r>
              </a:p>
              <a:p>
                <a:endParaRPr lang="en-US" sz="5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)+0.8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  <a:blipFill>
                <a:blip r:embed="rId7"/>
                <a:stretch>
                  <a:fillRect l="-618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62703" y="5275425"/>
                <a:ext cx="8884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2. Because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is the final state, the episode is over</a:t>
                </a: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3" y="5275425"/>
                <a:ext cx="8884920" cy="369332"/>
              </a:xfrm>
              <a:prstGeom prst="rect">
                <a:avLst/>
              </a:prstGeom>
              <a:blipFill>
                <a:blip r:embed="rId8"/>
                <a:stretch>
                  <a:fillRect l="-54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2426" y="1729483"/>
                <a:ext cx="188160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26" y="1729483"/>
                <a:ext cx="1881604" cy="1544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Learning update rule: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0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Recall : Value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5400" y="914400"/>
                <a:ext cx="914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14400"/>
                <a:ext cx="9144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57400" y="838200"/>
                <a:ext cx="4711483" cy="2519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838200"/>
                <a:ext cx="4711483" cy="2519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7350" y="1447800"/>
            <a:ext cx="20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Complete episode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1546" y="29884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Bootstrapping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70" y="3997816"/>
            <a:ext cx="5456724" cy="22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152400" y="3782770"/>
            <a:ext cx="8382000" cy="4082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66800" y="144780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66800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39174" y="1451710"/>
            <a:ext cx="573409" cy="5734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2539174" y="2971812"/>
            <a:ext cx="573409" cy="5734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22413" y="2241450"/>
            <a:ext cx="573409" cy="5734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12791" y="2258758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41719" y="1856882"/>
            <a:ext cx="311300" cy="384279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321301" y="1964033"/>
            <a:ext cx="311300" cy="38427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23411" y="2633145"/>
            <a:ext cx="311300" cy="38427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614634" y="2758701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40209" y="3222431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46724" y="3397383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16473" y="2640028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97601" y="277108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54202" y="2025119"/>
            <a:ext cx="0" cy="94669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97555" y="2021209"/>
            <a:ext cx="0" cy="946693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70098" y="202579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413450" y="202188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blipFill>
                <a:blip r:embed="rId2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blipFill>
                <a:blip r:embed="rId2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1. Assume the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and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randomly (stochastic policy):</a:t>
                </a:r>
              </a:p>
              <a:p>
                <a:endParaRPr lang="en-US" sz="5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)+0.8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  <a:blipFill>
                <a:blip r:embed="rId7"/>
                <a:stretch>
                  <a:fillRect l="-618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Learning update rule: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3000" y="4104076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104076"/>
                <a:ext cx="4940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91060" y="410407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60" y="4104076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12426" y="1729483"/>
                <a:ext cx="188160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26" y="1729483"/>
                <a:ext cx="1881604" cy="15445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36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35817" y="5169457"/>
            <a:ext cx="8382000" cy="4082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1. Assume the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and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randomly (stochastic policy):</a:t>
                </a:r>
              </a:p>
              <a:p>
                <a:endParaRPr lang="en-US" sz="5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)+0.8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782770"/>
                <a:ext cx="8884920" cy="1381276"/>
              </a:xfrm>
              <a:prstGeom prst="rect">
                <a:avLst/>
              </a:prstGeom>
              <a:blipFill>
                <a:blip r:embed="rId2"/>
                <a:stretch>
                  <a:fillRect l="-618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59080" y="5168640"/>
                <a:ext cx="8884920" cy="1268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2. The next state is B and take an 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randomly):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)+0.8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  <m: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+0.8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5168640"/>
                <a:ext cx="8884920" cy="1268681"/>
              </a:xfrm>
              <a:prstGeom prst="rect">
                <a:avLst/>
              </a:prstGeom>
              <a:blipFill>
                <a:blip r:embed="rId3"/>
                <a:stretch>
                  <a:fillRect l="-618" t="-336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Learning update rule: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3000" y="4104076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104076"/>
                <a:ext cx="4940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91060" y="410407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60" y="4104076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/>
          <p:cNvSpPr/>
          <p:nvPr/>
        </p:nvSpPr>
        <p:spPr>
          <a:xfrm>
            <a:off x="1066800" y="144780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66800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539174" y="1451710"/>
            <a:ext cx="573409" cy="5734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5" name="Oval 104"/>
          <p:cNvSpPr/>
          <p:nvPr/>
        </p:nvSpPr>
        <p:spPr>
          <a:xfrm>
            <a:off x="2539174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22413" y="2241450"/>
            <a:ext cx="573409" cy="5734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312791" y="2258758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2241719" y="1856882"/>
            <a:ext cx="311300" cy="384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2321301" y="1964033"/>
            <a:ext cx="311300" cy="384279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1523411" y="2633145"/>
            <a:ext cx="311300" cy="384279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614634" y="2758701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40209" y="3222431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646724" y="3397383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016473" y="2640028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097601" y="277108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754202" y="2025119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97555" y="2021209"/>
            <a:ext cx="0" cy="946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270098" y="202579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413450" y="202188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blipFill>
                <a:blip r:embed="rId7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blipFill>
                <a:blip r:embed="rId7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4929447" y="541020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47" y="5410200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5762820" y="541020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820" y="5410200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28600" y="6437321"/>
                <a:ext cx="8884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3. Because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is the final state, the episode is over</a:t>
                </a: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37321"/>
                <a:ext cx="8884920" cy="369332"/>
              </a:xfrm>
              <a:prstGeom prst="rect">
                <a:avLst/>
              </a:prstGeom>
              <a:blipFill>
                <a:blip r:embed="rId15"/>
                <a:stretch>
                  <a:fillRect l="-618"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5712426" y="1729483"/>
                <a:ext cx="1881605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26" y="1729483"/>
                <a:ext cx="1881605" cy="15445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57" y="1673319"/>
                <a:ext cx="404598" cy="16350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57" y="1465501"/>
                <a:ext cx="19335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7" y="2326736"/>
                <a:ext cx="1161985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6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Step-by-Step Example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Learning update rule: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5762"/>
                <a:ext cx="876170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712426" y="1787982"/>
                <a:ext cx="3035767" cy="1544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26" y="1787982"/>
                <a:ext cx="3035767" cy="1544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382857" y="1731818"/>
                <a:ext cx="404598" cy="163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57" y="1731818"/>
                <a:ext cx="404598" cy="1635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5686457" y="1524000"/>
                <a:ext cx="301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57" y="1524000"/>
                <a:ext cx="3010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4326817" y="2385235"/>
                <a:ext cx="12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7" y="2385235"/>
                <a:ext cx="125329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1066800" y="144780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6800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39174" y="1451710"/>
            <a:ext cx="573409" cy="5734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2539174" y="2971812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22413" y="2241450"/>
            <a:ext cx="573409" cy="57340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312791" y="2258758"/>
            <a:ext cx="573409" cy="5734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241719" y="1856882"/>
            <a:ext cx="311300" cy="384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321301" y="196403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523411" y="2633145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614634" y="2758701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00866" y="1875461"/>
            <a:ext cx="350153" cy="388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491363" y="1988083"/>
            <a:ext cx="350153" cy="3881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40209" y="3222431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46724" y="3397383"/>
            <a:ext cx="8989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16473" y="2640028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097601" y="2771083"/>
            <a:ext cx="311300" cy="384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54202" y="2025119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97555" y="2021209"/>
            <a:ext cx="0" cy="946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70098" y="202579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13450" y="2021883"/>
            <a:ext cx="0" cy="946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92" y="2857046"/>
                <a:ext cx="429895" cy="307777"/>
              </a:xfrm>
              <a:prstGeom prst="rect">
                <a:avLst/>
              </a:prstGeom>
              <a:blipFill>
                <a:blip r:embed="rId7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91" y="1857616"/>
                <a:ext cx="416143" cy="307777"/>
              </a:xfrm>
              <a:prstGeom prst="rect">
                <a:avLst/>
              </a:prstGeom>
              <a:blipFill>
                <a:blip r:embed="rId7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4" y="2413922"/>
                <a:ext cx="42989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501428" y="1979708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28" y="1979708"/>
                <a:ext cx="4298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3" y="2069877"/>
                <a:ext cx="4298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02" y="2372213"/>
                <a:ext cx="42989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49" y="2753269"/>
                <a:ext cx="4298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5" y="3169132"/>
                <a:ext cx="42989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8" y="2612532"/>
                <a:ext cx="4298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4" descr="http://people.revoledu.com/kardi/tutorial/ReinforcementLearning/image/Agent_clip_image00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87" y="3897414"/>
            <a:ext cx="4419600" cy="27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http://people.revoledu.com/kardi/tutorial/ReinforcementLearning/image/Agent_clip_image002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r="13333" b="73305"/>
          <a:stretch/>
        </p:blipFill>
        <p:spPr bwMode="auto">
          <a:xfrm>
            <a:off x="1193256" y="5873997"/>
            <a:ext cx="9144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3969940" y="4414058"/>
            <a:ext cx="1674402" cy="1332149"/>
          </a:xfrm>
          <a:custGeom>
            <a:avLst/>
            <a:gdLst>
              <a:gd name="connsiteX0" fmla="*/ 1674402 w 1674402"/>
              <a:gd name="connsiteY0" fmla="*/ 1313411 h 1332149"/>
              <a:gd name="connsiteX1" fmla="*/ 618685 w 1674402"/>
              <a:gd name="connsiteY1" fmla="*/ 1288473 h 1332149"/>
              <a:gd name="connsiteX2" fmla="*/ 3544 w 1674402"/>
              <a:gd name="connsiteY2" fmla="*/ 931026 h 1332149"/>
              <a:gd name="connsiteX3" fmla="*/ 884693 w 1674402"/>
              <a:gd name="connsiteY3" fmla="*/ 0 h 133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402" h="1332149">
                <a:moveTo>
                  <a:pt x="1674402" y="1313411"/>
                </a:moveTo>
                <a:cubicBezTo>
                  <a:pt x="1285781" y="1332807"/>
                  <a:pt x="897161" y="1352204"/>
                  <a:pt x="618685" y="1288473"/>
                </a:cubicBezTo>
                <a:cubicBezTo>
                  <a:pt x="340209" y="1224742"/>
                  <a:pt x="-40791" y="1145771"/>
                  <a:pt x="3544" y="931026"/>
                </a:cubicBezTo>
                <a:cubicBezTo>
                  <a:pt x="47879" y="716281"/>
                  <a:pt x="466286" y="358140"/>
                  <a:pt x="88469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6457" y="5562600"/>
            <a:ext cx="63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8337" y="339077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After convergence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03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6.6 Cliff Walking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7" r="1235"/>
          <a:stretch/>
        </p:blipFill>
        <p:spPr>
          <a:xfrm>
            <a:off x="533400" y="1143000"/>
            <a:ext cx="3581400" cy="3094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" y="4364766"/>
            <a:ext cx="876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Sarsa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learns about a policy that sometimes takes optimal actions (as estimated) and sometimes explores other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actions (Estimation policy = Behavioral policy)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Sarsa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will learn to be careful in an environment where exploration is costly</a:t>
            </a:r>
          </a:p>
          <a:p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</a:rPr>
              <a:t>Q-learning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learns about the policy that doesn't explore and only takes optimal (as estimated)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actions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optimal policy does not capture the risk of exploratory action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357947" y="15240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The path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away from the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cliff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Take longer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 wrong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action will not hurt you as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much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</a:rPr>
              <a:t>walk near the cliff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Faster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 wrong action deterministically causes falling off the cliff.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The cliff example shows why such a non-optimal policy could be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sometimes very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useful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6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1524000" y="5023338"/>
            <a:ext cx="381000" cy="31066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990600"/>
                <a:ext cx="9067800" cy="189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Q-learning </a:t>
                </a:r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updates are done regardless to the actual action chosen for 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next </a:t>
                </a:r>
                <a:r>
                  <a:rPr lang="en-US" dirty="0" smtClean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state (behavioral policy)</a:t>
                </a:r>
              </a:p>
              <a:p>
                <a:endParaRPr lang="en-US" dirty="0" smtClean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That is, for estimation, it </a:t>
                </a:r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just assumes that we are always choosing the </a:t>
                </a:r>
                <a:r>
                  <a:rPr lang="en-US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argmax</a:t>
                </a:r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 </a:t>
                </a:r>
                <a:r>
                  <a:rPr lang="en-US" dirty="0" smtClean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one</a:t>
                </a:r>
                <a:endParaRPr lang="en-US" dirty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endParaRPr lang="en-US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9067800" cy="1893275"/>
              </a:xfrm>
              <a:prstGeom prst="rect">
                <a:avLst/>
              </a:prstGeom>
              <a:blipFill>
                <a:blip r:embed="rId2"/>
                <a:stretch>
                  <a:fillRect l="-471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Why Q-learning is considered as Off-Policy method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28600" y="3270737"/>
                <a:ext cx="3124200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Behavioral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70737"/>
                <a:ext cx="3124200" cy="76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656106" y="3264715"/>
                <a:ext cx="5106894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Estimation 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06" y="3264715"/>
                <a:ext cx="5106894" cy="76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28600" y="4261338"/>
                <a:ext cx="3124200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61338"/>
                <a:ext cx="3124200" cy="762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653335" y="4261338"/>
                <a:ext cx="5109665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35" y="4261338"/>
                <a:ext cx="5109665" cy="76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3653335" y="5333999"/>
                <a:ext cx="5334000" cy="106680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16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35" y="5333999"/>
                <a:ext cx="5334000" cy="10668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228600" y="5334000"/>
                <a:ext cx="3124200" cy="7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Take 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 and transit to the next state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334000"/>
                <a:ext cx="3124200" cy="762000"/>
              </a:xfrm>
              <a:prstGeom prst="roundRect">
                <a:avLst/>
              </a:prstGeom>
              <a:blipFill>
                <a:blip r:embed="rId8"/>
                <a:stretch>
                  <a:fillRect b="-312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6208167" y="5023337"/>
            <a:ext cx="381000" cy="31066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94690" y="4994003"/>
                <a:ext cx="2568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Used to </a:t>
                </a:r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90" y="4994003"/>
                <a:ext cx="2568845" cy="369332"/>
              </a:xfrm>
              <a:prstGeom prst="rect">
                <a:avLst/>
              </a:prstGeom>
              <a:blipFill>
                <a:blip r:embed="rId9"/>
                <a:stretch>
                  <a:fillRect l="-16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67980" y="4337376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980" y="4337376"/>
                <a:ext cx="8382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814779" y="4979335"/>
            <a:ext cx="238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Used to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38793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Why Q-learning is considered as Off-Policy method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879273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5239812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516284" y="838200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782590" y="840971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24200" y="4267937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67937"/>
                <a:ext cx="2743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76560" y="3618641"/>
                <a:ext cx="112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60" y="3618641"/>
                <a:ext cx="11291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3879273" y="4141861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34386" y="4951675"/>
                <a:ext cx="4055982" cy="839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32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86" y="4951675"/>
                <a:ext cx="4055982" cy="839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3508902" y="3298949"/>
            <a:ext cx="815104" cy="2475644"/>
          </a:xfrm>
          <a:prstGeom prst="arc">
            <a:avLst>
              <a:gd name="adj1" fmla="val 11400472"/>
              <a:gd name="adj2" fmla="val 17598197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682861" y="4780572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1398" y="5891622"/>
                <a:ext cx="736815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8" y="5891622"/>
                <a:ext cx="7368150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′)−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>
            <a:off x="4682861" y="5523807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600160" y="4294261"/>
                <a:ext cx="5168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60" y="4294261"/>
                <a:ext cx="51687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102999" y="3647604"/>
                <a:ext cx="112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99" y="3647604"/>
                <a:ext cx="11291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>
            <a:off x="4780656" y="3327543"/>
            <a:ext cx="1197124" cy="2475644"/>
          </a:xfrm>
          <a:prstGeom prst="arc">
            <a:avLst>
              <a:gd name="adj1" fmla="val 11400472"/>
              <a:gd name="adj2" fmla="val 18120970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1200" y="4129874"/>
            <a:ext cx="152400" cy="304800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5262521" y="4417761"/>
            <a:ext cx="148836" cy="386856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3124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71600" y="1364914"/>
            <a:ext cx="0" cy="1072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1"/>
          </p:cNvCxnSpPr>
          <p:nvPr/>
        </p:nvCxnSpPr>
        <p:spPr>
          <a:xfrm>
            <a:off x="1371600" y="1364914"/>
            <a:ext cx="2104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1725" y="3909214"/>
            <a:ext cx="0" cy="19439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11725" y="3909214"/>
            <a:ext cx="26648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560" y="3528063"/>
            <a:ext cx="32498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 to the stochastic policy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" y="634565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Greedy policy (deterministic)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1398" y="979406"/>
            <a:ext cx="32498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 to the stochastic policy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Why Q-learning is considered as Off-Policy method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066800"/>
            <a:ext cx="88392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Consider the </a:t>
            </a:r>
            <a:r>
              <a:rPr lang="en-US" sz="2400" b="1" dirty="0">
                <a:solidFill>
                  <a:srgbClr val="FF0000"/>
                </a:solidFill>
              </a:rPr>
              <a:t>extreme case: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400" dirty="0" smtClean="0"/>
              <a:t>Suppose you </a:t>
            </a:r>
            <a:r>
              <a:rPr lang="en-US" sz="2400" dirty="0"/>
              <a:t>were to take a completely random action on each step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if epsilon greedy exploration is used, set epsilon to 1).  </a:t>
            </a:r>
            <a:endParaRPr lang="en-US" sz="2400" dirty="0" smtClean="0"/>
          </a:p>
          <a:p>
            <a:endParaRPr lang="en-US" sz="1050" dirty="0" smtClean="0"/>
          </a:p>
          <a:p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Sarsa</a:t>
            </a:r>
            <a:r>
              <a:rPr lang="en-US" sz="2400" dirty="0" smtClean="0"/>
              <a:t> </a:t>
            </a:r>
            <a:r>
              <a:rPr lang="en-US" sz="2400" dirty="0"/>
              <a:t>is literally learning the value of the random policy while acting </a:t>
            </a:r>
            <a:r>
              <a:rPr lang="en-US" sz="2400" dirty="0" smtClean="0"/>
              <a:t>randomly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Q-learning </a:t>
            </a:r>
            <a:r>
              <a:rPr lang="en-US" sz="2400" dirty="0"/>
              <a:t>is learning the value of the optimal policy, but is *acting* randomly.</a:t>
            </a:r>
          </a:p>
        </p:txBody>
      </p:sp>
    </p:spTree>
    <p:extLst>
      <p:ext uri="{BB962C8B-B14F-4D97-AF65-F5344CB8AC3E}">
        <p14:creationId xmlns:p14="http://schemas.microsoft.com/office/powerpoint/2010/main" val="32570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914400"/>
            <a:ext cx="339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Off-Policy TD Control (Q-learning)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a single transition, i.e., state-action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setting: Learn and take action continuously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Exploration and Exploitation : Nee to learn and optimize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Monte Carlo vs. Bootstrapping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1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is the next?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11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2452" y="4439295"/>
                <a:ext cx="843700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target of update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+3 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000" i="1" dirty="0" smtClean="0">
                  <a:solidFill>
                    <a:schemeClr val="tx1"/>
                  </a:solidFill>
                </a:endParaRPr>
              </a:p>
              <a:p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sample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from a single episode is used for representing the expected reward. If the episode is long,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will be a lousy estimate (a single initialization)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This is estimate because we use sampled value instead of expected utility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2" y="4439295"/>
                <a:ext cx="8437003" cy="1508105"/>
              </a:xfrm>
              <a:prstGeom prst="rect">
                <a:avLst/>
              </a:prstGeom>
              <a:blipFill>
                <a:blip r:embed="rId2"/>
                <a:stretch>
                  <a:fillRect l="-506" t="-2016" b="-5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7533" y="2870674"/>
                <a:ext cx="8131922" cy="101566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visiting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receiving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/>
              </a:p>
              <a:p>
                <a:r>
                  <a:rPr lang="en-US" b="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+3 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3" y="2870674"/>
                <a:ext cx="8131922" cy="1015663"/>
              </a:xfrm>
              <a:prstGeom prst="rect">
                <a:avLst/>
              </a:prstGeom>
              <a:blipFill>
                <a:blip r:embed="rId3"/>
                <a:stretch>
                  <a:fillRect l="-675" t="-3593"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42453" y="2694902"/>
            <a:ext cx="8437003" cy="15686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7456" y="2514600"/>
                <a:ext cx="59285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Constant-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MC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6" y="2514600"/>
                <a:ext cx="5928595" cy="369332"/>
              </a:xfrm>
              <a:prstGeom prst="rect">
                <a:avLst/>
              </a:prstGeom>
              <a:blipFill>
                <a:blip r:embed="rId10"/>
                <a:stretch>
                  <a:fillRect l="-926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4910534" y="3852173"/>
            <a:ext cx="2470646" cy="45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1200" y="3851807"/>
            <a:ext cx="118064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24321" y="3851113"/>
            <a:ext cx="0" cy="185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24321" y="4036473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57400" y="685800"/>
                <a:ext cx="4711483" cy="1536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85800"/>
                <a:ext cx="4711483" cy="1536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27096" y="1794117"/>
            <a:ext cx="221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sampled episode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4405" y="3071409"/>
            <a:ext cx="8437003" cy="1843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9408" y="2891107"/>
                <a:ext cx="59285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Temporal Difference Policy Evaluation </a:t>
                </a:r>
                <a:r>
                  <a:rPr lang="en-US" b="1" dirty="0">
                    <a:solidFill>
                      <a:schemeClr val="tx1"/>
                    </a:solidFill>
                  </a:rPr>
                  <a:t>;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𝑻𝑫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8" y="2891107"/>
                <a:ext cx="5928595" cy="369332"/>
              </a:xfrm>
              <a:prstGeom prst="rect">
                <a:avLst/>
              </a:prstGeom>
              <a:blipFill>
                <a:blip r:embed="rId2"/>
                <a:stretch>
                  <a:fillRect l="-8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16664" y="3470119"/>
                <a:ext cx="8131922" cy="101566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visiting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transiting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a singe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4" y="3470119"/>
                <a:ext cx="8131922" cy="1015663"/>
              </a:xfrm>
              <a:prstGeom prst="rect">
                <a:avLst/>
              </a:prstGeom>
              <a:blipFill>
                <a:blip r:embed="rId3"/>
                <a:stretch>
                  <a:fillRect l="-600" t="-2994" b="-4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4205608" y="4485782"/>
            <a:ext cx="13716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39008" y="44857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891408" y="4491307"/>
            <a:ext cx="0" cy="185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91408" y="4676667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8601" y="5105400"/>
                <a:ext cx="86868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Bootstra</a:t>
                </a:r>
                <a:r>
                  <a:rPr lang="en-US" dirty="0" smtClean="0"/>
                  <a:t>pping: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TD method updates the state value using the previous estimations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TD target is an estimate because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it uses the current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it samples the expected value</a:t>
                </a:r>
                <a:endParaRPr lang="en-US" sz="1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105400"/>
                <a:ext cx="8686800" cy="1354217"/>
              </a:xfrm>
              <a:prstGeom prst="rect">
                <a:avLst/>
              </a:prstGeom>
              <a:blipFill>
                <a:blip r:embed="rId4"/>
                <a:stretch>
                  <a:fillRect l="-491" t="-2703" b="-5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57400" y="685800"/>
                <a:ext cx="4374146" cy="2057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85800"/>
                <a:ext cx="4374146" cy="2057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406146" y="23683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Bootstrapping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7000" y="6001299"/>
                <a:ext cx="3053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0" y="6001299"/>
                <a:ext cx="305346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3657600" y="6238240"/>
            <a:ext cx="1666240" cy="369406"/>
          </a:xfrm>
          <a:custGeom>
            <a:avLst/>
            <a:gdLst>
              <a:gd name="connsiteX0" fmla="*/ 1534160 w 1534160"/>
              <a:gd name="connsiteY0" fmla="*/ 0 h 369406"/>
              <a:gd name="connsiteX1" fmla="*/ 619760 w 1534160"/>
              <a:gd name="connsiteY1" fmla="*/ 365760 h 369406"/>
              <a:gd name="connsiteX2" fmla="*/ 0 w 1534160"/>
              <a:gd name="connsiteY2" fmla="*/ 182880 h 3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160" h="369406">
                <a:moveTo>
                  <a:pt x="1534160" y="0"/>
                </a:moveTo>
                <a:cubicBezTo>
                  <a:pt x="1204806" y="167640"/>
                  <a:pt x="875453" y="335280"/>
                  <a:pt x="619760" y="365760"/>
                </a:cubicBezTo>
                <a:cubicBezTo>
                  <a:pt x="364067" y="396240"/>
                  <a:pt x="47413" y="226907"/>
                  <a:pt x="0" y="18288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1236553">
            <a:off x="4452757" y="5733882"/>
            <a:ext cx="2421216" cy="369406"/>
          </a:xfrm>
          <a:custGeom>
            <a:avLst/>
            <a:gdLst>
              <a:gd name="connsiteX0" fmla="*/ 1534160 w 1534160"/>
              <a:gd name="connsiteY0" fmla="*/ 0 h 369406"/>
              <a:gd name="connsiteX1" fmla="*/ 619760 w 1534160"/>
              <a:gd name="connsiteY1" fmla="*/ 365760 h 369406"/>
              <a:gd name="connsiteX2" fmla="*/ 0 w 1534160"/>
              <a:gd name="connsiteY2" fmla="*/ 182880 h 3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160" h="369406">
                <a:moveTo>
                  <a:pt x="1534160" y="0"/>
                </a:moveTo>
                <a:cubicBezTo>
                  <a:pt x="1204806" y="167640"/>
                  <a:pt x="875453" y="335280"/>
                  <a:pt x="619760" y="365760"/>
                </a:cubicBezTo>
                <a:cubicBezTo>
                  <a:pt x="364067" y="396240"/>
                  <a:pt x="47413" y="226907"/>
                  <a:pt x="0" y="18288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46666"/>
            <a:ext cx="8077200" cy="3472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731222"/>
                <a:ext cx="6477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Algorithm : Tabular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𝑇𝐷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for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31222"/>
                <a:ext cx="6477000" cy="430887"/>
              </a:xfrm>
              <a:prstGeom prst="rect">
                <a:avLst/>
              </a:prstGeom>
              <a:blipFill>
                <a:blip r:embed="rId2"/>
                <a:stretch>
                  <a:fillRect l="-1223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1371600"/>
                <a:ext cx="7772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arbitrarily,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to the policy to be evaluated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Repeat</a:t>
                </a:r>
                <a:r>
                  <a:rPr lang="en-US" dirty="0" smtClean="0"/>
                  <a:t>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Repeat</a:t>
                </a:r>
                <a:r>
                  <a:rPr lang="en-US" dirty="0" smtClean="0"/>
                  <a:t> (for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each step </a:t>
                </a:r>
                <a:r>
                  <a:rPr lang="en-US" dirty="0" smtClean="0"/>
                  <a:t>of episode)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action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observe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s’</a:t>
                </a:r>
                <a:endParaRPr lang="en-US" dirty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2862322"/>
              </a:xfrm>
              <a:prstGeom prst="rect">
                <a:avLst/>
              </a:prstGeom>
              <a:blipFill>
                <a:blip r:embed="rId3"/>
                <a:stretch>
                  <a:fillRect l="-627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2760" y="6187271"/>
                <a:ext cx="56388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6187271"/>
                <a:ext cx="5638800" cy="60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8780" y="4624432"/>
            <a:ext cx="8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backups (MC  method and TD methods) : Use a single sample success 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80" y="5427429"/>
            <a:ext cx="844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Backups (DP approach)  : Use complete distribution of all possible successors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Advantages of TD Policy Evaluation (prediction)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914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advantages do TD methods have over Monte Carlo and DP methods?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676400"/>
                <a:ext cx="8763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TD methods learn their estimates on the basis of other estimates (Bootstrap)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TD methods do not require a model of the environment, i.e., reward and state transition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TD methods can be naturally implemented in 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on-line</a:t>
                </a:r>
                <a:r>
                  <a:rPr lang="en-US" dirty="0" smtClean="0"/>
                  <a:t>, fully incremental fashion: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Monte Carlo Method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must wait until the end of an episode</a:t>
                </a:r>
                <a:r>
                  <a:rPr lang="en-US" dirty="0" smtClean="0"/>
                  <a:t>, because only then the return is revealed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TD methods operates with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 single transition of state and action </a:t>
                </a:r>
                <a:r>
                  <a:rPr lang="en-US" dirty="0" smtClean="0"/>
                  <a:t>(a single time step)</a:t>
                </a:r>
                <a:r>
                  <a:rPr lang="en-US" dirty="0" smtClean="0">
                    <a:sym typeface="Wingdings" panose="05000000000000000000" pitchFamily="2" charset="2"/>
                  </a:rPr>
                  <a:t> advantages for continuous task and learning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TD methods and Monte Carlo methods 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 in the mean for a constant step-size if it is sufficiently small, and with probability 1 if the step-size parameter decreases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practice, TD methods have usually been found to converge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MC methods on stochastic tasks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8763000" cy="4524315"/>
              </a:xfrm>
              <a:prstGeom prst="rect">
                <a:avLst/>
              </a:prstGeom>
              <a:blipFill>
                <a:blip r:embed="rId2"/>
                <a:stretch>
                  <a:fillRect l="-487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1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7003" y="2800426"/>
                <a:ext cx="7924800" cy="13542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On each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single episode: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/>
              </a:p>
              <a:p>
                <a:endParaRPr lang="en-US" sz="60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3" y="2800426"/>
                <a:ext cx="7924800" cy="1354217"/>
              </a:xfrm>
              <a:prstGeom prst="rect">
                <a:avLst/>
              </a:prstGeom>
              <a:blipFill>
                <a:blip r:embed="rId2"/>
                <a:stretch>
                  <a:fillRect l="-615" t="-2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473297"/>
            <a:ext cx="8763000" cy="23087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804" y="2292996"/>
                <a:ext cx="65743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Temporal Difference Policy Evaluation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b="1" dirty="0" smtClean="0"/>
                  <a:t>function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4" y="2292996"/>
                <a:ext cx="6574396" cy="369332"/>
              </a:xfrm>
              <a:prstGeom prst="rect">
                <a:avLst/>
              </a:prstGeom>
              <a:blipFill>
                <a:blip r:embed="rId3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49448" y="3911025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Current estimate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7061283" y="3546854"/>
            <a:ext cx="138693" cy="762000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203" y="5129171"/>
            <a:ext cx="7336397" cy="1576429"/>
          </a:xfrm>
          <a:prstGeom prst="rect">
            <a:avLst/>
          </a:prstGeom>
          <a:solidFill>
            <a:srgbClr val="EEFF0D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4838" y="5498283"/>
            <a:ext cx="277301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Evaluation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3777" y="5493603"/>
            <a:ext cx="333482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FF"/>
                </a:solidFill>
              </a:rPr>
              <a:t>On-Policy TD Control (SARSA)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FF"/>
                </a:solidFill>
              </a:rPr>
              <a:t>Off-Policy </a:t>
            </a:r>
            <a:r>
              <a:rPr lang="en-US" sz="1600" b="1" dirty="0" smtClean="0">
                <a:solidFill>
                  <a:srgbClr val="3333FF"/>
                </a:solidFill>
              </a:rPr>
              <a:t>TD </a:t>
            </a:r>
            <a:r>
              <a:rPr lang="en-US" sz="1600" b="1" dirty="0">
                <a:solidFill>
                  <a:srgbClr val="3333FF"/>
                </a:solidFill>
              </a:rPr>
              <a:t>Control </a:t>
            </a:r>
            <a:r>
              <a:rPr lang="en-US" sz="1600" b="1" dirty="0" smtClean="0">
                <a:solidFill>
                  <a:srgbClr val="3333FF"/>
                </a:solidFill>
              </a:rPr>
              <a:t>(Q-learning)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05993" y="5094323"/>
            <a:ext cx="408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TD Generalized Policy iteration for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88305" y="5474396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05" y="5474396"/>
                <a:ext cx="310983" cy="384721"/>
              </a:xfrm>
              <a:prstGeom prst="rect">
                <a:avLst/>
              </a:prstGeom>
              <a:blipFill>
                <a:blip r:embed="rId7"/>
                <a:stretch>
                  <a:fillRect l="-21569" r="-2156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4478021" y="3959018"/>
            <a:ext cx="184657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4011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157271" y="3964543"/>
            <a:ext cx="0" cy="185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57271" y="4149903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15885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73" y="1297800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36459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3" y="1297800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 l="-219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7033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73" y="12978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2" idx="6"/>
            <a:endCxn id="19" idx="2"/>
          </p:cNvCxnSpPr>
          <p:nvPr/>
        </p:nvCxnSpPr>
        <p:spPr>
          <a:xfrm>
            <a:off x="2121973" y="15645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79769" y="15645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36773" y="1564500"/>
            <a:ext cx="910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4913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51929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09321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54276" y="1552259"/>
                <a:ext cx="832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6" y="1552259"/>
                <a:ext cx="8322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0740" y="1219200"/>
                <a:ext cx="628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40" y="1219200"/>
                <a:ext cx="6285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341182" y="1530826"/>
                <a:ext cx="127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2" y="1530826"/>
                <a:ext cx="12715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500898" y="1561991"/>
                <a:ext cx="127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8" y="1561991"/>
                <a:ext cx="12715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520" y="704502"/>
                <a:ext cx="876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 we estimate state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,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using a TD method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704502"/>
                <a:ext cx="8763001" cy="369332"/>
              </a:xfrm>
              <a:prstGeom prst="rect">
                <a:avLst/>
              </a:prstGeom>
              <a:blipFill>
                <a:blip r:embed="rId15"/>
                <a:stretch>
                  <a:fillRect l="-6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645973" y="3150485"/>
            <a:ext cx="316427" cy="149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12673" y="3089065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Note that the action taken is given as data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6369" y="6432671"/>
            <a:ext cx="308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Estimation and prediction problem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36445" y="6432671"/>
            <a:ext cx="308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Decision making problems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 for Q function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866102"/>
            <a:ext cx="8818003" cy="39375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204" y="685800"/>
            <a:ext cx="2057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SARSA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7403" y="1219200"/>
                <a:ext cx="8001000" cy="305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arbitrarily</a:t>
                </a:r>
              </a:p>
              <a:p>
                <a:r>
                  <a:rPr lang="en-US" dirty="0" smtClean="0"/>
                  <a:t>Repeat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Repeat (for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each time step </a:t>
                </a:r>
                <a:r>
                  <a:rPr lang="en-US" dirty="0" smtClean="0"/>
                  <a:t>of episode):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   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   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3" y="1219200"/>
                <a:ext cx="8001000" cy="3051861"/>
              </a:xfrm>
              <a:prstGeom prst="rect">
                <a:avLst/>
              </a:prstGeom>
              <a:blipFill>
                <a:blip r:embed="rId3"/>
                <a:stretch>
                  <a:fillRect l="-609" t="-998" b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1204" y="5011657"/>
                <a:ext cx="893659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As in all on-policy methods</a:t>
                </a:r>
                <a:r>
                  <a:rPr lang="en-US" dirty="0" smtClean="0"/>
                  <a:t>, we continually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 for the behavioral policy, and the same time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toward greediness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Converges with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All state-action pairs are visited an infinite number of times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converges in the limit to the greedy policy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4" y="5011657"/>
                <a:ext cx="8936596" cy="1554272"/>
              </a:xfrm>
              <a:prstGeom prst="rect">
                <a:avLst/>
              </a:prstGeom>
              <a:blipFill>
                <a:blip r:embed="rId17"/>
                <a:stretch>
                  <a:fillRect l="-477" t="-1961" b="-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035006" y="2934855"/>
            <a:ext cx="1837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Behavioral </a:t>
            </a:r>
            <a:r>
              <a:rPr lang="en-US" dirty="0" smtClean="0">
                <a:solidFill>
                  <a:srgbClr val="FF0000"/>
                </a:solidFill>
              </a:rPr>
              <a:t>policy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Estimation policy </a:t>
            </a:r>
          </a:p>
        </p:txBody>
      </p:sp>
      <p:sp>
        <p:nvSpPr>
          <p:cNvPr id="3" name="TextBox 2"/>
          <p:cNvSpPr txBox="1"/>
          <p:nvPr/>
        </p:nvSpPr>
        <p:spPr>
          <a:xfrm rot="5400000">
            <a:off x="7623658" y="3177615"/>
            <a:ext cx="59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62000" y="2688377"/>
            <a:ext cx="207818" cy="1124463"/>
          </a:xfrm>
          <a:prstGeom prst="leftBrace">
            <a:avLst>
              <a:gd name="adj1" fmla="val 35606"/>
              <a:gd name="adj2" fmla="val 5251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23858</TotalTime>
  <Words>1801</Words>
  <Application>Microsoft Office PowerPoint</Application>
  <PresentationFormat>On-screen Show (4:3)</PresentationFormat>
  <Paragraphs>812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342</cp:revision>
  <dcterms:created xsi:type="dcterms:W3CDTF">2016-04-29T12:35:56Z</dcterms:created>
  <dcterms:modified xsi:type="dcterms:W3CDTF">2016-12-07T18:47:23Z</dcterms:modified>
</cp:coreProperties>
</file>