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58" r:id="rId3"/>
    <p:sldId id="381" r:id="rId4"/>
    <p:sldId id="382" r:id="rId5"/>
    <p:sldId id="383" r:id="rId6"/>
    <p:sldId id="384" r:id="rId7"/>
    <p:sldId id="385" r:id="rId8"/>
    <p:sldId id="386" r:id="rId9"/>
    <p:sldId id="387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79" r:id="rId18"/>
    <p:sldId id="380" r:id="rId19"/>
    <p:sldId id="366" r:id="rId20"/>
    <p:sldId id="371" r:id="rId21"/>
    <p:sldId id="372" r:id="rId22"/>
    <p:sldId id="368" r:id="rId23"/>
    <p:sldId id="369" r:id="rId24"/>
    <p:sldId id="367" r:id="rId25"/>
    <p:sldId id="370" r:id="rId26"/>
    <p:sldId id="373" r:id="rId27"/>
    <p:sldId id="374" r:id="rId28"/>
    <p:sldId id="376" r:id="rId29"/>
    <p:sldId id="377" r:id="rId30"/>
    <p:sldId id="378" r:id="rId31"/>
    <p:sldId id="38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4F81BD"/>
    <a:srgbClr val="EEF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4" autoAdjust="0"/>
    <p:restoredTop sz="94502" autoAdjust="0"/>
  </p:normalViewPr>
  <p:slideViewPr>
    <p:cSldViewPr>
      <p:cViewPr varScale="1">
        <p:scale>
          <a:sx n="109" d="100"/>
          <a:sy n="109" d="100"/>
        </p:scale>
        <p:origin x="184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2E506-8BB5-48FA-A1AA-2106DB369FE6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27C5D-FA26-4DBC-9605-00ECC117D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00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02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97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70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88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46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6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0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7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8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1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4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9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9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4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C2238-61B8-4A7B-BB0A-FA02EE5FBFC7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9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15.png"/><Relationship Id="rId7" Type="http://schemas.openxmlformats.org/officeDocument/2006/relationships/image" Target="../media/image9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07.png"/><Relationship Id="rId7" Type="http://schemas.openxmlformats.org/officeDocument/2006/relationships/image" Target="../media/image14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219200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rgbClr val="3333FF"/>
                </a:solidFill>
              </a:rPr>
              <a:t>L17. Reinforcement Learning</a:t>
            </a:r>
          </a:p>
          <a:p>
            <a:pPr algn="ctr"/>
            <a:r>
              <a:rPr lang="en-US" sz="2500" b="1" dirty="0" smtClean="0">
                <a:solidFill>
                  <a:srgbClr val="3333FF"/>
                </a:solidFill>
              </a:rPr>
              <a:t>(Extensions)</a:t>
            </a:r>
          </a:p>
        </p:txBody>
      </p:sp>
    </p:spTree>
    <p:extLst>
      <p:ext uri="{BB962C8B-B14F-4D97-AF65-F5344CB8AC3E}">
        <p14:creationId xmlns:p14="http://schemas.microsoft.com/office/powerpoint/2010/main" val="214474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3276600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One step</a:t>
            </a:r>
            <a:r>
              <a:rPr lang="en-US" dirty="0" smtClean="0">
                <a:sym typeface="Wingdings" panose="05000000000000000000" pitchFamily="2" charset="2"/>
              </a:rPr>
              <a:t> Multiple steps ahead (links to Monte Carlo)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2. Model-free Include the model of environment (links to Dynamic programming)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3. Tabular  Continuous space (links to supervised learning)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4. Single agent  Multiple Agents (links to Game theory: Stochastic Game)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23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Q-learning with function approximation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314450" y="1364056"/>
                <a:ext cx="6515100" cy="5254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450" y="1364056"/>
                <a:ext cx="6515100" cy="5254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21970" y="849582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Q-learning (stochastic gradient update)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21970" y="2438400"/>
            <a:ext cx="8077200" cy="2076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Problem:</a:t>
            </a:r>
          </a:p>
          <a:p>
            <a:endParaRPr lang="en-US" sz="600" dirty="0" smtClean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Basic Q-Learning keeps a table of all q-values</a:t>
            </a:r>
          </a:p>
          <a:p>
            <a:pPr>
              <a:lnSpc>
                <a:spcPct val="90000"/>
              </a:lnSpc>
            </a:pPr>
            <a:endParaRPr lang="en-US" sz="1000" dirty="0" smtClean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We cannot possibly learn about every single state!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Too many states to visit them all in training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Too many states to hold the q-tables in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Doesn’t generalize to unseen states/actions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1650" y="4601264"/>
            <a:ext cx="807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3333FF"/>
                </a:solidFill>
              </a:rPr>
              <a:t>Solution:</a:t>
            </a:r>
            <a:endParaRPr lang="en-US" sz="600" dirty="0" smtClean="0">
              <a:solidFill>
                <a:srgbClr val="3333FF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Learn about some small number of training states from experience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Generalize that experience to new, similar </a:t>
            </a:r>
            <a:r>
              <a:rPr lang="en-US" dirty="0" smtClean="0"/>
              <a:t>situations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fundamental </a:t>
            </a:r>
            <a:r>
              <a:rPr lang="en-US" dirty="0"/>
              <a:t>idea in machine </a:t>
            </a:r>
            <a:r>
              <a:rPr lang="en-US" dirty="0" smtClean="0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69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632020" y="1474390"/>
            <a:ext cx="2171700" cy="2126456"/>
            <a:chOff x="3408" y="912"/>
            <a:chExt cx="1584" cy="1551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3408" y="912"/>
              <a:ext cx="1584" cy="1551"/>
              <a:chOff x="3360" y="1008"/>
              <a:chExt cx="1584" cy="1551"/>
            </a:xfrm>
          </p:grpSpPr>
          <p:pic>
            <p:nvPicPr>
              <p:cNvPr id="9" name="Picture 6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r="73026"/>
              <a:stretch>
                <a:fillRect/>
              </a:stretch>
            </p:blipFill>
            <p:spPr bwMode="auto">
              <a:xfrm>
                <a:off x="3360" y="1008"/>
                <a:ext cx="768" cy="1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" name="Picture 7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72498" r="-1158"/>
              <a:stretch>
                <a:fillRect/>
              </a:stretch>
            </p:blipFill>
            <p:spPr bwMode="auto">
              <a:xfrm>
                <a:off x="4128" y="1008"/>
                <a:ext cx="816" cy="1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80" y="1872"/>
              <a:ext cx="216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92" y="2160"/>
              <a:ext cx="197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1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504" y="2160"/>
              <a:ext cx="216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3789653" y="1474390"/>
            <a:ext cx="2171700" cy="2126456"/>
            <a:chOff x="3456" y="2592"/>
            <a:chExt cx="1584" cy="1551"/>
          </a:xfrm>
        </p:grpSpPr>
        <p:grpSp>
          <p:nvGrpSpPr>
            <p:cNvPr id="12" name="Group 12"/>
            <p:cNvGrpSpPr>
              <a:grpSpLocks/>
            </p:cNvGrpSpPr>
            <p:nvPr/>
          </p:nvGrpSpPr>
          <p:grpSpPr bwMode="auto">
            <a:xfrm>
              <a:off x="3456" y="2592"/>
              <a:ext cx="1584" cy="1551"/>
              <a:chOff x="3360" y="1008"/>
              <a:chExt cx="1584" cy="1551"/>
            </a:xfrm>
          </p:grpSpPr>
          <p:pic>
            <p:nvPicPr>
              <p:cNvPr id="16" name="Picture 1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r="73026"/>
              <a:stretch>
                <a:fillRect/>
              </a:stretch>
            </p:blipFill>
            <p:spPr bwMode="auto">
              <a:xfrm>
                <a:off x="3360" y="1008"/>
                <a:ext cx="768" cy="1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Picture 1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72498" r="-1158"/>
              <a:stretch>
                <a:fillRect/>
              </a:stretch>
            </p:blipFill>
            <p:spPr bwMode="auto">
              <a:xfrm>
                <a:off x="4128" y="1008"/>
                <a:ext cx="816" cy="1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3" name="Picture 1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72" y="2832"/>
              <a:ext cx="216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1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04" y="2976"/>
              <a:ext cx="197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04" y="2688"/>
              <a:ext cx="216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8" name="Group 18"/>
          <p:cNvGrpSpPr>
            <a:grpSpLocks/>
          </p:cNvGrpSpPr>
          <p:nvPr/>
        </p:nvGrpSpPr>
        <p:grpSpPr bwMode="auto">
          <a:xfrm>
            <a:off x="6233575" y="1474390"/>
            <a:ext cx="2171700" cy="2126456"/>
            <a:chOff x="3744" y="3190"/>
            <a:chExt cx="1056" cy="1034"/>
          </a:xfrm>
        </p:grpSpPr>
        <p:grpSp>
          <p:nvGrpSpPr>
            <p:cNvPr id="19" name="Group 19"/>
            <p:cNvGrpSpPr>
              <a:grpSpLocks/>
            </p:cNvGrpSpPr>
            <p:nvPr/>
          </p:nvGrpSpPr>
          <p:grpSpPr bwMode="auto">
            <a:xfrm>
              <a:off x="3744" y="3190"/>
              <a:ext cx="1056" cy="1034"/>
              <a:chOff x="3360" y="1008"/>
              <a:chExt cx="1584" cy="1551"/>
            </a:xfrm>
          </p:grpSpPr>
          <p:pic>
            <p:nvPicPr>
              <p:cNvPr id="24" name="Picture 20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r="73026"/>
              <a:stretch>
                <a:fillRect/>
              </a:stretch>
            </p:blipFill>
            <p:spPr bwMode="auto">
              <a:xfrm>
                <a:off x="3360" y="1008"/>
                <a:ext cx="768" cy="1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" name="Picture 2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72498" r="-1158"/>
              <a:stretch>
                <a:fillRect/>
              </a:stretch>
            </p:blipFill>
            <p:spPr bwMode="auto">
              <a:xfrm>
                <a:off x="4128" y="1008"/>
                <a:ext cx="816" cy="1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0" name="Picture 2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92" y="3830"/>
              <a:ext cx="144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2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000" y="4022"/>
              <a:ext cx="131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2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08" y="4022"/>
              <a:ext cx="14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Rectangle 25"/>
            <p:cNvSpPr>
              <a:spLocks noChangeArrowheads="1"/>
            </p:cNvSpPr>
            <p:nvPr/>
          </p:nvSpPr>
          <p:spPr bwMode="auto">
            <a:xfrm>
              <a:off x="4512" y="326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04800" y="762000"/>
            <a:ext cx="272415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latin typeface="Calibri" pitchFamily="34" charset="0"/>
              </a:rPr>
              <a:t>Obtained experience:</a:t>
            </a:r>
          </a:p>
          <a:p>
            <a:pPr algn="ctr">
              <a:lnSpc>
                <a:spcPct val="90000"/>
              </a:lnSpc>
            </a:pPr>
            <a:r>
              <a:rPr lang="en-US" dirty="0" smtClean="0">
                <a:latin typeface="Calibri" pitchFamily="34" charset="0"/>
              </a:rPr>
              <a:t>This state is bad!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Q-learning with function approximation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81400" y="1011299"/>
            <a:ext cx="471444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 smtClean="0">
                <a:latin typeface="Calibri" pitchFamily="34" charset="0"/>
              </a:rPr>
              <a:t>Complete new states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90531" y="2537618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?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316067" y="3749678"/>
                <a:ext cx="5566792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Are these states are good or bad?</a:t>
                </a:r>
              </a:p>
              <a:p>
                <a:endParaRPr lang="en-US" sz="11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For table representation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we cannot answer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700" dirty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FF0000"/>
                    </a:solidFill>
                  </a:rPr>
                  <a:t>We can represent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using the properties of the current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: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067" y="3749678"/>
                <a:ext cx="5566792" cy="2031325"/>
              </a:xfrm>
              <a:prstGeom prst="rect">
                <a:avLst/>
              </a:prstGeom>
              <a:blipFill>
                <a:blip r:embed="rId6"/>
                <a:stretch>
                  <a:fillRect l="-767" t="-1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3716576" y="5243409"/>
                <a:ext cx="5231425" cy="6924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6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600" dirty="0" smtClean="0"/>
                  <a:t>,…,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700" b="0" i="0" smtClean="0"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</m:oMath>
                  </m:oMathPara>
                </a14:m>
                <a:endParaRPr lang="en-US" sz="700" b="0" i="0" dirty="0" smtClean="0">
                  <a:latin typeface="Cambria Math" panose="02040503050406030204" pitchFamily="18" charset="0"/>
                </a:endParaRPr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            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576" y="5243409"/>
                <a:ext cx="5231425" cy="692497"/>
              </a:xfrm>
              <a:prstGeom prst="rect">
                <a:avLst/>
              </a:prstGeom>
              <a:blipFill>
                <a:blip r:embed="rId7"/>
                <a:stretch>
                  <a:fillRect t="-2632" b="-4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3124200" y="6192959"/>
                <a:ext cx="60198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</a:rPr>
                  <a:t>: distance to closet ghost, number of ghost, distance to foods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6192959"/>
                <a:ext cx="6019800" cy="338554"/>
              </a:xfrm>
              <a:prstGeom prst="rect">
                <a:avLst/>
              </a:prstGeom>
              <a:blipFill>
                <a:blip r:embed="rId8"/>
                <a:stretch>
                  <a:fillRect l="-101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282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Q-learning with function approximation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3370" y="1068717"/>
                <a:ext cx="807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600" dirty="0" smtClean="0"/>
              </a:p>
              <a:p>
                <a:r>
                  <a:rPr lang="en-US" dirty="0" smtClean="0"/>
                  <a:t>Approximate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 smtClean="0"/>
                  <a:t> as a function: 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70" y="1068717"/>
                <a:ext cx="8077200" cy="461665"/>
              </a:xfrm>
              <a:prstGeom prst="rect">
                <a:avLst/>
              </a:prstGeom>
              <a:blipFill>
                <a:blip r:embed="rId2"/>
                <a:stretch>
                  <a:fillRect l="-604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085850" y="1636669"/>
                <a:ext cx="6019800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 smtClean="0"/>
                  <a:t>,…,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800" b="0" i="0" smtClean="0"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</m:oMath>
                  </m:oMathPara>
                </a14:m>
                <a:endParaRPr lang="en-US" sz="800" b="0" i="0" dirty="0" smtClean="0">
                  <a:latin typeface="Cambria Math" panose="02040503050406030204" pitchFamily="18" charset="0"/>
                </a:endParaRPr>
              </a:p>
              <a:p>
                <a:r>
                  <a:rPr lang="en-US" dirty="0" smtClean="0"/>
                  <a:t>	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850" y="1636669"/>
                <a:ext cx="6019800" cy="769441"/>
              </a:xfrm>
              <a:prstGeom prst="rect">
                <a:avLst/>
              </a:prstGeom>
              <a:blipFill>
                <a:blip r:embed="rId3"/>
                <a:stretch>
                  <a:fillRect l="-202" t="-3937" b="-5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331970" y="2520035"/>
                <a:ext cx="443484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 : weight vector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: features vector</a:t>
                </a:r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970" y="2520035"/>
                <a:ext cx="4434840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228600" y="1066800"/>
            <a:ext cx="8305800" cy="194893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40970" y="3117216"/>
                <a:ext cx="86868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Features,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, are supposed to be properties of the state-action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pair that are indicative of the quality of taking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and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70" y="3117216"/>
                <a:ext cx="8686800" cy="646331"/>
              </a:xfrm>
              <a:prstGeom prst="rect">
                <a:avLst/>
              </a:prstGeom>
              <a:blipFill>
                <a:blip r:embed="rId5"/>
                <a:stretch>
                  <a:fillRect l="-421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220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524000" y="6276269"/>
                <a:ext cx="6553200" cy="44842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6276269"/>
                <a:ext cx="6553200" cy="448428"/>
              </a:xfrm>
              <a:prstGeom prst="rect">
                <a:avLst/>
              </a:prstGeom>
              <a:blipFill>
                <a:blip r:embed="rId2"/>
                <a:stretch>
                  <a:fillRect b="-82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Q-learning with function approximation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33400" y="914400"/>
                <a:ext cx="8153400" cy="894797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b="0" dirty="0" smtClean="0">
                    <a:solidFill>
                      <a:schemeClr val="tx1"/>
                    </a:solidFill>
                  </a:rPr>
                  <a:t>On each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600" dirty="0" smtClean="0"/>
              </a:p>
              <a:p>
                <a:endParaRPr lang="en-US" sz="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14400"/>
                <a:ext cx="8153400" cy="894797"/>
              </a:xfrm>
              <a:prstGeom prst="rect">
                <a:avLst/>
              </a:prstGeom>
              <a:blipFill>
                <a:blip r:embed="rId3"/>
                <a:stretch>
                  <a:fillRect l="-673" t="-340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181600" y="1864852"/>
            <a:ext cx="1524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Estimate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9797" y="789903"/>
            <a:ext cx="8437003" cy="143162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04800" y="609600"/>
            <a:ext cx="59285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Algorithm : Q-learning with function approximation</a:t>
            </a:r>
            <a:endParaRPr lang="en-US" b="1" dirty="0"/>
          </a:p>
        </p:txBody>
      </p:sp>
      <p:sp>
        <p:nvSpPr>
          <p:cNvPr id="20" name="Left Brace 19"/>
          <p:cNvSpPr/>
          <p:nvPr/>
        </p:nvSpPr>
        <p:spPr>
          <a:xfrm rot="16200000">
            <a:off x="5921819" y="1300409"/>
            <a:ext cx="122860" cy="1139906"/>
          </a:xfrm>
          <a:prstGeom prst="leftBrace">
            <a:avLst>
              <a:gd name="adj1" fmla="val 40786"/>
              <a:gd name="adj2" fmla="val 4833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743200" y="1863139"/>
            <a:ext cx="2667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B050"/>
                </a:solidFill>
              </a:rPr>
              <a:t>Target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22" name="Left Brace 21"/>
          <p:cNvSpPr/>
          <p:nvPr/>
        </p:nvSpPr>
        <p:spPr>
          <a:xfrm rot="16200000">
            <a:off x="4053869" y="698527"/>
            <a:ext cx="122096" cy="2341003"/>
          </a:xfrm>
          <a:prstGeom prst="leftBrace">
            <a:avLst>
              <a:gd name="adj1" fmla="val 40786"/>
              <a:gd name="adj2" fmla="val 48333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3299" y="2398432"/>
                <a:ext cx="838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This is equivalent to find the weight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 that maximizes the following objective function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99" y="2398432"/>
                <a:ext cx="8382000" cy="369332"/>
              </a:xfrm>
              <a:prstGeom prst="rect">
                <a:avLst/>
              </a:prstGeom>
              <a:blipFill>
                <a:blip r:embed="rId4"/>
                <a:stretch>
                  <a:fillRect l="-65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790289" y="2720648"/>
                <a:ext cx="5494581" cy="8724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US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limLow>
                                                <m:limLowPr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limLow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max</m:t>
                                                  </m:r>
                                                </m:e>
                                                <m:lim>
                                                  <m:r>
                                                    <a:rPr lang="en-US" i="1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lim>
                                              </m:limLow>
                                            </m:fNam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US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𝑄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b="0" i="0" smtClean="0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 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𝑠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′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en-US" i="1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i="1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  <m:r>
                                                    <a:rPr lang="en-US" i="1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;</m:t>
                                                  </m:r>
                                                  <m:r>
                                                    <a:rPr lang="en-US" i="1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d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𝑄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289" y="2720648"/>
                <a:ext cx="5494581" cy="8724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3100799" y="3390035"/>
            <a:ext cx="2667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B050"/>
                </a:solidFill>
              </a:rPr>
              <a:t>Target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16" name="Left Brace 15"/>
          <p:cNvSpPr/>
          <p:nvPr/>
        </p:nvSpPr>
        <p:spPr>
          <a:xfrm rot="16200000">
            <a:off x="4435200" y="2388101"/>
            <a:ext cx="121199" cy="2008817"/>
          </a:xfrm>
          <a:prstGeom prst="leftBrace">
            <a:avLst>
              <a:gd name="adj1" fmla="val 40786"/>
              <a:gd name="adj2" fmla="val 48333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765893" y="3395246"/>
            <a:ext cx="1524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Estimate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5" name="Left Brace 24"/>
          <p:cNvSpPr/>
          <p:nvPr/>
        </p:nvSpPr>
        <p:spPr>
          <a:xfrm rot="16200000">
            <a:off x="6377469" y="2896379"/>
            <a:ext cx="122861" cy="990600"/>
          </a:xfrm>
          <a:prstGeom prst="leftBrace">
            <a:avLst>
              <a:gd name="adj1" fmla="val 40786"/>
              <a:gd name="adj2" fmla="val 4833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97682" y="3716670"/>
                <a:ext cx="62079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For </a:t>
                </a:r>
                <a:r>
                  <a:rPr lang="en-US" dirty="0" smtClean="0">
                    <a:solidFill>
                      <a:srgbClr val="3333FF"/>
                    </a:solidFill>
                  </a:rPr>
                  <a:t>a single transition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the error can be expressed as: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82" y="3716670"/>
                <a:ext cx="6207918" cy="369332"/>
              </a:xfrm>
              <a:prstGeom prst="rect">
                <a:avLst/>
              </a:prstGeom>
              <a:blipFill>
                <a:blip r:embed="rId6"/>
                <a:stretch>
                  <a:fillRect l="-88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57200" y="4122520"/>
                <a:ext cx="6296422" cy="1295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Error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1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func>
                                    <m:funcPr>
                                      <m:ctrlPr>
                                        <a:rPr lang="en-US" sz="16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sz="16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a:rPr lang="en-US" sz="16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16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𝑄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600" b="0" i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6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6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6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16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                               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1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func>
                                    <m:funcPr>
                                      <m:ctrlPr>
                                        <a:rPr lang="en-US" sz="16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sz="16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a:rPr lang="en-US" sz="16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16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𝑄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600" b="0" i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6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6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6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16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122520"/>
                <a:ext cx="6296422" cy="12959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990600" y="5455034"/>
                <a:ext cx="6407716" cy="645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Error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func>
                                <m:funcPr>
                                  <m:ctrlPr>
                                    <a:rPr lang="en-US" sz="1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6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sz="16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6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600" b="0" i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sz="16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16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6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16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16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en-US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sSub>
                        <m:sSub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160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455034"/>
                <a:ext cx="6407716" cy="6455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760280" y="4845599"/>
                <a:ext cx="2352439" cy="4551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sSub>
                        <m:sSubPr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280" y="4845599"/>
                <a:ext cx="2352439" cy="455125"/>
              </a:xfrm>
              <a:prstGeom prst="rect">
                <a:avLst/>
              </a:prstGeom>
              <a:blipFill>
                <a:blip r:embed="rId9"/>
                <a:stretch>
                  <a:fillRect t="-141333" r="-3886" b="-20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3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6477000"/>
            <a:ext cx="815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https://www.nervanasys.com/demystifying-deep-reinforcement-learning/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Deep Reinforcement Learning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04800" y="990600"/>
                <a:ext cx="8458200" cy="378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Use a neural network for estimating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990600"/>
                <a:ext cx="8458200" cy="378630"/>
              </a:xfrm>
              <a:prstGeom prst="rect">
                <a:avLst/>
              </a:prstGeom>
              <a:blipFill>
                <a:blip r:embed="rId2"/>
                <a:stretch>
                  <a:fillRect l="-576" t="-9677" b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04800" y="1435586"/>
            <a:ext cx="3892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Playing Atari [Google DeepMind, 2013]: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07731" y="4891018"/>
                <a:ext cx="830873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• last 4 frames (images) ⇒ 3-layer NN ⇒ keystroke (move left, right, stroke)</a:t>
                </a:r>
              </a:p>
              <a:p>
                <a:r>
                  <a:rPr lang="en-US" dirty="0" smtClean="0"/>
                  <a:t>•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/>
                  <a:t>greedy, train over 10M frames with 1M replay memory </a:t>
                </a:r>
                <a:endParaRPr lang="en-US" dirty="0" smtClean="0"/>
              </a:p>
              <a:p>
                <a:r>
                  <a:rPr lang="en-US" dirty="0" smtClean="0"/>
                  <a:t>• </a:t>
                </a:r>
                <a:r>
                  <a:rPr lang="en-US" dirty="0"/>
                  <a:t>Human-level performance on some games (</a:t>
                </a:r>
                <a:r>
                  <a:rPr lang="en-US" dirty="0" smtClean="0"/>
                  <a:t>breakout)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31" y="4891018"/>
                <a:ext cx="8308731" cy="923330"/>
              </a:xfrm>
              <a:prstGeom prst="rect">
                <a:avLst/>
              </a:prstGeom>
              <a:blipFill>
                <a:blip r:embed="rId3"/>
                <a:stretch>
                  <a:fillRect l="-587" t="-4605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2362200"/>
            <a:ext cx="5715000" cy="18978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2634" y="2969411"/>
                <a:ext cx="798372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                 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34" y="2969411"/>
                <a:ext cx="7983724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04800" y="3461854"/>
            <a:ext cx="13324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move left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move right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stroke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119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Q-Learning with Neural Network</a:t>
            </a:r>
            <a:endParaRPr lang="en-US" b="1" dirty="0">
              <a:solidFill>
                <a:srgbClr val="3333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557" y="4038600"/>
            <a:ext cx="4480754" cy="27161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2400" y="762000"/>
                <a:ext cx="868680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Screen size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84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×84</m:t>
                    </m:r>
                  </m:oMath>
                </a14:m>
                <a:r>
                  <a:rPr lang="en-US" dirty="0" smtClean="0"/>
                  <a:t> and convert to grayscale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256</m:t>
                    </m:r>
                  </m:oMath>
                </a14:m>
                <a:r>
                  <a:rPr lang="en-US" dirty="0" smtClean="0"/>
                  <a:t> gray levels</a:t>
                </a:r>
              </a:p>
              <a:p>
                <a:endParaRPr lang="en-US" sz="600" dirty="0"/>
              </a:p>
              <a:p>
                <a:r>
                  <a:rPr lang="en-US" dirty="0" smtClean="0"/>
                  <a:t>State size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84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84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67970</m:t>
                        </m:r>
                      </m:sup>
                    </m:sSup>
                  </m:oMath>
                </a14:m>
                <a:r>
                  <a:rPr lang="en-US" dirty="0" smtClean="0"/>
                  <a:t> more than the number of atoms in the known universe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762000"/>
                <a:ext cx="8686800" cy="738664"/>
              </a:xfrm>
              <a:prstGeom prst="rect">
                <a:avLst/>
              </a:prstGeom>
              <a:blipFill>
                <a:blip r:embed="rId3"/>
                <a:stretch>
                  <a:fillRect l="-561" t="-4132" r="-70" b="-1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950654" y="1987034"/>
                <a:ext cx="11612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654" y="1987034"/>
                <a:ext cx="1161215" cy="369332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111869" y="1676400"/>
            <a:ext cx="460131" cy="990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929554" y="1987034"/>
                <a:ext cx="9877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67970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554" y="1987034"/>
                <a:ext cx="9877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/>
          <p:cNvSpPr/>
          <p:nvPr/>
        </p:nvSpPr>
        <p:spPr>
          <a:xfrm rot="10800000">
            <a:off x="4648200" y="1676400"/>
            <a:ext cx="304800" cy="990600"/>
          </a:xfrm>
          <a:prstGeom prst="leftBrace">
            <a:avLst>
              <a:gd name="adj1" fmla="val 2811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0500" y="2934582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Need to represent this large Q table using a function approximation (Deep learning)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Need to estimate Q-values for states that have never been seen before (generalization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027980" y="3755032"/>
                <a:ext cx="467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980" y="3755032"/>
                <a:ext cx="46782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863702" y="3755032"/>
                <a:ext cx="4731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702" y="3755032"/>
                <a:ext cx="47314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731038" y="3755032"/>
                <a:ext cx="4872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038" y="3755032"/>
                <a:ext cx="48724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7586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88" y="1752600"/>
            <a:ext cx="8151223" cy="3429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Q-Learning with Neural Network</a:t>
            </a:r>
            <a:endParaRPr 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490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876300"/>
            <a:ext cx="7219950" cy="51054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752600" y="3810000"/>
            <a:ext cx="5105400" cy="3048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2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52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3276600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One step</a:t>
            </a:r>
            <a:r>
              <a:rPr lang="en-US" dirty="0" smtClean="0">
                <a:sym typeface="Wingdings" panose="05000000000000000000" pitchFamily="2" charset="2"/>
              </a:rPr>
              <a:t> Multiple steps ahead (links to Monte Carlo)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2. Model-free Include the model of environment (links to Dynamic programming)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3. Tabular  Continuous space (links to supervised learning)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4. Single agent  Multiple Agents (links to Game theory: Stochastic Game)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64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3276600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One step</a:t>
            </a:r>
            <a:r>
              <a:rPr lang="en-US" dirty="0" smtClean="0">
                <a:sym typeface="Wingdings" panose="05000000000000000000" pitchFamily="2" charset="2"/>
              </a:rPr>
              <a:t> Multiple steps ahead (links to Monte Carlo)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2. Model-free Include the model of environment (links to Dynamic programming)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3. Tabular  Continuous space (links to supervised learning)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4. Single agent  Multiple Agents (links to Game theory: Stochastic Game)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219200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rgbClr val="3333FF"/>
                </a:solidFill>
              </a:rPr>
              <a:t>L17. Reinforcement Learning</a:t>
            </a:r>
          </a:p>
          <a:p>
            <a:pPr algn="ctr"/>
            <a:r>
              <a:rPr lang="en-US" sz="2500" b="1" dirty="0" smtClean="0">
                <a:solidFill>
                  <a:srgbClr val="3333FF"/>
                </a:solidFill>
              </a:rPr>
              <a:t>(Extensions)</a:t>
            </a:r>
          </a:p>
        </p:txBody>
      </p:sp>
    </p:spTree>
    <p:extLst>
      <p:ext uri="{BB962C8B-B14F-4D97-AF65-F5344CB8AC3E}">
        <p14:creationId xmlns:p14="http://schemas.microsoft.com/office/powerpoint/2010/main" val="354457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Normal Form Game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9727" y="704346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Prisoner’s Dilemma 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3276600" y="2094522"/>
            <a:ext cx="1295400" cy="1219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(-1, -1)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276600" y="3313722"/>
            <a:ext cx="1295400" cy="1219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(0,-4)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572000" y="2094522"/>
            <a:ext cx="1295400" cy="1219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(-4,0)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572000" y="3313722"/>
            <a:ext cx="12954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(-3,3)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23646" y="3035606"/>
            <a:ext cx="1245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Player 1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2819400" y="2461621"/>
            <a:ext cx="49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333FF"/>
                </a:solidFill>
              </a:rPr>
              <a:t>C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819400" y="3680820"/>
            <a:ext cx="49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333FF"/>
                </a:solidFill>
              </a:rPr>
              <a:t>D</a:t>
            </a:r>
            <a:endParaRPr lang="en-US" sz="2400" dirty="0">
              <a:solidFill>
                <a:srgbClr val="3333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10000" y="1658225"/>
            <a:ext cx="49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333FF"/>
                </a:solidFill>
              </a:rPr>
              <a:t>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979377" y="1632857"/>
            <a:ext cx="49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333FF"/>
                </a:solidFill>
              </a:rPr>
              <a:t>D</a:t>
            </a:r>
            <a:endParaRPr lang="en-US" sz="2400" dirty="0">
              <a:solidFill>
                <a:srgbClr val="3333F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19550" y="1274940"/>
            <a:ext cx="1245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Player 2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85800" y="5257800"/>
            <a:ext cx="4788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Nash Equilibrium </a:t>
            </a:r>
            <a:r>
              <a:rPr lang="en-US" dirty="0" smtClean="0"/>
              <a:t>Solution Concept</a:t>
            </a:r>
          </a:p>
        </p:txBody>
      </p:sp>
    </p:spTree>
    <p:extLst>
      <p:ext uri="{BB962C8B-B14F-4D97-AF65-F5344CB8AC3E}">
        <p14:creationId xmlns:p14="http://schemas.microsoft.com/office/powerpoint/2010/main" val="916818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Repeated Game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00" y="825378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happens when a simple normal-from game is repeated infinitely?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2856" y="1874101"/>
            <a:ext cx="685800" cy="6467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(-1, -1)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2856" y="2520823"/>
            <a:ext cx="685800" cy="6467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(0,-4)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1874101"/>
            <a:ext cx="685800" cy="6467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(-4,0)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0" y="2520823"/>
            <a:ext cx="685800" cy="6467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(-3,3)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7107" y="2035879"/>
            <a:ext cx="2622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3333FF"/>
                </a:solidFill>
              </a:rPr>
              <a:t>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7107" y="2682601"/>
            <a:ext cx="2622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3333FF"/>
                </a:solidFill>
              </a:rPr>
              <a:t>D</a:t>
            </a:r>
            <a:endParaRPr lang="en-US" sz="1500" dirty="0">
              <a:solidFill>
                <a:srgbClr val="3333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5512" y="1524000"/>
            <a:ext cx="3204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3333FF"/>
                </a:solidFill>
              </a:rPr>
              <a:t>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33033" y="1550936"/>
            <a:ext cx="3204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3333FF"/>
                </a:solidFill>
              </a:rPr>
              <a:t>D</a:t>
            </a:r>
            <a:endParaRPr lang="en-US" sz="1500" dirty="0">
              <a:solidFill>
                <a:srgbClr val="3333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50957" y="1874101"/>
            <a:ext cx="685800" cy="6467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(-1, -1)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50957" y="2520823"/>
            <a:ext cx="685800" cy="6467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(0,-4)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32101" y="1874101"/>
            <a:ext cx="685800" cy="6467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(-4,0)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32101" y="2520823"/>
            <a:ext cx="685800" cy="6467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(-3,3)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55208" y="2035879"/>
            <a:ext cx="2622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3333FF"/>
                </a:solidFill>
              </a:rPr>
              <a:t>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55208" y="2682601"/>
            <a:ext cx="2622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3333FF"/>
                </a:solidFill>
              </a:rPr>
              <a:t>D</a:t>
            </a:r>
            <a:endParaRPr lang="en-US" sz="1500" dirty="0">
              <a:solidFill>
                <a:srgbClr val="3333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33613" y="1524000"/>
            <a:ext cx="3204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3333FF"/>
                </a:solidFill>
              </a:rPr>
              <a:t>C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41134" y="1550936"/>
            <a:ext cx="3204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3333FF"/>
                </a:solidFill>
              </a:rPr>
              <a:t>D</a:t>
            </a:r>
            <a:endParaRPr lang="en-US" sz="1500" dirty="0">
              <a:solidFill>
                <a:srgbClr val="3333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00788" y="1874101"/>
            <a:ext cx="685800" cy="6467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(-1, -1)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00788" y="2520823"/>
            <a:ext cx="685800" cy="6467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(0,-4)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281932" y="1874101"/>
            <a:ext cx="685800" cy="6467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(-4,0)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281932" y="2520823"/>
            <a:ext cx="685800" cy="6467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(-3,3)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05039" y="2035879"/>
            <a:ext cx="2622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3333FF"/>
                </a:solidFill>
              </a:rPr>
              <a:t>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05039" y="2682601"/>
            <a:ext cx="2622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3333FF"/>
                </a:solidFill>
              </a:rPr>
              <a:t>D</a:t>
            </a:r>
            <a:endParaRPr lang="en-US" sz="1500" dirty="0">
              <a:solidFill>
                <a:srgbClr val="3333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83444" y="1524000"/>
            <a:ext cx="3204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3333FF"/>
                </a:solidFill>
              </a:rPr>
              <a:t>C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90965" y="1550936"/>
            <a:ext cx="3204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3333FF"/>
                </a:solidFill>
              </a:rPr>
              <a:t>D</a:t>
            </a:r>
            <a:endParaRPr lang="en-US" sz="1500" dirty="0">
              <a:solidFill>
                <a:srgbClr val="3333F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319856" y="1874101"/>
            <a:ext cx="685800" cy="6467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(-1, -1)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319856" y="2520823"/>
            <a:ext cx="685800" cy="6467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(0,-4)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001000" y="1874101"/>
            <a:ext cx="685800" cy="6467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(-4,0)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001000" y="2520823"/>
            <a:ext cx="685800" cy="6467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(-3,3)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24107" y="2035879"/>
            <a:ext cx="2622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3333FF"/>
                </a:solidFill>
              </a:rPr>
              <a:t>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024107" y="2682601"/>
            <a:ext cx="2622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3333FF"/>
                </a:solidFill>
              </a:rPr>
              <a:t>D</a:t>
            </a:r>
            <a:endParaRPr lang="en-US" sz="1500" dirty="0">
              <a:solidFill>
                <a:srgbClr val="3333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502512" y="1524000"/>
            <a:ext cx="3204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3333FF"/>
                </a:solidFill>
              </a:rPr>
              <a:t>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210033" y="1550936"/>
            <a:ext cx="3204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3333FF"/>
                </a:solidFill>
              </a:rPr>
              <a:t>D</a:t>
            </a:r>
            <a:endParaRPr lang="en-US" sz="1500" dirty="0">
              <a:solidFill>
                <a:srgbClr val="3333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99122" y="2142362"/>
            <a:ext cx="699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81000" y="3886200"/>
                <a:ext cx="86868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Assume each player does not know the action chosen by other player in the current game, but becomes to know after the single state game is over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What kind of decision making strategies an agent need to use to maximize the payoff</a:t>
                </a:r>
              </a:p>
              <a:p>
                <a:endParaRPr lang="en-US" dirty="0"/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dirty="0" smtClean="0">
                    <a:solidFill>
                      <a:srgbClr val="FF0000"/>
                    </a:solidFill>
                  </a:rPr>
                  <a:t>Tit-for-Tat</a:t>
                </a:r>
                <a:r>
                  <a:rPr lang="en-US" dirty="0"/>
                  <a:t>:</a:t>
                </a:r>
                <a:r>
                  <a:rPr lang="en-US" dirty="0" smtClean="0"/>
                  <a:t> a strategy in witch the players starts by cooperating and thereafter chooses in round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dirty="0" smtClean="0"/>
                  <a:t>the action chosen by the other player in round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 smtClean="0"/>
              </a:p>
              <a:p>
                <a:pPr lvl="1"/>
                <a:endParaRPr lang="en-US" sz="1100" dirty="0" smtClean="0"/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dirty="0" smtClean="0">
                    <a:solidFill>
                      <a:srgbClr val="FF0000"/>
                    </a:solidFill>
                  </a:rPr>
                  <a:t>Triger strategy:</a:t>
                </a:r>
                <a:r>
                  <a:rPr lang="en-US" dirty="0" smtClean="0"/>
                  <a:t> Tit-for-Tat</a:t>
                </a:r>
                <a:r>
                  <a:rPr lang="en-US" dirty="0" smtClean="0">
                    <a:sym typeface="Wingdings" panose="05000000000000000000" pitchFamily="2" charset="2"/>
                  </a:rPr>
                  <a:t> defect forever once the opponent defects</a:t>
                </a:r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886200"/>
                <a:ext cx="8686800" cy="2862322"/>
              </a:xfrm>
              <a:prstGeom prst="rect">
                <a:avLst/>
              </a:prstGeom>
              <a:blipFill>
                <a:blip r:embed="rId2"/>
                <a:stretch>
                  <a:fillRect l="-491" t="-1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5636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Stochastic Games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43200" y="1905000"/>
            <a:ext cx="2971800" cy="68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Optimization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5000" y="1905000"/>
            <a:ext cx="2971800" cy="68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Markov Decision Process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43200" y="2590800"/>
            <a:ext cx="2971800" cy="68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Repeated Game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15000" y="2590800"/>
            <a:ext cx="29718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Stochastic Game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43200" y="1219200"/>
            <a:ext cx="2971800" cy="68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Stateless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15000" y="1219200"/>
            <a:ext cx="2971800" cy="68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3400" y="1905000"/>
            <a:ext cx="2209800" cy="68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Single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3400" y="2590800"/>
            <a:ext cx="2209800" cy="68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Multiple Agents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3400" y="1219200"/>
            <a:ext cx="2209800" cy="68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With Models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162800" y="2362200"/>
            <a:ext cx="0" cy="381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505450" y="2971800"/>
            <a:ext cx="4191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743200" y="5105400"/>
            <a:ext cx="2971800" cy="68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Model-free Optimization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715000" y="5105400"/>
            <a:ext cx="2971800" cy="68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Reinforcement Learning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743200" y="5791200"/>
            <a:ext cx="2971800" cy="68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Learning in Repeated Game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715000" y="5791200"/>
            <a:ext cx="29718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Multi-Agents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Reinforcement Learning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43200" y="4419600"/>
            <a:ext cx="2971800" cy="68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Stateless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15000" y="4419600"/>
            <a:ext cx="2971800" cy="68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3400" y="5105400"/>
            <a:ext cx="2209800" cy="68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Single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33400" y="5791200"/>
            <a:ext cx="2209800" cy="68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Multiple Agents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3400" y="4419600"/>
            <a:ext cx="2209800" cy="68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Without Models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162800" y="5562600"/>
            <a:ext cx="0" cy="381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562600" y="6172200"/>
            <a:ext cx="4191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own Arrow 32"/>
          <p:cNvSpPr/>
          <p:nvPr/>
        </p:nvSpPr>
        <p:spPr>
          <a:xfrm>
            <a:off x="4038600" y="3276600"/>
            <a:ext cx="571500" cy="677035"/>
          </a:xfrm>
          <a:prstGeom prst="downArrow">
            <a:avLst>
              <a:gd name="adj1" fmla="val 49301"/>
              <a:gd name="adj2" fmla="val 48558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743200" y="3906715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Data-driven approaches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505450" y="3718338"/>
            <a:ext cx="36375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NDP:RL::Stochastic Game: Multi-Agent RL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97299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752600"/>
            <a:ext cx="8001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3333FF"/>
                </a:solidFill>
              </a:rPr>
              <a:t>A stochastic game is a generalization of repeated games </a:t>
            </a:r>
            <a:endParaRPr lang="en-US" sz="2000" b="1" dirty="0" smtClean="0">
              <a:solidFill>
                <a:srgbClr val="3333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agents </a:t>
            </a:r>
            <a:r>
              <a:rPr lang="en-US" sz="2000" dirty="0"/>
              <a:t>repeatedly play games from a set of normal-form </a:t>
            </a:r>
            <a:r>
              <a:rPr lang="en-US" sz="2000" dirty="0" smtClean="0"/>
              <a:t>games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/>
              <a:t>the game played at any iteration depends on the previous game played and on the actions taken by all agents in that game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b="1" dirty="0" smtClean="0">
                <a:solidFill>
                  <a:srgbClr val="3333FF"/>
                </a:solidFill>
              </a:rPr>
              <a:t>A </a:t>
            </a:r>
            <a:r>
              <a:rPr lang="en-US" sz="2000" b="1" dirty="0">
                <a:solidFill>
                  <a:srgbClr val="3333FF"/>
                </a:solidFill>
              </a:rPr>
              <a:t>stochastic game is a generalized Markov decision process </a:t>
            </a:r>
            <a:endParaRPr lang="en-US" sz="2000" b="1" dirty="0" smtClean="0">
              <a:solidFill>
                <a:srgbClr val="3333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there </a:t>
            </a:r>
            <a:r>
              <a:rPr lang="en-US" sz="2000" dirty="0"/>
              <a:t>are multiple players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one </a:t>
            </a:r>
            <a:r>
              <a:rPr lang="en-US" sz="2000" dirty="0"/>
              <a:t>reward function for each agent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state transition function and reward functions depend on the action choices of </a:t>
            </a:r>
            <a:r>
              <a:rPr lang="en-US" sz="2000" dirty="0" smtClean="0"/>
              <a:t>all of the </a:t>
            </a:r>
            <a:r>
              <a:rPr lang="en-US" sz="2000" dirty="0"/>
              <a:t>players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Stochastic Games</a:t>
            </a:r>
            <a:endParaRPr 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061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Stochastic Games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5250" y="899856"/>
                <a:ext cx="8915400" cy="40087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 </a:t>
                </a:r>
                <a:r>
                  <a:rPr lang="en-US" b="1" dirty="0" smtClean="0"/>
                  <a:t>stochastic game </a:t>
                </a:r>
                <a:r>
                  <a:rPr lang="en-US" dirty="0" smtClean="0"/>
                  <a:t>is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tuple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dirty="0" smtClean="0"/>
                  <a:t>, where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is a finite set of states</a:t>
                </a:r>
              </a:p>
              <a:p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is a finite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players</a:t>
                </a:r>
              </a:p>
              <a:p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×⋯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is a finite set of actions available to player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⟼[0,1]</m:t>
                    </m:r>
                  </m:oMath>
                </a14:m>
                <a:r>
                  <a:rPr lang="en-US" dirty="0" smtClean="0"/>
                  <a:t> is the transition probability function;</a:t>
                </a:r>
              </a:p>
              <a:p>
                <a:endParaRPr lang="en-US" sz="1050" dirty="0" smtClean="0"/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the probability of transitioning from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to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after joint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⟼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 is a real-valued payoff function for player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endParaRPr lang="en-US" sz="1000" dirty="0"/>
              </a:p>
              <a:p>
                <a:pPr marL="742950" lvl="2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dirty="0" smtClean="0"/>
                  <a:t>reward function rewarded by taking a joint </a:t>
                </a:r>
                <a:r>
                  <a:rPr lang="en-US" dirty="0"/>
                  <a:t>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given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" y="899856"/>
                <a:ext cx="8915400" cy="4008790"/>
              </a:xfrm>
              <a:prstGeom prst="rect">
                <a:avLst/>
              </a:prstGeom>
              <a:blipFill>
                <a:blip r:embed="rId2"/>
                <a:stretch>
                  <a:fillRect l="-616" t="-913" b="-1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95250" y="5210571"/>
            <a:ext cx="8953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assumes strategy space is the same in all games otherwise just more notation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Again </a:t>
            </a:r>
            <a:r>
              <a:rPr lang="en-US" dirty="0"/>
              <a:t>we can have average or discounted payoffs.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Interesting </a:t>
            </a:r>
            <a:r>
              <a:rPr lang="en-US" dirty="0"/>
              <a:t>special cases: </a:t>
            </a:r>
          </a:p>
          <a:p>
            <a:r>
              <a:rPr lang="en-US" dirty="0" smtClean="0"/>
              <a:t>      - zero-sum </a:t>
            </a:r>
            <a:r>
              <a:rPr lang="en-US" dirty="0"/>
              <a:t>stochastic game </a:t>
            </a:r>
          </a:p>
          <a:p>
            <a:r>
              <a:rPr lang="en-US" dirty="0" smtClean="0"/>
              <a:t>      - single-controller </a:t>
            </a:r>
            <a:r>
              <a:rPr lang="en-US" dirty="0"/>
              <a:t>stochastic game transitions (but not payoffs) depend on only one agent  </a:t>
            </a:r>
          </a:p>
        </p:txBody>
      </p:sp>
    </p:spTree>
    <p:extLst>
      <p:ext uri="{BB962C8B-B14F-4D97-AF65-F5344CB8AC3E}">
        <p14:creationId xmlns:p14="http://schemas.microsoft.com/office/powerpoint/2010/main" val="3631677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Stochastic (Markov) Games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95600" y="1611924"/>
            <a:ext cx="838200" cy="838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95600" y="2450124"/>
            <a:ext cx="838200" cy="838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95600" y="3276600"/>
            <a:ext cx="838200" cy="838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A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33800" y="1611924"/>
            <a:ext cx="838200" cy="838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B050"/>
                </a:solidFill>
              </a:rPr>
              <a:t>$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33800" y="2450124"/>
            <a:ext cx="838200" cy="838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33800" y="3276600"/>
            <a:ext cx="838200" cy="838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0" y="1611924"/>
            <a:ext cx="838200" cy="838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0" y="2453055"/>
            <a:ext cx="838200" cy="838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2000" y="3276600"/>
            <a:ext cx="838200" cy="838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3333FF"/>
                </a:solidFill>
              </a:rPr>
              <a:t>B</a:t>
            </a:r>
            <a:endParaRPr lang="en-US" sz="2800" b="1" dirty="0">
              <a:solidFill>
                <a:srgbClr val="3333F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895600" y="1611924"/>
            <a:ext cx="0" cy="25028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10200" y="1611924"/>
            <a:ext cx="0" cy="25028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880946" y="1617785"/>
            <a:ext cx="2514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880946" y="4114800"/>
            <a:ext cx="2514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907323" y="3288324"/>
            <a:ext cx="293077" cy="29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3429001" y="3288324"/>
            <a:ext cx="304799" cy="29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4569069" y="3288324"/>
            <a:ext cx="293077" cy="29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090747" y="3288324"/>
            <a:ext cx="304799" cy="29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33400" y="4724400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First to reach goal gets $100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both reaches the money at the same time, both win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Semi wall (50% go through)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Cannot occupy the same grid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Coin flip if collide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214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Stochastic (Markov) Games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9114" y="755394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 players stochastic game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28598" y="1371600"/>
                <a:ext cx="8534401" cy="262097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(States) </a:t>
                </a:r>
                <a:r>
                  <a:rPr lang="en-US" dirty="0" smtClean="0">
                    <a:sym typeface="Wingdings" panose="05000000000000000000" pitchFamily="2" charset="2"/>
                  </a:rPr>
                  <a:t>: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𝑆</m:t>
                    </m:r>
                  </m:oMath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(Actions for player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) </a:t>
                </a:r>
                <a:r>
                  <a:rPr lang="en-US" dirty="0">
                    <a:sym typeface="Wingdings" panose="05000000000000000000" pitchFamily="2" charset="2"/>
                  </a:rPr>
                  <a:t>: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(Transitions) 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(Reward s for player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) 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i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i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(Discount factor)</a:t>
                </a:r>
                <a:endParaRPr lang="en-US" i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98" y="1371600"/>
                <a:ext cx="8534401" cy="2620974"/>
              </a:xfrm>
              <a:prstGeom prst="rect">
                <a:avLst/>
              </a:prstGeom>
              <a:blipFill>
                <a:blip r:embed="rId2"/>
                <a:stretch>
                  <a:fillRect l="-429" t="-1163" b="-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60837" y="4953000"/>
                <a:ext cx="6722956" cy="15129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i="1" dirty="0" smtClean="0"/>
                  <a:t>  </a:t>
                </a:r>
                <a:r>
                  <a:rPr lang="en-US" dirty="0" smtClean="0"/>
                  <a:t>for any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 smtClean="0"/>
                  <a:t> </a:t>
                </a:r>
              </a:p>
              <a:p>
                <a:r>
                  <a:rPr lang="en-US" b="0" dirty="0" smtClean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en-US" dirty="0"/>
                  <a:t>for any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37" y="4953000"/>
                <a:ext cx="6722956" cy="1512978"/>
              </a:xfrm>
              <a:prstGeom prst="rect">
                <a:avLst/>
              </a:prstGeom>
              <a:blipFill>
                <a:blip r:embed="rId3"/>
                <a:stretch>
                  <a:fillRect l="-635" t="-1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260837" y="408849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Narrowing down the definition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671036" y="4929554"/>
            <a:ext cx="3320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FF"/>
                </a:solidFill>
              </a:rPr>
              <a:t>Zero-sum Stochastic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FF"/>
                </a:solidFill>
              </a:rPr>
              <a:t>MDP</a:t>
            </a:r>
          </a:p>
          <a:p>
            <a:endParaRPr lang="en-US" dirty="0" smtClean="0">
              <a:solidFill>
                <a:srgbClr val="3333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FF"/>
                </a:solidFill>
              </a:rPr>
              <a:t>Repeated Game</a:t>
            </a:r>
            <a:endParaRPr 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912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Stochastic (Markov) Games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7044" y="4471140"/>
            <a:ext cx="8829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dirty="0" smtClean="0"/>
              <a:t>Is this correct?</a:t>
            </a:r>
          </a:p>
          <a:p>
            <a:r>
              <a:rPr lang="en-US" dirty="0"/>
              <a:t>	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3537" y="1176856"/>
            <a:ext cx="2966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Zero-sum Stochastic Game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9399" y="4992469"/>
                <a:ext cx="88299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This is not correct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3333FF"/>
                    </a:solidFill>
                  </a:rPr>
                  <a:t>because it assumes that joint actions will benefit the agent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rgbClr val="3333FF"/>
                    </a:solidFill>
                  </a:rPr>
                  <a:t> the most.</a:t>
                </a:r>
                <a:endParaRPr lang="en-US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9" y="4992469"/>
                <a:ext cx="8829911" cy="646331"/>
              </a:xfrm>
              <a:prstGeom prst="rect">
                <a:avLst/>
              </a:prstGeom>
              <a:blipFill>
                <a:blip r:embed="rId2"/>
                <a:stretch>
                  <a:fillRect l="-414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249114" y="755394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 players stochastic game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381000" y="1668173"/>
            <a:ext cx="62484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MDP</a:t>
            </a:r>
            <a:r>
              <a:rPr lang="en-US" dirty="0" smtClean="0">
                <a:sym typeface="Wingdings" panose="05000000000000000000" pitchFamily="2" charset="2"/>
              </a:rPr>
              <a:t> Q-learning</a:t>
            </a:r>
          </a:p>
          <a:p>
            <a:endParaRPr lang="en-US" sz="500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Can we employ Q-learning approach to Stochastic Game?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556892" y="2900242"/>
                <a:ext cx="5087162" cy="5474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600" i="1">
                              <a:latin typeface="Cambria Math"/>
                            </a:rPr>
                            <m:t>𝑠</m:t>
                          </m:r>
                          <m:r>
                            <a:rPr lang="en-US" sz="1600" i="1">
                              <a:latin typeface="Cambria Math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sz="1600" i="1">
                              <a:latin typeface="Cambria Math"/>
                            </a:rPr>
                            <m:t>𝑇</m:t>
                          </m:r>
                          <m:r>
                            <a:rPr lang="en-US" sz="1600" i="1">
                              <a:latin typeface="Cambria Math"/>
                            </a:rPr>
                            <m:t>(</m:t>
                          </m:r>
                          <m:r>
                            <a:rPr lang="en-US" sz="1600" i="1">
                              <a:latin typeface="Cambria Math"/>
                            </a:rPr>
                            <m:t>𝑠</m:t>
                          </m:r>
                          <m:r>
                            <a:rPr lang="en-US" sz="1600" i="1">
                              <a:latin typeface="Cambria Math"/>
                            </a:rPr>
                            <m:t>,</m:t>
                          </m:r>
                          <m:r>
                            <a:rPr lang="en-US" sz="1600" i="1">
                              <a:latin typeface="Cambria Math"/>
                            </a:rPr>
                            <m:t>𝑎</m:t>
                          </m:r>
                          <m:r>
                            <a:rPr lang="en-US" sz="16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600" i="1">
                              <a:latin typeface="Cambria Math"/>
                            </a:rPr>
                            <m:t>)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6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𝛾</m:t>
                              </m:r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latin typeface="Cambria Math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𝑎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′</m:t>
                                      </m:r>
                                    </m:lim>
                                  </m:limLow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𝑠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′,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𝑎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′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892" y="2900242"/>
                <a:ext cx="5087162" cy="547458"/>
              </a:xfrm>
              <a:prstGeom prst="rect">
                <a:avLst/>
              </a:prstGeom>
              <a:blipFill>
                <a:blip r:embed="rId3"/>
                <a:stretch>
                  <a:fillRect t="-160000" b="-2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990600" y="3606136"/>
                <a:ext cx="7706149" cy="5561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600" i="1">
                              <a:latin typeface="Cambria Math"/>
                            </a:rPr>
                            <m:t>𝑠</m:t>
                          </m:r>
                          <m:r>
                            <a:rPr lang="en-US" sz="1600" i="1">
                              <a:latin typeface="Cambria Math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sz="1600" i="1">
                              <a:latin typeface="Cambria Math"/>
                            </a:rPr>
                            <m:t>𝑇</m:t>
                          </m:r>
                          <m:r>
                            <a:rPr lang="en-US" sz="1600" i="1">
                              <a:latin typeface="Cambria Math"/>
                            </a:rPr>
                            <m:t>(</m:t>
                          </m:r>
                          <m:r>
                            <a:rPr lang="en-US" sz="1600" i="1">
                              <a:latin typeface="Cambria Math"/>
                            </a:rPr>
                            <m:t>𝑠</m:t>
                          </m:r>
                          <m:r>
                            <a:rPr lang="en-US" sz="1600" i="1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600" i="1">
                              <a:latin typeface="Cambria Math"/>
                            </a:rPr>
                            <m:t>)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,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600" i="1"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6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𝛾</m:t>
                              </m:r>
                              <m:func>
                                <m:funcPr>
                                  <m:ctrlPr>
                                    <a:rPr lang="en-US" sz="1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d>
                                        <m:dPr>
                                          <m:ctrlPr>
                                            <a:rPr lang="en-US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/>
                                                </a:rPr>
                                                <m:t>𝑎</m:t>
                                              </m:r>
                                              <m: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  <m: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lim>
                                  </m:limLow>
                                </m:fName>
                                <m:e>
                                  <m:sSubSup>
                                    <m:sSubSupPr>
                                      <m:ctrlPr>
                                        <a:rPr lang="en-US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𝑠</m:t>
                                      </m:r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′,</m:t>
                                      </m:r>
                                      <m:d>
                                        <m:dPr>
                                          <m:ctrlPr>
                                            <a:rPr lang="en-US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/>
                                                </a:rPr>
                                                <m:t>𝑎</m:t>
                                              </m:r>
                                              <m:r>
                                                <a:rPr lang="en-US" sz="16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  <m:r>
                                                <a:rPr lang="en-US" sz="16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606136"/>
                <a:ext cx="7706149" cy="556114"/>
              </a:xfrm>
              <a:prstGeom prst="rect">
                <a:avLst/>
              </a:prstGeom>
              <a:blipFill>
                <a:blip r:embed="rId4"/>
                <a:stretch>
                  <a:fillRect t="-156044" b="-229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6933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Stochastic (Markov) Games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668173"/>
            <a:ext cx="62484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MDP</a:t>
            </a:r>
            <a:r>
              <a:rPr lang="en-US" dirty="0" smtClean="0">
                <a:sym typeface="Wingdings" panose="05000000000000000000" pitchFamily="2" charset="2"/>
              </a:rPr>
              <a:t> Q-learning</a:t>
            </a:r>
          </a:p>
          <a:p>
            <a:endParaRPr lang="en-US" sz="500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Can we employ Q-learning approach to Stochastic Game?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556892" y="2900242"/>
                <a:ext cx="5087162" cy="5474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600" i="1">
                              <a:latin typeface="Cambria Math"/>
                            </a:rPr>
                            <m:t>𝑠</m:t>
                          </m:r>
                          <m:r>
                            <a:rPr lang="en-US" sz="1600" i="1">
                              <a:latin typeface="Cambria Math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sz="1600" i="1">
                              <a:latin typeface="Cambria Math"/>
                            </a:rPr>
                            <m:t>𝑇</m:t>
                          </m:r>
                          <m:r>
                            <a:rPr lang="en-US" sz="1600" i="1">
                              <a:latin typeface="Cambria Math"/>
                            </a:rPr>
                            <m:t>(</m:t>
                          </m:r>
                          <m:r>
                            <a:rPr lang="en-US" sz="1600" i="1">
                              <a:latin typeface="Cambria Math"/>
                            </a:rPr>
                            <m:t>𝑠</m:t>
                          </m:r>
                          <m:r>
                            <a:rPr lang="en-US" sz="1600" i="1">
                              <a:latin typeface="Cambria Math"/>
                            </a:rPr>
                            <m:t>,</m:t>
                          </m:r>
                          <m:r>
                            <a:rPr lang="en-US" sz="1600" i="1">
                              <a:latin typeface="Cambria Math"/>
                            </a:rPr>
                            <m:t>𝑎</m:t>
                          </m:r>
                          <m:r>
                            <a:rPr lang="en-US" sz="16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600" i="1">
                              <a:latin typeface="Cambria Math"/>
                            </a:rPr>
                            <m:t>)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6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𝛾</m:t>
                              </m:r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latin typeface="Cambria Math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𝑎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′</m:t>
                                      </m:r>
                                    </m:lim>
                                  </m:limLow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𝑠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′,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𝑎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′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892" y="2900242"/>
                <a:ext cx="5087162" cy="547458"/>
              </a:xfrm>
              <a:prstGeom prst="rect">
                <a:avLst/>
              </a:prstGeom>
              <a:blipFill>
                <a:blip r:embed="rId2"/>
                <a:stretch>
                  <a:fillRect t="-160000" b="-2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990600" y="3606136"/>
                <a:ext cx="7706149" cy="5561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600" i="1">
                              <a:latin typeface="Cambria Math"/>
                            </a:rPr>
                            <m:t>𝑠</m:t>
                          </m:r>
                          <m:r>
                            <a:rPr lang="en-US" sz="1600" i="1">
                              <a:latin typeface="Cambria Math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sz="1600" i="1">
                              <a:latin typeface="Cambria Math"/>
                            </a:rPr>
                            <m:t>𝑇</m:t>
                          </m:r>
                          <m:r>
                            <a:rPr lang="en-US" sz="1600" i="1">
                              <a:latin typeface="Cambria Math"/>
                            </a:rPr>
                            <m:t>(</m:t>
                          </m:r>
                          <m:r>
                            <a:rPr lang="en-US" sz="1600" i="1">
                              <a:latin typeface="Cambria Math"/>
                            </a:rPr>
                            <m:t>𝑠</m:t>
                          </m:r>
                          <m:r>
                            <a:rPr lang="en-US" sz="1600" i="1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600" i="1">
                              <a:latin typeface="Cambria Math"/>
                            </a:rPr>
                            <m:t>)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,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600" i="1"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6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𝛾</m:t>
                              </m:r>
                              <m:func>
                                <m:funcPr>
                                  <m:ctrlPr>
                                    <a:rPr lang="en-US" sz="1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d>
                                        <m:dPr>
                                          <m:ctrlPr>
                                            <a:rPr lang="en-US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/>
                                                </a:rPr>
                                                <m:t>𝑎</m:t>
                                              </m:r>
                                              <m: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  <m: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lim>
                                  </m:limLow>
                                </m:fName>
                                <m:e>
                                  <m:sSubSup>
                                    <m:sSubSupPr>
                                      <m:ctrlPr>
                                        <a:rPr lang="en-US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𝑠</m:t>
                                      </m:r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′,</m:t>
                                      </m:r>
                                      <m:d>
                                        <m:dPr>
                                          <m:ctrlPr>
                                            <a:rPr lang="en-US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/>
                                                </a:rPr>
                                                <m:t>𝑎</m:t>
                                              </m:r>
                                              <m:r>
                                                <a:rPr lang="en-US" sz="16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  <m:r>
                                                <a:rPr lang="en-US" sz="16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606136"/>
                <a:ext cx="7706149" cy="556114"/>
              </a:xfrm>
              <a:prstGeom prst="rect">
                <a:avLst/>
              </a:prstGeom>
              <a:blipFill>
                <a:blip r:embed="rId3"/>
                <a:stretch>
                  <a:fillRect t="-156044" b="-229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73537" y="1219623"/>
            <a:ext cx="2966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Zero-sum Stochastic Game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990599" y="4320686"/>
                <a:ext cx="7706149" cy="5561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600" i="1">
                              <a:latin typeface="Cambria Math"/>
                            </a:rPr>
                            <m:t>𝑠</m:t>
                          </m:r>
                          <m:r>
                            <a:rPr lang="en-US" sz="1600" i="1">
                              <a:latin typeface="Cambria Math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sz="1600" i="1">
                              <a:latin typeface="Cambria Math"/>
                            </a:rPr>
                            <m:t>𝑇</m:t>
                          </m:r>
                          <m:r>
                            <a:rPr lang="en-US" sz="1600" i="1">
                              <a:latin typeface="Cambria Math"/>
                            </a:rPr>
                            <m:t>(</m:t>
                          </m:r>
                          <m:r>
                            <a:rPr lang="en-US" sz="1600" i="1">
                              <a:latin typeface="Cambria Math"/>
                            </a:rPr>
                            <m:t>𝑠</m:t>
                          </m:r>
                          <m:r>
                            <a:rPr lang="en-US" sz="1600" i="1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600" i="1">
                              <a:latin typeface="Cambria Math"/>
                            </a:rPr>
                            <m:t>)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,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600" i="1"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6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𝛾</m:t>
                              </m:r>
                              <m:func>
                                <m:funcPr>
                                  <m:ctrlPr>
                                    <a:rPr lang="en-US" sz="1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d>
                                        <m:dPr>
                                          <m:ctrlPr>
                                            <a:rPr lang="en-US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/>
                                                </a:rPr>
                                                <m:t>𝑎</m:t>
                                              </m:r>
                                              <m: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  <m: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lim>
                                  </m:limLow>
                                </m:fName>
                                <m:e>
                                  <m:sSubSup>
                                    <m:sSubSupPr>
                                      <m:ctrlPr>
                                        <a:rPr lang="en-US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𝑠</m:t>
                                      </m:r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′,</m:t>
                                      </m:r>
                                      <m:d>
                                        <m:dPr>
                                          <m:ctrlPr>
                                            <a:rPr lang="en-US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/>
                                                </a:rPr>
                                                <m:t>𝑎</m:t>
                                              </m:r>
                                              <m:r>
                                                <a:rPr lang="en-US" sz="16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  <m:r>
                                                <a:rPr lang="en-US" sz="16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599" y="4320686"/>
                <a:ext cx="7706149" cy="556114"/>
              </a:xfrm>
              <a:prstGeom prst="rect">
                <a:avLst/>
              </a:prstGeom>
              <a:blipFill>
                <a:blip r:embed="rId4"/>
                <a:stretch>
                  <a:fillRect t="-156044" b="-229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249114" y="755394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 players stochastic game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33468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Stochastic (Markov) Games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285451" y="1926742"/>
                <a:ext cx="7706149" cy="5561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600" i="1">
                              <a:latin typeface="Cambria Math"/>
                            </a:rPr>
                            <m:t>𝑠</m:t>
                          </m:r>
                          <m:r>
                            <a:rPr lang="en-US" sz="1600" i="1">
                              <a:latin typeface="Cambria Math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sz="1600" i="1">
                              <a:latin typeface="Cambria Math"/>
                            </a:rPr>
                            <m:t>𝑇</m:t>
                          </m:r>
                          <m:r>
                            <a:rPr lang="en-US" sz="1600" i="1">
                              <a:latin typeface="Cambria Math"/>
                            </a:rPr>
                            <m:t>(</m:t>
                          </m:r>
                          <m:r>
                            <a:rPr lang="en-US" sz="1600" i="1">
                              <a:latin typeface="Cambria Math"/>
                            </a:rPr>
                            <m:t>𝑠</m:t>
                          </m:r>
                          <m:r>
                            <a:rPr lang="en-US" sz="1600" i="1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600" i="1">
                              <a:latin typeface="Cambria Math"/>
                            </a:rPr>
                            <m:t>)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,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600" i="1"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6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𝛾</m:t>
                              </m:r>
                              <m:func>
                                <m:funcPr>
                                  <m:ctrlPr>
                                    <a:rPr lang="en-US" sz="1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d>
                                        <m:dPr>
                                          <m:ctrlPr>
                                            <a:rPr lang="en-US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/>
                                                </a:rPr>
                                                <m:t>𝑎</m:t>
                                              </m:r>
                                              <m: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  <m: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lim>
                                  </m:limLow>
                                </m:fName>
                                <m:e>
                                  <m:sSubSup>
                                    <m:sSubSupPr>
                                      <m:ctrlPr>
                                        <a:rPr lang="en-US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𝑠</m:t>
                                      </m:r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′,</m:t>
                                      </m:r>
                                      <m:d>
                                        <m:dPr>
                                          <m:ctrlPr>
                                            <a:rPr lang="en-US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/>
                                                </a:rPr>
                                                <m:t>𝑎</m:t>
                                              </m:r>
                                              <m:r>
                                                <a:rPr lang="en-US" sz="16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  <m:r>
                                                <a:rPr lang="en-US" sz="16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451" y="1926742"/>
                <a:ext cx="7706149" cy="556114"/>
              </a:xfrm>
              <a:prstGeom prst="rect">
                <a:avLst/>
              </a:prstGeom>
              <a:blipFill>
                <a:blip r:embed="rId2"/>
                <a:stretch>
                  <a:fillRect t="-156044" b="-229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285451" y="2558127"/>
                <a:ext cx="4551182" cy="4624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/>
                        </a:rPr>
                        <m:t>𝛾</m:t>
                      </m:r>
                      <m:func>
                        <m:func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𝑎</m:t>
                                      </m:r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′,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𝑎</m:t>
                                      </m:r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451" y="2558127"/>
                <a:ext cx="4551182" cy="4624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49114" y="3113482"/>
                <a:ext cx="7010400" cy="7173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/>
                  <a:t>e.g., </a:t>
                </a:r>
                <a:r>
                  <a:rPr lang="en-US" sz="1600" dirty="0"/>
                  <a:t>f</a:t>
                </a:r>
                <a:r>
                  <a:rPr lang="en-US" sz="1600" b="0" dirty="0" smtClean="0"/>
                  <a:t>o</a:t>
                </a:r>
                <a:r>
                  <a:rPr lang="en-US" sz="1600" dirty="0" smtClean="0"/>
                  <a:t>r player 1</a:t>
                </a:r>
              </a:p>
              <a:p>
                <a:r>
                  <a:rPr lang="en-US" sz="1600" dirty="0" smtClean="0"/>
                  <a:t>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/>
                      </a:rPr>
                      <m:t>𝛾</m:t>
                    </m:r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Sup>
                              <m:sSubSupPr>
                                <m:ctrlPr>
                                  <a:rPr lang="en-US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∗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sz="16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′,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𝑎</m:t>
                                        </m:r>
                                        <m:r>
                                          <a:rPr lang="en-US" sz="16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16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14" y="3113482"/>
                <a:ext cx="7010400" cy="717312"/>
              </a:xfrm>
              <a:prstGeom prst="rect">
                <a:avLst/>
              </a:prstGeom>
              <a:blipFill>
                <a:blip r:embed="rId4"/>
                <a:stretch>
                  <a:fillRect l="-522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73537" y="1219623"/>
            <a:ext cx="2966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Zero-sum Stochastic Game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9114" y="755394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 players stochastic game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1000" y="4572000"/>
                <a:ext cx="7924800" cy="1893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3333FF"/>
                    </a:solidFill>
                  </a:rPr>
                  <a:t>Comments:</a:t>
                </a:r>
                <a:endParaRPr lang="en-US" dirty="0">
                  <a:solidFill>
                    <a:srgbClr val="3333FF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Value iteration works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′,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converges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Unique solution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Policy can be computed independently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is sufficient to optimally behave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572000"/>
                <a:ext cx="7924800" cy="1893788"/>
              </a:xfrm>
              <a:prstGeom prst="rect">
                <a:avLst/>
              </a:prstGeom>
              <a:blipFill>
                <a:blip r:embed="rId5"/>
                <a:stretch>
                  <a:fillRect l="-692" t="-1608" b="-4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124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3276600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1. One step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Multiple steps ahead (links to Monte Carlo)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2. Model-free Include the model of environment (links to Dynamic programming)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3. Tabular  Continuous space (links to supervised learning)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4. Single agent  Multiple Agents (links to Game theory: Stochastic Game)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43200" y="615462"/>
            <a:ext cx="2971800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Dynamic Programming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43200" y="1409700"/>
            <a:ext cx="29718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Monte Carlo Control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43200" y="2209800"/>
            <a:ext cx="29718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Temporal Difference Control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14800" y="1805284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+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1572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Stochastic (Markov) Games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914400" y="1654532"/>
                <a:ext cx="7706149" cy="5561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600" i="1">
                              <a:latin typeface="Cambria Math"/>
                            </a:rPr>
                            <m:t>𝑠</m:t>
                          </m:r>
                          <m:r>
                            <a:rPr lang="en-US" sz="1600" i="1">
                              <a:latin typeface="Cambria Math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sz="1600" i="1">
                              <a:latin typeface="Cambria Math"/>
                            </a:rPr>
                            <m:t>𝑇</m:t>
                          </m:r>
                          <m:r>
                            <a:rPr lang="en-US" sz="1600" i="1">
                              <a:latin typeface="Cambria Math"/>
                            </a:rPr>
                            <m:t>(</m:t>
                          </m:r>
                          <m:r>
                            <a:rPr lang="en-US" sz="1600" i="1">
                              <a:latin typeface="Cambria Math"/>
                            </a:rPr>
                            <m:t>𝑠</m:t>
                          </m:r>
                          <m:r>
                            <a:rPr lang="en-US" sz="1600" i="1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600" i="1">
                              <a:latin typeface="Cambria Math"/>
                            </a:rPr>
                            <m:t>)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,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600" i="1"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6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𝛾</m:t>
                              </m:r>
                              <m:func>
                                <m:funcPr>
                                  <m:ctrlPr>
                                    <a:rPr lang="en-US" sz="1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d>
                                        <m:dPr>
                                          <m:ctrlPr>
                                            <a:rPr lang="en-US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/>
                                                </a:rPr>
                                                <m:t>𝑎</m:t>
                                              </m:r>
                                              <m: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  <m: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lim>
                                  </m:limLow>
                                </m:fName>
                                <m:e>
                                  <m:sSubSup>
                                    <m:sSubSupPr>
                                      <m:ctrlPr>
                                        <a:rPr lang="en-US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𝑠</m:t>
                                      </m:r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′,</m:t>
                                      </m:r>
                                      <m:d>
                                        <m:dPr>
                                          <m:ctrlPr>
                                            <a:rPr lang="en-US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/>
                                                </a:rPr>
                                                <m:t>𝑎</m:t>
                                              </m:r>
                                              <m:r>
                                                <a:rPr lang="en-US" sz="16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  <m:r>
                                                <a:rPr lang="en-US" sz="16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654532"/>
                <a:ext cx="7706149" cy="556114"/>
              </a:xfrm>
              <a:prstGeom prst="rect">
                <a:avLst/>
              </a:prstGeom>
              <a:blipFill>
                <a:blip r:embed="rId2"/>
                <a:stretch>
                  <a:fillRect t="-154348" b="-2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73537" y="1219623"/>
            <a:ext cx="3397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General</a:t>
            </a:r>
            <a:r>
              <a:rPr lang="en-US" dirty="0" smtClean="0">
                <a:solidFill>
                  <a:srgbClr val="FF0000"/>
                </a:solidFill>
              </a:rPr>
              <a:t>-sum </a:t>
            </a:r>
            <a:r>
              <a:rPr lang="en-US" dirty="0">
                <a:solidFill>
                  <a:srgbClr val="FF0000"/>
                </a:solidFill>
              </a:rPr>
              <a:t>Stochastic Game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9114" y="755394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 players stochastic game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937846" y="2438400"/>
                <a:ext cx="7706149" cy="5561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600" i="1">
                              <a:latin typeface="Cambria Math"/>
                            </a:rPr>
                            <m:t>𝑠</m:t>
                          </m:r>
                          <m:r>
                            <a:rPr lang="en-US" sz="1600" i="1">
                              <a:latin typeface="Cambria Math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sz="1600" i="1">
                              <a:latin typeface="Cambria Math"/>
                            </a:rPr>
                            <m:t>𝑇</m:t>
                          </m:r>
                          <m:r>
                            <a:rPr lang="en-US" sz="1600" i="1">
                              <a:latin typeface="Cambria Math"/>
                            </a:rPr>
                            <m:t>(</m:t>
                          </m:r>
                          <m:r>
                            <a:rPr lang="en-US" sz="1600" i="1">
                              <a:latin typeface="Cambria Math"/>
                            </a:rPr>
                            <m:t>𝑠</m:t>
                          </m:r>
                          <m:r>
                            <a:rPr lang="en-US" sz="1600" i="1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600" i="1">
                              <a:latin typeface="Cambria Math"/>
                            </a:rPr>
                            <m:t>)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,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600" i="1"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6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𝛾</m:t>
                              </m:r>
                              <m:func>
                                <m:funcPr>
                                  <m:ctrlPr>
                                    <a:rPr lang="en-US" sz="1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Nash</m:t>
                                      </m:r>
                                    </m:e>
                                    <m:lim>
                                      <m:d>
                                        <m:dPr>
                                          <m:ctrlPr>
                                            <a:rPr lang="en-US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/>
                                                </a:rPr>
                                                <m:t>𝑎</m:t>
                                              </m:r>
                                              <m: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  <m: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lim>
                                  </m:limLow>
                                </m:fName>
                                <m:e>
                                  <m:sSubSup>
                                    <m:sSubSupPr>
                                      <m:ctrlPr>
                                        <a:rPr lang="en-US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𝑠</m:t>
                                      </m:r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′,</m:t>
                                      </m:r>
                                      <m:d>
                                        <m:dPr>
                                          <m:ctrlPr>
                                            <a:rPr lang="en-US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/>
                                                </a:rPr>
                                                <m:t>𝑎</m:t>
                                              </m:r>
                                              <m:r>
                                                <a:rPr lang="en-US" sz="16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  <m:r>
                                                <a:rPr lang="en-US" sz="16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846" y="2438400"/>
                <a:ext cx="7706149" cy="556114"/>
              </a:xfrm>
              <a:prstGeom prst="rect">
                <a:avLst/>
              </a:prstGeom>
              <a:blipFill>
                <a:blip r:embed="rId3"/>
                <a:stretch>
                  <a:fillRect t="-156044" b="-229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937846" y="3267246"/>
                <a:ext cx="4334648" cy="4624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/>
                        </a:rPr>
                        <m:t>𝛾</m:t>
                      </m:r>
                      <m:func>
                        <m:func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Nash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𝑎</m:t>
                                      </m:r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′,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𝑎</m:t>
                                      </m:r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846" y="3267246"/>
                <a:ext cx="4334648" cy="4624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6553200" y="2210646"/>
            <a:ext cx="0" cy="380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81000" y="4572000"/>
                <a:ext cx="7924800" cy="1894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3333FF"/>
                    </a:solidFill>
                  </a:rPr>
                  <a:t>Comments:</a:t>
                </a:r>
                <a:endParaRPr lang="en-US" dirty="0">
                  <a:solidFill>
                    <a:srgbClr val="3333FF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Value iteration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doesn’t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works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′,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doesn’t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converges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 smtClean="0">
                    <a:solidFill>
                      <a:srgbClr val="FF0000"/>
                    </a:solidFill>
                  </a:rPr>
                  <a:t>No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Unique solution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Policy can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not</a:t>
                </a:r>
                <a:r>
                  <a:rPr lang="en-US" dirty="0" smtClean="0"/>
                  <a:t> be computed independently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is </a:t>
                </a:r>
                <a:r>
                  <a:rPr lang="en-US" b="1" dirty="0">
                    <a:solidFill>
                      <a:srgbClr val="FF0000"/>
                    </a:solidFill>
                  </a:rPr>
                  <a:t>not </a:t>
                </a:r>
                <a:r>
                  <a:rPr lang="en-US" dirty="0" smtClean="0"/>
                  <a:t>sufficient </a:t>
                </a:r>
                <a:r>
                  <a:rPr lang="en-US" dirty="0"/>
                  <a:t>to optimally behave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572000"/>
                <a:ext cx="7924800" cy="1894045"/>
              </a:xfrm>
              <a:prstGeom prst="rect">
                <a:avLst/>
              </a:prstGeom>
              <a:blipFill>
                <a:blip r:embed="rId5"/>
                <a:stretch>
                  <a:fillRect l="-692" t="-1608" b="-4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471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590800"/>
            <a:ext cx="6819900" cy="3000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</a:t>
            </a:r>
            <a:r>
              <a:rPr lang="en-US" b="1" dirty="0" smtClean="0">
                <a:solidFill>
                  <a:srgbClr val="3333FF"/>
                </a:solidFill>
              </a:rPr>
              <a:t>IE 881 &amp;IE 481 : Engineering Applications to Game Theory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11430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2017 Spring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676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254" y="762000"/>
            <a:ext cx="4419600" cy="31220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</a:t>
            </a:r>
            <a:r>
              <a:rPr lang="en-US" b="1" dirty="0" smtClean="0">
                <a:solidFill>
                  <a:srgbClr val="3333FF"/>
                </a:solidFill>
              </a:rPr>
              <a:t>n-Steps TD Prediction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438400" y="3593856"/>
                <a:ext cx="6553200" cy="2307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593856"/>
                <a:ext cx="6553200" cy="23072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45123" y="3684655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TD method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5846" y="5505445"/>
            <a:ext cx="233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Monte Carlo method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1122485" y="4065655"/>
            <a:ext cx="369277" cy="1439790"/>
          </a:xfrm>
          <a:prstGeom prst="down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2688952" y="6172200"/>
                <a:ext cx="3766096" cy="50481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952" y="6172200"/>
                <a:ext cx="3766096" cy="5048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060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0" y="228600"/>
                <a:ext cx="914400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3333FF"/>
                    </a:solidFill>
                  </a:rPr>
                  <a:t>     TD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 smtClean="0">
                    <a:solidFill>
                      <a:srgbClr val="3333FF"/>
                    </a:solidFill>
                  </a:rPr>
                  <a:t> Method</a:t>
                </a:r>
                <a:endParaRPr lang="en-US" b="1" dirty="0">
                  <a:solidFill>
                    <a:srgbClr val="3333FF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8600"/>
                <a:ext cx="9144000" cy="369332"/>
              </a:xfrm>
              <a:prstGeom prst="rect">
                <a:avLst/>
              </a:prstGeom>
              <a:blipFill>
                <a:blip r:embed="rId3"/>
                <a:stretch>
                  <a:fillRect t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597932"/>
            <a:ext cx="2903987" cy="29039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1334221" y="3580338"/>
                <a:ext cx="6475555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221" y="3580338"/>
                <a:ext cx="6475555" cy="8712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1664442" y="5673616"/>
                <a:ext cx="2057871" cy="4192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442" y="5673616"/>
                <a:ext cx="2057871" cy="419217"/>
              </a:xfrm>
              <a:prstGeom prst="rect">
                <a:avLst/>
              </a:prstGeom>
              <a:blipFill>
                <a:blip r:embed="rId6"/>
                <a:stretch>
                  <a:fillRect t="-4412" b="-2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1664442" y="4572000"/>
                <a:ext cx="4644990" cy="476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/>
                  <a:t>    </a:t>
                </a:r>
                <a:endParaRPr lang="en-US" sz="2000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442" y="4572000"/>
                <a:ext cx="4644990" cy="476797"/>
              </a:xfrm>
              <a:prstGeom prst="rect">
                <a:avLst/>
              </a:prstGeom>
              <a:blipFill>
                <a:blip r:embed="rId7"/>
                <a:stretch>
                  <a:fillRect b="-20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6116516" y="4619898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TD method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85339" y="5801920"/>
            <a:ext cx="233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Monte Carlo method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6731978" y="4956616"/>
            <a:ext cx="369277" cy="845304"/>
          </a:xfrm>
          <a:prstGeom prst="down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47800" y="4572000"/>
            <a:ext cx="6676293" cy="159925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2693377" y="6309720"/>
                <a:ext cx="3576300" cy="40793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377" y="6309720"/>
                <a:ext cx="3576300" cy="407932"/>
              </a:xfrm>
              <a:prstGeom prst="rect">
                <a:avLst/>
              </a:prstGeom>
              <a:blipFill>
                <a:blip r:embed="rId8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854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3276600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One step</a:t>
            </a:r>
            <a:r>
              <a:rPr lang="en-US" dirty="0" smtClean="0">
                <a:sym typeface="Wingdings" panose="05000000000000000000" pitchFamily="2" charset="2"/>
              </a:rPr>
              <a:t> Multiple steps ahead (links to Monte Carlo)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2. Model-free Include the model of environment (links to Dynamic programming)</a:t>
            </a:r>
            <a:endParaRPr lang="en-US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3. Tabular  Continuous space (links to supervised learning)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4. Single agent  Multiple Agents (links to Game theory: Stochastic Game)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78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Planning and Learning 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55331" y="762000"/>
                <a:ext cx="883920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A Model: </a:t>
                </a:r>
              </a:p>
              <a:p>
                <a:r>
                  <a:rPr lang="en-US" dirty="0" smtClean="0"/>
                  <a:t>anything that an agent can use to predict how the environment will respond to its actions</a:t>
                </a:r>
              </a:p>
              <a:p>
                <a:endParaRPr lang="en-US" sz="900" dirty="0" smtClean="0"/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en-US" dirty="0" smtClean="0">
                    <a:solidFill>
                      <a:srgbClr val="FF0000"/>
                    </a:solidFill>
                  </a:rPr>
                  <a:t>Distribution models:</a:t>
                </a:r>
                <a:r>
                  <a:rPr lang="en-US" dirty="0" smtClean="0"/>
                  <a:t> produce a description of all possibilities and their probabilities</a:t>
                </a:r>
              </a:p>
              <a:p>
                <a:pPr marL="1200150" lvl="2" indent="-285750"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pPr marL="1200150" lvl="2" indent="-285750"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Generate all possible episodes and their probabilities</a:t>
                </a:r>
              </a:p>
              <a:p>
                <a:pPr lvl="1"/>
                <a:r>
                  <a:rPr lang="en-US" sz="900" dirty="0" smtClean="0"/>
                  <a:t> 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en-US" dirty="0" smtClean="0">
                    <a:solidFill>
                      <a:srgbClr val="FF0000"/>
                    </a:solidFill>
                  </a:rPr>
                  <a:t>Sample models: </a:t>
                </a:r>
                <a:r>
                  <a:rPr lang="en-US" dirty="0" smtClean="0"/>
                  <a:t>produce just one of the possibility </a:t>
                </a:r>
              </a:p>
              <a:p>
                <a:pPr marL="1200150" lvl="2" indent="-285750"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e.g., Black jack simulator</a:t>
                </a:r>
              </a:p>
              <a:p>
                <a:pPr marL="1200150" lvl="2" indent="-285750"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Generate a an entire episode</a:t>
                </a:r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31" y="762000"/>
                <a:ext cx="8839200" cy="2585323"/>
              </a:xfrm>
              <a:prstGeom prst="rect">
                <a:avLst/>
              </a:prstGeom>
              <a:blipFill>
                <a:blip r:embed="rId3"/>
                <a:stretch>
                  <a:fillRect l="-552" t="-1179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52400" y="3347323"/>
            <a:ext cx="8839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Planning: </a:t>
            </a:r>
          </a:p>
          <a:p>
            <a:r>
              <a:rPr lang="en-US" dirty="0" smtClean="0"/>
              <a:t>Refer to any computational process that takes a model as input and produces or </a:t>
            </a:r>
            <a:r>
              <a:rPr lang="en-US" dirty="0" err="1" smtClean="0"/>
              <a:t>imporves</a:t>
            </a:r>
            <a:r>
              <a:rPr lang="en-US" dirty="0" smtClean="0"/>
              <a:t> a policy for interacting with the modeled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State-space planning:</a:t>
            </a:r>
            <a:r>
              <a:rPr lang="en-US" dirty="0" smtClean="0"/>
              <a:t> </a:t>
            </a:r>
            <a:r>
              <a:rPr lang="en-US" dirty="0"/>
              <a:t>search through the state space for an optimal </a:t>
            </a:r>
            <a:r>
              <a:rPr lang="en-US" dirty="0" smtClean="0"/>
              <a:t>policy </a:t>
            </a:r>
            <a:endParaRPr lang="en-US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dirty="0"/>
              <a:t>e.g., </a:t>
            </a:r>
            <a:r>
              <a:rPr lang="en-US" dirty="0" smtClean="0"/>
              <a:t>Q learning</a:t>
            </a:r>
            <a:endParaRPr lang="en-US" dirty="0"/>
          </a:p>
          <a:p>
            <a:pPr lvl="1"/>
            <a:r>
              <a:rPr lang="en-US" sz="900" dirty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Plan-space planning : </a:t>
            </a:r>
            <a:r>
              <a:rPr lang="en-US" dirty="0" smtClean="0"/>
              <a:t>Search through the space of plans </a:t>
            </a:r>
            <a:endParaRPr lang="en-US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dirty="0"/>
              <a:t>e.g., </a:t>
            </a:r>
            <a:r>
              <a:rPr lang="en-US" dirty="0" smtClean="0"/>
              <a:t>Route finding, Task ordering</a:t>
            </a:r>
            <a:endParaRPr lang="en-US" dirty="0"/>
          </a:p>
          <a:p>
            <a:endParaRPr lang="en-US" sz="9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2362200" y="4495800"/>
            <a:ext cx="1295400" cy="45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657600" y="4724400"/>
            <a:ext cx="1295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4953000" y="4495800"/>
            <a:ext cx="12954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Policy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0" y="4352192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02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533400" y="3276600"/>
            <a:ext cx="2362200" cy="33528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Integrating Planning, Acting, and Learning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973070"/>
            <a:ext cx="8229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Planning agent conduct two tasks simultaneously using experience: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FF0000"/>
                </a:solidFill>
              </a:rPr>
              <a:t>Model-learning</a:t>
            </a:r>
            <a:r>
              <a:rPr lang="en-US" dirty="0" smtClean="0"/>
              <a:t>: use experience to improve the model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(make it more accurately match the real environment)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FF0000"/>
                </a:solidFill>
              </a:rPr>
              <a:t>Direct reinforcement learning </a:t>
            </a:r>
            <a:r>
              <a:rPr lang="en-US" dirty="0" smtClean="0"/>
              <a:t>: use experience to directly improve the value function and policy using RL techniques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151" y="3585495"/>
            <a:ext cx="3971925" cy="3043905"/>
          </a:xfrm>
          <a:prstGeom prst="rect">
            <a:avLst/>
          </a:prstGeom>
          <a:solidFill>
            <a:schemeClr val="accent3"/>
          </a:solidFill>
        </p:spPr>
      </p:pic>
      <p:sp>
        <p:nvSpPr>
          <p:cNvPr id="10" name="TextBox 9"/>
          <p:cNvSpPr txBox="1"/>
          <p:nvPr/>
        </p:nvSpPr>
        <p:spPr>
          <a:xfrm>
            <a:off x="781049" y="3587392"/>
            <a:ext cx="186690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1049" y="4296611"/>
            <a:ext cx="1866902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simulated experience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2"/>
            <a:endCxn id="13" idx="0"/>
          </p:cNvCxnSpPr>
          <p:nvPr/>
        </p:nvCxnSpPr>
        <p:spPr>
          <a:xfrm>
            <a:off x="1714500" y="3956724"/>
            <a:ext cx="0" cy="3398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2000" y="5416541"/>
            <a:ext cx="186690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values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17" idx="0"/>
          </p:cNvCxnSpPr>
          <p:nvPr/>
        </p:nvCxnSpPr>
        <p:spPr>
          <a:xfrm>
            <a:off x="1695451" y="4898843"/>
            <a:ext cx="0" cy="5176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000" y="6102314"/>
            <a:ext cx="186690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policy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19" idx="0"/>
          </p:cNvCxnSpPr>
          <p:nvPr/>
        </p:nvCxnSpPr>
        <p:spPr>
          <a:xfrm>
            <a:off x="1695451" y="5762427"/>
            <a:ext cx="0" cy="339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951" y="497302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backups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695451" y="5762426"/>
            <a:ext cx="0" cy="3398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2895600" y="4724400"/>
            <a:ext cx="647704" cy="2486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7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Dyna-Q algorithm</a:t>
            </a:r>
            <a:endParaRPr lang="en-US" b="1" dirty="0">
              <a:solidFill>
                <a:srgbClr val="3333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6398"/>
            <a:ext cx="4114800" cy="30181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982951"/>
            <a:ext cx="4747422" cy="240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3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18911</TotalTime>
  <Words>1407</Words>
  <Application>Microsoft Office PowerPoint</Application>
  <PresentationFormat>On-screen Show (4:3)</PresentationFormat>
  <Paragraphs>365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Jinkyoo Park</dc:creator>
  <cp:lastModifiedBy>Microsoft</cp:lastModifiedBy>
  <cp:revision>259</cp:revision>
  <dcterms:created xsi:type="dcterms:W3CDTF">2016-04-29T12:35:56Z</dcterms:created>
  <dcterms:modified xsi:type="dcterms:W3CDTF">2016-12-12T01:24:47Z</dcterms:modified>
</cp:coreProperties>
</file>