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22" r:id="rId3"/>
    <p:sldId id="323" r:id="rId4"/>
    <p:sldId id="333" r:id="rId5"/>
    <p:sldId id="325" r:id="rId6"/>
    <p:sldId id="328" r:id="rId7"/>
    <p:sldId id="329" r:id="rId8"/>
    <p:sldId id="330" r:id="rId9"/>
    <p:sldId id="331" r:id="rId10"/>
    <p:sldId id="332" r:id="rId11"/>
    <p:sldId id="327" r:id="rId12"/>
    <p:sldId id="265" r:id="rId13"/>
    <p:sldId id="264" r:id="rId14"/>
    <p:sldId id="258" r:id="rId15"/>
    <p:sldId id="259" r:id="rId16"/>
    <p:sldId id="260" r:id="rId17"/>
    <p:sldId id="261" r:id="rId18"/>
    <p:sldId id="262" r:id="rId19"/>
    <p:sldId id="263" r:id="rId20"/>
    <p:sldId id="257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2" r:id="rId45"/>
    <p:sldId id="291" r:id="rId46"/>
    <p:sldId id="294" r:id="rId47"/>
    <p:sldId id="295" r:id="rId48"/>
    <p:sldId id="296" r:id="rId49"/>
    <p:sldId id="297" r:id="rId50"/>
    <p:sldId id="293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F81BD"/>
    <a:srgbClr val="EE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502" autoAdjust="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7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4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4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51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5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6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4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1.png"/><Relationship Id="rId5" Type="http://schemas.openxmlformats.org/officeDocument/2006/relationships/image" Target="../media/image551.png"/><Relationship Id="rId4" Type="http://schemas.openxmlformats.org/officeDocument/2006/relationships/image" Target="../media/image5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2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18" Type="http://schemas.openxmlformats.org/officeDocument/2006/relationships/image" Target="../media/image240.png"/><Relationship Id="rId3" Type="http://schemas.openxmlformats.org/officeDocument/2006/relationships/image" Target="../media/image226.png"/><Relationship Id="rId7" Type="http://schemas.openxmlformats.org/officeDocument/2006/relationships/image" Target="../media/image136.png"/><Relationship Id="rId12" Type="http://schemas.openxmlformats.org/officeDocument/2006/relationships/image" Target="../media/image234.png"/><Relationship Id="rId17" Type="http://schemas.openxmlformats.org/officeDocument/2006/relationships/image" Target="../media/image239.png"/><Relationship Id="rId2" Type="http://schemas.openxmlformats.org/officeDocument/2006/relationships/image" Target="../media/image225.png"/><Relationship Id="rId16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3.png"/><Relationship Id="rId5" Type="http://schemas.openxmlformats.org/officeDocument/2006/relationships/image" Target="../media/image228.png"/><Relationship Id="rId15" Type="http://schemas.openxmlformats.org/officeDocument/2006/relationships/image" Target="../media/image237.png"/><Relationship Id="rId10" Type="http://schemas.openxmlformats.org/officeDocument/2006/relationships/image" Target="../media/image232.png"/><Relationship Id="rId4" Type="http://schemas.openxmlformats.org/officeDocument/2006/relationships/image" Target="../media/image227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13" Type="http://schemas.openxmlformats.org/officeDocument/2006/relationships/image" Target="../media/image250.png"/><Relationship Id="rId18" Type="http://schemas.openxmlformats.org/officeDocument/2006/relationships/image" Target="../media/image1280.png"/><Relationship Id="rId26" Type="http://schemas.openxmlformats.org/officeDocument/2006/relationships/image" Target="../media/image258.png"/><Relationship Id="rId3" Type="http://schemas.openxmlformats.org/officeDocument/2006/relationships/image" Target="../media/image1130.png"/><Relationship Id="rId21" Type="http://schemas.openxmlformats.org/officeDocument/2006/relationships/image" Target="../media/image255.png"/><Relationship Id="rId7" Type="http://schemas.openxmlformats.org/officeDocument/2006/relationships/image" Target="../media/image1170.png"/><Relationship Id="rId12" Type="http://schemas.openxmlformats.org/officeDocument/2006/relationships/image" Target="../media/image249.png"/><Relationship Id="rId17" Type="http://schemas.openxmlformats.org/officeDocument/2006/relationships/image" Target="../media/image1270.png"/><Relationship Id="rId25" Type="http://schemas.openxmlformats.org/officeDocument/2006/relationships/image" Target="../media/image13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3.png"/><Relationship Id="rId20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248.png"/><Relationship Id="rId5" Type="http://schemas.openxmlformats.org/officeDocument/2006/relationships/image" Target="../media/image1150.png"/><Relationship Id="rId15" Type="http://schemas.openxmlformats.org/officeDocument/2006/relationships/image" Target="../media/image252.png"/><Relationship Id="rId23" Type="http://schemas.openxmlformats.org/officeDocument/2006/relationships/image" Target="../media/image257.png"/><Relationship Id="rId28" Type="http://schemas.openxmlformats.org/officeDocument/2006/relationships/image" Target="../media/image260.png"/><Relationship Id="rId10" Type="http://schemas.openxmlformats.org/officeDocument/2006/relationships/image" Target="../media/image1200.png"/><Relationship Id="rId19" Type="http://schemas.openxmlformats.org/officeDocument/2006/relationships/image" Target="../media/image1290.png"/><Relationship Id="rId4" Type="http://schemas.openxmlformats.org/officeDocument/2006/relationships/image" Target="../media/image1140.png"/><Relationship Id="rId9" Type="http://schemas.openxmlformats.org/officeDocument/2006/relationships/image" Target="../media/image1190.png"/><Relationship Id="rId14" Type="http://schemas.openxmlformats.org/officeDocument/2006/relationships/image" Target="../media/image251.png"/><Relationship Id="rId22" Type="http://schemas.openxmlformats.org/officeDocument/2006/relationships/image" Target="../media/image1710.png"/><Relationship Id="rId27" Type="http://schemas.openxmlformats.org/officeDocument/2006/relationships/image" Target="../media/image2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1.png"/><Relationship Id="rId18" Type="http://schemas.openxmlformats.org/officeDocument/2006/relationships/image" Target="../media/image276.png"/><Relationship Id="rId26" Type="http://schemas.openxmlformats.org/officeDocument/2006/relationships/image" Target="../media/image284.png"/><Relationship Id="rId3" Type="http://schemas.openxmlformats.org/officeDocument/2006/relationships/image" Target="../media/image261.png"/><Relationship Id="rId21" Type="http://schemas.openxmlformats.org/officeDocument/2006/relationships/image" Target="../media/image279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17" Type="http://schemas.openxmlformats.org/officeDocument/2006/relationships/image" Target="../media/image275.png"/><Relationship Id="rId25" Type="http://schemas.openxmlformats.org/officeDocument/2006/relationships/image" Target="../media/image28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4.png"/><Relationship Id="rId20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24" Type="http://schemas.openxmlformats.org/officeDocument/2006/relationships/image" Target="../media/image282.png"/><Relationship Id="rId5" Type="http://schemas.openxmlformats.org/officeDocument/2006/relationships/image" Target="../media/image263.png"/><Relationship Id="rId15" Type="http://schemas.openxmlformats.org/officeDocument/2006/relationships/image" Target="../media/image273.png"/><Relationship Id="rId23" Type="http://schemas.openxmlformats.org/officeDocument/2006/relationships/image" Target="../media/image281.png"/><Relationship Id="rId28" Type="http://schemas.openxmlformats.org/officeDocument/2006/relationships/image" Target="../media/image286.png"/><Relationship Id="rId10" Type="http://schemas.openxmlformats.org/officeDocument/2006/relationships/image" Target="../media/image268.png"/><Relationship Id="rId19" Type="http://schemas.openxmlformats.org/officeDocument/2006/relationships/image" Target="../media/image277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Relationship Id="rId14" Type="http://schemas.openxmlformats.org/officeDocument/2006/relationships/image" Target="../media/image272.png"/><Relationship Id="rId22" Type="http://schemas.openxmlformats.org/officeDocument/2006/relationships/image" Target="../media/image280.png"/><Relationship Id="rId27" Type="http://schemas.openxmlformats.org/officeDocument/2006/relationships/image" Target="../media/image2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5" Type="http://schemas.openxmlformats.org/officeDocument/2006/relationships/image" Target="../media/image1570.png"/><Relationship Id="rId4" Type="http://schemas.openxmlformats.org/officeDocument/2006/relationships/image" Target="../media/image1560.png"/><Relationship Id="rId9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1.png"/><Relationship Id="rId13" Type="http://schemas.openxmlformats.org/officeDocument/2006/relationships/image" Target="../media/image211.png"/><Relationship Id="rId18" Type="http://schemas.openxmlformats.org/officeDocument/2006/relationships/image" Target="../media/image2610.png"/><Relationship Id="rId26" Type="http://schemas.openxmlformats.org/officeDocument/2006/relationships/image" Target="../media/image34.png"/><Relationship Id="rId3" Type="http://schemas.openxmlformats.org/officeDocument/2006/relationships/image" Target="../media/image1110.png"/><Relationship Id="rId21" Type="http://schemas.openxmlformats.org/officeDocument/2006/relationships/image" Target="../media/image29.png"/><Relationship Id="rId7" Type="http://schemas.openxmlformats.org/officeDocument/2006/relationships/image" Target="../media/image1511.png"/><Relationship Id="rId12" Type="http://schemas.openxmlformats.org/officeDocument/2006/relationships/image" Target="../media/image200.png"/><Relationship Id="rId17" Type="http://schemas.openxmlformats.org/officeDocument/2006/relationships/image" Target="../media/image256.png"/><Relationship Id="rId25" Type="http://schemas.openxmlformats.org/officeDocument/2006/relationships/image" Target="../media/image33.png"/><Relationship Id="rId2" Type="http://schemas.openxmlformats.org/officeDocument/2006/relationships/image" Target="../media/image10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190.png"/><Relationship Id="rId24" Type="http://schemas.openxmlformats.org/officeDocument/2006/relationships/image" Target="../media/image32.png"/><Relationship Id="rId5" Type="http://schemas.openxmlformats.org/officeDocument/2006/relationships/image" Target="../media/image131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0.png"/><Relationship Id="rId19" Type="http://schemas.openxmlformats.org/officeDocument/2006/relationships/image" Target="../media/image2710.png"/><Relationship Id="rId4" Type="http://schemas.openxmlformats.org/officeDocument/2006/relationships/image" Target="../media/image1210.png"/><Relationship Id="rId9" Type="http://schemas.openxmlformats.org/officeDocument/2006/relationships/image" Target="../media/image17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0.png"/><Relationship Id="rId13" Type="http://schemas.openxmlformats.org/officeDocument/2006/relationships/image" Target="../media/image1540.png"/><Relationship Id="rId3" Type="http://schemas.openxmlformats.org/officeDocument/2006/relationships/image" Target="../media/image1440.png"/><Relationship Id="rId7" Type="http://schemas.openxmlformats.org/officeDocument/2006/relationships/image" Target="../media/image1480.png"/><Relationship Id="rId12" Type="http://schemas.openxmlformats.org/officeDocument/2006/relationships/image" Target="../media/image15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0.png"/><Relationship Id="rId11" Type="http://schemas.openxmlformats.org/officeDocument/2006/relationships/image" Target="../media/image1520.png"/><Relationship Id="rId5" Type="http://schemas.openxmlformats.org/officeDocument/2006/relationships/image" Target="../media/image1460.png"/><Relationship Id="rId10" Type="http://schemas.openxmlformats.org/officeDocument/2006/relationships/image" Target="../media/image1510.png"/><Relationship Id="rId4" Type="http://schemas.openxmlformats.org/officeDocument/2006/relationships/image" Target="../media/image145.png"/><Relationship Id="rId9" Type="http://schemas.openxmlformats.org/officeDocument/2006/relationships/image" Target="../media/image15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2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30.png"/><Relationship Id="rId3" Type="http://schemas.openxmlformats.org/officeDocument/2006/relationships/image" Target="../media/image390.png"/><Relationship Id="rId7" Type="http://schemas.openxmlformats.org/officeDocument/2006/relationships/image" Target="../media/image481.png"/><Relationship Id="rId1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320.png"/><Relationship Id="rId5" Type="http://schemas.openxmlformats.org/officeDocument/2006/relationships/image" Target="../media/image2600.png"/><Relationship Id="rId10" Type="http://schemas.openxmlformats.org/officeDocument/2006/relationships/image" Target="../media/image50.png"/><Relationship Id="rId9" Type="http://schemas.openxmlformats.org/officeDocument/2006/relationships/image" Target="../media/image30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0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1.png"/><Relationship Id="rId4" Type="http://schemas.openxmlformats.org/officeDocument/2006/relationships/image" Target="../media/image12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010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71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1.png"/><Relationship Id="rId13" Type="http://schemas.openxmlformats.org/officeDocument/2006/relationships/image" Target="../media/image1531.png"/><Relationship Id="rId3" Type="http://schemas.openxmlformats.org/officeDocument/2006/relationships/image" Target="../media/image1411.png"/><Relationship Id="rId12" Type="http://schemas.openxmlformats.org/officeDocument/2006/relationships/image" Target="../media/image15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12.png"/><Relationship Id="rId15" Type="http://schemas.openxmlformats.org/officeDocument/2006/relationships/image" Target="../media/image1513.png"/><Relationship Id="rId10" Type="http://schemas.openxmlformats.org/officeDocument/2006/relationships/image" Target="../media/image1501.png"/><Relationship Id="rId9" Type="http://schemas.openxmlformats.org/officeDocument/2006/relationships/image" Target="../media/image1491.png"/><Relationship Id="rId14" Type="http://schemas.openxmlformats.org/officeDocument/2006/relationships/image" Target="../media/image15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17" Type="http://schemas.openxmlformats.org/officeDocument/2006/relationships/image" Target="../media/image15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82.png"/><Relationship Id="rId3" Type="http://schemas.openxmlformats.org/officeDocument/2006/relationships/image" Target="../media/image311.png"/><Relationship Id="rId7" Type="http://schemas.openxmlformats.org/officeDocument/2006/relationships/image" Target="../media/image351.png"/><Relationship Id="rId12" Type="http://schemas.openxmlformats.org/officeDocument/2006/relationships/image" Target="../media/image179.png"/><Relationship Id="rId17" Type="http://schemas.openxmlformats.org/officeDocument/2006/relationships/image" Target="../media/image2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5" Type="http://schemas.openxmlformats.org/officeDocument/2006/relationships/image" Target="../media/image201.png"/><Relationship Id="rId10" Type="http://schemas.openxmlformats.org/officeDocument/2006/relationships/image" Target="../media/image38.png"/><Relationship Id="rId4" Type="http://schemas.openxmlformats.org/officeDocument/2006/relationships/image" Target="../media/image321.png"/><Relationship Id="rId9" Type="http://schemas.openxmlformats.org/officeDocument/2006/relationships/image" Target="../media/image37.png"/><Relationship Id="rId14" Type="http://schemas.openxmlformats.org/officeDocument/2006/relationships/image" Target="../media/image19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1600.png"/><Relationship Id="rId3" Type="http://schemas.openxmlformats.org/officeDocument/2006/relationships/image" Target="../media/image42.png"/><Relationship Id="rId21" Type="http://schemas.openxmlformats.org/officeDocument/2006/relationships/image" Target="../media/image36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21.png"/><Relationship Id="rId24" Type="http://schemas.openxmlformats.org/officeDocument/2006/relationships/image" Target="../media/image39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3" Type="http://schemas.openxmlformats.org/officeDocument/2006/relationships/image" Target="../media/image38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4" Type="http://schemas.openxmlformats.org/officeDocument/2006/relationships/image" Target="../media/image311.png"/><Relationship Id="rId9" Type="http://schemas.openxmlformats.org/officeDocument/2006/relationships/image" Target="../media/image47.png"/><Relationship Id="rId14" Type="http://schemas.openxmlformats.org/officeDocument/2006/relationships/image" Target="../media/image351.png"/><Relationship Id="rId22" Type="http://schemas.openxmlformats.org/officeDocument/2006/relationships/image" Target="../media/image37.png"/><Relationship Id="rId27" Type="http://schemas.openxmlformats.org/officeDocument/2006/relationships/image" Target="../media/image223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59.png"/><Relationship Id="rId34" Type="http://schemas.openxmlformats.org/officeDocument/2006/relationships/image" Target="../media/image2510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2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1.png"/><Relationship Id="rId24" Type="http://schemas.openxmlformats.org/officeDocument/2006/relationships/image" Target="../media/image62.png"/><Relationship Id="rId32" Type="http://schemas.openxmlformats.org/officeDocument/2006/relationships/image" Target="../media/image2310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3" Type="http://schemas.openxmlformats.org/officeDocument/2006/relationships/image" Target="../media/image61.png"/><Relationship Id="rId28" Type="http://schemas.openxmlformats.org/officeDocument/2006/relationships/image" Target="../media/image37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31" Type="http://schemas.openxmlformats.org/officeDocument/2006/relationships/image" Target="../media/image220.png"/><Relationship Id="rId4" Type="http://schemas.openxmlformats.org/officeDocument/2006/relationships/image" Target="../media/image311.png"/><Relationship Id="rId9" Type="http://schemas.openxmlformats.org/officeDocument/2006/relationships/image" Target="../media/image58.png"/><Relationship Id="rId14" Type="http://schemas.openxmlformats.org/officeDocument/2006/relationships/image" Target="../media/image351.png"/><Relationship Id="rId22" Type="http://schemas.openxmlformats.org/officeDocument/2006/relationships/image" Target="../media/image60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2611.png"/><Relationship Id="rId8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image" Target="../media/image42.png"/><Relationship Id="rId21" Type="http://schemas.openxmlformats.org/officeDocument/2006/relationships/image" Target="../media/image62.png"/><Relationship Id="rId34" Type="http://schemas.openxmlformats.org/officeDocument/2006/relationships/image" Target="../media/image730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37.png"/><Relationship Id="rId33" Type="http://schemas.openxmlformats.org/officeDocument/2006/relationships/image" Target="../media/image61.png"/><Relationship Id="rId38" Type="http://schemas.openxmlformats.org/officeDocument/2006/relationships/image" Target="../media/image2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321.png"/><Relationship Id="rId24" Type="http://schemas.openxmlformats.org/officeDocument/2006/relationships/image" Target="../media/image36.png"/><Relationship Id="rId37" Type="http://schemas.openxmlformats.org/officeDocument/2006/relationships/image" Target="../media/image165.png"/><Relationship Id="rId32" Type="http://schemas.openxmlformats.org/officeDocument/2006/relationships/image" Target="../media/image60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3" Type="http://schemas.openxmlformats.org/officeDocument/2006/relationships/image" Target="../media/image64.png"/><Relationship Id="rId36" Type="http://schemas.openxmlformats.org/officeDocument/2006/relationships/image" Target="../media/image164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image" Target="../media/image311.png"/><Relationship Id="rId9" Type="http://schemas.openxmlformats.org/officeDocument/2006/relationships/image" Target="../media/image691.png"/><Relationship Id="rId14" Type="http://schemas.openxmlformats.org/officeDocument/2006/relationships/image" Target="../media/image351.png"/><Relationship Id="rId22" Type="http://schemas.openxmlformats.org/officeDocument/2006/relationships/image" Target="../media/image63.png"/><Relationship Id="rId27" Type="http://schemas.openxmlformats.org/officeDocument/2006/relationships/image" Target="../media/image39.png"/><Relationship Id="rId35" Type="http://schemas.openxmlformats.org/officeDocument/2006/relationships/image" Target="../media/image163.png"/><Relationship Id="rId8" Type="http://schemas.openxmlformats.org/officeDocument/2006/relationships/image" Target="../media/image680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740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29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1.png"/><Relationship Id="rId24" Type="http://schemas.openxmlformats.org/officeDocument/2006/relationships/image" Target="../media/image62.png"/><Relationship Id="rId32" Type="http://schemas.openxmlformats.org/officeDocument/2006/relationships/image" Target="../media/image38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3" Type="http://schemas.openxmlformats.org/officeDocument/2006/relationships/image" Target="../media/image760.png"/><Relationship Id="rId28" Type="http://schemas.openxmlformats.org/officeDocument/2006/relationships/image" Target="../media/image780.png"/><Relationship Id="rId36" Type="http://schemas.openxmlformats.org/officeDocument/2006/relationships/image" Target="../media/image223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31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58.png"/><Relationship Id="rId14" Type="http://schemas.openxmlformats.org/officeDocument/2006/relationships/image" Target="../media/image351.png"/><Relationship Id="rId22" Type="http://schemas.openxmlformats.org/officeDocument/2006/relationships/image" Target="../media/image750.png"/><Relationship Id="rId27" Type="http://schemas.openxmlformats.org/officeDocument/2006/relationships/image" Target="../media/image770.png"/><Relationship Id="rId30" Type="http://schemas.openxmlformats.org/officeDocument/2006/relationships/image" Target="../media/image36.png"/><Relationship Id="rId35" Type="http://schemas.openxmlformats.org/officeDocument/2006/relationships/image" Target="../media/image166.png"/><Relationship Id="rId8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0.png"/><Relationship Id="rId2" Type="http://schemas.openxmlformats.org/officeDocument/2006/relationships/image" Target="../media/image14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1.png"/><Relationship Id="rId9" Type="http://schemas.openxmlformats.org/officeDocument/2006/relationships/image" Target="../media/image156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8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0.png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800.png"/><Relationship Id="rId3" Type="http://schemas.openxmlformats.org/officeDocument/2006/relationships/image" Target="../media/image311.png"/><Relationship Id="rId7" Type="http://schemas.openxmlformats.org/officeDocument/2006/relationships/image" Target="../media/image351.png"/><Relationship Id="rId12" Type="http://schemas.openxmlformats.org/officeDocument/2006/relationships/image" Target="../media/image720.png"/><Relationship Id="rId17" Type="http://schemas.openxmlformats.org/officeDocument/2006/relationships/image" Target="../media/image85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5" Type="http://schemas.openxmlformats.org/officeDocument/2006/relationships/image" Target="../media/image830.png"/><Relationship Id="rId10" Type="http://schemas.openxmlformats.org/officeDocument/2006/relationships/image" Target="../media/image711.png"/><Relationship Id="rId4" Type="http://schemas.openxmlformats.org/officeDocument/2006/relationships/image" Target="../media/image321.png"/><Relationship Id="rId9" Type="http://schemas.openxmlformats.org/officeDocument/2006/relationships/image" Target="../media/image37.png"/><Relationship Id="rId14" Type="http://schemas.openxmlformats.org/officeDocument/2006/relationships/image" Target="../media/image8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860.png"/><Relationship Id="rId3" Type="http://schemas.openxmlformats.org/officeDocument/2006/relationships/image" Target="../media/image42.png"/><Relationship Id="rId21" Type="http://schemas.openxmlformats.org/officeDocument/2006/relationships/image" Target="../media/image36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72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21.png"/><Relationship Id="rId24" Type="http://schemas.openxmlformats.org/officeDocument/2006/relationships/image" Target="../media/image39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4" Type="http://schemas.openxmlformats.org/officeDocument/2006/relationships/image" Target="../media/image311.png"/><Relationship Id="rId9" Type="http://schemas.openxmlformats.org/officeDocument/2006/relationships/image" Target="../media/image47.png"/><Relationship Id="rId14" Type="http://schemas.openxmlformats.org/officeDocument/2006/relationships/image" Target="../media/image351.png"/><Relationship Id="rId22" Type="http://schemas.openxmlformats.org/officeDocument/2006/relationships/image" Target="../media/image37.png"/><Relationship Id="rId27" Type="http://schemas.openxmlformats.org/officeDocument/2006/relationships/image" Target="../media/image711.png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88.png"/><Relationship Id="rId3" Type="http://schemas.openxmlformats.org/officeDocument/2006/relationships/image" Target="../media/image42.png"/><Relationship Id="rId21" Type="http://schemas.openxmlformats.org/officeDocument/2006/relationships/image" Target="../media/image36.png"/><Relationship Id="rId34" Type="http://schemas.openxmlformats.org/officeDocument/2006/relationships/image" Target="../media/image711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87.png"/><Relationship Id="rId33" Type="http://schemas.openxmlformats.org/officeDocument/2006/relationships/image" Target="../media/image72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321.png"/><Relationship Id="rId24" Type="http://schemas.openxmlformats.org/officeDocument/2006/relationships/image" Target="../media/image39.png"/><Relationship Id="rId32" Type="http://schemas.openxmlformats.org/officeDocument/2006/relationships/image" Target="../media/image890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8" Type="http://schemas.openxmlformats.org/officeDocument/2006/relationships/image" Target="../media/image59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31" Type="http://schemas.openxmlformats.org/officeDocument/2006/relationships/image" Target="../media/image900.png"/><Relationship Id="rId4" Type="http://schemas.openxmlformats.org/officeDocument/2006/relationships/image" Target="../media/image311.png"/><Relationship Id="rId9" Type="http://schemas.openxmlformats.org/officeDocument/2006/relationships/image" Target="../media/image691.png"/><Relationship Id="rId14" Type="http://schemas.openxmlformats.org/officeDocument/2006/relationships/image" Target="../media/image351.png"/><Relationship Id="rId22" Type="http://schemas.openxmlformats.org/officeDocument/2006/relationships/image" Target="../media/image37.png"/><Relationship Id="rId27" Type="http://schemas.openxmlformats.org/officeDocument/2006/relationships/image" Target="../media/image89.png"/><Relationship Id="rId30" Type="http://schemas.openxmlformats.org/officeDocument/2006/relationships/image" Target="../media/image61.png"/><Relationship Id="rId8" Type="http://schemas.openxmlformats.org/officeDocument/2006/relationships/image" Target="../media/image680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59.png"/><Relationship Id="rId34" Type="http://schemas.openxmlformats.org/officeDocument/2006/relationships/image" Target="../media/image930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92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1.png"/><Relationship Id="rId24" Type="http://schemas.openxmlformats.org/officeDocument/2006/relationships/image" Target="../media/image62.png"/><Relationship Id="rId32" Type="http://schemas.openxmlformats.org/officeDocument/2006/relationships/image" Target="../media/image912.png"/><Relationship Id="rId37" Type="http://schemas.openxmlformats.org/officeDocument/2006/relationships/image" Target="../media/image711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3" Type="http://schemas.openxmlformats.org/officeDocument/2006/relationships/image" Target="../media/image61.png"/><Relationship Id="rId28" Type="http://schemas.openxmlformats.org/officeDocument/2006/relationships/image" Target="../media/image37.png"/><Relationship Id="rId36" Type="http://schemas.openxmlformats.org/officeDocument/2006/relationships/image" Target="../media/image950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31" Type="http://schemas.openxmlformats.org/officeDocument/2006/relationships/image" Target="../media/image720.png"/><Relationship Id="rId4" Type="http://schemas.openxmlformats.org/officeDocument/2006/relationships/image" Target="../media/image311.png"/><Relationship Id="rId9" Type="http://schemas.openxmlformats.org/officeDocument/2006/relationships/image" Target="../media/image58.png"/><Relationship Id="rId14" Type="http://schemas.openxmlformats.org/officeDocument/2006/relationships/image" Target="../media/image351.png"/><Relationship Id="rId22" Type="http://schemas.openxmlformats.org/officeDocument/2006/relationships/image" Target="../media/image60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941.png"/><Relationship Id="rId8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52.png"/><Relationship Id="rId26" Type="http://schemas.openxmlformats.org/officeDocument/2006/relationships/image" Target="../media/image64.png"/><Relationship Id="rId3" Type="http://schemas.openxmlformats.org/officeDocument/2006/relationships/image" Target="../media/image42.png"/><Relationship Id="rId21" Type="http://schemas.openxmlformats.org/officeDocument/2006/relationships/image" Target="../media/image740.png"/><Relationship Id="rId34" Type="http://schemas.openxmlformats.org/officeDocument/2006/relationships/image" Target="../media/image961.png"/><Relationship Id="rId7" Type="http://schemas.openxmlformats.org/officeDocument/2006/relationships/image" Target="../media/image45.png"/><Relationship Id="rId12" Type="http://schemas.openxmlformats.org/officeDocument/2006/relationships/image" Target="../media/image330.png"/><Relationship Id="rId17" Type="http://schemas.openxmlformats.org/officeDocument/2006/relationships/image" Target="../media/image51.png"/><Relationship Id="rId25" Type="http://schemas.openxmlformats.org/officeDocument/2006/relationships/image" Target="../media/image63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01.png"/><Relationship Id="rId20" Type="http://schemas.openxmlformats.org/officeDocument/2006/relationships/image" Target="../media/image54.png"/><Relationship Id="rId29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1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490.png"/><Relationship Id="rId23" Type="http://schemas.openxmlformats.org/officeDocument/2006/relationships/image" Target="../media/image760.png"/><Relationship Id="rId28" Type="http://schemas.openxmlformats.org/officeDocument/2006/relationships/image" Target="../media/image780.png"/><Relationship Id="rId36" Type="http://schemas.openxmlformats.org/officeDocument/2006/relationships/image" Target="../media/image711.png"/><Relationship Id="rId10" Type="http://schemas.openxmlformats.org/officeDocument/2006/relationships/image" Target="../media/image480.png"/><Relationship Id="rId19" Type="http://schemas.openxmlformats.org/officeDocument/2006/relationships/image" Target="../media/image53.png"/><Relationship Id="rId31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58.png"/><Relationship Id="rId14" Type="http://schemas.openxmlformats.org/officeDocument/2006/relationships/image" Target="../media/image351.png"/><Relationship Id="rId22" Type="http://schemas.openxmlformats.org/officeDocument/2006/relationships/image" Target="../media/image750.png"/><Relationship Id="rId27" Type="http://schemas.openxmlformats.org/officeDocument/2006/relationships/image" Target="../media/image770.png"/><Relationship Id="rId30" Type="http://schemas.openxmlformats.org/officeDocument/2006/relationships/image" Target="../media/image36.png"/><Relationship Id="rId35" Type="http://schemas.openxmlformats.org/officeDocument/2006/relationships/image" Target="../media/image720.png"/><Relationship Id="rId8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4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Final Exam Reviews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>
                <a:solidFill>
                  <a:srgbClr val="3333FF"/>
                </a:solidFill>
              </a:rPr>
              <a:t>Reinforcement </a:t>
            </a:r>
            <a:r>
              <a:rPr lang="en-US" b="1" dirty="0" smtClean="0">
                <a:solidFill>
                  <a:srgbClr val="3333FF"/>
                </a:solidFill>
              </a:rPr>
              <a:t>Comparison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4608" y="1151819"/>
                <a:ext cx="8001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  <a:r>
                  <a:rPr lang="en-US" dirty="0"/>
                  <a:t> </a:t>
                </a:r>
                <a:r>
                  <a:rPr lang="en-US" b="0" dirty="0" smtClean="0"/>
                  <a:t>The preference for each action at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(not an actual action value)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8" y="1151819"/>
                <a:ext cx="8001940" cy="276999"/>
              </a:xfrm>
              <a:prstGeom prst="rect">
                <a:avLst/>
              </a:prstGeom>
              <a:blipFill>
                <a:blip r:embed="rId3"/>
                <a:stretch>
                  <a:fillRect l="-1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684107"/>
                <a:ext cx="6934200" cy="1203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Action determination rule (soft max) :</a:t>
                </a:r>
              </a:p>
              <a:p>
                <a:endParaRPr lang="en-US" sz="600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sz="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4107"/>
                <a:ext cx="6934200" cy="1203406"/>
              </a:xfrm>
              <a:prstGeom prst="rect">
                <a:avLst/>
              </a:prstGeom>
              <a:blipFill>
                <a:blip r:embed="rId4"/>
                <a:stretch>
                  <a:fillRect l="-527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2911270"/>
                <a:ext cx="8305799" cy="295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After selecting action and observing reward, the preference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updated 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algn="ctr"/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High rewards should increase the probability of reselecting the action taken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a positive step-size </a:t>
                </a:r>
                <a:r>
                  <a:rPr lang="en-US" dirty="0" smtClean="0"/>
                  <a:t>parameter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reference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(i.e., average </a:t>
                </a:r>
                <a:r>
                  <a:rPr lang="en-US" dirty="0" smtClean="0"/>
                  <a:t>reward) is updated using all recently  received rewards whichever actions were taken:</a:t>
                </a:r>
              </a:p>
              <a:p>
                <a:pPr lvl="1"/>
                <a:endParaRPr lang="en-US" sz="60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11270"/>
                <a:ext cx="8305799" cy="2954655"/>
              </a:xfrm>
              <a:prstGeom prst="rect">
                <a:avLst/>
              </a:prstGeom>
              <a:blipFill>
                <a:blip r:embed="rId5"/>
                <a:stretch>
                  <a:fillRect l="-441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9540" y="870466"/>
            <a:ext cx="8228660" cy="4844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685800"/>
            <a:ext cx="37741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Reinforcement </a:t>
            </a:r>
            <a:r>
              <a:rPr lang="en-US" b="1" dirty="0" smtClean="0"/>
              <a:t>Comparison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5968425"/>
                <a:ext cx="9144000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Reinforcement comparison method can be very effective sometimes outperforming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1600" dirty="0" smtClean="0"/>
                  <a:t> method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8425"/>
                <a:ext cx="9144000" cy="338554"/>
              </a:xfrm>
              <a:prstGeom prst="rect">
                <a:avLst/>
              </a:prstGeom>
              <a:blipFill>
                <a:blip r:embed="rId6"/>
                <a:stretch>
                  <a:fillRect l="-33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5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Relationship with model based approach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7772" y="2271947"/>
            <a:ext cx="1524000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1772" y="2271947"/>
            <a:ext cx="2122714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is known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4486" y="2271947"/>
            <a:ext cx="2122714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is unknown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7772" y="3200400"/>
            <a:ext cx="1524000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1772" y="3200400"/>
            <a:ext cx="2122714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4486" y="3200400"/>
            <a:ext cx="2122714" cy="928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7772" y="4128852"/>
            <a:ext cx="1524000" cy="11289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4486" y="4128852"/>
            <a:ext cx="2122714" cy="1128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4486" y="1286470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Exploration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vs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Exploitation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1772" y="1286470"/>
            <a:ext cx="212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Only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Exploitation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3772" y="3383997"/>
            <a:ext cx="1524000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3772" y="4128853"/>
            <a:ext cx="1524000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policy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1555" y="3907890"/>
            <a:ext cx="2125645" cy="441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Contextual Bandit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614" y="5663299"/>
            <a:ext cx="876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going to learn Dynamic Programming approach first, and move to Reinforcement learning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1772" y="4128852"/>
            <a:ext cx="2122714" cy="1128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Programing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7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L13. Markov Decision Process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(Formulation)</a:t>
            </a:r>
          </a:p>
        </p:txBody>
      </p:sp>
    </p:spTree>
    <p:extLst>
      <p:ext uri="{BB962C8B-B14F-4D97-AF65-F5344CB8AC3E}">
        <p14:creationId xmlns:p14="http://schemas.microsoft.com/office/powerpoint/2010/main" val="246200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From MDP to RL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2820" y="4046534"/>
            <a:ext cx="1066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8047" y="4046534"/>
            <a:ext cx="1066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2820" y="1381254"/>
            <a:ext cx="1066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8047" y="1381254"/>
            <a:ext cx="1066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03833" y="762000"/>
            <a:ext cx="4995154" cy="397033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>
            <a:off x="3049620" y="4389434"/>
            <a:ext cx="231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6011" y="4376219"/>
            <a:ext cx="1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 solution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0"/>
            <a:endCxn id="5" idx="2"/>
          </p:cNvCxnSpPr>
          <p:nvPr/>
        </p:nvCxnSpPr>
        <p:spPr>
          <a:xfrm flipV="1">
            <a:off x="2516220" y="2067054"/>
            <a:ext cx="0" cy="197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82608" y="2881926"/>
            <a:ext cx="154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Approximate solution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6" idx="2"/>
          </p:cNvCxnSpPr>
          <p:nvPr/>
        </p:nvCxnSpPr>
        <p:spPr>
          <a:xfrm flipV="1">
            <a:off x="5901447" y="2067054"/>
            <a:ext cx="0" cy="197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8738" y="2466427"/>
            <a:ext cx="29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learning :</a:t>
            </a:r>
          </a:p>
          <a:p>
            <a:r>
              <a:rPr lang="en-US" dirty="0" smtClean="0"/>
              <a:t>Learn only around we are interested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9856" y="1266596"/>
            <a:ext cx="21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3"/>
          </p:cNvCxnSpPr>
          <p:nvPr/>
        </p:nvCxnSpPr>
        <p:spPr>
          <a:xfrm>
            <a:off x="3049620" y="1724154"/>
            <a:ext cx="229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64441" y="3005068"/>
            <a:ext cx="175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Model based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843522"/>
            <a:ext cx="177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Parametric representation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6352" y="4785363"/>
            <a:ext cx="36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Usually Tabular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For special case, DP can be used for solving a MDP with continuous space and 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9600" y="215989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985692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other methods can be viewed as attempts to achieve much the same effect as DP, only with less computation and without assuming a perfect model of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>
                <a:solidFill>
                  <a:srgbClr val="3333FF"/>
                </a:solidFill>
              </a:rPr>
              <a:t>Markov Decision Processes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287" y="762000"/>
            <a:ext cx="879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Finite Markov Decision Process (MDP) :The state and action space are finite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" y="1329447"/>
                <a:ext cx="8915400" cy="4619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An MDP is defined by: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  <a:latin typeface="+mj-lt"/>
                  <a:ea typeface="ＭＳ Ｐゴシック" pitchFamily="34" charset="-128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𝒜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altLang="ja-JP" i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Probability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that a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 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 when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  <a:ea typeface="ＭＳ Ｐゴシック" pitchFamily="34" charset="-128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Also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called the model or the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dynamics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endParaRPr lang="en-US" altLang="ja-JP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  <a:ea typeface="ＭＳ Ｐゴシック" pitchFamily="34" charset="-128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+mj-lt"/>
                    <a:ea typeface="ＭＳ Ｐゴシック" pitchFamily="34" charset="-128"/>
                  </a:rPr>
                  <a:t>If stochastic,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  <a:ea typeface="ＭＳ Ｐゴシック" pitchFamily="34" charset="-128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A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start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ea typeface="ＭＳ Ｐゴシック" pitchFamily="34" charset="-128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ea typeface="ＭＳ Ｐゴシック" pitchFamily="34" charset="-128"/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terminal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ＭＳ Ｐゴシック" pitchFamily="34" charset="-128"/>
                  </a:rPr>
                  <a:t>(for episodic tasks)</a:t>
                </a:r>
                <a:endParaRPr lang="en-US" dirty="0">
                  <a:solidFill>
                    <a:schemeClr val="tx1"/>
                  </a:solidFill>
                  <a:latin typeface="+mj-lt"/>
                  <a:ea typeface="ＭＳ Ｐゴシック" pitchFamily="34" charset="-128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29447"/>
                <a:ext cx="8915400" cy="4619150"/>
              </a:xfrm>
              <a:prstGeom prst="rect">
                <a:avLst/>
              </a:prstGeom>
              <a:blipFill>
                <a:blip r:embed="rId3"/>
                <a:stretch>
                  <a:fillRect l="-547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3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Function &amp; Q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914400"/>
                <a:ext cx="441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Value function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state value function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b="1" dirty="0" smtClean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4419600" cy="369332"/>
              </a:xfrm>
              <a:prstGeom prst="rect">
                <a:avLst/>
              </a:prstGeom>
              <a:blipFill>
                <a:blip r:embed="rId3"/>
                <a:stretch>
                  <a:fillRect l="-11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799" y="1938421"/>
                <a:ext cx="69746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: The expected utility received by  following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938421"/>
                <a:ext cx="6974602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12" y="3385880"/>
                <a:ext cx="4279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Q-function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action-value function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2" y="3385880"/>
                <a:ext cx="4279633" cy="369332"/>
              </a:xfrm>
              <a:prstGeom prst="rect">
                <a:avLst/>
              </a:prstGeom>
              <a:blipFill>
                <a:blip r:embed="rId5"/>
                <a:stretch>
                  <a:fillRect l="-12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" y="4354106"/>
                <a:ext cx="85592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: The expected utility of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, and then following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54106"/>
                <a:ext cx="8559266" cy="369332"/>
              </a:xfrm>
              <a:prstGeom prst="rect">
                <a:avLst/>
              </a:prstGeom>
              <a:blipFill>
                <a:blip r:embed="rId6"/>
                <a:stretch>
                  <a:fillRect l="-142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01148" y="2409859"/>
                <a:ext cx="4866460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48" y="2409859"/>
                <a:ext cx="4866460" cy="370294"/>
              </a:xfrm>
              <a:prstGeom prst="rect">
                <a:avLst/>
              </a:prstGeom>
              <a:blipFill>
                <a:blip r:embed="rId7"/>
                <a:stretch>
                  <a:fillRect t="-93443" b="-1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230169" y="4887506"/>
                <a:ext cx="6408421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69" y="4887506"/>
                <a:ext cx="6408421" cy="370294"/>
              </a:xfrm>
              <a:prstGeom prst="rect">
                <a:avLst/>
              </a:prstGeom>
              <a:blipFill>
                <a:blip r:embed="rId8"/>
                <a:stretch>
                  <a:fillRect t="-93443" b="-1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1371600"/>
            <a:ext cx="8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“How good  it is for the agent to be in a given state”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847637"/>
            <a:ext cx="8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“How good  it is for the agent to perform a given action in a given state”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562600"/>
                <a:ext cx="9144000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Because the agent can expect to receive in the future depend on what actions it will take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sym typeface="Wingdings" panose="05000000000000000000" pitchFamily="2" charset="2"/>
                  </a:rPr>
                  <a:t>Value and Q functions are defined with respect to a particular policy mapping </a:t>
                </a:r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to </a:t>
                </a:r>
                <a:r>
                  <a:rPr lang="en-US" dirty="0" smtClean="0"/>
                  <a:t>an </a:t>
                </a:r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62600"/>
                <a:ext cx="9144000" cy="923330"/>
              </a:xfrm>
              <a:prstGeom prst="rect">
                <a:avLst/>
              </a:prstGeom>
              <a:blipFill>
                <a:blip r:embed="rId9"/>
                <a:stretch>
                  <a:fillRect l="-533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2770456"/>
                <a:ext cx="8305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: not expectation over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but all stochastic state transitions associated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0456"/>
                <a:ext cx="83058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5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/>
          <p:cNvSpPr/>
          <p:nvPr/>
        </p:nvSpPr>
        <p:spPr>
          <a:xfrm>
            <a:off x="3805834" y="2305617"/>
            <a:ext cx="2351298" cy="268069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124473" y="1758968"/>
            <a:ext cx="2710544" cy="268069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0"/>
            <a:ext cx="6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Recursive Formulation (The Bellman equation)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333290" y="1259894"/>
            <a:ext cx="5954371" cy="2016706"/>
            <a:chOff x="2357383" y="4343400"/>
            <a:chExt cx="5954371" cy="2016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383" y="4436476"/>
                  <a:ext cx="76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383" y="4436476"/>
                  <a:ext cx="762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890783" y="4343400"/>
                  <a:ext cx="5420971" cy="2016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400" i="1" dirty="0" smtClean="0">
                    <a:latin typeface="Cambria Math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+1+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400" i="1" dirty="0" smtClean="0">
                    <a:latin typeface="Cambria Math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),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𝜋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),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∞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+1+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40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1400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),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𝜋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),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400" dirty="0" smtClean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783" y="4343400"/>
                  <a:ext cx="5420971" cy="20167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228600" y="1212642"/>
            <a:ext cx="6553200" cy="2018976"/>
          </a:xfrm>
          <a:prstGeom prst="rect">
            <a:avLst/>
          </a:prstGeom>
          <a:noFill/>
          <a:ln w="1270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The Bellman Equation for Value Function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33044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of the start state must equal the (discounted) value of the expected next state, plus the reward expected along the way</a:t>
            </a:r>
            <a:endParaRPr lang="en-US" dirty="0"/>
          </a:p>
        </p:txBody>
      </p:sp>
      <p:sp>
        <p:nvSpPr>
          <p:cNvPr id="32" name="Trapezoid 31"/>
          <p:cNvSpPr/>
          <p:nvPr/>
        </p:nvSpPr>
        <p:spPr>
          <a:xfrm rot="15414063">
            <a:off x="5997419" y="3391017"/>
            <a:ext cx="1121347" cy="2590801"/>
          </a:xfrm>
          <a:prstGeom prst="trapezoid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apezoid 37"/>
          <p:cNvSpPr/>
          <p:nvPr/>
        </p:nvSpPr>
        <p:spPr>
          <a:xfrm rot="16907350">
            <a:off x="6003554" y="4713716"/>
            <a:ext cx="1121347" cy="2590801"/>
          </a:xfrm>
          <a:prstGeom prst="trapezoid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665727">
                <a:off x="3304335" y="5554184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304335" y="5554184"/>
                <a:ext cx="144476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679029" y="5084784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9" y="5084784"/>
                <a:ext cx="529483" cy="523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4735064" y="4737861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64" y="4737861"/>
                <a:ext cx="529483" cy="523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742400" y="5445858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00" y="5445858"/>
                <a:ext cx="529483" cy="523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0" idx="6"/>
          </p:cNvCxnSpPr>
          <p:nvPr/>
        </p:nvCxnSpPr>
        <p:spPr>
          <a:xfrm>
            <a:off x="1208512" y="5346370"/>
            <a:ext cx="13121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050163" y="5346370"/>
            <a:ext cx="1684901" cy="326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2518207" y="5084783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207" y="5084783"/>
                <a:ext cx="529483" cy="523171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1" idx="2"/>
          </p:cNvCxnSpPr>
          <p:nvPr/>
        </p:nvCxnSpPr>
        <p:spPr>
          <a:xfrm flipV="1">
            <a:off x="3050163" y="4999448"/>
            <a:ext cx="1684901" cy="346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820100" y="4783029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00" y="4783029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811746" y="5481199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46" y="5481199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660429">
                <a:off x="3472511" y="5770188"/>
                <a:ext cx="9686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472511" y="5770188"/>
                <a:ext cx="96866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14151" y="4598363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51" y="4598363"/>
                <a:ext cx="82278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364829" y="4981452"/>
                <a:ext cx="104656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9" y="4981452"/>
                <a:ext cx="1046569" cy="323165"/>
              </a:xfrm>
              <a:prstGeom prst="rect">
                <a:avLst/>
              </a:prstGeom>
              <a:blipFill>
                <a:blip r:embed="rId1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185251" y="4454106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51" y="4454106"/>
                <a:ext cx="14030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142675" y="5784363"/>
                <a:ext cx="1408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75" y="5784363"/>
                <a:ext cx="140833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rot="20876544">
                <a:off x="3279308" y="4599379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279308" y="4599379"/>
                <a:ext cx="1429213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20921134">
                <a:off x="3508961" y="4811861"/>
                <a:ext cx="9699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508961" y="4811861"/>
                <a:ext cx="96990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383329" y="5986630"/>
            <a:ext cx="12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state node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44963" y="5999707"/>
            <a:ext cx="15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chance node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61881" y="6326688"/>
                <a:ext cx="1521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′)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1" y="6326688"/>
                <a:ext cx="1521057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8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Summary for Value function and Q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0036" y="3653571"/>
                <a:ext cx="5364033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36" y="3653571"/>
                <a:ext cx="5364033" cy="6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0036" y="4495800"/>
                <a:ext cx="5562600" cy="773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36" y="4495800"/>
                <a:ext cx="5562600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0036" y="5541452"/>
                <a:ext cx="2245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36" y="5541452"/>
                <a:ext cx="22453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rapezoid 27"/>
          <p:cNvSpPr/>
          <p:nvPr/>
        </p:nvSpPr>
        <p:spPr>
          <a:xfrm rot="15414063">
            <a:off x="6238288" y="302189"/>
            <a:ext cx="1121347" cy="2590801"/>
          </a:xfrm>
          <a:prstGeom prst="trapezoid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 rot="16907350">
            <a:off x="6244423" y="1624888"/>
            <a:ext cx="1121347" cy="2590801"/>
          </a:xfrm>
          <a:prstGeom prst="trapezoid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 rot="665727">
                <a:off x="3545204" y="2465356"/>
                <a:ext cx="14447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3545204" y="2465356"/>
                <a:ext cx="144476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919898" y="1995956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98" y="1995956"/>
                <a:ext cx="529483" cy="523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4975933" y="1649033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933" y="1649033"/>
                <a:ext cx="529483" cy="523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4983269" y="2357030"/>
                <a:ext cx="529483" cy="5231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69" y="2357030"/>
                <a:ext cx="529483" cy="5231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31" idx="6"/>
          </p:cNvCxnSpPr>
          <p:nvPr/>
        </p:nvCxnSpPr>
        <p:spPr>
          <a:xfrm>
            <a:off x="1449381" y="2257542"/>
            <a:ext cx="13121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91032" y="2257542"/>
            <a:ext cx="1684901" cy="326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2759076" y="1995955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7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7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76" y="1995955"/>
                <a:ext cx="529483" cy="5231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32" idx="2"/>
          </p:cNvCxnSpPr>
          <p:nvPr/>
        </p:nvCxnSpPr>
        <p:spPr>
          <a:xfrm flipV="1">
            <a:off x="3291032" y="1910620"/>
            <a:ext cx="1684901" cy="346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060969" y="1694201"/>
                <a:ext cx="441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69" y="1694201"/>
                <a:ext cx="4413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052615" y="2392371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15" y="2392371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660429">
                <a:off x="3747556" y="2681360"/>
                <a:ext cx="9003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429">
                <a:off x="3747556" y="2681360"/>
                <a:ext cx="90031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55020" y="1509535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0" y="1509535"/>
                <a:ext cx="82278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605698" y="1892624"/>
                <a:ext cx="96148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5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892624"/>
                <a:ext cx="961482" cy="323165"/>
              </a:xfrm>
              <a:prstGeom prst="rect">
                <a:avLst/>
              </a:prstGeom>
              <a:blipFill>
                <a:blip r:embed="rId1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426120" y="1365278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20" y="1365278"/>
                <a:ext cx="1403013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83544" y="2695535"/>
                <a:ext cx="1408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44" y="2695535"/>
                <a:ext cx="1408334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 rot="20876544">
                <a:off x="3520177" y="1510551"/>
                <a:ext cx="14292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𝑠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6544">
                <a:off x="3520177" y="1510551"/>
                <a:ext cx="1429213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 rot="20921134">
                <a:off x="3749830" y="1723033"/>
                <a:ext cx="9699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1134">
                <a:off x="3749830" y="1723033"/>
                <a:ext cx="96990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511262" y="1495830"/>
                <a:ext cx="1048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62" y="1495830"/>
                <a:ext cx="1048492" cy="369332"/>
              </a:xfrm>
              <a:prstGeom prst="rect">
                <a:avLst/>
              </a:prstGeom>
              <a:blipFill>
                <a:blip r:embed="rId18"/>
                <a:stretch>
                  <a:fillRect l="-58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0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Process 47"/>
          <p:cNvSpPr/>
          <p:nvPr/>
        </p:nvSpPr>
        <p:spPr>
          <a:xfrm>
            <a:off x="2843170" y="5056734"/>
            <a:ext cx="1278695" cy="330740"/>
          </a:xfrm>
          <a:prstGeom prst="flowChartProcess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Bellman Optimality Equation for State-Value Function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836238"/>
            <a:ext cx="5639994" cy="3483980"/>
            <a:chOff x="-138838" y="1339334"/>
            <a:chExt cx="6442461" cy="4049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-138838" y="3159852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8838" y="3159852"/>
                  <a:ext cx="529483" cy="523171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293716" y="2812929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716" y="2812929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4301052" y="3520926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052" y="3520926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21" idx="6"/>
            </p:cNvCxnSpPr>
            <p:nvPr/>
          </p:nvCxnSpPr>
          <p:spPr>
            <a:xfrm flipV="1">
              <a:off x="390645" y="3418515"/>
              <a:ext cx="1646563" cy="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608815" y="3421438"/>
              <a:ext cx="1684901" cy="32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2076860" y="1814825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60" y="1814825"/>
                  <a:ext cx="529483" cy="523171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l="-5063"/>
                  </a:stretch>
                </a:blipFill>
                <a:ln w="19050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21" idx="6"/>
              <a:endCxn id="30" idx="2"/>
            </p:cNvCxnSpPr>
            <p:nvPr/>
          </p:nvCxnSpPr>
          <p:spPr>
            <a:xfrm flipV="1">
              <a:off x="390645" y="2076411"/>
              <a:ext cx="1686215" cy="13450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6"/>
              <a:endCxn id="58" idx="2"/>
            </p:cNvCxnSpPr>
            <p:nvPr/>
          </p:nvCxnSpPr>
          <p:spPr>
            <a:xfrm>
              <a:off x="390645" y="3421438"/>
              <a:ext cx="1688686" cy="134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4299677" y="2175900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77" y="2175900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/>
            <p:nvPr/>
          </p:nvCxnSpPr>
          <p:spPr>
            <a:xfrm>
              <a:off x="2607440" y="2076412"/>
              <a:ext cx="1684901" cy="3269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2079331" y="4504877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9331" y="4504877"/>
                  <a:ext cx="529483" cy="523171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l="-5063" r="-1266"/>
                  </a:stretch>
                </a:blipFill>
                <a:ln w="19050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2076859" y="3159851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859" y="3159851"/>
                  <a:ext cx="529483" cy="523171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5063" r="-1266"/>
                  </a:stretch>
                </a:blipFill>
                <a:ln w="19050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4301052" y="4157955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052" y="4157955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4308389" y="4865952"/>
                  <a:ext cx="529483" cy="523171"/>
                </a:xfrm>
                <a:prstGeom prst="ellipse">
                  <a:avLst/>
                </a:prstGeom>
                <a:noFill/>
                <a:ln w="19050">
                  <a:solidFill>
                    <a:srgbClr val="3333F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89" y="4865952"/>
                  <a:ext cx="529483" cy="523171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rgbClr val="3333FF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62" idx="2"/>
            </p:cNvCxnSpPr>
            <p:nvPr/>
          </p:nvCxnSpPr>
          <p:spPr>
            <a:xfrm flipV="1">
              <a:off x="2616152" y="4419541"/>
              <a:ext cx="1684901" cy="346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616152" y="4766463"/>
              <a:ext cx="1684901" cy="32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4" idx="2"/>
            </p:cNvCxnSpPr>
            <p:nvPr/>
          </p:nvCxnSpPr>
          <p:spPr>
            <a:xfrm flipV="1">
              <a:off x="2607440" y="1729489"/>
              <a:ext cx="1684901" cy="34692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292340" y="1467903"/>
              <a:ext cx="529483" cy="523171"/>
            </a:xfrm>
            <a:prstGeom prst="ellipse">
              <a:avLst/>
            </a:prstGeom>
            <a:noFill/>
            <a:ln w="19050">
              <a:solidFill>
                <a:srgbClr val="3333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159388" y="2183310"/>
                  <a:ext cx="486279" cy="3887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88" y="2183310"/>
                  <a:ext cx="486279" cy="38877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146105" y="3029737"/>
                  <a:ext cx="491579" cy="3887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05" y="3029737"/>
                  <a:ext cx="491579" cy="38877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194700" y="3718220"/>
                  <a:ext cx="491579" cy="3887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700" y="3718220"/>
                  <a:ext cx="491579" cy="38877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V="1">
              <a:off x="2608815" y="3074516"/>
              <a:ext cx="1684901" cy="346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343717" y="1533617"/>
                  <a:ext cx="469563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717" y="1533617"/>
                  <a:ext cx="469563" cy="3935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335316" y="2231789"/>
                  <a:ext cx="474981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316" y="2231789"/>
                  <a:ext cx="474981" cy="3935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364641" y="2858097"/>
                  <a:ext cx="469563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1" y="2858097"/>
                  <a:ext cx="469563" cy="3935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356238" y="3556267"/>
                  <a:ext cx="474981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238" y="3556267"/>
                  <a:ext cx="474981" cy="3935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374542" y="4204053"/>
                  <a:ext cx="469563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542" y="4204053"/>
                  <a:ext cx="469563" cy="39353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366139" y="4902223"/>
                  <a:ext cx="474981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139" y="4902223"/>
                  <a:ext cx="474981" cy="3935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755292" y="1339334"/>
                  <a:ext cx="1231061" cy="408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292" y="1339334"/>
                  <a:ext cx="1231061" cy="40851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732011" y="2748925"/>
                  <a:ext cx="1236361" cy="408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011" y="2748925"/>
                  <a:ext cx="1236361" cy="40851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732174" y="4106916"/>
                  <a:ext cx="1236361" cy="4085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74" y="4106916"/>
                  <a:ext cx="1236361" cy="40851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893031" y="1533617"/>
                  <a:ext cx="1410592" cy="3935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031" y="1533617"/>
                  <a:ext cx="1410592" cy="393536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57200" y="3729163"/>
            <a:ext cx="5261273" cy="2985882"/>
            <a:chOff x="364996" y="4045861"/>
            <a:chExt cx="5261273" cy="298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64996" y="4218042"/>
                  <a:ext cx="7205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6" y="4218042"/>
                  <a:ext cx="720518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40947" y="4045861"/>
                  <a:ext cx="4685322" cy="2985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b="0" i="1" dirty="0" smtClean="0">
                    <a:latin typeface="Cambria Math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fun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fun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60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</m:fun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600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𝛾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47" y="4045861"/>
                  <a:ext cx="4685322" cy="298588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4800" y="762000"/>
                <a:ext cx="3886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Bellman 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3886200" cy="381000"/>
              </a:xfrm>
              <a:prstGeom prst="rect">
                <a:avLst/>
              </a:prstGeom>
              <a:blipFill>
                <a:blip r:embed="rId23"/>
                <a:stretch>
                  <a:fillRect l="-1254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1200" y="2442779"/>
                <a:ext cx="790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442779"/>
                <a:ext cx="790345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939317" y="6136924"/>
            <a:ext cx="3048000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First take optimum action and follow the optimum policy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2674174" y="2250477"/>
            <a:ext cx="938225" cy="748905"/>
          </a:xfrm>
          <a:prstGeom prst="arc">
            <a:avLst>
              <a:gd name="adj1" fmla="val 19355172"/>
              <a:gd name="adj2" fmla="val 2357455"/>
            </a:avLst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3218" y="2357357"/>
            <a:ext cx="654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max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072104" y="1555925"/>
                <a:ext cx="12348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b="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04" y="1555925"/>
                <a:ext cx="1234890" cy="338554"/>
              </a:xfrm>
              <a:prstGeom prst="rect">
                <a:avLst/>
              </a:prstGeom>
              <a:blipFill>
                <a:blip r:embed="rId2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rot="5400000">
            <a:off x="2536254" y="4257502"/>
            <a:ext cx="689177" cy="1907181"/>
          </a:xfrm>
          <a:prstGeom prst="arc">
            <a:avLst>
              <a:gd name="adj1" fmla="val 16694331"/>
              <a:gd name="adj2" fmla="val 471138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1819073" y="5058383"/>
            <a:ext cx="419100" cy="330740"/>
          </a:xfrm>
          <a:prstGeom prst="flowChartProcess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2658339" y="5568674"/>
            <a:ext cx="694462" cy="330740"/>
          </a:xfrm>
          <a:prstGeom prst="flowChartProcess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379193" y="5588897"/>
                <a:ext cx="173130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is over transitions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93" y="5588897"/>
                <a:ext cx="1731308" cy="323165"/>
              </a:xfrm>
              <a:prstGeom prst="rect">
                <a:avLst/>
              </a:prstGeom>
              <a:blipFill>
                <a:blip r:embed="rId27"/>
                <a:stretch>
                  <a:fillRect t="-37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808719" y="5098771"/>
                <a:ext cx="3284682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is over transitions associated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19" y="5098771"/>
                <a:ext cx="3284682" cy="332912"/>
              </a:xfrm>
              <a:prstGeom prst="rect">
                <a:avLst/>
              </a:prstGeom>
              <a:blipFill>
                <a:blip r:embed="rId28"/>
                <a:stretch>
                  <a:fillRect t="-3636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799" y="762000"/>
                <a:ext cx="4382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Bellman 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762000"/>
                <a:ext cx="4382005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3904062" y="2153724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62" y="2153724"/>
                <a:ext cx="463531" cy="4500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3921249" y="3572946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49" y="3572946"/>
                <a:ext cx="463531" cy="4500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974099" y="2863396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099" y="2863396"/>
                <a:ext cx="463531" cy="4500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930288" y="2211531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88" y="2211531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3969561" y="360334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61" y="3603349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031138" y="2919159"/>
                <a:ext cx="920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𝑎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8" y="2919159"/>
                <a:ext cx="92070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4367593" y="2367284"/>
            <a:ext cx="1264121" cy="311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/>
              <p:nvPr/>
            </p:nvSpPr>
            <p:spPr>
              <a:xfrm>
                <a:off x="5631711" y="1703647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11" y="1703647"/>
                <a:ext cx="463531" cy="450077"/>
              </a:xfrm>
              <a:prstGeom prst="ellipse">
                <a:avLst/>
              </a:prstGeom>
              <a:blipFill>
                <a:blip r:embed="rId9"/>
                <a:stretch>
                  <a:fillRect l="-6329" r="-1012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70" idx="6"/>
            <a:endCxn id="105" idx="2"/>
          </p:cNvCxnSpPr>
          <p:nvPr/>
        </p:nvCxnSpPr>
        <p:spPr>
          <a:xfrm flipV="1">
            <a:off x="4367593" y="1928686"/>
            <a:ext cx="1264118" cy="4500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/>
              <p:cNvSpPr/>
              <p:nvPr/>
            </p:nvSpPr>
            <p:spPr>
              <a:xfrm>
                <a:off x="5631713" y="2454119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13" y="2454119"/>
                <a:ext cx="463531" cy="450077"/>
              </a:xfrm>
              <a:prstGeom prst="ellipse">
                <a:avLst/>
              </a:prstGeom>
              <a:blipFill>
                <a:blip r:embed="rId10"/>
                <a:stretch>
                  <a:fillRect l="-11392" r="-1519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667563" y="1815170"/>
                <a:ext cx="435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63" y="1815170"/>
                <a:ext cx="43531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4667563" y="2486667"/>
                <a:ext cx="440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63" y="2486667"/>
                <a:ext cx="44005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>
            <a:off x="4386835" y="3797984"/>
            <a:ext cx="1264121" cy="3118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/>
              <p:nvPr/>
            </p:nvSpPr>
            <p:spPr>
              <a:xfrm>
                <a:off x="5650953" y="3134347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53" y="3134347"/>
                <a:ext cx="463531" cy="450077"/>
              </a:xfrm>
              <a:prstGeom prst="ellipse">
                <a:avLst/>
              </a:prstGeom>
              <a:blipFill>
                <a:blip r:embed="rId13"/>
                <a:stretch>
                  <a:fillRect l="-6329" r="-1012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endCxn id="121" idx="2"/>
          </p:cNvCxnSpPr>
          <p:nvPr/>
        </p:nvCxnSpPr>
        <p:spPr>
          <a:xfrm flipV="1">
            <a:off x="4386835" y="3359386"/>
            <a:ext cx="1264118" cy="4500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5650955" y="3884819"/>
                <a:ext cx="463531" cy="450077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5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sz="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55" y="3884819"/>
                <a:ext cx="463531" cy="450077"/>
              </a:xfrm>
              <a:prstGeom prst="ellipse">
                <a:avLst/>
              </a:prstGeom>
              <a:blipFill>
                <a:blip r:embed="rId14"/>
                <a:stretch>
                  <a:fillRect l="-11392" r="-13924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4686805" y="3245870"/>
                <a:ext cx="435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05" y="3245870"/>
                <a:ext cx="43531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4686805" y="3917367"/>
                <a:ext cx="440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05" y="3917367"/>
                <a:ext cx="44005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 rot="20081522">
                <a:off x="2604396" y="2369331"/>
                <a:ext cx="12193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r>
                        <a:rPr lang="en-US" sz="1400" i="1">
                          <a:latin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1522">
                <a:off x="2604396" y="2369331"/>
                <a:ext cx="121939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 rot="20073010">
                <a:off x="2810286" y="2613118"/>
                <a:ext cx="10148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3010">
                <a:off x="2810286" y="2613118"/>
                <a:ext cx="101489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82" idx="6"/>
            <a:endCxn id="70" idx="2"/>
          </p:cNvCxnSpPr>
          <p:nvPr/>
        </p:nvCxnSpPr>
        <p:spPr>
          <a:xfrm flipV="1">
            <a:off x="2437630" y="2378763"/>
            <a:ext cx="1466432" cy="7096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 rot="1578126">
                <a:off x="2748857" y="3235981"/>
                <a:ext cx="12193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r>
                        <a:rPr lang="en-US" sz="1400" i="1">
                          <a:latin typeface="Cambria Math"/>
                        </a:rPr>
                        <m:t>𝑎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8126">
                <a:off x="2748857" y="3235981"/>
                <a:ext cx="121939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 rot="1522657">
                <a:off x="2724599" y="3468094"/>
                <a:ext cx="9789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22657">
                <a:off x="2724599" y="3468094"/>
                <a:ext cx="9789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endCxn id="71" idx="2"/>
          </p:cNvCxnSpPr>
          <p:nvPr/>
        </p:nvCxnSpPr>
        <p:spPr>
          <a:xfrm>
            <a:off x="2439795" y="3088436"/>
            <a:ext cx="1481454" cy="7095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776114" y="4631191"/>
                <a:ext cx="5058372" cy="931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′,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114" y="4631191"/>
                <a:ext cx="5058372" cy="931409"/>
              </a:xfrm>
              <a:prstGeom prst="rect">
                <a:avLst/>
              </a:prstGeom>
              <a:blipFill>
                <a:blip r:embed="rId21"/>
                <a:stretch>
                  <a:fillRect t="-52941" b="-135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34176" y="1759408"/>
                <a:ext cx="1050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76" y="1759408"/>
                <a:ext cx="1050095" cy="338554"/>
              </a:xfrm>
              <a:prstGeom prst="rect">
                <a:avLst/>
              </a:prstGeom>
              <a:blipFill>
                <a:blip r:embed="rId2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134528" y="2509880"/>
                <a:ext cx="11077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528" y="2509880"/>
                <a:ext cx="1107739" cy="338554"/>
              </a:xfrm>
              <a:prstGeom prst="rect">
                <a:avLst/>
              </a:prstGeom>
              <a:blipFill>
                <a:blip r:embed="rId2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6141285" y="3166895"/>
                <a:ext cx="1050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85" y="3166895"/>
                <a:ext cx="1050095" cy="338554"/>
              </a:xfrm>
              <a:prstGeom prst="rect">
                <a:avLst/>
              </a:prstGeom>
              <a:blipFill>
                <a:blip r:embed="rId2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6141637" y="3917367"/>
                <a:ext cx="11077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  <m:r>
                            <a:rPr lang="en-US" sz="1600" i="1">
                              <a:latin typeface="Cambria Math"/>
                            </a:rPr>
                            <m:t>′′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37" y="3917367"/>
                <a:ext cx="1107739" cy="338554"/>
              </a:xfrm>
              <a:prstGeom prst="rect">
                <a:avLst/>
              </a:prstGeom>
              <a:blipFill>
                <a:blip r:embed="rId2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49065" y="6095999"/>
            <a:ext cx="754380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3333FF"/>
                </a:solidFill>
              </a:rPr>
              <a:t>First transits by transition probability and take the optimum action for each consequent states</a:t>
            </a:r>
            <a:endParaRPr lang="en-US" sz="1500" dirty="0">
              <a:solidFill>
                <a:srgbClr val="333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Bellman Optimality Equation for State-Action Value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81800" y="4697531"/>
                <a:ext cx="231653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is over transitions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97531"/>
                <a:ext cx="2316532" cy="323165"/>
              </a:xfrm>
              <a:prstGeom prst="rect">
                <a:avLst/>
              </a:prstGeom>
              <a:blipFill>
                <a:blip r:embed="rId26"/>
                <a:stretch>
                  <a:fillRect t="-566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04062" y="1295530"/>
                <a:ext cx="4247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62" y="1295530"/>
                <a:ext cx="42479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730099" y="1295400"/>
                <a:ext cx="4247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99" y="1295400"/>
                <a:ext cx="42479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3929207" y="1987747"/>
            <a:ext cx="938225" cy="748905"/>
          </a:xfrm>
          <a:prstGeom prst="arc">
            <a:avLst>
              <a:gd name="adj1" fmla="val 20560048"/>
              <a:gd name="adj2" fmla="val 929728"/>
            </a:avLst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90450" y="2170672"/>
            <a:ext cx="654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max</a:t>
            </a:r>
            <a:endParaRPr lang="en-US" sz="1500" dirty="0"/>
          </a:p>
        </p:txBody>
      </p:sp>
      <p:sp>
        <p:nvSpPr>
          <p:cNvPr id="40" name="Arc 39"/>
          <p:cNvSpPr/>
          <p:nvPr/>
        </p:nvSpPr>
        <p:spPr>
          <a:xfrm>
            <a:off x="3941337" y="3405411"/>
            <a:ext cx="938225" cy="748905"/>
          </a:xfrm>
          <a:prstGeom prst="arc">
            <a:avLst>
              <a:gd name="adj1" fmla="val 20560048"/>
              <a:gd name="adj2" fmla="val 929728"/>
            </a:avLst>
          </a:prstGeom>
          <a:solidFill>
            <a:srgbClr val="FF0000">
              <a:alpha val="2117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02580" y="3588336"/>
            <a:ext cx="654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max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94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L11. Influential Diagram</a:t>
            </a:r>
          </a:p>
        </p:txBody>
      </p:sp>
    </p:spTree>
    <p:extLst>
      <p:ext uri="{BB962C8B-B14F-4D97-AF65-F5344CB8AC3E}">
        <p14:creationId xmlns:p14="http://schemas.microsoft.com/office/powerpoint/2010/main" val="36249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L14. Markov Decision Process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(Dynamic Programming Approach)</a:t>
            </a:r>
          </a:p>
        </p:txBody>
      </p:sp>
    </p:spTree>
    <p:extLst>
      <p:ext uri="{BB962C8B-B14F-4D97-AF65-F5344CB8AC3E}">
        <p14:creationId xmlns:p14="http://schemas.microsoft.com/office/powerpoint/2010/main" val="93668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Dynamic Programming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852526"/>
            <a:ext cx="8305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term </a:t>
            </a:r>
            <a:r>
              <a:rPr lang="en-US" b="1" dirty="0" smtClean="0">
                <a:solidFill>
                  <a:srgbClr val="FF0000"/>
                </a:solidFill>
              </a:rPr>
              <a:t>dynamic programming (DP) </a:t>
            </a:r>
            <a:r>
              <a:rPr lang="en-US" dirty="0" smtClean="0"/>
              <a:t>refers to a collection of algorithms that can be used to compute optimal polices given </a:t>
            </a:r>
            <a:r>
              <a:rPr lang="en-US" dirty="0" smtClean="0">
                <a:solidFill>
                  <a:srgbClr val="00B050"/>
                </a:solidFill>
              </a:rPr>
              <a:t>a perfect model of the environment </a:t>
            </a:r>
            <a:r>
              <a:rPr lang="en-US" dirty="0" smtClean="0"/>
              <a:t>as a Markov decision process (MDP)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idea of DP (and reinforcement learning) is the use of value functions to organize and structure the search for good policies </a:t>
            </a:r>
            <a:endParaRPr lang="en-US" dirty="0" smtClean="0"/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policies can be derived from the optimal value functions that satisfy the Bellman optimality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8955" y="3303141"/>
                <a:ext cx="5268237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55" y="3303141"/>
                <a:ext cx="5268237" cy="6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3988941"/>
                <a:ext cx="5949001" cy="1116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88941"/>
                <a:ext cx="5949001" cy="1116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19800" y="4561310"/>
                <a:ext cx="2747996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61310"/>
                <a:ext cx="2747996" cy="4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95400" y="5610106"/>
                <a:ext cx="5486695" cy="1015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610106"/>
                <a:ext cx="5486695" cy="1015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28604" y="3303141"/>
            <a:ext cx="8310596" cy="1802259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9814" y="5533119"/>
            <a:ext cx="8289386" cy="1135249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352867" y="5109142"/>
            <a:ext cx="438266" cy="42397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23754" y="5126228"/>
            <a:ext cx="19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Optimal policy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553954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/>
          <p:cNvSpPr/>
          <p:nvPr/>
        </p:nvSpPr>
        <p:spPr>
          <a:xfrm>
            <a:off x="533400" y="953909"/>
            <a:ext cx="6096000" cy="121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800" y="1720935"/>
                <a:ext cx="6096000" cy="547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720935"/>
                <a:ext cx="6096000" cy="547458"/>
              </a:xfrm>
              <a:prstGeom prst="rect">
                <a:avLst/>
              </a:prstGeom>
              <a:blipFill>
                <a:blip r:embed="rId3"/>
                <a:stretch>
                  <a:fillRect t="-160000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277752"/>
                <a:ext cx="14648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For each state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/>
                  <a:t>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7752"/>
                <a:ext cx="1464825" cy="323165"/>
              </a:xfrm>
              <a:prstGeom prst="rect">
                <a:avLst/>
              </a:prstGeom>
              <a:blipFill>
                <a:blip r:embed="rId4"/>
                <a:stretch>
                  <a:fillRect l="-1667" t="-5660" r="-417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84382" y="2667041"/>
                <a:ext cx="4702698" cy="698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5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82" y="2667041"/>
                <a:ext cx="4702698" cy="698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" y="2487596"/>
                <a:ext cx="14648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For each state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/>
                  <a:t>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87596"/>
                <a:ext cx="1464825" cy="323165"/>
              </a:xfrm>
              <a:prstGeom prst="rect">
                <a:avLst/>
              </a:prstGeom>
              <a:blipFill>
                <a:blip r:embed="rId6"/>
                <a:stretch>
                  <a:fillRect l="-1667" t="-3774" r="-41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953908"/>
                <a:ext cx="117679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𝑡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=1,… 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53908"/>
                <a:ext cx="1176797" cy="323165"/>
              </a:xfrm>
              <a:prstGeom prst="rect">
                <a:avLst/>
              </a:prstGeom>
              <a:blipFill>
                <a:blip r:embed="rId7"/>
                <a:stretch>
                  <a:fillRect l="-2073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77710" y="3740147"/>
                <a:ext cx="5032690" cy="8706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)←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10" y="3740147"/>
                <a:ext cx="5032690" cy="870623"/>
              </a:xfrm>
              <a:prstGeom prst="rect">
                <a:avLst/>
              </a:prstGeom>
              <a:blipFill>
                <a:blip r:embed="rId8"/>
                <a:stretch>
                  <a:fillRect l="-484" t="-64085" b="-147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86200" y="5025182"/>
                <a:ext cx="5032690" cy="84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For any single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500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         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5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←</m:t>
                      </m:r>
                      <m:func>
                        <m:func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5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25182"/>
                <a:ext cx="5032690" cy="842218"/>
              </a:xfrm>
              <a:prstGeom prst="rect">
                <a:avLst/>
              </a:prstGeom>
              <a:blipFill>
                <a:blip r:embed="rId9"/>
                <a:stretch>
                  <a:fillRect l="-485" t="-58993" b="-138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74225" y="225407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Policy Improvement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225" y="685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Policy Evaluation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6477000" y="1808743"/>
            <a:ext cx="685800" cy="1098465"/>
          </a:xfrm>
          <a:prstGeom prst="arc">
            <a:avLst>
              <a:gd name="adj1" fmla="val 15153376"/>
              <a:gd name="adj2" fmla="val 6919392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53448" y="2058950"/>
            <a:ext cx="115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Policy Iteration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77710" y="3505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Value Iteration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8074" y="4748183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Asynchronous Value iteration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 rot="1234094">
            <a:off x="8758655" y="5608480"/>
            <a:ext cx="320469" cy="326746"/>
          </a:xfrm>
          <a:prstGeom prst="arc">
            <a:avLst>
              <a:gd name="adj1" fmla="val 13838561"/>
              <a:gd name="adj2" fmla="val 832648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234094">
            <a:off x="6875874" y="4372262"/>
            <a:ext cx="320469" cy="326746"/>
          </a:xfrm>
          <a:prstGeom prst="arc">
            <a:avLst>
              <a:gd name="adj1" fmla="val 13838561"/>
              <a:gd name="adj2" fmla="val 832648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6096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long as both processes continue to update all states, the ultimate result is typically the same-convergence to the optimal value function and an optimal policy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DP Approaches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725184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Policy evaluation 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method to compute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an arbitrary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25184"/>
                <a:ext cx="8458200" cy="646331"/>
              </a:xfrm>
              <a:prstGeom prst="rect">
                <a:avLst/>
              </a:prstGeom>
              <a:blipFill>
                <a:blip r:embed="rId2"/>
                <a:stretch>
                  <a:fillRect l="-6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10593" y="1487184"/>
                <a:ext cx="5311006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93" y="1487184"/>
                <a:ext cx="5311006" cy="604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2621254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990586"/>
            <a:ext cx="8305800" cy="256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115270"/>
                <a:ext cx="6858000" cy="222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Initialize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r>
                  <a:rPr lang="en-US" b="1" dirty="0" smtClean="0"/>
                  <a:t>Repeat</a:t>
                </a:r>
                <a:r>
                  <a:rPr lang="en-US" dirty="0" smtClean="0"/>
                  <a:t> (iteration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=0,…):</m:t>
                    </m:r>
                  </m:oMath>
                </a14:m>
                <a:endParaRPr lang="en-US" dirty="0" smtClean="0"/>
              </a:p>
              <a:p>
                <a:r>
                  <a:rPr lang="en-US" sz="600" dirty="0"/>
                  <a:t>	</a:t>
                </a: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:r>
                  <a:rPr lang="en-US" b="1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sz="1000" dirty="0"/>
              </a:p>
              <a:p>
                <a:r>
                  <a:rPr lang="en-US" b="1" dirty="0" smtClean="0"/>
                  <a:t>Until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15270"/>
                <a:ext cx="6858000" cy="2229008"/>
              </a:xfrm>
              <a:prstGeom prst="rect">
                <a:avLst/>
              </a:prstGeom>
              <a:blipFill>
                <a:blip r:embed="rId4"/>
                <a:stretch>
                  <a:fillRect l="-711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5858470"/>
                <a:ext cx="8077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Full backup</a:t>
                </a:r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Each iteration of iterative policy evaluation backs up the value of every state once to produce the new approximate value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858470"/>
                <a:ext cx="8077200" cy="923330"/>
              </a:xfrm>
              <a:prstGeom prst="rect">
                <a:avLst/>
              </a:prstGeom>
              <a:blipFill>
                <a:blip r:embed="rId5"/>
                <a:stretch>
                  <a:fillRect l="-679" t="-3289" r="-15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091580"/>
                <a:ext cx="815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2706EC"/>
                    </a:solidFill>
                  </a:rPr>
                  <a:t>A system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2706EC"/>
                    </a:solidFill>
                  </a:rPr>
                  <a:t> simultaneous linear equations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2706EC"/>
                    </a:solidFill>
                  </a:rPr>
                  <a:t> unknown</a:t>
                </a:r>
                <a:endParaRPr lang="en-US" dirty="0">
                  <a:solidFill>
                    <a:srgbClr val="2706E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91580"/>
                <a:ext cx="8153400" cy="369332"/>
              </a:xfrm>
              <a:prstGeom prst="rect">
                <a:avLst/>
              </a:prstGeom>
              <a:blipFill>
                <a:blip r:embed="rId6"/>
                <a:stretch>
                  <a:fillRect l="-4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99094" y="3132328"/>
                <a:ext cx="96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4" y="3132328"/>
                <a:ext cx="96231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289752" y="34974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14401" y="3453451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3453451"/>
                <a:ext cx="441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289752" y="3866776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14401" y="3822783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3822783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289752" y="4245419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14401" y="4201426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4201426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289752" y="4624062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14400" y="5554844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54844"/>
                <a:ext cx="4794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289752" y="55548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151931" y="3133803"/>
                <a:ext cx="822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31" y="3133803"/>
                <a:ext cx="8220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3372441" y="3497444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681167" y="3467079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3467079"/>
                <a:ext cx="4413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3372441" y="3866776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681167" y="3836411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3836411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372441" y="424541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681167" y="4215054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215054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3372441" y="4624062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681166" y="5568472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6" y="5568472"/>
                <a:ext cx="4794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3372441" y="55548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905000" y="685800"/>
                <a:ext cx="5334000" cy="547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85800"/>
                <a:ext cx="5334000" cy="547458"/>
              </a:xfrm>
              <a:prstGeom prst="rect">
                <a:avLst/>
              </a:prstGeom>
              <a:blipFill>
                <a:blip r:embed="rId12"/>
                <a:stretch>
                  <a:fillRect t="-161798" b="-23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53612" y="1604141"/>
                <a:ext cx="8458200" cy="749885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500" i="1">
                              <a:latin typeface="Cambria Math"/>
                            </a:rPr>
                            <m:t>𝑠</m:t>
                          </m:r>
                          <m:r>
                            <a:rPr lang="en-US" sz="1500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r>
                            <a:rPr lang="en-US" sz="1500" i="1">
                              <a:latin typeface="Cambria Math"/>
                            </a:rPr>
                            <m:t>𝜋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5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                 =</m:t>
                    </m:r>
                    <m:r>
                      <a:rPr lang="en-US" sz="15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r>
                          <a:rPr lang="en-US" sz="15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+</m:t>
                        </m:r>
                        <m:r>
                          <a:rPr lang="en-US" sz="1500" i="1">
                            <a:latin typeface="Cambria Math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500" dirty="0" smtClean="0"/>
                  <a:t>+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r>
                          <a:rPr lang="en-US" sz="15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5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+</m:t>
                        </m:r>
                        <m:r>
                          <a:rPr lang="en-US" sz="1500" i="1">
                            <a:latin typeface="Cambria Math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2" y="1604141"/>
                <a:ext cx="8458200" cy="749885"/>
              </a:xfrm>
              <a:prstGeom prst="rect">
                <a:avLst/>
              </a:prstGeom>
              <a:blipFill>
                <a:blip r:embed="rId13"/>
                <a:stretch>
                  <a:fillRect t="-107200" b="-12400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60" idx="1"/>
            <a:endCxn id="52" idx="3"/>
          </p:cNvCxnSpPr>
          <p:nvPr/>
        </p:nvCxnSpPr>
        <p:spPr>
          <a:xfrm flipH="1">
            <a:off x="1670752" y="3687944"/>
            <a:ext cx="170168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1"/>
            <a:endCxn id="52" idx="3"/>
          </p:cNvCxnSpPr>
          <p:nvPr/>
        </p:nvCxnSpPr>
        <p:spPr>
          <a:xfrm flipH="1" flipV="1">
            <a:off x="1670752" y="4057276"/>
            <a:ext cx="1701689" cy="3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 rot="20832725">
                <a:off x="1941240" y="3608460"/>
                <a:ext cx="1366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2725">
                <a:off x="1941240" y="3608460"/>
                <a:ext cx="136627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 rot="20832725">
                <a:off x="1902190" y="3412460"/>
                <a:ext cx="13585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2725">
                <a:off x="1902190" y="3412460"/>
                <a:ext cx="135857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 rot="730369">
                <a:off x="1868694" y="4380626"/>
                <a:ext cx="13704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0369">
                <a:off x="1868694" y="4380626"/>
                <a:ext cx="13704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 rot="730369">
                <a:off x="1902362" y="4206182"/>
                <a:ext cx="14119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0369">
                <a:off x="1902362" y="4206182"/>
                <a:ext cx="141199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70036" y="1157373"/>
            <a:ext cx="25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028044" y="3132328"/>
                <a:ext cx="96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044" y="3132328"/>
                <a:ext cx="962315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6318702" y="3497444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943351" y="3453451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1" y="3453451"/>
                <a:ext cx="4413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6318702" y="3866776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943351" y="3822783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1" y="3822783"/>
                <a:ext cx="44666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6318702" y="424541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943351" y="4201426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1" y="4201426"/>
                <a:ext cx="44666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6318702" y="4624062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943350" y="5554844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50" y="5554844"/>
                <a:ext cx="4794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6318702" y="555484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/>
          <p:cNvSpPr/>
          <p:nvPr/>
        </p:nvSpPr>
        <p:spPr>
          <a:xfrm>
            <a:off x="6433001" y="3695637"/>
            <a:ext cx="557357" cy="378643"/>
          </a:xfrm>
          <a:prstGeom prst="arc">
            <a:avLst>
              <a:gd name="adj1" fmla="val 16028954"/>
              <a:gd name="adj2" fmla="val 568150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/>
          <p:cNvSpPr/>
          <p:nvPr/>
        </p:nvSpPr>
        <p:spPr>
          <a:xfrm>
            <a:off x="6433001" y="4078935"/>
            <a:ext cx="557357" cy="378643"/>
          </a:xfrm>
          <a:prstGeom prst="arc">
            <a:avLst>
              <a:gd name="adj1" fmla="val 16028954"/>
              <a:gd name="adj2" fmla="val 5681507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939529" y="3663374"/>
                <a:ext cx="1366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29" y="3663374"/>
                <a:ext cx="1366271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6939529" y="3460771"/>
                <a:ext cx="13585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29" y="3460771"/>
                <a:ext cx="135857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6934338" y="4302042"/>
                <a:ext cx="13704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38" y="4302042"/>
                <a:ext cx="137044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6940270" y="4087245"/>
                <a:ext cx="13585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70" y="4087245"/>
                <a:ext cx="135857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5734877" y="2605197"/>
            <a:ext cx="25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“In place”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99863" y="2591501"/>
            <a:ext cx="256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“Two-arrays”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28044" y="6044625"/>
            <a:ext cx="212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Usually faster!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Less memory</a:t>
            </a:r>
            <a:endParaRPr 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919" y="3888857"/>
                <a:ext cx="8458200" cy="184665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Proof (Policy improvement Theorem)</a:t>
                </a:r>
              </a:p>
              <a:p>
                <a:endParaRPr lang="en-US" sz="600" dirty="0"/>
              </a:p>
              <a:p>
                <a:r>
                  <a:rPr lang="en-US" dirty="0" smtClean="0"/>
                  <a:t>Policy improvement must give us a strictly better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than the older policy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except when the original policy is already 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9" y="3888857"/>
                <a:ext cx="8458200" cy="1846659"/>
              </a:xfrm>
              <a:prstGeom prst="rect">
                <a:avLst/>
              </a:prstGeom>
              <a:blipFill>
                <a:blip r:embed="rId2"/>
                <a:stretch>
                  <a:fillRect l="-504" t="-163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6921" y="4909133"/>
                <a:ext cx="6430158" cy="429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21" y="4909133"/>
                <a:ext cx="6430158" cy="429220"/>
              </a:xfrm>
              <a:prstGeom prst="rect">
                <a:avLst/>
              </a:prstGeom>
              <a:blipFill>
                <a:blip r:embed="rId3"/>
                <a:stretch>
                  <a:fillRect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990600"/>
                <a:ext cx="8305800" cy="1298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600" dirty="0"/>
              </a:p>
              <a:p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2706E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305800" cy="129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9630" y="2374308"/>
            <a:ext cx="857957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B050"/>
                </a:solidFill>
              </a:rPr>
              <a:t>Improvement criterion </a:t>
            </a:r>
            <a:r>
              <a:rPr lang="en-US" sz="1700" dirty="0" smtClean="0"/>
              <a:t>=</a:t>
            </a:r>
          </a:p>
          <a:p>
            <a:r>
              <a:rPr lang="en-US" sz="1700" dirty="0" smtClean="0"/>
              <a:t>Expected reward provided by </a:t>
            </a:r>
            <a:r>
              <a:rPr lang="en-US" sz="1700" dirty="0" smtClean="0">
                <a:solidFill>
                  <a:srgbClr val="FF0000"/>
                </a:solidFill>
              </a:rPr>
              <a:t>changing one step action </a:t>
            </a:r>
            <a:r>
              <a:rPr lang="en-US" sz="1700" dirty="0" smtClean="0"/>
              <a:t>and </a:t>
            </a:r>
            <a:r>
              <a:rPr lang="en-US" sz="1700" dirty="0" smtClean="0">
                <a:solidFill>
                  <a:srgbClr val="2706EC"/>
                </a:solidFill>
              </a:rPr>
              <a:t>following the original policy </a:t>
            </a:r>
            <a:endParaRPr lang="en-US" sz="1700" dirty="0">
              <a:solidFill>
                <a:srgbClr val="2706E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838200"/>
            <a:ext cx="8496300" cy="2286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01306" y="1147753"/>
                <a:ext cx="2526525" cy="7803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1147753"/>
                <a:ext cx="2526525" cy="780342"/>
              </a:xfrm>
              <a:prstGeom prst="rect">
                <a:avLst/>
              </a:prstGeom>
              <a:blipFill>
                <a:blip r:embed="rId3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15000" y="5338353"/>
                <a:ext cx="898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338353"/>
                <a:ext cx="8980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191000" y="5338353"/>
            <a:ext cx="351987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669531"/>
                <a:ext cx="8458200" cy="156966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Proof (Policy improvement Theorem)</a:t>
                </a:r>
              </a:p>
              <a:p>
                <a:endParaRPr lang="en-US" sz="600" dirty="0"/>
              </a:p>
              <a:p>
                <a:r>
                  <a:rPr lang="en-US" dirty="0" smtClean="0"/>
                  <a:t>Policy improvement must give us a strictly better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than the older policy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except when the original policy is already 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69531"/>
                <a:ext cx="8458200" cy="1569660"/>
              </a:xfrm>
              <a:prstGeom prst="rect">
                <a:avLst/>
              </a:prstGeom>
              <a:blipFill>
                <a:blip r:embed="rId2"/>
                <a:stretch>
                  <a:fillRect l="-504" t="-193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63059" y="1732121"/>
                <a:ext cx="6068714" cy="70621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for all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 algn="ctr"/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59" y="1732121"/>
                <a:ext cx="6068714" cy="70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5754" y="2422131"/>
                <a:ext cx="874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4" y="2422131"/>
                <a:ext cx="87408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75368" y="2440984"/>
                <a:ext cx="5530232" cy="4112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8" y="2440984"/>
                <a:ext cx="5530232" cy="4112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32981" y="248368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Given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2981" y="2834165"/>
                <a:ext cx="3505200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is expectation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81" y="2834165"/>
                <a:ext cx="3505200" cy="310341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0200" y="3189852"/>
                <a:ext cx="350520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89852"/>
                <a:ext cx="3505200" cy="335476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>
            <a:off x="6019799" y="1964931"/>
            <a:ext cx="2918381" cy="1447800"/>
          </a:xfrm>
          <a:prstGeom prst="arc">
            <a:avLst>
              <a:gd name="adj1" fmla="val 16200000"/>
              <a:gd name="adj2" fmla="val 2741212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1400" y="6400315"/>
                <a:ext cx="15124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400315"/>
                <a:ext cx="1512465" cy="400110"/>
              </a:xfrm>
              <a:prstGeom prst="rect">
                <a:avLst/>
              </a:prstGeom>
              <a:blipFill>
                <a:blip r:embed="rId8"/>
                <a:stretch>
                  <a:fillRect l="-443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Improvement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680" y="3581400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880" y="3950732"/>
            <a:ext cx="8402120" cy="2678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480" y="4061364"/>
                <a:ext cx="8325920" cy="2482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Input : value of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600" i="1" dirty="0" smtClean="0"/>
              </a:p>
              <a:p>
                <a:endParaRPr lang="en-US" sz="600" dirty="0"/>
              </a:p>
              <a:p>
                <a:r>
                  <a:rPr lang="en-US" dirty="0" smtClean="0"/>
                  <a:t>Output: new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600" dirty="0"/>
                  <a:t>	</a:t>
                </a:r>
                <a:endParaRPr lang="en-US" sz="600" dirty="0" smtClean="0"/>
              </a:p>
              <a:p>
                <a:endParaRPr lang="en-US" sz="200" dirty="0" smtClean="0"/>
              </a:p>
              <a:p>
                <a:endParaRPr lang="en-US" sz="600" b="0" i="1" dirty="0" smtClean="0">
                  <a:latin typeface="Cambria Math"/>
                </a:endParaRPr>
              </a:p>
              <a:p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600" b="0" i="1" dirty="0" smtClean="0">
                  <a:latin typeface="Cambria Math"/>
                </a:endParaRPr>
              </a:p>
              <a:p>
                <a:r>
                  <a:rPr lang="en-US" dirty="0" smtClean="0"/>
                  <a:t>     1.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for each a </a:t>
                </a:r>
              </a:p>
              <a:p>
                <a:endParaRPr lang="en-US" sz="600" i="1" dirty="0" smtClean="0">
                  <a:latin typeface="Cambria Math"/>
                </a:endParaRPr>
              </a:p>
              <a:p>
                <a:r>
                  <a:rPr lang="en-US" dirty="0" smtClean="0"/>
                  <a:t>     2.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sz="500" dirty="0" smtClean="0"/>
              </a:p>
              <a:p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0" y="4061364"/>
                <a:ext cx="8325920" cy="2482283"/>
              </a:xfrm>
              <a:prstGeom prst="rect">
                <a:avLst/>
              </a:prstGeom>
              <a:blipFill>
                <a:blip r:embed="rId2"/>
                <a:stretch>
                  <a:fillRect l="-659" t="-1229" b="-20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43000" y="1778155"/>
                <a:ext cx="4114800" cy="660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𝑠</m:t>
                          </m:r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r>
                            <a:rPr lang="en-US" sz="15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5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𝑠</m:t>
                          </m:r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r>
                            <a:rPr lang="en-US" sz="1500" i="1">
                              <a:latin typeface="Cambria Math"/>
                            </a:rPr>
                            <m:t>𝑎</m:t>
                          </m:r>
                          <m:r>
                            <a:rPr lang="en-US" sz="15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5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78155"/>
                <a:ext cx="4114800" cy="660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" y="1882289"/>
            <a:ext cx="79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Recall: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600" y="762000"/>
                <a:ext cx="8458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Policy improvement 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The process of making a new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dirty="0" smtClean="0"/>
                  <a:t> that improves the original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2706EC"/>
                    </a:solidFill>
                  </a:rPr>
                  <a:t>by making it greedy or nearly greedy </a:t>
                </a:r>
                <a:r>
                  <a:rPr lang="en-US" dirty="0" smtClean="0"/>
                  <a:t>with respect ot the value function of the original policy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458200" cy="923330"/>
              </a:xfrm>
              <a:prstGeom prst="rect">
                <a:avLst/>
              </a:prstGeom>
              <a:blipFill>
                <a:blip r:embed="rId4"/>
                <a:stretch>
                  <a:fillRect l="-649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979212"/>
            <a:ext cx="4800600" cy="1949745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457200" y="5302506"/>
            <a:ext cx="8325920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4050216"/>
            <a:ext cx="6705600" cy="143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057400"/>
            <a:ext cx="6705600" cy="136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0" y="2755601"/>
                <a:ext cx="6096000" cy="6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55601"/>
                <a:ext cx="6096000" cy="6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2381244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81244"/>
                <a:ext cx="1727974" cy="369332"/>
              </a:xfrm>
              <a:prstGeom prst="rect">
                <a:avLst/>
              </a:prstGeom>
              <a:blipFill>
                <a:blip r:embed="rId3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52600" y="4077409"/>
                <a:ext cx="1727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77409"/>
                <a:ext cx="1727974" cy="369332"/>
              </a:xfrm>
              <a:prstGeom prst="rect">
                <a:avLst/>
              </a:prstGeom>
              <a:blipFill>
                <a:blip r:embed="rId4"/>
                <a:stretch>
                  <a:fillRect l="-3180" t="-10000" r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76400" y="2057400"/>
                <a:ext cx="3044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 </m:t>
                    </m:r>
                  </m:oMath>
                </a14:m>
                <a:r>
                  <a:rPr lang="en-US" dirty="0" smtClean="0"/>
                  <a:t>until convergence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7400"/>
                <a:ext cx="3044551" cy="369332"/>
              </a:xfrm>
              <a:prstGeom prst="rect">
                <a:avLst/>
              </a:prstGeom>
              <a:blipFill>
                <a:blip r:embed="rId5"/>
                <a:stretch>
                  <a:fillRect l="-1603" t="-10000" r="-12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838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Policy iteration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Iterative way of finding the optimum policy through sequence of policy evaluation and policy improvement</a:t>
            </a:r>
          </a:p>
        </p:txBody>
      </p:sp>
      <p:sp>
        <p:nvSpPr>
          <p:cNvPr id="12" name="Arc 11"/>
          <p:cNvSpPr/>
          <p:nvPr/>
        </p:nvSpPr>
        <p:spPr>
          <a:xfrm rot="10800000">
            <a:off x="1195670" y="2868165"/>
            <a:ext cx="685800" cy="1747743"/>
          </a:xfrm>
          <a:prstGeom prst="arc">
            <a:avLst>
              <a:gd name="adj1" fmla="val 15164128"/>
              <a:gd name="adj2" fmla="val 648884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6218" y="2524419"/>
            <a:ext cx="115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Iteration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14416" y="4409533"/>
                <a:ext cx="5591384" cy="1004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16" y="4409533"/>
                <a:ext cx="5591384" cy="1004827"/>
              </a:xfrm>
              <a:prstGeom prst="rect">
                <a:avLst/>
              </a:prstGeom>
              <a:blipFill>
                <a:blip r:embed="rId6"/>
                <a:stretch>
                  <a:fillRect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57700" y="3534647"/>
                <a:ext cx="373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Converged state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0" y="3534647"/>
                <a:ext cx="3730124" cy="369332"/>
              </a:xfrm>
              <a:prstGeom prst="rect">
                <a:avLst/>
              </a:prstGeom>
              <a:blipFill>
                <a:blip r:embed="rId7"/>
                <a:stretch>
                  <a:fillRect l="-13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4152900" y="3424059"/>
            <a:ext cx="304800" cy="6533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Iteration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801384"/>
                <a:ext cx="8458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Value Iteration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method to compute the optimum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combining one sweep of policy evaluation and one sweep of policy improvement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01384"/>
                <a:ext cx="8458200" cy="923330"/>
              </a:xfrm>
              <a:prstGeom prst="rect">
                <a:avLst/>
              </a:prstGeom>
              <a:blipFill>
                <a:blip r:embed="rId3"/>
                <a:stretch>
                  <a:fillRect l="-649" t="-3289" r="-7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04800" y="1868184"/>
            <a:ext cx="113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000" y="2237516"/>
            <a:ext cx="8305800" cy="25630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2438400"/>
                <a:ext cx="6858000" cy="162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for all states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r>
                  <a:rPr lang="en-US" dirty="0" smtClean="0"/>
                  <a:t>Repeat</a:t>
                </a:r>
                <a:endParaRPr lang="en-US" sz="6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6858000" cy="1620059"/>
              </a:xfrm>
              <a:prstGeom prst="rect">
                <a:avLst/>
              </a:prstGeom>
              <a:blipFill>
                <a:blip r:embed="rId4"/>
                <a:stretch>
                  <a:fillRect l="-711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" y="4058459"/>
                <a:ext cx="3265125" cy="455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58459"/>
                <a:ext cx="3265125" cy="455061"/>
              </a:xfrm>
              <a:prstGeom prst="rect">
                <a:avLst/>
              </a:prstGeom>
              <a:blipFill>
                <a:blip r:embed="rId5"/>
                <a:stretch>
                  <a:fillRect l="-1493" t="-675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5181600"/>
                <a:ext cx="5939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Optimum policy </a:t>
                </a:r>
                <a:r>
                  <a:rPr lang="en-US" dirty="0"/>
                  <a:t> </a:t>
                </a:r>
                <a:r>
                  <a:rPr lang="en-US" dirty="0" smtClean="0"/>
                  <a:t>can be obtained from the converged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81600"/>
                <a:ext cx="5939768" cy="369332"/>
              </a:xfrm>
              <a:prstGeom prst="rect">
                <a:avLst/>
              </a:prstGeom>
              <a:blipFill>
                <a:blip r:embed="rId6"/>
                <a:stretch>
                  <a:fillRect l="-8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5615721"/>
                <a:ext cx="9144000" cy="63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5721"/>
                <a:ext cx="9144000" cy="639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92" y="762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Bayesian Network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3333FF"/>
                </a:solidFill>
              </a:rPr>
              <a:t>Decision node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FF0000"/>
                </a:solidFill>
              </a:rPr>
              <a:t>Utility node </a:t>
            </a:r>
            <a:r>
              <a:rPr lang="en-US" dirty="0" smtClean="0"/>
              <a:t>= </a:t>
            </a:r>
            <a:r>
              <a:rPr lang="en-US" b="1" dirty="0" smtClean="0"/>
              <a:t>Decision network (Influential Diagram)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00400" y="40529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052900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114800" y="40529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05290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200" y="40529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529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114800" y="30623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623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>
          <a:xfrm>
            <a:off x="4381500" y="3595700"/>
            <a:ext cx="0" cy="4572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7"/>
          </p:cNvCxnSpPr>
          <p:nvPr/>
        </p:nvCxnSpPr>
        <p:spPr>
          <a:xfrm flipH="1">
            <a:off x="3655685" y="3595700"/>
            <a:ext cx="725815" cy="5353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8" idx="1"/>
          </p:cNvCxnSpPr>
          <p:nvPr/>
        </p:nvCxnSpPr>
        <p:spPr>
          <a:xfrm>
            <a:off x="4381500" y="3595700"/>
            <a:ext cx="725815" cy="5353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</p:cNvCxnSpPr>
          <p:nvPr/>
        </p:nvCxnSpPr>
        <p:spPr>
          <a:xfrm>
            <a:off x="4648200" y="33290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795678">
            <a:off x="5283667" y="3086721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21382" y="3149582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82" y="3149582"/>
                <a:ext cx="400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124218" y="2224100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74067" y="2306134"/>
                <a:ext cx="431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67" y="2306134"/>
                <a:ext cx="4317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648200" y="2757500"/>
            <a:ext cx="709416" cy="399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13" y="189924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 ?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3159723"/>
            <a:ext cx="107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Disease ?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4604461"/>
            <a:ext cx="267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Results from diagnostic tests</a:t>
            </a:r>
            <a:endParaRPr lang="en-US" sz="1600" dirty="0"/>
          </a:p>
        </p:txBody>
      </p:sp>
      <p:sp>
        <p:nvSpPr>
          <p:cNvPr id="22" name="Arc 21"/>
          <p:cNvSpPr/>
          <p:nvPr/>
        </p:nvSpPr>
        <p:spPr>
          <a:xfrm>
            <a:off x="2969230" y="2490800"/>
            <a:ext cx="2440969" cy="1883777"/>
          </a:xfrm>
          <a:prstGeom prst="arc">
            <a:avLst>
              <a:gd name="adj1" fmla="val 8594478"/>
              <a:gd name="adj2" fmla="val 15911755"/>
            </a:avLst>
          </a:prstGeom>
          <a:ln w="19050">
            <a:solidFill>
              <a:srgbClr val="3333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0632" y="1314293"/>
            <a:ext cx="778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rational decisions based on a probabilistic model and utility function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272" y="5211763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A chance node </a:t>
            </a:r>
            <a:r>
              <a:rPr lang="en-US" dirty="0" smtClean="0"/>
              <a:t>corresponds to a random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A decision node </a:t>
            </a:r>
            <a:r>
              <a:rPr lang="en-US" dirty="0" smtClean="0"/>
              <a:t>corresponds to each decision to be made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 utility node </a:t>
            </a:r>
            <a:r>
              <a:rPr lang="en-US" dirty="0" smtClean="0"/>
              <a:t>corresponds to an additive utility component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1271" y="5798027"/>
            <a:ext cx="28253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01271" y="5225462"/>
                <a:ext cx="282539" cy="3048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71" y="5225462"/>
                <a:ext cx="282539" cy="304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 rot="2683116">
            <a:off x="316593" y="6382594"/>
            <a:ext cx="251896" cy="255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Asynchronous DP Algorithms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3490" y="1248740"/>
                <a:ext cx="822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90" y="1248740"/>
                <a:ext cx="8220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0" y="1650336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8649" y="1606343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9" y="1606343"/>
                <a:ext cx="4413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4000" y="2019668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48649" y="197567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9" y="1975675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524000" y="2398311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8649" y="235431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9" y="2354318"/>
                <a:ext cx="4466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0" y="2776954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48648" y="3714818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3714818"/>
                <a:ext cx="4794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24000" y="3714818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90600" y="1650336"/>
            <a:ext cx="0" cy="23458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762000"/>
            <a:ext cx="891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 major drawback to the DP methods is that they involve operations over the entire state set of the MDP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2723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sweep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98919" y="1623456"/>
                <a:ext cx="3733800" cy="9348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Black mon game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Go game has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×19)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…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19" y="1623456"/>
                <a:ext cx="3733800" cy="934808"/>
              </a:xfrm>
              <a:prstGeom prst="rect">
                <a:avLst/>
              </a:prstGeom>
              <a:blipFill>
                <a:blip r:embed="rId8"/>
                <a:stretch>
                  <a:fillRect l="-1303" t="-2564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98919" y="2985517"/>
            <a:ext cx="3733800" cy="92333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forever to sweep all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improve policy until value functions are full backed up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4413419" y="2558264"/>
            <a:ext cx="304800" cy="4272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4755701"/>
            <a:ext cx="899317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up the values of states in any order whatsoever, using whatever values of other states happen to be available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great flexibility in </a:t>
            </a:r>
            <a:r>
              <a:rPr lang="en-US" dirty="0" smtClean="0"/>
              <a:t>selecting </a:t>
            </a:r>
            <a:r>
              <a:rPr lang="en-US" dirty="0"/>
              <a:t>states to which backup operations are applied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Make it easier to intermix computation with real-time interaction: To solve a given MDP, </a:t>
            </a:r>
            <a:r>
              <a:rPr lang="en-US" sz="1900" dirty="0">
                <a:solidFill>
                  <a:srgbClr val="00B050"/>
                </a:solidFill>
              </a:rPr>
              <a:t>we can run iterative DP algorithm at the same time that an agent is actually experiencing the MDP </a:t>
            </a:r>
            <a:r>
              <a:rPr lang="en-US" sz="1900" dirty="0"/>
              <a:t>(Reinforcement Learning !!!!)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01905" y="1269657"/>
                <a:ext cx="822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05" y="1269657"/>
                <a:ext cx="8220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622415" y="1671253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247064" y="1627260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4" y="1627260"/>
                <a:ext cx="4413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622415" y="2040585"/>
            <a:ext cx="381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247064" y="1996592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4" y="1996592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622415" y="2419228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47064" y="237523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4" y="2375235"/>
                <a:ext cx="4466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622415" y="2797871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247063" y="3735735"/>
                <a:ext cx="479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63" y="3735735"/>
                <a:ext cx="4794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7622415" y="3735735"/>
            <a:ext cx="38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815985" y="2098783"/>
            <a:ext cx="685800" cy="1036877"/>
          </a:xfrm>
          <a:prstGeom prst="arc">
            <a:avLst>
              <a:gd name="adj1" fmla="val 15164128"/>
              <a:gd name="adj2" fmla="val 648884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7541650" y="2242177"/>
            <a:ext cx="870815" cy="1715489"/>
          </a:xfrm>
          <a:prstGeom prst="arc">
            <a:avLst>
              <a:gd name="adj1" fmla="val 16259896"/>
              <a:gd name="adj2" fmla="val 532686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93661" y="4248826"/>
            <a:ext cx="2038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3333FF"/>
                </a:solidFill>
              </a:rPr>
              <a:t>Asynchronous DP Algorithms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0578" y="4259683"/>
            <a:ext cx="19847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3333FF"/>
                </a:solidFill>
              </a:rPr>
              <a:t>Conventiona</a:t>
            </a:r>
            <a:r>
              <a:rPr lang="en-US" sz="1200" b="1" dirty="0">
                <a:solidFill>
                  <a:srgbClr val="3333FF"/>
                </a:solidFill>
              </a:rPr>
              <a:t>l</a:t>
            </a:r>
            <a:r>
              <a:rPr lang="en-US" sz="1200" b="1" dirty="0" smtClean="0">
                <a:solidFill>
                  <a:srgbClr val="3333FF"/>
                </a:solidFill>
              </a:rPr>
              <a:t> </a:t>
            </a:r>
            <a:r>
              <a:rPr lang="en-US" sz="1200" b="1" dirty="0">
                <a:solidFill>
                  <a:srgbClr val="3333FF"/>
                </a:solidFill>
              </a:rPr>
              <a:t>DP Algorithms</a:t>
            </a:r>
          </a:p>
        </p:txBody>
      </p:sp>
    </p:spTree>
    <p:extLst>
      <p:ext uri="{BB962C8B-B14F-4D97-AF65-F5344CB8AC3E}">
        <p14:creationId xmlns:p14="http://schemas.microsoft.com/office/powerpoint/2010/main" val="25418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Generalized Policy Iteration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72912" y="932059"/>
            <a:ext cx="3657600" cy="2097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36912" y="1541659"/>
            <a:ext cx="2704826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Programming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“full backup”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63429" y="1021782"/>
            <a:ext cx="3738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Generalized Policy Improvement (GPI)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236912" y="2234111"/>
            <a:ext cx="2704826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Asynchronous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Programming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921971" y="3304766"/>
            <a:ext cx="7300058" cy="2219787"/>
            <a:chOff x="624742" y="2837281"/>
            <a:chExt cx="8290488" cy="252095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29234" y="2919836"/>
              <a:ext cx="3581400" cy="121920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29234" y="4139036"/>
              <a:ext cx="3581400" cy="1219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034034" y="3224636"/>
              <a:ext cx="60960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43634" y="3224636"/>
              <a:ext cx="609600" cy="1611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253234" y="3605636"/>
              <a:ext cx="6096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862834" y="3643736"/>
              <a:ext cx="609600" cy="8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472434" y="3986636"/>
              <a:ext cx="381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853434" y="3986636"/>
              <a:ext cx="228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130402">
                  <a:off x="2214881" y="3038054"/>
                  <a:ext cx="7865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30402">
                  <a:off x="2214881" y="3038054"/>
                  <a:ext cx="78656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397" t="-1316" r="-8264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0448443">
                  <a:off x="1601263" y="5007435"/>
                  <a:ext cx="1734407" cy="314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48443">
                  <a:off x="1601263" y="5007435"/>
                  <a:ext cx="1734407" cy="314581"/>
                </a:xfrm>
                <a:prstGeom prst="rect">
                  <a:avLst/>
                </a:prstGeom>
                <a:blipFill>
                  <a:blip r:embed="rId4"/>
                  <a:stretch>
                    <a:fillRect l="-1581" t="-4762" r="-8300"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281995" y="3845904"/>
                  <a:ext cx="4858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995" y="3845904"/>
                  <a:ext cx="48583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281995" y="4099082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995" y="4099082"/>
                  <a:ext cx="47795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24742" y="4155029"/>
                  <a:ext cx="66396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</a:rPr>
                    <a:t>Start</a:t>
                  </a:r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42" y="4155029"/>
                  <a:ext cx="66396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8333" t="-7447" r="-23958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/>
            <p:cNvSpPr txBox="1"/>
            <p:nvPr/>
          </p:nvSpPr>
          <p:spPr>
            <a:xfrm rot="1143748">
              <a:off x="1181482" y="3295775"/>
              <a:ext cx="30762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00B050"/>
                  </a:solidFill>
                </a:rPr>
                <a:t>Solution of policy evaluation</a:t>
              </a:r>
              <a:endParaRPr lang="en-US" sz="1500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20446837">
              <a:off x="1091185" y="4623789"/>
              <a:ext cx="35433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</a:rPr>
                <a:t>Solution of policy improvement</a:t>
              </a:r>
              <a:endParaRPr lang="en-US" sz="15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130402">
                  <a:off x="6538518" y="3005579"/>
                  <a:ext cx="7865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30402">
                  <a:off x="6538518" y="3005579"/>
                  <a:ext cx="78656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397" t="-2667" r="-8264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4772138" y="2837281"/>
              <a:ext cx="4143092" cy="2438400"/>
              <a:chOff x="4476211" y="3731866"/>
              <a:chExt cx="4143092" cy="24384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4580703" y="3731866"/>
                <a:ext cx="3581400" cy="1219200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580703" y="4951066"/>
                <a:ext cx="3581400" cy="1219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885503" y="4707604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083201" y="4710773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 rot="20448443">
                    <a:off x="5441131" y="5817731"/>
                    <a:ext cx="1745090" cy="314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𝑔𝑟𝑒𝑒𝑑𝑦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48443">
                    <a:off x="5441131" y="5817731"/>
                    <a:ext cx="1745090" cy="3145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5" t="-4724" r="-7874" b="-7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8133464" y="4657934"/>
                    <a:ext cx="4858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3464" y="4657934"/>
                    <a:ext cx="485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133464" y="4911112"/>
                    <a:ext cx="4779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3464" y="4911112"/>
                    <a:ext cx="47795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4476211" y="4967059"/>
                    <a:ext cx="663964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latin typeface="Cambria Math" panose="02040503050406030204" pitchFamily="18" charset="0"/>
                      </a:rPr>
                      <a:t>Start</a:t>
                    </a:r>
                    <a:endParaRPr lang="en-US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 smtClean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6211" y="4967059"/>
                    <a:ext cx="663964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333" t="-8602" r="-23958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/>
              <p:cNvSpPr txBox="1"/>
              <p:nvPr/>
            </p:nvSpPr>
            <p:spPr>
              <a:xfrm rot="1143748">
                <a:off x="5032951" y="4107805"/>
                <a:ext cx="30762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B050"/>
                    </a:solidFill>
                  </a:rPr>
                  <a:t>Solution of policy evaluation</a:t>
                </a:r>
                <a:endParaRPr lang="en-US" sz="15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20446837">
                <a:off x="4942654" y="5435819"/>
                <a:ext cx="35433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Solution of policy improvement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236494" y="4699263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434192" y="4702432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5587485" y="4707604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5183" y="4710773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7797" y="4702716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35495" y="4705885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6302377" y="4694688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6500075" y="4697857"/>
                <a:ext cx="195979" cy="4014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673904" y="4758211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6871602" y="4761380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7024216" y="4753323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221914" y="4756492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7388796" y="4745295"/>
                <a:ext cx="204820" cy="319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7586494" y="4748464"/>
                <a:ext cx="166882" cy="3248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4882102" y="4056481"/>
                <a:ext cx="604377" cy="9803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/>
          <p:cNvSpPr/>
          <p:nvPr/>
        </p:nvSpPr>
        <p:spPr>
          <a:xfrm>
            <a:off x="705206" y="6183868"/>
            <a:ext cx="7729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FF"/>
                </a:solidFill>
              </a:rPr>
              <a:t>Asynchronous </a:t>
            </a:r>
            <a:r>
              <a:rPr lang="en-US" dirty="0" smtClean="0">
                <a:solidFill>
                  <a:srgbClr val="3333FF"/>
                </a:solidFill>
              </a:rPr>
              <a:t>Dynamic Programming is a core concept in Reinforcement learning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L15. Reinforcement Learning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(Monte Carlo Methods)</a:t>
            </a:r>
          </a:p>
        </p:txBody>
      </p:sp>
    </p:spTree>
    <p:extLst>
      <p:ext uri="{BB962C8B-B14F-4D97-AF65-F5344CB8AC3E}">
        <p14:creationId xmlns:p14="http://schemas.microsoft.com/office/powerpoint/2010/main" val="138645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    From MDP to Reinforcement Learning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371600"/>
            <a:ext cx="6858000" cy="175432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Markov Decision Process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mental model of how the world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policy to collect the maximum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28800" y="3629813"/>
            <a:ext cx="6858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Reinforcement Learning (Offline &amp; 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know how the world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 sequence of actions in the world to maximize the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Image result for thinking man statu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1445"/>
            <a:ext cx="911225" cy="12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1627" t="42024" r="82940" b="34138"/>
          <a:stretch/>
        </p:blipFill>
        <p:spPr>
          <a:xfrm>
            <a:off x="344359" y="3209544"/>
            <a:ext cx="1289305" cy="15910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677763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 is really the way humans work: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we </a:t>
            </a:r>
            <a:r>
              <a:rPr lang="en-US" dirty="0"/>
              <a:t>go through life, taking various actions, getting feedback.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We </a:t>
            </a:r>
            <a:r>
              <a:rPr lang="en-US" dirty="0"/>
              <a:t>get rewarded for doing well and learn along the way.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4100" y="2412585"/>
                <a:ext cx="5867400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2412585"/>
                <a:ext cx="5867400" cy="656013"/>
              </a:xfrm>
              <a:prstGeom prst="rect">
                <a:avLst/>
              </a:prstGeom>
              <a:blipFill>
                <a:blip r:embed="rId4"/>
                <a:stretch>
                  <a:fillRect l="-831" t="-67290" b="-6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00227" y="4662100"/>
                <a:ext cx="5915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27" y="4662100"/>
                <a:ext cx="5915145" cy="276999"/>
              </a:xfrm>
              <a:prstGeom prst="rect">
                <a:avLst/>
              </a:prstGeom>
              <a:blipFill>
                <a:blip r:embed="rId5"/>
                <a:stretch>
                  <a:fillRect l="-1030" t="-28889" r="-82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5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Reinforcement Learning Template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6613" y="3052061"/>
                <a:ext cx="322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13" y="3052061"/>
                <a:ext cx="3228320" cy="276999"/>
              </a:xfrm>
              <a:prstGeom prst="rect">
                <a:avLst/>
              </a:prstGeom>
              <a:blipFill>
                <a:blip r:embed="rId2"/>
                <a:stretch>
                  <a:fillRect l="-1890" t="-28889" r="-1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52600" y="1495336"/>
            <a:ext cx="762000" cy="1208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495336"/>
            <a:ext cx="1524000" cy="12089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imulator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4954" y="1787605"/>
            <a:ext cx="2514600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84010" y="1418273"/>
                <a:ext cx="975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010" y="1418273"/>
                <a:ext cx="975780" cy="369332"/>
              </a:xfrm>
              <a:prstGeom prst="rect">
                <a:avLst/>
              </a:prstGeom>
              <a:blipFill>
                <a:blip r:embed="rId3"/>
                <a:stretch>
                  <a:fillRect l="-56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2514600" y="2473405"/>
            <a:ext cx="251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90800" y="2115906"/>
                <a:ext cx="2337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New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15906"/>
                <a:ext cx="2337243" cy="369332"/>
              </a:xfrm>
              <a:prstGeom prst="rect">
                <a:avLst/>
              </a:prstGeom>
              <a:blipFill>
                <a:blip r:embed="rId4"/>
                <a:stretch>
                  <a:fillRect l="-2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3742254" y="2812226"/>
            <a:ext cx="337038" cy="23803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4466272"/>
                <a:ext cx="7239000" cy="1477328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3,…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(how?) : Decision making </a:t>
                </a:r>
              </a:p>
              <a:p>
                <a:pPr lvl="1"/>
                <a:r>
                  <a:rPr lang="en-US" dirty="0" smtClean="0"/>
                  <a:t>Receive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and observe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(Environment)</a:t>
                </a:r>
              </a:p>
              <a:p>
                <a:pPr lvl="1"/>
                <a:r>
                  <a:rPr lang="en-US" dirty="0" smtClean="0"/>
                  <a:t>Update parameters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(how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?) : Learning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66272"/>
                <a:ext cx="7239000" cy="1477328"/>
              </a:xfrm>
              <a:prstGeom prst="rect">
                <a:avLst/>
              </a:prstGeom>
              <a:blipFill>
                <a:blip r:embed="rId5"/>
                <a:stretch>
                  <a:fillRect l="-588" t="-2049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Process 8"/>
          <p:cNvSpPr/>
          <p:nvPr/>
        </p:nvSpPr>
        <p:spPr>
          <a:xfrm>
            <a:off x="1066800" y="1113473"/>
            <a:ext cx="5943600" cy="2667000"/>
          </a:xfrm>
          <a:prstGeom prst="flowChartProcess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72299" y="403762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Template for Reinforcement Learning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00200"/>
            <a:ext cx="5105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Monte Carlo </a:t>
            </a:r>
            <a:r>
              <a:rPr lang="en-US" sz="2000" b="1" dirty="0" smtClean="0"/>
              <a:t>Method (Sutton &amp; </a:t>
            </a:r>
            <a:r>
              <a:rPr lang="en-US" sz="2000" b="1" dirty="0" err="1" smtClean="0"/>
              <a:t>Barto</a:t>
            </a:r>
            <a:r>
              <a:rPr lang="en-US" sz="2000" b="1" dirty="0" smtClean="0"/>
              <a:t> Ch.5)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39262" y="4264113"/>
            <a:ext cx="5994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Temporal Difference Learning (Sutton &amp; </a:t>
            </a:r>
            <a:r>
              <a:rPr lang="en-US" sz="2000" b="1" dirty="0" err="1" smtClean="0"/>
              <a:t>Barto</a:t>
            </a:r>
            <a:r>
              <a:rPr lang="en-US" sz="2000" b="1" dirty="0" smtClean="0"/>
              <a:t> Ch.6)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Road Map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452" y="20266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Model-Based Monte Carlo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Model-free </a:t>
            </a:r>
            <a:r>
              <a:rPr lang="en-US" dirty="0"/>
              <a:t>Monte Carlo method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Policy Evaluation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Policy </a:t>
            </a:r>
            <a:r>
              <a:rPr lang="en-US" dirty="0" smtClean="0"/>
              <a:t>Improvement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Policy </a:t>
            </a:r>
            <a:r>
              <a:rPr lang="en-US" dirty="0"/>
              <a:t>Iteration (Monte Carlo control)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On-policy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Off-policy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0653" y="4763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SARSA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2624385" y="367682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443786" y="367682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405186" y="420266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624384" y="420266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443786" y="420266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405186" y="504086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624385" y="504086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443786" y="504086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>
                <a:solidFill>
                  <a:srgbClr val="3333FF"/>
                </a:solidFill>
              </a:rPr>
              <a:t>Road 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458" y="7312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Model-Based Reinforcement learning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458" y="227555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Model-FREE Reinforcement learning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3469" y="1356464"/>
                <a:ext cx="4176732" cy="63094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Cambria Math" panose="02040503050406030204" pitchFamily="18" charset="0"/>
                  </a:rPr>
                  <a:t>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sz="5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9" y="1356464"/>
                <a:ext cx="4176732" cy="630942"/>
              </a:xfrm>
              <a:prstGeom prst="rect">
                <a:avLst/>
              </a:prstGeom>
              <a:blipFill>
                <a:blip r:embed="rId2"/>
                <a:stretch>
                  <a:fillRect t="-12381" b="-8571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96984" y="1210270"/>
                <a:ext cx="1190519" cy="92333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Estimate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84" y="1210270"/>
                <a:ext cx="1190519" cy="923330"/>
              </a:xfrm>
              <a:prstGeom prst="rect">
                <a:avLst/>
              </a:prstGeom>
              <a:blipFill>
                <a:blip r:embed="rId3"/>
                <a:stretch>
                  <a:fillRect l="-4061" t="-3268" b="-392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980953" y="1348770"/>
            <a:ext cx="973442" cy="6463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Solve</a:t>
            </a:r>
          </a:p>
          <a:p>
            <a:pPr algn="ctr"/>
            <a:r>
              <a:rPr lang="en-US" dirty="0" smtClean="0"/>
              <a:t>MDP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6578915" y="1441103"/>
            <a:ext cx="277000" cy="4616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4954405" y="1464028"/>
            <a:ext cx="277000" cy="46166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43785" y="331432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6922" y="331090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5785" y="595526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96186" y="595526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4384" y="297283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84" y="2972830"/>
                <a:ext cx="5715002" cy="661335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69270" y="471770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1);(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Action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Reward</m:t>
                        </m:r>
                        <m:r>
                          <a:rPr lang="en-US" sz="160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 pairs generated by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8298" y="4655894"/>
                <a:ext cx="37019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=1+5+3+10+2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98" y="4655894"/>
                <a:ext cx="3701975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02147" y="33800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721" y="3663908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1" y="3965863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554" y="465278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05554" y="4989235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705554" y="53096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50591" y="4999318"/>
                <a:ext cx="28457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=1+3+10=14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4999318"/>
                <a:ext cx="2845779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591" y="5311295"/>
                <a:ext cx="3210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=1+5+10+2=19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5311295"/>
                <a:ext cx="3210559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09020" y="5866544"/>
                <a:ext cx="6130333" cy="916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average of accumulated reward over all episodes </a:t>
                </a:r>
              </a:p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             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21+14+19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=14.6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20" y="5866544"/>
                <a:ext cx="6130333" cy="916341"/>
              </a:xfrm>
              <a:prstGeom prst="rect">
                <a:avLst/>
              </a:prstGeom>
              <a:blipFill>
                <a:blip r:embed="rId10"/>
                <a:stretch>
                  <a:fillRect l="-199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First visit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blipFill>
                <a:blip r:embed="rId11"/>
                <a:stretch>
                  <a:fillRect l="-32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4800" y="946666"/>
                <a:ext cx="8382000" cy="12631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Learn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value of action-state is the expected utility -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expected accumulative future reward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46666"/>
                <a:ext cx="8382000" cy="1263134"/>
              </a:xfrm>
              <a:prstGeom prst="rect">
                <a:avLst/>
              </a:prstGeom>
              <a:blipFill>
                <a:blip r:embed="rId13"/>
                <a:stretch>
                  <a:fillRect l="-290" b="-7075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52400" y="762000"/>
            <a:ext cx="50608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Policy Evaluation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0" y="2515091"/>
            <a:ext cx="762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515091"/>
            <a:ext cx="762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077200" cy="805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Idea of generalized policy iteration (GPI)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Monte Carlo Policy Evaluation + Policy improvement</a:t>
            </a:r>
          </a:p>
          <a:p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48768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Control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9323" y="2703731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23" y="2703731"/>
                <a:ext cx="269754" cy="384721"/>
              </a:xfrm>
              <a:prstGeom prst="rect">
                <a:avLst/>
              </a:prstGeom>
              <a:blipFill>
                <a:blip r:embed="rId2"/>
                <a:stretch>
                  <a:fillRect l="-15556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5507246" y="2703731"/>
                <a:ext cx="41550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07246" y="2703731"/>
                <a:ext cx="415508" cy="384721"/>
              </a:xfrm>
              <a:prstGeom prst="rect">
                <a:avLst/>
              </a:prstGeom>
              <a:blipFill>
                <a:blip r:embed="rId3"/>
                <a:stretch>
                  <a:fillRect l="-10145" r="-7246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59369" y="1981200"/>
                <a:ext cx="2552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9" y="1981200"/>
                <a:ext cx="2552700" cy="646331"/>
              </a:xfrm>
              <a:prstGeom prst="rect">
                <a:avLst/>
              </a:prstGeom>
              <a:blipFill>
                <a:blip r:embed="rId4"/>
                <a:stretch>
                  <a:fillRect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59369" y="3160931"/>
                <a:ext cx="2552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Improvement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greedy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9" y="3160931"/>
                <a:ext cx="2552700" cy="646331"/>
              </a:xfrm>
              <a:prstGeom prst="rect">
                <a:avLst/>
              </a:prstGeom>
              <a:blipFill>
                <a:blip r:embed="rId5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21319" y="2746469"/>
            <a:ext cx="1828800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05200" y="3008531"/>
            <a:ext cx="1828800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" y="4718410"/>
                <a:ext cx="891540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Policy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b="1" dirty="0" smtClean="0"/>
                  <a:t>valuation</a:t>
                </a:r>
                <a:endParaRPr lang="en-US" b="1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value function is repeatedly altered to more closely approximate the value function for the current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Policy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b="1" dirty="0" smtClean="0"/>
                  <a:t>mprovement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policy is repeatedly improved with respect to the current action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4718410"/>
                <a:ext cx="8915400" cy="1846659"/>
              </a:xfrm>
              <a:prstGeom prst="rect">
                <a:avLst/>
              </a:prstGeom>
              <a:blipFill>
                <a:blip r:embed="rId6"/>
                <a:stretch>
                  <a:fillRect l="-479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8737" y="433529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7" y="4335290"/>
                <a:ext cx="4811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1025110" y="453311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84578" y="4163780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8" y="4163780"/>
                <a:ext cx="134800" cy="369332"/>
              </a:xfrm>
              <a:prstGeom prst="rect">
                <a:avLst/>
              </a:prstGeom>
              <a:blipFill>
                <a:blip r:embed="rId8"/>
                <a:stretch>
                  <a:fillRect l="-9091" r="-1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30348" y="4330550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48" y="4330550"/>
                <a:ext cx="608693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32053" y="4185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53" y="4185252"/>
                <a:ext cx="3129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2101976" y="452984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641031" y="433529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31" y="4335290"/>
                <a:ext cx="4811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057404" y="453311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16872" y="4163780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72" y="4163780"/>
                <a:ext cx="134800" cy="369332"/>
              </a:xfrm>
              <a:prstGeom prst="rect">
                <a:avLst/>
              </a:prstGeom>
              <a:blipFill>
                <a:blip r:embed="rId12"/>
                <a:stretch>
                  <a:fillRect l="-13636" r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562642" y="4330550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42" y="4330550"/>
                <a:ext cx="608693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264347" y="4185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47" y="4185252"/>
                <a:ext cx="3129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4134270" y="452984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655006" y="433055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06" y="4330550"/>
                <a:ext cx="48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V="1">
            <a:off x="5071379" y="452837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230847" y="4159040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847" y="4159040"/>
                <a:ext cx="134800" cy="369332"/>
              </a:xfrm>
              <a:prstGeom prst="rect">
                <a:avLst/>
              </a:prstGeom>
              <a:blipFill>
                <a:blip r:embed="rId16"/>
                <a:stretch>
                  <a:fillRect l="-9091" r="-1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582677" y="4295872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77" y="4295872"/>
                <a:ext cx="6086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278322" y="418051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22" y="4180512"/>
                <a:ext cx="3129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148245" y="452510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700159" y="4300612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159" y="4300612"/>
                <a:ext cx="4811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 flipV="1">
            <a:off x="7116532" y="4498434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7276000" y="4129102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00" y="4129102"/>
                <a:ext cx="134800" cy="369332"/>
              </a:xfrm>
              <a:prstGeom prst="rect">
                <a:avLst/>
              </a:prstGeom>
              <a:blipFill>
                <a:blip r:embed="rId20"/>
                <a:stretch>
                  <a:fillRect l="-13636" r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621770" y="4295872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770" y="4295872"/>
                <a:ext cx="608693" cy="369332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594866" y="3647074"/>
            <a:ext cx="2311918" cy="457200"/>
          </a:xfrm>
          <a:prstGeom prst="wedgeRectCallout">
            <a:avLst>
              <a:gd name="adj1" fmla="val -18794"/>
              <a:gd name="adj2" fmla="val 810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- </a:t>
            </a:r>
            <a:r>
              <a:rPr lang="en-US" sz="1400" i="1" dirty="0" smtClean="0">
                <a:solidFill>
                  <a:schemeClr val="tx1"/>
                </a:solidFill>
              </a:rPr>
              <a:t>Infinite</a:t>
            </a:r>
            <a:r>
              <a:rPr lang="en-US" sz="1400" dirty="0" smtClean="0">
                <a:solidFill>
                  <a:schemeClr val="tx1"/>
                </a:solidFill>
              </a:rPr>
              <a:t> number of episodes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Exploring starts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Decision Network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762000"/>
                <a:ext cx="883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Assume we only have a single 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=1(=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test 1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839200" cy="369332"/>
              </a:xfrm>
              <a:prstGeom prst="rect">
                <a:avLst/>
              </a:prstGeom>
              <a:blipFill>
                <a:blip r:embed="rId2"/>
                <a:stretch>
                  <a:fillRect l="-62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3048000" y="3372855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372855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3962400" y="3372855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72855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4876800" y="3372855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72855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3962400" y="2382255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382255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0" idx="4"/>
            <a:endCxn id="58" idx="0"/>
          </p:cNvCxnSpPr>
          <p:nvPr/>
        </p:nvCxnSpPr>
        <p:spPr>
          <a:xfrm>
            <a:off x="4229100" y="2915655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0" idx="4"/>
            <a:endCxn id="57" idx="7"/>
          </p:cNvCxnSpPr>
          <p:nvPr/>
        </p:nvCxnSpPr>
        <p:spPr>
          <a:xfrm flipH="1">
            <a:off x="3503285" y="2915655"/>
            <a:ext cx="725815" cy="535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4"/>
            <a:endCxn id="59" idx="1"/>
          </p:cNvCxnSpPr>
          <p:nvPr/>
        </p:nvCxnSpPr>
        <p:spPr>
          <a:xfrm>
            <a:off x="4229100" y="2915655"/>
            <a:ext cx="725815" cy="535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6"/>
          </p:cNvCxnSpPr>
          <p:nvPr/>
        </p:nvCxnSpPr>
        <p:spPr>
          <a:xfrm>
            <a:off x="4495800" y="2648955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 rot="2795678">
            <a:off x="5131267" y="2406676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168982" y="2469537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82" y="2469537"/>
                <a:ext cx="4007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971818" y="1544055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021667" y="1626089"/>
                <a:ext cx="431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7" y="1626089"/>
                <a:ext cx="43178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68" idx="1"/>
          </p:cNvCxnSpPr>
          <p:nvPr/>
        </p:nvCxnSpPr>
        <p:spPr>
          <a:xfrm>
            <a:off x="4495800" y="2077455"/>
            <a:ext cx="709416" cy="399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8813" y="121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 ?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971800" y="2479678"/>
            <a:ext cx="107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Disease ?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895600" y="3924416"/>
            <a:ext cx="267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Results from diagnostic tests</a:t>
            </a:r>
            <a:endParaRPr lang="en-US" sz="1600" dirty="0"/>
          </a:p>
        </p:txBody>
      </p:sp>
      <p:sp>
        <p:nvSpPr>
          <p:cNvPr id="28" name="Arc 27"/>
          <p:cNvSpPr/>
          <p:nvPr/>
        </p:nvSpPr>
        <p:spPr>
          <a:xfrm>
            <a:off x="2816830" y="1810755"/>
            <a:ext cx="2440969" cy="1883777"/>
          </a:xfrm>
          <a:prstGeom prst="arc">
            <a:avLst>
              <a:gd name="adj1" fmla="val 8594478"/>
              <a:gd name="adj2" fmla="val 15911755"/>
            </a:avLst>
          </a:prstGeom>
          <a:ln w="19050">
            <a:solidFill>
              <a:srgbClr val="3333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51796" y="4363455"/>
                <a:ext cx="5533502" cy="1317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𝐸𝑈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sz="1600" i="1">
                          <a:latin typeface="Cambria Math"/>
                        </a:rPr>
                        <m:t>)</m:t>
                      </m:r>
                      <m:r>
                        <a:rPr lang="en-US" sz="1600" i="1">
                          <a:latin typeface="Cambria Math"/>
                        </a:rPr>
                        <m:t>𝑈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𝑑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96" y="4363455"/>
                <a:ext cx="5533502" cy="13176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048000" y="5506455"/>
            <a:ext cx="76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3285" y="5506455"/>
            <a:ext cx="230515" cy="2286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8168" y="5699896"/>
            <a:ext cx="411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B050"/>
                </a:solidFill>
              </a:rPr>
              <a:t>Can be computed using many inference methods</a:t>
            </a:r>
            <a:endParaRPr lang="en-US" sz="15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6290770"/>
                <a:ext cx="9144000" cy="3702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Compare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𝐸𝑈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𝐸𝑈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/>
                  <a:t> and chose the treatment that lead maximum EU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90770"/>
                <a:ext cx="9144000" cy="370294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 algorithm assuming exploring starts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420100" cy="4692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731222"/>
            <a:ext cx="4343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Algorithm : Monte Carlo ES Control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371600"/>
                <a:ext cx="7772400" cy="4104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arbitrary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empty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list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Repeat forever:</a:t>
                </a:r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Generate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an episode </a:t>
                </a:r>
                <a:r>
                  <a:rPr lang="en-US" dirty="0" smtClean="0"/>
                  <a:t>using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exploring starts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appearing in the episode: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utility following the first occurrence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Append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average(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(c)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in the episode: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7772400" cy="4104329"/>
              </a:xfrm>
              <a:prstGeom prst="rect">
                <a:avLst/>
              </a:prstGeom>
              <a:blipFill>
                <a:blip r:embed="rId2"/>
                <a:stretch>
                  <a:fillRect l="-627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>
            <a:off x="6248400" y="3200400"/>
            <a:ext cx="228600" cy="1143000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35872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248400" y="4706928"/>
            <a:ext cx="228600" cy="550872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47829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593301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In an single episode, both Policy evaluation and policy improvement proceeds together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46666"/>
            <a:ext cx="8077200" cy="5606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731222"/>
                <a:ext cx="6477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0000"/>
                    </a:solidFill>
                  </a:rPr>
                  <a:t>Algorithm 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On-Policy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Monte Carlo Control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31222"/>
                <a:ext cx="6477000" cy="461665"/>
              </a:xfrm>
              <a:prstGeom prst="rect">
                <a:avLst/>
              </a:prstGeom>
              <a:blipFill>
                <a:blip r:embed="rId2"/>
                <a:stretch>
                  <a:fillRect l="-12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371600"/>
                <a:ext cx="7772400" cy="503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 arbitrary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empty list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Repeat forever:</a:t>
                </a:r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Generate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an episode </a:t>
                </a: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appearing in the episode: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utility following the first occurrence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Append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average(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(c)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in the episode: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 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all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endParaRPr lang="en-US" i="1" dirty="0" smtClean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7772400" cy="5034904"/>
              </a:xfrm>
              <a:prstGeom prst="rect">
                <a:avLst/>
              </a:prstGeom>
              <a:blipFill>
                <a:blip r:embed="rId3"/>
                <a:stretch>
                  <a:fillRect l="-627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>
            <a:off x="6248400" y="3200400"/>
            <a:ext cx="228600" cy="1143000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35872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248400" y="4706928"/>
            <a:ext cx="228600" cy="1465272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57361" y="51990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improvement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00600" y="5672504"/>
                <a:ext cx="1349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672504"/>
                <a:ext cx="1349427" cy="369332"/>
              </a:xfrm>
              <a:prstGeom prst="rect">
                <a:avLst/>
              </a:prstGeom>
              <a:blipFill>
                <a:blip r:embed="rId4"/>
                <a:stretch>
                  <a:fillRect l="-4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00600" y="5981547"/>
                <a:ext cx="1349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81547"/>
                <a:ext cx="1349427" cy="369332"/>
              </a:xfrm>
              <a:prstGeom prst="rect">
                <a:avLst/>
              </a:prstGeom>
              <a:blipFill>
                <a:blip r:embed="rId5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On-policy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610600" cy="7297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Follows  the behavior policy while learning about and improving the estimation policy</a:t>
            </a:r>
          </a:p>
          <a:p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3886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Off-policy  </a:t>
            </a:r>
            <a:r>
              <a:rPr lang="en-US" sz="2200" dirty="0">
                <a:solidFill>
                  <a:srgbClr val="FF0000"/>
                </a:solidFill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4247" y="2025134"/>
                <a:ext cx="8939753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Behavior</a:t>
                </a:r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The policy used to generate behavior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Requires that the behavior policy have a nonzero probability of selecting all actions that might be selected by the estimation policy (e.g.,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policy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Estimation</a:t>
                </a:r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</a:t>
                </a:r>
                <a:r>
                  <a:rPr lang="en-US" dirty="0"/>
                  <a:t>policy that is evaluated and improved </a:t>
                </a:r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can be deterministic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dirty="0" smtClean="0"/>
                  <a:t> can be the greedy policy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(an estimation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7" y="2025134"/>
                <a:ext cx="8939753" cy="2585323"/>
              </a:xfrm>
              <a:prstGeom prst="rect">
                <a:avLst/>
              </a:prstGeom>
              <a:blipFill>
                <a:blip r:embed="rId2"/>
                <a:stretch>
                  <a:fillRect l="-477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0299" y="4715470"/>
            <a:ext cx="247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Disadvantages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Learning can be slow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33400" y="5762968"/>
            <a:ext cx="4724400" cy="890104"/>
          </a:xfrm>
          <a:prstGeom prst="rect">
            <a:avLst/>
          </a:prstGeom>
          <a:solidFill>
            <a:srgbClr val="EEFF0D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74222" y="2061002"/>
            <a:ext cx="3672254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3333FF"/>
                </a:solidFill>
              </a:rPr>
              <a:t>c</a:t>
            </a:r>
            <a:r>
              <a:rPr lang="en-US" sz="1600" dirty="0" smtClean="0">
                <a:solidFill>
                  <a:srgbClr val="3333FF"/>
                </a:solidFill>
              </a:rPr>
              <a:t>ons: Need to wait until the end of episode to observe expected reward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199" y="1155316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pros: Update </a:t>
            </a:r>
            <a:r>
              <a:rPr lang="en-US" sz="1600" dirty="0">
                <a:solidFill>
                  <a:srgbClr val="FF0000"/>
                </a:solidFill>
              </a:rPr>
              <a:t>estimates based in part on other learned estimates, without waiting for a final outcome (bootstrap)</a:t>
            </a:r>
          </a:p>
        </p:txBody>
      </p:sp>
      <p:cxnSp>
        <p:nvCxnSpPr>
          <p:cNvPr id="10" name="Straight Arrow Connector 9"/>
          <p:cNvCxnSpPr>
            <a:stCxn id="23" idx="3"/>
            <a:endCxn id="20" idx="1"/>
          </p:cNvCxnSpPr>
          <p:nvPr/>
        </p:nvCxnSpPr>
        <p:spPr>
          <a:xfrm>
            <a:off x="4129454" y="1563901"/>
            <a:ext cx="644768" cy="9162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1"/>
            <a:endCxn id="15" idx="3"/>
          </p:cNvCxnSpPr>
          <p:nvPr/>
        </p:nvCxnSpPr>
        <p:spPr>
          <a:xfrm flipH="1">
            <a:off x="4117730" y="1563901"/>
            <a:ext cx="668216" cy="9162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85945" y="685800"/>
            <a:ext cx="3659794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Monte Carlo (MC) Methods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5476" y="2061002"/>
            <a:ext cx="3672254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3333FF"/>
                </a:solidFill>
              </a:rPr>
              <a:t>cons: Need explicit model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7670" y="1133132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pros: Learn </a:t>
            </a:r>
            <a:r>
              <a:rPr lang="en-US" sz="1600" dirty="0">
                <a:solidFill>
                  <a:srgbClr val="FF0000"/>
                </a:solidFill>
              </a:rPr>
              <a:t>directly from raw experience without a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199" y="685800"/>
            <a:ext cx="3659794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Dynami</a:t>
            </a:r>
            <a:r>
              <a:rPr lang="en-US" sz="1600" b="1" dirty="0" smtClean="0">
                <a:solidFill>
                  <a:schemeClr val="tx1"/>
                </a:solidFill>
              </a:rPr>
              <a:t>c </a:t>
            </a:r>
            <a:r>
              <a:rPr lang="en-US" sz="1600" b="1" dirty="0">
                <a:solidFill>
                  <a:schemeClr val="tx1"/>
                </a:solidFill>
              </a:rPr>
              <a:t>Programming </a:t>
            </a:r>
            <a:r>
              <a:rPr lang="en-US" sz="1600" b="1" dirty="0" smtClean="0">
                <a:solidFill>
                  <a:schemeClr val="tx1"/>
                </a:solidFill>
              </a:rPr>
              <a:t>(DP) Methods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5711" y="2971800"/>
            <a:ext cx="3672253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Temporal-Difference (TD) Learning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15711" y="4532099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ros: Update </a:t>
            </a:r>
            <a:r>
              <a:rPr lang="en-US" sz="1600" dirty="0">
                <a:solidFill>
                  <a:srgbClr val="FF0000"/>
                </a:solidFill>
              </a:rPr>
              <a:t>estimates based in part on other learned estimates, without waiting for a final outcome (bootstrap)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15710" y="3429000"/>
            <a:ext cx="3672254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ros: Learn </a:t>
            </a:r>
            <a:r>
              <a:rPr lang="en-US" sz="1600" dirty="0">
                <a:solidFill>
                  <a:srgbClr val="FF0000"/>
                </a:solidFill>
              </a:rPr>
              <a:t>directly from raw experience without a model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78644" y="399869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67400" y="5077167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38825" y="4151099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25" y="4151099"/>
                <a:ext cx="310983" cy="384721"/>
              </a:xfrm>
              <a:prstGeom prst="rect">
                <a:avLst/>
              </a:prstGeom>
              <a:blipFill>
                <a:blip r:embed="rId2"/>
                <a:stretch>
                  <a:fillRect l="-21569" r="-2156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58963" y="6084332"/>
            <a:ext cx="18991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TD Policy </a:t>
            </a:r>
            <a:r>
              <a:rPr lang="en-US" sz="1600" b="1" dirty="0" smtClean="0">
                <a:solidFill>
                  <a:srgbClr val="3333FF"/>
                </a:solidFill>
              </a:rPr>
              <a:t>Evaluation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73993" y="6079652"/>
            <a:ext cx="22150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TD Policy </a:t>
            </a:r>
            <a:r>
              <a:rPr lang="en-US" sz="1600" b="1" dirty="0" smtClean="0">
                <a:solidFill>
                  <a:srgbClr val="3333FF"/>
                </a:solidFill>
              </a:rPr>
              <a:t>Improvement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63877" y="5774107"/>
            <a:ext cx="2726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 On-Policy TD Control (SARSA)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5575600" y="6290846"/>
            <a:ext cx="2687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</a:rPr>
              <a:t>Off-Policy Q-learning Control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7406" y="5715000"/>
            <a:ext cx="408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TD Generalized Policy iteration for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48521" y="6060445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21" y="6060445"/>
                <a:ext cx="310983" cy="384721"/>
              </a:xfrm>
              <a:prstGeom prst="rect">
                <a:avLst/>
              </a:prstGeom>
              <a:blipFill>
                <a:blip r:embed="rId3"/>
                <a:stretch>
                  <a:fillRect l="-21569" r="-2156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5" idx="1"/>
            <a:endCxn id="48" idx="3"/>
          </p:cNvCxnSpPr>
          <p:nvPr/>
        </p:nvCxnSpPr>
        <p:spPr>
          <a:xfrm flipH="1">
            <a:off x="5257800" y="5943384"/>
            <a:ext cx="306077" cy="2646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3"/>
          </p:cNvCxnSpPr>
          <p:nvPr/>
        </p:nvCxnSpPr>
        <p:spPr>
          <a:xfrm flipH="1" flipV="1">
            <a:off x="5257800" y="6208020"/>
            <a:ext cx="351325" cy="24828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6200" y="597932"/>
            <a:ext cx="5257800" cy="4278867"/>
          </a:xfrm>
          <a:prstGeom prst="arc">
            <a:avLst>
              <a:gd name="adj1" fmla="val 5655128"/>
              <a:gd name="adj2" fmla="val 1239249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3496406" y="1001740"/>
            <a:ext cx="5495194" cy="2966180"/>
          </a:xfrm>
          <a:prstGeom prst="arc">
            <a:avLst>
              <a:gd name="adj1" fmla="val 20308080"/>
              <a:gd name="adj2" fmla="val 532768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4895" y="4495367"/>
            <a:ext cx="137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 line</a:t>
            </a:r>
          </a:p>
          <a:p>
            <a:r>
              <a:rPr lang="en-US" b="1" dirty="0" smtClean="0"/>
              <a:t>Incremental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42914" y="3678821"/>
            <a:ext cx="13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Model free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4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Recall : Value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5400" y="914400"/>
                <a:ext cx="914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14400"/>
                <a:ext cx="9144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57400" y="838200"/>
                <a:ext cx="4711483" cy="2519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838200"/>
                <a:ext cx="4711483" cy="2519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67350" y="1447800"/>
            <a:ext cx="206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Complete episode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1546" y="29884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Bootstrapping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70" y="3997816"/>
            <a:ext cx="5456724" cy="22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Temporal Difference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4405" y="3071409"/>
            <a:ext cx="8437003" cy="1843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9408" y="2891107"/>
                <a:ext cx="59285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Temporal Difference Policy Evaluation </a:t>
                </a:r>
                <a:r>
                  <a:rPr lang="en-US" b="1" dirty="0">
                    <a:solidFill>
                      <a:schemeClr val="tx1"/>
                    </a:solidFill>
                  </a:rPr>
                  <a:t>;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𝑻𝑫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8" y="2891107"/>
                <a:ext cx="5928595" cy="369332"/>
              </a:xfrm>
              <a:prstGeom prst="rect">
                <a:avLst/>
              </a:prstGeom>
              <a:blipFill>
                <a:blip r:embed="rId2"/>
                <a:stretch>
                  <a:fillRect l="-8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16664" y="3470119"/>
                <a:ext cx="8131922" cy="101566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visiting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transiting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a singe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4" y="3470119"/>
                <a:ext cx="8131922" cy="1015663"/>
              </a:xfrm>
              <a:prstGeom prst="rect">
                <a:avLst/>
              </a:prstGeom>
              <a:blipFill>
                <a:blip r:embed="rId3"/>
                <a:stretch>
                  <a:fillRect l="-600" t="-2994" b="-4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4205608" y="4485782"/>
            <a:ext cx="13716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39008" y="44857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891408" y="4491307"/>
            <a:ext cx="0" cy="185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91408" y="4676667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8601" y="5105400"/>
                <a:ext cx="86868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Bootstra</a:t>
                </a:r>
                <a:r>
                  <a:rPr lang="en-US" dirty="0" smtClean="0"/>
                  <a:t>pping: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TD method updates the state value using the previous estimations</a:t>
                </a:r>
              </a:p>
              <a:p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TD target is an estimate because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it uses the current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it samples the expected value</a:t>
                </a:r>
                <a:endParaRPr lang="en-US" sz="1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105400"/>
                <a:ext cx="8686800" cy="1354217"/>
              </a:xfrm>
              <a:prstGeom prst="rect">
                <a:avLst/>
              </a:prstGeom>
              <a:blipFill>
                <a:blip r:embed="rId4"/>
                <a:stretch>
                  <a:fillRect l="-491" t="-2703" b="-5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95400" y="777283"/>
                <a:ext cx="914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777283"/>
                <a:ext cx="9144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57400" y="685800"/>
                <a:ext cx="4374146" cy="2057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85800"/>
                <a:ext cx="4374146" cy="20578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406146" y="23683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Bootstrapping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07000" y="6001299"/>
                <a:ext cx="3053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1"/>
                            </m:r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0" y="6001299"/>
                <a:ext cx="305346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3657600" y="6238240"/>
            <a:ext cx="1666240" cy="369406"/>
          </a:xfrm>
          <a:custGeom>
            <a:avLst/>
            <a:gdLst>
              <a:gd name="connsiteX0" fmla="*/ 1534160 w 1534160"/>
              <a:gd name="connsiteY0" fmla="*/ 0 h 369406"/>
              <a:gd name="connsiteX1" fmla="*/ 619760 w 1534160"/>
              <a:gd name="connsiteY1" fmla="*/ 365760 h 369406"/>
              <a:gd name="connsiteX2" fmla="*/ 0 w 1534160"/>
              <a:gd name="connsiteY2" fmla="*/ 182880 h 3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160" h="369406">
                <a:moveTo>
                  <a:pt x="1534160" y="0"/>
                </a:moveTo>
                <a:cubicBezTo>
                  <a:pt x="1204806" y="167640"/>
                  <a:pt x="875453" y="335280"/>
                  <a:pt x="619760" y="365760"/>
                </a:cubicBezTo>
                <a:cubicBezTo>
                  <a:pt x="364067" y="396240"/>
                  <a:pt x="47413" y="226907"/>
                  <a:pt x="0" y="18288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1236553">
            <a:off x="4452757" y="5733882"/>
            <a:ext cx="2421216" cy="369406"/>
          </a:xfrm>
          <a:custGeom>
            <a:avLst/>
            <a:gdLst>
              <a:gd name="connsiteX0" fmla="*/ 1534160 w 1534160"/>
              <a:gd name="connsiteY0" fmla="*/ 0 h 369406"/>
              <a:gd name="connsiteX1" fmla="*/ 619760 w 1534160"/>
              <a:gd name="connsiteY1" fmla="*/ 365760 h 369406"/>
              <a:gd name="connsiteX2" fmla="*/ 0 w 1534160"/>
              <a:gd name="connsiteY2" fmla="*/ 182880 h 3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160" h="369406">
                <a:moveTo>
                  <a:pt x="1534160" y="0"/>
                </a:moveTo>
                <a:cubicBezTo>
                  <a:pt x="1204806" y="167640"/>
                  <a:pt x="875453" y="335280"/>
                  <a:pt x="619760" y="365760"/>
                </a:cubicBezTo>
                <a:cubicBezTo>
                  <a:pt x="364067" y="396240"/>
                  <a:pt x="47413" y="226907"/>
                  <a:pt x="0" y="18288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Temporal Difference Policy Evaluation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46666"/>
            <a:ext cx="8077200" cy="3472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731222"/>
                <a:ext cx="64770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0000"/>
                    </a:solidFill>
                  </a:rPr>
                  <a:t>Algorithm : Tabular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𝑇𝐷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for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31222"/>
                <a:ext cx="6477000" cy="430887"/>
              </a:xfrm>
              <a:prstGeom prst="rect">
                <a:avLst/>
              </a:prstGeom>
              <a:blipFill>
                <a:blip r:embed="rId2"/>
                <a:stretch>
                  <a:fillRect l="-1223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1371600"/>
                <a:ext cx="7772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arbitrarily,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to the policy to be evaluated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Repeat</a:t>
                </a:r>
                <a:r>
                  <a:rPr lang="en-US" dirty="0" smtClean="0"/>
                  <a:t> (for each episode):</a:t>
                </a:r>
              </a:p>
              <a:p>
                <a:pPr lvl="1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Repeat</a:t>
                </a:r>
                <a:r>
                  <a:rPr lang="en-US" dirty="0" smtClean="0"/>
                  <a:t> (for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each step </a:t>
                </a:r>
                <a:r>
                  <a:rPr lang="en-US" dirty="0" smtClean="0"/>
                  <a:t>of episode)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action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observe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s’</a:t>
                </a:r>
                <a:endParaRPr lang="en-US" dirty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terminal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7772400" cy="2862322"/>
              </a:xfrm>
              <a:prstGeom prst="rect">
                <a:avLst/>
              </a:prstGeom>
              <a:blipFill>
                <a:blip r:embed="rId3"/>
                <a:stretch>
                  <a:fillRect l="-627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2760" y="6187271"/>
                <a:ext cx="5638800" cy="6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6187271"/>
                <a:ext cx="5638800" cy="60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8780" y="4624432"/>
            <a:ext cx="83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backups (MC  method and TD methods) : Use a single sample success state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780" y="5427429"/>
            <a:ext cx="844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Backups (DP approach)  : Use complete distribution of all possible successors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70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7003" y="2800426"/>
                <a:ext cx="7924800" cy="135421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On each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single episode:</a:t>
                </a:r>
              </a:p>
              <a:p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/>
              </a:p>
              <a:p>
                <a:endParaRPr lang="en-US" sz="600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3" y="2800426"/>
                <a:ext cx="7924800" cy="1354217"/>
              </a:xfrm>
              <a:prstGeom prst="rect">
                <a:avLst/>
              </a:prstGeom>
              <a:blipFill>
                <a:blip r:embed="rId2"/>
                <a:stretch>
                  <a:fillRect l="-615" t="-2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2473297"/>
            <a:ext cx="8763000" cy="23087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804" y="2292996"/>
                <a:ext cx="65743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Temporal Difference Policy Evaluation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b="1" dirty="0" smtClean="0"/>
                  <a:t>function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4" y="2292996"/>
                <a:ext cx="6574396" cy="369332"/>
              </a:xfrm>
              <a:prstGeom prst="rect">
                <a:avLst/>
              </a:prstGeom>
              <a:blipFill>
                <a:blip r:embed="rId3"/>
                <a:stretch>
                  <a:fillRect l="-7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49448" y="3911025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Current estimate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7061283" y="3546854"/>
            <a:ext cx="138693" cy="762000"/>
          </a:xfrm>
          <a:prstGeom prst="leftBrace">
            <a:avLst>
              <a:gd name="adj1" fmla="val 40786"/>
              <a:gd name="adj2" fmla="val 483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78021" y="3959018"/>
            <a:ext cx="184657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5400" y="40116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157271" y="3964543"/>
            <a:ext cx="0" cy="185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57271" y="4149903"/>
            <a:ext cx="152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1588573" y="1297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73" y="1297800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3645973" y="1297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73" y="1297800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 l="-219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703373" y="1297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73" y="1297800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2" idx="6"/>
            <a:endCxn id="19" idx="2"/>
          </p:cNvCxnSpPr>
          <p:nvPr/>
        </p:nvCxnSpPr>
        <p:spPr>
          <a:xfrm>
            <a:off x="2121973" y="15645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79769" y="15645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36773" y="1564500"/>
            <a:ext cx="910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4913" y="1511029"/>
            <a:ext cx="76200" cy="1031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51929" y="1511029"/>
            <a:ext cx="76200" cy="1031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09321" y="1511029"/>
            <a:ext cx="76200" cy="10318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54276" y="1552259"/>
                <a:ext cx="832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6" y="1552259"/>
                <a:ext cx="8322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0740" y="1219200"/>
                <a:ext cx="628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40" y="1219200"/>
                <a:ext cx="6285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341182" y="1530826"/>
                <a:ext cx="127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82" y="1530826"/>
                <a:ext cx="12715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500898" y="1561991"/>
                <a:ext cx="1271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98" y="1561991"/>
                <a:ext cx="12715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520" y="704502"/>
                <a:ext cx="8763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 we estimate state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,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using a TD method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" y="704502"/>
                <a:ext cx="8763001" cy="369332"/>
              </a:xfrm>
              <a:prstGeom prst="rect">
                <a:avLst/>
              </a:prstGeom>
              <a:blipFill>
                <a:blip r:embed="rId15"/>
                <a:stretch>
                  <a:fillRect l="-6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3645973" y="3150485"/>
            <a:ext cx="316427" cy="149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12673" y="3089065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Note that the action taken is given as data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Temporal Difference Policy Evaluation for Q function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of Information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may be beneficial to administer additional diagnostic tests to reduce the uncertainty about the decease. Then, how to choose a test type to be conducted?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00400" y="2590800"/>
                <a:ext cx="2877519" cy="50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90800"/>
                <a:ext cx="2877519" cy="5033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2400" y="2125038"/>
                <a:ext cx="559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Expected utility of optimal action given observation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</m:oMath>
                </a14:m>
                <a:r>
                  <a:rPr lang="en-US" i="1" dirty="0" smtClean="0"/>
                  <a:t> :</a:t>
                </a:r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25038"/>
                <a:ext cx="559274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5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8600" y="3276600"/>
                <a:ext cx="8763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value of information (VPI) about new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unobserved</a:t>
                </a:r>
                <a:r>
                  <a:rPr lang="en-US" dirty="0" smtClean="0"/>
                  <a:t>) given the current observation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observed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:</a:t>
                </a:r>
                <a:endParaRPr lang="en-US" i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76600"/>
                <a:ext cx="8763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87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640697" y="4038600"/>
                <a:ext cx="593880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97" y="4038600"/>
                <a:ext cx="5938805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7537" y="5334000"/>
            <a:ext cx="88392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value of information about a variable is the increase in expected utility with the observation of that variable</a:t>
            </a:r>
          </a:p>
          <a:p>
            <a:endParaRPr lang="en-US" sz="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VPI can only captures the increase in expected utility need to consider the cost associated with observing the new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866102"/>
            <a:ext cx="8818003" cy="39375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204" y="685800"/>
            <a:ext cx="2057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SARSA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7403" y="1219200"/>
                <a:ext cx="8001000" cy="305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arbitrarily</a:t>
                </a:r>
              </a:p>
              <a:p>
                <a:r>
                  <a:rPr lang="en-US" dirty="0" smtClean="0"/>
                  <a:t>Repeat (for each episode):</a:t>
                </a:r>
              </a:p>
              <a:p>
                <a:pPr lvl="1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(e.g.,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Repeat (for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each time step </a:t>
                </a:r>
                <a:r>
                  <a:rPr lang="en-US" dirty="0" smtClean="0"/>
                  <a:t>of episode):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Take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    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)    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terminal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3" y="1219200"/>
                <a:ext cx="8001000" cy="3051861"/>
              </a:xfrm>
              <a:prstGeom prst="rect">
                <a:avLst/>
              </a:prstGeom>
              <a:blipFill>
                <a:blip r:embed="rId3"/>
                <a:stretch>
                  <a:fillRect l="-609" t="-998" b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1204" y="5011657"/>
                <a:ext cx="8936596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As in all on-policy methods</a:t>
                </a:r>
                <a:r>
                  <a:rPr lang="en-US" dirty="0" smtClean="0"/>
                  <a:t>, we continually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 for the behavioral policy, and the same time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toward greediness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sz="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Converges with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All state-action pairs are visited an infinite number of times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policy converges in the limit to the greedy policy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04" y="5011657"/>
                <a:ext cx="8936596" cy="1554272"/>
              </a:xfrm>
              <a:prstGeom prst="rect">
                <a:avLst/>
              </a:prstGeom>
              <a:blipFill>
                <a:blip r:embed="rId17"/>
                <a:stretch>
                  <a:fillRect l="-477" t="-1961" b="-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035006" y="2934855"/>
            <a:ext cx="1837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Behavioral </a:t>
            </a:r>
            <a:r>
              <a:rPr lang="en-US" dirty="0" smtClean="0">
                <a:solidFill>
                  <a:srgbClr val="FF0000"/>
                </a:solidFill>
              </a:rPr>
              <a:t>policy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Estimation policy </a:t>
            </a:r>
          </a:p>
        </p:txBody>
      </p:sp>
      <p:sp>
        <p:nvSpPr>
          <p:cNvPr id="3" name="TextBox 2"/>
          <p:cNvSpPr txBox="1"/>
          <p:nvPr/>
        </p:nvSpPr>
        <p:spPr>
          <a:xfrm rot="5400000">
            <a:off x="7623658" y="3177615"/>
            <a:ext cx="59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62000" y="2688377"/>
            <a:ext cx="207818" cy="1124463"/>
          </a:xfrm>
          <a:prstGeom prst="leftBrace">
            <a:avLst>
              <a:gd name="adj1" fmla="val 35606"/>
              <a:gd name="adj2" fmla="val 5251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blipFill>
                <a:blip r:embed="rId14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blipFill>
                <a:blip r:embed="rId15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  <a:blipFill>
                <a:blip r:embed="rId16"/>
                <a:stretch>
                  <a:fillRect l="-2579"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591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16000" r="-10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  <a:blipFill>
                <a:blip r:embed="rId2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553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  <a:blipFill>
                <a:blip r:embed="rId3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blipFill>
                <a:blip r:embed="rId33"/>
                <a:stretch>
                  <a:fillRect l="-251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blipFill>
                <a:blip r:embed="rId34"/>
                <a:stretch>
                  <a:fillRect l="-25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  <a:blipFill>
                <a:blip r:embed="rId35"/>
                <a:stretch>
                  <a:fillRect l="-2286" t="-10000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20000" r="-13333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94710" y="6132563"/>
                <a:ext cx="82243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0" y="6132563"/>
                <a:ext cx="8224307" cy="461665"/>
              </a:xfrm>
              <a:prstGeom prst="rect">
                <a:avLst/>
              </a:prstGeom>
              <a:blipFill>
                <a:blip r:embed="rId3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14795" y="5549925"/>
                <a:ext cx="79249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5" y="5549925"/>
                <a:ext cx="7924994" cy="461665"/>
              </a:xfrm>
              <a:prstGeom prst="rect">
                <a:avLst/>
              </a:prstGeom>
              <a:blipFill>
                <a:blip r:embed="rId3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28600" y="4963677"/>
                <a:ext cx="81636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Update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 smtClean="0"/>
                  <a:t> function with 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estimation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63677"/>
                <a:ext cx="8163646" cy="461665"/>
              </a:xfrm>
              <a:prstGeom prst="rect">
                <a:avLst/>
              </a:prstGeom>
              <a:blipFill>
                <a:blip r:embed="rId37"/>
                <a:stretch>
                  <a:fillRect l="-11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31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32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33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94233" y="1947761"/>
                <a:ext cx="113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33" y="1947761"/>
                <a:ext cx="1134991" cy="369332"/>
              </a:xfrm>
              <a:prstGeom prst="rect">
                <a:avLst/>
              </a:prstGeom>
              <a:blipFill>
                <a:blip r:embed="rId3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96156" y="1669837"/>
            <a:ext cx="129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27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6286774" y="2137829"/>
            <a:ext cx="1402341" cy="2721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7" idx="2"/>
          </p:cNvCxnSpPr>
          <p:nvPr/>
        </p:nvCxnSpPr>
        <p:spPr>
          <a:xfrm flipV="1">
            <a:off x="6286774" y="1849086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679738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0" y="5391079"/>
                <a:ext cx="9144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2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9144000" cy="430887"/>
              </a:xfrm>
              <a:prstGeom prst="rect">
                <a:avLst/>
              </a:prstGeom>
              <a:blipFill>
                <a:blip r:embed="rId35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Sarsa</a:t>
            </a:r>
            <a:r>
              <a:rPr lang="en-US" b="1" dirty="0" smtClean="0">
                <a:solidFill>
                  <a:srgbClr val="3333FF"/>
                </a:solidFill>
              </a:rPr>
              <a:t>: On-Policy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78" y="990600"/>
                <a:ext cx="677814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61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Why Q-learning is considered as Off-Policy method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1752600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752600"/>
                <a:ext cx="2743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76560" y="1103304"/>
                <a:ext cx="9578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60" y="1103304"/>
                <a:ext cx="957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879273" y="1626524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45659" y="1103304"/>
                <a:ext cx="1043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59" y="1103304"/>
                <a:ext cx="10434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5239812" y="1626524"/>
            <a:ext cx="152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516284" y="838200"/>
            <a:ext cx="626226" cy="2362200"/>
          </a:xfrm>
          <a:prstGeom prst="arc">
            <a:avLst>
              <a:gd name="adj1" fmla="val 11400472"/>
              <a:gd name="adj2" fmla="val 17220795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4782590" y="840971"/>
            <a:ext cx="626226" cy="2362200"/>
          </a:xfrm>
          <a:prstGeom prst="arc">
            <a:avLst>
              <a:gd name="adj1" fmla="val 11400472"/>
              <a:gd name="adj2" fmla="val 17220795"/>
            </a:avLst>
          </a:prstGeom>
          <a:ln w="12700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11725" y="2437540"/>
                <a:ext cx="736815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′)−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5" y="2437540"/>
                <a:ext cx="7368150" cy="509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 flipV="1">
            <a:off x="1371600" y="1364914"/>
            <a:ext cx="0" cy="107262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" idx="1"/>
          </p:cNvCxnSpPr>
          <p:nvPr/>
        </p:nvCxnSpPr>
        <p:spPr>
          <a:xfrm>
            <a:off x="1371600" y="1364914"/>
            <a:ext cx="21049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82590" y="2286000"/>
            <a:ext cx="9421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39812" y="22860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Classification of RL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Q-Learning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SARSmaxA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495800" y="1437302"/>
            <a:ext cx="990600" cy="3872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364546" y="1240343"/>
            <a:ext cx="6026854" cy="2934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91000" y="2943127"/>
            <a:ext cx="1254760" cy="4489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440" y="762000"/>
            <a:ext cx="29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On-Policy TD Control (SARSA)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64546" y="2918678"/>
                <a:ext cx="6865054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46" y="2918678"/>
                <a:ext cx="6865054" cy="506870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45440" y="2432824"/>
            <a:ext cx="339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Off-Policy </a:t>
            </a:r>
            <a:r>
              <a:rPr lang="en-US" b="1" dirty="0"/>
              <a:t>TD Control </a:t>
            </a:r>
            <a:r>
              <a:rPr lang="en-US" b="1" dirty="0" smtClean="0"/>
              <a:t>(Q-learning)</a:t>
            </a:r>
            <a:endParaRPr lang="en-US" b="1" dirty="0"/>
          </a:p>
        </p:txBody>
      </p:sp>
      <p:sp>
        <p:nvSpPr>
          <p:cNvPr id="14" name="Down Arrow 13"/>
          <p:cNvSpPr/>
          <p:nvPr/>
        </p:nvSpPr>
        <p:spPr>
          <a:xfrm>
            <a:off x="4648200" y="1824518"/>
            <a:ext cx="304800" cy="111861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9155" y="1194836"/>
                <a:ext cx="770509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5" y="1194836"/>
                <a:ext cx="7705090" cy="681982"/>
              </a:xfrm>
              <a:prstGeom prst="rect">
                <a:avLst/>
              </a:prstGeom>
              <a:blipFill>
                <a:blip r:embed="rId4"/>
                <a:stretch>
                  <a:fillRect t="-446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3460" y="4334611"/>
                <a:ext cx="8877300" cy="220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max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rather than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taking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based on the current policy </a:t>
                </a:r>
                <a:r>
                  <a:rPr lang="en-US" dirty="0"/>
                  <a:t>is the principle difference between Q-learning and SARSA</a:t>
                </a:r>
                <a:r>
                  <a:rPr lang="en-US" dirty="0" smtClean="0"/>
                  <a:t>.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learned action-value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directly 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independent of the policy being </a:t>
                </a:r>
                <a:r>
                  <a:rPr lang="en-US" dirty="0" smtClean="0"/>
                  <a:t>followed</a:t>
                </a:r>
              </a:p>
              <a:p>
                <a:endParaRPr lang="en-US" sz="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Converges with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All state-action pairs are visited an infinite number of times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policy converges in the limit to the greedy policy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0" y="4334611"/>
                <a:ext cx="8877300" cy="2200602"/>
              </a:xfrm>
              <a:prstGeom prst="rect">
                <a:avLst/>
              </a:prstGeom>
              <a:blipFill>
                <a:blip r:embed="rId5"/>
                <a:stretch>
                  <a:fillRect l="-412" t="-1385" b="-3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L12. Bandit Problem</a:t>
            </a:r>
          </a:p>
        </p:txBody>
      </p:sp>
    </p:spTree>
    <p:extLst>
      <p:ext uri="{BB962C8B-B14F-4D97-AF65-F5344CB8AC3E}">
        <p14:creationId xmlns:p14="http://schemas.microsoft.com/office/powerpoint/2010/main" val="350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00" y="1018502"/>
            <a:ext cx="8818003" cy="34010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7404" y="838200"/>
            <a:ext cx="1523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Q learning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3603" y="1371600"/>
                <a:ext cx="8001000" cy="279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arbitrarily</a:t>
                </a:r>
              </a:p>
              <a:p>
                <a:r>
                  <a:rPr lang="en-US" dirty="0" smtClean="0"/>
                  <a:t>Repeat (for each episode):</a:t>
                </a:r>
              </a:p>
              <a:p>
                <a:pPr lvl="1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(for each time step of episode):</a:t>
                </a:r>
              </a:p>
              <a:p>
                <a:pPr lvl="1"/>
                <a:r>
                  <a:rPr lang="en-US" dirty="0" smtClean="0"/>
                  <a:t>	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using policy derived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Take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,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terminal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3" y="1371600"/>
                <a:ext cx="8001000" cy="2799805"/>
              </a:xfrm>
              <a:prstGeom prst="rect">
                <a:avLst/>
              </a:prstGeom>
              <a:blipFill>
                <a:blip r:embed="rId3"/>
                <a:stretch>
                  <a:fillRect l="-686" t="-1089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217803" y="24676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Behavioral policy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6600" y="3163142"/>
            <a:ext cx="196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Estimation policy</a:t>
            </a:r>
          </a:p>
          <a:p>
            <a:r>
              <a:rPr lang="en-US" sz="1200" dirty="0" smtClean="0"/>
              <a:t>(Always try to estimate the optimal policy)</a:t>
            </a:r>
          </a:p>
          <a:p>
            <a:r>
              <a:rPr lang="en-US" sz="1200" dirty="0" smtClean="0"/>
              <a:t>-Estimation can be greedy)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5119896"/>
                <a:ext cx="6123992" cy="559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20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0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 smtClean="0"/>
                  <a:t> used in the next state!!!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19896"/>
                <a:ext cx="6123992" cy="559256"/>
              </a:xfrm>
              <a:prstGeom prst="rect">
                <a:avLst/>
              </a:prstGeom>
              <a:blipFill>
                <a:blip r:embed="rId4"/>
                <a:stretch>
                  <a:fillRect t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6117" y="5720313"/>
                <a:ext cx="88400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At the next state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′,</m:t>
                    </m:r>
                  </m:oMath>
                </a14:m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using </a:t>
                </a:r>
                <a:r>
                  <a:rPr lang="en-US" sz="2000" dirty="0"/>
                  <a:t>policy derived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(e.g.,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7" y="5720313"/>
                <a:ext cx="8840077" cy="400110"/>
              </a:xfrm>
              <a:prstGeom prst="rect">
                <a:avLst/>
              </a:prstGeom>
              <a:blipFill>
                <a:blip r:embed="rId5"/>
                <a:stretch>
                  <a:fillRect l="-6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10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97908"/>
                <a:ext cx="6187232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99" y="5661877"/>
                <a:ext cx="3211072" cy="8917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5" y="5697002"/>
                <a:ext cx="2415295" cy="400110"/>
              </a:xfrm>
              <a:prstGeom prst="rect">
                <a:avLst/>
              </a:prstGeom>
              <a:blipFill>
                <a:blip r:embed="rId15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4" y="6167993"/>
                <a:ext cx="2415295" cy="400110"/>
              </a:xfrm>
              <a:prstGeom prst="rect">
                <a:avLst/>
              </a:prstGeom>
              <a:blipFill>
                <a:blip r:embed="rId16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2" y="6488668"/>
                <a:ext cx="2129878" cy="369332"/>
              </a:xfrm>
              <a:prstGeom prst="rect">
                <a:avLst/>
              </a:prstGeom>
              <a:blipFill>
                <a:blip r:embed="rId17"/>
                <a:stretch>
                  <a:fillRect l="-2579"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16000" r="-10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5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16000" r="-12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8915400" cy="461665"/>
              </a:xfrm>
              <a:prstGeom prst="rect">
                <a:avLst/>
              </a:prstGeom>
              <a:blipFill>
                <a:blip r:embed="rId2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27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2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20000" r="-13333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79" idx="2"/>
          </p:cNvCxnSpPr>
          <p:nvPr/>
        </p:nvCxnSpPr>
        <p:spPr>
          <a:xfrm flipV="1">
            <a:off x="4410997" y="2689191"/>
            <a:ext cx="1427981" cy="64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33769" y="6186489"/>
                <a:ext cx="6988961" cy="524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9" y="6186489"/>
                <a:ext cx="6988961" cy="52443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09111" y="5685495"/>
                <a:ext cx="6734607" cy="533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1" y="5685495"/>
                <a:ext cx="6734607" cy="53367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814819" y="5249757"/>
                <a:ext cx="4227055" cy="468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function with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9" y="5249757"/>
                <a:ext cx="4227055" cy="468911"/>
              </a:xfrm>
              <a:prstGeom prst="rect">
                <a:avLst/>
              </a:prstGeom>
              <a:blipFill>
                <a:blip r:embed="rId27"/>
                <a:stretch>
                  <a:fillRect l="-1299" t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8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9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30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2684" y="2466161"/>
                <a:ext cx="1556708" cy="468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684" y="2466161"/>
                <a:ext cx="1556708" cy="46891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22" idx="6"/>
            <a:endCxn id="77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885528" y="2225009"/>
            <a:ext cx="1196314" cy="919641"/>
          </a:xfrm>
          <a:prstGeom prst="arc">
            <a:avLst>
              <a:gd name="adj1" fmla="val 20139317"/>
              <a:gd name="adj2" fmla="val 1378702"/>
            </a:avLst>
          </a:prstGeom>
          <a:solidFill>
            <a:srgbClr val="FF0000">
              <a:alpha val="34118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31396" y="2130112"/>
                <a:ext cx="654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96" y="2130112"/>
                <a:ext cx="65434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409051" y="3597424"/>
            <a:ext cx="2195024" cy="369332"/>
          </a:xfrm>
          <a:prstGeom prst="rect">
            <a:avLst/>
          </a:prstGeom>
          <a:solidFill>
            <a:srgbClr val="FF0000">
              <a:alpha val="23137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Estimation </a:t>
            </a:r>
            <a:r>
              <a:rPr lang="en-US" dirty="0">
                <a:solidFill>
                  <a:srgbClr val="FF0000"/>
                </a:solidFill>
              </a:rPr>
              <a:t>policy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34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2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6409051" y="3597424"/>
            <a:ext cx="2186304" cy="369332"/>
          </a:xfrm>
          <a:prstGeom prst="rect">
            <a:avLst/>
          </a:prstGeom>
          <a:solidFill>
            <a:srgbClr val="FF0000">
              <a:alpha val="23137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Behavioral </a:t>
            </a:r>
            <a:r>
              <a:rPr lang="en-US" dirty="0">
                <a:solidFill>
                  <a:srgbClr val="FF0000"/>
                </a:solidFill>
              </a:rPr>
              <a:t>policy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using current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9" y="5113622"/>
                <a:ext cx="8729783" cy="461665"/>
              </a:xfrm>
              <a:prstGeom prst="rect">
                <a:avLst/>
              </a:prstGeom>
              <a:blipFill>
                <a:blip r:embed="rId3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49" y="5694954"/>
                <a:ext cx="3701591" cy="89171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3" y="5729241"/>
                <a:ext cx="2415295" cy="400110"/>
              </a:xfrm>
              <a:prstGeom prst="rect">
                <a:avLst/>
              </a:prstGeom>
              <a:blipFill>
                <a:blip r:embed="rId34"/>
                <a:stretch>
                  <a:fillRect l="-251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with </a:t>
                </a:r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32" y="6200232"/>
                <a:ext cx="2415295" cy="400110"/>
              </a:xfrm>
              <a:prstGeom prst="rect">
                <a:avLst/>
              </a:prstGeom>
              <a:blipFill>
                <a:blip r:embed="rId35"/>
                <a:stretch>
                  <a:fillRect l="-25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chosen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60" y="6520907"/>
                <a:ext cx="2129878" cy="369332"/>
              </a:xfrm>
              <a:prstGeom prst="rect">
                <a:avLst/>
              </a:prstGeom>
              <a:blipFill>
                <a:blip r:embed="rId36"/>
                <a:stretch>
                  <a:fillRect l="-2286" t="-10000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37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531803"/>
                <a:ext cx="12024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766704"/>
                <a:ext cx="440688" cy="4354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77960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067225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1035163" y="29844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7968" y="29844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647239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1033107" y="18649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31" idx="2"/>
          </p:cNvCxnSpPr>
          <p:nvPr/>
        </p:nvCxnSpPr>
        <p:spPr>
          <a:xfrm>
            <a:off x="1035163" y="29844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947761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566823" y="18649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86167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766703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9742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86689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2574074" y="38151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74074" y="41038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90600"/>
                <a:ext cx="6498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endCxn id="46" idx="2"/>
          </p:cNvCxnSpPr>
          <p:nvPr/>
        </p:nvCxnSpPr>
        <p:spPr>
          <a:xfrm flipV="1">
            <a:off x="2566823" y="15762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69164" y="13584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96180"/>
                <a:ext cx="44069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658409"/>
                <a:ext cx="44505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231433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22" idx="2"/>
          </p:cNvCxnSpPr>
          <p:nvPr/>
        </p:nvCxnSpPr>
        <p:spPr>
          <a:xfrm flipV="1">
            <a:off x="2567968" y="2695679"/>
            <a:ext cx="1402341" cy="2887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413191"/>
                <a:ext cx="4262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94277"/>
                <a:ext cx="43056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515553"/>
                <a:ext cx="42620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96640"/>
                <a:ext cx="430567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635791"/>
                <a:ext cx="42620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216878"/>
                <a:ext cx="43056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62" idx="2"/>
          </p:cNvCxnSpPr>
          <p:nvPr/>
        </p:nvCxnSpPr>
        <p:spPr>
          <a:xfrm flipV="1">
            <a:off x="4406864" y="2689191"/>
            <a:ext cx="143211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7" y="1954626"/>
                <a:ext cx="440688" cy="435435"/>
              </a:xfrm>
              <a:prstGeom prst="ellipse">
                <a:avLst/>
              </a:prstGeom>
              <a:blipFill>
                <a:blip r:embed="rId21"/>
                <a:stretch>
                  <a:fillRect l="-18667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22" idx="6"/>
            <a:endCxn id="58" idx="2"/>
          </p:cNvCxnSpPr>
          <p:nvPr/>
        </p:nvCxnSpPr>
        <p:spPr>
          <a:xfrm flipV="1">
            <a:off x="4410997" y="2172344"/>
            <a:ext cx="1427980" cy="523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  <a:endCxn id="61" idx="2"/>
          </p:cNvCxnSpPr>
          <p:nvPr/>
        </p:nvCxnSpPr>
        <p:spPr>
          <a:xfrm>
            <a:off x="4437851" y="2684830"/>
            <a:ext cx="1412510" cy="5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61" y="298190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8" y="2471473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18667" r="-16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1" y="2115272"/>
                <a:ext cx="74658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79" y="2430915"/>
                <a:ext cx="41827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62" y="2651824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6539515" y="2013605"/>
                <a:ext cx="120247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15" y="1631367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21" y="2220632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6286774" y="2137829"/>
            <a:ext cx="1402341" cy="2721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7" idx="2"/>
          </p:cNvCxnSpPr>
          <p:nvPr/>
        </p:nvCxnSpPr>
        <p:spPr>
          <a:xfrm flipV="1">
            <a:off x="6286774" y="1849086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452" y="1668960"/>
                <a:ext cx="426206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33" y="2250047"/>
                <a:ext cx="43056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90600"/>
                <a:ext cx="484172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90600"/>
                <a:ext cx="45429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97" y="990600"/>
                <a:ext cx="649858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0" y="5391079"/>
                <a:ext cx="9067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000" dirty="0" smtClean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079"/>
                <a:ext cx="9067800" cy="400110"/>
              </a:xfrm>
              <a:prstGeom prst="rect">
                <a:avLst/>
              </a:prstGeom>
              <a:blipFill>
                <a:blip r:embed="rId3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4" y="964707"/>
                <a:ext cx="677814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/>
                  <a:t>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05" y="990600"/>
                <a:ext cx="980781" cy="338554"/>
              </a:xfrm>
              <a:prstGeom prst="rect">
                <a:avLst/>
              </a:prstGeom>
              <a:blipFill>
                <a:blip r:embed="rId36"/>
                <a:stretch>
                  <a:fillRect l="-3106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Q-Learning: Off-Policy TD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54646" y="838200"/>
            <a:ext cx="6036953" cy="23241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176433" cy="18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839010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machine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returns a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unknown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83901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7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71800" y="1524811"/>
                <a:ext cx="4907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{1,…,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: the choice of machine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524811"/>
                <a:ext cx="49078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61110" y="3505200"/>
                <a:ext cx="5940793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that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10" y="3505200"/>
                <a:ext cx="5940793" cy="374077"/>
              </a:xfrm>
              <a:prstGeom prst="rect">
                <a:avLst/>
              </a:prstGeom>
              <a:blipFill>
                <a:blip r:embed="rId5"/>
                <a:stretch>
                  <a:fillRect l="-924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84770" y="2332519"/>
                <a:ext cx="4503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maps all the history to new action: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70" y="2332519"/>
                <a:ext cx="4503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49" t="-8333" r="-4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10000" y="2755679"/>
                <a:ext cx="4311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: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55679"/>
                <a:ext cx="4311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71800" y="1915060"/>
                <a:ext cx="2753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the reward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15060"/>
                <a:ext cx="275338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962400" y="4379138"/>
            <a:ext cx="1168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trade-off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127461"/>
            <a:ext cx="3352787" cy="8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 new information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1606" y="4114800"/>
            <a:ext cx="3352787" cy="898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capitalizing on the information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so far </a:t>
            </a:r>
          </a:p>
          <a:p>
            <a:pPr algn="ctr"/>
            <a:r>
              <a:rPr lang="en-US" b="1" dirty="0">
                <a:solidFill>
                  <a:srgbClr val="2706EC"/>
                </a:solidFill>
              </a:rPr>
              <a:t>(</a:t>
            </a:r>
            <a:r>
              <a:rPr lang="en-US" b="1" i="1" dirty="0">
                <a:solidFill>
                  <a:srgbClr val="2706EC"/>
                </a:solidFill>
              </a:rPr>
              <a:t>exploitation</a:t>
            </a:r>
            <a:r>
              <a:rPr lang="en-US" b="1" dirty="0">
                <a:solidFill>
                  <a:srgbClr val="2706EC"/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5229761"/>
            <a:ext cx="8763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Internet add</a:t>
            </a:r>
            <a:r>
              <a:rPr lang="en-US" sz="1600" dirty="0" smtClean="0"/>
              <a:t> : Advertising showing strategy for users</a:t>
            </a:r>
          </a:p>
          <a:p>
            <a:r>
              <a:rPr lang="en-US" sz="1600" b="1" dirty="0" smtClean="0"/>
              <a:t>Finance </a:t>
            </a:r>
            <a:r>
              <a:rPr lang="en-US" sz="1600" dirty="0" smtClean="0"/>
              <a:t>        : Portfolio optimization under unknown return profiles (risk vs mean profit)</a:t>
            </a:r>
          </a:p>
          <a:p>
            <a:r>
              <a:rPr lang="en-US" sz="1600" b="1" dirty="0" smtClean="0"/>
              <a:t>Health care</a:t>
            </a:r>
            <a:r>
              <a:rPr lang="en-US" sz="1600" dirty="0" smtClean="0"/>
              <a:t>  : Choosing the best treatment among alternatives</a:t>
            </a:r>
          </a:p>
          <a:p>
            <a:r>
              <a:rPr lang="en-US" sz="1600" b="1" dirty="0" smtClean="0"/>
              <a:t>Internet shopping : </a:t>
            </a:r>
            <a:r>
              <a:rPr lang="en-US" sz="1600" dirty="0" smtClean="0"/>
              <a:t>Choosing the optimum price (sales </a:t>
            </a:r>
            <a:r>
              <a:rPr lang="en-US" sz="1600" dirty="0" err="1" smtClean="0"/>
              <a:t>v.s</a:t>
            </a:r>
            <a:r>
              <a:rPr lang="en-US" sz="1600" dirty="0" smtClean="0"/>
              <a:t>. profits)</a:t>
            </a:r>
            <a:endParaRPr lang="en-US" sz="1600" b="1" dirty="0" smtClean="0"/>
          </a:p>
          <a:p>
            <a:r>
              <a:rPr lang="en-US" sz="1600" b="1" dirty="0" smtClean="0"/>
              <a:t>Experiment design </a:t>
            </a:r>
            <a:r>
              <a:rPr lang="en-US" sz="1600" dirty="0" smtClean="0"/>
              <a:t>: Sequential experimental design (or sequential simulation parameter)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   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3333FF"/>
                    </a:solidFill>
                  </a:rPr>
                  <a:t>-Armed Bandit Problem</a:t>
                </a:r>
                <a:endParaRPr 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blipFill>
                <a:blip r:embed="rId9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Action-Value Methods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914400"/>
                <a:ext cx="8534400" cy="67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play,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has been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times prior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yielding rewards,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the estimated action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defied as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534400" cy="671530"/>
              </a:xfrm>
              <a:prstGeom prst="rect">
                <a:avLst/>
              </a:prstGeom>
              <a:blipFill>
                <a:blip r:embed="rId3"/>
                <a:stretch>
                  <a:fillRect l="-50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94274" y="1828800"/>
                <a:ext cx="21639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74" y="1828800"/>
                <a:ext cx="2163926" cy="523220"/>
              </a:xfrm>
              <a:prstGeom prst="rect">
                <a:avLst/>
              </a:prstGeom>
              <a:blipFill>
                <a:blip r:embed="rId4"/>
                <a:stretch>
                  <a:fillRect l="-845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0500" y="2629628"/>
                <a:ext cx="8763000" cy="1365117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Always exploits current knowledge to maximize immediate reward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spends no time at all sampling apparently inferior actions to see if they might really be better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629628"/>
                <a:ext cx="8763000" cy="1365117"/>
              </a:xfrm>
              <a:prstGeom prst="rect">
                <a:avLst/>
              </a:prstGeom>
              <a:blipFill>
                <a:blip r:embed="rId5"/>
                <a:stretch>
                  <a:fillRect b="-4425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3077" y="2444962"/>
                <a:ext cx="288489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/>
                  <a:t> action selection rule</a:t>
                </a:r>
                <a:endParaRPr lang="en-US" sz="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2444962"/>
                <a:ext cx="2884892" cy="369332"/>
              </a:xfrm>
              <a:prstGeom prst="rect">
                <a:avLst/>
              </a:prstGeom>
              <a:blipFill>
                <a:blip r:embed="rId6"/>
                <a:stretch>
                  <a:fillRect l="-634" t="-8197" r="-12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500" y="4319587"/>
                <a:ext cx="8763000" cy="2462213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pPr lvl="1"/>
                <a:endParaRPr lang="en-US" sz="160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 smtClean="0"/>
              </a:p>
              <a:p>
                <a:pPr lvl="1"/>
                <a:endParaRPr lang="en-US" sz="1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In the limit as the number of plays increases, 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 smtClean="0"/>
                  <a:t> will be sampled an infinite number of times, guaranteeing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 smtClean="0"/>
                  <a:t>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The probability of selecting the optimum action converges to greater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319587"/>
                <a:ext cx="8763000" cy="2462213"/>
              </a:xfrm>
              <a:prstGeom prst="rect">
                <a:avLst/>
              </a:prstGeom>
              <a:blipFill>
                <a:blip r:embed="rId7"/>
                <a:stretch>
                  <a:fillRect b="-1970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077" y="4134921"/>
                <a:ext cx="327532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/>
                  <a:t> action selection rule</a:t>
                </a:r>
                <a:endParaRPr lang="en-US" sz="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4134921"/>
                <a:ext cx="3275320" cy="369332"/>
              </a:xfrm>
              <a:prstGeom prst="rect">
                <a:avLst/>
              </a:prstGeom>
              <a:blipFill>
                <a:blip r:embed="rId8"/>
                <a:stretch>
                  <a:fillRect t="-8197" r="-9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795662" y="4517894"/>
            <a:ext cx="4290938" cy="659320"/>
            <a:chOff x="2133600" y="2209800"/>
            <a:chExt cx="4290938" cy="65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133600" y="2209800"/>
                  <a:ext cx="2457852" cy="641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/|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209800"/>
                  <a:ext cx="2457852" cy="6415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075111" y="2221523"/>
                  <a:ext cx="1349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111" y="2221523"/>
                  <a:ext cx="1349427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2252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075111" y="2530566"/>
                  <a:ext cx="1349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111" y="2530566"/>
                  <a:ext cx="1349427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2252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95600" y="1784237"/>
                <a:ext cx="2599494" cy="560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784237"/>
                <a:ext cx="2599494" cy="5607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4600" y="5271994"/>
                <a:ext cx="4340096" cy="55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71994"/>
                <a:ext cx="4340096" cy="5573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Softmax Action Selection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685800"/>
                <a:ext cx="8534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Disadvantage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b="1" dirty="0"/>
                  <a:t> action </a:t>
                </a:r>
                <a:r>
                  <a:rPr lang="en-US" b="1" dirty="0" smtClean="0"/>
                  <a:t>selection: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When it explores it chooses equally among all actions. That is it is as likely to chose the worst-appearing action as it is to choose the next-to best action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85800"/>
                <a:ext cx="8534400" cy="1015663"/>
              </a:xfrm>
              <a:prstGeom prst="rect">
                <a:avLst/>
              </a:prstGeom>
              <a:blipFill>
                <a:blip r:embed="rId2"/>
                <a:stretch>
                  <a:fillRect l="-571" t="-3614" r="-786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828800"/>
            <a:ext cx="8534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Vary the action probabilities as a graded function of estimated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 greedy action is still given the highest selection probability, but all the others are ranked and weighted according to their values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23" y="3477399"/>
                <a:ext cx="8763000" cy="2451056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It chooses action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play with probability 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600" dirty="0" smtClean="0"/>
                  <a:t> is a positive parameter called the temperature: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high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all actions are equiprobable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low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greater difference in selection probability for action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1600" dirty="0" smtClean="0"/>
                  <a:t> softmax  selection rule become greedy one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" y="3477399"/>
                <a:ext cx="8763000" cy="2451056"/>
              </a:xfrm>
              <a:prstGeom prst="rect">
                <a:avLst/>
              </a:prstGeom>
              <a:blipFill>
                <a:blip r:embed="rId3"/>
                <a:stretch>
                  <a:fillRect l="-486" b="-1975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3292733"/>
            <a:ext cx="29621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Softmax </a:t>
            </a:r>
            <a:r>
              <a:rPr lang="en-US" b="1" dirty="0" smtClean="0"/>
              <a:t>action </a:t>
            </a:r>
            <a:r>
              <a:rPr lang="en-US" b="1" dirty="0"/>
              <a:t>selection rule</a:t>
            </a:r>
            <a:endParaRPr lang="en-US" sz="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2223" y="6054042"/>
                <a:ext cx="876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Whether softmax action selection or greedy action selection rule is better is unclear and may depend on the task and on human factors (i.e., setting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" y="6054042"/>
                <a:ext cx="8763000" cy="646331"/>
              </a:xfrm>
              <a:prstGeom prst="rect">
                <a:avLst/>
              </a:prstGeom>
              <a:blipFill>
                <a:blip r:embed="rId4"/>
                <a:stretch>
                  <a:fillRect l="-5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63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21264</TotalTime>
  <Words>3153</Words>
  <Application>Microsoft Office PowerPoint</Application>
  <PresentationFormat>On-screen Show (4:3)</PresentationFormat>
  <Paragraphs>1265</Paragraphs>
  <Slides>65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ＭＳ Ｐゴシック</vt:lpstr>
      <vt:lpstr>Arial</vt:lpstr>
      <vt:lpstr>Calibri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269</cp:revision>
  <dcterms:created xsi:type="dcterms:W3CDTF">2016-04-29T12:35:56Z</dcterms:created>
  <dcterms:modified xsi:type="dcterms:W3CDTF">2016-12-14T01:19:26Z</dcterms:modified>
</cp:coreProperties>
</file>