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82" r:id="rId3"/>
    <p:sldId id="403" r:id="rId4"/>
    <p:sldId id="404" r:id="rId5"/>
    <p:sldId id="383" r:id="rId6"/>
    <p:sldId id="384" r:id="rId7"/>
    <p:sldId id="385" r:id="rId8"/>
    <p:sldId id="386" r:id="rId9"/>
    <p:sldId id="387" r:id="rId10"/>
    <p:sldId id="388" r:id="rId11"/>
    <p:sldId id="390" r:id="rId12"/>
    <p:sldId id="389" r:id="rId13"/>
    <p:sldId id="391" r:id="rId14"/>
    <p:sldId id="392" r:id="rId15"/>
    <p:sldId id="393" r:id="rId16"/>
    <p:sldId id="394" r:id="rId17"/>
    <p:sldId id="395" r:id="rId18"/>
    <p:sldId id="397" r:id="rId19"/>
    <p:sldId id="398" r:id="rId20"/>
    <p:sldId id="400" r:id="rId21"/>
    <p:sldId id="396" r:id="rId22"/>
    <p:sldId id="402" r:id="rId23"/>
    <p:sldId id="39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EBF1DE"/>
    <a:srgbClr val="4F81BD"/>
    <a:srgbClr val="EE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8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9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7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9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Continuous Control with Deep Reinforcement Learning</a:t>
            </a:r>
            <a:endParaRPr lang="en-US" sz="2500" b="1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Policy Gradient Theorem (Stochastic policy)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838200"/>
            <a:ext cx="883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Theorem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2400" y="1207008"/>
                <a:ext cx="8839200" cy="214579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any differentiable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any of the policy objective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𝑎𝑣𝑅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𝑎𝑣𝑉</m:t>
                        </m:r>
                      </m:sub>
                    </m:sSub>
                  </m:oMath>
                </a14:m>
                <a:endParaRPr lang="en-US" sz="2000" b="0" dirty="0" smtClean="0">
                  <a:solidFill>
                    <a:srgbClr val="FF0000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The (stochastic) policy gradient is </a:t>
                </a: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7008"/>
                <a:ext cx="8839200" cy="2145792"/>
              </a:xfrm>
              <a:prstGeom prst="rect">
                <a:avLst/>
              </a:prstGeom>
              <a:blipFill>
                <a:blip r:embed="rId3"/>
                <a:stretch>
                  <a:fillRect l="-550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8262" y="3721608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Expectation over (state and action)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gradient is (score function)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(action-value function)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2" y="3721608"/>
                <a:ext cx="8458200" cy="646331"/>
              </a:xfrm>
              <a:prstGeom prst="rect">
                <a:avLst/>
              </a:prstGeom>
              <a:blipFill>
                <a:blip r:embed="rId4"/>
                <a:stretch>
                  <a:fillRect l="-50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5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Monte-Carlo Policy Gradient (Reinforce)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914400"/>
                <a:ext cx="9144000" cy="181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Using policy gradient theorem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Using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as an unbiased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Update parameters by stochastic gradient </a:t>
                </a:r>
                <a:r>
                  <a:rPr lang="en-US" dirty="0" smtClean="0"/>
                  <a:t>ascent: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~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1816972"/>
              </a:xfrm>
              <a:prstGeom prst="rect">
                <a:avLst/>
              </a:prstGeom>
              <a:blipFill>
                <a:blip r:embed="rId3"/>
                <a:stretch>
                  <a:fillRect l="-400" t="-1678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62200" y="2863174"/>
                <a:ext cx="2578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63174"/>
                <a:ext cx="257865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810000"/>
            <a:ext cx="6268183" cy="26701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55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Reducing Variance Using a Critic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914400"/>
                <a:ext cx="91440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Monte-Carlo policy gradient has high variance, especially when the episode is long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a critic to estimate the action-value function (Bootstrap)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1231106"/>
              </a:xfrm>
              <a:prstGeom prst="rect">
                <a:avLst/>
              </a:prstGeom>
              <a:blipFill>
                <a:blip r:embed="rId3"/>
                <a:stretch>
                  <a:fillRect l="-400" t="-2475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76400" y="2743200"/>
                <a:ext cx="4572000" cy="1017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572000" cy="1017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64699" y="3832166"/>
                <a:ext cx="2611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99" y="3832166"/>
                <a:ext cx="261174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715000" y="3832166"/>
            <a:ext cx="1296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(Bootstrap)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3391198"/>
            <a:ext cx="20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(Sample trajectory)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1714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Actor-critic algorithms follow an approximate policy gradient: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0" y="4648200"/>
                <a:ext cx="9144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Actor-critic algorithms maintain two sets of parameters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Critic</a:t>
                </a:r>
                <a:r>
                  <a:rPr lang="en-US" dirty="0" smtClean="0"/>
                  <a:t>: Update action-value function parameters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Actor</a:t>
                </a:r>
                <a:r>
                  <a:rPr lang="en-US" dirty="0" smtClean="0"/>
                  <a:t>: Update policy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, in direction suggested by critic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923330"/>
              </a:xfrm>
              <a:prstGeom prst="rect">
                <a:avLst/>
              </a:prstGeom>
              <a:blipFill>
                <a:blip r:embed="rId6"/>
                <a:stretch>
                  <a:fillRect l="-400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Actor-Critic Algorithm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7579193" cy="3476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953000" y="335280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Actor: </a:t>
                </a:r>
                <a:r>
                  <a:rPr lang="en-US" dirty="0"/>
                  <a:t>Updates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by policy </a:t>
                </a:r>
                <a:r>
                  <a:rPr lang="en-US" dirty="0" smtClean="0"/>
                  <a:t>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Critic: </a:t>
                </a:r>
                <a:r>
                  <a:rPr lang="en-US" dirty="0"/>
                  <a:t>Updates w by linear TD(0) </a:t>
                </a:r>
                <a:endParaRPr lang="en-US" dirty="0" smtClean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352800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l="-9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Compatible Function Approximation Theorem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Deterministic Policy Gradient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858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1048797"/>
                <a:ext cx="9144000" cy="238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majority of model-free reinforcement learning algorithm are based on generalized policy iteration:</a:t>
                </a:r>
              </a:p>
              <a:p>
                <a:endParaRPr lang="en-US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evaluation : estimate the action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improvement:  update the policy with respect to the estimated action value function: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8797"/>
                <a:ext cx="9144000" cy="2380203"/>
              </a:xfrm>
              <a:prstGeom prst="rect">
                <a:avLst/>
              </a:prstGeom>
              <a:blipFill>
                <a:blip r:embed="rId3"/>
                <a:stretch>
                  <a:fillRect l="-400" t="-1279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0" y="3352943"/>
                <a:ext cx="8991600" cy="3438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continuous action spaces, greedy policy improvement become problematic, requiring a global maximization at every step.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Instead, a simple and computationally attractive alternative is to move the policy in the direction of the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, rather than globally maximizing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By applying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chain rule</a:t>
                </a:r>
                <a:r>
                  <a:rPr lang="en-US" dirty="0" smtClean="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943"/>
                <a:ext cx="8991600" cy="3438827"/>
              </a:xfrm>
              <a:prstGeom prst="rect">
                <a:avLst/>
              </a:prstGeom>
              <a:blipFill>
                <a:blip r:embed="rId4"/>
                <a:stretch>
                  <a:fillRect l="-407" t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2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Deterministic Policy Gradient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62000"/>
            <a:ext cx="883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Theorem (Deterministic policy gradient)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2400" y="1130808"/>
                <a:ext cx="8839200" cy="260299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exist, the deterministic policy gradient is defined as</a:t>
                </a: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2"/>
                <a:endParaRPr lang="en-US" sz="1000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30808"/>
                <a:ext cx="8839200" cy="2602992"/>
              </a:xfrm>
              <a:prstGeom prst="rect">
                <a:avLst/>
              </a:prstGeom>
              <a:blipFill>
                <a:blip r:embed="rId3"/>
                <a:stretch>
                  <a:fillRect l="-550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81000" y="4099677"/>
                <a:ext cx="4768357" cy="663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"≔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99677"/>
                <a:ext cx="4768357" cy="663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Deterministic Actor-Critic Algorithms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4400" y="2516372"/>
                <a:ext cx="670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:endParaRPr lang="en-US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516372"/>
                <a:ext cx="67056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52500" y="3748884"/>
                <a:ext cx="2580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748884"/>
                <a:ext cx="258006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33146" y="4118216"/>
                <a:ext cx="5399620" cy="159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46" y="4118216"/>
                <a:ext cx="5399620" cy="1596784"/>
              </a:xfrm>
              <a:prstGeom prst="rect">
                <a:avLst/>
              </a:prstGeom>
              <a:blipFill>
                <a:blip r:embed="rId5"/>
                <a:stretch>
                  <a:fillRect t="-21756" b="-74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99948" y="4743610"/>
            <a:ext cx="20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Stochastic ascent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9948" y="5271240"/>
            <a:ext cx="20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Use Critic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On-policy Deterministic Actor-Critic Method (SARSA)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4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Deterministic Actor-Critic Algorithms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4400" y="2516372"/>
                <a:ext cx="670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:endParaRPr lang="en-US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516372"/>
                <a:ext cx="67056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52500" y="3748884"/>
                <a:ext cx="2580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748884"/>
                <a:ext cx="258006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33146" y="4118216"/>
                <a:ext cx="5399620" cy="159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46" y="4118216"/>
                <a:ext cx="5399620" cy="1596784"/>
              </a:xfrm>
              <a:prstGeom prst="rect">
                <a:avLst/>
              </a:prstGeom>
              <a:blipFill>
                <a:blip r:embed="rId5"/>
                <a:stretch>
                  <a:fillRect t="-21756" b="-74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399948" y="4743610"/>
            <a:ext cx="20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Stochastic ascent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9948" y="5271240"/>
            <a:ext cx="20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Use Critic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762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Off-policy Deterministic Actor-Critic Method (SARSA)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1219200"/>
                <a:ext cx="8686800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Learn a deterministic target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trajectories generated by an arbitrary stochastic behavior policy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686800" cy="646331"/>
              </a:xfrm>
              <a:prstGeom prst="rect">
                <a:avLst/>
              </a:prstGeom>
              <a:blipFill>
                <a:blip r:embed="rId6"/>
                <a:stretch>
                  <a:fillRect l="-561" t="-3704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9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Deep-Deterministic Policy Gradient (DDPG) Algorithms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model-free, off-policy </a:t>
            </a:r>
            <a:r>
              <a:rPr lang="en-US" dirty="0" smtClean="0">
                <a:solidFill>
                  <a:srgbClr val="3333FF"/>
                </a:solidFill>
              </a:rPr>
              <a:t>actor-critic algorithm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deep function </a:t>
            </a:r>
            <a:r>
              <a:rPr lang="en-US" dirty="0" err="1" smtClean="0">
                <a:solidFill>
                  <a:srgbClr val="00B050"/>
                </a:solidFill>
              </a:rPr>
              <a:t>approximators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that can learn policies in </a:t>
            </a:r>
            <a:r>
              <a:rPr lang="en-US" dirty="0" smtClean="0">
                <a:solidFill>
                  <a:srgbClr val="FF0000"/>
                </a:solidFill>
              </a:rPr>
              <a:t>high-dimensional, continuous action spaces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combines three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Actor-critic algorithm (Sutton et al., 1999)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Deep Q Network (</a:t>
            </a:r>
            <a:r>
              <a:rPr lang="en-US" dirty="0" err="1">
                <a:solidFill>
                  <a:srgbClr val="00B050"/>
                </a:solidFill>
              </a:rPr>
              <a:t>Mnih</a:t>
            </a:r>
            <a:r>
              <a:rPr lang="en-US" dirty="0">
                <a:solidFill>
                  <a:srgbClr val="00B050"/>
                </a:solidFill>
              </a:rPr>
              <a:t> et al, 2015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Deterministic </a:t>
            </a:r>
            <a:r>
              <a:rPr lang="en-US" dirty="0">
                <a:solidFill>
                  <a:srgbClr val="FF0000"/>
                </a:solidFill>
              </a:rPr>
              <a:t>Policy Gradient (Silver 2015)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Control with Deep Reinforcement Learning</a:t>
            </a:r>
          </a:p>
          <a:p>
            <a:pPr algn="ctr"/>
            <a:r>
              <a:rPr lang="en-US" dirty="0" err="1" smtClean="0"/>
              <a:t>Lillicrap</a:t>
            </a:r>
            <a:r>
              <a:rPr lang="en-US" dirty="0" smtClean="0"/>
              <a:t> et al., (2016) 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Motivation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1143000"/>
                <a:ext cx="9144000" cy="4259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One of the primary goals of the field of artificial intelligence is to solve complex tasks from unprocessed, high-dimensional, sensory input.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Recent progresses in RL have shown the possibilities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Deep Q Network for Atari games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AlphaGo</a:t>
                </a:r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Although DQN solves problems with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high-dimensional observation spaces</a:t>
                </a:r>
                <a:r>
                  <a:rPr lang="en-US" dirty="0" smtClean="0"/>
                  <a:t>, it can only handle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discrete and low-dimensional action spaces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Discretization does not solve the issues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then it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 smtClean="0"/>
                  <a:t> possible actions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Such large action spaces are difficult to explore efficiently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Successful training DQN-like networks is intractable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259499"/>
              </a:xfrm>
              <a:prstGeom prst="rect">
                <a:avLst/>
              </a:prstGeom>
              <a:blipFill>
                <a:blip r:embed="rId3"/>
                <a:stretch>
                  <a:fillRect l="-400" t="-860" r="-267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Deep-Deterministic Policy Gradient (DDPG) Algorithms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7608263" cy="5523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199" y="3833446"/>
            <a:ext cx="5867401" cy="1063869"/>
          </a:xfrm>
          <a:prstGeom prst="rect">
            <a:avLst/>
          </a:prstGeom>
          <a:solidFill>
            <a:schemeClr val="tx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897315"/>
            <a:ext cx="8891611" cy="188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057400" y="4953000"/>
                <a:ext cx="3292504" cy="418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3292504" cy="418448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74985" y="5503225"/>
                <a:ext cx="5878212" cy="924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85" y="5503225"/>
                <a:ext cx="5878212" cy="924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19200" y="501698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5687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48400" y="2378291"/>
                <a:ext cx="25146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Off-policy RL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378291"/>
                <a:ext cx="2514600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254248" y="3064091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Reply buffer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48" y="3064091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68915" y="3516978"/>
                <a:ext cx="2851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TD(0) value evaluation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15" y="3516978"/>
                <a:ext cx="2851296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Deep-Deterministic Policy Gradient (DDPG) Algorithms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7608263" cy="5523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1" y="1524000"/>
            <a:ext cx="7532062" cy="24776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592" y="3613583"/>
            <a:ext cx="7532062" cy="24776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257800"/>
            <a:ext cx="2514600" cy="688274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Deep-Deterministic Policy Gradient (DDPG) Algorithms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7608263" cy="55230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4070733"/>
            <a:ext cx="5867401" cy="86645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897315"/>
            <a:ext cx="8891611" cy="188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74985" y="5503225"/>
                <a:ext cx="5878212" cy="924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85" y="5503225"/>
                <a:ext cx="5878212" cy="924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19200" y="55687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2128"/>
            <a:ext cx="2734955" cy="3526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743200"/>
            <a:ext cx="4953393" cy="1670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Large Discrete Action Spaces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8067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prior information about the actions to embed them in a continuous space upon which the actor can generalize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embedding also allows the policy’s complexity to be decoupled from the cardinality of our action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/>
              <a:t>an approximate </a:t>
            </a:r>
            <a:r>
              <a:rPr lang="en-US" dirty="0" smtClean="0"/>
              <a:t>nearest neighbor </a:t>
            </a:r>
            <a:r>
              <a:rPr lang="en-US" dirty="0"/>
              <a:t>search to find the set of closest discrete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820698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“Deep </a:t>
            </a:r>
            <a:r>
              <a:rPr lang="en-US" dirty="0"/>
              <a:t>Reinforcement Learning in Large Discrete Action </a:t>
            </a:r>
            <a:r>
              <a:rPr lang="en-US" dirty="0" smtClean="0"/>
              <a:t>Spaces”</a:t>
            </a:r>
          </a:p>
          <a:p>
            <a:r>
              <a:rPr lang="en-US" dirty="0" err="1" smtClean="0"/>
              <a:t>Dulac</a:t>
            </a:r>
            <a:r>
              <a:rPr lang="en-US" dirty="0" smtClean="0"/>
              <a:t>-Arnold et al., (2016). DeepMind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Motivation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0" y="1427889"/>
                <a:ext cx="1005853" cy="11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27889"/>
                <a:ext cx="1005853" cy="1172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81400" y="1828800"/>
                <a:ext cx="1721369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828800"/>
                <a:ext cx="1721369" cy="382412"/>
              </a:xfrm>
              <a:prstGeom prst="rect">
                <a:avLst/>
              </a:prstGeom>
              <a:blipFill>
                <a:blip r:embed="rId4"/>
                <a:stretch>
                  <a:fillRect l="-3191" t="-4762" r="-35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86400" y="1830595"/>
                <a:ext cx="1220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30595"/>
                <a:ext cx="1220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914400"/>
                <a:ext cx="922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the action at time is a profile of the actions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agents: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220200" cy="369332"/>
              </a:xfrm>
              <a:prstGeom prst="rect">
                <a:avLst/>
              </a:prstGeom>
              <a:blipFill>
                <a:blip r:embed="rId6"/>
                <a:stretch>
                  <a:fillRect l="-39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6670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Treat each action is continuous value to relax cardinality issue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86000" y="3134759"/>
                <a:ext cx="1005853" cy="11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34759"/>
                <a:ext cx="1005853" cy="1172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81400" y="3535670"/>
                <a:ext cx="1403974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535670"/>
                <a:ext cx="1403974" cy="382412"/>
              </a:xfrm>
              <a:prstGeom prst="rect">
                <a:avLst/>
              </a:prstGeom>
              <a:blipFill>
                <a:blip r:embed="rId8"/>
                <a:stretch>
                  <a:fillRect l="-3913" t="-6349" r="-43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4430159"/>
                <a:ext cx="922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Now, our action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-dimensional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0159"/>
                <a:ext cx="9220200" cy="369332"/>
              </a:xfrm>
              <a:prstGeom prst="rect">
                <a:avLst/>
              </a:prstGeom>
              <a:blipFill>
                <a:blip r:embed="rId9"/>
                <a:stretch>
                  <a:fillRect l="-39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0" y="5334000"/>
                <a:ext cx="8686800" cy="1008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difficult to solve</a:t>
                </a:r>
              </a:p>
              <a:p>
                <a:pPr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 Policy gradient method</a:t>
                </a:r>
              </a:p>
              <a:p>
                <a:pPr/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 Directly optimize the best action in the given state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8686800" cy="1008738"/>
              </a:xfrm>
              <a:prstGeom prst="rect">
                <a:avLst/>
              </a:prstGeom>
              <a:blipFill>
                <a:blip r:embed="rId10"/>
                <a:stretch>
                  <a:fillRect l="-421" t="-242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Motivation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19200" y="893851"/>
                <a:ext cx="1005853" cy="1172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893851"/>
                <a:ext cx="1005853" cy="1172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971800" y="1294762"/>
                <a:ext cx="1403974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294762"/>
                <a:ext cx="1403974" cy="382412"/>
              </a:xfrm>
              <a:prstGeom prst="rect">
                <a:avLst/>
              </a:prstGeom>
              <a:blipFill>
                <a:blip r:embed="rId4"/>
                <a:stretch>
                  <a:fillRect l="-3913" t="-4762" r="-43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be 1"/>
          <p:cNvSpPr/>
          <p:nvPr/>
        </p:nvSpPr>
        <p:spPr>
          <a:xfrm>
            <a:off x="1481676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1751339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2042716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2312379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590997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860660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152037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3421700" y="32937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1387892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1657555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1948932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218595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497213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766876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3058253" y="34022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3327916" y="3402205"/>
            <a:ext cx="320053" cy="304800"/>
          </a:xfrm>
          <a:prstGeom prst="cub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299968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569631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1861008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2130671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/>
          <p:cNvSpPr/>
          <p:nvPr/>
        </p:nvSpPr>
        <p:spPr>
          <a:xfrm>
            <a:off x="2409289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678952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/>
          <p:cNvSpPr/>
          <p:nvPr/>
        </p:nvSpPr>
        <p:spPr>
          <a:xfrm>
            <a:off x="2970329" y="3507714"/>
            <a:ext cx="320053" cy="304800"/>
          </a:xfrm>
          <a:prstGeom prst="cube">
            <a:avLst/>
          </a:prstGeom>
          <a:solidFill>
            <a:srgbClr val="3333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39992" y="350771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1206184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1475847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1767224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2036887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2315505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2585168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2876545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3146208" y="361615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106538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1376201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667578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/>
          <p:cNvSpPr/>
          <p:nvPr/>
        </p:nvSpPr>
        <p:spPr>
          <a:xfrm>
            <a:off x="1937241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2215859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2485522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2776899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3046562" y="372752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1012754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1282417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1573794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1843457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2122075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2391738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2683115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2952778" y="383595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924830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1194493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1485870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755533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2034151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2303814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2595191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2864854" y="394146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/>
          <p:cNvSpPr/>
          <p:nvPr/>
        </p:nvSpPr>
        <p:spPr>
          <a:xfrm>
            <a:off x="831046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/>
          <p:cNvSpPr/>
          <p:nvPr/>
        </p:nvSpPr>
        <p:spPr>
          <a:xfrm>
            <a:off x="1100709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392086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661749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940367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2210030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2501407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2771070" y="404990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481676" y="3542279"/>
            <a:ext cx="320053" cy="304800"/>
          </a:xfrm>
          <a:prstGeom prst="cub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1751339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42716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2312379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2590997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2860660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3152037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3421700" y="35422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1387892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/>
          <p:cNvSpPr/>
          <p:nvPr/>
        </p:nvSpPr>
        <p:spPr>
          <a:xfrm>
            <a:off x="1657555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/>
          <p:cNvSpPr/>
          <p:nvPr/>
        </p:nvSpPr>
        <p:spPr>
          <a:xfrm>
            <a:off x="1948932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/>
          <p:cNvSpPr/>
          <p:nvPr/>
        </p:nvSpPr>
        <p:spPr>
          <a:xfrm>
            <a:off x="2218595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/>
          <p:cNvSpPr/>
          <p:nvPr/>
        </p:nvSpPr>
        <p:spPr>
          <a:xfrm>
            <a:off x="2497213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/>
          <p:cNvSpPr/>
          <p:nvPr/>
        </p:nvSpPr>
        <p:spPr>
          <a:xfrm>
            <a:off x="2766876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>
            <a:off x="3058253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/>
          <p:cNvSpPr/>
          <p:nvPr/>
        </p:nvSpPr>
        <p:spPr>
          <a:xfrm>
            <a:off x="3327916" y="36507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1299968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/>
          <p:cNvSpPr/>
          <p:nvPr/>
        </p:nvSpPr>
        <p:spPr>
          <a:xfrm>
            <a:off x="1569631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/>
          <p:cNvSpPr/>
          <p:nvPr/>
        </p:nvSpPr>
        <p:spPr>
          <a:xfrm>
            <a:off x="1861008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/>
          <p:cNvSpPr/>
          <p:nvPr/>
        </p:nvSpPr>
        <p:spPr>
          <a:xfrm>
            <a:off x="2130671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/>
          <p:cNvSpPr/>
          <p:nvPr/>
        </p:nvSpPr>
        <p:spPr>
          <a:xfrm>
            <a:off x="2409289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/>
          <p:cNvSpPr/>
          <p:nvPr/>
        </p:nvSpPr>
        <p:spPr>
          <a:xfrm>
            <a:off x="2678952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/>
          <p:cNvSpPr/>
          <p:nvPr/>
        </p:nvSpPr>
        <p:spPr>
          <a:xfrm>
            <a:off x="2970329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/>
          <p:cNvSpPr/>
          <p:nvPr/>
        </p:nvSpPr>
        <p:spPr>
          <a:xfrm>
            <a:off x="3239992" y="375622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/>
          <p:cNvSpPr/>
          <p:nvPr/>
        </p:nvSpPr>
        <p:spPr>
          <a:xfrm>
            <a:off x="1206184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/>
          <p:cNvSpPr/>
          <p:nvPr/>
        </p:nvSpPr>
        <p:spPr>
          <a:xfrm>
            <a:off x="1475847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/>
          <p:cNvSpPr/>
          <p:nvPr/>
        </p:nvSpPr>
        <p:spPr>
          <a:xfrm>
            <a:off x="1767224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2036887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2315505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2585168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2876545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3146208" y="386466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/>
          <p:cNvSpPr/>
          <p:nvPr/>
        </p:nvSpPr>
        <p:spPr>
          <a:xfrm>
            <a:off x="1106538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be 113"/>
          <p:cNvSpPr/>
          <p:nvPr/>
        </p:nvSpPr>
        <p:spPr>
          <a:xfrm>
            <a:off x="1376201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/>
          <p:cNvSpPr/>
          <p:nvPr/>
        </p:nvSpPr>
        <p:spPr>
          <a:xfrm>
            <a:off x="1667578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/>
          <p:cNvSpPr/>
          <p:nvPr/>
        </p:nvSpPr>
        <p:spPr>
          <a:xfrm>
            <a:off x="1937241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/>
          <p:cNvSpPr/>
          <p:nvPr/>
        </p:nvSpPr>
        <p:spPr>
          <a:xfrm>
            <a:off x="2215859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/>
          <p:cNvSpPr/>
          <p:nvPr/>
        </p:nvSpPr>
        <p:spPr>
          <a:xfrm>
            <a:off x="2485522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/>
          <p:cNvSpPr/>
          <p:nvPr/>
        </p:nvSpPr>
        <p:spPr>
          <a:xfrm>
            <a:off x="2776899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/>
          <p:cNvSpPr/>
          <p:nvPr/>
        </p:nvSpPr>
        <p:spPr>
          <a:xfrm>
            <a:off x="3046562" y="397603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/>
          <p:cNvSpPr/>
          <p:nvPr/>
        </p:nvSpPr>
        <p:spPr>
          <a:xfrm>
            <a:off x="1012754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/>
          <p:cNvSpPr/>
          <p:nvPr/>
        </p:nvSpPr>
        <p:spPr>
          <a:xfrm>
            <a:off x="1282417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1573794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1843457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/>
          <p:cNvSpPr/>
          <p:nvPr/>
        </p:nvSpPr>
        <p:spPr>
          <a:xfrm>
            <a:off x="2122075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/>
          <p:cNvSpPr/>
          <p:nvPr/>
        </p:nvSpPr>
        <p:spPr>
          <a:xfrm>
            <a:off x="2391738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/>
          <p:cNvSpPr/>
          <p:nvPr/>
        </p:nvSpPr>
        <p:spPr>
          <a:xfrm>
            <a:off x="2683115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/>
          <p:cNvSpPr/>
          <p:nvPr/>
        </p:nvSpPr>
        <p:spPr>
          <a:xfrm>
            <a:off x="2952778" y="408447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/>
          <p:cNvSpPr/>
          <p:nvPr/>
        </p:nvSpPr>
        <p:spPr>
          <a:xfrm>
            <a:off x="924830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/>
          <p:cNvSpPr/>
          <p:nvPr/>
        </p:nvSpPr>
        <p:spPr>
          <a:xfrm>
            <a:off x="1194493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/>
          <p:cNvSpPr/>
          <p:nvPr/>
        </p:nvSpPr>
        <p:spPr>
          <a:xfrm>
            <a:off x="1485870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/>
          <p:cNvSpPr/>
          <p:nvPr/>
        </p:nvSpPr>
        <p:spPr>
          <a:xfrm>
            <a:off x="1755533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/>
          <p:cNvSpPr/>
          <p:nvPr/>
        </p:nvSpPr>
        <p:spPr>
          <a:xfrm>
            <a:off x="2034151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/>
          <p:cNvSpPr/>
          <p:nvPr/>
        </p:nvSpPr>
        <p:spPr>
          <a:xfrm>
            <a:off x="2303814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/>
          <p:cNvSpPr/>
          <p:nvPr/>
        </p:nvSpPr>
        <p:spPr>
          <a:xfrm>
            <a:off x="2595191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/>
          <p:cNvSpPr/>
          <p:nvPr/>
        </p:nvSpPr>
        <p:spPr>
          <a:xfrm>
            <a:off x="2864854" y="418997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/>
          <p:cNvSpPr/>
          <p:nvPr/>
        </p:nvSpPr>
        <p:spPr>
          <a:xfrm>
            <a:off x="831046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/>
          <p:cNvSpPr/>
          <p:nvPr/>
        </p:nvSpPr>
        <p:spPr>
          <a:xfrm>
            <a:off x="1100709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/>
          <p:cNvSpPr/>
          <p:nvPr/>
        </p:nvSpPr>
        <p:spPr>
          <a:xfrm>
            <a:off x="1392086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/>
          <p:cNvSpPr/>
          <p:nvPr/>
        </p:nvSpPr>
        <p:spPr>
          <a:xfrm>
            <a:off x="1661749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/>
          <p:cNvSpPr/>
          <p:nvPr/>
        </p:nvSpPr>
        <p:spPr>
          <a:xfrm>
            <a:off x="1940367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/>
          <p:cNvSpPr/>
          <p:nvPr/>
        </p:nvSpPr>
        <p:spPr>
          <a:xfrm>
            <a:off x="2210030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/>
          <p:cNvSpPr/>
          <p:nvPr/>
        </p:nvSpPr>
        <p:spPr>
          <a:xfrm>
            <a:off x="2501407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/>
          <p:cNvSpPr/>
          <p:nvPr/>
        </p:nvSpPr>
        <p:spPr>
          <a:xfrm>
            <a:off x="2771070" y="429841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/>
          <p:cNvSpPr/>
          <p:nvPr/>
        </p:nvSpPr>
        <p:spPr>
          <a:xfrm>
            <a:off x="1481675" y="3786137"/>
            <a:ext cx="320053" cy="304800"/>
          </a:xfrm>
          <a:prstGeom prst="cube">
            <a:avLst/>
          </a:prstGeom>
          <a:solidFill>
            <a:srgbClr val="3333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be 145"/>
          <p:cNvSpPr/>
          <p:nvPr/>
        </p:nvSpPr>
        <p:spPr>
          <a:xfrm>
            <a:off x="1751338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be 146"/>
          <p:cNvSpPr/>
          <p:nvPr/>
        </p:nvSpPr>
        <p:spPr>
          <a:xfrm>
            <a:off x="2042715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/>
          <p:cNvSpPr/>
          <p:nvPr/>
        </p:nvSpPr>
        <p:spPr>
          <a:xfrm>
            <a:off x="2312378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be 148"/>
          <p:cNvSpPr/>
          <p:nvPr/>
        </p:nvSpPr>
        <p:spPr>
          <a:xfrm>
            <a:off x="2590996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be 149"/>
          <p:cNvSpPr/>
          <p:nvPr/>
        </p:nvSpPr>
        <p:spPr>
          <a:xfrm>
            <a:off x="2860659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/>
          <p:cNvSpPr/>
          <p:nvPr/>
        </p:nvSpPr>
        <p:spPr>
          <a:xfrm>
            <a:off x="3152036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/>
          <p:cNvSpPr/>
          <p:nvPr/>
        </p:nvSpPr>
        <p:spPr>
          <a:xfrm>
            <a:off x="3421699" y="37861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be 152"/>
          <p:cNvSpPr/>
          <p:nvPr/>
        </p:nvSpPr>
        <p:spPr>
          <a:xfrm>
            <a:off x="1387891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/>
          <p:cNvSpPr/>
          <p:nvPr/>
        </p:nvSpPr>
        <p:spPr>
          <a:xfrm>
            <a:off x="1657554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/>
          <p:cNvSpPr/>
          <p:nvPr/>
        </p:nvSpPr>
        <p:spPr>
          <a:xfrm>
            <a:off x="1948931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/>
          <p:cNvSpPr/>
          <p:nvPr/>
        </p:nvSpPr>
        <p:spPr>
          <a:xfrm>
            <a:off x="2218594" y="3894575"/>
            <a:ext cx="320053" cy="304800"/>
          </a:xfrm>
          <a:prstGeom prst="cub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be 156"/>
          <p:cNvSpPr/>
          <p:nvPr/>
        </p:nvSpPr>
        <p:spPr>
          <a:xfrm>
            <a:off x="2497212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/>
          <p:cNvSpPr/>
          <p:nvPr/>
        </p:nvSpPr>
        <p:spPr>
          <a:xfrm>
            <a:off x="2766875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/>
          <p:cNvSpPr/>
          <p:nvPr/>
        </p:nvSpPr>
        <p:spPr>
          <a:xfrm>
            <a:off x="3058252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3327915" y="38945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/>
          <p:cNvSpPr/>
          <p:nvPr/>
        </p:nvSpPr>
        <p:spPr>
          <a:xfrm>
            <a:off x="1299967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/>
          <p:cNvSpPr/>
          <p:nvPr/>
        </p:nvSpPr>
        <p:spPr>
          <a:xfrm>
            <a:off x="1569630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/>
          <p:cNvSpPr/>
          <p:nvPr/>
        </p:nvSpPr>
        <p:spPr>
          <a:xfrm>
            <a:off x="1861007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/>
          <p:cNvSpPr/>
          <p:nvPr/>
        </p:nvSpPr>
        <p:spPr>
          <a:xfrm>
            <a:off x="2130670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/>
          <p:cNvSpPr/>
          <p:nvPr/>
        </p:nvSpPr>
        <p:spPr>
          <a:xfrm>
            <a:off x="2409288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/>
          <p:cNvSpPr/>
          <p:nvPr/>
        </p:nvSpPr>
        <p:spPr>
          <a:xfrm>
            <a:off x="2678951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/>
          <p:cNvSpPr/>
          <p:nvPr/>
        </p:nvSpPr>
        <p:spPr>
          <a:xfrm>
            <a:off x="2970328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/>
          <p:cNvSpPr/>
          <p:nvPr/>
        </p:nvSpPr>
        <p:spPr>
          <a:xfrm>
            <a:off x="3239991" y="400008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/>
          <p:cNvSpPr/>
          <p:nvPr/>
        </p:nvSpPr>
        <p:spPr>
          <a:xfrm>
            <a:off x="1206183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/>
          <p:cNvSpPr/>
          <p:nvPr/>
        </p:nvSpPr>
        <p:spPr>
          <a:xfrm>
            <a:off x="1475846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/>
          <p:cNvSpPr/>
          <p:nvPr/>
        </p:nvSpPr>
        <p:spPr>
          <a:xfrm>
            <a:off x="1767223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/>
          <p:cNvSpPr/>
          <p:nvPr/>
        </p:nvSpPr>
        <p:spPr>
          <a:xfrm>
            <a:off x="2036886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be 172"/>
          <p:cNvSpPr/>
          <p:nvPr/>
        </p:nvSpPr>
        <p:spPr>
          <a:xfrm>
            <a:off x="2315504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Cube 173"/>
          <p:cNvSpPr/>
          <p:nvPr/>
        </p:nvSpPr>
        <p:spPr>
          <a:xfrm>
            <a:off x="2585167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/>
          <p:cNvSpPr/>
          <p:nvPr/>
        </p:nvSpPr>
        <p:spPr>
          <a:xfrm>
            <a:off x="2876544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be 175"/>
          <p:cNvSpPr/>
          <p:nvPr/>
        </p:nvSpPr>
        <p:spPr>
          <a:xfrm>
            <a:off x="3146207" y="410852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1106537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ube 177"/>
          <p:cNvSpPr/>
          <p:nvPr/>
        </p:nvSpPr>
        <p:spPr>
          <a:xfrm>
            <a:off x="1376200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be 178"/>
          <p:cNvSpPr/>
          <p:nvPr/>
        </p:nvSpPr>
        <p:spPr>
          <a:xfrm>
            <a:off x="1667577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be 179"/>
          <p:cNvSpPr/>
          <p:nvPr/>
        </p:nvSpPr>
        <p:spPr>
          <a:xfrm>
            <a:off x="1937240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ube 180"/>
          <p:cNvSpPr/>
          <p:nvPr/>
        </p:nvSpPr>
        <p:spPr>
          <a:xfrm>
            <a:off x="2215858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181"/>
          <p:cNvSpPr/>
          <p:nvPr/>
        </p:nvSpPr>
        <p:spPr>
          <a:xfrm>
            <a:off x="2485521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/>
          <p:cNvSpPr/>
          <p:nvPr/>
        </p:nvSpPr>
        <p:spPr>
          <a:xfrm>
            <a:off x="2776898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/>
          <p:cNvSpPr/>
          <p:nvPr/>
        </p:nvSpPr>
        <p:spPr>
          <a:xfrm>
            <a:off x="3046561" y="421989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/>
          <p:cNvSpPr/>
          <p:nvPr/>
        </p:nvSpPr>
        <p:spPr>
          <a:xfrm>
            <a:off x="1012753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/>
          <p:cNvSpPr/>
          <p:nvPr/>
        </p:nvSpPr>
        <p:spPr>
          <a:xfrm>
            <a:off x="1282416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ube 186"/>
          <p:cNvSpPr/>
          <p:nvPr/>
        </p:nvSpPr>
        <p:spPr>
          <a:xfrm>
            <a:off x="1573793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/>
          <p:cNvSpPr/>
          <p:nvPr/>
        </p:nvSpPr>
        <p:spPr>
          <a:xfrm>
            <a:off x="1843456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ube 188"/>
          <p:cNvSpPr/>
          <p:nvPr/>
        </p:nvSpPr>
        <p:spPr>
          <a:xfrm>
            <a:off x="2122074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ube 189"/>
          <p:cNvSpPr/>
          <p:nvPr/>
        </p:nvSpPr>
        <p:spPr>
          <a:xfrm>
            <a:off x="2391737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be 190"/>
          <p:cNvSpPr/>
          <p:nvPr/>
        </p:nvSpPr>
        <p:spPr>
          <a:xfrm>
            <a:off x="2683114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be 191"/>
          <p:cNvSpPr/>
          <p:nvPr/>
        </p:nvSpPr>
        <p:spPr>
          <a:xfrm>
            <a:off x="2952777" y="4328328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ube 192"/>
          <p:cNvSpPr/>
          <p:nvPr/>
        </p:nvSpPr>
        <p:spPr>
          <a:xfrm>
            <a:off x="924829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be 193"/>
          <p:cNvSpPr/>
          <p:nvPr/>
        </p:nvSpPr>
        <p:spPr>
          <a:xfrm>
            <a:off x="1194492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ube 194"/>
          <p:cNvSpPr/>
          <p:nvPr/>
        </p:nvSpPr>
        <p:spPr>
          <a:xfrm>
            <a:off x="1485869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be 195"/>
          <p:cNvSpPr/>
          <p:nvPr/>
        </p:nvSpPr>
        <p:spPr>
          <a:xfrm>
            <a:off x="1755532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/>
          <p:cNvSpPr/>
          <p:nvPr/>
        </p:nvSpPr>
        <p:spPr>
          <a:xfrm>
            <a:off x="2034150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/>
          <p:cNvSpPr/>
          <p:nvPr/>
        </p:nvSpPr>
        <p:spPr>
          <a:xfrm>
            <a:off x="2303813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/>
          <p:cNvSpPr/>
          <p:nvPr/>
        </p:nvSpPr>
        <p:spPr>
          <a:xfrm>
            <a:off x="2595190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/>
          <p:cNvSpPr/>
          <p:nvPr/>
        </p:nvSpPr>
        <p:spPr>
          <a:xfrm>
            <a:off x="2864853" y="443383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ube 200"/>
          <p:cNvSpPr/>
          <p:nvPr/>
        </p:nvSpPr>
        <p:spPr>
          <a:xfrm>
            <a:off x="831045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ube 201"/>
          <p:cNvSpPr/>
          <p:nvPr/>
        </p:nvSpPr>
        <p:spPr>
          <a:xfrm>
            <a:off x="1100708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Cube 202"/>
          <p:cNvSpPr/>
          <p:nvPr/>
        </p:nvSpPr>
        <p:spPr>
          <a:xfrm>
            <a:off x="1392085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1661748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1940366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2210029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2501406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/>
          <p:cNvSpPr/>
          <p:nvPr/>
        </p:nvSpPr>
        <p:spPr>
          <a:xfrm>
            <a:off x="2771069" y="4542275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be 208"/>
          <p:cNvSpPr/>
          <p:nvPr/>
        </p:nvSpPr>
        <p:spPr>
          <a:xfrm>
            <a:off x="1481675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Cube 209"/>
          <p:cNvSpPr/>
          <p:nvPr/>
        </p:nvSpPr>
        <p:spPr>
          <a:xfrm>
            <a:off x="1751338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/>
          <p:cNvSpPr/>
          <p:nvPr/>
        </p:nvSpPr>
        <p:spPr>
          <a:xfrm>
            <a:off x="2042715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/>
          <p:cNvSpPr/>
          <p:nvPr/>
        </p:nvSpPr>
        <p:spPr>
          <a:xfrm>
            <a:off x="2312378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be 212"/>
          <p:cNvSpPr/>
          <p:nvPr/>
        </p:nvSpPr>
        <p:spPr>
          <a:xfrm>
            <a:off x="2590996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/>
          <p:cNvSpPr/>
          <p:nvPr/>
        </p:nvSpPr>
        <p:spPr>
          <a:xfrm>
            <a:off x="2860659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Cube 214"/>
          <p:cNvSpPr/>
          <p:nvPr/>
        </p:nvSpPr>
        <p:spPr>
          <a:xfrm>
            <a:off x="3152036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Cube 215"/>
          <p:cNvSpPr/>
          <p:nvPr/>
        </p:nvSpPr>
        <p:spPr>
          <a:xfrm>
            <a:off x="3421699" y="40346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/>
          <p:cNvSpPr/>
          <p:nvPr/>
        </p:nvSpPr>
        <p:spPr>
          <a:xfrm>
            <a:off x="1387891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Cube 217"/>
          <p:cNvSpPr/>
          <p:nvPr/>
        </p:nvSpPr>
        <p:spPr>
          <a:xfrm>
            <a:off x="1657554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ube 218"/>
          <p:cNvSpPr/>
          <p:nvPr/>
        </p:nvSpPr>
        <p:spPr>
          <a:xfrm>
            <a:off x="1948931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Cube 219"/>
          <p:cNvSpPr/>
          <p:nvPr/>
        </p:nvSpPr>
        <p:spPr>
          <a:xfrm>
            <a:off x="2218594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ube 220"/>
          <p:cNvSpPr/>
          <p:nvPr/>
        </p:nvSpPr>
        <p:spPr>
          <a:xfrm>
            <a:off x="2497212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Cube 221"/>
          <p:cNvSpPr/>
          <p:nvPr/>
        </p:nvSpPr>
        <p:spPr>
          <a:xfrm>
            <a:off x="2766875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Cube 222"/>
          <p:cNvSpPr/>
          <p:nvPr/>
        </p:nvSpPr>
        <p:spPr>
          <a:xfrm>
            <a:off x="3058252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Cube 223"/>
          <p:cNvSpPr/>
          <p:nvPr/>
        </p:nvSpPr>
        <p:spPr>
          <a:xfrm>
            <a:off x="3327915" y="41430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/>
          <p:cNvSpPr/>
          <p:nvPr/>
        </p:nvSpPr>
        <p:spPr>
          <a:xfrm>
            <a:off x="1299967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/>
          <p:cNvSpPr/>
          <p:nvPr/>
        </p:nvSpPr>
        <p:spPr>
          <a:xfrm>
            <a:off x="1569630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/>
          <p:cNvSpPr/>
          <p:nvPr/>
        </p:nvSpPr>
        <p:spPr>
          <a:xfrm>
            <a:off x="1861007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/>
          <p:cNvSpPr/>
          <p:nvPr/>
        </p:nvSpPr>
        <p:spPr>
          <a:xfrm>
            <a:off x="2130670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Cube 228"/>
          <p:cNvSpPr/>
          <p:nvPr/>
        </p:nvSpPr>
        <p:spPr>
          <a:xfrm>
            <a:off x="2409288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ube 229"/>
          <p:cNvSpPr/>
          <p:nvPr/>
        </p:nvSpPr>
        <p:spPr>
          <a:xfrm>
            <a:off x="2678951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ube 230"/>
          <p:cNvSpPr/>
          <p:nvPr/>
        </p:nvSpPr>
        <p:spPr>
          <a:xfrm>
            <a:off x="2970328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ube 231"/>
          <p:cNvSpPr/>
          <p:nvPr/>
        </p:nvSpPr>
        <p:spPr>
          <a:xfrm>
            <a:off x="3239991" y="4248596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ube 232"/>
          <p:cNvSpPr/>
          <p:nvPr/>
        </p:nvSpPr>
        <p:spPr>
          <a:xfrm>
            <a:off x="1206183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be 233"/>
          <p:cNvSpPr/>
          <p:nvPr/>
        </p:nvSpPr>
        <p:spPr>
          <a:xfrm>
            <a:off x="1475846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ube 234"/>
          <p:cNvSpPr/>
          <p:nvPr/>
        </p:nvSpPr>
        <p:spPr>
          <a:xfrm>
            <a:off x="1767223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/>
          <p:cNvSpPr/>
          <p:nvPr/>
        </p:nvSpPr>
        <p:spPr>
          <a:xfrm>
            <a:off x="2036886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Cube 236"/>
          <p:cNvSpPr/>
          <p:nvPr/>
        </p:nvSpPr>
        <p:spPr>
          <a:xfrm>
            <a:off x="2315504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/>
          <p:cNvSpPr/>
          <p:nvPr/>
        </p:nvSpPr>
        <p:spPr>
          <a:xfrm>
            <a:off x="2585167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/>
          <p:cNvSpPr/>
          <p:nvPr/>
        </p:nvSpPr>
        <p:spPr>
          <a:xfrm>
            <a:off x="2876544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/>
          <p:cNvSpPr/>
          <p:nvPr/>
        </p:nvSpPr>
        <p:spPr>
          <a:xfrm>
            <a:off x="3146207" y="4357034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/>
          <p:cNvSpPr/>
          <p:nvPr/>
        </p:nvSpPr>
        <p:spPr>
          <a:xfrm>
            <a:off x="1106537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be 241"/>
          <p:cNvSpPr/>
          <p:nvPr/>
        </p:nvSpPr>
        <p:spPr>
          <a:xfrm>
            <a:off x="1376200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be 242"/>
          <p:cNvSpPr/>
          <p:nvPr/>
        </p:nvSpPr>
        <p:spPr>
          <a:xfrm>
            <a:off x="1667577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ube 243"/>
          <p:cNvSpPr/>
          <p:nvPr/>
        </p:nvSpPr>
        <p:spPr>
          <a:xfrm>
            <a:off x="1937240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ube 244"/>
          <p:cNvSpPr/>
          <p:nvPr/>
        </p:nvSpPr>
        <p:spPr>
          <a:xfrm>
            <a:off x="2215858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/>
          <p:cNvSpPr/>
          <p:nvPr/>
        </p:nvSpPr>
        <p:spPr>
          <a:xfrm>
            <a:off x="2485521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ube 246"/>
          <p:cNvSpPr/>
          <p:nvPr/>
        </p:nvSpPr>
        <p:spPr>
          <a:xfrm>
            <a:off x="2776898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Cube 247"/>
          <p:cNvSpPr/>
          <p:nvPr/>
        </p:nvSpPr>
        <p:spPr>
          <a:xfrm>
            <a:off x="3046561" y="4468402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Cube 248"/>
          <p:cNvSpPr/>
          <p:nvPr/>
        </p:nvSpPr>
        <p:spPr>
          <a:xfrm>
            <a:off x="1012753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ube 249"/>
          <p:cNvSpPr/>
          <p:nvPr/>
        </p:nvSpPr>
        <p:spPr>
          <a:xfrm>
            <a:off x="1282416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be 250"/>
          <p:cNvSpPr/>
          <p:nvPr/>
        </p:nvSpPr>
        <p:spPr>
          <a:xfrm>
            <a:off x="1573793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Cube 251"/>
          <p:cNvSpPr/>
          <p:nvPr/>
        </p:nvSpPr>
        <p:spPr>
          <a:xfrm>
            <a:off x="1843456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be 252"/>
          <p:cNvSpPr/>
          <p:nvPr/>
        </p:nvSpPr>
        <p:spPr>
          <a:xfrm>
            <a:off x="2122074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Cube 253"/>
          <p:cNvSpPr/>
          <p:nvPr/>
        </p:nvSpPr>
        <p:spPr>
          <a:xfrm>
            <a:off x="2391737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ube 254"/>
          <p:cNvSpPr/>
          <p:nvPr/>
        </p:nvSpPr>
        <p:spPr>
          <a:xfrm>
            <a:off x="2683114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be 255"/>
          <p:cNvSpPr/>
          <p:nvPr/>
        </p:nvSpPr>
        <p:spPr>
          <a:xfrm>
            <a:off x="2952777" y="4576840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ube 256"/>
          <p:cNvSpPr/>
          <p:nvPr/>
        </p:nvSpPr>
        <p:spPr>
          <a:xfrm>
            <a:off x="924829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Cube 257"/>
          <p:cNvSpPr/>
          <p:nvPr/>
        </p:nvSpPr>
        <p:spPr>
          <a:xfrm>
            <a:off x="1194492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Cube 258"/>
          <p:cNvSpPr/>
          <p:nvPr/>
        </p:nvSpPr>
        <p:spPr>
          <a:xfrm>
            <a:off x="1485869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Cube 259"/>
          <p:cNvSpPr/>
          <p:nvPr/>
        </p:nvSpPr>
        <p:spPr>
          <a:xfrm>
            <a:off x="1755532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be 260"/>
          <p:cNvSpPr/>
          <p:nvPr/>
        </p:nvSpPr>
        <p:spPr>
          <a:xfrm>
            <a:off x="2034150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Cube 261"/>
          <p:cNvSpPr/>
          <p:nvPr/>
        </p:nvSpPr>
        <p:spPr>
          <a:xfrm>
            <a:off x="2303813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ube 262"/>
          <p:cNvSpPr/>
          <p:nvPr/>
        </p:nvSpPr>
        <p:spPr>
          <a:xfrm>
            <a:off x="2595190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ube 263"/>
          <p:cNvSpPr/>
          <p:nvPr/>
        </p:nvSpPr>
        <p:spPr>
          <a:xfrm>
            <a:off x="2864853" y="4682349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ube 264"/>
          <p:cNvSpPr/>
          <p:nvPr/>
        </p:nvSpPr>
        <p:spPr>
          <a:xfrm>
            <a:off x="831045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ube 265"/>
          <p:cNvSpPr/>
          <p:nvPr/>
        </p:nvSpPr>
        <p:spPr>
          <a:xfrm>
            <a:off x="1100708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ube 266"/>
          <p:cNvSpPr/>
          <p:nvPr/>
        </p:nvSpPr>
        <p:spPr>
          <a:xfrm>
            <a:off x="1392085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Cube 267"/>
          <p:cNvSpPr/>
          <p:nvPr/>
        </p:nvSpPr>
        <p:spPr>
          <a:xfrm>
            <a:off x="1661748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Cube 268"/>
          <p:cNvSpPr/>
          <p:nvPr/>
        </p:nvSpPr>
        <p:spPr>
          <a:xfrm>
            <a:off x="1940366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ube 269"/>
          <p:cNvSpPr/>
          <p:nvPr/>
        </p:nvSpPr>
        <p:spPr>
          <a:xfrm>
            <a:off x="2210029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Cube 270"/>
          <p:cNvSpPr/>
          <p:nvPr/>
        </p:nvSpPr>
        <p:spPr>
          <a:xfrm>
            <a:off x="2501406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Cube 271"/>
          <p:cNvSpPr/>
          <p:nvPr/>
        </p:nvSpPr>
        <p:spPr>
          <a:xfrm>
            <a:off x="2771069" y="4790787"/>
            <a:ext cx="320053" cy="304800"/>
          </a:xfrm>
          <a:prstGeom prst="cub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19200" y="3022179"/>
                <a:ext cx="9144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22179"/>
                <a:ext cx="914401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/>
              <p:cNvSpPr txBox="1"/>
              <p:nvPr/>
            </p:nvSpPr>
            <p:spPr>
              <a:xfrm>
                <a:off x="2511461" y="5085740"/>
                <a:ext cx="9144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61" y="5085740"/>
                <a:ext cx="914401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1514545" y="3026163"/>
                <a:ext cx="9144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545" y="3026163"/>
                <a:ext cx="914401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/>
              <p:cNvSpPr txBox="1"/>
              <p:nvPr/>
            </p:nvSpPr>
            <p:spPr>
              <a:xfrm>
                <a:off x="5410200" y="712798"/>
                <a:ext cx="973087" cy="1556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712798"/>
                <a:ext cx="973087" cy="1556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Rectangle 275"/>
              <p:cNvSpPr/>
              <p:nvPr/>
            </p:nvSpPr>
            <p:spPr>
              <a:xfrm>
                <a:off x="4632730" y="3664156"/>
                <a:ext cx="4201856" cy="370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: The cell that digger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need to excavate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6" name="Rectangle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30" y="3664156"/>
                <a:ext cx="4201856" cy="370551"/>
              </a:xfrm>
              <a:prstGeom prst="rect">
                <a:avLst/>
              </a:prstGeom>
              <a:blipFill>
                <a:blip r:embed="rId9"/>
                <a:stretch>
                  <a:fillRect t="-6557" r="-14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Rectangle 276"/>
              <p:cNvSpPr/>
              <p:nvPr/>
            </p:nvSpPr>
            <p:spPr>
              <a:xfrm>
                <a:off x="4632730" y="4045862"/>
                <a:ext cx="4496616" cy="369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: The soil that mover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need to dump away 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30" y="4045862"/>
                <a:ext cx="4496616" cy="369973"/>
              </a:xfrm>
              <a:prstGeom prst="rect">
                <a:avLst/>
              </a:prstGeom>
              <a:blipFill>
                <a:blip r:embed="rId10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Discrete</a:t>
            </a:r>
            <a:r>
              <a:rPr lang="en-US" dirty="0" smtClean="0">
                <a:sym typeface="Wingdings" panose="05000000000000000000" pitchFamily="2" charset="2"/>
              </a:rPr>
              <a:t> continuous discrete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Goals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model-free, off-policy </a:t>
            </a:r>
            <a:r>
              <a:rPr lang="en-US" dirty="0" smtClean="0">
                <a:solidFill>
                  <a:srgbClr val="3333FF"/>
                </a:solidFill>
              </a:rPr>
              <a:t>actor-critic algorithm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00B050"/>
                </a:solidFill>
              </a:rPr>
              <a:t>deep function </a:t>
            </a:r>
            <a:r>
              <a:rPr lang="en-US" dirty="0" err="1" smtClean="0">
                <a:solidFill>
                  <a:srgbClr val="00B050"/>
                </a:solidFill>
              </a:rPr>
              <a:t>approximators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that can learn policies in </a:t>
            </a:r>
            <a:r>
              <a:rPr lang="en-US" dirty="0" smtClean="0">
                <a:solidFill>
                  <a:srgbClr val="FF0000"/>
                </a:solidFill>
              </a:rPr>
              <a:t>high-dimensional, continuous action spaces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combines three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Actor-critic algorithm (Sutton et al., 1999)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Deep Q Network (</a:t>
            </a:r>
            <a:r>
              <a:rPr lang="en-US" dirty="0" err="1">
                <a:solidFill>
                  <a:srgbClr val="00B050"/>
                </a:solidFill>
              </a:rPr>
              <a:t>Mnih</a:t>
            </a:r>
            <a:r>
              <a:rPr lang="en-US" dirty="0">
                <a:solidFill>
                  <a:srgbClr val="00B050"/>
                </a:solidFill>
              </a:rPr>
              <a:t> et al, 2015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Deterministic </a:t>
            </a:r>
            <a:r>
              <a:rPr lang="en-US" dirty="0">
                <a:solidFill>
                  <a:srgbClr val="FF0000"/>
                </a:solidFill>
              </a:rPr>
              <a:t>Policy Gradient (Silver 2015)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Control with Deep Reinforcement Learning</a:t>
            </a:r>
          </a:p>
          <a:p>
            <a:pPr algn="ctr"/>
            <a:r>
              <a:rPr lang="en-US" dirty="0" err="1" smtClean="0"/>
              <a:t>Lillicrap</a:t>
            </a:r>
            <a:r>
              <a:rPr lang="en-US" dirty="0" smtClean="0"/>
              <a:t> et al., (2016) 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Actor-Critic Method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1905000"/>
            <a:ext cx="2514600" cy="2438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905000"/>
            <a:ext cx="2514600" cy="24384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3288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based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1497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 </a:t>
            </a:r>
          </a:p>
          <a:p>
            <a:r>
              <a:rPr lang="en-US" dirty="0" smtClean="0"/>
              <a:t>Critic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32882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Policy Objective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914400"/>
                <a:ext cx="9144000" cy="500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Stochastic policy can be parameterized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measure the quality of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using the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policy objective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episodic environments we can use the start value:</a:t>
                </a:r>
              </a:p>
              <a:p>
                <a:pPr lvl="2"/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smtClean="0"/>
                  <a:t>continuing environments we can use the average value</a:t>
                </a:r>
              </a:p>
              <a:p>
                <a:pPr lvl="1"/>
                <a:endParaRPr lang="en-US" sz="10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Average reward per time-step</a:t>
                </a:r>
              </a:p>
              <a:p>
                <a:pPr lvl="1"/>
                <a:endParaRPr lang="en-US" sz="10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005088"/>
              </a:xfrm>
              <a:prstGeom prst="rect">
                <a:avLst/>
              </a:prstGeom>
              <a:blipFill>
                <a:blip r:embed="rId3"/>
                <a:stretch>
                  <a:fillRect l="-400" t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914400" y="6051290"/>
                <a:ext cx="5718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is stationary distribution of Markov chain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51290"/>
                <a:ext cx="5718745" cy="369332"/>
              </a:xfrm>
              <a:prstGeom prst="rect">
                <a:avLst/>
              </a:prstGeom>
              <a:blipFill>
                <a:blip r:embed="rId4"/>
                <a:stretch>
                  <a:fillRect l="-6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8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Policy Gradient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914400"/>
                <a:ext cx="9144000" cy="359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policy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is given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parameters for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can be updated using gradient ascent </a:t>
                </a:r>
              </a:p>
              <a:p>
                <a:pPr lvl="1"/>
                <a:endParaRPr lang="en-US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a step-size parameter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3594958"/>
              </a:xfrm>
              <a:prstGeom prst="rect">
                <a:avLst/>
              </a:prstGeom>
              <a:blipFill>
                <a:blip r:embed="rId3"/>
                <a:stretch>
                  <a:fillRect l="-400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 smtClean="0">
                <a:solidFill>
                  <a:srgbClr val="3333FF"/>
                </a:solidFill>
              </a:rPr>
              <a:t>Policy Gradient Theorem (Stochastic policy)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914400"/>
                <a:ext cx="9144000" cy="298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a simple class of one-step MDPs</a:t>
                </a:r>
                <a:endParaRPr lang="en-US" sz="1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Starting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Terminating after one time-step with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likelihood ratios to compute the policy gradient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2980496"/>
              </a:xfrm>
              <a:prstGeom prst="rect">
                <a:avLst/>
              </a:prstGeom>
              <a:blipFill>
                <a:blip r:embed="rId3"/>
                <a:stretch>
                  <a:fillRect l="-400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6931" y="3496407"/>
                <a:ext cx="399032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1" y="3496407"/>
                <a:ext cx="3990323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23275" y="4260912"/>
                <a:ext cx="4497450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75" y="4260912"/>
                <a:ext cx="4497450" cy="1070486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00200" y="5867400"/>
                <a:ext cx="5502147" cy="67672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867400"/>
                <a:ext cx="5502147" cy="67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19644</TotalTime>
  <Words>720</Words>
  <Application>Microsoft Office PowerPoint</Application>
  <PresentationFormat>On-screen Show (4:3)</PresentationFormat>
  <Paragraphs>223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284</cp:revision>
  <dcterms:created xsi:type="dcterms:W3CDTF">2016-04-29T12:35:56Z</dcterms:created>
  <dcterms:modified xsi:type="dcterms:W3CDTF">2017-05-08T03:53:34Z</dcterms:modified>
</cp:coreProperties>
</file>