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0" r:id="rId3"/>
    <p:sldId id="271" r:id="rId4"/>
    <p:sldId id="257" r:id="rId5"/>
    <p:sldId id="300" r:id="rId6"/>
    <p:sldId id="305" r:id="rId7"/>
    <p:sldId id="315" r:id="rId8"/>
    <p:sldId id="293" r:id="rId9"/>
    <p:sldId id="306" r:id="rId10"/>
    <p:sldId id="297" r:id="rId11"/>
    <p:sldId id="298" r:id="rId12"/>
    <p:sldId id="295" r:id="rId13"/>
    <p:sldId id="299" r:id="rId14"/>
    <p:sldId id="272" r:id="rId15"/>
    <p:sldId id="289" r:id="rId16"/>
    <p:sldId id="282" r:id="rId17"/>
    <p:sldId id="283" r:id="rId18"/>
    <p:sldId id="301" r:id="rId19"/>
    <p:sldId id="284" r:id="rId20"/>
    <p:sldId id="266" r:id="rId21"/>
    <p:sldId id="273" r:id="rId22"/>
    <p:sldId id="276" r:id="rId23"/>
    <p:sldId id="274" r:id="rId24"/>
    <p:sldId id="286" r:id="rId25"/>
    <p:sldId id="304" r:id="rId26"/>
    <p:sldId id="313" r:id="rId27"/>
    <p:sldId id="314" r:id="rId28"/>
    <p:sldId id="308" r:id="rId29"/>
    <p:sldId id="309" r:id="rId30"/>
    <p:sldId id="278" r:id="rId31"/>
    <p:sldId id="310" r:id="rId32"/>
    <p:sldId id="311" r:id="rId33"/>
    <p:sldId id="303" r:id="rId34"/>
    <p:sldId id="288" r:id="rId35"/>
    <p:sldId id="277" r:id="rId36"/>
    <p:sldId id="287" r:id="rId37"/>
    <p:sldId id="316" r:id="rId38"/>
    <p:sldId id="317" r:id="rId39"/>
    <p:sldId id="318" r:id="rId40"/>
    <p:sldId id="31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6404" autoAdjust="0"/>
  </p:normalViewPr>
  <p:slideViewPr>
    <p:cSldViewPr>
      <p:cViewPr varScale="1">
        <p:scale>
          <a:sx n="115" d="100"/>
          <a:sy n="115" d="100"/>
        </p:scale>
        <p:origin x="11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E2F96-B3CF-4ABC-830A-BF876940CFE6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BAC8-9610-4B62-B34D-AE006593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8BAC8-9610-4B62-B34D-AE0065938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8BAC8-9610-4B62-B34D-AE0065938E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8BAC8-9610-4B62-B34D-AE0065938E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8BAC8-9610-4B62-B34D-AE0065938E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8BAC8-9610-4B62-B34D-AE0065938E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2.png"/><Relationship Id="rId5" Type="http://schemas.openxmlformats.org/officeDocument/2006/relationships/image" Target="../media/image341.png"/><Relationship Id="rId4" Type="http://schemas.openxmlformats.org/officeDocument/2006/relationships/image" Target="../media/image3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1.png"/><Relationship Id="rId4" Type="http://schemas.openxmlformats.org/officeDocument/2006/relationships/image" Target="../media/image6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6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6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tx2">
                    <a:lumMod val="75000"/>
                  </a:schemeClr>
                </a:solidFill>
              </a:rPr>
              <a:t>L1. Probability review</a:t>
            </a:r>
            <a:endParaRPr lang="en-US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315200" cy="434357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6200" y="1752600"/>
            <a:ext cx="1295400" cy="51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6268515"/>
            <a:ext cx="8686800" cy="589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05800" y="1600201"/>
            <a:ext cx="685800" cy="5257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9200" y="1884313"/>
            <a:ext cx="7696200" cy="380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http://retrothing.typepad.com/.a/6a00d83452989a69e20120a4cb10a2970b-800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752739"/>
            <a:ext cx="4095750" cy="102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409700" y="1780401"/>
            <a:ext cx="693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https://www.youtube.com/watch?v=ggDQXlinbME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of Conditional Probability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7" y="2019693"/>
            <a:ext cx="7990397" cy="45035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" y="1752600"/>
            <a:ext cx="1295400" cy="51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5800" y="457201"/>
            <a:ext cx="685800" cy="581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752601"/>
            <a:ext cx="7696200" cy="380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6268515"/>
            <a:ext cx="8686800" cy="589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1884313"/>
            <a:ext cx="7696200" cy="380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retrothing.typepad.com/.a/6a00d83452989a69e20120a4cb10a2970b-800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752739"/>
            <a:ext cx="4095750" cy="102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09700" y="1780401"/>
            <a:ext cx="693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https://www.youtube.com/watch?v=ggDQXlinbME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of Conditional Probability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2200" y="3810000"/>
            <a:ext cx="68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?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of Conditional Probability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82134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we picked up Door 1 and then Monty shows us a goat behind Door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893" y="153566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A: The car is behind Door 1 and </a:t>
            </a:r>
          </a:p>
          <a:p>
            <a:r>
              <a:rPr lang="en-US" dirty="0" smtClean="0"/>
              <a:t>Event B: The Monty shows us a goat behind Door 2 </a:t>
            </a:r>
            <a:r>
              <a:rPr lang="en-US" dirty="0" smtClean="0">
                <a:solidFill>
                  <a:srgbClr val="00B050"/>
                </a:solidFill>
              </a:rPr>
              <a:t>(observation)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of Conditional Probability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82134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we picked up Door 1 and then Monty shows us a goat behind Door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893" y="153566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A: The car is behind Door 1 and </a:t>
            </a:r>
          </a:p>
          <a:p>
            <a:r>
              <a:rPr lang="en-US" dirty="0" smtClean="0"/>
              <a:t>Event B: The Monty shows us a goat behind Door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6817" y="2743200"/>
                <a:ext cx="957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7" y="2743200"/>
                <a:ext cx="95782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55017" y="2590800"/>
                <a:ext cx="7954165" cy="3054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(~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Car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bh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Car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bh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Car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bh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Car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bh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17" y="2590800"/>
                <a:ext cx="7954165" cy="30544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3400" y="6206492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Changing the door will double the probability of getting the car!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8600" y="5441360"/>
                <a:ext cx="155254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441360"/>
                <a:ext cx="1552541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81141" y="5613025"/>
            <a:ext cx="68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: Probability that the goat is behind the door 3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94668" y="3112532"/>
                <a:ext cx="2882649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668" y="3112532"/>
                <a:ext cx="2882649" cy="615168"/>
              </a:xfrm>
              <a:prstGeom prst="rect">
                <a:avLst/>
              </a:prstGeom>
              <a:blipFill>
                <a:blip r:embed="rId6"/>
                <a:stretch>
                  <a:fillRect t="-117000" b="-16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9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5052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Outline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Probability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Discrete distributions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Continuous distributions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The Bernoulli distribution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2048701"/>
                <a:ext cx="10114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048701"/>
                <a:ext cx="101149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" y="170490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25090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9352" y="3550957"/>
                <a:ext cx="3232680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[0,1]</m:t>
                    </m:r>
                  </m:oMath>
                </a14:m>
                <a:r>
                  <a:rPr lang="en-US" dirty="0" smtClean="0"/>
                  <a:t> : Probability of success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2" y="3550957"/>
                <a:ext cx="3232680" cy="507831"/>
              </a:xfrm>
              <a:prstGeom prst="rect">
                <a:avLst/>
              </a:prstGeom>
              <a:blipFill>
                <a:blip r:embed="rId3"/>
                <a:stretch>
                  <a:fillRect r="-113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473067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5096470"/>
                <a:ext cx="205870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5096470"/>
                <a:ext cx="205870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42887" y="2537772"/>
                <a:ext cx="1395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{0,1}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887" y="2537772"/>
                <a:ext cx="1395638" cy="369332"/>
              </a:xfrm>
              <a:prstGeom prst="rect">
                <a:avLst/>
              </a:prstGeom>
              <a:blipFill>
                <a:blip r:embed="rId5"/>
                <a:stretch>
                  <a:fillRect l="-3493" t="-8197" r="-1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9352" y="2537772"/>
                <a:ext cx="4603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2" y="2537772"/>
                <a:ext cx="460331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47996" y="640561"/>
            <a:ext cx="8763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probability distribution of a random variable which takes value 1 with success probability and value 0 with failure probability .</a:t>
            </a:r>
          </a:p>
        </p:txBody>
      </p:sp>
    </p:spTree>
    <p:extLst>
      <p:ext uri="{BB962C8B-B14F-4D97-AF65-F5344CB8AC3E}">
        <p14:creationId xmlns:p14="http://schemas.microsoft.com/office/powerpoint/2010/main" val="5565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The Binomial Distribution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9029" y="2240142"/>
                <a:ext cx="4165371" cy="100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endParaRPr lang="en-US" sz="1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29" y="2240142"/>
                <a:ext cx="4165371" cy="1007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3803726"/>
                <a:ext cx="3708451" cy="879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: Sample size (number of trials)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[0,1]</m:t>
                    </m:r>
                  </m:oMath>
                </a14:m>
                <a:r>
                  <a:rPr lang="en-US" dirty="0" smtClean="0"/>
                  <a:t> : Probability of success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03726"/>
                <a:ext cx="3708451" cy="879664"/>
              </a:xfrm>
              <a:prstGeom prst="rect">
                <a:avLst/>
              </a:prstGeom>
              <a:blipFill>
                <a:blip r:embed="rId3"/>
                <a:stretch>
                  <a:fillRect r="-82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5208860"/>
                <a:ext cx="225183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𝑛𝑝</m:t>
                      </m:r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08860"/>
                <a:ext cx="225183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29200" y="2651408"/>
                <a:ext cx="165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{0,1,…,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i="1" dirty="0" smtClean="0"/>
                  <a:t>: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651408"/>
                <a:ext cx="1659365" cy="369332"/>
              </a:xfrm>
              <a:prstGeom prst="rect">
                <a:avLst/>
              </a:prstGeom>
              <a:blipFill>
                <a:blip r:embed="rId5"/>
                <a:stretch>
                  <a:fillRect t="-9836" r="-18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8600" y="18708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335975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483952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344" y="6412468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= 1, the binomial distribution is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a Bernoulli distribution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254" y="766419"/>
                <a:ext cx="8672146" cy="92333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The distribution on the </a:t>
                </a:r>
                <a:r>
                  <a:rPr lang="en-US" dirty="0">
                    <a:solidFill>
                      <a:srgbClr val="FF0000"/>
                    </a:solidFill>
                  </a:rPr>
                  <a:t>number of successes </a:t>
                </a:r>
                <a:r>
                  <a:rPr lang="en-US" dirty="0"/>
                  <a:t>in 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yes/no </a:t>
                </a:r>
                <a:r>
                  <a:rPr lang="en-US" dirty="0" smtClean="0"/>
                  <a:t>experiments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total number of heads among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coin tossing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4" y="766419"/>
                <a:ext cx="8672146" cy="923330"/>
              </a:xfrm>
              <a:prstGeom prst="rect">
                <a:avLst/>
              </a:prstGeom>
              <a:blipFill>
                <a:blip r:embed="rId6"/>
                <a:stretch>
                  <a:fillRect l="-561" t="-3268" b="-91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5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2518478"/>
                <a:ext cx="3952429" cy="1075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518478"/>
                <a:ext cx="3952429" cy="1075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5000" y="4565034"/>
                <a:ext cx="1280543" cy="46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: rate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565034"/>
                <a:ext cx="1280543" cy="464166"/>
              </a:xfrm>
              <a:prstGeom prst="rect">
                <a:avLst/>
              </a:prstGeom>
              <a:blipFill>
                <a:blip r:embed="rId3"/>
                <a:stretch>
                  <a:fillRect r="-38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5706070"/>
                <a:ext cx="131882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5706070"/>
                <a:ext cx="131882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71600" y="3585278"/>
                <a:ext cx="1749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0,1,2,…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85278"/>
                <a:ext cx="174900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The Poisson Distribution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211076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407808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535511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0707" y="698794"/>
                <a:ext cx="8638493" cy="120032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Expresses the probability of a given </a:t>
                </a:r>
                <a:r>
                  <a:rPr lang="en-US" dirty="0">
                    <a:solidFill>
                      <a:srgbClr val="FF0000"/>
                    </a:solidFill>
                  </a:rPr>
                  <a:t>number of events occurring in a fixed interval of time or space </a:t>
                </a:r>
                <a:r>
                  <a:rPr lang="en-US" dirty="0"/>
                  <a:t>if these events occur with a known average rate (lambda</a:t>
                </a:r>
                <a:r>
                  <a:rPr lang="en-US" dirty="0" smtClean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number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of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birth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per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hour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on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given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day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in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hospital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disease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cases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within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given</m:t>
                    </m:r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/>
                      </a:rPr>
                      <m:t>town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7" y="698794"/>
                <a:ext cx="8638493" cy="1200329"/>
              </a:xfrm>
              <a:prstGeom prst="rect">
                <a:avLst/>
              </a:prstGeom>
              <a:blipFill>
                <a:blip r:embed="rId6"/>
                <a:stretch>
                  <a:fillRect l="-564" t="-2513" b="-452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The Poisson Distribution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800" y="1555756"/>
                <a:ext cx="6741013" cy="818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55756"/>
                <a:ext cx="6741013" cy="818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1000" y="2590800"/>
                <a:ext cx="8458200" cy="818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…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90800"/>
                <a:ext cx="8458200" cy="818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2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2160313"/>
                <a:ext cx="40017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dirty="0" smtClean="0">
                    <a:ea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Geometric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Geometric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160313"/>
                <a:ext cx="4001737" cy="923330"/>
              </a:xfrm>
              <a:prstGeom prst="rect">
                <a:avLst/>
              </a:prstGeom>
              <a:blipFill>
                <a:blip r:embed="rId2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5000" y="4206869"/>
                <a:ext cx="291804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: Probability of success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206869"/>
                <a:ext cx="2918043" cy="507831"/>
              </a:xfrm>
              <a:prstGeom prst="rect">
                <a:avLst/>
              </a:prstGeom>
              <a:blipFill>
                <a:blip r:embed="rId3"/>
                <a:stretch>
                  <a:fillRect r="-1253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5097437"/>
                <a:ext cx="1789272" cy="1138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ea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5097437"/>
                <a:ext cx="1789272" cy="1138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71600" y="3227113"/>
                <a:ext cx="1749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0,1,2,…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27113"/>
                <a:ext cx="174900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The Geometric Distribution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752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371992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474648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017" y="764217"/>
            <a:ext cx="854996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probability distribution of the number X of Bernoulli trials needed to get one success</a:t>
            </a:r>
          </a:p>
        </p:txBody>
      </p:sp>
    </p:spTree>
    <p:extLst>
      <p:ext uri="{BB962C8B-B14F-4D97-AF65-F5344CB8AC3E}">
        <p14:creationId xmlns:p14="http://schemas.microsoft.com/office/powerpoint/2010/main" val="12083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5052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Outline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Probability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Discrete distributions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Continuous distributions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1371600"/>
                <a:ext cx="5973367" cy="113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Multin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Multin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371600"/>
                <a:ext cx="5973367" cy="1130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5000" y="3373519"/>
                <a:ext cx="4897110" cy="1003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: Sample size (number of trials)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[0,1]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Probability of occurrence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3373519"/>
                <a:ext cx="4897110" cy="1003673"/>
              </a:xfrm>
              <a:prstGeom prst="rect">
                <a:avLst/>
              </a:prstGeom>
              <a:blipFill>
                <a:blip r:embed="rId3"/>
                <a:stretch>
                  <a:fillRect b="-6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4868837"/>
                <a:ext cx="2414700" cy="152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cov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868837"/>
                <a:ext cx="2414700" cy="1528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10733" y="2530214"/>
                <a:ext cx="186929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0,1,…,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33" y="2530214"/>
                <a:ext cx="1869294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87133" y="2514600"/>
                <a:ext cx="118898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33" y="2514600"/>
                <a:ext cx="1188980" cy="422873"/>
              </a:xfrm>
              <a:prstGeom prst="rect">
                <a:avLst/>
              </a:prstGeom>
              <a:blipFill>
                <a:blip r:embed="rId6"/>
                <a:stretch>
                  <a:fillRect l="-23590" t="-100000" b="-1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The Multinomial Distribution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96388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293120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451788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56023" y="1414092"/>
                <a:ext cx="2568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 Vector!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23" y="1414092"/>
                <a:ext cx="2568139" cy="369332"/>
              </a:xfrm>
              <a:prstGeom prst="rect">
                <a:avLst/>
              </a:prstGeom>
              <a:blipFill>
                <a:blip r:embed="rId7"/>
                <a:stretch>
                  <a:fillRect t="-9836" r="-9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5052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Outline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Probability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Discrete distributions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Continuous distributions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1371600"/>
                <a:ext cx="2787238" cy="936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U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U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371600"/>
                <a:ext cx="2787238" cy="936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5000" y="3418156"/>
                <a:ext cx="2629951" cy="46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: Boundaries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3418156"/>
                <a:ext cx="2629951" cy="464166"/>
              </a:xfrm>
              <a:prstGeom prst="rect">
                <a:avLst/>
              </a:prstGeom>
              <a:blipFill rotWithShape="1">
                <a:blip r:embed="rId3"/>
                <a:stretch>
                  <a:fillRect r="-162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4868837"/>
                <a:ext cx="2066976" cy="14475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868837"/>
                <a:ext cx="2066976" cy="1447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95400" y="2364052"/>
                <a:ext cx="1178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364052"/>
                <a:ext cx="11786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" y="96388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93120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1788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and variance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Univariate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1371600"/>
                <a:ext cx="5054589" cy="1441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371600"/>
                <a:ext cx="5054589" cy="14413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5000" y="3418156"/>
                <a:ext cx="330019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: Mean (location)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: Standard deviation (scale)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3418156"/>
                <a:ext cx="3300199" cy="923330"/>
              </a:xfrm>
              <a:prstGeom prst="rect">
                <a:avLst/>
              </a:prstGeom>
              <a:blipFill rotWithShape="1">
                <a:blip r:embed="rId3"/>
                <a:stretch>
                  <a:fillRect r="-1107"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4868837"/>
                <a:ext cx="145014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868837"/>
                <a:ext cx="145014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10074" y="2660126"/>
                <a:ext cx="1451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[−∞,∞]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74" y="2660126"/>
                <a:ext cx="145161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" y="96388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93120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1788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11425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1371600"/>
                <a:ext cx="6417398" cy="1035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371600"/>
                <a:ext cx="6417398" cy="1035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5000" y="3418156"/>
                <a:ext cx="6318781" cy="94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Mean vector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≽</m:t>
                    </m:r>
                    <m:r>
                      <a:rPr lang="en-US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: Positive semi definite covariance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3418156"/>
                <a:ext cx="6318781" cy="946541"/>
              </a:xfrm>
              <a:prstGeom prst="rect">
                <a:avLst/>
              </a:prstGeom>
              <a:blipFill>
                <a:blip r:embed="rId3"/>
                <a:stretch>
                  <a:fillRect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4868837"/>
                <a:ext cx="132125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868837"/>
                <a:ext cx="132125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3322" y="2439612"/>
                <a:ext cx="2568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: Vector!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22" y="2439612"/>
                <a:ext cx="2568139" cy="369332"/>
              </a:xfrm>
              <a:prstGeom prst="rect">
                <a:avLst/>
              </a:prstGeom>
              <a:blipFill>
                <a:blip r:embed="rId5"/>
                <a:stretch>
                  <a:fillRect t="-8197" r="-11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05715" y="2438788"/>
                <a:ext cx="1518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∈[−∞,∞]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15" y="2438788"/>
                <a:ext cx="151868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8600" y="96388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93120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451788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3980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838200"/>
                <a:ext cx="8229600" cy="1589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 random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/>
                  </a:rPr>
                  <a:t> is a Gaussian random vector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are jointly Gaussian </a:t>
                </a:r>
                <a:r>
                  <a:rPr lang="en-US" dirty="0" err="1" smtClean="0">
                    <a:ea typeface="Cambria Math"/>
                  </a:rPr>
                  <a:t>r.v.s</a:t>
                </a:r>
                <a:r>
                  <a:rPr lang="en-US" dirty="0" smtClean="0">
                    <a:ea typeface="Cambria Math"/>
                  </a:rPr>
                  <a:t>.) if the joint pdf is of the form</a:t>
                </a:r>
              </a:p>
              <a:p>
                <a:r>
                  <a:rPr lang="en-US" dirty="0" smtClean="0">
                    <a:ea typeface="Cambria Math"/>
                  </a:rPr>
                  <a:t> </a:t>
                </a:r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38200"/>
                <a:ext cx="8229600" cy="1589794"/>
              </a:xfrm>
              <a:prstGeom prst="rect">
                <a:avLst/>
              </a:prstGeom>
              <a:blipFill>
                <a:blip r:embed="rId2"/>
                <a:stretch>
                  <a:fillRect l="-593" t="-230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04800" y="3124200"/>
            <a:ext cx="84582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Property 1 </a:t>
            </a:r>
            <a:r>
              <a:rPr lang="en-US" dirty="0" smtClean="0"/>
              <a:t>: For a GRV, </a:t>
            </a:r>
            <a:r>
              <a:rPr lang="en-US" dirty="0" err="1" smtClean="0"/>
              <a:t>uncorrelation</a:t>
            </a:r>
            <a:r>
              <a:rPr lang="en-US" dirty="0" smtClean="0"/>
              <a:t> implies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3810000"/>
                <a:ext cx="8686800" cy="1222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This can be verified by 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joint pdf.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dirty="0"/>
                  <a:t> becomes diagonal and so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and the joint pdf reduces to the product of the marginal 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0"/>
                <a:ext cx="8686800" cy="1222642"/>
              </a:xfrm>
              <a:prstGeom prst="rect">
                <a:avLst/>
              </a:prstGeom>
              <a:blipFill>
                <a:blip r:embed="rId3"/>
                <a:stretch>
                  <a:fillRect l="-561" t="-199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4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990600"/>
                <a:ext cx="8458200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Property 2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Linear transformation of a GRV yields a GRV, i.e.,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full rank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𝐴𝑌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458200" cy="1200329"/>
              </a:xfrm>
              <a:prstGeom prst="rect">
                <a:avLst/>
              </a:prstGeom>
              <a:blipFill>
                <a:blip r:embed="rId3"/>
                <a:stretch>
                  <a:fillRect l="-649" t="-306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81754" y="3153889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𝑍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𝑍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𝐴𝑌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AE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754" y="3153889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30081" y="3121242"/>
                <a:ext cx="47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81" y="3121242"/>
                <a:ext cx="4747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9080" y="4876800"/>
                <a:ext cx="8610600" cy="1847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Let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Find the joint pdf of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4876800"/>
                <a:ext cx="8610600" cy="1847172"/>
              </a:xfrm>
              <a:prstGeom prst="rect">
                <a:avLst/>
              </a:prstGeom>
              <a:blipFill>
                <a:blip r:embed="rId6"/>
                <a:stretch>
                  <a:fillRect l="-637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38400" y="4343400"/>
            <a:ext cx="655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(The proof is not complete; we need to show the joint PDF is in a right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080" y="2254378"/>
                <a:ext cx="842772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Because </a:t>
                </a:r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𝑍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2254378"/>
                <a:ext cx="8427720" cy="769441"/>
              </a:xfrm>
              <a:prstGeom prst="rect">
                <a:avLst/>
              </a:prstGeom>
              <a:blipFill>
                <a:blip r:embed="rId7"/>
                <a:stretch>
                  <a:fillRect l="-651" t="-4762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2" y="1185824"/>
                <a:ext cx="8229600" cy="190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1. Assume we have </a:t>
                </a:r>
                <a:r>
                  <a:rPr lang="en-US" sz="1400" dirty="0"/>
                  <a:t>a</a:t>
                </a:r>
                <a:r>
                  <a:rPr lang="en-US" sz="1400" dirty="0" smtClean="0"/>
                  <a:t> random vector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1400" dirty="0" smtClean="0">
                    <a:ea typeface="Cambria Math"/>
                  </a:rPr>
                  <a:t> is a Gaussian random vector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 smtClean="0">
                    <a:ea typeface="Cambria Math"/>
                  </a:rPr>
                  <a:t> are jointly   </a:t>
                </a:r>
              </a:p>
              <a:p>
                <a:r>
                  <a:rPr lang="en-US" sz="1400" dirty="0" smtClean="0">
                    <a:ea typeface="Cambria Math"/>
                  </a:rPr>
                  <a:t>Gaussian </a:t>
                </a:r>
                <a:r>
                  <a:rPr lang="en-US" sz="1400" dirty="0" err="1" smtClean="0">
                    <a:ea typeface="Cambria Math"/>
                  </a:rPr>
                  <a:t>r.v.s</a:t>
                </a:r>
                <a:r>
                  <a:rPr lang="en-US" sz="1400" dirty="0" smtClean="0">
                    <a:ea typeface="Cambria Math"/>
                  </a:rPr>
                  <a:t>.) if the joint pdf is of the form</a:t>
                </a:r>
                <a:endParaRPr lang="en-US" sz="1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(2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400" i="1"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b="1" dirty="0" smtClean="0"/>
              </a:p>
              <a:p>
                <a:endParaRPr lang="en-US" sz="1400" b="1" dirty="0"/>
              </a:p>
              <a:p>
                <a:r>
                  <a:rPr lang="en-US" sz="1400" dirty="0" smtClean="0"/>
                  <a:t>2 To </a:t>
                </a:r>
                <a:r>
                  <a:rPr lang="en-US" sz="1400" dirty="0"/>
                  <a:t>compute the probability of the transformed random vector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</m:oMath>
                </a14:m>
                <a:r>
                  <a:rPr lang="en-US" sz="1400" dirty="0"/>
                  <a:t> utilizing the existing pdf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1400" dirty="0"/>
                  <a:t>, there should be one-to-one relationship between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</m:oMath>
                </a14:m>
                <a:endParaRPr lang="en-US" sz="1400" dirty="0"/>
              </a:p>
              <a:p>
                <a:r>
                  <a:rPr lang="en-US" sz="1400" dirty="0" smtClean="0">
                    <a:sym typeface="Wingdings" panose="05000000000000000000" pitchFamily="2" charset="2"/>
                  </a:rPr>
                  <a:t>                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𝐴𝑥</m:t>
                    </m:r>
                  </m:oMath>
                </a14:m>
                <a:r>
                  <a:rPr lang="en-US" sz="1400" dirty="0"/>
                  <a:t> have a solution only when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has full rank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/>
                  <a:t>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</m:oMath>
                </a14:m>
                <a:endParaRPr lang="en-US" sz="14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2" y="1185824"/>
                <a:ext cx="8229600" cy="1903342"/>
              </a:xfrm>
              <a:prstGeom prst="rect">
                <a:avLst/>
              </a:prstGeom>
              <a:blipFill>
                <a:blip r:embed="rId2"/>
                <a:stretch>
                  <a:fillRect l="-222" t="-641" r="-296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3167024"/>
                <a:ext cx="8343899" cy="871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ea typeface="Cambria Math"/>
                  </a:rPr>
                  <a:t>3. Assuming the left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400" dirty="0" smtClean="0"/>
                  <a:t> is equivalent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 smtClean="0"/>
                  <a:t>, we can compute the pdf for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</m:oMath>
                </a14:m>
                <a:r>
                  <a:rPr lang="en-US" sz="1400" dirty="0" smtClean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:</a:t>
                </a:r>
              </a:p>
              <a:p>
                <a:endParaRPr lang="en-US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67024"/>
                <a:ext cx="8343899" cy="871905"/>
              </a:xfrm>
              <a:prstGeom prst="rect">
                <a:avLst/>
              </a:prstGeom>
              <a:blipFill>
                <a:blip r:embed="rId3"/>
                <a:stretch>
                  <a:fillRect l="-219" t="-699" b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1" y="4157624"/>
                <a:ext cx="8343899" cy="186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ea typeface="Cambria Math"/>
                  </a:rPr>
                  <a:t>4. Assuming the left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400" dirty="0" smtClean="0"/>
                  <a:t> is equivalent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 smtClean="0"/>
                  <a:t>, we can compute the pdf for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</m:oMath>
                </a14:m>
                <a:r>
                  <a:rPr lang="en-US" sz="1400" dirty="0" smtClean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:</a:t>
                </a:r>
              </a:p>
              <a:p>
                <a:endParaRPr lang="en-US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func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                              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(2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400" i="1"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                       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(2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𝐴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400" i="1"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𝐴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Σ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4157624"/>
                <a:ext cx="8343899" cy="1862176"/>
              </a:xfrm>
              <a:prstGeom prst="rect">
                <a:avLst/>
              </a:prstGeom>
              <a:blipFill>
                <a:blip r:embed="rId4"/>
                <a:stretch>
                  <a:fillRect l="-219" t="-327" b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33800" y="6135469"/>
                <a:ext cx="1352422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135469"/>
                <a:ext cx="135242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Multivariate Normal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142" y="81649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Rough proof of Property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990600"/>
                <a:ext cx="8458200" cy="21972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Property 3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Marginal of GRV are Gaussian, i.e., if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GRV then for any subset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⊂{1, 2,,…,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indexes, the RV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ea typeface="Cambria Math"/>
                  </a:rPr>
                  <a:t> is GRV</a:t>
                </a:r>
              </a:p>
              <a:p>
                <a:endParaRPr lang="en-US" sz="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458200" cy="2197268"/>
              </a:xfrm>
              <a:prstGeom prst="rect">
                <a:avLst/>
              </a:prstGeom>
              <a:blipFill>
                <a:blip r:embed="rId3"/>
                <a:stretch>
                  <a:fillRect l="-64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3505200"/>
                <a:ext cx="8177175" cy="3025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To show this we use Property 2. For example,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=3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, we can express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 as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0   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Therefore,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eqAr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05200"/>
                <a:ext cx="8177175" cy="3025124"/>
              </a:xfrm>
              <a:prstGeom prst="rect">
                <a:avLst/>
              </a:prstGeom>
              <a:blipFill>
                <a:blip r:embed="rId4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629400" y="2910869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Converse is not generally true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990600"/>
                <a:ext cx="8458200" cy="266226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Property 4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Conditionals of a GRV are Gaussians, more specifically, if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|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−−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|</m:t>
                                </m:r>
                              </m:e>
                            </m:eqArr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US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/>
              </a:p>
              <a:p>
                <a:pPr algn="ctr"/>
                <a:endParaRPr lang="en-US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/>
              </a:p>
              <a:p>
                <a:pPr algn="ctr"/>
                <a:endParaRPr lang="en-US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/>
              </a:p>
              <a:p>
                <a:pPr algn="ctr"/>
                <a:endParaRPr lang="en-US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/>
              </a:p>
              <a:p>
                <a:pPr algn="ctr"/>
                <a:endParaRPr lang="en-US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800" dirty="0"/>
              </a:p>
              <a:p>
                <a:pPr algn="ctr"/>
                <a:endParaRPr lang="en-US" sz="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458200" cy="2662267"/>
              </a:xfrm>
              <a:prstGeom prst="rect">
                <a:avLst/>
              </a:prstGeom>
              <a:blipFill>
                <a:blip r:embed="rId3"/>
                <a:stretch>
                  <a:fillRect l="-649" t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2726203"/>
                <a:ext cx="594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 RV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dim RV, then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26203"/>
                <a:ext cx="5943600" cy="369332"/>
              </a:xfrm>
              <a:prstGeom prst="rect">
                <a:avLst/>
              </a:prstGeom>
              <a:blipFill>
                <a:blip r:embed="rId4"/>
                <a:stretch>
                  <a:fillRect l="-9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05000" y="3222780"/>
                <a:ext cx="5623399" cy="371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222780"/>
                <a:ext cx="5623399" cy="371961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600" y="402424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Example: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29091" y="3962400"/>
                <a:ext cx="2512354" cy="1064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ㅡ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</m:e>
                              </m:eqArr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ㅡ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e>
                              </m:eqArr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ㅡ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91" y="3962400"/>
                <a:ext cx="2512354" cy="1064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69505" y="5248094"/>
                <a:ext cx="4236095" cy="55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𝐸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05" y="5248094"/>
                <a:ext cx="4236095" cy="551946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69505" y="5955624"/>
                <a:ext cx="4017574" cy="546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</m:eqAr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9</m:t>
                              </m:r>
                            </m:e>
                          </m:eqAr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2 1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05" y="5955624"/>
                <a:ext cx="4017574" cy="5464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7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5052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Outline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Probability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Discrete distributions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Continuous distributions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2293586"/>
                <a:ext cx="4295920" cy="951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293586"/>
                <a:ext cx="4295920" cy="951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5000" y="3953470"/>
                <a:ext cx="381982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: Shape parameter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: Rate parameter (Inverse </a:t>
                </a:r>
                <a:r>
                  <a:rPr lang="en-US" dirty="0" smtClean="0"/>
                  <a:t>scale)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3953470"/>
                <a:ext cx="3819828" cy="923330"/>
              </a:xfrm>
              <a:prstGeom prst="rect">
                <a:avLst/>
              </a:prstGeom>
              <a:blipFill>
                <a:blip r:embed="rId3"/>
                <a:stretch>
                  <a:fillRect l="-478"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5364733"/>
                <a:ext cx="1448410" cy="1134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5364733"/>
                <a:ext cx="1448410" cy="1134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52311" y="3082534"/>
                <a:ext cx="7975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311" y="3082534"/>
                <a:ext cx="79759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98121" y="3154908"/>
                <a:ext cx="4145879" cy="563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  <a:ea typeface="Cambria Math"/>
                  </a:rPr>
                  <a:t>Gamma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Γ</m:t>
                    </m:r>
                    <m:d>
                      <m:d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15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500" dirty="0">
                    <a:solidFill>
                      <a:srgbClr val="FF0000"/>
                    </a:solidFill>
                  </a:rPr>
                  <a:t>is a normalization constant </a:t>
                </a:r>
                <a:endParaRPr lang="en-US" sz="1500" dirty="0" smtClean="0">
                  <a:solidFill>
                    <a:srgbClr val="FF0000"/>
                  </a:solidFill>
                </a:endParaRPr>
              </a:p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to </a:t>
                </a:r>
                <a:r>
                  <a:rPr lang="en-US" sz="1500" dirty="0">
                    <a:solidFill>
                      <a:srgbClr val="FF0000"/>
                    </a:solidFill>
                  </a:rPr>
                  <a:t>ensure that the total probability integrates to 1.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21" y="3154908"/>
                <a:ext cx="4145879" cy="563744"/>
              </a:xfrm>
              <a:prstGeom prst="rect">
                <a:avLst/>
              </a:prstGeom>
              <a:blipFill>
                <a:blip r:embed="rId6"/>
                <a:stretch>
                  <a:fillRect l="-588" t="-108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21567" y="2522060"/>
                <a:ext cx="1967526" cy="560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en-US" sz="14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567" y="2522060"/>
                <a:ext cx="1967526" cy="560474"/>
              </a:xfrm>
              <a:prstGeom prst="rect">
                <a:avLst/>
              </a:prstGeom>
              <a:blipFill>
                <a:blip r:embed="rId7"/>
                <a:stretch>
                  <a:fillRect l="-1858" t="-151087" b="-2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8600" y="188587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52692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499540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759067"/>
            <a:ext cx="836005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</a:rPr>
              <a:t>T</a:t>
            </a:r>
            <a:r>
              <a:rPr lang="en-US" dirty="0" smtClean="0">
                <a:solidFill>
                  <a:srgbClr val="252525"/>
                </a:solidFill>
              </a:rPr>
              <a:t>he gamma distribution is frequently used to model waiting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arrival times in the Poisson process have gamma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2293586"/>
                <a:ext cx="4295920" cy="951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293586"/>
                <a:ext cx="4295920" cy="951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5000" y="3953470"/>
                <a:ext cx="38030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: Shape parameters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: I</a:t>
                </a:r>
                <a:r>
                  <a:rPr lang="en-US" dirty="0" smtClean="0"/>
                  <a:t>nverse scale (rate) parameters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3953470"/>
                <a:ext cx="3803092" cy="923330"/>
              </a:xfrm>
              <a:prstGeom prst="rect">
                <a:avLst/>
              </a:prstGeom>
              <a:blipFill>
                <a:blip r:embed="rId3"/>
                <a:stretch>
                  <a:fillRect l="-481" r="-641"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5364733"/>
                <a:ext cx="1448410" cy="1134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5364733"/>
                <a:ext cx="1448410" cy="1134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52311" y="3082534"/>
                <a:ext cx="7975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311" y="3082534"/>
                <a:ext cx="79759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8600" y="188587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52692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499540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759067"/>
            <a:ext cx="836005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</a:rPr>
              <a:t>T</a:t>
            </a:r>
            <a:r>
              <a:rPr lang="en-US" dirty="0" smtClean="0">
                <a:solidFill>
                  <a:srgbClr val="252525"/>
                </a:solidFill>
              </a:rPr>
              <a:t>he gamma distribution is frequently used to model waiting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arrival times in the Poisson process have gamma distributions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2057401"/>
            <a:ext cx="3003252" cy="18388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273" y="3896256"/>
            <a:ext cx="3119966" cy="19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Gamma Distribution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759067"/>
            <a:ext cx="836005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</a:rPr>
              <a:t>T</a:t>
            </a:r>
            <a:r>
              <a:rPr lang="en-US" dirty="0" smtClean="0">
                <a:solidFill>
                  <a:srgbClr val="252525"/>
                </a:solidFill>
              </a:rPr>
              <a:t>he gamma distribution is frequently used to model waiting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arrival times in the Poisson process have gamma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3400" y="3416733"/>
                <a:ext cx="6727229" cy="1688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Γ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α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>
                    <a:ea typeface="Cambria Math"/>
                  </a:rPr>
                  <a:t>  for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&gt;0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Γ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Γ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!,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416733"/>
                <a:ext cx="6727229" cy="1688667"/>
              </a:xfrm>
              <a:prstGeom prst="rect">
                <a:avLst/>
              </a:prstGeom>
              <a:blipFill>
                <a:blip r:embed="rId2"/>
                <a:stretch>
                  <a:fillRect l="-1088" t="-30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4785" y="5410200"/>
                <a:ext cx="4219920" cy="1029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 smtClean="0">
                    <a:ea typeface="Cambria Math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Γ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l-G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85" y="5410200"/>
                <a:ext cx="4219920" cy="1029577"/>
              </a:xfrm>
              <a:prstGeom prst="rect">
                <a:avLst/>
              </a:prstGeom>
              <a:blipFill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280" y="1743798"/>
                <a:ext cx="4295920" cy="951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0" y="1743798"/>
                <a:ext cx="4295920" cy="951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69591" y="2532746"/>
                <a:ext cx="7975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91" y="2532746"/>
                <a:ext cx="79759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28600" y="2976538"/>
            <a:ext cx="298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Properties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368051"/>
                <a:ext cx="70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051"/>
                <a:ext cx="7073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90600" y="1066800"/>
                <a:ext cx="4572000" cy="41839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+1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β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066800"/>
                <a:ext cx="4572000" cy="4183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3048000" y="2663451"/>
            <a:ext cx="1447800" cy="990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8819" y="24061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62600" y="2590800"/>
                <a:ext cx="2787879" cy="545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90800"/>
                <a:ext cx="2787879" cy="545277"/>
              </a:xfrm>
              <a:prstGeom prst="rect">
                <a:avLst/>
              </a:prstGeom>
              <a:blipFill>
                <a:blip r:embed="rId4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62600" y="3136077"/>
                <a:ext cx="3585405" cy="562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+1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+1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+1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136077"/>
                <a:ext cx="3585405" cy="562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71800" y="3719422"/>
                <a:ext cx="1748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l-GR" sz="1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+1</m:t>
                          </m:r>
                        </m:e>
                      </m:d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19422"/>
                <a:ext cx="174894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2981833"/>
                <a:ext cx="2892010" cy="987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981833"/>
                <a:ext cx="2892010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000" y="4319372"/>
                <a:ext cx="2687531" cy="46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: the rate parameter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319372"/>
                <a:ext cx="2687531" cy="464166"/>
              </a:xfrm>
              <a:prstGeom prst="rect">
                <a:avLst/>
              </a:prstGeom>
              <a:blipFill>
                <a:blip r:embed="rId3"/>
                <a:stretch>
                  <a:fillRect r="-136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5000" y="5184355"/>
                <a:ext cx="1418850" cy="1133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5184355"/>
                <a:ext cx="1418850" cy="1133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27010" y="3277765"/>
                <a:ext cx="14936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≥ 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010" y="3277765"/>
                <a:ext cx="149362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" y="262296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89282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81502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Mean, variance and mode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527010" y="3534328"/>
                <a:ext cx="14936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010" y="3534328"/>
                <a:ext cx="149362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66700" y="710316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52525"/>
                </a:solidFill>
              </a:rPr>
              <a:t>Model </a:t>
            </a:r>
            <a:r>
              <a:rPr lang="en-US" dirty="0">
                <a:solidFill>
                  <a:srgbClr val="FF0000"/>
                </a:solidFill>
              </a:rPr>
              <a:t>the time between the occurrence of events </a:t>
            </a:r>
            <a:r>
              <a:rPr lang="en-US" dirty="0">
                <a:solidFill>
                  <a:srgbClr val="252525"/>
                </a:solidFill>
              </a:rPr>
              <a:t>in an interval of time, or the distance between events in </a:t>
            </a:r>
            <a:r>
              <a:rPr lang="en-US" dirty="0" smtClean="0">
                <a:solidFill>
                  <a:srgbClr val="252525"/>
                </a:solidFill>
              </a:rPr>
              <a:t>space.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52525"/>
                </a:solidFill>
              </a:rPr>
              <a:t>The </a:t>
            </a:r>
            <a:r>
              <a:rPr lang="en-US" dirty="0">
                <a:solidFill>
                  <a:srgbClr val="252525"/>
                </a:solidFill>
              </a:rPr>
              <a:t>duration of a phone call to a help center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52525"/>
                </a:solidFill>
              </a:rPr>
              <a:t>The </a:t>
            </a:r>
            <a:r>
              <a:rPr lang="en-US" dirty="0">
                <a:solidFill>
                  <a:srgbClr val="252525"/>
                </a:solidFill>
              </a:rPr>
              <a:t>time between successive failures of a </a:t>
            </a:r>
            <a:r>
              <a:rPr lang="en-US" dirty="0" smtClean="0">
                <a:solidFill>
                  <a:srgbClr val="252525"/>
                </a:solidFill>
              </a:rPr>
              <a:t>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52525"/>
                </a:solidFill>
              </a:rPr>
              <a:t>The exponential random variable can be viewed as a continuous analogue of the geometric distribution</a:t>
            </a:r>
            <a:endParaRPr lang="en-US" dirty="0">
              <a:solidFill>
                <a:srgbClr val="25252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6336268"/>
                <a:ext cx="2509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336268"/>
                <a:ext cx="250902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6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Beta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1905000"/>
                <a:ext cx="4823052" cy="93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905000"/>
                <a:ext cx="4823052" cy="938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5000" y="4599852"/>
                <a:ext cx="290329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: Shape parameters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599852"/>
                <a:ext cx="2903295" cy="507831"/>
              </a:xfrm>
              <a:prstGeom prst="rect">
                <a:avLst/>
              </a:prstGeom>
              <a:blipFill>
                <a:blip r:embed="rId3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5593333"/>
                <a:ext cx="3230308" cy="118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5593333"/>
                <a:ext cx="3230308" cy="1188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0" y="1886744"/>
                <a:ext cx="1120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[0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86744"/>
                <a:ext cx="112005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43400" y="2957200"/>
                <a:ext cx="414587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 smtClean="0">
                    <a:solidFill>
                      <a:srgbClr val="FF0000"/>
                    </a:solidFill>
                    <a:ea typeface="Cambria Math"/>
                  </a:rPr>
                  <a:t>Beta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5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5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5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rgbClr val="FF0000"/>
                    </a:solidFill>
                  </a:rPr>
                  <a:t> is a normalization constant </a:t>
                </a:r>
                <a:endParaRPr lang="en-US" sz="1500" dirty="0" smtClean="0">
                  <a:solidFill>
                    <a:srgbClr val="FF0000"/>
                  </a:solidFill>
                </a:endParaRPr>
              </a:p>
              <a:p>
                <a:r>
                  <a:rPr lang="en-US" sz="1500" dirty="0" smtClean="0">
                    <a:solidFill>
                      <a:srgbClr val="FF0000"/>
                    </a:solidFill>
                  </a:rPr>
                  <a:t>to </a:t>
                </a:r>
                <a:r>
                  <a:rPr lang="en-US" sz="1500" dirty="0">
                    <a:solidFill>
                      <a:srgbClr val="FF0000"/>
                    </a:solidFill>
                  </a:rPr>
                  <a:t>ensure that the total probability integrates to 1.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957200"/>
                <a:ext cx="4145879" cy="553998"/>
              </a:xfrm>
              <a:prstGeom prst="rect">
                <a:avLst/>
              </a:prstGeom>
              <a:blipFill>
                <a:blip r:embed="rId6"/>
                <a:stretch>
                  <a:fillRect l="-588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92066" y="2932223"/>
                <a:ext cx="2828659" cy="6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5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66" y="2932223"/>
                <a:ext cx="2828659" cy="610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365074" y="3541823"/>
                <a:ext cx="1904175" cy="575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74" y="3541823"/>
                <a:ext cx="1904175" cy="5757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28600" y="149728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410001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526108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" y="670635"/>
            <a:ext cx="84582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52525"/>
                </a:solidFill>
              </a:rPr>
              <a:t>The </a:t>
            </a:r>
            <a:r>
              <a:rPr lang="en-US" dirty="0">
                <a:solidFill>
                  <a:srgbClr val="252525"/>
                </a:solidFill>
              </a:rPr>
              <a:t>beta distribution is a suitable model for the random behavior of percentages and </a:t>
            </a:r>
            <a:r>
              <a:rPr lang="en-US" dirty="0" smtClean="0">
                <a:solidFill>
                  <a:srgbClr val="252525"/>
                </a:solidFill>
              </a:rPr>
              <a:t>proportions (i.e., </a:t>
            </a:r>
            <a:r>
              <a:rPr lang="en-US" dirty="0"/>
              <a:t>a distribution </a:t>
            </a:r>
            <a:r>
              <a:rPr lang="en-US" i="1" dirty="0"/>
              <a:t>of </a:t>
            </a:r>
            <a:r>
              <a:rPr lang="en-US" i="1" dirty="0" smtClean="0"/>
              <a:t>probabilities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Inverse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5000" y="2084113"/>
                <a:ext cx="5302414" cy="951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Inv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Inv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Gamma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084113"/>
                <a:ext cx="5302414" cy="951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9713" y="3440115"/>
                <a:ext cx="380309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: Shape parameters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: I</a:t>
                </a:r>
                <a:r>
                  <a:rPr lang="en-US" dirty="0" smtClean="0"/>
                  <a:t>nverse scale (rate) parameters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13" y="3440115"/>
                <a:ext cx="3803092" cy="923330"/>
              </a:xfrm>
              <a:prstGeom prst="rect">
                <a:avLst/>
              </a:prstGeom>
              <a:blipFill>
                <a:blip r:embed="rId3"/>
                <a:stretch>
                  <a:fillRect l="-481" r="-481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4983425"/>
                <a:ext cx="2895664" cy="1213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983425"/>
                <a:ext cx="2895664" cy="1213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24527" y="2084113"/>
                <a:ext cx="812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27" y="2084113"/>
                <a:ext cx="8122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13280" y="5135572"/>
                <a:ext cx="1054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&gt; 1</a:t>
                </a:r>
                <a:endParaRPr lang="en-US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280" y="5135572"/>
                <a:ext cx="1054006" cy="369332"/>
              </a:xfrm>
              <a:prstGeom prst="rect">
                <a:avLst/>
              </a:prstGeom>
              <a:blipFill>
                <a:blip r:embed="rId6"/>
                <a:stretch>
                  <a:fillRect l="-4624" t="-11475" r="-46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59592" y="5671036"/>
                <a:ext cx="1054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&gt; 2</a:t>
                </a:r>
                <a:endParaRPr lang="en-US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592" y="5671036"/>
                <a:ext cx="1054006" cy="369332"/>
              </a:xfrm>
              <a:prstGeom prst="rect">
                <a:avLst/>
              </a:prstGeom>
              <a:blipFill>
                <a:blip r:embed="rId7"/>
                <a:stretch>
                  <a:fillRect l="-4624" t="-11475" r="-46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28600" y="1676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31049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4614093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264" y="613425"/>
            <a:ext cx="8661336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distribution of the reciprocal of a variable distributed according to the gamma </a:t>
            </a:r>
            <a:r>
              <a:rPr lang="en-US" sz="1600" dirty="0" smtClean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Widely used for Bayesian statistics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44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</a:t>
            </a:r>
            <a:r>
              <a:rPr lang="en-US" b="1" dirty="0" err="1" smtClean="0">
                <a:solidFill>
                  <a:srgbClr val="0000FF"/>
                </a:solidFill>
              </a:rPr>
              <a:t>Dirichlet</a:t>
            </a:r>
            <a:r>
              <a:rPr lang="en-US" b="1" dirty="0" smtClean="0">
                <a:solidFill>
                  <a:srgbClr val="0000FF"/>
                </a:solidFill>
              </a:rPr>
              <a:t> Distribution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332" y="700319"/>
            <a:ext cx="8661336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Multivariate generalization of the Beta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Probability distribution of probability distribution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3613" y="1527286"/>
                <a:ext cx="1552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13" y="1527286"/>
                <a:ext cx="155273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4998" y="1840468"/>
                <a:ext cx="1432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8" y="1840468"/>
                <a:ext cx="14329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82059" y="1471136"/>
                <a:ext cx="3808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richlet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59" y="1471136"/>
                <a:ext cx="38089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82059" y="1840468"/>
                <a:ext cx="3760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Multin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59" y="1840468"/>
                <a:ext cx="376006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73004" y="1527286"/>
                <a:ext cx="1233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04" y="1527286"/>
                <a:ext cx="12333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848600" y="1498191"/>
                <a:ext cx="1114536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498191"/>
                <a:ext cx="1114536" cy="391582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0267" y="2818728"/>
                <a:ext cx="5373651" cy="1067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richlet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richlet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B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⋯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7" y="2818728"/>
                <a:ext cx="5373651" cy="1067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4347" y="5265377"/>
                <a:ext cx="262206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&gt;0,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7" y="5265377"/>
                <a:ext cx="2622064" cy="507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1871" y="5960638"/>
                <a:ext cx="3755708" cy="897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,   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71" y="5960638"/>
                <a:ext cx="3755708" cy="897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488909" y="4485154"/>
                <a:ext cx="133036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  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09" y="4485154"/>
                <a:ext cx="1330364" cy="391646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668187" y="4453927"/>
                <a:ext cx="1180195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187" y="4453927"/>
                <a:ext cx="1180195" cy="422873"/>
              </a:xfrm>
              <a:prstGeom prst="rect">
                <a:avLst/>
              </a:prstGeom>
              <a:blipFill>
                <a:blip r:embed="rId12"/>
                <a:stretch>
                  <a:fillRect l="-24352" t="-100000" r="-518" b="-15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0267" y="4501765"/>
                <a:ext cx="3904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,…,</a:t>
                </a:r>
                <a:r>
                  <a:rPr lang="en-US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 probability simplex :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7" y="4501765"/>
                <a:ext cx="3904852" cy="369332"/>
              </a:xfrm>
              <a:prstGeom prst="rect">
                <a:avLst/>
              </a:prstGeom>
              <a:blipFill>
                <a:blip r:embed="rId13"/>
                <a:stretch>
                  <a:fillRect t="-8197" r="-6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093381" y="5171184"/>
                <a:ext cx="1643719" cy="696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381" y="5171184"/>
                <a:ext cx="1643719" cy="6962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14923" y="259046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923" y="504370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923" y="577597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 and variance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4923" y="692125"/>
            <a:ext cx="8700477" cy="174425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233458" y="2746269"/>
                <a:ext cx="1678345" cy="511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0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13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458" y="2746269"/>
                <a:ext cx="1678345" cy="511679"/>
              </a:xfrm>
              <a:prstGeom prst="rect">
                <a:avLst/>
              </a:prstGeom>
              <a:blipFill>
                <a:blip r:embed="rId15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239000" y="3265044"/>
                <a:ext cx="1917192" cy="518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en-US" sz="13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…</m:t>
                          </m:r>
                          <m:r>
                            <m:rPr>
                              <m:sty m:val="p"/>
                            </m:rPr>
                            <a:rPr lang="el-GR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265044"/>
                <a:ext cx="1917192" cy="518925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49287" y="3834652"/>
                <a:ext cx="348428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)⋯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⋯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287" y="3834652"/>
                <a:ext cx="3484287" cy="6690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133574" y="3850344"/>
                <a:ext cx="1947777" cy="718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  <m:r>
                        <a:rPr lang="en-US" sz="13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…</m:t>
                          </m:r>
                          <m:r>
                            <m:rPr>
                              <m:sty m:val="p"/>
                            </m:rPr>
                            <a:rPr lang="el-GR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3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1300" dirty="0"/>
              </a:p>
              <a:p>
                <a:pPr/>
                <a:endParaRPr lang="en-US" sz="13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574" y="3850344"/>
                <a:ext cx="1947777" cy="718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8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3972"/>
            <a:ext cx="8458200" cy="5098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     The </a:t>
            </a:r>
            <a:r>
              <a:rPr lang="en-US" b="1" dirty="0" err="1" smtClean="0">
                <a:solidFill>
                  <a:srgbClr val="0000FF"/>
                </a:solidFill>
              </a:rPr>
              <a:t>Dirichlet</a:t>
            </a:r>
            <a:r>
              <a:rPr lang="en-US" b="1" dirty="0" smtClean="0">
                <a:solidFill>
                  <a:srgbClr val="0000FF"/>
                </a:solidFill>
              </a:rPr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99939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4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9294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Probability : A numerical measure of uncertainty </a:t>
            </a:r>
          </a:p>
          <a:p>
            <a:endParaRPr lang="en-US" b="0" i="1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54762" y="2667000"/>
                <a:ext cx="6553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</m:oMath>
                </a14:m>
                <a:r>
                  <a:rPr lang="en-US" dirty="0"/>
                  <a:t> is continuous,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probability density function </a:t>
                </a:r>
                <a:r>
                  <a:rPr lang="en-US" dirty="0" smtClean="0"/>
                  <a:t>(PDF)</a:t>
                </a:r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discrete,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probability </a:t>
                </a:r>
                <a:r>
                  <a:rPr lang="en-US" dirty="0" smtClean="0"/>
                  <a:t>mass function (PMF)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62" y="2667000"/>
                <a:ext cx="6553200" cy="646331"/>
              </a:xfrm>
              <a:prstGeom prst="rect">
                <a:avLst/>
              </a:prstGeom>
              <a:blipFill>
                <a:blip r:embed="rId2"/>
                <a:stretch>
                  <a:fillRect l="-744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2805500"/>
                <a:ext cx="697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r>
                        <a:rPr lang="en-US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05500"/>
                <a:ext cx="69756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Probability </a:t>
            </a:r>
            <a:r>
              <a:rPr lang="en-US" b="1" dirty="0">
                <a:solidFill>
                  <a:srgbClr val="3333FF"/>
                </a:solidFill>
              </a:rPr>
              <a:t>as a measure of uncertainty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3372019"/>
                <a:ext cx="746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We going to 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to represent both PDF and PMF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72019"/>
                <a:ext cx="7467600" cy="369332"/>
              </a:xfrm>
              <a:prstGeom prst="rect">
                <a:avLst/>
              </a:prstGeom>
              <a:blipFill>
                <a:blip r:embed="rId4"/>
                <a:stretch>
                  <a:fillRect l="-6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7688" y="4191000"/>
                <a:ext cx="82029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parameter for </a:t>
                </a:r>
                <a:r>
                  <a:rPr lang="en-US" dirty="0" smtClean="0"/>
                  <a:t>distribution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  or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8" y="4191000"/>
                <a:ext cx="8202912" cy="646331"/>
              </a:xfrm>
              <a:prstGeom prst="rect">
                <a:avLst/>
              </a:prstGeom>
              <a:blipFill>
                <a:blip r:embed="rId5"/>
                <a:stretch>
                  <a:fillRect t="-7547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2762" y="4976716"/>
                <a:ext cx="5843854" cy="970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B050"/>
                    </a:solidFill>
                    <a:latin typeface="+mj-lt"/>
                  </a:rPr>
                  <a:t>Example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√2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2" y="4976716"/>
                <a:ext cx="5843854" cy="970843"/>
              </a:xfrm>
              <a:prstGeom prst="rect">
                <a:avLst/>
              </a:prstGeom>
              <a:blipFill>
                <a:blip r:embed="rId6"/>
                <a:stretch>
                  <a:fillRect l="-834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2762" y="5947559"/>
                <a:ext cx="4572000" cy="5555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2" y="5947559"/>
                <a:ext cx="4572000" cy="5555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33400" y="2034733"/>
                <a:ext cx="2006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34733"/>
                <a:ext cx="2006447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8474" y="1411233"/>
                <a:ext cx="7848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dirty="0" smtClean="0"/>
                  <a:t>Random variable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dirty="0" smtClean="0"/>
                  <a:t>Data </a:t>
                </a:r>
                <a:r>
                  <a:rPr lang="en-US" dirty="0"/>
                  <a:t>assigned to random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1411233"/>
                <a:ext cx="7848600" cy="646331"/>
              </a:xfrm>
              <a:prstGeom prst="rect">
                <a:avLst/>
              </a:prstGeom>
              <a:blipFill>
                <a:blip r:embed="rId9"/>
                <a:stretch>
                  <a:fillRect t="-754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392946" y="2069400"/>
            <a:ext cx="224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:Short notation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8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 Useful results from Probability Theory for Bayesian Statistics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914400"/>
                <a:ext cx="6809020" cy="5559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r>
                        <a:rPr lang="en-US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algn="di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algn="dist">
                  <a:lnSpc>
                    <a:spcPct val="150000"/>
                  </a:lnSpc>
                </a:pPr>
                <a:endParaRPr lang="en-US" sz="15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sz="15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/>
                            </a:rPr>
                            <m:t>𝑑𝑣</m:t>
                          </m:r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14400"/>
                <a:ext cx="6809020" cy="5559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6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 Mean and Variance of conditional distributions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778803"/>
                <a:ext cx="8153400" cy="517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78803"/>
                <a:ext cx="8153400" cy="517642"/>
              </a:xfrm>
              <a:prstGeom prst="rect">
                <a:avLst/>
              </a:prstGeom>
              <a:blipFill>
                <a:blip r:embed="rId2"/>
                <a:stretch>
                  <a:fillRect l="-524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4000" y="3369093"/>
                <a:ext cx="8051800" cy="697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sz="150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150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𝑢𝑝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𝑑𝑢𝑑𝑣</m:t>
                              </m:r>
                            </m:e>
                          </m:nary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5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5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𝑢𝑝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𝑑𝑢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𝑑𝑣</m:t>
                                  </m:r>
                                </m:e>
                              </m:nary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5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𝑈</m:t>
                                      </m:r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5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3369093"/>
                <a:ext cx="8051800" cy="697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4000" y="4211711"/>
                <a:ext cx="8153400" cy="517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var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𝑈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211711"/>
                <a:ext cx="8153400" cy="517642"/>
              </a:xfrm>
              <a:prstGeom prst="rect">
                <a:avLst/>
              </a:prstGeom>
              <a:blipFill>
                <a:blip r:embed="rId4"/>
                <a:stretch>
                  <a:fillRect l="-524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95600" y="4874216"/>
                <a:ext cx="5334000" cy="129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500" i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i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i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15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b="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e>
                                      <m:r>
                                        <a:rPr lang="en-US" sz="15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</m:e>
                                    <m:e>
                                      <m:r>
                                        <a:rPr lang="en-US" sz="15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5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500" i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5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500" i="0">
                          <a:solidFill>
                            <a:srgbClr val="FF0000"/>
                          </a:solidFill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874216"/>
                <a:ext cx="5334000" cy="1297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4800" y="4874216"/>
                <a:ext cx="2821926" cy="35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∵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500" i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500" i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74216"/>
                <a:ext cx="2821926" cy="352854"/>
              </a:xfrm>
              <a:prstGeom prst="rect">
                <a:avLst/>
              </a:prstGeom>
              <a:blipFill>
                <a:blip r:embed="rId6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8600" y="1146810"/>
                <a:ext cx="3361177" cy="1545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6810"/>
                <a:ext cx="3361177" cy="15454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4800" y="808257"/>
                <a:ext cx="4167554" cy="1095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algn="dist"/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08257"/>
                <a:ext cx="4167554" cy="1095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88397" y="797678"/>
                <a:ext cx="279858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97" y="797678"/>
                <a:ext cx="2798587" cy="8188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11491" y="4551051"/>
                <a:ext cx="21965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E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91" y="4551051"/>
                <a:ext cx="2196563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4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 Mean and Variance of conditional distributions (scalar case)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2778803"/>
                <a:ext cx="8153400" cy="517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78803"/>
                <a:ext cx="8153400" cy="517642"/>
              </a:xfrm>
              <a:prstGeom prst="rect">
                <a:avLst/>
              </a:prstGeom>
              <a:blipFill>
                <a:blip r:embed="rId2"/>
                <a:stretch>
                  <a:fillRect l="-524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4000" y="3369093"/>
                <a:ext cx="8051800" cy="697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sz="150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150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𝑢𝑝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𝑑𝑢𝑑𝑣</m:t>
                              </m:r>
                            </m:e>
                          </m:nary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5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5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𝑢𝑝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𝑑𝑢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𝑑𝑣</m:t>
                                  </m:r>
                                </m:e>
                              </m:nary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5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𝑈</m:t>
                                      </m:r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15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5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3369093"/>
                <a:ext cx="8051800" cy="697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4000" y="4211711"/>
                <a:ext cx="8153400" cy="517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var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𝑈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211711"/>
                <a:ext cx="8153400" cy="517642"/>
              </a:xfrm>
              <a:prstGeom prst="rect">
                <a:avLst/>
              </a:prstGeom>
              <a:blipFill>
                <a:blip r:embed="rId4"/>
                <a:stretch>
                  <a:fillRect l="-524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95600" y="5026616"/>
                <a:ext cx="5791200" cy="129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500" i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i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𝑈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𝑉</m:t>
                                  </m:r>
                                  <m:r>
                                    <a:rPr lang="en-US" sz="15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i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𝑈</m:t>
                                  </m:r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𝑉</m:t>
                                  </m:r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5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𝑈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15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b="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𝑈</m:t>
                                      </m:r>
                                    </m:e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𝑈</m:t>
                                      </m:r>
                                    </m:e>
                                    <m:e>
                                      <m:r>
                                        <a:rPr lang="en-US" sz="15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5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𝑈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500" i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5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𝑈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5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500" i="0">
                          <a:solidFill>
                            <a:srgbClr val="FF0000"/>
                          </a:solidFill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026616"/>
                <a:ext cx="5791200" cy="1297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4800" y="5026616"/>
                <a:ext cx="2821926" cy="35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∵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500" i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r>
                        <a:rPr lang="en-US" sz="15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500" i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sz="1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500" i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𝐸</m:t>
                              </m:r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5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6616"/>
                <a:ext cx="2821926" cy="352854"/>
              </a:xfrm>
              <a:prstGeom prst="rect">
                <a:avLst/>
              </a:prstGeom>
              <a:blipFill>
                <a:blip r:embed="rId6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4000" y="1146810"/>
                <a:ext cx="3361177" cy="1545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1146810"/>
                <a:ext cx="3361177" cy="15454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8246" y="808257"/>
                <a:ext cx="4167554" cy="1095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algn="dist"/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6" y="808257"/>
                <a:ext cx="4167554" cy="1095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88397" y="797678"/>
                <a:ext cx="2798587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97" y="797678"/>
                <a:ext cx="2798587" cy="8188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05600" y="4384640"/>
                <a:ext cx="22508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E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84640"/>
                <a:ext cx="2250873" cy="307777"/>
              </a:xfrm>
              <a:prstGeom prst="rect">
                <a:avLst/>
              </a:prstGeom>
              <a:blipFill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65676" y="3940759"/>
                <a:ext cx="1744324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13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3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13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13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3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676" y="3940759"/>
                <a:ext cx="1744324" cy="292388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0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5022" y="1666118"/>
            <a:ext cx="8838978" cy="1850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of Conditional Probability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0" y="802119"/>
                <a:ext cx="3411575" cy="731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802119"/>
                <a:ext cx="3411575" cy="731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2036053"/>
                <a:ext cx="4069615" cy="1480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𝑁𝐶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92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36053"/>
                <a:ext cx="4069615" cy="1480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5022" y="3886200"/>
                <a:ext cx="1828578" cy="605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2" y="3886200"/>
                <a:ext cx="1828578" cy="605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3886200"/>
                <a:ext cx="3188693" cy="2557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5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1600" b="0" dirty="0" smtClean="0">
                  <a:ea typeface="Cambria Math"/>
                </a:endParaRPr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90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90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99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endParaRPr lang="en-US" sz="5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86200"/>
                <a:ext cx="3188693" cy="2557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3400" y="166672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Given probability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67200" y="2036053"/>
                <a:ext cx="445997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 smtClean="0"/>
                  <a:t> : Probability of having cancer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: </a:t>
                </a:r>
                <a:r>
                  <a:rPr lang="en-US" dirty="0" smtClean="0"/>
                  <a:t>Positive result given cancer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: Positive result given </a:t>
                </a:r>
                <a:r>
                  <a:rPr lang="en-US" dirty="0" smtClean="0"/>
                  <a:t>no cancer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36053"/>
                <a:ext cx="4459978" cy="923330"/>
              </a:xfrm>
              <a:prstGeom prst="rect">
                <a:avLst/>
              </a:prstGeom>
              <a:blipFill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00200" y="6324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Isn’t it too low?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5562600"/>
            <a:ext cx="990600" cy="3920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315200" cy="434357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6200" y="1752600"/>
            <a:ext cx="1295400" cy="51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6268515"/>
            <a:ext cx="8686800" cy="589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05800" y="1600201"/>
            <a:ext cx="685800" cy="5257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9200" y="1884313"/>
            <a:ext cx="7696200" cy="380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http://retrothing.typepad.com/.a/6a00d83452989a69e20120a4cb10a2970b-800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752739"/>
            <a:ext cx="4095750" cy="102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409700" y="1780401"/>
            <a:ext cx="693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https://www.youtube.com/watch?v=ggDQXlinbME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 of Conditional Probability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708" t="29824" r="14583" b="26319"/>
          <a:stretch/>
        </p:blipFill>
        <p:spPr>
          <a:xfrm>
            <a:off x="3810000" y="3201769"/>
            <a:ext cx="1418731" cy="20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10961</TotalTime>
  <Words>1333</Words>
  <Application>Microsoft Office PowerPoint</Application>
  <PresentationFormat>On-screen Show (4:3)</PresentationFormat>
  <Paragraphs>421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Malgun Gothic</vt:lpstr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118</cp:revision>
  <dcterms:created xsi:type="dcterms:W3CDTF">2016-04-29T12:35:56Z</dcterms:created>
  <dcterms:modified xsi:type="dcterms:W3CDTF">2016-09-12T06:12:30Z</dcterms:modified>
</cp:coreProperties>
</file>