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4" r:id="rId3"/>
    <p:sldId id="369" r:id="rId4"/>
    <p:sldId id="257" r:id="rId5"/>
    <p:sldId id="336" r:id="rId6"/>
    <p:sldId id="327" r:id="rId7"/>
    <p:sldId id="301" r:id="rId8"/>
    <p:sldId id="337" r:id="rId9"/>
    <p:sldId id="354" r:id="rId10"/>
    <p:sldId id="300" r:id="rId11"/>
    <p:sldId id="355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64" r:id="rId24"/>
    <p:sldId id="371" r:id="rId25"/>
    <p:sldId id="346" r:id="rId26"/>
    <p:sldId id="368" r:id="rId27"/>
    <p:sldId id="293" r:id="rId28"/>
    <p:sldId id="312" r:id="rId29"/>
    <p:sldId id="317" r:id="rId30"/>
    <p:sldId id="319" r:id="rId31"/>
    <p:sldId id="320" r:id="rId32"/>
    <p:sldId id="353" r:id="rId33"/>
    <p:sldId id="313" r:id="rId34"/>
    <p:sldId id="385" r:id="rId35"/>
    <p:sldId id="383" r:id="rId36"/>
    <p:sldId id="3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E4BD"/>
    <a:srgbClr val="000000"/>
    <a:srgbClr val="FF0000"/>
    <a:srgbClr val="3333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5360" autoAdjust="0"/>
  </p:normalViewPr>
  <p:slideViewPr>
    <p:cSldViewPr>
      <p:cViewPr varScale="1">
        <p:scale>
          <a:sx n="110" d="100"/>
          <a:sy n="110" d="100"/>
        </p:scale>
        <p:origin x="17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8E56-205A-44B6-8AA5-126B125AC9A0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CF7D9-3265-47F5-8C06-BBDC72BF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1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7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CF7D9-3265-47F5-8C06-BBDC72BFDB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0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841.png"/><Relationship Id="rId12" Type="http://schemas.openxmlformats.org/officeDocument/2006/relationships/image" Target="../media/image101.png"/><Relationship Id="rId17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1.png"/><Relationship Id="rId11" Type="http://schemas.openxmlformats.org/officeDocument/2006/relationships/image" Target="../media/image100.png"/><Relationship Id="rId5" Type="http://schemas.openxmlformats.org/officeDocument/2006/relationships/image" Target="../media/image821.png"/><Relationship Id="rId15" Type="http://schemas.openxmlformats.org/officeDocument/2006/relationships/image" Target="../media/image104.png"/><Relationship Id="rId10" Type="http://schemas.openxmlformats.org/officeDocument/2006/relationships/image" Target="../media/image86.png"/><Relationship Id="rId4" Type="http://schemas.openxmlformats.org/officeDocument/2006/relationships/image" Target="../media/image811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8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3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4.jpe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0.png"/><Relationship Id="rId11" Type="http://schemas.openxmlformats.org/officeDocument/2006/relationships/image" Target="../media/image830.png"/><Relationship Id="rId5" Type="http://schemas.openxmlformats.org/officeDocument/2006/relationships/image" Target="../media/image6.jpeg"/><Relationship Id="rId10" Type="http://schemas.openxmlformats.org/officeDocument/2006/relationships/image" Target="../media/image820.png"/><Relationship Id="rId4" Type="http://schemas.openxmlformats.org/officeDocument/2006/relationships/image" Target="../media/image5.jpe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40.png"/><Relationship Id="rId7" Type="http://schemas.openxmlformats.org/officeDocument/2006/relationships/image" Target="../media/image8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0.png"/><Relationship Id="rId5" Type="http://schemas.openxmlformats.org/officeDocument/2006/relationships/image" Target="../media/image860.png"/><Relationship Id="rId10" Type="http://schemas.openxmlformats.org/officeDocument/2006/relationships/image" Target="../media/image910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97.png"/><Relationship Id="rId21" Type="http://schemas.openxmlformats.org/officeDocument/2006/relationships/image" Target="../media/image7.jpeg"/><Relationship Id="rId7" Type="http://schemas.openxmlformats.org/officeDocument/2006/relationships/image" Target="../media/image101.png"/><Relationship Id="rId12" Type="http://schemas.openxmlformats.org/officeDocument/2006/relationships/image" Target="../media/image111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8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.jpeg"/><Relationship Id="rId5" Type="http://schemas.openxmlformats.org/officeDocument/2006/relationships/image" Target="../media/image99.png"/><Relationship Id="rId15" Type="http://schemas.openxmlformats.org/officeDocument/2006/relationships/image" Target="../media/image117.png"/><Relationship Id="rId10" Type="http://schemas.openxmlformats.org/officeDocument/2006/relationships/image" Target="../media/image108.png"/><Relationship Id="rId19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1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44.png"/><Relationship Id="rId7" Type="http://schemas.openxmlformats.org/officeDocument/2006/relationships/image" Target="../media/image7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21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8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210.png"/><Relationship Id="rId4" Type="http://schemas.openxmlformats.org/officeDocument/2006/relationships/image" Target="../media/image1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0.png"/><Relationship Id="rId4" Type="http://schemas.openxmlformats.org/officeDocument/2006/relationships/image" Target="../media/image14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00.png"/><Relationship Id="rId7" Type="http://schemas.openxmlformats.org/officeDocument/2006/relationships/image" Target="../media/image146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0.png"/><Relationship Id="rId5" Type="http://schemas.openxmlformats.org/officeDocument/2006/relationships/image" Target="../media/image1440.png"/><Relationship Id="rId4" Type="http://schemas.openxmlformats.org/officeDocument/2006/relationships/image" Target="../media/image14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9.png"/><Relationship Id="rId7" Type="http://schemas.openxmlformats.org/officeDocument/2006/relationships/image" Target="../media/image411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0.png"/><Relationship Id="rId11" Type="http://schemas.openxmlformats.org/officeDocument/2006/relationships/image" Target="../media/image156.png"/><Relationship Id="rId5" Type="http://schemas.openxmlformats.org/officeDocument/2006/relationships/image" Target="../media/image151.png"/><Relationship Id="rId10" Type="http://schemas.openxmlformats.org/officeDocument/2006/relationships/image" Target="../media/image421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8.png"/><Relationship Id="rId7" Type="http://schemas.openxmlformats.org/officeDocument/2006/relationships/image" Target="../media/image161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4.png"/><Relationship Id="rId5" Type="http://schemas.openxmlformats.org/officeDocument/2006/relationships/image" Target="../media/image159.png"/><Relationship Id="rId10" Type="http://schemas.openxmlformats.org/officeDocument/2006/relationships/image" Target="../media/image1630.png"/><Relationship Id="rId4" Type="http://schemas.openxmlformats.org/officeDocument/2006/relationships/image" Target="../media/image1560.png"/><Relationship Id="rId9" Type="http://schemas.openxmlformats.org/officeDocument/2006/relationships/image" Target="../media/image1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43.png"/><Relationship Id="rId7" Type="http://schemas.openxmlformats.org/officeDocument/2006/relationships/image" Target="../media/image17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11" Type="http://schemas.openxmlformats.org/officeDocument/2006/relationships/image" Target="../media/image176.png"/><Relationship Id="rId5" Type="http://schemas.openxmlformats.org/officeDocument/2006/relationships/image" Target="../media/image168.png"/><Relationship Id="rId10" Type="http://schemas.openxmlformats.org/officeDocument/2006/relationships/image" Target="../media/image170.png"/><Relationship Id="rId4" Type="http://schemas.openxmlformats.org/officeDocument/2006/relationships/image" Target="../media/image167.png"/><Relationship Id="rId9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11.png"/><Relationship Id="rId7" Type="http://schemas.openxmlformats.org/officeDocument/2006/relationships/image" Target="../media/image240.png"/><Relationship Id="rId12" Type="http://schemas.openxmlformats.org/officeDocument/2006/relationships/image" Target="../media/image450.png"/><Relationship Id="rId17" Type="http://schemas.openxmlformats.org/officeDocument/2006/relationships/image" Target="../media/image50.png"/><Relationship Id="rId2" Type="http://schemas.openxmlformats.org/officeDocument/2006/relationships/image" Target="../media/image4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251.png"/><Relationship Id="rId5" Type="http://schemas.openxmlformats.org/officeDocument/2006/relationships/image" Target="../media/image220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4" Type="http://schemas.openxmlformats.org/officeDocument/2006/relationships/image" Target="../media/image210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mancando.info/index.php?/projects/coin-flipper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L2. </a:t>
            </a:r>
            <a:r>
              <a:rPr lang="en-US" sz="2800" b="1" dirty="0">
                <a:solidFill>
                  <a:srgbClr val="0000FF"/>
                </a:solidFill>
              </a:rPr>
              <a:t>Fundamentals of Bayesian </a:t>
            </a:r>
            <a:r>
              <a:rPr lang="en-US" sz="2800" b="1" dirty="0" smtClean="0">
                <a:solidFill>
                  <a:srgbClr val="0000FF"/>
                </a:solidFill>
              </a:rPr>
              <a:t>Statistics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76546" y="990943"/>
            <a:ext cx="3047558" cy="1311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7200" y="2302155"/>
            <a:ext cx="4556904" cy="113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2547" y="990943"/>
            <a:ext cx="1524000" cy="1311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990600"/>
            <a:ext cx="3581400" cy="2444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33010" y="1834662"/>
                <a:ext cx="4072590" cy="90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5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data</m:t>
                          </m:r>
                        </m:e>
                      </m:d>
                      <m:r>
                        <a:rPr lang="en-US" sz="25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data</m:t>
                              </m:r>
                            </m:e>
                            <m:e>
                              <m:r>
                                <a:rPr lang="en-US" sz="25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5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5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5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5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500" i="1">
                              <a:latin typeface="Cambria Math"/>
                            </a:rPr>
                            <m:t>𝑝</m:t>
                          </m:r>
                          <m:r>
                            <a:rPr lang="en-US" sz="25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sz="25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5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010" y="1834662"/>
                <a:ext cx="4072590" cy="90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Bayes’ rule in Statistics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8784" y="1058569"/>
                <a:ext cx="3279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The posterior :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The probability on the parameter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given the evidence (data)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84" y="1058569"/>
                <a:ext cx="3279816" cy="646331"/>
              </a:xfrm>
              <a:prstGeom prst="rect">
                <a:avLst/>
              </a:prstGeom>
              <a:blipFill>
                <a:blip r:embed="rId3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32032" y="956904"/>
            <a:ext cx="1544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The </a:t>
            </a:r>
            <a:r>
              <a:rPr lang="en-US" sz="1200" b="1" dirty="0" smtClean="0"/>
              <a:t>evidence</a:t>
            </a:r>
          </a:p>
          <a:p>
            <a:r>
              <a:rPr lang="en-US" sz="1200" dirty="0" smtClean="0"/>
              <a:t>The probability of getting this evidence given the parameter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61891" y="977887"/>
                <a:ext cx="19343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The </a:t>
                </a:r>
                <a:r>
                  <a:rPr lang="en-US" sz="1200" b="1" dirty="0" smtClean="0"/>
                  <a:t>Prior</a:t>
                </a:r>
              </a:p>
              <a:p>
                <a:r>
                  <a:rPr lang="en-US" sz="1200" dirty="0" smtClean="0"/>
                  <a:t>The belief (uncertainty) about the parameter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891" y="977887"/>
                <a:ext cx="193430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246685" y="2804518"/>
            <a:ext cx="3387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The </a:t>
            </a:r>
            <a:r>
              <a:rPr lang="en-US" sz="1200" b="1" dirty="0" smtClean="0"/>
              <a:t>Marginal probability </a:t>
            </a:r>
          </a:p>
          <a:p>
            <a:r>
              <a:rPr lang="en-US" sz="1200" dirty="0" smtClean="0"/>
              <a:t>The probability of the evidence, Probability of data over all possibilities</a:t>
            </a:r>
            <a:endParaRPr lang="en-US" sz="1200" dirty="0"/>
          </a:p>
        </p:txBody>
      </p: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420201" y="1246660"/>
            <a:ext cx="1316889" cy="1029717"/>
            <a:chOff x="944686" y="4106227"/>
            <a:chExt cx="2482381" cy="1941052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293467" y="4671893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293467" y="5586293"/>
              <a:ext cx="213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93467" y="5205293"/>
              <a:ext cx="16764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69867" y="5205293"/>
              <a:ext cx="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944686" y="4106227"/>
                  <a:ext cx="697561" cy="369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86" y="4106227"/>
                  <a:ext cx="697561" cy="369333"/>
                </a:xfrm>
                <a:prstGeom prst="rect">
                  <a:avLst/>
                </a:prstGeom>
                <a:blipFill>
                  <a:blip r:embed="rId5"/>
                  <a:stretch>
                    <a:fillRect r="-77049" b="-1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061835" y="5572954"/>
                  <a:ext cx="192237" cy="4743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835" y="5572954"/>
                  <a:ext cx="192237" cy="474325"/>
                </a:xfrm>
                <a:prstGeom prst="rect">
                  <a:avLst/>
                </a:prstGeom>
                <a:blipFill>
                  <a:blip r:embed="rId6"/>
                  <a:stretch>
                    <a:fillRect l="-29412" r="-152941" b="-365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805624" y="2167728"/>
            <a:ext cx="2078117" cy="1356606"/>
            <a:chOff x="870431" y="2615657"/>
            <a:chExt cx="2752148" cy="1796618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472134" y="302752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472134" y="3941920"/>
              <a:ext cx="213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870431" y="2615657"/>
                  <a:ext cx="1202510" cy="3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 smtClean="0">
                            <a:solidFill>
                              <a:srgbClr val="3333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data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31" y="2615657"/>
                  <a:ext cx="1202510" cy="369331"/>
                </a:xfrm>
                <a:prstGeom prst="rect">
                  <a:avLst/>
                </a:prstGeom>
                <a:blipFill>
                  <a:blip r:embed="rId7"/>
                  <a:stretch>
                    <a:fillRect r="-28188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228884" y="3923151"/>
                  <a:ext cx="393695" cy="4891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3333FF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84" y="3923151"/>
                  <a:ext cx="393695" cy="489124"/>
                </a:xfrm>
                <a:prstGeom prst="rect">
                  <a:avLst/>
                </a:prstGeom>
                <a:blipFill>
                  <a:blip r:embed="rId8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Freeform 40"/>
            <p:cNvSpPr/>
            <p:nvPr/>
          </p:nvSpPr>
          <p:spPr>
            <a:xfrm>
              <a:off x="1471688" y="2966387"/>
              <a:ext cx="2048608" cy="958432"/>
            </a:xfrm>
            <a:custGeom>
              <a:avLst/>
              <a:gdLst>
                <a:gd name="connsiteX0" fmla="*/ 0 w 2048608"/>
                <a:gd name="connsiteY0" fmla="*/ 958432 h 958432"/>
                <a:gd name="connsiteX1" fmla="*/ 852854 w 2048608"/>
                <a:gd name="connsiteY1" fmla="*/ 721039 h 958432"/>
                <a:gd name="connsiteX2" fmla="*/ 1204546 w 2048608"/>
                <a:gd name="connsiteY2" fmla="*/ 70 h 958432"/>
                <a:gd name="connsiteX3" fmla="*/ 1626577 w 2048608"/>
                <a:gd name="connsiteY3" fmla="*/ 765001 h 958432"/>
                <a:gd name="connsiteX4" fmla="*/ 2048608 w 2048608"/>
                <a:gd name="connsiteY4" fmla="*/ 923262 h 95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608" h="958432">
                  <a:moveTo>
                    <a:pt x="0" y="958432"/>
                  </a:moveTo>
                  <a:cubicBezTo>
                    <a:pt x="326048" y="919599"/>
                    <a:pt x="652096" y="880766"/>
                    <a:pt x="852854" y="721039"/>
                  </a:cubicBezTo>
                  <a:cubicBezTo>
                    <a:pt x="1053612" y="561312"/>
                    <a:pt x="1075592" y="-7257"/>
                    <a:pt x="1204546" y="70"/>
                  </a:cubicBezTo>
                  <a:cubicBezTo>
                    <a:pt x="1333500" y="7397"/>
                    <a:pt x="1485900" y="611136"/>
                    <a:pt x="1626577" y="765001"/>
                  </a:cubicBezTo>
                  <a:cubicBezTo>
                    <a:pt x="1767254" y="918866"/>
                    <a:pt x="1907931" y="921064"/>
                    <a:pt x="2048608" y="923262"/>
                  </a:cubicBezTo>
                </a:path>
              </a:pathLst>
            </a:custGeom>
            <a:noFill/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2227504" y="4071339"/>
                <a:ext cx="5037020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data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model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data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model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model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model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04" y="4071339"/>
                <a:ext cx="5037020" cy="679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67947" y="3657600"/>
            <a:ext cx="72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 instantiates one model among a model class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4938" y="5015559"/>
            <a:ext cx="87487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</a:t>
            </a:r>
          </a:p>
          <a:p>
            <a:pPr marL="342900" indent="-342900">
              <a:buAutoNum type="arabicPeriod"/>
            </a:pPr>
            <a:r>
              <a:rPr lang="en-US" dirty="0" smtClean="0"/>
              <a:t>Select a model for data (structure) </a:t>
            </a:r>
          </a:p>
          <a:p>
            <a:pPr marL="342900" indent="-342900">
              <a:buAutoNum type="arabicPeriod"/>
            </a:pPr>
            <a:r>
              <a:rPr lang="en-US" dirty="0" smtClean="0"/>
              <a:t>Specify a prior on model parameters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Likelihood</a:t>
            </a:r>
          </a:p>
          <a:p>
            <a:pPr marL="342900" indent="-342900">
              <a:buAutoNum type="arabicPeriod"/>
            </a:pPr>
            <a:r>
              <a:rPr lang="en-US" dirty="0" smtClean="0"/>
              <a:t>Construct posterior</a:t>
            </a:r>
          </a:p>
          <a:p>
            <a:pPr marL="342900" indent="-342900">
              <a:buAutoNum type="arabicPeriod"/>
            </a:pPr>
            <a:r>
              <a:rPr lang="en-US" dirty="0" smtClean="0"/>
              <a:t>If necessary, predict unobserved value given the updated information on the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Estimating Model Parameters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191" y="888325"/>
            <a:ext cx="222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Frequentist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080" y="1604091"/>
                <a:ext cx="90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1604091"/>
                <a:ext cx="90364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26324" y="1429824"/>
                <a:ext cx="1599284" cy="1479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24" y="1429824"/>
                <a:ext cx="1599284" cy="1479251"/>
              </a:xfrm>
              <a:prstGeom prst="rect">
                <a:avLst/>
              </a:prstGeom>
              <a:blipFill>
                <a:blip r:embed="rId4"/>
                <a:stretch>
                  <a:fillRect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2390" y="1726525"/>
                <a:ext cx="137813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90" y="1726525"/>
                <a:ext cx="1378134" cy="576376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8720" y="3021925"/>
                <a:ext cx="1661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0" y="3021925"/>
                <a:ext cx="166135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399280" y="990600"/>
            <a:ext cx="0" cy="54864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963" y="3696541"/>
                <a:ext cx="3886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fixed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Maximize likelihood to estimate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(single point estimation)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" y="3696541"/>
                <a:ext cx="3886200" cy="923330"/>
              </a:xfrm>
              <a:prstGeom prst="rect">
                <a:avLst/>
              </a:prstGeom>
              <a:blipFill>
                <a:blip r:embed="rId7"/>
                <a:stretch>
                  <a:fillRect l="-109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15000" y="838200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approach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53000" y="1553966"/>
                <a:ext cx="90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553966"/>
                <a:ext cx="90364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91200" y="1379699"/>
                <a:ext cx="2107565" cy="184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379699"/>
                <a:ext cx="2107565" cy="1841979"/>
              </a:xfrm>
              <a:prstGeom prst="rect">
                <a:avLst/>
              </a:prstGeom>
              <a:blipFill>
                <a:blip r:embed="rId9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24400" y="3581400"/>
                <a:ext cx="419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is random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Estimation is expressed as prob. dist.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Posterior is a </a:t>
                </a:r>
                <a:r>
                  <a:rPr lang="en-US" b="1" i="1" dirty="0" smtClean="0"/>
                  <a:t>balance</a:t>
                </a:r>
                <a:r>
                  <a:rPr lang="en-US" dirty="0" smtClean="0"/>
                  <a:t> between our belief and observation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81400"/>
                <a:ext cx="4191000" cy="1200329"/>
              </a:xfrm>
              <a:prstGeom prst="rect">
                <a:avLst/>
              </a:prstGeom>
              <a:blipFill>
                <a:blip r:embed="rId10"/>
                <a:stretch>
                  <a:fillRect l="-872" t="-306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3170" y="5656051"/>
                <a:ext cx="2005100" cy="45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70" y="5656051"/>
                <a:ext cx="2005100" cy="454804"/>
              </a:xfrm>
              <a:prstGeom prst="rect">
                <a:avLst/>
              </a:prstGeom>
              <a:blipFill>
                <a:blip r:embed="rId11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72909" y="5612725"/>
                <a:ext cx="2213235" cy="454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09" y="5612725"/>
                <a:ext cx="2213235" cy="454804"/>
              </a:xfrm>
              <a:prstGeom prst="rect">
                <a:avLst/>
              </a:prstGeom>
              <a:blipFill>
                <a:blip r:embed="rId1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400" y="6248400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Likelihood estimation (MLE)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6086" y="6248400"/>
            <a:ext cx="424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a posteriori estimation (MAP)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1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Likelihood Estimation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31638" y="3286921"/>
                <a:ext cx="824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Likelihood of a single observation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8" y="3286921"/>
                <a:ext cx="8242485" cy="584775"/>
              </a:xfrm>
              <a:prstGeom prst="rect">
                <a:avLst/>
              </a:prstGeom>
              <a:blipFill>
                <a:blip r:embed="rId3"/>
                <a:stretch>
                  <a:fillRect l="-370" t="-3125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4875" y="4088735"/>
                <a:ext cx="68027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Likelihood of a three-observations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=(1,0,1)</m:t>
                    </m:r>
                  </m:oMath>
                </a14:m>
                <a:r>
                  <a:rPr lang="en-US" sz="1600" dirty="0" smtClean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5" y="4088735"/>
                <a:ext cx="6802768" cy="338554"/>
              </a:xfrm>
              <a:prstGeom prst="rect">
                <a:avLst/>
              </a:prstGeom>
              <a:blipFill>
                <a:blip r:embed="rId4"/>
                <a:stretch>
                  <a:fillRect l="-53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7161" y="5420093"/>
                <a:ext cx="8740639" cy="58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Likelihood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 smtClean="0"/>
                  <a:t>observations :</a:t>
                </a:r>
              </a:p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1" y="5420093"/>
                <a:ext cx="8740639" cy="589200"/>
              </a:xfrm>
              <a:prstGeom prst="rect">
                <a:avLst/>
              </a:prstGeom>
              <a:blipFill>
                <a:blip r:embed="rId5"/>
                <a:stretch>
                  <a:fillRect l="-418" t="-3093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494556" y="4503003"/>
                <a:ext cx="34629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56" y="4503003"/>
                <a:ext cx="346299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033772" y="4958880"/>
            <a:ext cx="1957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</a:rPr>
              <a:t>i.i.d</a:t>
            </a:r>
            <a:r>
              <a:rPr lang="en-US" sz="1500" dirty="0" smtClean="0">
                <a:solidFill>
                  <a:srgbClr val="FF0000"/>
                </a:solidFill>
              </a:rPr>
              <a:t>.</a:t>
            </a:r>
            <a:r>
              <a:rPr lang="en-US" sz="1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Exchangeability</a:t>
            </a:r>
            <a:endParaRPr lang="en-US" sz="15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41944" y="6144088"/>
                <a:ext cx="4419600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i="1" dirty="0" smtClean="0">
                    <a:solidFill>
                      <a:srgbClr val="3333FF"/>
                    </a:solidFill>
                  </a:rPr>
                  <a:t> :</a:t>
                </a:r>
                <a:r>
                  <a:rPr lang="en-US" sz="1500" dirty="0" smtClean="0">
                    <a:solidFill>
                      <a:srgbClr val="3333FF"/>
                    </a:solidFill>
                  </a:rPr>
                  <a:t> Number of Heads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 smtClean="0">
                    <a:solidFill>
                      <a:srgbClr val="3333FF"/>
                    </a:solidFill>
                  </a:rPr>
                  <a:t> trials (sufficient statistics)</a:t>
                </a:r>
                <a:endParaRPr lang="en-US" sz="15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44" y="6144088"/>
                <a:ext cx="4419600" cy="332912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1638" y="1367716"/>
                <a:ext cx="950132" cy="79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8" y="1367716"/>
                <a:ext cx="950132" cy="7927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9016" y="1923375"/>
                <a:ext cx="3167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6" y="1923375"/>
                <a:ext cx="3167214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350757" y="1302599"/>
            <a:ext cx="1753591" cy="641586"/>
            <a:chOff x="5680261" y="1386998"/>
            <a:chExt cx="1753591" cy="641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Head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/>
                          </a:rPr>
                          <m:t>Tail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11911" y="2270915"/>
                <a:ext cx="3468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1600" dirty="0" smtClean="0"/>
                  <a:t> : Probability of having a head 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1" y="2270915"/>
                <a:ext cx="3468706" cy="338554"/>
              </a:xfrm>
              <a:prstGeom prst="rect">
                <a:avLst/>
              </a:prstGeom>
              <a:blipFill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4545131" y="1090603"/>
            <a:ext cx="1529861" cy="1608992"/>
          </a:xfrm>
          <a:custGeom>
            <a:avLst/>
            <a:gdLst>
              <a:gd name="connsiteX0" fmla="*/ 650631 w 1529861"/>
              <a:gd name="connsiteY0" fmla="*/ 140677 h 1608992"/>
              <a:gd name="connsiteX1" fmla="*/ 650631 w 1529861"/>
              <a:gd name="connsiteY1" fmla="*/ 140677 h 1608992"/>
              <a:gd name="connsiteX2" fmla="*/ 562708 w 1529861"/>
              <a:gd name="connsiteY2" fmla="*/ 158261 h 1608992"/>
              <a:gd name="connsiteX3" fmla="*/ 527538 w 1529861"/>
              <a:gd name="connsiteY3" fmla="*/ 167054 h 1608992"/>
              <a:gd name="connsiteX4" fmla="*/ 290146 w 1529861"/>
              <a:gd name="connsiteY4" fmla="*/ 184638 h 1608992"/>
              <a:gd name="connsiteX5" fmla="*/ 184638 w 1529861"/>
              <a:gd name="connsiteY5" fmla="*/ 193430 h 1608992"/>
              <a:gd name="connsiteX6" fmla="*/ 158261 w 1529861"/>
              <a:gd name="connsiteY6" fmla="*/ 202223 h 1608992"/>
              <a:gd name="connsiteX7" fmla="*/ 140677 w 1529861"/>
              <a:gd name="connsiteY7" fmla="*/ 246184 h 1608992"/>
              <a:gd name="connsiteX8" fmla="*/ 123092 w 1529861"/>
              <a:gd name="connsiteY8" fmla="*/ 272561 h 1608992"/>
              <a:gd name="connsiteX9" fmla="*/ 114300 w 1529861"/>
              <a:gd name="connsiteY9" fmla="*/ 307730 h 1608992"/>
              <a:gd name="connsiteX10" fmla="*/ 105508 w 1529861"/>
              <a:gd name="connsiteY10" fmla="*/ 334107 h 1608992"/>
              <a:gd name="connsiteX11" fmla="*/ 96715 w 1529861"/>
              <a:gd name="connsiteY11" fmla="*/ 483577 h 1608992"/>
              <a:gd name="connsiteX12" fmla="*/ 70338 w 1529861"/>
              <a:gd name="connsiteY12" fmla="*/ 545123 h 1608992"/>
              <a:gd name="connsiteX13" fmla="*/ 43961 w 1529861"/>
              <a:gd name="connsiteY13" fmla="*/ 606669 h 1608992"/>
              <a:gd name="connsiteX14" fmla="*/ 35169 w 1529861"/>
              <a:gd name="connsiteY14" fmla="*/ 659423 h 1608992"/>
              <a:gd name="connsiteX15" fmla="*/ 8792 w 1529861"/>
              <a:gd name="connsiteY15" fmla="*/ 720969 h 1608992"/>
              <a:gd name="connsiteX16" fmla="*/ 0 w 1529861"/>
              <a:gd name="connsiteY16" fmla="*/ 756138 h 1608992"/>
              <a:gd name="connsiteX17" fmla="*/ 17584 w 1529861"/>
              <a:gd name="connsiteY17" fmla="*/ 879230 h 1608992"/>
              <a:gd name="connsiteX18" fmla="*/ 35169 w 1529861"/>
              <a:gd name="connsiteY18" fmla="*/ 914400 h 1608992"/>
              <a:gd name="connsiteX19" fmla="*/ 70338 w 1529861"/>
              <a:gd name="connsiteY19" fmla="*/ 949569 h 1608992"/>
              <a:gd name="connsiteX20" fmla="*/ 158261 w 1529861"/>
              <a:gd name="connsiteY20" fmla="*/ 1019907 h 1608992"/>
              <a:gd name="connsiteX21" fmla="*/ 193431 w 1529861"/>
              <a:gd name="connsiteY21" fmla="*/ 1046284 h 1608992"/>
              <a:gd name="connsiteX22" fmla="*/ 219808 w 1529861"/>
              <a:gd name="connsiteY22" fmla="*/ 1072661 h 1608992"/>
              <a:gd name="connsiteX23" fmla="*/ 237392 w 1529861"/>
              <a:gd name="connsiteY23" fmla="*/ 1186961 h 1608992"/>
              <a:gd name="connsiteX24" fmla="*/ 246184 w 1529861"/>
              <a:gd name="connsiteY24" fmla="*/ 1389184 h 1608992"/>
              <a:gd name="connsiteX25" fmla="*/ 272561 w 1529861"/>
              <a:gd name="connsiteY25" fmla="*/ 1406769 h 1608992"/>
              <a:gd name="connsiteX26" fmla="*/ 298938 w 1529861"/>
              <a:gd name="connsiteY26" fmla="*/ 1433146 h 1608992"/>
              <a:gd name="connsiteX27" fmla="*/ 325315 w 1529861"/>
              <a:gd name="connsiteY27" fmla="*/ 1468315 h 1608992"/>
              <a:gd name="connsiteX28" fmla="*/ 413238 w 1529861"/>
              <a:gd name="connsiteY28" fmla="*/ 1547446 h 1608992"/>
              <a:gd name="connsiteX29" fmla="*/ 448408 w 1529861"/>
              <a:gd name="connsiteY29" fmla="*/ 1565030 h 1608992"/>
              <a:gd name="connsiteX30" fmla="*/ 483577 w 1529861"/>
              <a:gd name="connsiteY30" fmla="*/ 1591407 h 1608992"/>
              <a:gd name="connsiteX31" fmla="*/ 536331 w 1529861"/>
              <a:gd name="connsiteY31" fmla="*/ 1608992 h 1608992"/>
              <a:gd name="connsiteX32" fmla="*/ 852854 w 1529861"/>
              <a:gd name="connsiteY32" fmla="*/ 1600200 h 1608992"/>
              <a:gd name="connsiteX33" fmla="*/ 931984 w 1529861"/>
              <a:gd name="connsiteY33" fmla="*/ 1573823 h 1608992"/>
              <a:gd name="connsiteX34" fmla="*/ 975946 w 1529861"/>
              <a:gd name="connsiteY34" fmla="*/ 1556238 h 1608992"/>
              <a:gd name="connsiteX35" fmla="*/ 1011115 w 1529861"/>
              <a:gd name="connsiteY35" fmla="*/ 1547446 h 1608992"/>
              <a:gd name="connsiteX36" fmla="*/ 1037492 w 1529861"/>
              <a:gd name="connsiteY36" fmla="*/ 1538654 h 1608992"/>
              <a:gd name="connsiteX37" fmla="*/ 1090246 w 1529861"/>
              <a:gd name="connsiteY37" fmla="*/ 1503484 h 1608992"/>
              <a:gd name="connsiteX38" fmla="*/ 1125415 w 1529861"/>
              <a:gd name="connsiteY38" fmla="*/ 1468315 h 1608992"/>
              <a:gd name="connsiteX39" fmla="*/ 1178169 w 1529861"/>
              <a:gd name="connsiteY39" fmla="*/ 1433146 h 1608992"/>
              <a:gd name="connsiteX40" fmla="*/ 1204546 w 1529861"/>
              <a:gd name="connsiteY40" fmla="*/ 1415561 h 1608992"/>
              <a:gd name="connsiteX41" fmla="*/ 1230923 w 1529861"/>
              <a:gd name="connsiteY41" fmla="*/ 1389184 h 1608992"/>
              <a:gd name="connsiteX42" fmla="*/ 1248508 w 1529861"/>
              <a:gd name="connsiteY42" fmla="*/ 1310054 h 1608992"/>
              <a:gd name="connsiteX43" fmla="*/ 1239715 w 1529861"/>
              <a:gd name="connsiteY43" fmla="*/ 1116623 h 1608992"/>
              <a:gd name="connsiteX44" fmla="*/ 1230923 w 1529861"/>
              <a:gd name="connsiteY44" fmla="*/ 1046284 h 1608992"/>
              <a:gd name="connsiteX45" fmla="*/ 1213338 w 1529861"/>
              <a:gd name="connsiteY45" fmla="*/ 975946 h 1608992"/>
              <a:gd name="connsiteX46" fmla="*/ 1222131 w 1529861"/>
              <a:gd name="connsiteY46" fmla="*/ 826477 h 1608992"/>
              <a:gd name="connsiteX47" fmla="*/ 1248508 w 1529861"/>
              <a:gd name="connsiteY47" fmla="*/ 764930 h 1608992"/>
              <a:gd name="connsiteX48" fmla="*/ 1257300 w 1529861"/>
              <a:gd name="connsiteY48" fmla="*/ 738554 h 1608992"/>
              <a:gd name="connsiteX49" fmla="*/ 1301261 w 1529861"/>
              <a:gd name="connsiteY49" fmla="*/ 677007 h 1608992"/>
              <a:gd name="connsiteX50" fmla="*/ 1310054 w 1529861"/>
              <a:gd name="connsiteY50" fmla="*/ 650630 h 1608992"/>
              <a:gd name="connsiteX51" fmla="*/ 1362808 w 1529861"/>
              <a:gd name="connsiteY51" fmla="*/ 545123 h 1608992"/>
              <a:gd name="connsiteX52" fmla="*/ 1397977 w 1529861"/>
              <a:gd name="connsiteY52" fmla="*/ 474784 h 1608992"/>
              <a:gd name="connsiteX53" fmla="*/ 1433146 w 1529861"/>
              <a:gd name="connsiteY53" fmla="*/ 422030 h 1608992"/>
              <a:gd name="connsiteX54" fmla="*/ 1485900 w 1529861"/>
              <a:gd name="connsiteY54" fmla="*/ 351692 h 1608992"/>
              <a:gd name="connsiteX55" fmla="*/ 1521069 w 1529861"/>
              <a:gd name="connsiteY55" fmla="*/ 290146 h 1608992"/>
              <a:gd name="connsiteX56" fmla="*/ 1529861 w 1529861"/>
              <a:gd name="connsiteY56" fmla="*/ 263769 h 1608992"/>
              <a:gd name="connsiteX57" fmla="*/ 1477108 w 1529861"/>
              <a:gd name="connsiteY57" fmla="*/ 202223 h 1608992"/>
              <a:gd name="connsiteX58" fmla="*/ 1441938 w 1529861"/>
              <a:gd name="connsiteY58" fmla="*/ 193430 h 1608992"/>
              <a:gd name="connsiteX59" fmla="*/ 1371600 w 1529861"/>
              <a:gd name="connsiteY59" fmla="*/ 158261 h 1608992"/>
              <a:gd name="connsiteX60" fmla="*/ 1283677 w 1529861"/>
              <a:gd name="connsiteY60" fmla="*/ 123092 h 1608992"/>
              <a:gd name="connsiteX61" fmla="*/ 1257300 w 1529861"/>
              <a:gd name="connsiteY61" fmla="*/ 114300 h 1608992"/>
              <a:gd name="connsiteX62" fmla="*/ 1213338 w 1529861"/>
              <a:gd name="connsiteY62" fmla="*/ 105507 h 1608992"/>
              <a:gd name="connsiteX63" fmla="*/ 1186961 w 1529861"/>
              <a:gd name="connsiteY63" fmla="*/ 87923 h 1608992"/>
              <a:gd name="connsiteX64" fmla="*/ 1160584 w 1529861"/>
              <a:gd name="connsiteY64" fmla="*/ 61546 h 1608992"/>
              <a:gd name="connsiteX65" fmla="*/ 1090246 w 1529861"/>
              <a:gd name="connsiteY65" fmla="*/ 8792 h 1608992"/>
              <a:gd name="connsiteX66" fmla="*/ 1063869 w 1529861"/>
              <a:gd name="connsiteY66" fmla="*/ 0 h 1608992"/>
              <a:gd name="connsiteX67" fmla="*/ 984738 w 1529861"/>
              <a:gd name="connsiteY67" fmla="*/ 26377 h 1608992"/>
              <a:gd name="connsiteX68" fmla="*/ 958361 w 1529861"/>
              <a:gd name="connsiteY68" fmla="*/ 35169 h 1608992"/>
              <a:gd name="connsiteX69" fmla="*/ 923192 w 1529861"/>
              <a:gd name="connsiteY69" fmla="*/ 43961 h 1608992"/>
              <a:gd name="connsiteX70" fmla="*/ 896815 w 1529861"/>
              <a:gd name="connsiteY70" fmla="*/ 61546 h 1608992"/>
              <a:gd name="connsiteX71" fmla="*/ 738554 w 1529861"/>
              <a:gd name="connsiteY71" fmla="*/ 79130 h 1608992"/>
              <a:gd name="connsiteX72" fmla="*/ 685800 w 1529861"/>
              <a:gd name="connsiteY72" fmla="*/ 123092 h 1608992"/>
              <a:gd name="connsiteX73" fmla="*/ 650631 w 1529861"/>
              <a:gd name="connsiteY73" fmla="*/ 140677 h 160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29861" h="1608992">
                <a:moveTo>
                  <a:pt x="650631" y="140677"/>
                </a:moveTo>
                <a:lnTo>
                  <a:pt x="650631" y="140677"/>
                </a:lnTo>
                <a:lnTo>
                  <a:pt x="562708" y="158261"/>
                </a:lnTo>
                <a:cubicBezTo>
                  <a:pt x="550892" y="160793"/>
                  <a:pt x="539566" y="165890"/>
                  <a:pt x="527538" y="167054"/>
                </a:cubicBezTo>
                <a:cubicBezTo>
                  <a:pt x="448560" y="174697"/>
                  <a:pt x="369219" y="178049"/>
                  <a:pt x="290146" y="184638"/>
                </a:cubicBezTo>
                <a:lnTo>
                  <a:pt x="184638" y="193430"/>
                </a:lnTo>
                <a:cubicBezTo>
                  <a:pt x="175846" y="196361"/>
                  <a:pt x="164194" y="195103"/>
                  <a:pt x="158261" y="202223"/>
                </a:cubicBezTo>
                <a:cubicBezTo>
                  <a:pt x="148157" y="214347"/>
                  <a:pt x="147735" y="232068"/>
                  <a:pt x="140677" y="246184"/>
                </a:cubicBezTo>
                <a:cubicBezTo>
                  <a:pt x="135951" y="255636"/>
                  <a:pt x="128954" y="263769"/>
                  <a:pt x="123092" y="272561"/>
                </a:cubicBezTo>
                <a:cubicBezTo>
                  <a:pt x="120161" y="284284"/>
                  <a:pt x="117620" y="296111"/>
                  <a:pt x="114300" y="307730"/>
                </a:cubicBezTo>
                <a:cubicBezTo>
                  <a:pt x="111754" y="316641"/>
                  <a:pt x="106430" y="324885"/>
                  <a:pt x="105508" y="334107"/>
                </a:cubicBezTo>
                <a:cubicBezTo>
                  <a:pt x="100542" y="383769"/>
                  <a:pt x="101681" y="433915"/>
                  <a:pt x="96715" y="483577"/>
                </a:cubicBezTo>
                <a:cubicBezTo>
                  <a:pt x="94922" y="501510"/>
                  <a:pt x="76309" y="531191"/>
                  <a:pt x="70338" y="545123"/>
                </a:cubicBezTo>
                <a:cubicBezTo>
                  <a:pt x="31527" y="635682"/>
                  <a:pt x="102283" y="490028"/>
                  <a:pt x="43961" y="606669"/>
                </a:cubicBezTo>
                <a:cubicBezTo>
                  <a:pt x="41030" y="624254"/>
                  <a:pt x="39036" y="642020"/>
                  <a:pt x="35169" y="659423"/>
                </a:cubicBezTo>
                <a:cubicBezTo>
                  <a:pt x="29994" y="682712"/>
                  <a:pt x="19545" y="699463"/>
                  <a:pt x="8792" y="720969"/>
                </a:cubicBezTo>
                <a:cubicBezTo>
                  <a:pt x="5861" y="732692"/>
                  <a:pt x="0" y="744054"/>
                  <a:pt x="0" y="756138"/>
                </a:cubicBezTo>
                <a:cubicBezTo>
                  <a:pt x="0" y="795299"/>
                  <a:pt x="1312" y="841263"/>
                  <a:pt x="17584" y="879230"/>
                </a:cubicBezTo>
                <a:cubicBezTo>
                  <a:pt x="22747" y="891277"/>
                  <a:pt x="27305" y="903914"/>
                  <a:pt x="35169" y="914400"/>
                </a:cubicBezTo>
                <a:cubicBezTo>
                  <a:pt x="45116" y="927663"/>
                  <a:pt x="57750" y="938780"/>
                  <a:pt x="70338" y="949569"/>
                </a:cubicBezTo>
                <a:cubicBezTo>
                  <a:pt x="98835" y="973994"/>
                  <a:pt x="128749" y="996719"/>
                  <a:pt x="158261" y="1019907"/>
                </a:cubicBezTo>
                <a:cubicBezTo>
                  <a:pt x="169784" y="1028961"/>
                  <a:pt x="183069" y="1035922"/>
                  <a:pt x="193431" y="1046284"/>
                </a:cubicBezTo>
                <a:lnTo>
                  <a:pt x="219808" y="1072661"/>
                </a:lnTo>
                <a:cubicBezTo>
                  <a:pt x="228424" y="1115745"/>
                  <a:pt x="234350" y="1139816"/>
                  <a:pt x="237392" y="1186961"/>
                </a:cubicBezTo>
                <a:cubicBezTo>
                  <a:pt x="241736" y="1254292"/>
                  <a:pt x="235524" y="1322560"/>
                  <a:pt x="246184" y="1389184"/>
                </a:cubicBezTo>
                <a:cubicBezTo>
                  <a:pt x="247853" y="1399618"/>
                  <a:pt x="264443" y="1400004"/>
                  <a:pt x="272561" y="1406769"/>
                </a:cubicBezTo>
                <a:cubicBezTo>
                  <a:pt x="282113" y="1414729"/>
                  <a:pt x="290846" y="1423705"/>
                  <a:pt x="298938" y="1433146"/>
                </a:cubicBezTo>
                <a:cubicBezTo>
                  <a:pt x="308475" y="1444272"/>
                  <a:pt x="315778" y="1457189"/>
                  <a:pt x="325315" y="1468315"/>
                </a:cubicBezTo>
                <a:cubicBezTo>
                  <a:pt x="343891" y="1489986"/>
                  <a:pt x="400723" y="1538344"/>
                  <a:pt x="413238" y="1547446"/>
                </a:cubicBezTo>
                <a:cubicBezTo>
                  <a:pt x="423838" y="1555155"/>
                  <a:pt x="437293" y="1558083"/>
                  <a:pt x="448408" y="1565030"/>
                </a:cubicBezTo>
                <a:cubicBezTo>
                  <a:pt x="460834" y="1572796"/>
                  <a:pt x="470470" y="1584854"/>
                  <a:pt x="483577" y="1591407"/>
                </a:cubicBezTo>
                <a:cubicBezTo>
                  <a:pt x="500156" y="1599697"/>
                  <a:pt x="536331" y="1608992"/>
                  <a:pt x="536331" y="1608992"/>
                </a:cubicBezTo>
                <a:cubicBezTo>
                  <a:pt x="641839" y="1606061"/>
                  <a:pt x="747720" y="1609545"/>
                  <a:pt x="852854" y="1600200"/>
                </a:cubicBezTo>
                <a:cubicBezTo>
                  <a:pt x="880548" y="1597738"/>
                  <a:pt x="906169" y="1584149"/>
                  <a:pt x="931984" y="1573823"/>
                </a:cubicBezTo>
                <a:cubicBezTo>
                  <a:pt x="946638" y="1567961"/>
                  <a:pt x="960973" y="1561229"/>
                  <a:pt x="975946" y="1556238"/>
                </a:cubicBezTo>
                <a:cubicBezTo>
                  <a:pt x="987410" y="1552417"/>
                  <a:pt x="999496" y="1550766"/>
                  <a:pt x="1011115" y="1547446"/>
                </a:cubicBezTo>
                <a:cubicBezTo>
                  <a:pt x="1020026" y="1544900"/>
                  <a:pt x="1028700" y="1541585"/>
                  <a:pt x="1037492" y="1538654"/>
                </a:cubicBezTo>
                <a:cubicBezTo>
                  <a:pt x="1055077" y="1526931"/>
                  <a:pt x="1075302" y="1518428"/>
                  <a:pt x="1090246" y="1503484"/>
                </a:cubicBezTo>
                <a:cubicBezTo>
                  <a:pt x="1101969" y="1491761"/>
                  <a:pt x="1112469" y="1478672"/>
                  <a:pt x="1125415" y="1468315"/>
                </a:cubicBezTo>
                <a:cubicBezTo>
                  <a:pt x="1141918" y="1455113"/>
                  <a:pt x="1160584" y="1444869"/>
                  <a:pt x="1178169" y="1433146"/>
                </a:cubicBezTo>
                <a:cubicBezTo>
                  <a:pt x="1186961" y="1427284"/>
                  <a:pt x="1197074" y="1423033"/>
                  <a:pt x="1204546" y="1415561"/>
                </a:cubicBezTo>
                <a:lnTo>
                  <a:pt x="1230923" y="1389184"/>
                </a:lnTo>
                <a:cubicBezTo>
                  <a:pt x="1234313" y="1375624"/>
                  <a:pt x="1248508" y="1321211"/>
                  <a:pt x="1248508" y="1310054"/>
                </a:cubicBezTo>
                <a:cubicBezTo>
                  <a:pt x="1248508" y="1245510"/>
                  <a:pt x="1244008" y="1181024"/>
                  <a:pt x="1239715" y="1116623"/>
                </a:cubicBezTo>
                <a:cubicBezTo>
                  <a:pt x="1238143" y="1093047"/>
                  <a:pt x="1235278" y="1069508"/>
                  <a:pt x="1230923" y="1046284"/>
                </a:cubicBezTo>
                <a:cubicBezTo>
                  <a:pt x="1226469" y="1022530"/>
                  <a:pt x="1213338" y="975946"/>
                  <a:pt x="1213338" y="975946"/>
                </a:cubicBezTo>
                <a:cubicBezTo>
                  <a:pt x="1216269" y="926123"/>
                  <a:pt x="1217165" y="876138"/>
                  <a:pt x="1222131" y="826477"/>
                </a:cubicBezTo>
                <a:cubicBezTo>
                  <a:pt x="1223924" y="808545"/>
                  <a:pt x="1242538" y="778860"/>
                  <a:pt x="1248508" y="764930"/>
                </a:cubicBezTo>
                <a:cubicBezTo>
                  <a:pt x="1252159" y="756412"/>
                  <a:pt x="1252702" y="746601"/>
                  <a:pt x="1257300" y="738554"/>
                </a:cubicBezTo>
                <a:cubicBezTo>
                  <a:pt x="1273236" y="710666"/>
                  <a:pt x="1287649" y="704230"/>
                  <a:pt x="1301261" y="677007"/>
                </a:cubicBezTo>
                <a:cubicBezTo>
                  <a:pt x="1305406" y="668717"/>
                  <a:pt x="1306135" y="659028"/>
                  <a:pt x="1310054" y="650630"/>
                </a:cubicBezTo>
                <a:cubicBezTo>
                  <a:pt x="1326682" y="614999"/>
                  <a:pt x="1345223" y="580292"/>
                  <a:pt x="1362808" y="545123"/>
                </a:cubicBezTo>
                <a:cubicBezTo>
                  <a:pt x="1362811" y="545118"/>
                  <a:pt x="1397974" y="474788"/>
                  <a:pt x="1397977" y="474784"/>
                </a:cubicBezTo>
                <a:cubicBezTo>
                  <a:pt x="1409700" y="457199"/>
                  <a:pt x="1423694" y="440933"/>
                  <a:pt x="1433146" y="422030"/>
                </a:cubicBezTo>
                <a:cubicBezTo>
                  <a:pt x="1458145" y="372033"/>
                  <a:pt x="1441463" y="396129"/>
                  <a:pt x="1485900" y="351692"/>
                </a:cubicBezTo>
                <a:cubicBezTo>
                  <a:pt x="1506059" y="291214"/>
                  <a:pt x="1478486" y="364667"/>
                  <a:pt x="1521069" y="290146"/>
                </a:cubicBezTo>
                <a:cubicBezTo>
                  <a:pt x="1525667" y="282099"/>
                  <a:pt x="1526930" y="272561"/>
                  <a:pt x="1529861" y="263769"/>
                </a:cubicBezTo>
                <a:cubicBezTo>
                  <a:pt x="1512529" y="229104"/>
                  <a:pt x="1515153" y="221246"/>
                  <a:pt x="1477108" y="202223"/>
                </a:cubicBezTo>
                <a:cubicBezTo>
                  <a:pt x="1466300" y="196819"/>
                  <a:pt x="1453093" y="198078"/>
                  <a:pt x="1441938" y="193430"/>
                </a:cubicBezTo>
                <a:cubicBezTo>
                  <a:pt x="1417741" y="183348"/>
                  <a:pt x="1395554" y="168907"/>
                  <a:pt x="1371600" y="158261"/>
                </a:cubicBezTo>
                <a:cubicBezTo>
                  <a:pt x="1342755" y="145441"/>
                  <a:pt x="1313623" y="133073"/>
                  <a:pt x="1283677" y="123092"/>
                </a:cubicBezTo>
                <a:cubicBezTo>
                  <a:pt x="1274885" y="120161"/>
                  <a:pt x="1266291" y="116548"/>
                  <a:pt x="1257300" y="114300"/>
                </a:cubicBezTo>
                <a:cubicBezTo>
                  <a:pt x="1242802" y="110675"/>
                  <a:pt x="1227992" y="108438"/>
                  <a:pt x="1213338" y="105507"/>
                </a:cubicBezTo>
                <a:cubicBezTo>
                  <a:pt x="1204546" y="99646"/>
                  <a:pt x="1195079" y="94688"/>
                  <a:pt x="1186961" y="87923"/>
                </a:cubicBezTo>
                <a:cubicBezTo>
                  <a:pt x="1177409" y="79963"/>
                  <a:pt x="1169942" y="69734"/>
                  <a:pt x="1160584" y="61546"/>
                </a:cubicBezTo>
                <a:cubicBezTo>
                  <a:pt x="1151959" y="53999"/>
                  <a:pt x="1107693" y="17516"/>
                  <a:pt x="1090246" y="8792"/>
                </a:cubicBezTo>
                <a:cubicBezTo>
                  <a:pt x="1081957" y="4647"/>
                  <a:pt x="1072661" y="2931"/>
                  <a:pt x="1063869" y="0"/>
                </a:cubicBezTo>
                <a:lnTo>
                  <a:pt x="984738" y="26377"/>
                </a:lnTo>
                <a:cubicBezTo>
                  <a:pt x="975946" y="29308"/>
                  <a:pt x="967352" y="32921"/>
                  <a:pt x="958361" y="35169"/>
                </a:cubicBezTo>
                <a:lnTo>
                  <a:pt x="923192" y="43961"/>
                </a:lnTo>
                <a:cubicBezTo>
                  <a:pt x="914400" y="49823"/>
                  <a:pt x="906840" y="58204"/>
                  <a:pt x="896815" y="61546"/>
                </a:cubicBezTo>
                <a:cubicBezTo>
                  <a:pt x="867628" y="71275"/>
                  <a:pt x="746261" y="78488"/>
                  <a:pt x="738554" y="79130"/>
                </a:cubicBezTo>
                <a:cubicBezTo>
                  <a:pt x="704209" y="96303"/>
                  <a:pt x="702370" y="89951"/>
                  <a:pt x="685800" y="123092"/>
                </a:cubicBezTo>
                <a:cubicBezTo>
                  <a:pt x="684489" y="125713"/>
                  <a:pt x="685800" y="128953"/>
                  <a:pt x="650631" y="1406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361266" y="1554085"/>
            <a:ext cx="466114" cy="608853"/>
          </a:xfrm>
          <a:custGeom>
            <a:avLst/>
            <a:gdLst>
              <a:gd name="connsiteX0" fmla="*/ 79252 w 466114"/>
              <a:gd name="connsiteY0" fmla="*/ 105508 h 608853"/>
              <a:gd name="connsiteX1" fmla="*/ 79252 w 466114"/>
              <a:gd name="connsiteY1" fmla="*/ 105508 h 608853"/>
              <a:gd name="connsiteX2" fmla="*/ 122 w 466114"/>
              <a:gd name="connsiteY2" fmla="*/ 597877 h 608853"/>
              <a:gd name="connsiteX3" fmla="*/ 88045 w 466114"/>
              <a:gd name="connsiteY3" fmla="*/ 580292 h 608853"/>
              <a:gd name="connsiteX4" fmla="*/ 175968 w 466114"/>
              <a:gd name="connsiteY4" fmla="*/ 536331 h 608853"/>
              <a:gd name="connsiteX5" fmla="*/ 237514 w 466114"/>
              <a:gd name="connsiteY5" fmla="*/ 501162 h 608853"/>
              <a:gd name="connsiteX6" fmla="*/ 272683 w 466114"/>
              <a:gd name="connsiteY6" fmla="*/ 518746 h 608853"/>
              <a:gd name="connsiteX7" fmla="*/ 290268 w 466114"/>
              <a:gd name="connsiteY7" fmla="*/ 571500 h 608853"/>
              <a:gd name="connsiteX8" fmla="*/ 325437 w 466114"/>
              <a:gd name="connsiteY8" fmla="*/ 536331 h 608853"/>
              <a:gd name="connsiteX9" fmla="*/ 351814 w 466114"/>
              <a:gd name="connsiteY9" fmla="*/ 518746 h 608853"/>
              <a:gd name="connsiteX10" fmla="*/ 430945 w 466114"/>
              <a:gd name="connsiteY10" fmla="*/ 404446 h 608853"/>
              <a:gd name="connsiteX11" fmla="*/ 466114 w 466114"/>
              <a:gd name="connsiteY11" fmla="*/ 342900 h 608853"/>
              <a:gd name="connsiteX12" fmla="*/ 457322 w 466114"/>
              <a:gd name="connsiteY12" fmla="*/ 219808 h 608853"/>
              <a:gd name="connsiteX13" fmla="*/ 430945 w 466114"/>
              <a:gd name="connsiteY13" fmla="*/ 158262 h 608853"/>
              <a:gd name="connsiteX14" fmla="*/ 422152 w 466114"/>
              <a:gd name="connsiteY14" fmla="*/ 131885 h 608853"/>
              <a:gd name="connsiteX15" fmla="*/ 378191 w 466114"/>
              <a:gd name="connsiteY15" fmla="*/ 79131 h 608853"/>
              <a:gd name="connsiteX16" fmla="*/ 360606 w 466114"/>
              <a:gd name="connsiteY16" fmla="*/ 52754 h 608853"/>
              <a:gd name="connsiteX17" fmla="*/ 351814 w 466114"/>
              <a:gd name="connsiteY17" fmla="*/ 26377 h 608853"/>
              <a:gd name="connsiteX18" fmla="*/ 325437 w 466114"/>
              <a:gd name="connsiteY18" fmla="*/ 17585 h 608853"/>
              <a:gd name="connsiteX19" fmla="*/ 272683 w 466114"/>
              <a:gd name="connsiteY19" fmla="*/ 8792 h 608853"/>
              <a:gd name="connsiteX20" fmla="*/ 228722 w 466114"/>
              <a:gd name="connsiteY20" fmla="*/ 0 h 608853"/>
              <a:gd name="connsiteX21" fmla="*/ 202345 w 466114"/>
              <a:gd name="connsiteY21" fmla="*/ 17585 h 608853"/>
              <a:gd name="connsiteX22" fmla="*/ 175968 w 466114"/>
              <a:gd name="connsiteY22" fmla="*/ 70339 h 608853"/>
              <a:gd name="connsiteX23" fmla="*/ 140799 w 466114"/>
              <a:gd name="connsiteY23" fmla="*/ 96716 h 608853"/>
              <a:gd name="connsiteX24" fmla="*/ 123214 w 466114"/>
              <a:gd name="connsiteY24" fmla="*/ 123092 h 608853"/>
              <a:gd name="connsiteX25" fmla="*/ 79252 w 466114"/>
              <a:gd name="connsiteY25" fmla="*/ 105508 h 6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6114" h="608853">
                <a:moveTo>
                  <a:pt x="79252" y="105508"/>
                </a:moveTo>
                <a:lnTo>
                  <a:pt x="79252" y="105508"/>
                </a:lnTo>
                <a:cubicBezTo>
                  <a:pt x="52875" y="269631"/>
                  <a:pt x="-2956" y="431676"/>
                  <a:pt x="122" y="597877"/>
                </a:cubicBezTo>
                <a:cubicBezTo>
                  <a:pt x="675" y="627760"/>
                  <a:pt x="59166" y="587993"/>
                  <a:pt x="88045" y="580292"/>
                </a:cubicBezTo>
                <a:cubicBezTo>
                  <a:pt x="128430" y="569523"/>
                  <a:pt x="139526" y="556577"/>
                  <a:pt x="175968" y="536331"/>
                </a:cubicBezTo>
                <a:cubicBezTo>
                  <a:pt x="242900" y="499146"/>
                  <a:pt x="182243" y="538008"/>
                  <a:pt x="237514" y="501162"/>
                </a:cubicBezTo>
                <a:cubicBezTo>
                  <a:pt x="249237" y="507023"/>
                  <a:pt x="264819" y="508261"/>
                  <a:pt x="272683" y="518746"/>
                </a:cubicBezTo>
                <a:cubicBezTo>
                  <a:pt x="283805" y="533575"/>
                  <a:pt x="272683" y="565638"/>
                  <a:pt x="290268" y="571500"/>
                </a:cubicBezTo>
                <a:cubicBezTo>
                  <a:pt x="305996" y="576743"/>
                  <a:pt x="312849" y="547120"/>
                  <a:pt x="325437" y="536331"/>
                </a:cubicBezTo>
                <a:cubicBezTo>
                  <a:pt x="333460" y="529454"/>
                  <a:pt x="344745" y="526600"/>
                  <a:pt x="351814" y="518746"/>
                </a:cubicBezTo>
                <a:cubicBezTo>
                  <a:pt x="380737" y="486609"/>
                  <a:pt x="409364" y="443292"/>
                  <a:pt x="430945" y="404446"/>
                </a:cubicBezTo>
                <a:cubicBezTo>
                  <a:pt x="468127" y="337517"/>
                  <a:pt x="429268" y="398168"/>
                  <a:pt x="466114" y="342900"/>
                </a:cubicBezTo>
                <a:cubicBezTo>
                  <a:pt x="463183" y="301869"/>
                  <a:pt x="462128" y="260661"/>
                  <a:pt x="457322" y="219808"/>
                </a:cubicBezTo>
                <a:cubicBezTo>
                  <a:pt x="455093" y="200865"/>
                  <a:pt x="437529" y="173624"/>
                  <a:pt x="430945" y="158262"/>
                </a:cubicBezTo>
                <a:cubicBezTo>
                  <a:pt x="427294" y="149743"/>
                  <a:pt x="426297" y="140175"/>
                  <a:pt x="422152" y="131885"/>
                </a:cubicBezTo>
                <a:cubicBezTo>
                  <a:pt x="405779" y="99138"/>
                  <a:pt x="402499" y="108301"/>
                  <a:pt x="378191" y="79131"/>
                </a:cubicBezTo>
                <a:cubicBezTo>
                  <a:pt x="371426" y="71013"/>
                  <a:pt x="366468" y="61546"/>
                  <a:pt x="360606" y="52754"/>
                </a:cubicBezTo>
                <a:cubicBezTo>
                  <a:pt x="357675" y="43962"/>
                  <a:pt x="358367" y="32930"/>
                  <a:pt x="351814" y="26377"/>
                </a:cubicBezTo>
                <a:cubicBezTo>
                  <a:pt x="345261" y="19824"/>
                  <a:pt x="334484" y="19596"/>
                  <a:pt x="325437" y="17585"/>
                </a:cubicBezTo>
                <a:cubicBezTo>
                  <a:pt x="308034" y="13718"/>
                  <a:pt x="290223" y="11981"/>
                  <a:pt x="272683" y="8792"/>
                </a:cubicBezTo>
                <a:cubicBezTo>
                  <a:pt x="257980" y="6119"/>
                  <a:pt x="243376" y="2931"/>
                  <a:pt x="228722" y="0"/>
                </a:cubicBezTo>
                <a:cubicBezTo>
                  <a:pt x="219930" y="5862"/>
                  <a:pt x="208946" y="9333"/>
                  <a:pt x="202345" y="17585"/>
                </a:cubicBezTo>
                <a:cubicBezTo>
                  <a:pt x="145137" y="89094"/>
                  <a:pt x="250083" y="-3778"/>
                  <a:pt x="175968" y="70339"/>
                </a:cubicBezTo>
                <a:cubicBezTo>
                  <a:pt x="165606" y="80701"/>
                  <a:pt x="151161" y="86354"/>
                  <a:pt x="140799" y="96716"/>
                </a:cubicBezTo>
                <a:cubicBezTo>
                  <a:pt x="133327" y="104188"/>
                  <a:pt x="132175" y="117492"/>
                  <a:pt x="123214" y="123092"/>
                </a:cubicBezTo>
                <a:cubicBezTo>
                  <a:pt x="107495" y="132916"/>
                  <a:pt x="86579" y="108439"/>
                  <a:pt x="79252" y="10550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037484" y="1622178"/>
                <a:ext cx="4473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84" y="1622178"/>
                <a:ext cx="447302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5449108" y="1487269"/>
            <a:ext cx="1116249" cy="779117"/>
          </a:xfrm>
          <a:prstGeom prst="arc">
            <a:avLst>
              <a:gd name="adj1" fmla="val 11898511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0800000">
            <a:off x="5258698" y="1508080"/>
            <a:ext cx="1290560" cy="779117"/>
          </a:xfrm>
          <a:prstGeom prst="arc">
            <a:avLst>
              <a:gd name="adj1" fmla="val 11359015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84799" y="1220474"/>
            <a:ext cx="140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Whole population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821966" y="2272483"/>
            <a:ext cx="338985" cy="36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10325" y="2112461"/>
            <a:ext cx="9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10325" y="2418934"/>
                <a:ext cx="205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25" y="2418934"/>
                <a:ext cx="205107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902276" y="4583294"/>
                <a:ext cx="63613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76" y="4583294"/>
                <a:ext cx="636135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2" descr="http://world.mathigon.org/resources/Probability/coins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95" y="831494"/>
            <a:ext cx="1801017" cy="109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7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360749" y="936514"/>
            <a:ext cx="2168697" cy="2344782"/>
          </a:xfrm>
          <a:custGeom>
            <a:avLst/>
            <a:gdLst>
              <a:gd name="connsiteX0" fmla="*/ 533328 w 2168697"/>
              <a:gd name="connsiteY0" fmla="*/ 246185 h 2344782"/>
              <a:gd name="connsiteX1" fmla="*/ 515743 w 2168697"/>
              <a:gd name="connsiteY1" fmla="*/ 298939 h 2344782"/>
              <a:gd name="connsiteX2" fmla="*/ 480574 w 2168697"/>
              <a:gd name="connsiteY2" fmla="*/ 334108 h 2344782"/>
              <a:gd name="connsiteX3" fmla="*/ 462989 w 2168697"/>
              <a:gd name="connsiteY3" fmla="*/ 360485 h 2344782"/>
              <a:gd name="connsiteX4" fmla="*/ 419028 w 2168697"/>
              <a:gd name="connsiteY4" fmla="*/ 413239 h 2344782"/>
              <a:gd name="connsiteX5" fmla="*/ 383858 w 2168697"/>
              <a:gd name="connsiteY5" fmla="*/ 465993 h 2344782"/>
              <a:gd name="connsiteX6" fmla="*/ 366274 w 2168697"/>
              <a:gd name="connsiteY6" fmla="*/ 492369 h 2344782"/>
              <a:gd name="connsiteX7" fmla="*/ 357481 w 2168697"/>
              <a:gd name="connsiteY7" fmla="*/ 518746 h 2344782"/>
              <a:gd name="connsiteX8" fmla="*/ 304728 w 2168697"/>
              <a:gd name="connsiteY8" fmla="*/ 597877 h 2344782"/>
              <a:gd name="connsiteX9" fmla="*/ 269558 w 2168697"/>
              <a:gd name="connsiteY9" fmla="*/ 650631 h 2344782"/>
              <a:gd name="connsiteX10" fmla="*/ 216805 w 2168697"/>
              <a:gd name="connsiteY10" fmla="*/ 703385 h 2344782"/>
              <a:gd name="connsiteX11" fmla="*/ 199220 w 2168697"/>
              <a:gd name="connsiteY11" fmla="*/ 729762 h 2344782"/>
              <a:gd name="connsiteX12" fmla="*/ 155258 w 2168697"/>
              <a:gd name="connsiteY12" fmla="*/ 764931 h 2344782"/>
              <a:gd name="connsiteX13" fmla="*/ 84920 w 2168697"/>
              <a:gd name="connsiteY13" fmla="*/ 844062 h 2344782"/>
              <a:gd name="connsiteX14" fmla="*/ 14581 w 2168697"/>
              <a:gd name="connsiteY14" fmla="*/ 949569 h 2344782"/>
              <a:gd name="connsiteX15" fmla="*/ 23374 w 2168697"/>
              <a:gd name="connsiteY15" fmla="*/ 1204546 h 2344782"/>
              <a:gd name="connsiteX16" fmla="*/ 32166 w 2168697"/>
              <a:gd name="connsiteY16" fmla="*/ 1239716 h 2344782"/>
              <a:gd name="connsiteX17" fmla="*/ 49751 w 2168697"/>
              <a:gd name="connsiteY17" fmla="*/ 1274885 h 2344782"/>
              <a:gd name="connsiteX18" fmla="*/ 76128 w 2168697"/>
              <a:gd name="connsiteY18" fmla="*/ 1354016 h 2344782"/>
              <a:gd name="connsiteX19" fmla="*/ 84920 w 2168697"/>
              <a:gd name="connsiteY19" fmla="*/ 1380393 h 2344782"/>
              <a:gd name="connsiteX20" fmla="*/ 137674 w 2168697"/>
              <a:gd name="connsiteY20" fmla="*/ 1459523 h 2344782"/>
              <a:gd name="connsiteX21" fmla="*/ 164051 w 2168697"/>
              <a:gd name="connsiteY21" fmla="*/ 1477108 h 2344782"/>
              <a:gd name="connsiteX22" fmla="*/ 172843 w 2168697"/>
              <a:gd name="connsiteY22" fmla="*/ 1503485 h 2344782"/>
              <a:gd name="connsiteX23" fmla="*/ 190428 w 2168697"/>
              <a:gd name="connsiteY23" fmla="*/ 1538654 h 2344782"/>
              <a:gd name="connsiteX24" fmla="*/ 216805 w 2168697"/>
              <a:gd name="connsiteY24" fmla="*/ 2162908 h 2344782"/>
              <a:gd name="connsiteX25" fmla="*/ 234389 w 2168697"/>
              <a:gd name="connsiteY25" fmla="*/ 2233246 h 2344782"/>
              <a:gd name="connsiteX26" fmla="*/ 243181 w 2168697"/>
              <a:gd name="connsiteY26" fmla="*/ 2268416 h 2344782"/>
              <a:gd name="connsiteX27" fmla="*/ 295935 w 2168697"/>
              <a:gd name="connsiteY27" fmla="*/ 2312377 h 2344782"/>
              <a:gd name="connsiteX28" fmla="*/ 366274 w 2168697"/>
              <a:gd name="connsiteY28" fmla="*/ 2321169 h 2344782"/>
              <a:gd name="connsiteX29" fmla="*/ 656420 w 2168697"/>
              <a:gd name="connsiteY29" fmla="*/ 2329962 h 2344782"/>
              <a:gd name="connsiteX30" fmla="*/ 893812 w 2168697"/>
              <a:gd name="connsiteY30" fmla="*/ 2329962 h 2344782"/>
              <a:gd name="connsiteX31" fmla="*/ 920189 w 2168697"/>
              <a:gd name="connsiteY31" fmla="*/ 2321169 h 2344782"/>
              <a:gd name="connsiteX32" fmla="*/ 1008112 w 2168697"/>
              <a:gd name="connsiteY32" fmla="*/ 2277208 h 2344782"/>
              <a:gd name="connsiteX33" fmla="*/ 1043281 w 2168697"/>
              <a:gd name="connsiteY33" fmla="*/ 2259623 h 2344782"/>
              <a:gd name="connsiteX34" fmla="*/ 1078451 w 2168697"/>
              <a:gd name="connsiteY34" fmla="*/ 2250831 h 2344782"/>
              <a:gd name="connsiteX35" fmla="*/ 1104828 w 2168697"/>
              <a:gd name="connsiteY35" fmla="*/ 2242039 h 2344782"/>
              <a:gd name="connsiteX36" fmla="*/ 1175166 w 2168697"/>
              <a:gd name="connsiteY36" fmla="*/ 2224454 h 2344782"/>
              <a:gd name="connsiteX37" fmla="*/ 1298258 w 2168697"/>
              <a:gd name="connsiteY37" fmla="*/ 2118946 h 2344782"/>
              <a:gd name="connsiteX38" fmla="*/ 1324635 w 2168697"/>
              <a:gd name="connsiteY38" fmla="*/ 2092569 h 2344782"/>
              <a:gd name="connsiteX39" fmla="*/ 1351012 w 2168697"/>
              <a:gd name="connsiteY39" fmla="*/ 2066193 h 2344782"/>
              <a:gd name="connsiteX40" fmla="*/ 1368597 w 2168697"/>
              <a:gd name="connsiteY40" fmla="*/ 2039816 h 2344782"/>
              <a:gd name="connsiteX41" fmla="*/ 1386181 w 2168697"/>
              <a:gd name="connsiteY41" fmla="*/ 1863969 h 2344782"/>
              <a:gd name="connsiteX42" fmla="*/ 1430143 w 2168697"/>
              <a:gd name="connsiteY42" fmla="*/ 1784839 h 2344782"/>
              <a:gd name="connsiteX43" fmla="*/ 1447728 w 2168697"/>
              <a:gd name="connsiteY43" fmla="*/ 1758462 h 2344782"/>
              <a:gd name="connsiteX44" fmla="*/ 1526858 w 2168697"/>
              <a:gd name="connsiteY44" fmla="*/ 1714500 h 2344782"/>
              <a:gd name="connsiteX45" fmla="*/ 1878551 w 2168697"/>
              <a:gd name="connsiteY45" fmla="*/ 1732085 h 2344782"/>
              <a:gd name="connsiteX46" fmla="*/ 1913720 w 2168697"/>
              <a:gd name="connsiteY46" fmla="*/ 1740877 h 2344782"/>
              <a:gd name="connsiteX47" fmla="*/ 1957681 w 2168697"/>
              <a:gd name="connsiteY47" fmla="*/ 1749669 h 2344782"/>
              <a:gd name="connsiteX48" fmla="*/ 1984058 w 2168697"/>
              <a:gd name="connsiteY48" fmla="*/ 1767254 h 2344782"/>
              <a:gd name="connsiteX49" fmla="*/ 2115943 w 2168697"/>
              <a:gd name="connsiteY49" fmla="*/ 1767254 h 2344782"/>
              <a:gd name="connsiteX50" fmla="*/ 2133528 w 2168697"/>
              <a:gd name="connsiteY50" fmla="*/ 1740877 h 2344782"/>
              <a:gd name="connsiteX51" fmla="*/ 2151112 w 2168697"/>
              <a:gd name="connsiteY51" fmla="*/ 1688123 h 2344782"/>
              <a:gd name="connsiteX52" fmla="*/ 2168697 w 2168697"/>
              <a:gd name="connsiteY52" fmla="*/ 1608993 h 2344782"/>
              <a:gd name="connsiteX53" fmla="*/ 2159905 w 2168697"/>
              <a:gd name="connsiteY53" fmla="*/ 1371600 h 2344782"/>
              <a:gd name="connsiteX54" fmla="*/ 2142320 w 2168697"/>
              <a:gd name="connsiteY54" fmla="*/ 1318846 h 2344782"/>
              <a:gd name="connsiteX55" fmla="*/ 2115943 w 2168697"/>
              <a:gd name="connsiteY55" fmla="*/ 1301262 h 2344782"/>
              <a:gd name="connsiteX56" fmla="*/ 2063189 w 2168697"/>
              <a:gd name="connsiteY56" fmla="*/ 1230923 h 2344782"/>
              <a:gd name="connsiteX57" fmla="*/ 2036812 w 2168697"/>
              <a:gd name="connsiteY57" fmla="*/ 1213339 h 2344782"/>
              <a:gd name="connsiteX58" fmla="*/ 1984058 w 2168697"/>
              <a:gd name="connsiteY58" fmla="*/ 1151793 h 2344782"/>
              <a:gd name="connsiteX59" fmla="*/ 1913720 w 2168697"/>
              <a:gd name="connsiteY59" fmla="*/ 1099039 h 2344782"/>
              <a:gd name="connsiteX60" fmla="*/ 1860966 w 2168697"/>
              <a:gd name="connsiteY60" fmla="*/ 1081454 h 2344782"/>
              <a:gd name="connsiteX61" fmla="*/ 1790628 w 2168697"/>
              <a:gd name="connsiteY61" fmla="*/ 1046285 h 2344782"/>
              <a:gd name="connsiteX62" fmla="*/ 1729081 w 2168697"/>
              <a:gd name="connsiteY62" fmla="*/ 1011116 h 2344782"/>
              <a:gd name="connsiteX63" fmla="*/ 1702705 w 2168697"/>
              <a:gd name="connsiteY63" fmla="*/ 984739 h 2344782"/>
              <a:gd name="connsiteX64" fmla="*/ 1649951 w 2168697"/>
              <a:gd name="connsiteY64" fmla="*/ 949569 h 2344782"/>
              <a:gd name="connsiteX65" fmla="*/ 1597197 w 2168697"/>
              <a:gd name="connsiteY65" fmla="*/ 888023 h 2344782"/>
              <a:gd name="connsiteX66" fmla="*/ 1579612 w 2168697"/>
              <a:gd name="connsiteY66" fmla="*/ 263769 h 2344782"/>
              <a:gd name="connsiteX67" fmla="*/ 1526858 w 2168697"/>
              <a:gd name="connsiteY67" fmla="*/ 175846 h 2344782"/>
              <a:gd name="connsiteX68" fmla="*/ 1491689 w 2168697"/>
              <a:gd name="connsiteY68" fmla="*/ 149469 h 2344782"/>
              <a:gd name="connsiteX69" fmla="*/ 1421351 w 2168697"/>
              <a:gd name="connsiteY69" fmla="*/ 79131 h 2344782"/>
              <a:gd name="connsiteX70" fmla="*/ 1394974 w 2168697"/>
              <a:gd name="connsiteY70" fmla="*/ 70339 h 2344782"/>
              <a:gd name="connsiteX71" fmla="*/ 1324635 w 2168697"/>
              <a:gd name="connsiteY71" fmla="*/ 52754 h 2344782"/>
              <a:gd name="connsiteX72" fmla="*/ 1236712 w 2168697"/>
              <a:gd name="connsiteY72" fmla="*/ 26377 h 2344782"/>
              <a:gd name="connsiteX73" fmla="*/ 1175166 w 2168697"/>
              <a:gd name="connsiteY73" fmla="*/ 8793 h 2344782"/>
              <a:gd name="connsiteX74" fmla="*/ 1113620 w 2168697"/>
              <a:gd name="connsiteY74" fmla="*/ 0 h 2344782"/>
              <a:gd name="connsiteX75" fmla="*/ 876228 w 2168697"/>
              <a:gd name="connsiteY75" fmla="*/ 8793 h 2344782"/>
              <a:gd name="connsiteX76" fmla="*/ 823474 w 2168697"/>
              <a:gd name="connsiteY76" fmla="*/ 35169 h 2344782"/>
              <a:gd name="connsiteX77" fmla="*/ 744343 w 2168697"/>
              <a:gd name="connsiteY77" fmla="*/ 61546 h 2344782"/>
              <a:gd name="connsiteX78" fmla="*/ 717966 w 2168697"/>
              <a:gd name="connsiteY78" fmla="*/ 79131 h 2344782"/>
              <a:gd name="connsiteX79" fmla="*/ 665212 w 2168697"/>
              <a:gd name="connsiteY79" fmla="*/ 105508 h 2344782"/>
              <a:gd name="connsiteX80" fmla="*/ 630043 w 2168697"/>
              <a:gd name="connsiteY80" fmla="*/ 158262 h 2344782"/>
              <a:gd name="connsiteX81" fmla="*/ 612458 w 2168697"/>
              <a:gd name="connsiteY81" fmla="*/ 184639 h 2344782"/>
              <a:gd name="connsiteX82" fmla="*/ 603666 w 2168697"/>
              <a:gd name="connsiteY82" fmla="*/ 211016 h 2344782"/>
              <a:gd name="connsiteX83" fmla="*/ 533328 w 2168697"/>
              <a:gd name="connsiteY83" fmla="*/ 246185 h 234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68697" h="2344782">
                <a:moveTo>
                  <a:pt x="533328" y="246185"/>
                </a:moveTo>
                <a:cubicBezTo>
                  <a:pt x="518674" y="260839"/>
                  <a:pt x="525280" y="283045"/>
                  <a:pt x="515743" y="298939"/>
                </a:cubicBezTo>
                <a:cubicBezTo>
                  <a:pt x="507213" y="313155"/>
                  <a:pt x="491363" y="321520"/>
                  <a:pt x="480574" y="334108"/>
                </a:cubicBezTo>
                <a:cubicBezTo>
                  <a:pt x="473697" y="342131"/>
                  <a:pt x="469477" y="352144"/>
                  <a:pt x="462989" y="360485"/>
                </a:cubicBezTo>
                <a:cubicBezTo>
                  <a:pt x="448936" y="378553"/>
                  <a:pt x="432762" y="394927"/>
                  <a:pt x="419028" y="413239"/>
                </a:cubicBezTo>
                <a:cubicBezTo>
                  <a:pt x="406347" y="430146"/>
                  <a:pt x="395581" y="448408"/>
                  <a:pt x="383858" y="465993"/>
                </a:cubicBezTo>
                <a:cubicBezTo>
                  <a:pt x="377997" y="474785"/>
                  <a:pt x="369616" y="482345"/>
                  <a:pt x="366274" y="492369"/>
                </a:cubicBezTo>
                <a:cubicBezTo>
                  <a:pt x="363343" y="501161"/>
                  <a:pt x="361626" y="510456"/>
                  <a:pt x="357481" y="518746"/>
                </a:cubicBezTo>
                <a:cubicBezTo>
                  <a:pt x="336227" y="561255"/>
                  <a:pt x="330502" y="561057"/>
                  <a:pt x="304728" y="597877"/>
                </a:cubicBezTo>
                <a:cubicBezTo>
                  <a:pt x="292608" y="615191"/>
                  <a:pt x="284502" y="635687"/>
                  <a:pt x="269558" y="650631"/>
                </a:cubicBezTo>
                <a:cubicBezTo>
                  <a:pt x="251974" y="668216"/>
                  <a:pt x="230600" y="682693"/>
                  <a:pt x="216805" y="703385"/>
                </a:cubicBezTo>
                <a:cubicBezTo>
                  <a:pt x="210943" y="712177"/>
                  <a:pt x="206692" y="722290"/>
                  <a:pt x="199220" y="729762"/>
                </a:cubicBezTo>
                <a:cubicBezTo>
                  <a:pt x="185950" y="743032"/>
                  <a:pt x="169144" y="752307"/>
                  <a:pt x="155258" y="764931"/>
                </a:cubicBezTo>
                <a:cubicBezTo>
                  <a:pt x="86975" y="827006"/>
                  <a:pt x="119724" y="796208"/>
                  <a:pt x="84920" y="844062"/>
                </a:cubicBezTo>
                <a:cubicBezTo>
                  <a:pt x="20261" y="932967"/>
                  <a:pt x="47080" y="884572"/>
                  <a:pt x="14581" y="949569"/>
                </a:cubicBezTo>
                <a:cubicBezTo>
                  <a:pt x="-11405" y="1053519"/>
                  <a:pt x="980" y="988074"/>
                  <a:pt x="23374" y="1204546"/>
                </a:cubicBezTo>
                <a:cubicBezTo>
                  <a:pt x="24617" y="1216566"/>
                  <a:pt x="27923" y="1228401"/>
                  <a:pt x="32166" y="1239716"/>
                </a:cubicBezTo>
                <a:cubicBezTo>
                  <a:pt x="36768" y="1251988"/>
                  <a:pt x="43889" y="1263162"/>
                  <a:pt x="49751" y="1274885"/>
                </a:cubicBezTo>
                <a:cubicBezTo>
                  <a:pt x="64572" y="1348993"/>
                  <a:pt x="48826" y="1290311"/>
                  <a:pt x="76128" y="1354016"/>
                </a:cubicBezTo>
                <a:cubicBezTo>
                  <a:pt x="79779" y="1362535"/>
                  <a:pt x="81269" y="1371874"/>
                  <a:pt x="84920" y="1380393"/>
                </a:cubicBezTo>
                <a:cubicBezTo>
                  <a:pt x="98724" y="1412603"/>
                  <a:pt x="111746" y="1433595"/>
                  <a:pt x="137674" y="1459523"/>
                </a:cubicBezTo>
                <a:cubicBezTo>
                  <a:pt x="145146" y="1466995"/>
                  <a:pt x="155259" y="1471246"/>
                  <a:pt x="164051" y="1477108"/>
                </a:cubicBezTo>
                <a:cubicBezTo>
                  <a:pt x="166982" y="1485900"/>
                  <a:pt x="169192" y="1494966"/>
                  <a:pt x="172843" y="1503485"/>
                </a:cubicBezTo>
                <a:cubicBezTo>
                  <a:pt x="178006" y="1515532"/>
                  <a:pt x="189875" y="1525559"/>
                  <a:pt x="190428" y="1538654"/>
                </a:cubicBezTo>
                <a:cubicBezTo>
                  <a:pt x="217392" y="2176796"/>
                  <a:pt x="110193" y="1949690"/>
                  <a:pt x="216805" y="2162908"/>
                </a:cubicBezTo>
                <a:lnTo>
                  <a:pt x="234389" y="2233246"/>
                </a:lnTo>
                <a:cubicBezTo>
                  <a:pt x="237320" y="2244969"/>
                  <a:pt x="233898" y="2260680"/>
                  <a:pt x="243181" y="2268416"/>
                </a:cubicBezTo>
                <a:cubicBezTo>
                  <a:pt x="260766" y="2283070"/>
                  <a:pt x="274896" y="2303360"/>
                  <a:pt x="295935" y="2312377"/>
                </a:cubicBezTo>
                <a:cubicBezTo>
                  <a:pt x="317653" y="2321685"/>
                  <a:pt x="342673" y="2320018"/>
                  <a:pt x="366274" y="2321169"/>
                </a:cubicBezTo>
                <a:cubicBezTo>
                  <a:pt x="462919" y="2325883"/>
                  <a:pt x="559705" y="2327031"/>
                  <a:pt x="656420" y="2329962"/>
                </a:cubicBezTo>
                <a:cubicBezTo>
                  <a:pt x="753119" y="2354136"/>
                  <a:pt x="701442" y="2344760"/>
                  <a:pt x="893812" y="2329962"/>
                </a:cubicBezTo>
                <a:cubicBezTo>
                  <a:pt x="903053" y="2329251"/>
                  <a:pt x="912087" y="2325670"/>
                  <a:pt x="920189" y="2321169"/>
                </a:cubicBezTo>
                <a:cubicBezTo>
                  <a:pt x="1005834" y="2273588"/>
                  <a:pt x="939383" y="2294390"/>
                  <a:pt x="1008112" y="2277208"/>
                </a:cubicBezTo>
                <a:cubicBezTo>
                  <a:pt x="1019835" y="2271346"/>
                  <a:pt x="1031009" y="2264225"/>
                  <a:pt x="1043281" y="2259623"/>
                </a:cubicBezTo>
                <a:cubicBezTo>
                  <a:pt x="1054596" y="2255380"/>
                  <a:pt x="1066832" y="2254151"/>
                  <a:pt x="1078451" y="2250831"/>
                </a:cubicBezTo>
                <a:cubicBezTo>
                  <a:pt x="1087362" y="2248285"/>
                  <a:pt x="1095887" y="2244478"/>
                  <a:pt x="1104828" y="2242039"/>
                </a:cubicBezTo>
                <a:cubicBezTo>
                  <a:pt x="1128144" y="2235680"/>
                  <a:pt x="1175166" y="2224454"/>
                  <a:pt x="1175166" y="2224454"/>
                </a:cubicBezTo>
                <a:cubicBezTo>
                  <a:pt x="1260322" y="2163629"/>
                  <a:pt x="1218884" y="2198321"/>
                  <a:pt x="1298258" y="2118946"/>
                </a:cubicBezTo>
                <a:lnTo>
                  <a:pt x="1324635" y="2092569"/>
                </a:lnTo>
                <a:cubicBezTo>
                  <a:pt x="1333427" y="2083777"/>
                  <a:pt x="1344115" y="2076539"/>
                  <a:pt x="1351012" y="2066193"/>
                </a:cubicBezTo>
                <a:lnTo>
                  <a:pt x="1368597" y="2039816"/>
                </a:lnTo>
                <a:cubicBezTo>
                  <a:pt x="1396639" y="1955687"/>
                  <a:pt x="1358170" y="2078716"/>
                  <a:pt x="1386181" y="1863969"/>
                </a:cubicBezTo>
                <a:cubicBezTo>
                  <a:pt x="1393990" y="1804098"/>
                  <a:pt x="1399855" y="1821184"/>
                  <a:pt x="1430143" y="1784839"/>
                </a:cubicBezTo>
                <a:cubicBezTo>
                  <a:pt x="1436908" y="1776721"/>
                  <a:pt x="1439775" y="1765421"/>
                  <a:pt x="1447728" y="1758462"/>
                </a:cubicBezTo>
                <a:cubicBezTo>
                  <a:pt x="1484936" y="1725905"/>
                  <a:pt x="1490631" y="1726577"/>
                  <a:pt x="1526858" y="1714500"/>
                </a:cubicBezTo>
                <a:cubicBezTo>
                  <a:pt x="1614992" y="1717438"/>
                  <a:pt x="1771753" y="1716829"/>
                  <a:pt x="1878551" y="1732085"/>
                </a:cubicBezTo>
                <a:cubicBezTo>
                  <a:pt x="1890513" y="1733794"/>
                  <a:pt x="1901924" y="1738256"/>
                  <a:pt x="1913720" y="1740877"/>
                </a:cubicBezTo>
                <a:cubicBezTo>
                  <a:pt x="1928308" y="1744119"/>
                  <a:pt x="1943027" y="1746738"/>
                  <a:pt x="1957681" y="1749669"/>
                </a:cubicBezTo>
                <a:cubicBezTo>
                  <a:pt x="1966473" y="1755531"/>
                  <a:pt x="1974345" y="1763091"/>
                  <a:pt x="1984058" y="1767254"/>
                </a:cubicBezTo>
                <a:cubicBezTo>
                  <a:pt x="2027746" y="1785977"/>
                  <a:pt x="2068503" y="1771567"/>
                  <a:pt x="2115943" y="1767254"/>
                </a:cubicBezTo>
                <a:cubicBezTo>
                  <a:pt x="2121805" y="1758462"/>
                  <a:pt x="2129236" y="1750533"/>
                  <a:pt x="2133528" y="1740877"/>
                </a:cubicBezTo>
                <a:cubicBezTo>
                  <a:pt x="2141056" y="1723939"/>
                  <a:pt x="2146616" y="1706105"/>
                  <a:pt x="2151112" y="1688123"/>
                </a:cubicBezTo>
                <a:cubicBezTo>
                  <a:pt x="2163530" y="1638456"/>
                  <a:pt x="2157535" y="1664803"/>
                  <a:pt x="2168697" y="1608993"/>
                </a:cubicBezTo>
                <a:cubicBezTo>
                  <a:pt x="2165766" y="1529862"/>
                  <a:pt x="2167074" y="1450460"/>
                  <a:pt x="2159905" y="1371600"/>
                </a:cubicBezTo>
                <a:cubicBezTo>
                  <a:pt x="2158227" y="1353140"/>
                  <a:pt x="2157743" y="1329128"/>
                  <a:pt x="2142320" y="1318846"/>
                </a:cubicBezTo>
                <a:lnTo>
                  <a:pt x="2115943" y="1301262"/>
                </a:lnTo>
                <a:cubicBezTo>
                  <a:pt x="2099710" y="1276913"/>
                  <a:pt x="2084071" y="1251805"/>
                  <a:pt x="2063189" y="1230923"/>
                </a:cubicBezTo>
                <a:cubicBezTo>
                  <a:pt x="2055717" y="1223451"/>
                  <a:pt x="2045604" y="1219200"/>
                  <a:pt x="2036812" y="1213339"/>
                </a:cubicBezTo>
                <a:cubicBezTo>
                  <a:pt x="2018253" y="1188593"/>
                  <a:pt x="2007834" y="1171246"/>
                  <a:pt x="1984058" y="1151793"/>
                </a:cubicBezTo>
                <a:cubicBezTo>
                  <a:pt x="1961375" y="1133234"/>
                  <a:pt x="1941524" y="1108307"/>
                  <a:pt x="1913720" y="1099039"/>
                </a:cubicBezTo>
                <a:cubicBezTo>
                  <a:pt x="1896135" y="1093177"/>
                  <a:pt x="1877545" y="1089744"/>
                  <a:pt x="1860966" y="1081454"/>
                </a:cubicBezTo>
                <a:cubicBezTo>
                  <a:pt x="1837520" y="1069731"/>
                  <a:pt x="1812439" y="1060826"/>
                  <a:pt x="1790628" y="1046285"/>
                </a:cubicBezTo>
                <a:cubicBezTo>
                  <a:pt x="1753345" y="1021429"/>
                  <a:pt x="1773703" y="1033426"/>
                  <a:pt x="1729081" y="1011116"/>
                </a:cubicBezTo>
                <a:cubicBezTo>
                  <a:pt x="1720289" y="1002324"/>
                  <a:pt x="1712520" y="992373"/>
                  <a:pt x="1702705" y="984739"/>
                </a:cubicBezTo>
                <a:cubicBezTo>
                  <a:pt x="1686023" y="971764"/>
                  <a:pt x="1664895" y="964513"/>
                  <a:pt x="1649951" y="949569"/>
                </a:cubicBezTo>
                <a:cubicBezTo>
                  <a:pt x="1613212" y="912831"/>
                  <a:pt x="1631034" y="933140"/>
                  <a:pt x="1597197" y="888023"/>
                </a:cubicBezTo>
                <a:cubicBezTo>
                  <a:pt x="1591335" y="679938"/>
                  <a:pt x="1587932" y="471770"/>
                  <a:pt x="1579612" y="263769"/>
                </a:cubicBezTo>
                <a:cubicBezTo>
                  <a:pt x="1578143" y="227038"/>
                  <a:pt x="1553167" y="198397"/>
                  <a:pt x="1526858" y="175846"/>
                </a:cubicBezTo>
                <a:cubicBezTo>
                  <a:pt x="1515732" y="166309"/>
                  <a:pt x="1502491" y="159371"/>
                  <a:pt x="1491689" y="149469"/>
                </a:cubicBezTo>
                <a:cubicBezTo>
                  <a:pt x="1467247" y="127064"/>
                  <a:pt x="1452807" y="89616"/>
                  <a:pt x="1421351" y="79131"/>
                </a:cubicBezTo>
                <a:cubicBezTo>
                  <a:pt x="1412559" y="76200"/>
                  <a:pt x="1403915" y="72778"/>
                  <a:pt x="1394974" y="70339"/>
                </a:cubicBezTo>
                <a:cubicBezTo>
                  <a:pt x="1371658" y="63980"/>
                  <a:pt x="1347563" y="60397"/>
                  <a:pt x="1324635" y="52754"/>
                </a:cubicBezTo>
                <a:cubicBezTo>
                  <a:pt x="1199292" y="10972"/>
                  <a:pt x="1329712" y="52947"/>
                  <a:pt x="1236712" y="26377"/>
                </a:cubicBezTo>
                <a:cubicBezTo>
                  <a:pt x="1203753" y="16960"/>
                  <a:pt x="1212962" y="15665"/>
                  <a:pt x="1175166" y="8793"/>
                </a:cubicBezTo>
                <a:cubicBezTo>
                  <a:pt x="1154777" y="5086"/>
                  <a:pt x="1134135" y="2931"/>
                  <a:pt x="1113620" y="0"/>
                </a:cubicBezTo>
                <a:cubicBezTo>
                  <a:pt x="1034489" y="2931"/>
                  <a:pt x="955238" y="3526"/>
                  <a:pt x="876228" y="8793"/>
                </a:cubicBezTo>
                <a:cubicBezTo>
                  <a:pt x="850728" y="10493"/>
                  <a:pt x="845132" y="24340"/>
                  <a:pt x="823474" y="35169"/>
                </a:cubicBezTo>
                <a:cubicBezTo>
                  <a:pt x="790363" y="51724"/>
                  <a:pt x="777926" y="53150"/>
                  <a:pt x="744343" y="61546"/>
                </a:cubicBezTo>
                <a:cubicBezTo>
                  <a:pt x="735551" y="67408"/>
                  <a:pt x="727418" y="74405"/>
                  <a:pt x="717966" y="79131"/>
                </a:cubicBezTo>
                <a:cubicBezTo>
                  <a:pt x="645162" y="115533"/>
                  <a:pt x="740805" y="55112"/>
                  <a:pt x="665212" y="105508"/>
                </a:cubicBezTo>
                <a:lnTo>
                  <a:pt x="630043" y="158262"/>
                </a:lnTo>
                <a:lnTo>
                  <a:pt x="612458" y="184639"/>
                </a:lnTo>
                <a:cubicBezTo>
                  <a:pt x="609527" y="193431"/>
                  <a:pt x="608167" y="202914"/>
                  <a:pt x="603666" y="211016"/>
                </a:cubicBezTo>
                <a:cubicBezTo>
                  <a:pt x="566871" y="277247"/>
                  <a:pt x="547982" y="231531"/>
                  <a:pt x="533328" y="24618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9240" y="9913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5717" y="2023265"/>
                <a:ext cx="11683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>
                    <a:solidFill>
                      <a:srgbClr val="FF0000"/>
                    </a:solidFill>
                  </a:rPr>
                  <a:t>Fixed </a:t>
                </a:r>
              </a:p>
              <a:p>
                <a:pPr algn="ctr"/>
                <a:r>
                  <a:rPr lang="en-US" b="0" dirty="0" smtClean="0">
                    <a:solidFill>
                      <a:srgbClr val="FF0000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17" y="2023265"/>
                <a:ext cx="1168333" cy="553998"/>
              </a:xfrm>
              <a:prstGeom prst="rect">
                <a:avLst/>
              </a:prstGeom>
              <a:blipFill>
                <a:blip r:embed="rId3"/>
                <a:stretch>
                  <a:fillRect l="-11979" t="-14286" r="-572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>
          <a:xfrm>
            <a:off x="2863289" y="1360697"/>
            <a:ext cx="940777" cy="1125415"/>
          </a:xfrm>
          <a:custGeom>
            <a:avLst/>
            <a:gdLst>
              <a:gd name="connsiteX0" fmla="*/ 474784 w 940777"/>
              <a:gd name="connsiteY0" fmla="*/ 8792 h 1125415"/>
              <a:gd name="connsiteX1" fmla="*/ 474784 w 940777"/>
              <a:gd name="connsiteY1" fmla="*/ 8792 h 1125415"/>
              <a:gd name="connsiteX2" fmla="*/ 413238 w 940777"/>
              <a:gd name="connsiteY2" fmla="*/ 52754 h 1125415"/>
              <a:gd name="connsiteX3" fmla="*/ 360484 w 940777"/>
              <a:gd name="connsiteY3" fmla="*/ 105507 h 1125415"/>
              <a:gd name="connsiteX4" fmla="*/ 316523 w 940777"/>
              <a:gd name="connsiteY4" fmla="*/ 131884 h 1125415"/>
              <a:gd name="connsiteX5" fmla="*/ 246184 w 940777"/>
              <a:gd name="connsiteY5" fmla="*/ 167054 h 1125415"/>
              <a:gd name="connsiteX6" fmla="*/ 219808 w 940777"/>
              <a:gd name="connsiteY6" fmla="*/ 193430 h 1125415"/>
              <a:gd name="connsiteX7" fmla="*/ 131884 w 940777"/>
              <a:gd name="connsiteY7" fmla="*/ 246184 h 1125415"/>
              <a:gd name="connsiteX8" fmla="*/ 79131 w 940777"/>
              <a:gd name="connsiteY8" fmla="*/ 281354 h 1125415"/>
              <a:gd name="connsiteX9" fmla="*/ 52754 w 940777"/>
              <a:gd name="connsiteY9" fmla="*/ 298938 h 1125415"/>
              <a:gd name="connsiteX10" fmla="*/ 17584 w 940777"/>
              <a:gd name="connsiteY10" fmla="*/ 351692 h 1125415"/>
              <a:gd name="connsiteX11" fmla="*/ 0 w 940777"/>
              <a:gd name="connsiteY11" fmla="*/ 378069 h 1125415"/>
              <a:gd name="connsiteX12" fmla="*/ 8792 w 940777"/>
              <a:gd name="connsiteY12" fmla="*/ 509954 h 1125415"/>
              <a:gd name="connsiteX13" fmla="*/ 17584 w 940777"/>
              <a:gd name="connsiteY13" fmla="*/ 553915 h 1125415"/>
              <a:gd name="connsiteX14" fmla="*/ 26377 w 940777"/>
              <a:gd name="connsiteY14" fmla="*/ 615461 h 1125415"/>
              <a:gd name="connsiteX15" fmla="*/ 35169 w 940777"/>
              <a:gd name="connsiteY15" fmla="*/ 720969 h 1125415"/>
              <a:gd name="connsiteX16" fmla="*/ 96715 w 940777"/>
              <a:gd name="connsiteY16" fmla="*/ 764930 h 1125415"/>
              <a:gd name="connsiteX17" fmla="*/ 114300 w 940777"/>
              <a:gd name="connsiteY17" fmla="*/ 791307 h 1125415"/>
              <a:gd name="connsiteX18" fmla="*/ 140677 w 940777"/>
              <a:gd name="connsiteY18" fmla="*/ 817684 h 1125415"/>
              <a:gd name="connsiteX19" fmla="*/ 158261 w 940777"/>
              <a:gd name="connsiteY19" fmla="*/ 870438 h 1125415"/>
              <a:gd name="connsiteX20" fmla="*/ 167054 w 940777"/>
              <a:gd name="connsiteY20" fmla="*/ 896815 h 1125415"/>
              <a:gd name="connsiteX21" fmla="*/ 175846 w 940777"/>
              <a:gd name="connsiteY21" fmla="*/ 931984 h 1125415"/>
              <a:gd name="connsiteX22" fmla="*/ 211015 w 940777"/>
              <a:gd name="connsiteY22" fmla="*/ 1028700 h 1125415"/>
              <a:gd name="connsiteX23" fmla="*/ 246184 w 940777"/>
              <a:gd name="connsiteY23" fmla="*/ 1055077 h 1125415"/>
              <a:gd name="connsiteX24" fmla="*/ 272561 w 940777"/>
              <a:gd name="connsiteY24" fmla="*/ 1063869 h 1125415"/>
              <a:gd name="connsiteX25" fmla="*/ 342900 w 940777"/>
              <a:gd name="connsiteY25" fmla="*/ 1081454 h 1125415"/>
              <a:gd name="connsiteX26" fmla="*/ 378069 w 940777"/>
              <a:gd name="connsiteY26" fmla="*/ 1090246 h 1125415"/>
              <a:gd name="connsiteX27" fmla="*/ 404446 w 940777"/>
              <a:gd name="connsiteY27" fmla="*/ 1107830 h 1125415"/>
              <a:gd name="connsiteX28" fmla="*/ 439615 w 940777"/>
              <a:gd name="connsiteY28" fmla="*/ 1116623 h 1125415"/>
              <a:gd name="connsiteX29" fmla="*/ 465992 w 940777"/>
              <a:gd name="connsiteY29" fmla="*/ 1125415 h 1125415"/>
              <a:gd name="connsiteX30" fmla="*/ 624254 w 940777"/>
              <a:gd name="connsiteY30" fmla="*/ 1107830 h 1125415"/>
              <a:gd name="connsiteX31" fmla="*/ 650631 w 940777"/>
              <a:gd name="connsiteY31" fmla="*/ 1090246 h 1125415"/>
              <a:gd name="connsiteX32" fmla="*/ 694592 w 940777"/>
              <a:gd name="connsiteY32" fmla="*/ 1028700 h 1125415"/>
              <a:gd name="connsiteX33" fmla="*/ 720969 w 940777"/>
              <a:gd name="connsiteY33" fmla="*/ 1011115 h 1125415"/>
              <a:gd name="connsiteX34" fmla="*/ 756138 w 940777"/>
              <a:gd name="connsiteY34" fmla="*/ 958361 h 1125415"/>
              <a:gd name="connsiteX35" fmla="*/ 791308 w 940777"/>
              <a:gd name="connsiteY35" fmla="*/ 896815 h 1125415"/>
              <a:gd name="connsiteX36" fmla="*/ 800100 w 940777"/>
              <a:gd name="connsiteY36" fmla="*/ 870438 h 1125415"/>
              <a:gd name="connsiteX37" fmla="*/ 826477 w 940777"/>
              <a:gd name="connsiteY37" fmla="*/ 844061 h 1125415"/>
              <a:gd name="connsiteX38" fmla="*/ 844061 w 940777"/>
              <a:gd name="connsiteY38" fmla="*/ 817684 h 1125415"/>
              <a:gd name="connsiteX39" fmla="*/ 852854 w 940777"/>
              <a:gd name="connsiteY39" fmla="*/ 782515 h 1125415"/>
              <a:gd name="connsiteX40" fmla="*/ 861646 w 940777"/>
              <a:gd name="connsiteY40" fmla="*/ 756138 h 1125415"/>
              <a:gd name="connsiteX41" fmla="*/ 844061 w 940777"/>
              <a:gd name="connsiteY41" fmla="*/ 694592 h 1125415"/>
              <a:gd name="connsiteX42" fmla="*/ 826477 w 940777"/>
              <a:gd name="connsiteY42" fmla="*/ 668215 h 1125415"/>
              <a:gd name="connsiteX43" fmla="*/ 808892 w 940777"/>
              <a:gd name="connsiteY43" fmla="*/ 615461 h 1125415"/>
              <a:gd name="connsiteX44" fmla="*/ 800100 w 940777"/>
              <a:gd name="connsiteY44" fmla="*/ 589084 h 1125415"/>
              <a:gd name="connsiteX45" fmla="*/ 808892 w 940777"/>
              <a:gd name="connsiteY45" fmla="*/ 457200 h 1125415"/>
              <a:gd name="connsiteX46" fmla="*/ 817684 w 940777"/>
              <a:gd name="connsiteY46" fmla="*/ 430823 h 1125415"/>
              <a:gd name="connsiteX47" fmla="*/ 844061 w 940777"/>
              <a:gd name="connsiteY47" fmla="*/ 404446 h 1125415"/>
              <a:gd name="connsiteX48" fmla="*/ 852854 w 940777"/>
              <a:gd name="connsiteY48" fmla="*/ 378069 h 1125415"/>
              <a:gd name="connsiteX49" fmla="*/ 896815 w 940777"/>
              <a:gd name="connsiteY49" fmla="*/ 325315 h 1125415"/>
              <a:gd name="connsiteX50" fmla="*/ 914400 w 940777"/>
              <a:gd name="connsiteY50" fmla="*/ 272561 h 1125415"/>
              <a:gd name="connsiteX51" fmla="*/ 923192 w 940777"/>
              <a:gd name="connsiteY51" fmla="*/ 246184 h 1125415"/>
              <a:gd name="connsiteX52" fmla="*/ 940777 w 940777"/>
              <a:gd name="connsiteY52" fmla="*/ 219807 h 1125415"/>
              <a:gd name="connsiteX53" fmla="*/ 931984 w 940777"/>
              <a:gd name="connsiteY53" fmla="*/ 123092 h 1125415"/>
              <a:gd name="connsiteX54" fmla="*/ 870438 w 940777"/>
              <a:gd name="connsiteY54" fmla="*/ 52754 h 1125415"/>
              <a:gd name="connsiteX55" fmla="*/ 844061 w 940777"/>
              <a:gd name="connsiteY55" fmla="*/ 43961 h 1125415"/>
              <a:gd name="connsiteX56" fmla="*/ 817684 w 940777"/>
              <a:gd name="connsiteY56" fmla="*/ 26377 h 1125415"/>
              <a:gd name="connsiteX57" fmla="*/ 756138 w 940777"/>
              <a:gd name="connsiteY57" fmla="*/ 8792 h 1125415"/>
              <a:gd name="connsiteX58" fmla="*/ 729761 w 940777"/>
              <a:gd name="connsiteY58" fmla="*/ 0 h 1125415"/>
              <a:gd name="connsiteX59" fmla="*/ 474784 w 940777"/>
              <a:gd name="connsiteY59" fmla="*/ 8792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40777" h="1125415">
                <a:moveTo>
                  <a:pt x="474784" y="8792"/>
                </a:moveTo>
                <a:lnTo>
                  <a:pt x="474784" y="8792"/>
                </a:lnTo>
                <a:cubicBezTo>
                  <a:pt x="454269" y="23446"/>
                  <a:pt x="432484" y="36469"/>
                  <a:pt x="413238" y="52754"/>
                </a:cubicBezTo>
                <a:cubicBezTo>
                  <a:pt x="394254" y="68817"/>
                  <a:pt x="379731" y="89760"/>
                  <a:pt x="360484" y="105507"/>
                </a:cubicBezTo>
                <a:cubicBezTo>
                  <a:pt x="347258" y="116328"/>
                  <a:pt x="331569" y="123782"/>
                  <a:pt x="316523" y="131884"/>
                </a:cubicBezTo>
                <a:cubicBezTo>
                  <a:pt x="293443" y="144312"/>
                  <a:pt x="264720" y="148518"/>
                  <a:pt x="246184" y="167054"/>
                </a:cubicBezTo>
                <a:cubicBezTo>
                  <a:pt x="237392" y="175846"/>
                  <a:pt x="230031" y="186353"/>
                  <a:pt x="219808" y="193430"/>
                </a:cubicBezTo>
                <a:cubicBezTo>
                  <a:pt x="191707" y="212885"/>
                  <a:pt x="160322" y="227225"/>
                  <a:pt x="131884" y="246184"/>
                </a:cubicBezTo>
                <a:lnTo>
                  <a:pt x="79131" y="281354"/>
                </a:lnTo>
                <a:lnTo>
                  <a:pt x="52754" y="298938"/>
                </a:lnTo>
                <a:lnTo>
                  <a:pt x="17584" y="351692"/>
                </a:lnTo>
                <a:lnTo>
                  <a:pt x="0" y="378069"/>
                </a:lnTo>
                <a:cubicBezTo>
                  <a:pt x="2931" y="422031"/>
                  <a:pt x="4408" y="466113"/>
                  <a:pt x="8792" y="509954"/>
                </a:cubicBezTo>
                <a:cubicBezTo>
                  <a:pt x="10279" y="524824"/>
                  <a:pt x="15127" y="539174"/>
                  <a:pt x="17584" y="553915"/>
                </a:cubicBezTo>
                <a:cubicBezTo>
                  <a:pt x="20991" y="574357"/>
                  <a:pt x="24208" y="594851"/>
                  <a:pt x="26377" y="615461"/>
                </a:cubicBezTo>
                <a:cubicBezTo>
                  <a:pt x="30072" y="650558"/>
                  <a:pt x="26610" y="686731"/>
                  <a:pt x="35169" y="720969"/>
                </a:cubicBezTo>
                <a:cubicBezTo>
                  <a:pt x="44883" y="759827"/>
                  <a:pt x="67049" y="757514"/>
                  <a:pt x="96715" y="764930"/>
                </a:cubicBezTo>
                <a:cubicBezTo>
                  <a:pt x="102577" y="773722"/>
                  <a:pt x="107535" y="783189"/>
                  <a:pt x="114300" y="791307"/>
                </a:cubicBezTo>
                <a:cubicBezTo>
                  <a:pt x="122260" y="800859"/>
                  <a:pt x="134638" y="806814"/>
                  <a:pt x="140677" y="817684"/>
                </a:cubicBezTo>
                <a:cubicBezTo>
                  <a:pt x="149679" y="833887"/>
                  <a:pt x="152399" y="852853"/>
                  <a:pt x="158261" y="870438"/>
                </a:cubicBezTo>
                <a:cubicBezTo>
                  <a:pt x="161192" y="879230"/>
                  <a:pt x="164806" y="887824"/>
                  <a:pt x="167054" y="896815"/>
                </a:cubicBezTo>
                <a:cubicBezTo>
                  <a:pt x="169985" y="908538"/>
                  <a:pt x="173225" y="920188"/>
                  <a:pt x="175846" y="931984"/>
                </a:cubicBezTo>
                <a:cubicBezTo>
                  <a:pt x="183157" y="964884"/>
                  <a:pt x="185408" y="1003092"/>
                  <a:pt x="211015" y="1028700"/>
                </a:cubicBezTo>
                <a:cubicBezTo>
                  <a:pt x="221377" y="1039062"/>
                  <a:pt x="233461" y="1047807"/>
                  <a:pt x="246184" y="1055077"/>
                </a:cubicBezTo>
                <a:cubicBezTo>
                  <a:pt x="254231" y="1059675"/>
                  <a:pt x="263620" y="1061430"/>
                  <a:pt x="272561" y="1063869"/>
                </a:cubicBezTo>
                <a:cubicBezTo>
                  <a:pt x="295877" y="1070228"/>
                  <a:pt x="319454" y="1075592"/>
                  <a:pt x="342900" y="1081454"/>
                </a:cubicBezTo>
                <a:lnTo>
                  <a:pt x="378069" y="1090246"/>
                </a:lnTo>
                <a:cubicBezTo>
                  <a:pt x="386861" y="1096107"/>
                  <a:pt x="394733" y="1103667"/>
                  <a:pt x="404446" y="1107830"/>
                </a:cubicBezTo>
                <a:cubicBezTo>
                  <a:pt x="415553" y="1112590"/>
                  <a:pt x="427996" y="1113303"/>
                  <a:pt x="439615" y="1116623"/>
                </a:cubicBezTo>
                <a:cubicBezTo>
                  <a:pt x="448526" y="1119169"/>
                  <a:pt x="457200" y="1122484"/>
                  <a:pt x="465992" y="1125415"/>
                </a:cubicBezTo>
                <a:cubicBezTo>
                  <a:pt x="482491" y="1124315"/>
                  <a:pt x="582296" y="1128809"/>
                  <a:pt x="624254" y="1107830"/>
                </a:cubicBezTo>
                <a:cubicBezTo>
                  <a:pt x="633705" y="1103104"/>
                  <a:pt x="641839" y="1096107"/>
                  <a:pt x="650631" y="1090246"/>
                </a:cubicBezTo>
                <a:cubicBezTo>
                  <a:pt x="660617" y="1075266"/>
                  <a:pt x="683683" y="1039609"/>
                  <a:pt x="694592" y="1028700"/>
                </a:cubicBezTo>
                <a:cubicBezTo>
                  <a:pt x="702064" y="1021228"/>
                  <a:pt x="712177" y="1016977"/>
                  <a:pt x="720969" y="1011115"/>
                </a:cubicBezTo>
                <a:cubicBezTo>
                  <a:pt x="732692" y="993530"/>
                  <a:pt x="746686" y="977264"/>
                  <a:pt x="756138" y="958361"/>
                </a:cubicBezTo>
                <a:cubicBezTo>
                  <a:pt x="778449" y="913741"/>
                  <a:pt x="766453" y="934097"/>
                  <a:pt x="791308" y="896815"/>
                </a:cubicBezTo>
                <a:cubicBezTo>
                  <a:pt x="794239" y="888023"/>
                  <a:pt x="794959" y="878149"/>
                  <a:pt x="800100" y="870438"/>
                </a:cubicBezTo>
                <a:cubicBezTo>
                  <a:pt x="806997" y="860092"/>
                  <a:pt x="818517" y="853613"/>
                  <a:pt x="826477" y="844061"/>
                </a:cubicBezTo>
                <a:cubicBezTo>
                  <a:pt x="833242" y="835943"/>
                  <a:pt x="838200" y="826476"/>
                  <a:pt x="844061" y="817684"/>
                </a:cubicBezTo>
                <a:cubicBezTo>
                  <a:pt x="846992" y="805961"/>
                  <a:pt x="849534" y="794134"/>
                  <a:pt x="852854" y="782515"/>
                </a:cubicBezTo>
                <a:cubicBezTo>
                  <a:pt x="855400" y="773604"/>
                  <a:pt x="861646" y="765406"/>
                  <a:pt x="861646" y="756138"/>
                </a:cubicBezTo>
                <a:cubicBezTo>
                  <a:pt x="861646" y="750500"/>
                  <a:pt x="848208" y="702886"/>
                  <a:pt x="844061" y="694592"/>
                </a:cubicBezTo>
                <a:cubicBezTo>
                  <a:pt x="839335" y="685141"/>
                  <a:pt x="830769" y="677871"/>
                  <a:pt x="826477" y="668215"/>
                </a:cubicBezTo>
                <a:cubicBezTo>
                  <a:pt x="818949" y="651277"/>
                  <a:pt x="814754" y="633046"/>
                  <a:pt x="808892" y="615461"/>
                </a:cubicBezTo>
                <a:lnTo>
                  <a:pt x="800100" y="589084"/>
                </a:lnTo>
                <a:cubicBezTo>
                  <a:pt x="803031" y="545123"/>
                  <a:pt x="804027" y="500989"/>
                  <a:pt x="808892" y="457200"/>
                </a:cubicBezTo>
                <a:cubicBezTo>
                  <a:pt x="809915" y="447989"/>
                  <a:pt x="812543" y="438534"/>
                  <a:pt x="817684" y="430823"/>
                </a:cubicBezTo>
                <a:cubicBezTo>
                  <a:pt x="824581" y="420477"/>
                  <a:pt x="835269" y="413238"/>
                  <a:pt x="844061" y="404446"/>
                </a:cubicBezTo>
                <a:cubicBezTo>
                  <a:pt x="846992" y="395654"/>
                  <a:pt x="847713" y="385780"/>
                  <a:pt x="852854" y="378069"/>
                </a:cubicBezTo>
                <a:cubicBezTo>
                  <a:pt x="880462" y="336657"/>
                  <a:pt x="877637" y="368465"/>
                  <a:pt x="896815" y="325315"/>
                </a:cubicBezTo>
                <a:cubicBezTo>
                  <a:pt x="904343" y="308377"/>
                  <a:pt x="908538" y="290146"/>
                  <a:pt x="914400" y="272561"/>
                </a:cubicBezTo>
                <a:cubicBezTo>
                  <a:pt x="917331" y="263769"/>
                  <a:pt x="918051" y="253895"/>
                  <a:pt x="923192" y="246184"/>
                </a:cubicBezTo>
                <a:lnTo>
                  <a:pt x="940777" y="219807"/>
                </a:lnTo>
                <a:cubicBezTo>
                  <a:pt x="937846" y="187569"/>
                  <a:pt x="941118" y="154148"/>
                  <a:pt x="931984" y="123092"/>
                </a:cubicBezTo>
                <a:cubicBezTo>
                  <a:pt x="922888" y="92165"/>
                  <a:pt x="898433" y="66751"/>
                  <a:pt x="870438" y="52754"/>
                </a:cubicBezTo>
                <a:cubicBezTo>
                  <a:pt x="862148" y="48609"/>
                  <a:pt x="852351" y="48106"/>
                  <a:pt x="844061" y="43961"/>
                </a:cubicBezTo>
                <a:cubicBezTo>
                  <a:pt x="834610" y="39235"/>
                  <a:pt x="827135" y="31103"/>
                  <a:pt x="817684" y="26377"/>
                </a:cubicBezTo>
                <a:cubicBezTo>
                  <a:pt x="803623" y="19346"/>
                  <a:pt x="769294" y="12551"/>
                  <a:pt x="756138" y="8792"/>
                </a:cubicBezTo>
                <a:cubicBezTo>
                  <a:pt x="747227" y="6246"/>
                  <a:pt x="739026" y="250"/>
                  <a:pt x="729761" y="0"/>
                </a:cubicBezTo>
                <a:lnTo>
                  <a:pt x="474784" y="879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27599" y="1939740"/>
                <a:ext cx="612155" cy="381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599" y="1939740"/>
                <a:ext cx="612155" cy="381066"/>
              </a:xfrm>
              <a:prstGeom prst="rect">
                <a:avLst/>
              </a:prstGeom>
              <a:blipFill>
                <a:blip r:embed="rId4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95172" y="1050103"/>
            <a:ext cx="94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rot="254054">
            <a:off x="1170512" y="1458729"/>
            <a:ext cx="2717867" cy="1219200"/>
          </a:xfrm>
          <a:prstGeom prst="arc">
            <a:avLst>
              <a:gd name="adj1" fmla="val 11563852"/>
              <a:gd name="adj2" fmla="val 1964561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978347">
            <a:off x="719112" y="1258688"/>
            <a:ext cx="2717867" cy="1219200"/>
          </a:xfrm>
          <a:prstGeom prst="arc">
            <a:avLst>
              <a:gd name="adj1" fmla="val 11790534"/>
              <a:gd name="adj2" fmla="val 1700816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8304" y="3959510"/>
                <a:ext cx="7727840" cy="521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4" y="3959510"/>
                <a:ext cx="7727840" cy="521489"/>
              </a:xfrm>
              <a:prstGeom prst="rect">
                <a:avLst/>
              </a:prstGeom>
              <a:blipFill>
                <a:blip r:embed="rId5"/>
                <a:stretch>
                  <a:fillRect t="-3529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131" y="4573106"/>
                <a:ext cx="6810391" cy="629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1" y="4573106"/>
                <a:ext cx="6810391" cy="629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8304" y="5282721"/>
                <a:ext cx="1539820" cy="610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4" y="5282721"/>
                <a:ext cx="1539820" cy="610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99315" y="5374652"/>
            <a:ext cx="417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MLE estimation gives a relative frequency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304" y="3429000"/>
            <a:ext cx="326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Maximum likelihood estimation 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Likelihood Estimation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Approach for Estimating Model Parameters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252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essential characteristics of Bayesian methods </a:t>
            </a:r>
          </a:p>
          <a:p>
            <a:r>
              <a:rPr lang="en-US" dirty="0" smtClean="0"/>
              <a:t>                   = explicit use of probability for </a:t>
            </a:r>
            <a:r>
              <a:rPr lang="en-US" b="1" dirty="0" smtClean="0">
                <a:solidFill>
                  <a:srgbClr val="FF0000"/>
                </a:solidFill>
              </a:rPr>
              <a:t>quantifying uncertainty</a:t>
            </a:r>
            <a:r>
              <a:rPr lang="en-US" b="1" dirty="0" smtClean="0"/>
              <a:t> </a:t>
            </a:r>
            <a:r>
              <a:rPr lang="en-US" dirty="0" smtClean="0"/>
              <a:t>in the statistical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6048"/>
            <a:ext cx="141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Bayes’ rule: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2231667"/>
                <a:ext cx="92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231667"/>
                <a:ext cx="92454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81400" y="2057400"/>
                <a:ext cx="2185342" cy="184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endParaRPr lang="en-US" sz="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solidFill>
                          <a:srgbClr val="3333FF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057400"/>
                <a:ext cx="2185342" cy="1841979"/>
              </a:xfrm>
              <a:prstGeom prst="rect">
                <a:avLst/>
              </a:prstGeom>
              <a:blipFill>
                <a:blip r:embed="rId4"/>
                <a:stretch>
                  <a:fillRect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3600" y="2788492"/>
                <a:ext cx="250767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∵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88492"/>
                <a:ext cx="2507674" cy="576376"/>
              </a:xfrm>
              <a:prstGeom prst="rect">
                <a:avLst/>
              </a:prstGeom>
              <a:blipFill>
                <a:blip r:embed="rId5"/>
                <a:stretch>
                  <a:fillRect t="-144211" b="-2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3400" y="4753768"/>
                <a:ext cx="6211957" cy="142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333FF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 smtClean="0">
                        <a:solidFill>
                          <a:srgbClr val="3333FF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3333FF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0" smtClean="0">
                        <a:solidFill>
                          <a:srgbClr val="3333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3333FF"/>
                    </a:solidFill>
                  </a:rPr>
                  <a:t> : Prior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- subjective belief about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00B050"/>
                    </a:solidFill>
                  </a:rPr>
                  <a:t> : Likelihood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– observation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(data)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regarding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: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Posterior </a:t>
                </a:r>
                <a:r>
                  <a:rPr lang="en-US" sz="2000" dirty="0" smtClean="0">
                    <a:solidFill>
                      <a:srgbClr val="3333FF"/>
                    </a:solidFill>
                  </a:rPr>
                  <a:t>-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Updated belief about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with the data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53768"/>
                <a:ext cx="6211957" cy="1428853"/>
              </a:xfrm>
              <a:prstGeom prst="rect">
                <a:avLst/>
              </a:prstGeom>
              <a:blipFill>
                <a:blip r:embed="rId6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67000" y="4179237"/>
                <a:ext cx="2935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Posterior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Likelihood</a:t>
                </a:r>
                <a:r>
                  <a:rPr lang="en-US" dirty="0" smtClean="0"/>
                  <a:t> X </a:t>
                </a:r>
                <a:r>
                  <a:rPr lang="en-US" dirty="0" smtClean="0">
                    <a:solidFill>
                      <a:srgbClr val="3333FF"/>
                    </a:solidFill>
                  </a:rPr>
                  <a:t>Prior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179237"/>
                <a:ext cx="2935932" cy="369332"/>
              </a:xfrm>
              <a:prstGeom prst="rect">
                <a:avLst/>
              </a:prstGeom>
              <a:blipFill>
                <a:blip r:embed="rId7"/>
                <a:stretch>
                  <a:fillRect l="-1871" t="-10000" r="-10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Exchangeability 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25548" y="1185366"/>
            <a:ext cx="2971800" cy="472231"/>
            <a:chOff x="1905000" y="1676400"/>
            <a:chExt cx="3836277" cy="609600"/>
          </a:xfrm>
        </p:grpSpPr>
        <p:pic>
          <p:nvPicPr>
            <p:cNvPr id="5122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759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http://cfile10.uf.tistory.com/image/2514824256717AE72ACC9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518" y="1676400"/>
              <a:ext cx="127875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496259" y="1185366"/>
            <a:ext cx="2990674" cy="518979"/>
            <a:chOff x="1886126" y="2403258"/>
            <a:chExt cx="3884604" cy="674105"/>
          </a:xfrm>
        </p:grpSpPr>
        <p:pic>
          <p:nvPicPr>
            <p:cNvPr id="31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1886126" y="2438400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2544379" y="2403258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5081848" y="2426675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4454224" y="2438400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8604"/>
            <a:stretch/>
          </p:blipFill>
          <p:spPr bwMode="auto">
            <a:xfrm>
              <a:off x="3802623" y="2426676"/>
              <a:ext cx="688882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cfile10.uf.tistory.com/image/2514824256717AE72ACC9C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1" r="-2"/>
            <a:stretch/>
          </p:blipFill>
          <p:spPr bwMode="auto">
            <a:xfrm>
              <a:off x="3202632" y="2426677"/>
              <a:ext cx="658253" cy="638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228600" y="987954"/>
                <a:ext cx="5029200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        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987954"/>
                <a:ext cx="5029200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343400" y="1036760"/>
                <a:ext cx="5029200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                      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036760"/>
                <a:ext cx="502920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67200" y="811649"/>
            <a:ext cx="76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=</a:t>
            </a:r>
            <a:endParaRPr lang="en-US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6944" y="1905000"/>
                <a:ext cx="85446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Infinite exchangeability</a:t>
                </a:r>
                <a:r>
                  <a:rPr lang="en-US" dirty="0" smtClean="0"/>
                  <a:t>). 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is an infinitely exchangeable sequence of random variables if,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 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invariant to permutation of the indices. That is, for any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" y="1905000"/>
                <a:ext cx="8544656" cy="923330"/>
              </a:xfrm>
              <a:prstGeom prst="rect">
                <a:avLst/>
              </a:prstGeom>
              <a:blipFill>
                <a:blip r:embed="rId8"/>
                <a:stretch>
                  <a:fillRect l="-571" t="-3974" r="-999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19400" y="3065405"/>
                <a:ext cx="4052584" cy="414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065405"/>
                <a:ext cx="4052584" cy="4142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46944" y="3661568"/>
            <a:ext cx="3086100" cy="64633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R.V.s are independent and identically distributed (</a:t>
            </a:r>
            <a:r>
              <a:rPr lang="en-US" dirty="0" err="1" smtClean="0"/>
              <a:t>i.i.d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9831" y="3686712"/>
            <a:ext cx="26288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variables are infinitely exchangeability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8344" y="3700533"/>
            <a:ext cx="22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3333FF"/>
                </a:solidFill>
              </a:rPr>
              <a:t>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14592" y="3732878"/>
            <a:ext cx="3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94235" y="3581400"/>
            <a:ext cx="1735016" cy="942199"/>
            <a:chOff x="4056184" y="4495800"/>
            <a:chExt cx="1735016" cy="942199"/>
          </a:xfrm>
        </p:grpSpPr>
        <p:sp>
          <p:nvSpPr>
            <p:cNvPr id="64" name="Oval 63"/>
            <p:cNvSpPr/>
            <p:nvPr/>
          </p:nvSpPr>
          <p:spPr>
            <a:xfrm>
              <a:off x="4056184" y="4495800"/>
              <a:ext cx="1735016" cy="9421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         E     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322884" y="4753735"/>
              <a:ext cx="685800" cy="55093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3333FF"/>
                  </a:solidFill>
                </a:rPr>
                <a:t>I</a:t>
              </a:r>
              <a:endParaRPr lang="en-US" sz="3200" dirty="0">
                <a:solidFill>
                  <a:srgbClr val="3333FF"/>
                </a:solidFill>
              </a:endParaRPr>
            </a:p>
          </p:txBody>
        </p:sp>
      </p:grpSp>
      <p:sp>
        <p:nvSpPr>
          <p:cNvPr id="8" name="Can 7"/>
          <p:cNvSpPr/>
          <p:nvPr/>
        </p:nvSpPr>
        <p:spPr>
          <a:xfrm>
            <a:off x="1404618" y="5526863"/>
            <a:ext cx="1384212" cy="87393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82136" y="5815821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568165" y="5829299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98230" y="6087774"/>
            <a:ext cx="230065" cy="269063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10755" y="5829299"/>
            <a:ext cx="253740" cy="2802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>
            <a:off x="2275748" y="6045606"/>
            <a:ext cx="241248" cy="2690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56712" y="5134882"/>
                <a:ext cx="3479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12" y="5134882"/>
                <a:ext cx="3479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43748" y="6039134"/>
                <a:ext cx="4083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48" y="6039134"/>
                <a:ext cx="408361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82094" y="6336268"/>
            <a:ext cx="26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 independent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9671" y="5389630"/>
            <a:ext cx="26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Exchangeable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c 13"/>
          <p:cNvSpPr/>
          <p:nvPr/>
        </p:nvSpPr>
        <p:spPr>
          <a:xfrm rot="19821970">
            <a:off x="2153118" y="5189373"/>
            <a:ext cx="918995" cy="762000"/>
          </a:xfrm>
          <a:prstGeom prst="arc">
            <a:avLst>
              <a:gd name="adj1" fmla="val 11144438"/>
              <a:gd name="adj2" fmla="val 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5969" y="5190448"/>
            <a:ext cx="102843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Check!!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Exchangeability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2530" y="2353843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Theorem </a:t>
                </a:r>
                <a:r>
                  <a:rPr lang="en-US" dirty="0" smtClean="0"/>
                  <a:t>(De </a:t>
                </a:r>
                <a:r>
                  <a:rPr lang="en-US" dirty="0" err="1" smtClean="0"/>
                  <a:t>Finetti</a:t>
                </a:r>
                <a:r>
                  <a:rPr lang="en-US" dirty="0" smtClean="0"/>
                  <a:t>, 1930s). A sequence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 smtClean="0"/>
                  <a:t> is infinitely exchangeable </a:t>
                </a:r>
                <a:r>
                  <a:rPr lang="en-US" i="1" dirty="0" err="1" smtClean="0"/>
                  <a:t>iff</a:t>
                </a:r>
                <a:r>
                  <a:rPr lang="en-US" i="1" dirty="0" smtClean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 smtClean="0"/>
                  <a:t>, </a:t>
                </a:r>
                <a:endParaRPr lang="en-US" i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30" y="2353843"/>
                <a:ext cx="8229600" cy="646331"/>
              </a:xfrm>
              <a:prstGeom prst="rect">
                <a:avLst/>
              </a:prstGeom>
              <a:blipFill>
                <a:blip r:embed="rId3"/>
                <a:stretch>
                  <a:fillRect l="-5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364165" y="2863207"/>
                <a:ext cx="4009046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65" y="2863207"/>
                <a:ext cx="4009046" cy="87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04800" y="4722178"/>
                <a:ext cx="86106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The theorem says that if we have exchangeable data,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parameter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likelihood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There must exist a distribution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500" dirty="0" smtClean="0"/>
                  <a:t> 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/>
                  <a:t>The above quantities must exist so as to render the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 smtClean="0"/>
                  <a:t> conditionally independent</a:t>
                </a:r>
                <a:endParaRPr lang="en-US" sz="15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722178"/>
                <a:ext cx="8610600" cy="1246495"/>
              </a:xfrm>
              <a:prstGeom prst="rect">
                <a:avLst/>
              </a:prstGeom>
              <a:blipFill>
                <a:blip r:embed="rId5"/>
                <a:stretch>
                  <a:fillRect l="-283" t="-14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4187570" y="78687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70630" y="861959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30" y="861959"/>
                <a:ext cx="374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3319974" y="1545874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359721" y="1541585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21" y="1541585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4000500" y="1551171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037586" y="1546882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86" y="1546882"/>
                <a:ext cx="4660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4987670" y="1528289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017703" y="1524000"/>
                <a:ext cx="48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03" y="1524000"/>
                <a:ext cx="480196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46" idx="3"/>
            <a:endCxn id="48" idx="7"/>
          </p:cNvCxnSpPr>
          <p:nvPr/>
        </p:nvCxnSpPr>
        <p:spPr>
          <a:xfrm flipH="1">
            <a:off x="3710219" y="1177121"/>
            <a:ext cx="544306" cy="435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5"/>
          </p:cNvCxnSpPr>
          <p:nvPr/>
        </p:nvCxnSpPr>
        <p:spPr>
          <a:xfrm>
            <a:off x="4577815" y="1177121"/>
            <a:ext cx="447125" cy="426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0" idx="0"/>
          </p:cNvCxnSpPr>
          <p:nvPr/>
        </p:nvCxnSpPr>
        <p:spPr>
          <a:xfrm flipH="1">
            <a:off x="4229100" y="1231291"/>
            <a:ext cx="83060" cy="319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627860" y="3900845"/>
                <a:ext cx="5947269" cy="41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coin tossing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60" y="3900845"/>
                <a:ext cx="5947269" cy="418191"/>
              </a:xfrm>
              <a:prstGeom prst="rect">
                <a:avLst/>
              </a:prstGeom>
              <a:blipFill>
                <a:blip r:embed="rId10"/>
                <a:stretch>
                  <a:fillRect l="-820" t="-128986" b="-188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342900" y="6187149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Prior (Bayesian approach) is suggested by the data being exchangeable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1638" y="1367716"/>
                <a:ext cx="9501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8" y="1367716"/>
                <a:ext cx="95013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9016" y="1923375"/>
                <a:ext cx="3167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6" y="1923375"/>
                <a:ext cx="316721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350757" y="1302599"/>
            <a:ext cx="1753591" cy="641586"/>
            <a:chOff x="5680261" y="1386998"/>
            <a:chExt cx="1753591" cy="641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Head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/>
                          </a:rPr>
                          <m:t>Tail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111911" y="2270915"/>
                <a:ext cx="3468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1600" dirty="0" smtClean="0"/>
                  <a:t> : Probability of having a head </a:t>
                </a:r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1" y="2270915"/>
                <a:ext cx="3468706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/>
          <p:cNvSpPr/>
          <p:nvPr/>
        </p:nvSpPr>
        <p:spPr>
          <a:xfrm>
            <a:off x="5029200" y="990600"/>
            <a:ext cx="1529861" cy="1608992"/>
          </a:xfrm>
          <a:custGeom>
            <a:avLst/>
            <a:gdLst>
              <a:gd name="connsiteX0" fmla="*/ 650631 w 1529861"/>
              <a:gd name="connsiteY0" fmla="*/ 140677 h 1608992"/>
              <a:gd name="connsiteX1" fmla="*/ 650631 w 1529861"/>
              <a:gd name="connsiteY1" fmla="*/ 140677 h 1608992"/>
              <a:gd name="connsiteX2" fmla="*/ 562708 w 1529861"/>
              <a:gd name="connsiteY2" fmla="*/ 158261 h 1608992"/>
              <a:gd name="connsiteX3" fmla="*/ 527538 w 1529861"/>
              <a:gd name="connsiteY3" fmla="*/ 167054 h 1608992"/>
              <a:gd name="connsiteX4" fmla="*/ 290146 w 1529861"/>
              <a:gd name="connsiteY4" fmla="*/ 184638 h 1608992"/>
              <a:gd name="connsiteX5" fmla="*/ 184638 w 1529861"/>
              <a:gd name="connsiteY5" fmla="*/ 193430 h 1608992"/>
              <a:gd name="connsiteX6" fmla="*/ 158261 w 1529861"/>
              <a:gd name="connsiteY6" fmla="*/ 202223 h 1608992"/>
              <a:gd name="connsiteX7" fmla="*/ 140677 w 1529861"/>
              <a:gd name="connsiteY7" fmla="*/ 246184 h 1608992"/>
              <a:gd name="connsiteX8" fmla="*/ 123092 w 1529861"/>
              <a:gd name="connsiteY8" fmla="*/ 272561 h 1608992"/>
              <a:gd name="connsiteX9" fmla="*/ 114300 w 1529861"/>
              <a:gd name="connsiteY9" fmla="*/ 307730 h 1608992"/>
              <a:gd name="connsiteX10" fmla="*/ 105508 w 1529861"/>
              <a:gd name="connsiteY10" fmla="*/ 334107 h 1608992"/>
              <a:gd name="connsiteX11" fmla="*/ 96715 w 1529861"/>
              <a:gd name="connsiteY11" fmla="*/ 483577 h 1608992"/>
              <a:gd name="connsiteX12" fmla="*/ 70338 w 1529861"/>
              <a:gd name="connsiteY12" fmla="*/ 545123 h 1608992"/>
              <a:gd name="connsiteX13" fmla="*/ 43961 w 1529861"/>
              <a:gd name="connsiteY13" fmla="*/ 606669 h 1608992"/>
              <a:gd name="connsiteX14" fmla="*/ 35169 w 1529861"/>
              <a:gd name="connsiteY14" fmla="*/ 659423 h 1608992"/>
              <a:gd name="connsiteX15" fmla="*/ 8792 w 1529861"/>
              <a:gd name="connsiteY15" fmla="*/ 720969 h 1608992"/>
              <a:gd name="connsiteX16" fmla="*/ 0 w 1529861"/>
              <a:gd name="connsiteY16" fmla="*/ 756138 h 1608992"/>
              <a:gd name="connsiteX17" fmla="*/ 17584 w 1529861"/>
              <a:gd name="connsiteY17" fmla="*/ 879230 h 1608992"/>
              <a:gd name="connsiteX18" fmla="*/ 35169 w 1529861"/>
              <a:gd name="connsiteY18" fmla="*/ 914400 h 1608992"/>
              <a:gd name="connsiteX19" fmla="*/ 70338 w 1529861"/>
              <a:gd name="connsiteY19" fmla="*/ 949569 h 1608992"/>
              <a:gd name="connsiteX20" fmla="*/ 158261 w 1529861"/>
              <a:gd name="connsiteY20" fmla="*/ 1019907 h 1608992"/>
              <a:gd name="connsiteX21" fmla="*/ 193431 w 1529861"/>
              <a:gd name="connsiteY21" fmla="*/ 1046284 h 1608992"/>
              <a:gd name="connsiteX22" fmla="*/ 219808 w 1529861"/>
              <a:gd name="connsiteY22" fmla="*/ 1072661 h 1608992"/>
              <a:gd name="connsiteX23" fmla="*/ 237392 w 1529861"/>
              <a:gd name="connsiteY23" fmla="*/ 1186961 h 1608992"/>
              <a:gd name="connsiteX24" fmla="*/ 246184 w 1529861"/>
              <a:gd name="connsiteY24" fmla="*/ 1389184 h 1608992"/>
              <a:gd name="connsiteX25" fmla="*/ 272561 w 1529861"/>
              <a:gd name="connsiteY25" fmla="*/ 1406769 h 1608992"/>
              <a:gd name="connsiteX26" fmla="*/ 298938 w 1529861"/>
              <a:gd name="connsiteY26" fmla="*/ 1433146 h 1608992"/>
              <a:gd name="connsiteX27" fmla="*/ 325315 w 1529861"/>
              <a:gd name="connsiteY27" fmla="*/ 1468315 h 1608992"/>
              <a:gd name="connsiteX28" fmla="*/ 413238 w 1529861"/>
              <a:gd name="connsiteY28" fmla="*/ 1547446 h 1608992"/>
              <a:gd name="connsiteX29" fmla="*/ 448408 w 1529861"/>
              <a:gd name="connsiteY29" fmla="*/ 1565030 h 1608992"/>
              <a:gd name="connsiteX30" fmla="*/ 483577 w 1529861"/>
              <a:gd name="connsiteY30" fmla="*/ 1591407 h 1608992"/>
              <a:gd name="connsiteX31" fmla="*/ 536331 w 1529861"/>
              <a:gd name="connsiteY31" fmla="*/ 1608992 h 1608992"/>
              <a:gd name="connsiteX32" fmla="*/ 852854 w 1529861"/>
              <a:gd name="connsiteY32" fmla="*/ 1600200 h 1608992"/>
              <a:gd name="connsiteX33" fmla="*/ 931984 w 1529861"/>
              <a:gd name="connsiteY33" fmla="*/ 1573823 h 1608992"/>
              <a:gd name="connsiteX34" fmla="*/ 975946 w 1529861"/>
              <a:gd name="connsiteY34" fmla="*/ 1556238 h 1608992"/>
              <a:gd name="connsiteX35" fmla="*/ 1011115 w 1529861"/>
              <a:gd name="connsiteY35" fmla="*/ 1547446 h 1608992"/>
              <a:gd name="connsiteX36" fmla="*/ 1037492 w 1529861"/>
              <a:gd name="connsiteY36" fmla="*/ 1538654 h 1608992"/>
              <a:gd name="connsiteX37" fmla="*/ 1090246 w 1529861"/>
              <a:gd name="connsiteY37" fmla="*/ 1503484 h 1608992"/>
              <a:gd name="connsiteX38" fmla="*/ 1125415 w 1529861"/>
              <a:gd name="connsiteY38" fmla="*/ 1468315 h 1608992"/>
              <a:gd name="connsiteX39" fmla="*/ 1178169 w 1529861"/>
              <a:gd name="connsiteY39" fmla="*/ 1433146 h 1608992"/>
              <a:gd name="connsiteX40" fmla="*/ 1204546 w 1529861"/>
              <a:gd name="connsiteY40" fmla="*/ 1415561 h 1608992"/>
              <a:gd name="connsiteX41" fmla="*/ 1230923 w 1529861"/>
              <a:gd name="connsiteY41" fmla="*/ 1389184 h 1608992"/>
              <a:gd name="connsiteX42" fmla="*/ 1248508 w 1529861"/>
              <a:gd name="connsiteY42" fmla="*/ 1310054 h 1608992"/>
              <a:gd name="connsiteX43" fmla="*/ 1239715 w 1529861"/>
              <a:gd name="connsiteY43" fmla="*/ 1116623 h 1608992"/>
              <a:gd name="connsiteX44" fmla="*/ 1230923 w 1529861"/>
              <a:gd name="connsiteY44" fmla="*/ 1046284 h 1608992"/>
              <a:gd name="connsiteX45" fmla="*/ 1213338 w 1529861"/>
              <a:gd name="connsiteY45" fmla="*/ 975946 h 1608992"/>
              <a:gd name="connsiteX46" fmla="*/ 1222131 w 1529861"/>
              <a:gd name="connsiteY46" fmla="*/ 826477 h 1608992"/>
              <a:gd name="connsiteX47" fmla="*/ 1248508 w 1529861"/>
              <a:gd name="connsiteY47" fmla="*/ 764930 h 1608992"/>
              <a:gd name="connsiteX48" fmla="*/ 1257300 w 1529861"/>
              <a:gd name="connsiteY48" fmla="*/ 738554 h 1608992"/>
              <a:gd name="connsiteX49" fmla="*/ 1301261 w 1529861"/>
              <a:gd name="connsiteY49" fmla="*/ 677007 h 1608992"/>
              <a:gd name="connsiteX50" fmla="*/ 1310054 w 1529861"/>
              <a:gd name="connsiteY50" fmla="*/ 650630 h 1608992"/>
              <a:gd name="connsiteX51" fmla="*/ 1362808 w 1529861"/>
              <a:gd name="connsiteY51" fmla="*/ 545123 h 1608992"/>
              <a:gd name="connsiteX52" fmla="*/ 1397977 w 1529861"/>
              <a:gd name="connsiteY52" fmla="*/ 474784 h 1608992"/>
              <a:gd name="connsiteX53" fmla="*/ 1433146 w 1529861"/>
              <a:gd name="connsiteY53" fmla="*/ 422030 h 1608992"/>
              <a:gd name="connsiteX54" fmla="*/ 1485900 w 1529861"/>
              <a:gd name="connsiteY54" fmla="*/ 351692 h 1608992"/>
              <a:gd name="connsiteX55" fmla="*/ 1521069 w 1529861"/>
              <a:gd name="connsiteY55" fmla="*/ 290146 h 1608992"/>
              <a:gd name="connsiteX56" fmla="*/ 1529861 w 1529861"/>
              <a:gd name="connsiteY56" fmla="*/ 263769 h 1608992"/>
              <a:gd name="connsiteX57" fmla="*/ 1477108 w 1529861"/>
              <a:gd name="connsiteY57" fmla="*/ 202223 h 1608992"/>
              <a:gd name="connsiteX58" fmla="*/ 1441938 w 1529861"/>
              <a:gd name="connsiteY58" fmla="*/ 193430 h 1608992"/>
              <a:gd name="connsiteX59" fmla="*/ 1371600 w 1529861"/>
              <a:gd name="connsiteY59" fmla="*/ 158261 h 1608992"/>
              <a:gd name="connsiteX60" fmla="*/ 1283677 w 1529861"/>
              <a:gd name="connsiteY60" fmla="*/ 123092 h 1608992"/>
              <a:gd name="connsiteX61" fmla="*/ 1257300 w 1529861"/>
              <a:gd name="connsiteY61" fmla="*/ 114300 h 1608992"/>
              <a:gd name="connsiteX62" fmla="*/ 1213338 w 1529861"/>
              <a:gd name="connsiteY62" fmla="*/ 105507 h 1608992"/>
              <a:gd name="connsiteX63" fmla="*/ 1186961 w 1529861"/>
              <a:gd name="connsiteY63" fmla="*/ 87923 h 1608992"/>
              <a:gd name="connsiteX64" fmla="*/ 1160584 w 1529861"/>
              <a:gd name="connsiteY64" fmla="*/ 61546 h 1608992"/>
              <a:gd name="connsiteX65" fmla="*/ 1090246 w 1529861"/>
              <a:gd name="connsiteY65" fmla="*/ 8792 h 1608992"/>
              <a:gd name="connsiteX66" fmla="*/ 1063869 w 1529861"/>
              <a:gd name="connsiteY66" fmla="*/ 0 h 1608992"/>
              <a:gd name="connsiteX67" fmla="*/ 984738 w 1529861"/>
              <a:gd name="connsiteY67" fmla="*/ 26377 h 1608992"/>
              <a:gd name="connsiteX68" fmla="*/ 958361 w 1529861"/>
              <a:gd name="connsiteY68" fmla="*/ 35169 h 1608992"/>
              <a:gd name="connsiteX69" fmla="*/ 923192 w 1529861"/>
              <a:gd name="connsiteY69" fmla="*/ 43961 h 1608992"/>
              <a:gd name="connsiteX70" fmla="*/ 896815 w 1529861"/>
              <a:gd name="connsiteY70" fmla="*/ 61546 h 1608992"/>
              <a:gd name="connsiteX71" fmla="*/ 738554 w 1529861"/>
              <a:gd name="connsiteY71" fmla="*/ 79130 h 1608992"/>
              <a:gd name="connsiteX72" fmla="*/ 685800 w 1529861"/>
              <a:gd name="connsiteY72" fmla="*/ 123092 h 1608992"/>
              <a:gd name="connsiteX73" fmla="*/ 650631 w 1529861"/>
              <a:gd name="connsiteY73" fmla="*/ 140677 h 160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29861" h="1608992">
                <a:moveTo>
                  <a:pt x="650631" y="140677"/>
                </a:moveTo>
                <a:lnTo>
                  <a:pt x="650631" y="140677"/>
                </a:lnTo>
                <a:lnTo>
                  <a:pt x="562708" y="158261"/>
                </a:lnTo>
                <a:cubicBezTo>
                  <a:pt x="550892" y="160793"/>
                  <a:pt x="539566" y="165890"/>
                  <a:pt x="527538" y="167054"/>
                </a:cubicBezTo>
                <a:cubicBezTo>
                  <a:pt x="448560" y="174697"/>
                  <a:pt x="369219" y="178049"/>
                  <a:pt x="290146" y="184638"/>
                </a:cubicBezTo>
                <a:lnTo>
                  <a:pt x="184638" y="193430"/>
                </a:lnTo>
                <a:cubicBezTo>
                  <a:pt x="175846" y="196361"/>
                  <a:pt x="164194" y="195103"/>
                  <a:pt x="158261" y="202223"/>
                </a:cubicBezTo>
                <a:cubicBezTo>
                  <a:pt x="148157" y="214347"/>
                  <a:pt x="147735" y="232068"/>
                  <a:pt x="140677" y="246184"/>
                </a:cubicBezTo>
                <a:cubicBezTo>
                  <a:pt x="135951" y="255636"/>
                  <a:pt x="128954" y="263769"/>
                  <a:pt x="123092" y="272561"/>
                </a:cubicBezTo>
                <a:cubicBezTo>
                  <a:pt x="120161" y="284284"/>
                  <a:pt x="117620" y="296111"/>
                  <a:pt x="114300" y="307730"/>
                </a:cubicBezTo>
                <a:cubicBezTo>
                  <a:pt x="111754" y="316641"/>
                  <a:pt x="106430" y="324885"/>
                  <a:pt x="105508" y="334107"/>
                </a:cubicBezTo>
                <a:cubicBezTo>
                  <a:pt x="100542" y="383769"/>
                  <a:pt x="101681" y="433915"/>
                  <a:pt x="96715" y="483577"/>
                </a:cubicBezTo>
                <a:cubicBezTo>
                  <a:pt x="94922" y="501510"/>
                  <a:pt x="76309" y="531191"/>
                  <a:pt x="70338" y="545123"/>
                </a:cubicBezTo>
                <a:cubicBezTo>
                  <a:pt x="31527" y="635682"/>
                  <a:pt x="102283" y="490028"/>
                  <a:pt x="43961" y="606669"/>
                </a:cubicBezTo>
                <a:cubicBezTo>
                  <a:pt x="41030" y="624254"/>
                  <a:pt x="39036" y="642020"/>
                  <a:pt x="35169" y="659423"/>
                </a:cubicBezTo>
                <a:cubicBezTo>
                  <a:pt x="29994" y="682712"/>
                  <a:pt x="19545" y="699463"/>
                  <a:pt x="8792" y="720969"/>
                </a:cubicBezTo>
                <a:cubicBezTo>
                  <a:pt x="5861" y="732692"/>
                  <a:pt x="0" y="744054"/>
                  <a:pt x="0" y="756138"/>
                </a:cubicBezTo>
                <a:cubicBezTo>
                  <a:pt x="0" y="795299"/>
                  <a:pt x="1312" y="841263"/>
                  <a:pt x="17584" y="879230"/>
                </a:cubicBezTo>
                <a:cubicBezTo>
                  <a:pt x="22747" y="891277"/>
                  <a:pt x="27305" y="903914"/>
                  <a:pt x="35169" y="914400"/>
                </a:cubicBezTo>
                <a:cubicBezTo>
                  <a:pt x="45116" y="927663"/>
                  <a:pt x="57750" y="938780"/>
                  <a:pt x="70338" y="949569"/>
                </a:cubicBezTo>
                <a:cubicBezTo>
                  <a:pt x="98835" y="973994"/>
                  <a:pt x="128749" y="996719"/>
                  <a:pt x="158261" y="1019907"/>
                </a:cubicBezTo>
                <a:cubicBezTo>
                  <a:pt x="169784" y="1028961"/>
                  <a:pt x="183069" y="1035922"/>
                  <a:pt x="193431" y="1046284"/>
                </a:cubicBezTo>
                <a:lnTo>
                  <a:pt x="219808" y="1072661"/>
                </a:lnTo>
                <a:cubicBezTo>
                  <a:pt x="228424" y="1115745"/>
                  <a:pt x="234350" y="1139816"/>
                  <a:pt x="237392" y="1186961"/>
                </a:cubicBezTo>
                <a:cubicBezTo>
                  <a:pt x="241736" y="1254292"/>
                  <a:pt x="235524" y="1322560"/>
                  <a:pt x="246184" y="1389184"/>
                </a:cubicBezTo>
                <a:cubicBezTo>
                  <a:pt x="247853" y="1399618"/>
                  <a:pt x="264443" y="1400004"/>
                  <a:pt x="272561" y="1406769"/>
                </a:cubicBezTo>
                <a:cubicBezTo>
                  <a:pt x="282113" y="1414729"/>
                  <a:pt x="290846" y="1423705"/>
                  <a:pt x="298938" y="1433146"/>
                </a:cubicBezTo>
                <a:cubicBezTo>
                  <a:pt x="308475" y="1444272"/>
                  <a:pt x="315778" y="1457189"/>
                  <a:pt x="325315" y="1468315"/>
                </a:cubicBezTo>
                <a:cubicBezTo>
                  <a:pt x="343891" y="1489986"/>
                  <a:pt x="400723" y="1538344"/>
                  <a:pt x="413238" y="1547446"/>
                </a:cubicBezTo>
                <a:cubicBezTo>
                  <a:pt x="423838" y="1555155"/>
                  <a:pt x="437293" y="1558083"/>
                  <a:pt x="448408" y="1565030"/>
                </a:cubicBezTo>
                <a:cubicBezTo>
                  <a:pt x="460834" y="1572796"/>
                  <a:pt x="470470" y="1584854"/>
                  <a:pt x="483577" y="1591407"/>
                </a:cubicBezTo>
                <a:cubicBezTo>
                  <a:pt x="500156" y="1599697"/>
                  <a:pt x="536331" y="1608992"/>
                  <a:pt x="536331" y="1608992"/>
                </a:cubicBezTo>
                <a:cubicBezTo>
                  <a:pt x="641839" y="1606061"/>
                  <a:pt x="747720" y="1609545"/>
                  <a:pt x="852854" y="1600200"/>
                </a:cubicBezTo>
                <a:cubicBezTo>
                  <a:pt x="880548" y="1597738"/>
                  <a:pt x="906169" y="1584149"/>
                  <a:pt x="931984" y="1573823"/>
                </a:cubicBezTo>
                <a:cubicBezTo>
                  <a:pt x="946638" y="1567961"/>
                  <a:pt x="960973" y="1561229"/>
                  <a:pt x="975946" y="1556238"/>
                </a:cubicBezTo>
                <a:cubicBezTo>
                  <a:pt x="987410" y="1552417"/>
                  <a:pt x="999496" y="1550766"/>
                  <a:pt x="1011115" y="1547446"/>
                </a:cubicBezTo>
                <a:cubicBezTo>
                  <a:pt x="1020026" y="1544900"/>
                  <a:pt x="1028700" y="1541585"/>
                  <a:pt x="1037492" y="1538654"/>
                </a:cubicBezTo>
                <a:cubicBezTo>
                  <a:pt x="1055077" y="1526931"/>
                  <a:pt x="1075302" y="1518428"/>
                  <a:pt x="1090246" y="1503484"/>
                </a:cubicBezTo>
                <a:cubicBezTo>
                  <a:pt x="1101969" y="1491761"/>
                  <a:pt x="1112469" y="1478672"/>
                  <a:pt x="1125415" y="1468315"/>
                </a:cubicBezTo>
                <a:cubicBezTo>
                  <a:pt x="1141918" y="1455113"/>
                  <a:pt x="1160584" y="1444869"/>
                  <a:pt x="1178169" y="1433146"/>
                </a:cubicBezTo>
                <a:cubicBezTo>
                  <a:pt x="1186961" y="1427284"/>
                  <a:pt x="1197074" y="1423033"/>
                  <a:pt x="1204546" y="1415561"/>
                </a:cubicBezTo>
                <a:lnTo>
                  <a:pt x="1230923" y="1389184"/>
                </a:lnTo>
                <a:cubicBezTo>
                  <a:pt x="1234313" y="1375624"/>
                  <a:pt x="1248508" y="1321211"/>
                  <a:pt x="1248508" y="1310054"/>
                </a:cubicBezTo>
                <a:cubicBezTo>
                  <a:pt x="1248508" y="1245510"/>
                  <a:pt x="1244008" y="1181024"/>
                  <a:pt x="1239715" y="1116623"/>
                </a:cubicBezTo>
                <a:cubicBezTo>
                  <a:pt x="1238143" y="1093047"/>
                  <a:pt x="1235278" y="1069508"/>
                  <a:pt x="1230923" y="1046284"/>
                </a:cubicBezTo>
                <a:cubicBezTo>
                  <a:pt x="1226469" y="1022530"/>
                  <a:pt x="1213338" y="975946"/>
                  <a:pt x="1213338" y="975946"/>
                </a:cubicBezTo>
                <a:cubicBezTo>
                  <a:pt x="1216269" y="926123"/>
                  <a:pt x="1217165" y="876138"/>
                  <a:pt x="1222131" y="826477"/>
                </a:cubicBezTo>
                <a:cubicBezTo>
                  <a:pt x="1223924" y="808545"/>
                  <a:pt x="1242538" y="778860"/>
                  <a:pt x="1248508" y="764930"/>
                </a:cubicBezTo>
                <a:cubicBezTo>
                  <a:pt x="1252159" y="756412"/>
                  <a:pt x="1252702" y="746601"/>
                  <a:pt x="1257300" y="738554"/>
                </a:cubicBezTo>
                <a:cubicBezTo>
                  <a:pt x="1273236" y="710666"/>
                  <a:pt x="1287649" y="704230"/>
                  <a:pt x="1301261" y="677007"/>
                </a:cubicBezTo>
                <a:cubicBezTo>
                  <a:pt x="1305406" y="668717"/>
                  <a:pt x="1306135" y="659028"/>
                  <a:pt x="1310054" y="650630"/>
                </a:cubicBezTo>
                <a:cubicBezTo>
                  <a:pt x="1326682" y="614999"/>
                  <a:pt x="1345223" y="580292"/>
                  <a:pt x="1362808" y="545123"/>
                </a:cubicBezTo>
                <a:cubicBezTo>
                  <a:pt x="1362811" y="545118"/>
                  <a:pt x="1397974" y="474788"/>
                  <a:pt x="1397977" y="474784"/>
                </a:cubicBezTo>
                <a:cubicBezTo>
                  <a:pt x="1409700" y="457199"/>
                  <a:pt x="1423694" y="440933"/>
                  <a:pt x="1433146" y="422030"/>
                </a:cubicBezTo>
                <a:cubicBezTo>
                  <a:pt x="1458145" y="372033"/>
                  <a:pt x="1441463" y="396129"/>
                  <a:pt x="1485900" y="351692"/>
                </a:cubicBezTo>
                <a:cubicBezTo>
                  <a:pt x="1506059" y="291214"/>
                  <a:pt x="1478486" y="364667"/>
                  <a:pt x="1521069" y="290146"/>
                </a:cubicBezTo>
                <a:cubicBezTo>
                  <a:pt x="1525667" y="282099"/>
                  <a:pt x="1526930" y="272561"/>
                  <a:pt x="1529861" y="263769"/>
                </a:cubicBezTo>
                <a:cubicBezTo>
                  <a:pt x="1512529" y="229104"/>
                  <a:pt x="1515153" y="221246"/>
                  <a:pt x="1477108" y="202223"/>
                </a:cubicBezTo>
                <a:cubicBezTo>
                  <a:pt x="1466300" y="196819"/>
                  <a:pt x="1453093" y="198078"/>
                  <a:pt x="1441938" y="193430"/>
                </a:cubicBezTo>
                <a:cubicBezTo>
                  <a:pt x="1417741" y="183348"/>
                  <a:pt x="1395554" y="168907"/>
                  <a:pt x="1371600" y="158261"/>
                </a:cubicBezTo>
                <a:cubicBezTo>
                  <a:pt x="1342755" y="145441"/>
                  <a:pt x="1313623" y="133073"/>
                  <a:pt x="1283677" y="123092"/>
                </a:cubicBezTo>
                <a:cubicBezTo>
                  <a:pt x="1274885" y="120161"/>
                  <a:pt x="1266291" y="116548"/>
                  <a:pt x="1257300" y="114300"/>
                </a:cubicBezTo>
                <a:cubicBezTo>
                  <a:pt x="1242802" y="110675"/>
                  <a:pt x="1227992" y="108438"/>
                  <a:pt x="1213338" y="105507"/>
                </a:cubicBezTo>
                <a:cubicBezTo>
                  <a:pt x="1204546" y="99646"/>
                  <a:pt x="1195079" y="94688"/>
                  <a:pt x="1186961" y="87923"/>
                </a:cubicBezTo>
                <a:cubicBezTo>
                  <a:pt x="1177409" y="79963"/>
                  <a:pt x="1169942" y="69734"/>
                  <a:pt x="1160584" y="61546"/>
                </a:cubicBezTo>
                <a:cubicBezTo>
                  <a:pt x="1151959" y="53999"/>
                  <a:pt x="1107693" y="17516"/>
                  <a:pt x="1090246" y="8792"/>
                </a:cubicBezTo>
                <a:cubicBezTo>
                  <a:pt x="1081957" y="4647"/>
                  <a:pt x="1072661" y="2931"/>
                  <a:pt x="1063869" y="0"/>
                </a:cubicBezTo>
                <a:lnTo>
                  <a:pt x="984738" y="26377"/>
                </a:lnTo>
                <a:cubicBezTo>
                  <a:pt x="975946" y="29308"/>
                  <a:pt x="967352" y="32921"/>
                  <a:pt x="958361" y="35169"/>
                </a:cubicBezTo>
                <a:lnTo>
                  <a:pt x="923192" y="43961"/>
                </a:lnTo>
                <a:cubicBezTo>
                  <a:pt x="914400" y="49823"/>
                  <a:pt x="906840" y="58204"/>
                  <a:pt x="896815" y="61546"/>
                </a:cubicBezTo>
                <a:cubicBezTo>
                  <a:pt x="867628" y="71275"/>
                  <a:pt x="746261" y="78488"/>
                  <a:pt x="738554" y="79130"/>
                </a:cubicBezTo>
                <a:cubicBezTo>
                  <a:pt x="704209" y="96303"/>
                  <a:pt x="702370" y="89951"/>
                  <a:pt x="685800" y="123092"/>
                </a:cubicBezTo>
                <a:cubicBezTo>
                  <a:pt x="684489" y="125713"/>
                  <a:pt x="685800" y="128953"/>
                  <a:pt x="650631" y="1406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845335" y="1454082"/>
            <a:ext cx="466114" cy="608853"/>
          </a:xfrm>
          <a:custGeom>
            <a:avLst/>
            <a:gdLst>
              <a:gd name="connsiteX0" fmla="*/ 79252 w 466114"/>
              <a:gd name="connsiteY0" fmla="*/ 105508 h 608853"/>
              <a:gd name="connsiteX1" fmla="*/ 79252 w 466114"/>
              <a:gd name="connsiteY1" fmla="*/ 105508 h 608853"/>
              <a:gd name="connsiteX2" fmla="*/ 122 w 466114"/>
              <a:gd name="connsiteY2" fmla="*/ 597877 h 608853"/>
              <a:gd name="connsiteX3" fmla="*/ 88045 w 466114"/>
              <a:gd name="connsiteY3" fmla="*/ 580292 h 608853"/>
              <a:gd name="connsiteX4" fmla="*/ 175968 w 466114"/>
              <a:gd name="connsiteY4" fmla="*/ 536331 h 608853"/>
              <a:gd name="connsiteX5" fmla="*/ 237514 w 466114"/>
              <a:gd name="connsiteY5" fmla="*/ 501162 h 608853"/>
              <a:gd name="connsiteX6" fmla="*/ 272683 w 466114"/>
              <a:gd name="connsiteY6" fmla="*/ 518746 h 608853"/>
              <a:gd name="connsiteX7" fmla="*/ 290268 w 466114"/>
              <a:gd name="connsiteY7" fmla="*/ 571500 h 608853"/>
              <a:gd name="connsiteX8" fmla="*/ 325437 w 466114"/>
              <a:gd name="connsiteY8" fmla="*/ 536331 h 608853"/>
              <a:gd name="connsiteX9" fmla="*/ 351814 w 466114"/>
              <a:gd name="connsiteY9" fmla="*/ 518746 h 608853"/>
              <a:gd name="connsiteX10" fmla="*/ 430945 w 466114"/>
              <a:gd name="connsiteY10" fmla="*/ 404446 h 608853"/>
              <a:gd name="connsiteX11" fmla="*/ 466114 w 466114"/>
              <a:gd name="connsiteY11" fmla="*/ 342900 h 608853"/>
              <a:gd name="connsiteX12" fmla="*/ 457322 w 466114"/>
              <a:gd name="connsiteY12" fmla="*/ 219808 h 608853"/>
              <a:gd name="connsiteX13" fmla="*/ 430945 w 466114"/>
              <a:gd name="connsiteY13" fmla="*/ 158262 h 608853"/>
              <a:gd name="connsiteX14" fmla="*/ 422152 w 466114"/>
              <a:gd name="connsiteY14" fmla="*/ 131885 h 608853"/>
              <a:gd name="connsiteX15" fmla="*/ 378191 w 466114"/>
              <a:gd name="connsiteY15" fmla="*/ 79131 h 608853"/>
              <a:gd name="connsiteX16" fmla="*/ 360606 w 466114"/>
              <a:gd name="connsiteY16" fmla="*/ 52754 h 608853"/>
              <a:gd name="connsiteX17" fmla="*/ 351814 w 466114"/>
              <a:gd name="connsiteY17" fmla="*/ 26377 h 608853"/>
              <a:gd name="connsiteX18" fmla="*/ 325437 w 466114"/>
              <a:gd name="connsiteY18" fmla="*/ 17585 h 608853"/>
              <a:gd name="connsiteX19" fmla="*/ 272683 w 466114"/>
              <a:gd name="connsiteY19" fmla="*/ 8792 h 608853"/>
              <a:gd name="connsiteX20" fmla="*/ 228722 w 466114"/>
              <a:gd name="connsiteY20" fmla="*/ 0 h 608853"/>
              <a:gd name="connsiteX21" fmla="*/ 202345 w 466114"/>
              <a:gd name="connsiteY21" fmla="*/ 17585 h 608853"/>
              <a:gd name="connsiteX22" fmla="*/ 175968 w 466114"/>
              <a:gd name="connsiteY22" fmla="*/ 70339 h 608853"/>
              <a:gd name="connsiteX23" fmla="*/ 140799 w 466114"/>
              <a:gd name="connsiteY23" fmla="*/ 96716 h 608853"/>
              <a:gd name="connsiteX24" fmla="*/ 123214 w 466114"/>
              <a:gd name="connsiteY24" fmla="*/ 123092 h 608853"/>
              <a:gd name="connsiteX25" fmla="*/ 79252 w 466114"/>
              <a:gd name="connsiteY25" fmla="*/ 105508 h 6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6114" h="608853">
                <a:moveTo>
                  <a:pt x="79252" y="105508"/>
                </a:moveTo>
                <a:lnTo>
                  <a:pt x="79252" y="105508"/>
                </a:lnTo>
                <a:cubicBezTo>
                  <a:pt x="52875" y="269631"/>
                  <a:pt x="-2956" y="431676"/>
                  <a:pt x="122" y="597877"/>
                </a:cubicBezTo>
                <a:cubicBezTo>
                  <a:pt x="675" y="627760"/>
                  <a:pt x="59166" y="587993"/>
                  <a:pt x="88045" y="580292"/>
                </a:cubicBezTo>
                <a:cubicBezTo>
                  <a:pt x="128430" y="569523"/>
                  <a:pt x="139526" y="556577"/>
                  <a:pt x="175968" y="536331"/>
                </a:cubicBezTo>
                <a:cubicBezTo>
                  <a:pt x="242900" y="499146"/>
                  <a:pt x="182243" y="538008"/>
                  <a:pt x="237514" y="501162"/>
                </a:cubicBezTo>
                <a:cubicBezTo>
                  <a:pt x="249237" y="507023"/>
                  <a:pt x="264819" y="508261"/>
                  <a:pt x="272683" y="518746"/>
                </a:cubicBezTo>
                <a:cubicBezTo>
                  <a:pt x="283805" y="533575"/>
                  <a:pt x="272683" y="565638"/>
                  <a:pt x="290268" y="571500"/>
                </a:cubicBezTo>
                <a:cubicBezTo>
                  <a:pt x="305996" y="576743"/>
                  <a:pt x="312849" y="547120"/>
                  <a:pt x="325437" y="536331"/>
                </a:cubicBezTo>
                <a:cubicBezTo>
                  <a:pt x="333460" y="529454"/>
                  <a:pt x="344745" y="526600"/>
                  <a:pt x="351814" y="518746"/>
                </a:cubicBezTo>
                <a:cubicBezTo>
                  <a:pt x="380737" y="486609"/>
                  <a:pt x="409364" y="443292"/>
                  <a:pt x="430945" y="404446"/>
                </a:cubicBezTo>
                <a:cubicBezTo>
                  <a:pt x="468127" y="337517"/>
                  <a:pt x="429268" y="398168"/>
                  <a:pt x="466114" y="342900"/>
                </a:cubicBezTo>
                <a:cubicBezTo>
                  <a:pt x="463183" y="301869"/>
                  <a:pt x="462128" y="260661"/>
                  <a:pt x="457322" y="219808"/>
                </a:cubicBezTo>
                <a:cubicBezTo>
                  <a:pt x="455093" y="200865"/>
                  <a:pt x="437529" y="173624"/>
                  <a:pt x="430945" y="158262"/>
                </a:cubicBezTo>
                <a:cubicBezTo>
                  <a:pt x="427294" y="149743"/>
                  <a:pt x="426297" y="140175"/>
                  <a:pt x="422152" y="131885"/>
                </a:cubicBezTo>
                <a:cubicBezTo>
                  <a:pt x="405779" y="99138"/>
                  <a:pt x="402499" y="108301"/>
                  <a:pt x="378191" y="79131"/>
                </a:cubicBezTo>
                <a:cubicBezTo>
                  <a:pt x="371426" y="71013"/>
                  <a:pt x="366468" y="61546"/>
                  <a:pt x="360606" y="52754"/>
                </a:cubicBezTo>
                <a:cubicBezTo>
                  <a:pt x="357675" y="43962"/>
                  <a:pt x="358367" y="32930"/>
                  <a:pt x="351814" y="26377"/>
                </a:cubicBezTo>
                <a:cubicBezTo>
                  <a:pt x="345261" y="19824"/>
                  <a:pt x="334484" y="19596"/>
                  <a:pt x="325437" y="17585"/>
                </a:cubicBezTo>
                <a:cubicBezTo>
                  <a:pt x="308034" y="13718"/>
                  <a:pt x="290223" y="11981"/>
                  <a:pt x="272683" y="8792"/>
                </a:cubicBezTo>
                <a:cubicBezTo>
                  <a:pt x="257980" y="6119"/>
                  <a:pt x="243376" y="2931"/>
                  <a:pt x="228722" y="0"/>
                </a:cubicBezTo>
                <a:cubicBezTo>
                  <a:pt x="219930" y="5862"/>
                  <a:pt x="208946" y="9333"/>
                  <a:pt x="202345" y="17585"/>
                </a:cubicBezTo>
                <a:cubicBezTo>
                  <a:pt x="145137" y="89094"/>
                  <a:pt x="250083" y="-3778"/>
                  <a:pt x="175968" y="70339"/>
                </a:cubicBezTo>
                <a:cubicBezTo>
                  <a:pt x="165606" y="80701"/>
                  <a:pt x="151161" y="86354"/>
                  <a:pt x="140799" y="96716"/>
                </a:cubicBezTo>
                <a:cubicBezTo>
                  <a:pt x="133327" y="104188"/>
                  <a:pt x="132175" y="117492"/>
                  <a:pt x="123214" y="123092"/>
                </a:cubicBezTo>
                <a:cubicBezTo>
                  <a:pt x="107495" y="132916"/>
                  <a:pt x="86579" y="108439"/>
                  <a:pt x="79252" y="10550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521553" y="1522175"/>
                <a:ext cx="4473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53" y="1522175"/>
                <a:ext cx="447302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5933177" y="1387266"/>
            <a:ext cx="1116249" cy="779117"/>
          </a:xfrm>
          <a:prstGeom prst="arc">
            <a:avLst>
              <a:gd name="adj1" fmla="val 11898511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0800000">
            <a:off x="5742767" y="1408077"/>
            <a:ext cx="1290560" cy="779117"/>
          </a:xfrm>
          <a:prstGeom prst="arc">
            <a:avLst>
              <a:gd name="adj1" fmla="val 11359015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68868" y="1120471"/>
            <a:ext cx="140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Whole population</a:t>
            </a:r>
            <a:endParaRPr 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06035" y="2172480"/>
            <a:ext cx="338985" cy="36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4394" y="2012458"/>
            <a:ext cx="9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794394" y="2318931"/>
                <a:ext cx="205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394" y="2318931"/>
                <a:ext cx="205107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 descr="http://world.mathigon.org/resources/Probability/coin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83" y="3524156"/>
            <a:ext cx="1284431" cy="7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36274" y="4594522"/>
            <a:ext cx="237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Bernoulli distribution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580315" y="3822057"/>
            <a:ext cx="3208162" cy="2143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152" y="5008846"/>
                <a:ext cx="9501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2" y="5008846"/>
                <a:ext cx="950132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83530" y="5564505"/>
                <a:ext cx="31672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B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0" y="5564505"/>
                <a:ext cx="3167214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315271" y="4943729"/>
            <a:ext cx="1753591" cy="641586"/>
            <a:chOff x="5680261" y="1386998"/>
            <a:chExt cx="1753591" cy="641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261" y="1386998"/>
                  <a:ext cx="916276" cy="6415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/>
                          </a:rPr>
                          <m:t>Head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337" y="1447800"/>
                  <a:ext cx="851515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if</m:t>
                        </m:r>
                        <m:r>
                          <a:rPr lang="en-US" sz="1600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/>
                          </a:rPr>
                          <m:t>Tail</m:t>
                        </m:r>
                      </m:oMath>
                    </m:oMathPara>
                  </a14:m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754" y="1660234"/>
                  <a:ext cx="73289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076425" y="5912045"/>
                <a:ext cx="3468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1600" dirty="0" smtClean="0"/>
                  <a:t> : Probability of having a head </a:t>
                </a:r>
                <a:endParaRPr lang="en-US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25" y="5912045"/>
                <a:ext cx="3468706" cy="338554"/>
              </a:xfrm>
              <a:prstGeom prst="rect">
                <a:avLst/>
              </a:prstGeom>
              <a:blipFill>
                <a:blip r:embed="rId1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664961" y="3468115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961" y="3468115"/>
                <a:ext cx="1066800" cy="369332"/>
              </a:xfrm>
              <a:prstGeom prst="rect">
                <a:avLst/>
              </a:prstGeom>
              <a:blipFill>
                <a:blip r:embed="rId1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96507" y="4909066"/>
                <a:ext cx="3918893" cy="90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𝑌</m:t>
                      </m:r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ea typeface="Cambria Math"/>
                </a:endParaRPr>
              </a:p>
              <a:p>
                <a:endParaRPr lang="en-US" sz="1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  <a:ea typeface="Cambria Math"/>
                        </a:rPr>
                        <m:t>Bin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600" dirty="0">
                  <a:ea typeface="Cambria Math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07" y="4909066"/>
                <a:ext cx="3918893" cy="90717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057014" y="5822565"/>
                <a:ext cx="3506088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n-US" sz="15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{0,1,…,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sz="1500" i="1" dirty="0" smtClean="0"/>
                  <a:t>:</a:t>
                </a:r>
              </a:p>
              <a:p>
                <a:r>
                  <a:rPr lang="en-US" sz="1500" dirty="0" smtClean="0"/>
                  <a:t>The number of successes in a sequence of </a:t>
                </a:r>
              </a:p>
              <a:p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 smtClean="0"/>
                  <a:t> independent yes/no experiments</a:t>
                </a:r>
                <a:endParaRPr lang="en-US" sz="15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14" y="5822565"/>
                <a:ext cx="3506088" cy="784830"/>
              </a:xfrm>
              <a:prstGeom prst="rect">
                <a:avLst/>
              </a:prstGeom>
              <a:blipFill>
                <a:blip r:embed="rId20"/>
                <a:stretch>
                  <a:fillRect l="-696" t="-1550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996507" y="4572000"/>
            <a:ext cx="237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Binomial distribution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5788478" y="3420046"/>
            <a:ext cx="1465058" cy="1036104"/>
            <a:chOff x="4960370" y="3247704"/>
            <a:chExt cx="2410617" cy="1704813"/>
          </a:xfrm>
        </p:grpSpPr>
        <p:pic>
          <p:nvPicPr>
            <p:cNvPr id="67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370" y="3247704"/>
              <a:ext cx="1801017" cy="109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770" y="3400104"/>
              <a:ext cx="1801017" cy="109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170" y="3552504"/>
              <a:ext cx="1801017" cy="109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70" y="3704904"/>
              <a:ext cx="1801017" cy="109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9970" y="3857304"/>
              <a:ext cx="1801017" cy="1095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8829" y="1223651"/>
                <a:ext cx="924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9" y="1223651"/>
                <a:ext cx="92454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86691" y="1104774"/>
                <a:ext cx="2214773" cy="2067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91" y="1104774"/>
                <a:ext cx="2214773" cy="2067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3962" y="3612312"/>
                <a:ext cx="13801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3333FF"/>
                    </a:solidFill>
                    <a:ea typeface="Cambria Math"/>
                  </a:rPr>
                  <a:t>Numerator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2" y="3612312"/>
                <a:ext cx="1380121" cy="646331"/>
              </a:xfrm>
              <a:prstGeom prst="rect">
                <a:avLst/>
              </a:prstGeom>
              <a:blipFill>
                <a:blip r:embed="rId4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24000" y="3888290"/>
                <a:ext cx="6631239" cy="2165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Binomial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888290"/>
                <a:ext cx="6631239" cy="2165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10000" y="1066800"/>
                <a:ext cx="5095128" cy="1109535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Likelihood :</a:t>
                </a:r>
                <a:r>
                  <a:rPr lang="en-US" dirty="0" smtClean="0"/>
                  <a:t> </a:t>
                </a:r>
                <a:endParaRPr lang="en-US" b="0" dirty="0" smtClean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Bin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 smtClean="0"/>
                  <a:t>              </a:t>
                </a:r>
              </a:p>
              <a:p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success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among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trial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5095128" cy="1109535"/>
              </a:xfrm>
              <a:prstGeom prst="rect">
                <a:avLst/>
              </a:prstGeom>
              <a:blipFill>
                <a:blip r:embed="rId6"/>
                <a:stretch>
                  <a:fillRect l="-835" t="-2174" b="-543"/>
                </a:stretch>
              </a:blip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06534" y="2296824"/>
                <a:ext cx="5098594" cy="946093"/>
              </a:xfrm>
              <a:prstGeom prst="rect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Prior: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Γ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34" y="2296824"/>
                <a:ext cx="5098594" cy="946093"/>
              </a:xfrm>
              <a:prstGeom prst="rect">
                <a:avLst/>
              </a:prstGeom>
              <a:blipFill>
                <a:blip r:embed="rId7"/>
                <a:stretch>
                  <a:fillRect l="-834" t="-318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3274" y="1140447"/>
                <a:ext cx="60805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4" y="1140447"/>
                <a:ext cx="608051" cy="323165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31282" y="990600"/>
                <a:ext cx="8403454" cy="4446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𝑝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50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5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Beta</m:t>
                          </m:r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500" b="0" dirty="0" smtClean="0">
                  <a:solidFill>
                    <a:schemeClr val="tx1"/>
                  </a:solidFill>
                </a:endParaRPr>
              </a:p>
              <a:p>
                <a:endParaRPr lang="en-US" sz="3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Beta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Binomial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2" y="990600"/>
                <a:ext cx="8403454" cy="4446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6377" y="665607"/>
            <a:ext cx="1409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  <a:ea typeface="Cambria Math"/>
              </a:rPr>
              <a:t>denominator</a:t>
            </a:r>
            <a:endParaRPr 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3600" y="1119932"/>
                <a:ext cx="305865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19932"/>
                <a:ext cx="3058658" cy="483466"/>
              </a:xfrm>
              <a:prstGeom prst="rect">
                <a:avLst/>
              </a:prstGeom>
              <a:blipFill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Statistics</a:t>
            </a:r>
            <a:endParaRPr lang="en-US" b="1" dirty="0">
              <a:solidFill>
                <a:srgbClr val="3333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51469" y="1076348"/>
            <a:ext cx="4427262" cy="2886052"/>
            <a:chOff x="2251469" y="1487268"/>
            <a:chExt cx="4427262" cy="2886052"/>
          </a:xfrm>
        </p:grpSpPr>
        <p:sp>
          <p:nvSpPr>
            <p:cNvPr id="3" name="Rectangle 2"/>
            <p:cNvSpPr/>
            <p:nvPr/>
          </p:nvSpPr>
          <p:spPr>
            <a:xfrm>
              <a:off x="2306341" y="1487268"/>
              <a:ext cx="4317519" cy="533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http://world.mathigon.org/resources/Probability/coin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341" y="1747802"/>
              <a:ext cx="4317519" cy="262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251469" y="1488328"/>
              <a:ext cx="4427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What is an probability of getting head?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70339" y="4913292"/>
            <a:ext cx="11430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349754" y="5221069"/>
                <a:ext cx="25841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(parameters) :</a:t>
                </a:r>
              </a:p>
              <a:p>
                <a:pPr algn="ctr"/>
                <a:r>
                  <a:rPr lang="en-US" dirty="0" smtClean="0"/>
                  <a:t>characteristics of a model</a:t>
                </a:r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754" y="5221069"/>
                <a:ext cx="2584169" cy="646331"/>
              </a:xfrm>
              <a:prstGeom prst="rect">
                <a:avLst/>
              </a:prstGeom>
              <a:blipFill>
                <a:blip r:embed="rId3"/>
                <a:stretch>
                  <a:fillRect l="-1651" t="-4673" r="-1651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3933923" y="5065692"/>
            <a:ext cx="1781077" cy="148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6313" y="4913292"/>
            <a:ext cx="114300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/>
              <a:t>data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929829" y="5221068"/>
                <a:ext cx="23759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</a:p>
              <a:p>
                <a:pPr algn="ctr"/>
                <a:r>
                  <a:rPr lang="en-US" dirty="0" smtClean="0"/>
                  <a:t>Observed consequence</a:t>
                </a:r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29" y="5221068"/>
                <a:ext cx="2375971" cy="646331"/>
              </a:xfrm>
              <a:prstGeom prst="rect">
                <a:avLst/>
              </a:prstGeom>
              <a:blipFill>
                <a:blip r:embed="rId4"/>
                <a:stretch>
                  <a:fillRect l="-2308" t="-4717" r="-179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59800" y="4251692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tatistics infer </a:t>
            </a:r>
            <a:r>
              <a:rPr lang="en-US" b="1" dirty="0"/>
              <a:t>the causes that generated the observed data.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" y="5922271"/>
                <a:ext cx="5131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: Probability of having a head for each coin tossing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922271"/>
                <a:ext cx="513127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978781" y="5922271"/>
                <a:ext cx="2299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Tail</m:t>
                      </m:r>
                      <m:r>
                        <a:rPr lang="en-US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,…)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81" y="5922271"/>
                <a:ext cx="229902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8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13893" y="1066800"/>
            <a:ext cx="4672457" cy="786369"/>
            <a:chOff x="381000" y="752296"/>
            <a:chExt cx="4672457" cy="786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81000" y="924512"/>
                  <a:ext cx="9245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924512"/>
                  <a:ext cx="92454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148862" y="752296"/>
                  <a:ext cx="3904595" cy="786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nary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Numerator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Denominator</m:t>
                            </m:r>
                          </m:den>
                        </m:f>
                      </m:oMath>
                    </m:oMathPara>
                  </a14:m>
                  <a:endParaRPr lang="en-US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862" y="752296"/>
                  <a:ext cx="3904595" cy="7863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78169" y="3381406"/>
                <a:ext cx="5181600" cy="118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sz="1500" b="0" i="0" dirty="0" smtClean="0">
                  <a:solidFill>
                    <a:srgbClr val="3333FF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3381406"/>
                <a:ext cx="5181600" cy="1184363"/>
              </a:xfrm>
              <a:prstGeom prst="rect">
                <a:avLst/>
              </a:prstGeom>
              <a:blipFill>
                <a:blip r:embed="rId4"/>
                <a:stretch>
                  <a:fillRect b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16169" y="1941921"/>
            <a:ext cx="8763000" cy="1182375"/>
            <a:chOff x="304800" y="1495368"/>
            <a:chExt cx="8763000" cy="1182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04800" y="1495368"/>
                  <a:ext cx="8763000" cy="1182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495368"/>
                  <a:ext cx="8763000" cy="11823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V="1">
              <a:off x="1828800" y="2086555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895600" y="1587789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0" y="1551931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667000" y="2086555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92769" y="2403130"/>
              <a:ext cx="307731" cy="197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343400" y="1873635"/>
              <a:ext cx="307731" cy="197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780085" y="1849792"/>
              <a:ext cx="307731" cy="197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187414" y="2403130"/>
              <a:ext cx="307731" cy="197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33600" y="1795965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632439" y="2307037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344008" y="1831928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692722" y="2363737"/>
              <a:ext cx="685800" cy="304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5251" y="5574268"/>
                <a:ext cx="72005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        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51" y="5574268"/>
                <a:ext cx="72005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374957" y="5776351"/>
            <a:ext cx="11049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4957" y="5421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74" y="1155950"/>
            <a:ext cx="6717252" cy="5702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85680" y="880646"/>
                <a:ext cx="13197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80" y="880646"/>
                <a:ext cx="131972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1447800"/>
                <a:ext cx="18440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1844095" cy="30777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7800" y="5486400"/>
                <a:ext cx="24854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=1+259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=1+241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486400"/>
                <a:ext cx="248548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5001" y="5512525"/>
                <a:ext cx="24841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=1+26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=1+24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5512525"/>
                <a:ext cx="248412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Confidence Interval vs. Credible region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191" y="812125"/>
            <a:ext cx="222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Frequentist approach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99280" y="990600"/>
            <a:ext cx="0" cy="54864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15000" y="838200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approach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1253296"/>
                <a:ext cx="403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Describe variability in data given the fixed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53296"/>
                <a:ext cx="4038600" cy="646331"/>
              </a:xfrm>
              <a:prstGeom prst="rect">
                <a:avLst/>
              </a:prstGeom>
              <a:blipFill>
                <a:blip r:embed="rId2"/>
                <a:stretch>
                  <a:fillRect l="-9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90455" y="1328667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Describe variability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fixed data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55" y="1328667"/>
                <a:ext cx="4038600" cy="369332"/>
              </a:xfrm>
              <a:prstGeom prst="rect">
                <a:avLst/>
              </a:prstGeom>
              <a:blipFill>
                <a:blip r:embed="rId3"/>
                <a:stretch>
                  <a:fillRect l="-9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152400" y="4421794"/>
            <a:ext cx="3462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82555" y="2582022"/>
            <a:ext cx="3013788" cy="1754241"/>
          </a:xfrm>
          <a:custGeom>
            <a:avLst/>
            <a:gdLst>
              <a:gd name="connsiteX0" fmla="*/ 0 w 3013788"/>
              <a:gd name="connsiteY0" fmla="*/ 1754241 h 1754241"/>
              <a:gd name="connsiteX1" fmla="*/ 867747 w 3013788"/>
              <a:gd name="connsiteY1" fmla="*/ 1306371 h 1754241"/>
              <a:gd name="connsiteX2" fmla="*/ 1595535 w 3013788"/>
              <a:gd name="connsiteY2" fmla="*/ 86 h 1754241"/>
              <a:gd name="connsiteX3" fmla="*/ 2211355 w 3013788"/>
              <a:gd name="connsiteY3" fmla="*/ 1371686 h 1754241"/>
              <a:gd name="connsiteX4" fmla="*/ 3013788 w 3013788"/>
              <a:gd name="connsiteY4" fmla="*/ 1679596 h 175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788" h="1754241">
                <a:moveTo>
                  <a:pt x="0" y="1754241"/>
                </a:moveTo>
                <a:cubicBezTo>
                  <a:pt x="300912" y="1676485"/>
                  <a:pt x="601825" y="1598730"/>
                  <a:pt x="867747" y="1306371"/>
                </a:cubicBezTo>
                <a:cubicBezTo>
                  <a:pt x="1133669" y="1014012"/>
                  <a:pt x="1371600" y="-10800"/>
                  <a:pt x="1595535" y="86"/>
                </a:cubicBezTo>
                <a:cubicBezTo>
                  <a:pt x="1819470" y="10972"/>
                  <a:pt x="1974980" y="1091768"/>
                  <a:pt x="2211355" y="1371686"/>
                </a:cubicBezTo>
                <a:cubicBezTo>
                  <a:pt x="2447731" y="1651604"/>
                  <a:pt x="2730759" y="1665600"/>
                  <a:pt x="3013788" y="1679596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981200" y="2359327"/>
            <a:ext cx="0" cy="206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19354" y="2311825"/>
                <a:ext cx="209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54" y="2311825"/>
                <a:ext cx="2093460" cy="369332"/>
              </a:xfrm>
              <a:prstGeom prst="rect">
                <a:avLst/>
              </a:prstGeom>
              <a:blipFill>
                <a:blip r:embed="rId4"/>
                <a:stretch>
                  <a:fillRect l="-23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450495" y="2814787"/>
            <a:ext cx="20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Variability in data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897266" y="4385717"/>
            <a:ext cx="34624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5127421" y="2545945"/>
            <a:ext cx="3013788" cy="1754241"/>
          </a:xfrm>
          <a:custGeom>
            <a:avLst/>
            <a:gdLst>
              <a:gd name="connsiteX0" fmla="*/ 0 w 3013788"/>
              <a:gd name="connsiteY0" fmla="*/ 1754241 h 1754241"/>
              <a:gd name="connsiteX1" fmla="*/ 867747 w 3013788"/>
              <a:gd name="connsiteY1" fmla="*/ 1306371 h 1754241"/>
              <a:gd name="connsiteX2" fmla="*/ 1595535 w 3013788"/>
              <a:gd name="connsiteY2" fmla="*/ 86 h 1754241"/>
              <a:gd name="connsiteX3" fmla="*/ 2211355 w 3013788"/>
              <a:gd name="connsiteY3" fmla="*/ 1371686 h 1754241"/>
              <a:gd name="connsiteX4" fmla="*/ 3013788 w 3013788"/>
              <a:gd name="connsiteY4" fmla="*/ 1679596 h 175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788" h="1754241">
                <a:moveTo>
                  <a:pt x="0" y="1754241"/>
                </a:moveTo>
                <a:cubicBezTo>
                  <a:pt x="300912" y="1676485"/>
                  <a:pt x="601825" y="1598730"/>
                  <a:pt x="867747" y="1306371"/>
                </a:cubicBezTo>
                <a:cubicBezTo>
                  <a:pt x="1133669" y="1014012"/>
                  <a:pt x="1371600" y="-10800"/>
                  <a:pt x="1595535" y="86"/>
                </a:cubicBezTo>
                <a:cubicBezTo>
                  <a:pt x="1819470" y="10972"/>
                  <a:pt x="1974980" y="1091768"/>
                  <a:pt x="2211355" y="1371686"/>
                </a:cubicBezTo>
                <a:cubicBezTo>
                  <a:pt x="2447731" y="1651604"/>
                  <a:pt x="2730759" y="1665600"/>
                  <a:pt x="3013788" y="167959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26066" y="2323250"/>
            <a:ext cx="0" cy="20624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64220" y="2275748"/>
            <a:ext cx="20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Observed data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48519" y="2777434"/>
                <a:ext cx="209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Variability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519" y="2777434"/>
                <a:ext cx="2093460" cy="369332"/>
              </a:xfrm>
              <a:prstGeom prst="rect">
                <a:avLst/>
              </a:prstGeom>
              <a:blipFill>
                <a:blip r:embed="rId5"/>
                <a:stretch>
                  <a:fillRect l="-23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52400" y="5837284"/>
                <a:ext cx="403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ea typeface="Cambria Math"/>
                    <a:sym typeface="Wingdings" panose="05000000000000000000" pitchFamily="2" charset="2"/>
                  </a:rPr>
                  <a:t>From current data set, </a:t>
                </a:r>
              </a:p>
              <a:p>
                <a:r>
                  <a:rPr lang="en-US" dirty="0" smtClean="0">
                    <a:ea typeface="Cambria Math"/>
                  </a:rPr>
                  <a:t>We can only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CI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CI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837284"/>
                <a:ext cx="4038600" cy="646331"/>
              </a:xfrm>
              <a:prstGeom prst="rect">
                <a:avLst/>
              </a:prstGeom>
              <a:blipFill>
                <a:blip r:embed="rId6"/>
                <a:stretch>
                  <a:fillRect l="-120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696236" y="5807464"/>
                <a:ext cx="43213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Form current data set, 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We can make </a:t>
                </a:r>
                <a:r>
                  <a:rPr lang="en-US" dirty="0" smtClean="0"/>
                  <a:t>Probabilistic statement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𝐶𝑅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=0.9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36" y="5807464"/>
                <a:ext cx="4321315" cy="923330"/>
              </a:xfrm>
              <a:prstGeom prst="rect">
                <a:avLst/>
              </a:prstGeom>
              <a:blipFill>
                <a:blip r:embed="rId7"/>
                <a:stretch>
                  <a:fillRect l="-1128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1143000" y="3287967"/>
            <a:ext cx="0" cy="143643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19400" y="3287967"/>
            <a:ext cx="0" cy="143643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389664" y="3160430"/>
            <a:ext cx="296343" cy="2423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18694" y="3227318"/>
            <a:ext cx="0" cy="14364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695094" y="3227318"/>
            <a:ext cx="0" cy="14364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105680" y="3073447"/>
            <a:ext cx="209800" cy="193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626222" y="4860383"/>
                <a:ext cx="4002833" cy="80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00" i="1" dirty="0" smtClean="0">
                    <a:solidFill>
                      <a:schemeClr val="tx1"/>
                    </a:solidFill>
                    <a:latin typeface="+mj-lt"/>
                    <a:ea typeface="PT Serif"/>
                  </a:rPr>
                  <a:t>"Given our observed data, there is a 95% probability that the true value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1500" i="1" dirty="0" smtClean="0">
                    <a:solidFill>
                      <a:schemeClr val="tx1"/>
                    </a:solidFill>
                    <a:latin typeface="+mj-lt"/>
                    <a:ea typeface="PT Serif"/>
                  </a:rPr>
                  <a:t>falls </a:t>
                </a:r>
                <a:r>
                  <a:rPr lang="en-US" altLang="en-US" sz="1500" i="1" dirty="0">
                    <a:solidFill>
                      <a:schemeClr val="tx1"/>
                    </a:solidFill>
                    <a:latin typeface="+mj-lt"/>
                    <a:ea typeface="PT Serif"/>
                  </a:rPr>
                  <a:t>within </a:t>
                </a:r>
                <a:r>
                  <a:rPr lang="en-US" altLang="en-US" sz="1500" dirty="0" smtClean="0">
                    <a:solidFill>
                      <a:schemeClr val="tx1"/>
                    </a:solidFill>
                    <a:latin typeface="+mj-lt"/>
                    <a:ea typeface="MathJax_Math-italic"/>
                  </a:rPr>
                  <a:t>Credible region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”</a:t>
                </a:r>
                <a:endParaRPr 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22" y="4860383"/>
                <a:ext cx="4002833" cy="800219"/>
              </a:xfrm>
              <a:prstGeom prst="rect">
                <a:avLst/>
              </a:prstGeom>
              <a:blipFill>
                <a:blip r:embed="rId8"/>
                <a:stretch>
                  <a:fillRect l="-609" t="-1515" r="-60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15935" y="4858332"/>
                <a:ext cx="3938671" cy="804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00" i="1" dirty="0" smtClean="0">
                    <a:solidFill>
                      <a:schemeClr val="tx1"/>
                    </a:solidFill>
                    <a:latin typeface="+mj-lt"/>
                    <a:ea typeface="PT Serif"/>
                  </a:rPr>
                  <a:t>“There </a:t>
                </a:r>
                <a:r>
                  <a:rPr lang="en-US" altLang="en-US" sz="1500" i="1" dirty="0">
                    <a:solidFill>
                      <a:schemeClr val="tx1"/>
                    </a:solidFill>
                    <a:latin typeface="+mj-lt"/>
                    <a:ea typeface="PT Serif"/>
                  </a:rPr>
                  <a:t>is a 95% probability that when I compute 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500" i="1" dirty="0">
                    <a:solidFill>
                      <a:schemeClr val="tx1"/>
                    </a:solidFill>
                    <a:latin typeface="+mj-lt"/>
                    <a:ea typeface="PT Serif"/>
                  </a:rPr>
                  <a:t> from </a:t>
                </a:r>
                <a:r>
                  <a:rPr lang="en-US" altLang="en-US" sz="1500" i="1" dirty="0" smtClean="0">
                    <a:solidFill>
                      <a:schemeClr val="tx1"/>
                    </a:solidFill>
                    <a:latin typeface="+mj-lt"/>
                    <a:ea typeface="PT Serif"/>
                  </a:rPr>
                  <a:t>a current data, the computed CI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endParaRPr lang="en-US" altLang="en-US" sz="15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5" y="4858332"/>
                <a:ext cx="3938671" cy="804323"/>
              </a:xfrm>
              <a:prstGeom prst="rect">
                <a:avLst/>
              </a:prstGeom>
              <a:blipFill>
                <a:blip r:embed="rId9"/>
                <a:stretch>
                  <a:fillRect l="-619" t="-1515" r="-619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6018694" y="4495800"/>
            <a:ext cx="167640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87295" y="4447425"/>
                <a:ext cx="650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95" y="4447425"/>
                <a:ext cx="65094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1131028" y="4541008"/>
            <a:ext cx="1676400" cy="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599629" y="4492633"/>
                <a:ext cx="582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29" y="4492633"/>
                <a:ext cx="5820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0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Confidence Interval vs. Credible region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191" y="812125"/>
            <a:ext cx="222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Frequentist approach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99280" y="990600"/>
            <a:ext cx="0" cy="54864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15000" y="838200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 approach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1253296"/>
                <a:ext cx="403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Describe variability in data given the fixed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53296"/>
                <a:ext cx="4038600" cy="646331"/>
              </a:xfrm>
              <a:prstGeom prst="rect">
                <a:avLst/>
              </a:prstGeom>
              <a:blipFill>
                <a:blip r:embed="rId2"/>
                <a:stretch>
                  <a:fillRect l="-9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90455" y="1328667"/>
                <a:ext cx="403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Describe variability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fixed data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55" y="1328667"/>
                <a:ext cx="4038600" cy="369332"/>
              </a:xfrm>
              <a:prstGeom prst="rect">
                <a:avLst/>
              </a:prstGeom>
              <a:blipFill>
                <a:blip r:embed="rId3"/>
                <a:stretch>
                  <a:fillRect l="-90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33600"/>
            <a:ext cx="3385840" cy="3102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956" y="2009659"/>
            <a:ext cx="3652182" cy="3350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06471" y="5588580"/>
                <a:ext cx="1777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CI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CI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71" y="5588580"/>
                <a:ext cx="177709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715000" y="5588580"/>
                <a:ext cx="2092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/>
                                </a:rPr>
                                <m:t>CR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=0.9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588580"/>
                <a:ext cx="20921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858000" y="2133600"/>
            <a:ext cx="28303" cy="2775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95016" y="2251810"/>
            <a:ext cx="14151" cy="25707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514600" y="4038600"/>
            <a:ext cx="762000" cy="228600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68686" y="5991437"/>
            <a:ext cx="64" cy="276999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429" y="6098116"/>
                <a:ext cx="43852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400" dirty="0"/>
                  <a:t>If the experiment were repeated an infinite number of times, </a:t>
                </a:r>
                <a:r>
                  <a:rPr lang="en-US" altLang="en-US" sz="1400" dirty="0">
                    <a:solidFill>
                      <a:srgbClr val="FF0000"/>
                    </a:solidFill>
                  </a:rPr>
                  <a:t>95% of the calculated intervals </a:t>
                </a:r>
                <a:r>
                  <a:rPr lang="en-US" altLang="en-US" sz="1400" dirty="0"/>
                  <a:t>would contain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altLang="en-US" sz="1400" dirty="0"/>
                  <a:t> .</a:t>
                </a:r>
                <a:endParaRPr lang="en-US" altLang="en-US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" y="6098116"/>
                <a:ext cx="4385284" cy="523220"/>
              </a:xfrm>
              <a:prstGeom prst="rect">
                <a:avLst/>
              </a:prstGeom>
              <a:blipFill>
                <a:blip r:embed="rId8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143935" y="-138499"/>
            <a:ext cx="65" cy="276999"/>
          </a:xfrm>
          <a:prstGeom prst="rect">
            <a:avLst/>
          </a:prstGeom>
          <a:solidFill>
            <a:srgbClr val="AAA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259573" y="6175060"/>
                <a:ext cx="32363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smtClean="0">
                    <a:latin typeface="Arial" panose="020B0604020202020204" pitchFamily="34" charset="0"/>
                  </a:rPr>
                  <a:t>There is a 95% chance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1600" dirty="0" smtClean="0">
                    <a:latin typeface="Arial" panose="020B0604020202020204" pitchFamily="34" charset="0"/>
                  </a:rPr>
                  <a:t> is in CR</a:t>
                </a:r>
                <a:endParaRPr lang="en-US" altLang="en-US" sz="16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73" y="6175060"/>
                <a:ext cx="3236399" cy="338554"/>
              </a:xfrm>
              <a:prstGeom prst="rect">
                <a:avLst/>
              </a:prstGeom>
              <a:blipFill>
                <a:blip r:embed="rId9"/>
                <a:stretch>
                  <a:fillRect l="-188" t="-5357" r="-94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" y="762000"/>
                <a:ext cx="6338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From the previous result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Beta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762000"/>
                <a:ext cx="6338082" cy="369332"/>
              </a:xfrm>
              <a:prstGeom prst="rect">
                <a:avLst/>
              </a:prstGeom>
              <a:blipFill>
                <a:blip r:embed="rId2"/>
                <a:stretch>
                  <a:fillRect l="-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051" y="4966193"/>
                <a:ext cx="8143240" cy="713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+1)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4966193"/>
                <a:ext cx="8143240" cy="713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3157259"/>
                <a:ext cx="7848600" cy="81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sz="50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Large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signifies Posterior                    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57259"/>
                <a:ext cx="7848600" cy="816890"/>
              </a:xfrm>
              <a:prstGeom prst="rect">
                <a:avLst/>
              </a:prstGeom>
              <a:blipFill>
                <a:blip r:embed="rId4"/>
                <a:stretch>
                  <a:fillRect l="-544" t="-746" b="-1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90285" y="406530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In the limit, the prior does not influence the results. That is, the results are dominated by the data (observation).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7051" y="2019963"/>
                <a:ext cx="918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2019963"/>
                <a:ext cx="91839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7051" y="1237365"/>
                <a:ext cx="1581587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1237365"/>
                <a:ext cx="1581587" cy="613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69356" y="1849978"/>
                <a:ext cx="5155257" cy="139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56" y="1849978"/>
                <a:ext cx="5155257" cy="13939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Maximum a </a:t>
            </a:r>
            <a:r>
              <a:rPr lang="en-US" b="1" dirty="0">
                <a:solidFill>
                  <a:srgbClr val="3333FF"/>
                </a:solidFill>
              </a:rPr>
              <a:t>posteriori estimation (Bayesian </a:t>
            </a:r>
            <a:r>
              <a:rPr lang="en-US" b="1" dirty="0" smtClean="0">
                <a:solidFill>
                  <a:srgbClr val="3333FF"/>
                </a:solidFill>
              </a:rPr>
              <a:t>Estimation) for Coin Flipping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7051" y="5929479"/>
                <a:ext cx="5878789" cy="5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→∞</m:t>
                    </m:r>
                    <m:r>
                      <a:rPr 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FF"/>
                        </a:solidFill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>
                  <a:solidFill>
                    <a:srgbClr val="0000FF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5929479"/>
                <a:ext cx="5878789" cy="511807"/>
              </a:xfrm>
              <a:prstGeom prst="rect">
                <a:avLst/>
              </a:prstGeom>
              <a:blipFill>
                <a:blip r:embed="rId8"/>
                <a:stretch>
                  <a:fillRect l="-726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6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Posterior as compromise between data and prior information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6200" y="914400"/>
                <a:ext cx="8153400" cy="517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8153400" cy="517642"/>
              </a:xfrm>
              <a:prstGeom prst="rect">
                <a:avLst/>
              </a:prstGeom>
              <a:blipFill>
                <a:blip r:embed="rId2"/>
                <a:stretch>
                  <a:fillRect l="-524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6200" y="2861858"/>
                <a:ext cx="4318000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var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61858"/>
                <a:ext cx="4318000" cy="561308"/>
              </a:xfrm>
              <a:prstGeom prst="rect">
                <a:avLst/>
              </a:prstGeom>
              <a:blipFill>
                <a:blip r:embed="rId3"/>
                <a:stretch>
                  <a:fillRect l="-989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1414058"/>
                <a:ext cx="2007729" cy="561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00FF"/>
                        </a:solidFill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endParaRPr lang="en-US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14058"/>
                <a:ext cx="2007729" cy="561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2023658"/>
                <a:ext cx="7010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The prior mean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00FF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is the average of all possible posterior means over the distribution of possible data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23658"/>
                <a:ext cx="7010400" cy="646331"/>
              </a:xfrm>
              <a:prstGeom prst="rect">
                <a:avLst/>
              </a:prstGeom>
              <a:blipFill>
                <a:blip r:embed="rId5"/>
                <a:stretch>
                  <a:fillRect l="-7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0600" y="3332517"/>
                <a:ext cx="5105400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332517"/>
                <a:ext cx="5105400" cy="561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1066800" y="3981646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The posterior variance </a:t>
            </a:r>
            <a:r>
              <a:rPr lang="en-US" i="1" dirty="0" smtClean="0">
                <a:latin typeface="Palatino Linotype" panose="02040502050505030304" pitchFamily="18" charset="0"/>
              </a:rPr>
              <a:t>is on average smaller than </a:t>
            </a:r>
            <a:r>
              <a:rPr lang="en-US" i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the prior variance </a:t>
            </a:r>
            <a:r>
              <a:rPr lang="en-US" i="1" dirty="0" smtClean="0">
                <a:latin typeface="Palatino Linotype" panose="02040502050505030304" pitchFamily="18" charset="0"/>
              </a:rPr>
              <a:t>by an amount that depends on the variation in </a:t>
            </a:r>
            <a:r>
              <a:rPr lang="en-US" i="1" dirty="0" smtClean="0">
                <a:solidFill>
                  <a:srgbClr val="00B050"/>
                </a:solidFill>
                <a:latin typeface="Palatino Linotype" panose="02040502050505030304" pitchFamily="18" charset="0"/>
              </a:rPr>
              <a:t>posterior means </a:t>
            </a:r>
            <a:r>
              <a:rPr lang="en-US" i="1" dirty="0" smtClean="0">
                <a:latin typeface="Palatino Linotype" panose="02040502050505030304" pitchFamily="18" charset="0"/>
              </a:rPr>
              <a:t>over the distribution of all the possible data</a:t>
            </a:r>
            <a:endParaRPr lang="en-US" i="1" dirty="0"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410200"/>
            <a:ext cx="9144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posterior distribution is centered at a point that represents a compromise between the prior information and the data, and the compromise is controlled to a greater extent by the data as the sample size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The Role of Prior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AutoShape 2" descr="data:image/png;base64,iVBORw0KGgoAAAANSUhEUgAAAdIAAANFCAYAAADPnH3kAAAABHNCSVQICAgIfAhkiAAAAAlwSFlzAAALEgAACxIB0t1+/AAAIABJREFUeJzs3Xd8FMX/x/HXXCoJhBJ6LyKKCGJBBRQU8WtDf3ZQsRdQsSPSm6IICKioWFFERUXFihQLKEVBQVBBpEmXElogfX5/7AVDuECSy91e7t7Px+Met7O3t/tZstznZnZmzlhrERERkeLxuB2AiIhIaaZEKiIi4gclUhERET8okYqIiPhBiVRERMQPSqQiIiJ+UCIVERHxgxJpBDHGXH6U16ODFYuISLhQIo0QxpgmQNcjvH4VcEPwIgocY8wgY8xJbschIpHBaGajyGCMGQwss9Z+4OO1c4FLrbUPBD+y4jHG1ALuAKKBskB14G5r7U5jTBzwGXCXtXZNkONqAgwD1npXVQZ6Wmv/LYF9PwxEW2uH51tfC+gN5ADxQBlguLV2Wb7tngSmAsuBdKAh0Al4y1q7yd/4ws2RrrEAH7cV0Avn71gb+AkYoL9RCLPW6hEBD2AREOdjfRLOf9T4IMURXQL7aA08BsTkWfciMClP+RjgB7xfFoN0bknAeqBLnnW9gaX+njdQD9iH84Gad30l4GOgWp519XGSZaN82+bke2QCfYN9LYbLNRag2FsC04By3nIC8D2wFajr9r+tHr4fatqNAMaY03Bqo+k+Xu4DvG2tTQtSOC8YY2oU983GmAZAG2vtU9bazHwvt8xdsNb+DfwDXFfcYxVDLyAGmJxn3UtAE+A2P/fdB6eGkt+twExr7dbcFdbatcCbwO35tv0HeBn4BBgJtLTWPuFnXKEoKNdYgAzFqfXuBbDW7gfuB6oATwX42FJMSqSR4XrgnfwrjTEJOE1XE4MYS4z3UVzdcJJAfucCv+ZbNxYnAQXLVcACa21O7gprbQpO7fDq4u7U20nsG8D4eLkhzrnnl8bh/86rrbXdrLVXWGsftfmafsNIMK+xktYO+NYYUzl3hbV2MbALOC/Ax5ZiUiINc8YYD9AemOHj5YuBNd4P+5BnjGkELLLeNq8862/E+cbeK99bfgZqGWNOCEJsZYHGOLW+/DYBpxRzv4nAhdbayQVsshi43BgzyRhTwfueOJyOYxOKc8xIVoxrrKSt8R4nMd/6dHy3SEgI0HCHUsIYcxzwIM59skSgPHCftXbbUd56LjAnby0pj47A3AAdNxCuBkZ743oVSAXOBqoBba21G/JubK3NMcbMAy4Afg9wbPW8z3t8vJYKJBljYnw0FR5Nb+DJI7w+AafZuAtwjjGmJ8759vZR44wzxvTC+aDOARoBj1lrVxYxphJVmq+xADgd5/7owc5p3mbqajitEhKClEhLAWPMZcDzODWTZd51Q4AvjTGtrLXWGPO8tfZeH2+/DnilgF23xLlnFojjBkJ8nvu8W3B6qC7C+fBrD/zh4z2/AwUOhTHGvAacDBSm+7rxbveAtXZ2vteSvM8ZPt6X6n2uABQ6ORhjWgB77RF6HltrM4wxHYAPgPNxmuk/x6mp5lcV5374Ru/+rwfmGGOa2xLoVVwc4XCNleA1hLX2AHAg3+oeQDbQt3CnIMGmRBrijDEnAu8Cd+SrYbwD9AM6GGP+AHb4eG8ccJK1dl4Bu6+Pc++lRI9bCL7u9R35DcaUIU9tz1rbL89rGUBP4AUfb03B6YHpk7XW305AubJzd+njtdz7dVGF3ZkxxuDU0vJ3GPLlXpwm5UuA57zPi40xHa21eWvix+ZrsnwX54tUHyDoQ5/C5RorwWvIV0wNcf6+w6y1CwJ1HPGPEmnoGwH8y+GdhXKbmE4C2uC71nkx8NUR9l2eAhKpn8fFGDMBaMGhicUAdYHTvB9Meddb4DZrbUGdOdrgDGfxZS9Q1xjj8dGEvRPnPAPtSDXN3Ptde4uwv7uAN6y1WUfayBjzIE4P007e8onA4zg9Pd/m0J7MhyR5b9P3NuAyXEikhM81FhDGmFhgEjDeWjswGMeU4lEiDWHGmGSc+5jjfHwI7nMqLbQA1hdw76YLcKT/gBYfHc5K4LhYa28u4JxeBwZZa311yjmSU4GnC3itGbClgA+4HIpQE/TDVpx/z4o+XksEdllrU328dhhjTDWgqbX2pUJs3h8nAQAHmwYfNsb8hTMMpIm1doUxZrb39bPzvT8KSC5MXCUpzK6xQHkVmGatHRzEY0oxKJGGtkY436QXHWGb5vho/jPGJAF1rLW+7hvm2oUzoL/EjlsIRW5y8zrG14eYMaYqzrCA5wt4XzKwu8BgjHkZp9ZWlPtbD1tr5+R9wVq73xjzK1DHV+z4vmdZkPOAJsaYj/Ksi/U+d/ZOf/gW8CNObfvv/Duw1o43xgzHuccHTu3OV6eiyvw3C1Mwhc01VlLXUL59DgRW5B3na4zpaq0N5lA1KSQl0tCW2wHksCZB7/2cHOCTAiZauBL4yMf6vNbgO5H6c9wS5z1mJ2NMlLU2O9/L9+DcQyuoZ2syznn6ZK29s2SiBOALnAkSDvIOp6hDvviMMccAG3xNhGGtnYTTpJd3+3o45/GutXZonvVbgdPI1/vaGFMO535f7hepaTjjI/Nu0xKII984YmPMscC6AP99w+YaK+FrKLcTmPExWUZbgjvmWwpJ40hDmHeGmq9xut8f5J2LcxTwG1DVOPIP+O+M05HjSH4AmpbwcQOhDc4A+WHeTji58VyCk7gusdZuL+C9xxL4QfS5XgQSvR+EuXrg9Bx+NXeFMeYsYAXO1H6FFZvvOdcDwHhjTN08+08CXgPuzzPc5mlgjPe+W973/ohzrzL3ve1xJpB4uwixFVmYXWMlxhhzNs7wm0bGmIl5Hu/izPcrIUg10tB3LTDa23yUgtM09BvOt+TTcJqbXsCZEg44eI8t1lq7/ij7ngaMKanjBtAZwHDgHOAVY0wqzofKPuCUgoZueD8Q2wKDghAj1tot3kT0hDHmZJwhMRWBC/J1GtqKUyM7rEk2P2/NcirOFwKLc//zXJxJ6T+11r5vjNkEjDXG5NZuPcDzeYdXWGsXGmPGA28bY/Z7Y1uK02M279jWrTgdp4o1gUQRlfprLAA+wrlmfE1tOdTHOgkB+vWXMGSMuR9IP1pnFW/tZCPQ3Fq7OUixFbkjiDHmCWttkcfQGWeO4bettU2K+t5IZ4wZYK0d4nYcxRHMa0wE1LQbrq4G3j/aRtbaDGAcwR368CxO8i4U772r4k6o34OCa9xyZHFuB+CHYF5jIkqk4cbbuSXFFv43E0cAFxrvPK2BZq1d7KMzx5G0AYo8EN04v+DRnCPM3CS+eZunj9SbNqQF6xoTyaVEGn6u4+idjA7yjm28gzydYUJMK5wOMYVmjInGubfWtYgfqBHPGBMFdLTWHq3Hdzgp8jUmkleh75EaY3QzVUREIoq19qjjkotUI7XF/PXwgQMHuv4L5sF6RNK5hur5ZmdnR9T56lzdO9+Za6czc+1012PX3zYw51tYatqVsOPx6LIWkeDRJ46IiIgfgpJI27dvH4zDhIRIOlfQ+YazSDpXiKzzjaRzhcCfb5E6GxWlzVhEJNzNWjcDgA71OrociQSCMQZb0p2NRERE5FBKpCIiIn5QIhUREfGDEqmIiIgflEhFRET8oEQqIiLiByVSERERPyiRioiI+EGJVERExA9KpCIiIn5QIhUREfGDEqmIiIgflEhFRET8oEQqIiLiByVSERERPyiRioiI+EGJVERExA9KpCIiIn5QIhUREfGDEqmIiIgflEhFRET8oEQqIiLiByVSERERP0S7HYBIREjfC9uXQ9YBMFHgiYKkOlCuJhjjdnQi4gclUpFAsBY2zIc/PoTNvzBk8mK+X5XG/gxLTBTERBkaV46mV6dGNDjxTGjQAZp0gug4tyMXkSJSIhUpSVnpsPQd+O1tSFl9cPUvG9LZl55D+XgPWTlwINPyzi+p9OqwHf6e5jx+eBKadYYWN0LZai6ehIgUhbHWFm5DY2xhtxWJRHbtbPZ+1Zek9A3/rYyKhTptoNqJULUZlKkIOdmQk0n21j/wbP0Vs+ln2L/jv/fEJGJbP4xpcaPTBCwha9a6GQB0qNfR5UgkEIwxWGuPeu9FNVIRf6XtYvmb93L3yClEe+DrbtUwFepD8+uh6VVO8vQhqm5bZyE7E/7+GhZPgM2LmLlsOwNHdufluydyws3joMrxQTsVESk69doV8cf2Fbx93xm07PEOv27M4PKWFbFn9YWbZsIpdxSYRA8RFQNNLoFrP4TL32JfdDIrtmXSsve3PHNnO+zyzwJ/HiJSbEqkIsWUtfxLHrqmNV1fWcHpdWNZ/lJnur/6C55T7wBPMRt76p3F/z2zkD/f7cPFTRN4+JNt3HbTdWTMfhpsTsmegIiUCCVSkeJYMpEJg25k9Lc76XFWEjPeGk61rm9D2er+7zumDFU6DWXK1C/of2FV3vhpH116DIYv73OagUUkpOgeqUhRLXkLvh3ILa3KUju5LBc8/Co0PK/ED+Np0J4hb8/l+D6dqBObAiu/AHLggrFOc7CIhAT12hUpCm8SBSCuPFz5ttMbN5DSdsPHN8LW35xy44vhwjHFbz6WEqNeu+GtsL121bQrUlh/TAl+EgWILw+XT4SqJzrllV/A9Ed0z1QkRCiRihRCzrq57Puil1MIZhLNFZ8EV7wFVU5wysunwvwxwTu+iBRIiVTkaFJWM7D75Zw+6h92pUfBpS8HN4nmiq8AV0yECvV5Zd5e7u45CPvnx8GPQ0QOoUQqciRpu3iz58U8/tW/nFk/jvKdnoZardyLp0xFuOw11u2J4sUf9zK6z12waZF78YiIEqlIgWwOi8bdxJ0TltOhcTwvjhiIaXqF21FBxYYMeWkKV52UyCNTt/Hlk50hdZvbUYlELCVSkQLsnv0c1zz5JVXLRTF5UGdi2j7sdkgHeeq15c3xz9GiZixdX1/Nhkl3OnP4ikjQKZGK+LJpEe+Oe5x1KVlMvrsZyVeODbnfDU1odQvvD7mejGzLnWO+hp/HuR2SSETSQDSR/NJ2wVf30a11Wc46JpET7psIcUluR+VT4xueY/KyRTQuswPmj3Xu39Y+w+2wRCKKaqQi+X0zAPZuAuCEawY5P4EWqmITuaj3ezSunuiMK532oDOBg4gEjRKpSF4rv4S/vL+20rADtLjJ3XgKo8rx0G6As7xvC3w/1N14RCKMEqlIrv3b4Zv+znJ8BejwZMjdFy3QiddBvXbO8p9TYPVMd+MRiSBKpCIA1vL7G/fw++otTrn9YEis4m5MRWEMnPckxJbDWsvmKY8493pFJOCUSEWAzD8+5fphH3PxK1vJanA+NOnkdkhFV64GtBvAI5+m0GrYMnZ/0dvtiEQighKpSPoexgy4lyWbMhl9TV2iOz5Repp082t6Jdde1I5Nu7PpNeptWDfb7YhEwp4SqUS8dR/1Z9DnG7m0WRkuv28EJFR2O6TiM4ZW3cZzf/tkxs/bx/xXHoCsNLejEglrSqQS0ezmxdz7+CsY4Lm7O8DxITAFoL/K1WDw4MHUKh9FtzeWkTXvObcjEglrSqQSuXKyWPPeQ3z7dxqDL0ym7rVjSm+Tbj7l2tzFsze3YMmmTF4fNxJ2rnI7JJGwpZmNJHItfYeGZg3Le9ei+rk9oFIjtyMqOZ5oLu/1Km/v+B9XNo93hvVcOSlsviiIhBLVSCUyHUiBuc8AULtuA6Jb3+dyQCXP1GjJ9bfcRXyMBzbMg7+nuR2SSFhSIpXINH8MpHun0ju7L0THuxtPoLR+BOIrOstzhqnjkUgAKJFK5Nm+An6b5CzXaQ2Nznc3nkCKLw+tvT//tmcDLHrF3XhEwpASqUQWa9n+WV9sThYYD7TrH/73DZt1hsrHAWB/egH2bnY5IJHwokQqESV75dec1+9TbnpnuzM/rTfBhDVPFLQbwLcrD3D6yNXsnj7E7YhEwooSqUSOnCzeHvEwSzZlcnHzZDjzQbcjCp46Z1K+cVsWrs/giXHvwNalbkckEjaUSCViHFj0Nv0+XMFpdWO5pnsfKFPJ7ZCC6uRbnqHrqeV47oe9bPh0oNvhiIQNJVKJDBmpjH2yPxt2ZTPi2saYk252O6LgK1+XIQ/dSk6OZdBrM2DdHLcjEgkLSqQSEbZ/M5Ynv9pIpxPK0O6WoRAd53ZIrqh3aT/uOTuZN37axx+T+4PNcTskkVJPiVTCX+o2yi2fyOALKvDUjafBcZe5HZF7EirT59EHaVU3jt2bVsBfX7gdkUipp0Qq4e/nccSRxgPtytO08zBn2EsEq3zu/czr04wz68fD3JGQneF2SCKlWmR/okj427MRlr7rLNdt4zwiXWxZON07JeLuf2DZe+7GI1LKKZFKePvpuf9qXGc+7G4soaRZZyhf11le8Cxk7HM3HpFSTIlUwteutfD7h85yww5Qo6Wr4YSUqFhnHl6A/Tvgl9fcjUekFFMilbD1++QBTPxpN9k5Fs58yO1wQs+xF0PVZuxLz2Hx1Gdh/3a3IxIplZRIJTzt+It+46Zw70c72FPrPKjS1O2IQo/xQNteXPvmNi59aR1pP4xxOyKRUkmJVMLSz2/25pOl+3nknApU7Njb7XBCV922PHxta9bvyuaFF8c7vxAjIkWiRCrh599l9H/lS5ITPTxwxw1QqZHbEYW0c7s9w3nHxvPUzJ2kfj/a7XBESh0lUgk7c159lK+Xp/HYeRUpd+4jbocT+qo1Z/Ct57FtXw7jXn3TGRIjIoWmRCrhZdMiXp86hxpJUdx9x23/DfGQI2p9y1NccFwZnp6Vwn7VSkWKJNrtAERK1NxRvHptMqtSDAlnP+B2NKVH1RN4+u6L2bniBxLWfAYp90HFBm5HJVIqqEYq4WP9XNgwjyiP4djzboVyNdyOqFQ5sfMQ2h0TDzbbmchCRApFiVTCx/yxznN0GTitu7uxlEZVjofGFznLy6fCzlXuxiNSSiiRSnhYPx82/uQst7gBEiq7G09pdcb9gHF+Xm2BaqUihaFEKuFhQW5tNB5OvsPdWEqz5GPh2Euc5RWfwo6V7sYjUgookUqpZ9fP5/Ihn/LGgr3Q/HpIrOJ2SKXbGfezLdXS67Md7Jwx3O1oREKeEqmUejNe7sMnS/eTnhMNp9zldjilX6VGbE0+ixHf7uGZ1z+E7cvdjkgkpCmRSqlmN/zE4LfnUrtCFLfcfpdqoyWk2bVDuLpFImNn72H710+6HY5ISFMilVJt1iu9mbs2nd4dk4lrfY/b4YSPig0YePfVpGZYRr7+CWz7w+2IREKWEqmUWnbjQgZP/JFa5aO47fY7IbGq2yGFlaZXD6Jzy7I8/8Netk1/2u1wREKWEqmUWnu+GYkFb230XrfDCT8V6tG/+zWkZVmmT/tCtVKRAmiKQCmdNv9K+R0LmNOjOrb5jVC2mtsRhaXjrxrAuo2zqFXeOONKL3nR7ZBEQo5qpFI6eWcxMtFxeFppFqOAqVCPWmde4yz/PU21UhEflEil9NmyGNZ97yyfcI3m1A20VveAiXKWNduRyGGUSKX0mf+s8+yJ0Zy6wVChHhx/hbOsWqnIYZRIpXTZsoTdf85ylk+4BsrVdDeeSJGnVmpzv8iICKBEKqXMjxP6UmvQeuasyVJtNJgq1COnyeXc8u52+j37nmqlInkokUrpsXUpg9+YRWKs4ZSOnSGpltsRRRTPGfeSngVjZ+/RuFKRPJRIpdSY92ZfZvyVRs8OFUk46363w4k83nGl+zMto17/WLVSES8lUikd/v2dwW/MoHKih+633Qjla7sdUUQ6/qoBmu1IJB8lUikVFrzVj6+Xp/HIORVIPPtBt8OJXKqVihxGiVRC37Y/Kb/jJ7qemsg9t3eF8nXcjiiiHX/VAG46rRwWNK5UBE0RKKXBgmc5rlosb91QHdqpNuq6CvV4fchdmD8//G9caZWmbkcl4hrVSCW0bV/ufFgDHPd/zuQA4jpz+r2a7UjES4lUQlvuh7TxOJMCSGjQbEciBymRSuja8Res/MpZPu4yqNjA3XjkUJqDVwRQIpUQ9vfHQ1m9PcNbG9XvjYacPLXSTYs+V61UIpYSqYSmHSvp+exHnD5mM+kNLoSKDd2OSHxpdQ/DZ+2hyZMb2a5xpRKhlEglJC15byCfLN3PPW2TiGurnrohq0I9Lr3s/0jNsIx64xPVSiUiKZFK6Nm5iiEvTyUp3nD/LVdDpUZuRyRHkDvb0XNz9qhWKhFJiVRCzm+TB/LRb/u5/+zyVDyvp9vhyNHkne1ItVKJQEqkElpSVjPslU8oF2d44JYrIbmx2xFJIRxaKx3udjgiQaVEKqFl/rMMv6QiE6+vQiXVRksPb6300XPLE7f+O9i61O2IRIJGiVRCx/YVsOJT6lWK5rIrr4XKTdyOSIrg+KsHMeDCKpSL98DckW6HIxI0SqQSOuY9A1hn3OgZ+r3RUqd8HWh2rbO8bjZsmO9uPCJBokQqoWHrb7BqurN8/JXqqVtand4DouOd5bmjwFp34xEJAiVSCQ1zRznPnhg4/T53Y5HiS6wKLW5yljcthLXfuRqOSDAokYrr7IYFPPb8JyzemO40DZav7XZI4o9T78LGlOWzZftZ/uEgsDluRyQSUEqk4i5rmf7iowz/Zg/z1mVrTt1wUKYiu469nhsmbaPPxIWw8ku3IxIJKCVScZVdN5t+E+dTv1I0t911N5St5nZIUgIqtruXRzrW4OOl+/l50iDIyXI7JJGAUSIV91jL1Gd7snB9BgMvqkrsmaqNho3YsjzQsw+VEz30fe93+PMjtyMSCRglUnFN9spp9H9vMU2qRnPDHfdDQrLbIUkJKnfm7fS5uA4z/krj2wlDICvd7ZBEAkKJVNxhc/hzyuOs25nF4EtqEt2qm9sRSUmLjqP7o0OoXSGKF2asgaXvuB2RSEBEux2ARKgVn9KszCbW9q9NhQ49IT7J7YgkAOJP6sK0R57nmLh/4afnoemVEKe/tYQX1Ugl+LLS4ccRAFSqUg3Pybe4HJAETFQMJ1w9gLhoAwd2ws8vuR2RSIlTIpXgWzwB9m5yls94EGITXQ1HAqzxxVC9pbP862uwZ4O78YiUMCVSCa4DKfDTOGe50jHQ7Bp345HAMwbO7ussZ2ccbI0QCRdKpBJUqd+NwqbvcQpn9QaPbtNHhJqnODVTIOfPqbBlscsBiZQcJVIJnpQ1dBvwLB1e2EpOrTOh/jluRyTB1LYXc9dlc9xTG1nzYR9NaC9hQ4lUgmbRmz15e+FeTq8Xh6ddH6fJTyJH+TrUO6sLG3dn89hr38PfX7kdkUiJUCKVoLAbF9Jz3BdUTvTw2N3XQ9VmbockLqh1UV96dqzG+4v3M3dCH03SIGFBiVQCz1q+HHsf3/6dxsALK1P+vD5uRyRuiU+iZ9/B1EiK4qFJf2KXvOV2RCJ+UyKVgMv68zN6vrWQxlWiueveByGpltshiYsSW93CE1c3ZsG6DCa/8LjTk1ukFFMilcDKzoC5I7mnbTnGXFOPmDPudjsicVtUDDf2GkPnlolUjU+HBWPdjkjELxp7IIG1eALR+9ZzT9skOGeApocTAKKOOZ93+1wKG+bBkrehWReo3MTtsESKRTVSCZzUf2H+s85yxUbOh6UIOD222/UH4wGbDd8O1HAYKbWUSCVw5jwJmanOcvuBEBXjbjwSWqocDy26OssbF8CKz9yNR6SYlEglMDb+DMs/cZaPuQDqneVuPBKaznjov9+hnTMMMva5G49IMSiRSsnLyeazUd14df5eckwsnNXX7YgkVMUnQZvH2Jeew1NTV5A+e5TbEYkUmRKplLh981/hnjeW8PycPdhTu0P52m6HJKGs6RXM3V2H3l/sYuToZ2HbH25HJFIkSqRSsvZtYWD/fqzflc0LNzUl6vRubkckoc54OP/Bl7myRSJDp+9k5cT7ICfb7ahECk2JVErUr6/1YMy3O7jzzLK0vnMsRMe7HZKUBlWa8uzAHsRFG+568UfskoluRyRSaEqkUmKyV07nrmc+pXKih6fu7wL127kdkpQiNS/pz/CrG/Lt32m89Uw/2LvZ7ZBECkWJVEpG5n62fdaX7BwYfVUtKl7yhNsRSWkTk8Cdg16hdf04flqzR2NLpdTQzEZSMn4cSXXPdhY8UIOoDkMhsYrbEUkp5Gl4DjOeuZWEdV/B6hnO2NLjLnU7LJEjUo1U/LdpISyeAEB07VMxLa53Nx4p1RL+NwTKVHIK3w2E1G3uBiRyFEqk4p+sNJjxKGAhKg46DnemfRMproTKcM4QZzltF3zTT028EtL0iSf+mfcMpKxxls98ECo1cjceCQ/HXgyNL3KWV03X9IES0pRIpdjsxkWMeeYZdqZmQ7UWcPLtbock4eQcp4l32eYMpo97UL14JWQpkUrxZOzjtX5dePCTHby7OB3OHwGeKLejknCSkIw9ZyjdP9hB59fXsuHdu8HmuB2VyGGUSKVYVr7zIPe/8zcdGsfTvddQSG7sdkgShsyxF/F6/65kZFluHDGN7J9fdjskkcMokUqRZf75OTcMfIu4aMOERy7Ec4qadCVwGl8/mmevb8y3f6cx6ol+8O/vbockcgglUimafVt5oucd/PRPBi91qUPtLuPUS1cCK7Ystzz+Lle2SKTv5ztY+MLN+rk1CSn6BJTCy8mCr3qwN3U/N56ayDWPjoNyNdyOSiKAqXkyL4/ozzGVY1j/zzqY1VdDYiRkaGYjKbx5o2Hjz4y6rBLZx13lDFEQCZJKHR5h6fO/Eb1xLqz4FGqeBi1ucDssEdVIpZDWfAc/v+AsV25C1HlDXQ1HIpAniuiLn4Wy1Z3y7KGwdam7MYmgRCqFsWcjfP2QsxyTCBeN08+jiTsSkuGi58BEQXYGfN4d9u9wOyqJcEqkcmSZB8iZeiekpTjlDsM0e5G4q+apcNZjzvLejeR81t1JqiIuUSKVglnLn6/dQYteM1i6KQNa3Khf4pDQ0PI2OO4yJi3aR+teU0n9qp/bEUkEUyKVAu36djSXDZjMv3uzKd/gVDhbH1YSIoyB856iUs1G/PxPBjf3G4fuRoe4AAAgAElEQVRd/JbbUUmEUiIVn7JWfEXne/qxdmcWU+49gbo3vwFRMW6HJfKf6Hgu7P8JT19Zhw+X7Kf/o/fD6lluRyURSIlUDmM3LqL7LV34evkBXri2Bm0fmvzf70OKhJKy1Xlo7CfcfmZ5npixi/F9boAtS9yOSiKMEqkcKmUNc8d04dV5u+nbsQK3Pz4JqhzvdlQiBTI1T+bFN97loqZl6P3Zv+x69ybYtdbtsCSCKJHKf1K3wSe30KZWJnN6VGfoyHHQ4By3oxI5qugmF/L+a8/yQ4/qVDC74eObYN8Wt8OSCKFEKo4DKfBRV9i9DoC2nR/BNL/O5aBECi/xjNtp2ukBp7D7H5hyvfPlUCTAlEgF0vc43+B3rHDKJ1wDZz7kbkwixdH6EWjunTYwZTV83NX5kigSQEqkkS5jHxkf3gz/eqdaa3KZM+mCMa6GJVIsxsA5g50vgwDbV7Br4rWa/UgCSok0kqXtYuag82nc41N+3ZAOjf4H/xsJnii3IxMpPuNxvgw2uZR3Fu2j8UOzWDTiIt0zlYBRIo1U+7fzWZ8OXDJiHuXjPdQ8sT1cOBY8+kEgCQOeKPjfKE4/txOJsYZzn/qZH574n3PvVKSEKZFGot0bmPxIe64Y+wvNa8by3TM3Uu2GNyE6zu3IREqOJ5pGN7/KDy/eQ42kKM4ftZQv+52nX4yREqdEGmm2LGHMHa3p8tLvnFEvjpljulHpmvGatUjCk/FQ+5oxzH71MY6vFkOncSt585H/weqZbkcmYUSJNJKsmg4fdqZi9AGuap7A9PG9SPq/0bonKuHNGKp2Gsr3k8fS+eSynFzDwGd3wS+vg7VuRydhwNhCXkjGGFvYbSXE2Bz46XmYNwawYDzYdgMxJ93odmQiwbV6Jnx5H2QdcMpNLoPzhkFMQrF2N2vdDAA61OtYUhFKCDHGYK096hAG1UjDXdpu+PQOmDcasM4HxqWvKIlKZGp4Hlw9GcrVdMorpsJ7V0DKGnfjklJNiTSM2U2/sHpsR1jzjbOiQn249iNocK6rcYm4qtqJ0OVTqNMGALt9OV/3a49d+p6aeqVYlEjDUU4WKV8Po8sl7Tih/0KWb82ARudDl6lQuYnb0Ym4LyEZLp8Ap3Zn5l9pXPDCP1xy7a1snXgTHNjpdnRSyiiRhpvtK/hmQHuadx7AlCX76H9+JRpf3h8ueQniktyOTiR0eKKh7aOc1+t9nutcj2/+TqPZ3ZN4/75TsX9+rNqpFJoSabjISmPnV4O59ZLT6PDEjyTEGOYNOJ0+b8wmqlU3TfknUgBT/2zuff1XFo25mnoVo7n21TV0uup6tr95Lexa53Z4UgookZZ21sLfX8PEC9g99xWmLNnHYx0q8Oukvpza93uo0tTtCEVCX5mKNO3+HvOnTeaZq2uzZU82ZbctgInnw5wnnR92ECmAhr+UZluWwJwnYOPPB1elJDah4mWjoOoJLgYmUoql7SLn+2F4/vzgv3VlkuH0e6FZl0NmANPwl/BW2OEvSqSl0dbfSP9hNHHrv/tvXXwFOON+aN5VEyyIlITNv8LsJ2DzooOr1hyoQL0L7sdzopNQlUjDmxJpuLEW1s9l0QdPMXTCLA5kWr7uVh2iYqHFjdDqXogv73aUIuHFWlj5Bfw4krTta2j4+EaqlvXQ68LaXHXzvcyrWo/MuCQl0jClRBou0veS/edUpr4+ijFf/Mmc1elUKOPhwfYV6PfAnXhOvwfK13Y7SpHwlpNF1tIpvDduII9PXcWKf7OoXSGKu8+qQKfL29Hs/F5Q8zR16gszSqSlWU62c9/zjw9h5ZecMXIVC9ZlUL9SNPe1q8StN99I+fb3Q5ISqEhQZWeSs/xTvpownNFTlzJrZRrnHRvPjO7VoWJDOP4KOPYSqFDP7UilBARkisDU1NSDy4888sgh5Z49e/pVfvTRR/0q9+rVq0jlxx57zK9y7969/Sr36dPn0PJjvUhd8S18OwBePZM+t15A6uIPIOsA3VqX44qWlVjy4dM8+M4Kyl86gr7DXzzk/X379i1yef/+/YUu9+vXz69y//79/SoPGDDAr/LAgQOLVB40aJBf5cGDB/tVHjJkiF/loUOH+lV+/PHHi1R+4okn/CoPGzbMr/KTTz7pV/mpp54qXDkqBs8JV7Is+Qo++2Ia347owOOXJDN81m4ObP0b5o6ECe0Z3qUpB+aMhe0rwFqGDx/OgQMHDu7P3/LTTz/tV3nEiBF+lUeOHFmk8qhRo/wqP/PMM36VR48e7Vf5qKy1hXoAdufOnTZX48aNDykfc8wxfpUbNWrkV7lhw4ZFKjdo0MCvcv369f0q16tXz+5c+5vNWfqeXTaus61QxmNfvqaStaPrWzu6vq1XMcrufLKhtZ91s3b1N872ed5ft25dv8s7duwodLlOnTp+lWvXru1XuVatWn6Va9asWaRyjRo1/CpXr17dr3K1atX8KletWtWvcpUqVYpUrly5sl/l5ORkv8qVKlXyq1yxYsVilWeunW6/X/GhrZiUYHe8cM7B/78VEzy2e+uy9uZWZe0H3Y+z5cvG2R1zJ1i7e71fx1M5uGUnRR49P6ppN1gyUmHb77B1GSmrfuLjL2fy7dItfLcqjQ27sgG4uVVZ3riuGtQ5ExpfBMf8D8pUcjlwESnIYb12t6+Avz6HlV/S49WfmfRLKin7cwBoViOGsxvG0/+KJlQ7vg3UOg1T/SSodAw2KhZwmhKB3MpLgeWcnByMMcUuZ2dn4/F4il3OysoiKiqq0OXMzEyio6OLXc7IyCAmJqbY5fT0dGJjY4tc9ng8ukfqiqx02P0P7FqD3bkas2M5bF0GKasB599vycYMThq5iaplPZzTOJ4Ox1fiogvOp9apl0D9dkqeIqXEEYe/pKwha+UM5s+YwuwFvzJ75V4WrMtg3YDaJMXnuatmoqBiA/7JqUXt407BU/V4qNDA6QORZ8yqBF9IdTb67rvvaN++fbHeG1KshbQU2LcF9v0LqVth31aydm9i/sJfWblqDTOWbCIjy7JyeyZ70yyr+x/eISgrrhJ/Zdfj+DMvxNQ5EyofX2rHfobN37aQIul8I+lcoXjnW+hxpNmZsO13ctbPx7N5odOZMM9sSfvScyj32D+UjTM0qx7LMZWjaZgczTG1kul6wclQvg4k1YGy1SChCiRUhsQqznIxkq3+toVT2EQaXZygiiqofzRrwWY7PV9zsrzPmZCdAVlpzg/6ZqV7n9Mg0/uclQYZeyFtD6Tv5s+Va9i5cwcpKbtI2bWHlN172b1vP/06Jh2s/ufKybK067+OHAsGaFwlmsZVYmhcOYbs+EpEVW8OVZtB1ROhWjOiy9agaZh0k9d/yPAVSecKAT7fqBiofhKe6ic5ZZsDO/+Gbcth+3JYv5SXu85l6dptLN2cyezVabzzSzZ1Kuyja/Mc2LTwkN1t35fNY5+nUD0pimoVEqhYPonySWWpWrkSp59QH+LKOT9SkfscWw6iyzhJNzqe7z59m/bHVYAop+w84pyJ/D3RTi3ZEw3GExZDegJ9LRcpkc4ecl7+Dki0PS6ZmCjvP/TBGqvlm6X/kpGVjbWWlT+s54v90wA4v1llYqLNIdtiLZ//upWMrBynyH/7v7RlZWIP7t+bIG02E37YTGpaFllZ2WRlZzvPOTk83K4s8TGHd0a+58MdpBzI4UCmZX9G7rPl+3urkxh3+Pan9lrH/ozDa+D3ti1LxYRDa4+x5ZKZ2bsGdRs25s0fNjPk0e5O00yF+lCmYlH+iUUkEhgPJB/rPLiUssAdXYC0XbDjL9i9nozta9i+4S+IToE9G2DfVnJvD21PzebLPw+wdW82OXY3sBmA46vF8MdjtQ473F//ZnLpa1uJjzaUifGwZU8WP097h8ZVohlzefJh22/Zk8ULP+4l2mOIjvIQ5fEQHR1FtaRYbjizyn+J1uM879qfw/TfU7z3YZ2anMFQITGac0+oDBhvQnae9+zPYs5fKRj4b3tjSCoTw5lN8m7v2JeezcJVKYA55F5vYlw0pzQ6/FbYvgOZ/Lp218Hyuu9XMWfojyTGR3Nyw7zbm4PbL16bUti/3mGKlEjbDZx12Lodj9ehUuLhzZJXPvMPuw7kHCy/M3fjEbfv+uKh2x9t/w+9/8/Bm/h5dTszkfiYw2OfvTqNtExLQqyhTIwhIcZD9SQP2flzpYmC+PJMuiuRMglJVKxUkYoVk6lUuQrlK1UhulxVp3mlbDVIrO40r0THcY737Z71g5yxZCIiRRVfAWq1glqtiAVq5n0tOwP274D92zgudRubrt9G9p6t7Niynl07t7N7105s5n6oHA3pe51Hxl4AYqOhRc1YDmRa0jItGy1s3ZtNQqzv2uaWvdkMnb77sPUtasZww0mHfx6v3ZjOtS9sPmx985oxLOl5eGJfvTGdS0Yevn2LmjEs9rH93xvTOcfH9gXtf9XGDM4euemQdRO+W3PE7c/Kt31RFOkeabGPIiIiUgqVaGcjEREROZx+j1RERMQPSqQiIiJ+UCIVERHxgxKpiIiIH5RIRURE/KBEKiIi4gclUhERET8okYqIiPhBiVRERMQPSqQiIiJ+UCIVERHxgxKpiIiIH5RIRURE/KBEKiIi4gclUhERET8okYYpY8zlR3k9OlixiIiEMyXSMGSMaQJ0PcLrVwE3BC+iwDHGDDLGnOR2HCISuYy11u0YpIQZYwYDy6y1H/h47VzgUmvtA8GPrHiMMbWAO4BooCxQHbjbWrvTGBMHfAbcZa1dE+S4mgDDgLXeVZWBntbaf0tg3w8D0dba4fnW1wJ6AzlAPFAGGG6tXZZvuyeBqcByIB1oCHQC3rLWbvI3vnBzpGsswMdtBfTC+TvWBn4CBuT/GwXyWpMSYK3VI8wewCIgzsf6JJz/qPFBiiO6BPbRGngMiMmz7kVgUp7yMcAPeL8YBunckoD1QJc863oDS/09b6AesA/nAzXv+krAx0C1POvq4yTLRvm2zcn3yAT6BvtaDJdrLECxtwSmAeW85QTge2ArUDcY15oeJfNQ026YMcachlMbTffxch/gbWttWpDCecEYU6O4bzbGNADaWGufstZm5nu5Ze6CtfZv4B/guuIeqxh6ATHA5DzrXgKaALf5ue8+ODWU/G4FZlprt+ausNauBd4Ebs+37T/Ay8AnwEigpbX2CT/jCkVBucYCZChOrXcvgLV2P3A/UAV4Ks92gbzWpAQokYaf64F38q80xiTgNF1NDGIsMd5HcXXDSQL5nQv8mm/dWJwEFCxXAQustTm5K6y1KTi1w6uLu1NvJ7FvAOPj5YY4555fGof/O6+21naz1l5hrX3U5mv6DSPBvMZKWjvgW2NM5dwV1trFwC7gvDzbBeRak5KjRBpGjDEeoD0ww8fLFwNrvP8BQ54xphGwyHrbsfKsvxHnG3uvfG/5GahljDkhCLGVBRrj1Pry2wScUsz9JgIXWmsnF7DJYuByY8wkY0wF73vicDqOTSjOMSNZMa6xkrbGe5zEfOvT8bZIBOpak5KlIRAhyBhzHPAgzn2yRKA8cJ+1dttR3nouMCfvN9c8OgJzA3TcQLgaGO2N61UgFTgbqAa0tdZuyLuxtTbHGDMPuAD4PcCx1fM+7/HxWiqQZIyJ8dFUeDS9gSeP8PoEnKa8LsA5xpieOOfb20eNM84Y0wvngzoHaAQ8Zq1dWcSYSlRpvsYC4HSc+6MHOwx5m6mr4bRKQOCuNSlBSqQhxhhzGfA8Ts1kmXfdEOBLY0wra601xjxvrb3Xx9uvA14pYNctce6ZBeK4gRCf5z7vFpweqotwPvzaA3/4eM/vQIFDYYwxrwEnA4Xpqm682z1grZ2d77Uk73OGj/elep8rAIVODsaYFsBee4Sex9baDGNMB+AD4HycZvrPcWqq+VXFuR++0bv/64E5xpjm1qWenuFwjZXgNYS19gBwIN/qHkA20NdbLvFrTUqeEmkIMcacCLwL3JGvhvEO0A/oYIz5A9jh471xwEnW2nkF7L4+zr2XEj1uIfi613fkNxhThjzfwK21/fK8lgH0BF7w8dYUnB6YPllrS6pjRnbuLn28lnu/LqqwOzPGGJxaWv4OQ77ci9PMdwnwnPd5sTGmo7U2b0382HxNlu/ifJHqAwR96FO4XGMleA35iqkhzt93mLV2gXd1iV5rEhhKpKFlBPAvh3cWym1iOglog+9a58XAV0fYd3kKSKR+HhdjzASgBYf+ZzdAXeA07wdT3vUWuM1aW1BnjjY4w1l82QvUNcZ4fDRh78Q5z0A70rf/3Ptde4uwv7uAN6y1WUfayBjzIE4P007e8onA4zg9Pd/m0J7Mh3zwepu+twGX4UIiJXyusYAwxsQCk4Dx1tqBeV4q6WtNAkCJNEQYY5Jx7mOO8/EhuM+ptNACWF/AvZsuwEAf6w/uBh+dy0rguFhrby7gnF4HBllrfXWUOJJTgacLeK0ZsKWAD7gcgvPtfCvOv2dFH68lArustak+XjuMMaYa0NRa+1IhNu+PkwCAg02DDxtj/sIZBtLEWrvCGDPb+/rZ+d4fBSQXJq6SFGbXWKC8Ckyz1g7Ot77ErjUJHCXS0NEI55v0oiNs0xwfzX/GmCSgjrXW133DXLtwBvSX2HELochNbl7H+PoQM8ZUxRkW8HwB70sGdhcYjDEv49TainJ/62Fr7Zy8L1hr9xtjfgXq+Iod3/csC3Ie0MQY81GedbHe587e6Q/fAn7EqW3/nX8H1trxxpjhOPf4wKnd+epUVJn/ZsYJprC5xkrqGsq3z4HAirzjfI0xXa21E0v4WpMAUSINHbkdQA5rpvHez8kBPilgooUrgY98rM9rDb4TqT/HLXHeY3YyxkRZa7PzvXwPzj20gnq2JuOcp0/W2jtLJkoAvsCZIOEg73CKOuSLzxhzDLDB10QY1tpJOE16ebevh3Me71prh+ZZvxU4jXy9r40x5XDu9+V+kZqGMz4y7zYtgTjyjSM2xhwLrAvw3zdsrrESvoZyO4EZH5NltOW/v1WhrzVxh8aRhgjvDDVf43S/P8g7F+co4DegqnHkH4TdGacjx5H8ADQt4eMGQhucAfLDvJ1wcuO5BOfD5BJr7fYC3nssgR9En+tFINH7QZirB07P4VdzVxhjzgJW4EztV1ix+Z5zPQCMN8bUzbP/JOA14P48QyCeBsZ477vlfe+POPcqc9/bHmdQ/9tFiK3IwuwaKzHGmLNxht80MsZMzPN4F2e+31yFutbEPaqRhpZrgdHe5qMUnKah33C+JZ+G09z0As6UcMDBe2yx1tr1R9n3NGBMSR03gM4AhgPnAK8YY1JxPlT2AacUNHTD+4HYFhgUhBix1m7xJqInjDEn4wxTqAhckK/T0FacGtlhTbL5eWuWU3G+EFic+5/n4kxK/6m19n1jzCZgrDEmt3brAZ7PO7zCWrvQGDMeeNsYs98b21KcHrN5xxtuxenMEoxB/aX+GguAj3CuGV9TWx5siSjCtSYu0a+/lHLGmPuB9KN1VvHWTjYCza21m4MUW5E7ghhjnrDW9j36loe97zSccZNNivreSGeMGWCtHeJ2HMURzGtMpCBq2i39rgbeP9pG1toMYBzBHfrwLE7yLhTvvaviTqjfg4Jr3HJkcW4H4IdgXmMiPimRlmLeDgcptvC/mTgCuNB452kNNGvtYh+dOY6kDbDgqFvlY5xf8GjOEWZuEt+8TYZH6k0b0oJ1jYkciRJp6XYdR+9kdJB3vNkdhG4HhVY4HWIKzRgTjXNvrWsRP1AjnjEmCuhorT1aj+9wUuRrTORoCn2P1Bijm6kiIhJRrLVHHatcpBqpLeavhw8cOND1XzAP1iOSzjUUzjc7OzuizlfnGlrnO3PtdGaune567PrbBuZ8C0tNu1KqeTy6hEXEXfoUEhER8UNQEmn79u2DcZiQEEnnCjrfcBZJ5wqRdb6RdK4Q+PMtUmejorQZi4iEu1nrZgDQoV5HlyORQDDGYEu6s5GIiIgcSolURETED0qkIiIiflAiFRER8YMSqYiIiB+USEVERPygRCoiIuIHJVIRERE/KJGKiIj4QYlURETED0qkIiIiflAiFRER8YMSqYiIiB+USEVERPygRCoiIuIHJVIRERE/KJGKiIj4QYlURETED0qkIiIiflAiFRER8YMSqYiIiB+USEVERPwQ7XYAIpFi7dq1LFu2jNWrV5OcnMz111/vdkgiUgKUSEUCKGX7Via8MIp33p/Cwt9XH1zfoWV9rm+yF2qcDNWaQ3Q8AOvWrWP37t00b97crZBFpIiUSEUC4d/f4bdJ7Js/hYcH/UXLWrGMuLQiZzWMp2FyNJUTLfww3NnWEw11WsNJN/HWxB8YMHAgV199NYMGDaJp06bunoeIHJWx1hZuQ2NsYbcViVibFsKcJ2HzLwdX/ZOSRd2K0RCTAHHlwWZDdiakpRz29pTomoz6rSpj351JamoqPXr0YPjw4cTHxwfzLKSQZq2bAUCHeh1djkQCwRiDtdYcdTslUpEScGCnU8P8/f3/1hkPNDgHGl/kNN9WaACeqP9e37fVSbjr58LyTyBj38GXtpc9kUHzkxj32iSaN2/OvHnzSEhICOIJSWEokYY3JVKRYFn7Pb+92o23ftzEiEsrYqLjoeWt0Px6SKpVuH2k74U/p8CiV2DvJmedJ4avsjswP6UKg4cMCVz8UmxKpOGtsIlUw19EistaWPgS347oTOsRK3jnl1Q2JbWCG6dD20cLn0QB4srBSTdD1+nQ8janNpuTyYVmGoNbbYPM/QE7DRHxjxKpSHFkpcG0B5j2ykAuemUr9ZNjWfTZK9S6dTKUr1v8/cYmQrt+0PljqFDfWff3NJh8FezZWCKhi0jJUiIVKaqsNPj0Tj758F0ufe1fmtZM4LtvZlHj7FvAHLUVqHCqNYfOn0Ddtk55+58w+UpIWeMUt29Ht1pEQoMSqUhRZKXBp3eQvXY2T87czSkNKzFr3lIqH9em5I8VXx7+7w046SannLoVplzHxj8W0Lx5cx5//PGSP6aIFJkSqUhheZMo//xAlMcw8/FLmTZ3GRVqNAjcMT3R0H4QnN7DKe/bQo0fH6Rju9YMGDCA8ePHB+7YIlIompBBpDBsDnz9MPzzg1OufSblLnsNYsoE5/hnPAg52fDzC3hSN/PqOYYduzpy9913U716dS677LLgxCEih1GNVKQw5j0DK790lmu1gmAmUXDuvbZ+BE7tBkDM/k283yWBU04+ma5du7J8+fLgxSIih1AiFTmaP6bAT+Oczj0VG0Cn8cFNormMgTaPwvGXA5CwcwlT7mtOQkIC33//ffDjERFATbsiR7ZpIczszcSf9/H5iixen/o8ifEV3IvHGOjwJOxeD5sWUmfHN6yY9BDlO9zlXkwiEU41UpGCHNgJX97HH5tS6fbhDrZENyCu2rFuRwXRcXDJS5BUB4DyS1+CdXNcDkokcimRivhic+DrRziwcyNXT9hG2bLlePejz4mODpFGnIRkuOxViC4DWPj6QUjd5nZUIhFJiVTEl0Uvw9pv6f/VLv7YmslbkyZTs2ZNt6M6VPKxcI53Dt79O2DaA07PXhEJKiVSkfw2/wo/jmTe2jSe+X4P3e+8jf9dcIHbUfnW9MqDnY9YPxd+HsfMmTMZPny4u3GJRBAlUpG8Mg/A9IfBZtOiTlkGPnI3T48a43ZUBTMGzhkKFRs65fnPMmXiy/Tu3ZvvvvvO1dBEIoUSqUhec0cdnM82od3DDHx6HGXLlnU5qKOITYQLnwNPDNhsRrbdQaNGDbn99ts5cOCA29GJhD0lUpFcG3+CX193lqu3hJPvcDeeoqjaFE6/F4DE1NWMv/dcVq1axRD9jqlIwCmRioDze5/TewIWouLg/BHgiXI7qqI5tTtUbQbAuczilmsvZcSIESxZssTlwETCmxKpCDhTAO7+x5m9qE1PqNTI7YiKLioGzh/pbeLNYeRZu2h50kns3r3b7chEwpoSqci/f8CvE1izI5OTxuxiUU5ztyMqvspN4Iz7AaiU+Q8/PX8jZ599tstBiYQ3JVKJbDnZ8E1fsNn0+CiFVdszqVqtuttR+eeUOyG5CQDm53Gwa6278YiEOSVSiWzL3oMti/nyj/188cd+Bg0eTJ06ddyOyj9RMdDB+6Pf2RnwzQCw1t2YRMKYEqlErtRt8MNwMrIsD366h2MbN+a+++5zO6qSUfNUaHats/zPHFj5hbvxiIQxJVKJXD+OgIy9jPthD39tTeOZ0aOJjY11O6qS06YXlKnkLH8/lAO7tzF+/HhycnLcjUskzCiRSmTasgT++ACARiecwh133MFFF13kclAlrExFOKuPs5z6L5+OfYBu3brx5ptvuhuXSJgxtpD3TowxtrDbioQ0a+H9q2DzL85Qka5fOz/YHY5sDky+ErYsxnpiaP12WdZt2MLKlStJTEx0O7pSb9a6GQB0qNfR5UgkEIwxWGvN0bZTjVQiz4pPnSQK0PKW8E2iAMYD7QY4izmZjLyyLps3b2bUqFEuByYSPpRIJbJk7ocfnnKWE5Kh1b3uxhMMNVrC8VcA0CZuCVde2J6nn36azZs3uxyYSHhQIpXIsuhV2LfFWW7zKMSVczeeYGnzKMQkAPDUuVmkp6fz3nvvuRyUSHhQIpXIkboNFo3HWsvrf5TjQIOL3Y4oeMpWg9PuBuCY6A0s+3gkDzzwgMtBiYQHJVKJHAuehcz9TFmyn9teWcqHUz5yO6LgOvk2KOvM2tRky2RMdrrLAYmEByVSiQw7V8HSd8nMtvSZns4JJ5zAdddd53ZUwRUdD2d4a6H7NsOSt9yNRyRMKJFKZPhxBNhs3vw5lZWb9zBs2DCiokrZz6SVhKZXQqVjnOWfXoC0Pe7GIxIGlEgl/G1aBKu+Ji0zhyHfpNOqVSs6derkdlTu8ERD657OcvpuWPgSABojLlJ8SqQS3qx1aqPA1OTLAJAAACAASURBVD8yWb9tL8OGDcOYo46xDl+NOkKNk53lX19nxOMD6Nixo5KpSDEpkUp4W/8jbFwAwDU3d2f+/Pl06NDB5aBcZgy07eUsZ6eTtP0nZs2axZdffuluXCKllBKphC9rYa53Bp+YBMxp3Tn99NPdjSlU1GoFDZ0vFLfW/YuG9evQr18/TWgvUgxKpBK+1nwDWxY7yy1vgYTK7sYTalr3BAwxHsugy49h8eLFTJkyxe2oREodJVIJTzbnv9pobDk4+Q534wlFlZs4vXiB62qvpumxDRkwYADZ2dkuByZSuiiRSnha+RVs/9NZPvVOiC/vbjyh6owHICqWKI9haKdqNGvWjN27d7sdlUipokQq4ScnG+aNBuCFBdn0en+ValkFSaoFLW4E4Iram/lg5H1UqlTJ5aBEShclUgk/yz+BlFXsz8hhyIzd/LJkWWROvlBYp3WHGO9vk84b7XTSEpFCUyKV8JKdCfPHAvDKL7B1xx769+/vclAhrkwlOOkmZ3nLr7ButrvxiJQySqQSXn7/APasJy0zh6e/2fv/7N13eBTV18Dx76STAKGDIE2ESJEiAtKUIioqoGLFiogFpIkK6E/FgiAWQCnyohQRRFQQG0gRBKRDAOnSO4QQIHXrff+YZZMNAZLsbGZ3cz7Pk2fn7M7ePZtM9uyduXOHW2+9lVtvvdXsrPxf454QUVRfXv2Z9EqFyAMppCJ42C2w7gsApmwJ43hCEm+//bbJSQWIqBLQ6Fl9+dRWOPAXe/fuxWazmZuXEAFACqkIHv/OdF+0e6eqRcuWLWnXrp3JSQWQRj30U4WAzbOGEhcXx7fffmtyUkL4Py2382tqmqZkLk7ht+wWmHIbpJ6CEtXgqUVkWO1ERUWZnVlgWfM5rBmFUorGX4VzwaLYtWsXYWFhZmfml5YcWgRA+6odTM5E+IKmaSilrjoxt/RIRXDYNksvogBNX4aQMCmi+dHoGYiMRdM03u5QjH379vHdd9+ZnZUQfk0KqQh8dov7cmDEVoUbupibTyCLLK4PPAK6VD1Lgxuq88EHH8h5uEJcgRRSEfi2z3YfG6Vpb/2amyL/Gj4NUSXRNI23bi/Gnj17mD17ttlZCeG3pJCKwGa3wPoJAFijK8EN95mcUBCIKKpPqwjcX/087/bpRqtWrUxOSgj/JYVUBLYdP0LKCZxORZNPj/DesOFmZxQcGjwFRUoTEqLxduOTVK5U0eyMhPBbUkhF4HJYYf14AObsLcLWPYepVauWyUkFifBouPkFfTlpP+z53dx8hPBjUkhF4NrxIyQfx+lUvL8kjbi4OB566CGzswoe9R+H6NL68trP9YsBCCEuIYVUBCaHFdbpvdFf9+u90TfffFMmpzdSeDQ0vtgr3Se9UiEuQwqpCEw750DyMZRSvL/UQo0aNXjsscfMzir4ZOuVrl29itWrV5ubkxB+Rs4TEIHHYYN14wDIiKrAza1upEXL1jL7ji9c7JWu+BBH4l66PdKVUuWvZd26dWjaVSd8EaJQkB6pCDy75sKFowAUafEyX06cxFNPPWVyUkHM1SsNDdF44/aSbNiwgQULFpidlRB+QwqpCCxZeqMUrQB1ZXCRz2U5VvpknTSqVizHu+++i8y9LYROCqkILLt/gfOH9eUmL0FYpLn5FBauXmlEmMaQDiVZu3YtixcvNjsrIfyCFFIROJx2WDdWX44pD3UfMTefwiRLr/SZehlcW6E0o0aNMjkpIfyDFFIROHb/AucOArCrTBfpjRY0V680MkxjzvPXMfPb6WZnJIRfkEIqAoPT4e6NrjoRRe0H3uDHH380OalCJkuvtEnJBEqc/sfkhITwD1JIRWDY8yskHQDg/ZVhlClTho4dO5qcVCEksx0JcQkppML/OR2w9gsA1p2KYsGqbbz66qvExMSYnFghJLMdCXEJKaTC/+35XZ84HfhgVSSlSpWiV69eJidViEmvVAgPUkiFf3M6YJ3eG40/U4Rfl2+hf//+FCtWzOTECrFsvdJFU4YxYMAAc3MSwkRSSIV/+28+nN0LQNV2PRk6dCh9+vQxOSmRtVe6ddF0Ro8ezapVq0xOSghzSCEV/ks53b1RipSmVOsXeOeddyhRooS5eQmPXumLjayULRXLe++9Z3JSQphDCqnwX3sXQOIefbnxc/qHt/Afrl5pTGQIr95elj///JO1a9eanZUQBU4KqfBPyqkPZAGIKgn1nzQ3H3GpLL3SXjdZKV2imPRKRaEkhVT4p30L4cxuffmm5yBCTnXxS65eadHIEAbeXo6tW7eSlJRkdlZCFCgppML/KCes0XujB1KKMP9kBbnSiL/K0ivt38TG3t9HU7JkSZOTEqJgSSEV/mffYjizE4AP1sXywCOPk5CQYHJS4rJcvdIiESFExk+Q80pFoSOFVPgXpdzHRvddiGLaH+vp2bMn5cqVMzkxcVky25Eo5KSQCv+yfxEkbAfgg3XFCQ8PZ/DgwSYnJa7KY7ajMfol74QoJKSQCv+hnLBav8blf+cjmb5gIy+++CIVK1Y0OTFxVR690v2w82ecTqe5OQlRQKSQCv+x5w84swuAz7eXJyIigkGDBpmclMi1Bk/qF1wHNn3/AXFxtdi6davJSQnhe1JIhX9w2mHNZ/pykdJ8/NUcFi5cSIUKFczNS+ReWBQ06wtAtciznD55nKFDh5qbkxAFQAqp8A8757qvN0qTl4gqXppWrVqZm5PIu7oPQWwVSsWEMrBtSebOncv69evNzkoIn5JCKsznsMKaMfpy0QpQ/wlz8xH5FxoOzfUrwQxoEUaZEkX53//+Z3JSQviWFFJhvm3fQ/IxfblpHwiLNDcf4Z1anaB0HMWiQhjSvhgLFy5k2bJlZmclhM9IIRXmsmfAurH6cvHKUPdBc/MR3gsJhRavAPBS03A6NKlpckJC+JYUUmGuLdMh9TQAA5eXYPZPP5uckDDEdR2gQkOKRISw8Olw2jSpa3ZGQviMFFJhHmsKbPgSgM0XyvHZtF/Zvn27yUkJQ2gatHxNX7alwfrx5uYjhA9JIRXmiZ8C6WcBGLo8hNjYWAYMGGByUsIwlVtA5Zb68r8z4cJRc/MRwkekkApzZJyHjZMAWH3uGuYtWcPAgQMpUaKEyYkJQ7UYqN86rO4r+ggRbKSQCnOsHw/WZJRSvP57MuXLl5feaDC6ppF+vBRg50+kHNzEli1bzM1JCINJIRUF7/xR2DwVgDPF6nM2zcnQoUMpWrSouXkJ32j5GmihoJw83LUzXbp0wWKxmJ2VEIaRQioK3qpP9F19QNl73mXr1q0899xzJiclfKZ0Taj3KAADmto5dOgQEydONDkpIYwjhVQUrJNbYPc8fbnWvXBNI0JDQwkLCzM3L+FbzftDRFFurxVF+zqleO+99zh//rzZWQlhCCmkouAoBSs+1JdDwjNPjxDBL7oMNOmFpmmMvCuSxMRERowYYXZWQhhCCqkoOPsXw7F1+nLDpyC2irn5iILV6FkoVpGbKkfyRLNSjB49moSEBLOzEsJrUkhFwXDYYKXeA7ngLEpy7adNTkgUuLBIaKlfX3bYndHMH/k0ZcuWNTkpIbwnhVQUjG2zIGk/AO9vrkit+k1JTk42OSlR4OI6QfkGVCkZRhuWwYVjZmckhNekkArfsyS7L5N22FaWL2b/zV133UWxYsVMTkwUOE2D21yXVXNYYNXH5uYjhAGkkArf2/AlpCcC8PZqvXi+9957ZmYkzFTxZqjZUV/eNU8fyS1EAJNCKnwr+Ths+hqADalV+ebnpfTr14/KlSubnJgwVctB+shtgOUf6CO6hQhQUkiFb60YDg4LSin6zztH2bJlefPNN83OSpitRFVoqA84cxxdzyvdu/DJJ5+YnJQQ+SNnwQvfObIa9vwGgBbXieGfPkxSUhLFixc3OTHhF5r1gV0/E5p2hv2bVzDpp6U8/vjjXHPNNWZnJkSeSI9U+IbDBsve1ZfDikDrN2jdujWdO3c2Ny/hPyKLQ+shAHxyTwxWSzqDBg0yOSkh8k4KqfCNrd9C4m59uenLUEx6GSIHN9wPFW/m+rLhvNqmGNOnT2f58uVmZyVEnkghFcZLTYDVo/TlEtXgph6mpiP8mKZB23dBC+HN24tTpUw0vXv3xmazmZ2ZELkmhVQYb8WHYHVNtnDb2/qMNkJcTtk60OBJoiNCGNM5hvpVS5CWlmZ2VkLkmhRSYazDK2HXzwDMS6hJn8/mkJqaanJSwu81fwViynPfjTHMuDeF2HDpkYrAIYVUGMdugb/eAiDVGUWfb7bz999/ExERYXJiwu9FFoe2Q/XljHP6uaVCBAgppMI468fBuYMAfPBvdY4cPc748eMJDw83Ny8RGGrcCdfdri/vmgeHVpibjxC5JIVUGOPsXlj/JQBb0yvzybeL6N69O61atTI5MREwLg48Co/R4yVvglUOCwj/J4VUeM/pgIWvg9OG3QE9vk+kVKlSfPyxTEgu8qhYRWgxUF++cIR/p7/C6NGjzc1JiKuQQiq8Fz8ZTsYDkFH3Ceo0uJnPP/+c0qVLm5yYCEgNn9YntgemTJ/FgAEDWLlypclJCXF5msrlZNGapqncrisKkaT98O3d+iWxSlSDx/+A8CJmZyUC3bmD8G1HUlLTuPGTU4TFXsvmLVuIiYkxOzMPSw4tAqB91Q4mZyJ8QdM0lFLa1daTHqnIP6cDFg3SiygadPhIiqgwRolq0PJ1ikaGMPWRkuzdt48hQ4aYnZUQOZJCKvIvfjIc36AvN3wKKjU1Nx8RXFy7eG+7Pop+txbjiy++4K+//jI7KyEuIYVU5E/CDljluuxVbFVo+bq5+Yjgo4XAHZ9AeAwf3lOSxlWiOX1kn9lZCXEJKaQi7+wWWDAAHFbszhCe/TOWrTv3mp2VCEYlqkLbd4mOCGFdv7I8WmKNXARc+B0ppCLv/hkJiXsAGL4rjinf/8KuXbtMTkoErdoPQM17CAnR4MBfsHWG2RkJ4UEKqcibg3/rx0aBVRcq8+7khTz22GM8/PDDJicmgpamQfthUNR1Kb7l78PpHebmJEQWUkhF7iWf0HfpAkm2SB6btI8qVaowYcIEkxMTQS8qFu4apR83dVjhj95guWB2VkIAUkhFbjlsML8vZCShlOK5RSU5fvI0s2bNIjY21uzsRGFwbTNo7pr16NxBvn69C2/973/m5iQEEGZ2AiJArPo081SXeo/RqWQcbTp1o2lTOeVFFKAmL+rb4cGlxG/ayLiVy2jQsCEPPvig2ZmJQkxmNhJXt3ch/PaCvlymNjw6B8KizM1JFF7pSTDzXqxJx7ht3Em2JYSybv0GateuXeCpyMxGwU1mNhLGOLMb/nxFX44oCveMkyIqzFWkJNwznojISH54uixFNCtd7+9McnKy2ZmJQkoKqbi89CT49XmwpQKaPtijZHWzsxICKjSA24dzbYkwvn+qNLv37KXXi8+bnZUopOQYqciZ0w5/9IHzhwE4fF13qly86LIQ/qD2A3BmF22ZxJTHynBzc6s+/3NIqNmZiUJGeqTiUkrBX2/BkX8AGLe7MnGPfEh8fLzJiQmRTctBUPU2nmpSlDr2TbBsqMx8JAqcFFJxqXVjYdssAP44Vpa+//cPHTp0oH79+iYnJkQ2IaFw9+dQJk6Pt34LG740NydR6EghFZ52/ASrPwNgc1Isj3y5g4YNGzJz5kxCQ2WXmfBDkcWhy5TMmY/+GQk755ibkyhUpJCKTAeWwuLBAOxPjuLuiScoUaIkv/76K0WLFjU5OSGuoNg1cP9UiCimxwtfZ/y7L/Pff/+ZmpYoHKSQCt3hf+C3F/VBRqER7Lu+FyFh4cyfP5+KFSuanZ0QV1e6FnSeBKGRnEm28s7HX3JHu1s5fvy42ZmJICeFVOgzxfzSU5/DNCQM7h5Lh8f6sHfvXurVq2d2dkLk3rXNoNNEysQW4Y/ny3Em4RRtW9/CiRMnzM5MBDEppIXd8Y3w87NgT9cnBL9zFNTQZ2mJipKJF0QAqnYb3P0FTapGM//58hw7epQ2LZtJMRU+I4W0MDuyCuY+BVbXjDAdRkLcvebmJIQRatwBHUfTqkYMC14oz7FjR3nqwbvNzkoEKSmkhdX+JfBzd7ClcSrFycLoblCnq9lZCQMopXA4HB7x2bNn3bHT6eTw4cPu2OFwsHPnTo94w4YN7thut/P333+7Y5vNxh9//OERz5492x1brVamTJniEY8dO9YdWywWRo4c6REPGzbMIx46dKg7zsjI4M033/SIX3/9dY94wIABHvHLL78Mte6Fe8bTuGpR2teM4st2ibD9B9LT03n22Wfd66enp/PUU095xM8884xH3L17d4846/MtGRZ69Ojh8frPPfecR9yzZ0+P+IUXXvCIX3zxRY+4d+/el31/FouFIUOGeMTvvvuuO7ZarYwYMcIjHj16tDu22Wwelz602Wwefy+bzcbMmTPdsd1uZ+7cue7Y4XCwePFij3jdunXu2Ol0emxPTqeTY8eOuWOllMd0jkopAn4e94tv4mo/+qoiKGz/Uakx1ys1qpra/3ZVVataJVWiRAl17tw5szPzC06nUyUkJLhju92utm3b5o5tNpv666+/3LHValWzZs1yxxaLRY0ZM8YdZ2RkqKFDh7rj9PR01b9/f3eclpamnnrqKXecmpqqOnXq5BG3atXKHScnJ6u6deu64wsXLqiKFSt6xEWLFvWIY2JiCixOTk6+Ypyb9UuWLOkRlytXziOuVKmSO05JSVFVq1b1iGvWrJkZ7/hT1akQodSoakqNqqZSloxQDRo08Fi/cePGHnGjRo08Xi973LBhQ6WUUosPLlS/bp+n6tev7/H4jTfe6BHXq1fPI65Tp45HXLt2bY84Li7O4/dVrVo1j7hChQru+Pz58x6/r5z+/t7E58+fN7S9nNovVqyYx+NZt+fsv4+UlBTVpEkTd5yamqruvPNOd5yWlqa6devmjtPT09XLL7/sjjMyMtQ777zjji0Wi/r888/dsdVqVdOnT1dKKeWqe1evj7lZSUkhDQ5Op1KrPnV/oGx4tYoqX6akKlmypFq5cmUBpuH0KNoOh+OSQrVgwQJ3bLVa1VdffeWOLRaLxz9CRkaGeuGFF9xxenq6uv/++91xWlqaatmypTtOTU1VNWrUcMcpKSke/9gpKSkqOjraIy5SpIjH87PGaWlpV3w8NTXV44MiLS1NValSxSPfrB/s6enpqm3bth7v74EHHvCIe/To4fH7ePXVV92x1WpVH374oUc8fvx4d2yz2dS0adM84p9++skjzvr7t9vtasWKFR5xfHy8O3Y4HGrPnj0e8fHjx91x9r+30+lUNptNFahj65Ua38C97asFA5SyW7xudvHBhWrxwYUGJGgcp9Op7Ha7R5ySkuIRJyYmumOHw6GOHTvmEe/fv98d2+12tWPHDndss9nUmjVr3LHValWLFi1yxxaLRc2ZM8cjnjp1qjvOyMhQX3zxhTtOT09Xw4YNc8dpaWlq8ODB7jg1NVX17t3bHaekpKgnnnjCHScnJ6t77rnHHZ8/f17dcsst7vjcuXOqVq1a7jgpKUmVLVvWI46NjfWIixcvrpSSQiqys6UrNb+fUqOqKednVdW0pyurmOgiqmrVqmr79u1q+fLl7lXtdrv7G5lS+j9O9g/mXr16uWOLxeLRg8rIyHB/Y1dK/0cpU6aMRxwREXHZOCMjQ4WHh3u0nz3OWqgsFouqXr26R9y8eXOPfO+77z6P95O18NpsNvX22297vP+shcdut3sUGofD4fHFw+l0qr1793rEFy5cUMLPJO5VavKt7mLqnNVVLfxltnI6nflu0h8Lqcib7P+vdrtdHTx4UCklhdSvOZ1OZbFYPOKdO3e6Y4fDoX7//XePOOuuB7vd7rFr0Gazqc6dO3s8nnVXku3MARUdGer+ADk9poUCVKNGjdSJEyeUzWZTISEh7g+U7LHdbleapnnEFStWdMcOh0M1a9bMI+7atatHPGDAAI/3+9lnn3nEP/74o0e8du1ajzhrD0eIfEs9o9R39ys1qpr6+dlyClDPdevi8f+YF1JIg5sU0jxyOBzuZafT6bErw+l0qrlz57oLg9PpVMOHD/eIu3fv7hHfdtttHnHlypXdr+F0OhXgEWuadkl8cfdMTnHJkiU94saNG3vsznn44Yf19g4sU2pCQzW4faxyfFpVqe8fVCotUQ0aNEglJye711+yZInHN/N9+/Z5xFar1atv7kL4DVu6Un++qhyfVlVv3B6rANW0bnW1f9/eqz83GymkwS3oCumpU6c8PshXrFjhUfy++uorj0Ly2muvecRdunTxOC5Tu3ZtZbVa3XFYWNgV4/DwcI9vrRERESojI8MdX3fddR7x7bff7vH8559/3iMePny4Rz7ff/+9R77r16/3eH9nzpzJWyGzZSj19wdKjaqeeVxo2XtK2a1Xf64Qwc7pVGrLDKU+r6V+fKasio3SVGx0uJozY3KempFCGtx8XkhtNpvHB/uOHTs8Pvh//vlnj0IxcuRIj0LSs2dPj8Jz6623qvT0dHdcoUIFlZqa6o6joqI84ujoaI8D6NHR0R49rHLlynnELVu29Hh+9+7dPV5v2LBhHoXyxx9/9Mh/y5YtHoUuLS3Nf3toCbuUmn6X+3io8/MblNr1i9lZCeF/TsQr9XVrte/NSurmyhGq4bVFlGPnPL3Q5oIU0uCW20Kap/NIs577U6pUKS5cuOCOb7nlFo/Hn376aVJSUtzxsGHDSE1Ndcdr164lIyPDHZctWxa73e7x/Ky++OILj6uP/PHHH0RGRrrj//77j+joaHd86tQpj4nWV65c6fH45MmTPWbueeONN4iIiHDHXbt2JSws87rn9evX93j9IkWKoGkafsVugTWfw3ed4cwuDp2103FqGl9aHoO4TmZnJ4T/qdAQHv+d61o/wsq+1zDv2dKELOgHvzwHyTJHr8gdTS+6uVhR09T58+cpXrw4AJ999hkvvviiuzj98ssv3Hnnne7itn37duLi4tzFyGKxEBER4X/FJ1gcXQtL3oSkfTicinErU3hjQTKEhDNq1CiPE8KFEDnY8xv89TZkJOlxeDTc0h8aPg2hETk+ZcmhRQC0r9qhoLIUBUjTNJRSVy1aeSqkuV1XFKDzh2HlR/CfPtPMqgMZ9P8tnfX7z9OxY0cmTJhA1apVTU5SiACRlggrhsHOzJl8zoRUZHZSI55/YxRh4eEeq0shDW65LaQyRWCgSkuE5cPgmw7uIqpCIxm0PIZjGTHMnDmT33//XYqoEHkRXRru/Azu/wZKVgdg+l876T10HPWqleKnLz9AOZ0mJyn8jfRIA01qAmyaBFu+1a/YclFcF2j5KoeSHJQpU4aYmBjzchQiGDhssPVb1OrR/LLxJG/8nsSOUzaa1CjJO2+8zt3PvM5fR5YA0iMNVrJrN9ic2Q2bp8DOn8FhITHVQemYUKjUFFoP0QdNCCGMl3EONkzEET+N6atPM3TBOQ6fc7B7RAvsTdtzsnJT2taQqyYFIymkwcCeAXv/hG3fw9HVOJ2KpXsz+HzFBRb/Z+Xgml8o26AjyAAuIXwvLRE2fYVt0zRW7D5Lu5pFALCFFyG8dleo9xiUq2NyksJIUkgDldMBx9bpIwh3/wrWZI6eszNtfQqT16awP9FOmVIleKl3HwYMGEDJkiXNzliIwiXjAmz7DjZPgxTPi4VvTavILm6g87OvE1UhzqQEhVGkkAYSW5p+ke0DS2Hfn/o33yye+yGZr1cl0rZ1c5578WUeeOABj3NghRAmcNjYuvZTKh5aSZlTOwDFKz+fZdTfF4iN0ujU+Bruv/t27nzkBWKqN4OQ0Ks2KfyLFFJ/5rDBqX/h6Bo4uhqOrcNmtZCQ4qBirGsSiJAwqNIK6j7EXkc1tPBIatSoYW7eQggP7tNfStaBnXNw7PqNpWu2MGNTKr9sS+NsmpMi4RrzXqhKh/Zt9TENlZpC+XqXPTdV+A8ppP7CYYOz/8HpbXrxPPUvnNnFmfNpbDxqZcMRCyv2Z7Byv4Vm1aJYMuJhqHU31LgDokqYnb0Q4gpyPI80cQ/s+QP73kUsX7ORef+mMah9bOaXZICwKKjQiC3JZbnuxmYUq9oIStWQ4upn/KqQLlu2jDZt2uTruQEj4xwkHWDZwl9pU6soJB2Ecwf0fyqH1WPVHSet1P0oc/qxOlXL0LZ1C+6473E6d324gBP3TqH422ZRmN5vYXqvkL/3e9UJGVJOwqHlcHSdPvbhwhH3Qw6nInbIYVKtiuvLhNHo2iga1byGhvXqcEf72wgtWQViK0NsFYgpB5pxp/3L3zZ3cltIw662ghEC8o/mdIA1GTLOg+V85m1aIqScglTXT8opnBdOsm7vGY5fcDBpdTK/lI9gT4KN0ykO1g2omNlmWBEoW4daN9ZhpP0QN7ftRKOWt1OiROD2PAPyb+uFwvR+C9N7BR+936IVoO7D+g/o8/ceWw/H1qGOrGfW01bij6az+ZiVDYcz+GHzf0TP20tKsc2eo/FDI7BFX8Pc7XYqVryGaypeyzWVqxNduhJEl4GoWIgoBpHF9Z+wyJzz8eV79WO+fr95K6RpZ8DdK3Xd6hPkZ9563OdaL+O8PpXdZdflCm1kvc8JTrte5Jz2zB/lyOF+B6iL99n0XqE9A2wZ+q09HVtGKmHKiuawgC0drCnuojl/y2nOpjlISnOSlO503056uDRhodm+oDgVrb84id014cnf+yzULF+EmteWx1LncSKvbQTlb4SSNSAklDDgtfZ5+s0LIYJBsYpwQxe4oQthwL1PWLg3aR+c2QVndnHu4Fb27tqGpqV6Ps9h5cThfTwy6qjH3cWjNBpWiuDvl6/xXD80ghQVzaz4NEqWKE6J2Fiio6MpUqQIxYsVg/174O8wveCGReq7mkMjISRcHxQVEqbfaq7bi/dpWR7LHqO5in/2W/RlaUswzwAAIABJREFUuMzjF5fJdl8O62e9Ly9saZB+Nm/PyYM8FdJed1wH6LXt4m7eT7uUIiby0l0OfeckkmJRKCD+qIUDSyYBMO7B0hTNYf2e358hxaK3qVDu+vr1o2VyXP/x6QmcS3didyrsTvRbByx4oTzFoi5dv95Hxzib5sTmUFjsinSb/rxzH1Yhtsil6z/6zWkuZGTuyo6J0CgZHUKqVREbHabvailaHmLKE1K0PPM/P0+ZynHMWLiRjz77gpCIIlf5bQohCr2wSChbR/8BSrSGm0H/sn/hmN4BuXAEzh+hQuIhto48wImTJzlxOpHjSemcuOAgLCSHouKwcux0Kj2nHrvkoZplw+h2UwzEH/G4f2+CjRafnyA8VCMsBPft9WXC+a1n+UvaOZJk5/nZiYS46tzF28olwhjbtfQl6x8/b+e1X5Iy10Vfv2JsGB/ec+lpfCcv2Bm64Nwl91coHsrQu3Je/72F5y+5v3zRUEDBxB8uWf+DRTmsXyyUt+7I217CPB0jzVPLQgghRIAzdLCREEIIIS4lV38RQgghvCCFVAghhPCCFFIhhBDCC1JIhRBCCC9IIRVCCCG8IIVUCCGE8IIUUiGEEMILUkiFEEIIL0ghFUIIIbwghVQIIYTwghRSIYQQwgtSSIUQQggvSCEVQgghvCCFVAghhPCCFFIhhBDCC1JIhRBCCC9IIQ0Cmqbdf5XHwwoqFyGEKGykkAY4TdPigCev8PiDwBMFl5HvaJo2VNO0hmbnIYQQWWlKKbNzEF7QNO1dYJtS6occHmsHdFZK9S/4zPJH07RKQE8gDCgKVAB6KaXOapoWCfwKvKCUOlDAecUBHwIHXXeVAV5TSp02oO2BQJhS6qNs91cChgBOIAooAnyklNqWbb3hwDxgF2ABrgM6Ad8opY57m1+wudI25uPXbQoMQv87XgusA97O/jfK7bbmy21S5JFSSn4C+AfYCETmcH9x9H/UqALKI8yANloAg4HwLPdNAGZkia8HVuL6ElhA7604cAR4LMt9Q4B/vX3fQFUgBf0DNev9pYC5QPks91VDL5Y1sq3rzPZjA94s6G0xWLYxH+XeCFgAFHPF0cDfwCmgSl63NV9uk/KT9x/ZtRvANE1rgt4bteTw8BvAt0qpjAJKZ7ymadfk98maplUHWiqlRiilbNkebnRxQSm1FzgMdMvva+XDICAc+D7LfV8CcUAPL9t+A72Hkt2zwGKl1KmLdyilDgLTgOeyrXsY+D/gZ+AToJFSapiXefmjAtnGfOR99F5vMoBSKg3oB5QFRmRZL7fbmi+3SZFHUkgD2+PAzOx3apoWjb7ranoB5hLu+smvF9GLQHbtgPhs941BL0AF5UFgrVLKefEOpVQSeu/wofw26hok9heg5fDwdejvPbsMLv0971dKvaiUekAp9brKtus3iBTkNma024ClmqaVuXiHUmozcA64Pct6ud3WfLJNivyRQhqgNE0LAdoAi3J4+B7ggOsfy+9pmlYD2Khc+6ey3P8U+jf2Qdmesh6opGla3QLIrShQE73Xl91xoHE+240BOiqlvr/MKpuB+zVNm6FpWgnXcyLRB45Nzc9rFmb52MaMdsD1OjHZ7rfg2iOR223NV9ukyD85LcJkmqbdAAxAP04WA8QCfZVSCVd5ajtgRdZvpFl0AFb56HV94SFglCuvr4BU4FagPNBKKXU068pKKaemaauBu4DtPs6tquv2Qg6PpQLFNU0Lz2FX4dUMAYZf4fGp6LvoHgPaapr2Gvr7HZJDjzNS07RB6B/UTqAGMFgp9V8eczJUIG9jPtAM/fioeyCQazd1efS9EpDLbS236+VjmxT5JIXURJqmdQHGovdMtrnuew/4Q9O0pkoppWnaWKXUyzk8vRsw6TJNN0I/ZuaL1/WFqCzHeU+ij1DdiP7h1wbYkcNztgOXPRVG07SvgZuA3AxL11zr9VdKLc/2WHHXrTWH56W6bksAuS4OmqY1AJLVFUYeK6Wsmqa1B34A7kDfTf8bek81u3Lox8OPudp/HFihaVp9ZdIIzmDYxgzchlBKpQPp2e7uAziAN11xbrc1w7dJ4R0ppCbRNO1G4DugZ7Yexkzgf0B7TdN2AIk5PDcSaKiUWn2Z5quhH3sx9HVzIadjfVd+gqYVIcs3a6XU/7I8ZgVeA8bn8NQk9BGYOVJKGTXgwnGxyRweu3i8LjS3jWmapqH30rIPGMrJy+i77+4FvnDdbtY0rYNSKmtPvFa2XZbfoX+RegMo8FOfgmUbM3Abyimn69D/vh8qpda67s7ttmboNim8J4XUPB8Dp7l0sNDFXUwNgZbk3Ou8B5h/hbZjuUwh9fJ10TRtKtAAz39iDagCNHF9MGW9XwE9lFKXG8zREv10lpwkA1U0TQvJYRf2WfT36WtX+lZ/8XhXch7aewGYopSyX2klTdMGoI8w7eSKbwQ+QB/p+S2eI5k9PlBdu74TgC6YUEgJnm3MJzRNiwBmABOVUu9keSi325rR26TwkhRSE2iaVhr9OOa4HD4EU/ROCw2AI5c5dvMY8E4O97ubIYeBZAa8LkqpZy7zniYDQ5VSOQ2AuJKbgZGXeawecPIyH3BOCuZb9yn032fJHB6LAc4ppVJzeOwSmqaVB+oopb7MxepvoRcAwL1rcKCmaXvQTwOJU0rt1jRtuevxW7M9PxQonZu8jBRk25ivfAUsUEq9m+3+XG1rmqYZtk0KY0ghNUcN9G/SG6+wTn1y2P2naVpxoLJSKqfjhhedQz+h37DXzYU873JzuT6nDzFN08qhnxYw9jLPKw2cv2wymvZ/6L22vBzfGqiUWpH1AaVUmqZp8UDlnHIn52OWl3M7EKdp2pws90W4bh91TX/4DfAPem97b/YGlFITNU37CP0YH+i9u5wGFZUhc8abghQ025hR21C2Nt8Bdmc9z1fTtCeVUtNzu60ZvE0KA0ghNcfFASCX7H5xHc9xAj9fZqKFrsCcHO7P6gA5F1JvXtdwrtfspGlaqFLKke3h3ujH0C43srU0+vvMkVLqeWOyBOB39AkS3FynU1QmW36apl0PHM1pIgyl1Az0XXpZ16+K/j6+U0q9n+X+U0ATso2+1jStGPrxvotfpBagnx+ZdZ1GQCTZziPWNK0WcMjHf9+g2cYM3oYuDgLTcpgsoxWZf6vcbmu53iaF78l5pCZQ+gw1f6IPv3dzzcX5KbAVKKfpsp9c/Sj6QI4rWQnUMfh1faEl+gnyH7oG4VzM5170D4l7lVJnLvPcWvj+JPqLJgAxrg/Ci/qgjxz+6uIdmqa1BnajT+2XWxHZbi/qD0zUNK1KlvaLA18D/bKc2jASGO067pb1uf+gH6u8+Nw26Cfrf5uH3PIsyLYxw2iadiv66Tc1NE2bnuXnO/T5fi/K1baWh/VEAZAeqXkeAUa5dh8loe8a2or+LbkJ+u6m8ehTwgHuY2wRSqkjV2l7ATDaqNf1oVuAj4C2wCRN01LRP1RSgMaXO3XD9YHYChhaADmilDrpKkTDNE27Cf30g5LAXdkGDZ1C75Fdsks2O1fPch76FwKFfvyzHfqk9L8opWZrmnYcGKNp2sXebQgwNuvpFUqpDZqmTQS+1TQtzZXbv+gjZrOeR3gKfZBKQZysH/DbmA/MQd9mcpra0r0nIrfbWh62SVEA5OovAUTTtH6A5WqDVVy9k2NAfaXUiQLKLc8DQTRNG6aUevPqa17yvCbo503G5fW5hZ2maW8rpd4zO4/8KMhtTIi8kF27geUhYPbVVlJKWYFxFOypD5+jF+9ccR27yu+E+n24fI9bXFmk2Ql4oSC3MSFyTQppgHANJEhSub9m4sdAR801T6uvKaU25zCY40paAmuvulY2mn4Fj/pcYeYmkTPXrsArjab1awW1jQmRV1JIA0c3rj7IyM11HllP/HfgQVP0ATG5pmlaGPqxtSfz+IFa6GmaFgp0UEpdbcR3MMnzNiZEfuT6GKmmaXIwVQghRKGilLrq+ct56pGqfF49/J133jH9CuYF9VOY3mtBv1+Hw1Go3q/ZP4Xpveb3/S4+uJDFBxeanrv8bX3zfnNLdu2KgBESIpurEML/yCeTEEII4YUCKaRt2rQpiJfxC4XpvYK832BWmN4rFK73W5jeK/j+/eZpsFFe9hkLIUSwW3JoEQDtq3YwORPhC5qmoYwebCSEEEIIT1JIhRBCCC9IIRVCCCG8IIVUCCGE8IIUUiGEEMILUkiFEEIIL0ghFUIIIbwghVQIIYTwQpjZCQgh8m7Xrl3s3LmTI0eOUKpUKeLi4oiLi6N48eJmpyZEoSOFVIgANHjwYObNm3fJ/bNnz+ahhx4yISMhCi+ZIlCIALR161ZsNhuVK1cmMTGRXbt28e+//9K/f3/plRYgmSIwuOV2ikAppEL4qYyMDJYsWcI999xjdiriMqSQBjeZa1eIAHb06FGaNGlC586d2bdvn1dtzZ8/n5UrVxqUmRAiOymkQviZPXv20LJlSw4fPsxvv/1GjRo18t2WUooPP/yQO+64g4ULFxqYpRDiIimkQviRzZs307p1a9LT01m6dCkdO3b0qj1N0/jpp5+oVasWnTp1ynGAkhDCO1JIhfATNpuNrl27EhkZyYoVK7jpppsMabdcuXIsXbqURo0a0bVrV+bOnWtIu0IInQw2EsKP7N69m4iICKpXr25428nJyXTo0IEdO3Zw8OBBSpUqZfhrFDYy2Ci45XawkZxHKoQfiYuL81nbxYoVY968eWzbtk2KqBAGkkIqRCFSvnx5ypcvb3YaQgQVOUYqhBBCeEEKqRAm2bdvH2PHjkXGHggR2KSQCmECm83G448/zltvvcWpU6dMzWXx4sWm5yBEIJNCKoQJPvjgA9auXcvEiROpUKGCaXkkJCTQuXNnevToIT1jIfJJBhsJ4St2CxxcBic2weltkLAT7OlsPW5j2Ef7eLJVJR4u8y/sDIcqrSCmbIGnWLZsWUaMGEG/fv34+uuvee655wo8ByECnZxHKoTRzh+GrTNhxw+QftbjIadT0eqLk+w9Y2PX4EqUignVHwgJh1r3QMNnoEKDAk3X6XTSrl07tm7dyq5duyhXrlyBvn4gk/NIg5tMWi9EQbMkw7J3YWpb2Dgxs4hqoVDmBqjzEGdrPo6KLscnve+lVM1mEBqpr+O0wa6fYdZ98NMTkLS/wNIOCQlh/PjxJCcnM2jQoAJ7XSGChfRIhfCWUrDnd1j+PqSezry/4s1Q/wmocQeEF3Hf7XQ60TQNTdPAYdN3/W6dAXvng9OurxQaAU1fhptf0JcLwJAhQ5g+fTrbtm2jRIkSBfKagU56pMFNrkcqREGwW+Cvt/TduBdVaga3vQ3l6uStrZSTsG6cXlRx/a+VrQudJkLxSoalfDlpaWnY7Xa5MHgeSCENblJIhfC1lFPw24twcrMeFykNrYdA7QdAu+r/3uUd3wRLhkDiHj2OLg33ToSKjb3PWRhKCmlwk2OkQvhSwk74rnNmEb2mMTwxH+p09a6IAlS8Cbr9Cg2f1uO0RPipG+yUq7YI4Y+kkAqRVwk74KfHM4+H1nsEus647Okr8fHxeZ/wIDQC2gyF9sMgJAwcVvjzFdg+27vchRCGk0IqRF4k7NBH1WYk6XHrIdB+OIRF5ri6zWbj0UcfpXPnzvl7vRu7wf3TIaKYHi8aDDt+yl9beWSz2UhKSiqQ1xIikEkhFSK3Ev/zLKK3/g8aP3/FXbmTJk1iz549vPnmm/l/3cq3wH1TITwGULDwNdg5J//t5YLD4aBJkyb06dPHp68jRDCQQipEbqQmwM/dsxTRt+CmHld8SkpKCkOHDuW2226jU6dO3r1+xZvg/qkQHo1eTF+Hwyu9a/MKQkNDufvuu5kxYwYbN2702esIEQykkApxNfYM+PUFSD6mxy0Gwk3PXvVp48aNIyEhgeHDh+vnjHqr4s1w3xT9+KlywG+94Ow+79u9jEGDBlG6dGneeustn72GEMFACqkQV6Kc+q7Uk/F6XOdBaNL7qk+zWq18+umndOzYkebNmxuXT6Wm0OFj14skw7wekO6b45ixsbG8+uqrzJ8/nzVr1vjkNYQIBnIeqRBXsn4C/DNSX67UDB74JtczDW3bto3Q0FBq165tfF6rR8PaMZl5df1WH91rsJSUFKpXr07jxo1ZsGCB4e0HOjmPNLjl9jxSufqLEJdzbB2s+lRfLlENOn2Zp+n66tWr55u8AG7pp8/Hu+dXOLYW1ozRdzkbrGjRonz66adERkailDJmF7UQQUZ6pELkJC0RZt6rT9sXGgGPzM37lH++ZkuHWfdD4m5A03vLVVqZnVWhIj3S4CYzGwmRX8oJfw7Uiyjkb97cghBeBO7+AsKKAAoWDNBHFwshCpQUUiGyi58Ch/7Wl2veo0+K4K9K14S27+nLaWfgzwH6FwEhRIGRQipEVmf3wT+uUbGxVeD24bmeO9disdCvXz/27fPdKSk5qtMVat+vLx/+x3X1GCFEQZFCKsRFTod+qovDAmhwx8cQWSzXT582bRqff/45Bw8e9FmKOdI0vVdazHWptRXD4fxhn7xUSkoKv//+u0/aFiJQSSEV4qJNkzLPF230rH7OZi7Z7XZGjhxJkyZNaNeunY8SvIKIotDhI1cy6foXAh/s4v3oo4/o3Lkze/fuNbxtIQKVFFIhAM7uhdWj9OWS1fN8KslPP/3Evn37GDx4sHmniFRpCfWf0JePrYPN0wx/id69exMeHs7IkSMNb1uIQCWFVAjlhCVv6Jcq00Kgwyf6iNjcPl0pRowYQVxcHPfdd58PE82FVoOh+LX68j8j4fxRQ5uvUKEC3bt3Z9q0aRw/ftzQtoUIVFJIhdjxExxbry83eEqfID4Pdu3axfbt23nttdcICTH5XyoiBjq4eov2DFj2Dhh8/verr76K3W5nzJgxhrYrRKCSQioKt/Sz+uAcgJjy0PyVPDdRu3ZtDh8+zOOPP25wcvlUuTnUfkBfPvAX7FtkaPM1atTg/vvv5//+7/9ITU01tG0hApEUUlG4rRieeWm0Nu/kaZRuVhUqVCAqKsrAxLzUeghExurLy4aC1diC98477zB37lyio6MNbVeIQCSFVBRex9bBjh/15Wpt4fq7zM3HSNFloPVgfTnlBKwZZWjzN954I23atJG5d4VACqkorJwOWPauvhwaCW3fzfXECwGj7sNwTWN9OX4qJP5najpCBCsppKJw2j4bEnboy01egtjK5ubjC1oItHtfv1UO+Ps9wwceCSGkkIrCyHIh8/JoxSpC4+fz3ITdbqdHjx6sX7/e4OQMVrZ25lzBh1fCgSXm5iNEEJJCKgqftV9AeqK+3GpIns4ZvWjevHlMnjyZo0eNPU/TJ5oPgMji+vLyYWC3GNr8iRMnmDt3rqFtChFIpJCKwiVpP2yeqi9XvBlq3ZOvZkaNGkX16tXp3Lmzcbn5SpFScEt/ffncQdg8xdDm33vvPR577DFOnz5taLtCBAoppKJwWTkSnHZA0093yccAo/Xr1/PPP//Qt29fQkNDjc/RF+o/AaWu15fXjdMvXG6Qfv36YbFY+PLLLw1rU4hAIoVUFB7HN8C+P/Xl2g9AuXr5ambMmDEUK1aMZ5991sDkfCw0HG79n75sTdGLqUFuuOEGOnbsyPjx47FYjN1tLEQgkEIqCgelMmcwCo2EFnmfwQggPT2dhQsX0qNHD4oXL25gggWg6q1wbXN9eeu3cP6IYU3379+fU6dOMWvWLMPaFCJQSCEVhcO+P+HEJn250bP6aN18KFKkCPv37+ett94yMLkComnQapC+7LTB6s8Ma7pDhw7UrVuX0aNHo+QUG1HIhJmdgBA+57DBSte1OqNKQpMXvWquaNGiBiRlkgoNoObd8N8fsGse3NQTytXxullN05gwYQKlSpWS2Y5EoSM9UhH8ts/WR6sCNOuTeSpIYdXiVdBCAaVfas0grVu3pm7duoa1J0SgkEIqgps9Qz9vFPTrdF6cnKAwK1kdbnxMXz70NxxZbW4+QgQ4KaQiuG2dAamn9OVb+kNYpLn5+ItmfSHMNRHFyhEydaAQXpBCKoKXNRXWT9CXS14HN3TJd1OffPIJP/zwg0GJ+YGYsnBTD3351FbYO9/cfIQIYFJIRfDaPDVzKsBbBkBI/sbWnTt3jrfffptFi4y9QLbpGj+vD74CWPWJPijLINu2bfP/eYiFMIgUUhGcMi7Axv/Tl8vcALXuzndT06ZNIz09nV69ehmUnJ+ILKYPvgJIOgDbjelxK6W47777GDhwoCHtCeHvpJCK4LRpkn6VF4Dmr+iXEssHpRTjx4+nefPmNGzY0MAE/cSN3fRBWABrRuuDs7ykaRovvvgiK1as4N9///W6PSH8nRRSEXzSEiHeNTF7+QZw3e35buqvv/5iz549vPTSSwYl52fCIvWrwwCkJeiDswzQvXt3oqKiGDfOuKkIhfBXUkhF8Nk4EWyp+nKLgfmamP6iWbNmUbp0aR566CGDkvNDcV30wVgAGyaALc3rJkuXLs2jjz7Kt99+y/nz571uTwh/JoVUBJeUU7D5G325UlOo0sqr5iZMmMDy5cuJiooyIDk/FRKaeZm1tETYMt2QZnv37k1qairffPONIe0J4a+kkIrgsn4cOFxXIPGyNwoQFhZGnTreT6Hn92reDaVq6ssbJupXiPHSzTffzPjx4+natavXbQnhz6SQiuBx4Sj867r6SNVb9R6pyJ2QULiln76ckZTZq/fSSy+9RMWK+btAgBCBQgqpCB7rxulXNQF9pK7Im5odoUycvrzx/8CSbG4+QgQIKaQiOFw4Cjt+1Jert9OvciLyRgvRJ64AsJyHzVPMzUeIACGFVASH9RPAadeXL+6izKfdu3czatQokpMLYY+sxh1Q1nUFl41f6RNbCCGuSAqpCHwXjmXOylOtLZSv71Vz48aNY/DgwWRkeD85QcDRNGjuGsFrTYb4rw1pVinFsmXLsFqthrQnhD+RQioC34YvM4+N3tLXq6ZSUlKYNm0aDz30EGXLljUguQBUvX3ml5H4KZBxzusmly5dStu2bZkzZ47XbQnhb6SQisCWfEK/cDdA1duggnfT+M2cOZMLFy4E37y6eaFpmeeVWpNh01deN9mmTRuuu+46xo8f73VbQvgbKaQisG2YAA7X7kIvj40qpRg3bhwNGjSgefPmBiQXwKq1yfxSEj8V0pO8ai4kJISXXnpJ5t8VQUkKqQhcKSdh2/f6cpXWcE0jr5rbtGkTW7dupVevXmheTuQQ8LL2Sm2phvRKL86/K71SEWykkIrAteFLw3qjADfddBOrVq2iW7duXrcVFKreChVcX042T/O6V3px/t3p06fL/LsiqEghFYEp5RT8+52+XKUlVGzsdZOaptG8eXOKFi3qdVtBQdMyv6AY1CsdMGAAH330EeHh4V63JYS/kEIqAtPG/8vsjTbzvjcqLsPgXmn9+vXp3bs30dHRBiQnhH+QQioCT2qW62ZWbgGVmpibTzDzQa9UiGAjhVQEno0TM6/w0sy780ZFLhjcKxUi2EghFYEla2/02lvg2mZeNzllyhQOHTrkdTtBS3qlQlyRFFIRWDZNArtr6j4Djo3u27ePHj16MGWKTNB+RT7oldpsNrZt2+Z1O0KYTQqpCBxpZ2DLt/pypaZQ+Ravm5w4cSIhISH07NnT67aCmg96pT179qRdu3ZYLBav2xLCTFJIReDY+BXY0/VlA84bTU9PZ/LkyXTp0oVKlSp53V7QM7hX+vjjj5OQkMAPP/xgQHJCmEcKqQgM6Wdh63R9ueLNcK33U/jNmjWLxMREXn75Za/bKhQM7pW2b9+euLg4xo4da0ByQphHCqkIDBu/AluavnxLP/1D3Uvjxo2jbt26tGnTxuu2Cg0De6UhISH06tWLtWvXsnHjRoMSFKLgSSEV/i89CbZ8oy9fcxNUbmlIszNnzuTLL7+UeXXzwuBe6dNPP01MTAzjxo0zIDkhzCGFVPi/+K/1D23Qzxs1qPDVqlWLVq1aGdJWoWJgrzQ2NpYPP/yQzp07G5ScEAVPCqnwbxnn9A9r0C/rVfVWc/MRhvdK+/bty3333WdAYkKYQwqp8G/xk8Gaoi83M+bYqDCAzHYkhJsUUuG/Ms7rF5UGKF8fqt1majoiC5ntSAg3KaTCf8VPAWuyvmzQSN21a9cSHx/vdTsC6ZUK4SKFVPinjAv6bl1w9UbbGtLswIEDeeihh3A6nYa0V6j5oFd64cIFTp486XU7QhQkKaTCP22emtkbbdbHkN5ofHw8//zzD7179yYkRDZ9QxjYK7VardSqVYs333zToOSEKBjyaSL8j+WCfsoLQLl6UL29Ic2OHTuW6Ohounfvbkh7AkN7pREREdx///3MmDGD06dPG5SgEL4nhVT4n83T9GIKhvVGExMTmTlzJk8++SQlSpTwuj2RhYG90n79+mGxWJg4caJByQnhe1JIhX+xJMMmV2+0TG24roMhzX799ddkZGTQu3dvQ9oTWRjYK73hhhvo2LEj48ePl6vCiIAhhVT4l81TwXJeX77FuFmMnnnmGaZMmcKNN95oSHsim+y90rTEfDfVv39/Tp48yffff29QckL4lhRS4T8yzsPGSfpymdpQ4w7Dmi5XrhzPPPOMYe2JbDQNmg/Ql22psH5Cvpvq0KEDffv2pU6dOgYlJ4RvSSEV/mPj/2WO1G0xEDTZPANKlVZwreti61unQ/LxfDWjaRpjxozh5ptvNjA5IXxHPqmEf0g7o+/WBX1O3ertTE1H5IOmQYtX9WWHFdZ+YW4+QhQQKaTCP6z/MvN6oy1elTl1A1XFxplfgrb/AEkHzM1HiAIghVSYL/mEvisQ4NrmUMWY640eOHCABQsWoJQypD2RSy0G6rfKAWtGm5uLEAVACqkw37px+q5AyPwQNsDHH39Mly5dSEhIMKxNkQtl60CtTvry7l8gYYfcFwTLAAAgAElEQVRXzR09epTk5GQDEhPCN6SQCnOdPwzbXac5VGur7xo0wJkzZ5g6dSpPPvkk5cqVM6RNkQfNB4AWqi+v/izfzRw6dIjq1avLBA3Cr0khFeZaMwacdn25xSuGNTthwgTS09N55RXj2hR5ULI61H1IX96/BI5vzFczVatWpVWrVowePRqr1WpggpdyOBwkJmae/3r27FkWL17sjo8fP+5R0A8fPsyMsTPd8YkTJxgzZozH83/44Qd3nJ6ezu7du32VvjCRFFJhnrN7YdfP+vL1d+nz6hogIyODsWPH0rFjRzkX0UzN+kBohL78z8eQz2PVgwYN4tixY8yYMcOrdNLS0ti0aZM73r9/P3379nXHW7ZsoV27zNHiR44cYcCAAe749OnTjB8/3h0nJyezedVmd3zq1ClmzswsrAcOHGDEiBHueOfOnTzyyCMe8YMPPuiOz5w5w48//ujNWxQmkUIqzLN6FCgnoEFz43qO3333HadPn2bgQOOOt4p8KFYR6j+pLx9bC4dX5quZO++8kwYNGvDxxx9f9fJ3qamp7uXjx4/z3HPPueMTJ07QtWtXdxwZGcmBA5mjimvUqMHrr7/ujuPi4pgzZ447btCgAZs3ZxbOunXr8vHMke64YcOGrF271h3Xr1+f+fPnu+Nq1ap59FhBnxLxos2bNzN27Fh3vGbNGrp06eKOExMT5Vq6/koplasffVUhDHJqm1Kjquk/8/sb2nRaWpqaOXOmcjqdhrYr8iH1jFJj6+p/5xmdlHI68tXMjBkzFKDmzZvnvs9qtarff//dHZ85c0aVLFnS/XdPS0tTrVu3dj9us9nUsmXL8vlGcrb44EK1+OBCQ9qy2WwqISHBHW/evFmNHz/eHc+ePVvdd9997jg+Pl599dVXhry2yJmr7l21Pmoql7tbNE1TuV1XiCtSCuY8CUf+gZAweGoxlKhqdlbCV1Z/ljk5w12j4YYuV14/B3a7nTfeeIOMjAw+++wzwsLCcDgcxMbGcuzYMWJjYwEYPXo0vXv3Jjw83Mh3cFlLDi0CoH1VYy6ucCVnzpwhMTGRuLg4ACZPnsz27dv59NNPAZg9ezb79+9n8ODBgN5J0uR8bK9omoZS6qq/RNm1Kwrewb/1IgpwYzcposGu8fMQXUZf/mck2DNy/dTXX3+dhIQEwsLCGDlyJEuXLnXvjg0NDWXdunXExMS41+/fv3+BFdGCVqZMGXcRBXj22Wf55JNP3LHdbqdKlSrueNiwYR6P+3qwVmEmhVQULKcdVg7XlyOKQbO+V15fBL6IopnHwJOPw6bJl131vffeY/v27e744MGD7Nmzxx1v3ryZmjVruuM6deoQFhZmfM4BImuPs1u3bnTr1s0d16hRg5YtMyc3eemll5g6dao7lsJqHCmkomDt+BESXR+MTV6C6NLm5iMKRt2HobSrN7VhAqTqk2RMmjSJpUuXulfLforI7NmzPYpBaGhoweQbBB577DGaN2/ujtu0aUObNm3ccceOHfnrr7/csRy6yz8ppKLgWFNhlevk/GIVoVF3w5resWMHU6dOxWazGdamMFBIKLQewj/7M5i/5bR76kCr1crWrVvdqw0fPpwHHnjArCyD2pNPPkm1atXccadOndxX2FFK0bhxYw4fPmxSdoFNCqkoOJu+gjTXdH0tXoWwKMOafv/99+nbt69MJednjh07xqJF+oAcqt3GqSI3MG19CmybBYl76N27N/369ctzu/Hx8fz3338GZ1u49O/fn+LFiwNgsVho27YtlStXBvRzsW+77Tb5YppLUkhFwUg9DRtcs8KUq5evkZuXs2fPHr7//nt69epFqVKlDGtX5J3T6fQ4pnnq1Cn69OnjjrsMHM93T5XXzx9eMTxfr5GamkqbNm146623vM5X6KKiovj000/dx1xPnDhBvXr13AO3jh8/zv/+9z8zU/RrUkhFwVj9GdjT9eXWQwy9aPeIESOIjIz0mIVGFJysx9YSEhJo2rQpGRn6yNxGjRrx999/ux8PLVcbrd6jenBwGRxanufXi4mJoVevXsyePZtdu3Z5lbvIWfXq1Rk3bpw7jo+P97j4w969e1m9erUZqfklKaTC987s1q9NCfq1Kiu3MKzpffv28c033/D8889Tvnx5w9oVuaOUol69ehw/fhyA8uXL88MPP7h7NpqmXfp3aT4Awl2nrKz4EJyOPL/uK6+8QpEiRXj//fe9yl/kzj333OMxz/CkSZP4448/3PGpU6cK9W5gKaTC91aO0HflafqAEyNNnjyZ8PBwBg0aZGi74vI++ugjtmzZAuiF8qWXXiIlJcX9eIcOHYiMjLx8AzFl9RHboH/J2vHD5de9jLJly9KnTx++++47tm3blufnC+8MHTrUYwrOvn37epxaU9hIIRW+dWi5vgsPoN4jUOp6Q5t///33Wb16NRUrVjS0XZHp8OHDHrtQHY7/Z+/M42s62gf+nZN9lYgtloiorbXvxJKEttbaukSJ7X211I9q3ypdEKpalBZdaNWuqFLVUq2SBBG1FVWh9tiJICSRdX5/nOTKTW5I3JvVfD+f+8mZOXNmnueck3nObM+kGjl//7//+z9q1qyZt0wb/0efuQ2w6xNIjM2zXGPGjMHZ2dnIMbyiYHBwcMDNzc0QHjJkiJED/r59+z5Wk8GUIVXkH6lJEDpZP7ZxgpajLV6Epmk0bNjQ4vk+7qSm3u9u3bx5s9HEnnfffZfBg81cumRtD77pDuLjb0DEZ3nOwsPDg7Vr12ZzBK8oeJ599lnc3d0BfQZwamqqYalNWloaX3zxBSkpKYUoYf6iDKki/zi4GG6e0o9bjtK79BRFnn379hltJ9a3b1+DP1eLUus5qNRcPz60FKLzPnHo6aefxsNDOfUoStjZ2fH9998bZvz+9ddfzJs3z+CBKikpyTAZraSgDKkif4i7Brvn6MfuPtBwUKGKo8iZpKQkpkyZYtiirEGDBrRt29bQKnVxcTHy4WoxhAD/SfrYuUyFkAmPvGepoujSpEkTdu3aZQivXbvWyJVhSUAZUkX+sOMjSE7fG9Jv4v0NnhVFgjt37pCYmAiAjY0N69evN0zasbGxYcqUKQXjjq9MbWgwQD++uBeO/5T/ZSoKHBcXF8NxjRo1eOuttwzhFStW8PvvvxeGWBZDGVKF5bm4F46t14+rPwtV21k0+/79+xtNxVfknf79+/PDDz8A+szb3bt3U79+/cIRptXo+7vDbP8Q7uV94pGi+NC0aVNat76/BG7z5s3Y29/3cnbs2LFiN56qDKnCsqQmwdb39GMrO2hnWW8o27ZtY8WKFUbLLRQPZ9OmTSxZssQQfv/9940MZ6HuoGLnCm3f1Y/joyF82iNlExERQVBQkNFEKUXRZ9myZbRrp39sJycn0759e8NWecUFZUgVlmX/NxCTPu29xSgoVdliWUspGTt2LFWqVGHEiBEWy7ckkpaWZrT8oFSpUkYehpo1a0a9evUKQzTT1O4JVdJ3efn7O71XI49cvHiR5cuXs3TpUgsLpygohBCsXr3asFXezZs36dGjh2H8vqiiDKnCctw6B3/O1Y89akKT/1o0+x9++IF9+/bxwQcfGHUFKbJz+vRpfH19DeOgvr6+LFyY8z6ghY4Q0GGK3osBeq9Gat72y+zTpw8tWrRg/PjxxMfH54OQivzG2traaKu3U6dOUbNmTTRNN1VXr1418uVcVFCGVGEZpIRt4yFVr7jp8KFFJxglJSXx7rvvUrduXfr372+xfEsKUkqGDBlCTEwMAE888QQrV640VEDFAjdvaJHu4D7mBOybl6fLhRBMnz6dixcv8umnn1pePkWB07RpU2bMmGEIz5kzh6+++qoQJTJNMfovUxRpjq2HqB36cd1AqNjUotlHR0fj6enJjBkz1ObO6URHRxMdHQ3oRsTR0dHIXV6HDh0Ma/mKDU2G6r0ZAHu+0F0I5oF27drRu3dvpk6dyoULF/JBQEVhMnLkSN5++21DeOzYsUabkxcWypAqzCfuOoRO0o8dPaCN5f3eVqxYkbCwMDp16mTxvIsrH330EbNmzTKEP//8c8OkjWKLlS10/FjfHSg1Cba8DWl5m8H5ySefULZsWU6ePJlPQioKiwoVKuDp6WkIX716lSeffNIQDg0NJSkpb0MClkDIXC6AFkLI3KZVPEZICb8Mh1O/6eGuX0KNzoUrUwll3759bNq0iQkTJgBw/vx57ty5Y1SRlBh2fAT7v9aPW4+B5q/l6fKUlJQCmYm89Zy+aXmHqk/ne1mKB3P+/HkaNmzI+fPncXR0tEieQgiklOJh6VSLVGEe/268b0RrdFFG1IJIKYmMjDSEq1SpQnh4uGH/zypVqpRMIwr6VmvuPvrxn7Pz3MVbqMt5FIVCpUqVCA8PNxjRv/76i0GDBhVI2cqQKh6d+GgInagfO5TW3b0pLMa9e/do06YN586dA/S9Pn/77TfDXp8lGmt7eOaT+128v4+B1Md3v0vFw9E0jdq1axvCV65coWXLlobwsWPHDP9LFi87X3JVlHykhD/egQR9lih+wfe901iIkJAQLl++bNE8izoTJ040bFHm4ODAzz//TJkylr2vxQbPRtA4fQnVtb9hd953iFE8vnTu3Jlhw4YZwu+++26+uSJUhlTxaBxZBaf/0I9rdIaa3SyafXR0NC+88AL//a9l16IWNeLi4oiKijKES5Uqxd9//20It27dGicnp8IQrWjQ6k3dHy/A3q/gwp95ziIlJYUNGzZYWDBFcWP27NlGzvKff/55i61JVYZUkXdunoGwD/Rjp/LQYaq+oN6CvPXWW9y+fZvp06dbNN+ixqpVqxg5cqQh/OabbzJw4MBClKiIYW0HnWenO2qQ8NubefbF+/XXX9OjRw9+/fXX/JFRUSyoUqWK4aM0Pj4eR0dHfHz0cfi0tDR+//13HnVCrTKkiryRmgyb34CUBD387Cdg72bRIkJDQ1myZAljxozhqaeesmjehc2lS5cYPny4IRwYGGi0Lk5hAo+a0C7dF++dS7D13Txtt/af//yH2rVr89prrxEXF5dPQiqKE46OjixdutQwKW3r1q1m/R8qQ6rIG7tmwtVD+nHj/4BXG4tmn5CQwLBhw6hWrRrvv29Zh/eFxb///mvwFVq+fHlOnDjBzZs3AXBycsLX17cwxSse1A+CaumbjZ/YCIdX5PpSOzs75s+fz9mzZ0vMO6WwLO3bt+fHH380TORbtWoVU6dOzfX1ypAqcs/prbA/ffuyMrX19X0WZvv27Zw6dYr58+dbbC1YYdO3b1/++EMfT7aysuKPP/7A3d29kKUqZggBT08H5wp6ePsHcPVwri9v164dr732GrNnz2b79u35JKSiuGJra0u1atUM4djYWBo3bpzr65VDBkXuiL0I33WDe7fAxgle3nB/nZ+FiYqKwsvLK1/yLgiWLl2Ks7MzvXv3BvT1bJUrV6Zs2bKFLFkJ4NI+WBMIMhVcK8PLv4B9qVxdevfuXRo2bEj79u359ttvLSKOcshQslEOGRSWIzUZNo3UjSjoLtzyyYgCxc6IxsfH888//xjCbm5uhiUsAI0aNVJG1FJUbApt0seyYi/A7/8DmbsttpydnQkLC+Obb77JRwEVjyPKkCoeTthkuPKXfly/P9Sy7FKX4s7hw4fp2bOnYcbfc889x5QpUwpZqhJM46Hgk94CPL0VInK/00ulSpWK1444imKBeqMUD+bwd3B4uX5cvj60U5M17t27x9NPP829e/cAaNGiBUuWLClkqR4jhNBni2f0iuz5HI7/UrgyKR5rlCFV5MzFPfddADqWgW7z9HV9lizi4kU2btxo0Tzzg/DwcG7cuAGAvb09tWrVMmzTJYSgdevWj4frvqKCnSs89w3YuujhLWPg2pEHX6NQ5BPKkCpMc/sC/PKavoWVla1uRF08H35dHkhNTaVfv34EBgYa9tUsSmQsWQGYP38+y5YtM4Q///xznnjiicIQS5GBuw90mav74025Bz/9V19nmgcuXLjA0qVL80lAxeOCMqSK7Ny7BesHQYLeAiPgA6jYxOLFfPDBB4SFhfHFF18UOX+y8+fP55133jGEp0+fziuvvFKIEilM4t0e2qY7a4i7CusH58nz0UcffcTgwYOLxObQiuKLMqQKY1IS4edX4OYpPdz4v/DUixYvZuPGjUyePJmgoCAGDBhg8fzzyrlz5/jyyy8NYX9/f6pWrWoIV6hQocSsay1xNBoCDdPdKt74V39/UxJzdem0adOoVasWL774ImfPns0/GRUlGrWOVHEfmQabRumeYwBqdIUuc/SuMwty/PhxmjdvTvXq1dm5c2ehGagzZ84YFmFHR0fTvHlzjh8/jo2NTaHIozCDtFTYOMJ4b9zOc0CzeuilJ06coHnz5nh5ebFr1648bRKg1pGWbNQ6UkXekBK2jb9vRCs1g2dnWtyIgr7jiY+PDz/++GOhGdHk5GSaN29uaIWUKVOGEydOKCNaXNGsoPNn+jpTgBObYMvYXK0xrVGjBqtWreLIkSMMGjTokR2XKx5flCFV6EZ0+xT4+zs9XLoGdP/a4jN0M2jcuDEHDhww6jotCF599VXCw8MBsLGxYc2aNbi53Xe4b2X18NaLoghjba/P5M3Ydi1yLWybkCsH988++ywzZsygSRPLzwVQlHysC1sARREgYib8tVA/dvOGPsstvqNLVgpiqci2bduwsrKiffv2ADRr1ozbt28bzvv5+eW7DIoCxt4Nei+DH/pCzEn4e4U+67z9+Idu9ffmm28WkJCKkoZqkT7OSAnhM2DPF3rYpSL0Xg5O5QpXrkckLi6OY8eOGcIXLlwwcpTw3//+ly5duhSGaIqCxLGM/h6XSu/xOLgItr6jj6MqFPmAMqSPKzJNd/23N32mqlN56LMCXCtZvChL7UJviqSkJMPx3r176devnyH88ssvs2DBgnwrW1GEcU5/n9289fCR1fqm4KnJhSqWomSiDOnjSFoK/PEOHFysh10qwQur71c6FmTFihXUqVOH5cuXWzzvq1ev4uPjQ2qq3tJo27Yts2bNMpy3trZWflUfZ1zT32uPWnr4+Ab4ZRgk5X5z78jISLXtmuKhqFrmcSMpDn5+Ff75Xg+7V4MXvwc3y0/8WblyJQMGDKB9+/aGLcXMQUpJ165dDZtily9fnjfeeIP4+HgAo/FQhQLQhymeX6n7iQY4sw1+CIS4a7m6fMSIEXTu3FkZU8UDUYb0ceLuVVjzkl6ZAJSpA8+v1sdGLcyqVavo378/bdu25eeff37kZS4zZ840jHsKIahVqxZRUVGG8//73/9wcXGxiMyKEoqDuz5mWrWdHr52BFb1guhjD74O+O677/Dy8qJLly7K+5EiR5QhfVy4ckivPK6n75tZtb3eEnWy/D6Zy5cv5+WXX6ZNmzZs3LgxTwvct23bxv79+w3hS5cuGYVnzZpFgwYNLCqv4jHAzgWeWwB1X9LDdy7B6j4P3TWmQoUKhISE4O3tTefOnfn+++8LQFhFcUMZ0pKOlPD3SljzIty9rMfV6wc9FoCtc74U2apVKwYNGsSvv/76UCN68uRJ/vzzT0P4r7/+MnIO/8knnxhNIFIoHhkrG+jwEfi+DQhIjodfR0LYlAdOQqpQoQI7duygefPm9O3b12hmuEIBykVgySY5HkKC4egaPaxZ6w6+Gw566Jq6/CI6Opp///2X1q1bA7B27VoWLFjAr7/+Cuh7fdra2qpJQor85UwIbB4NiekO7j2bQKdPoVSVHC9JSEhg8+bN9OrVyxCnXASWbHLrIlAZ0pLKlUPw2xtw84wediwLXT+HSs0LVIyEhAQOHjxIq1atANi/fz/9+/cnMjLScD4uLq7I7f6ieAy4HQW/DIfrR/WwrTP4BUOd3rn+0FSGtGSjfO0+rqQmw59z4fvn7xvRSs2h3y/5YkSPHj1q5Js0OTmZTZs2GcJxcXF06tSJ5GS966xRo0asW7fOcN7BwUEZUUXhUMoLXloLDdJ3H0q6C7+/BRtf0yfmKRS5RBnSksTlv2DlcxAxS18rqtno40F9vrO4t6KUlBQmT55M/fr1GTp0qMFQappG//79uXxZH48tU6YMW7duNXTVappGnTp1LCqLQvHIWNuD/yTosVD3iARwcjMsfRoOr8iV0/vDfx5m0qRJpKSk5LOwiqKKMqQlgYSb+s4tq/vcn9Jf+gkIXAfNhudqK6m8MG3aNFq3bs3EiRMJDAxk9+7dHDhwANDXckZERBi1Mps2baocwiuKNtX8of+vULObHk66A9ve12e6X9r/wEv/3LaH4OBg2rVrl69evBRFFzVGWpxJSYTDy/Su3IxJE1a20GwENH3VYru3zJ07lzZt2lCvXj0+/fRT3nnnHezs7FiwYAF9+/blwoULVKhQAWtrtQeCogRwZpv+YXrn0v24Gl2hzdt6d3AmMsZIr0fcYPjw4cTHx/Puu+8ybtw47OzyZ/ckRcGhxkhLMqnJumeipU/D9g/vG9EqraHfJmg5Kk9GNC0tjXv37hnCU6dONVovd/HiRY4cOYKmaaxbt47OnTsTGRlJ3759AahcubIyooqSQ7UACPodmr2mf5iCvk/vkg76Hqe3z2e7JDAwkMjISHr37k1wcDBdu3YtYKEVhYlqkRYnUu5B5I+w9yuIzfTP7O4Dbd+Bah1yNdswKiqKuLg4w1jl+PHjsbGxYcKECYDuH1fTNIOhzMydO3eUJyHF40PsBX2HpOMb7sdp1lCrBzQewtb4i4DxrN3NmzcD0KlTpwIVVWF51PKXksTdq3oX7uHv4N7N+/HOnvpXc92X9MXmORAeHs7JkycZOHAgAPPnz2fv3r2GnVH2799PTEwMTz99vzK4deuW0abXCsVjzbV/YPdsOL3FKDqmbG3O+/jToPkbD/wfVBRPlCEt7qQm64vGj34PZ0JBZtpL0aUiNB0OT70A1nZcvXqVkydP4uvrC8CmTZtYuXKlwUPQ5s2bWb16NYsWLQLg+vXr3LlzBx8fn2zF7t27lxkzZrB582bOnDmDh4dHvquqUBQbrh3R9+899bvxjF7HMvDk8/oaVI8aJi+9d+8eAwYMICgoiC5duqgJeMUAZUiLI2kpcGE3/LsJTv0GCTEAJCSlEXUrlVr1m0OjIRy5V4lvFy/l008/BWDnzp2MGTOGiIgIQHe7t2HDBt58881cFXv37l1WrlzJvHnzOHDgAK6urowYMYIxY8bg7u6eP7oqFMWZ2+fh4BJS/l6Bdco943NlakHN7vBEJ33YJX245dChQ3Tp0oVLly7h5eXFK6+8wsCBA6lcuXIhKKDIDcqQFhcSYkg8sY2Tu37iKY7AvVucv5nCJyG3md3bA2yd+dumOS9ODyHyxGkAzp07x7hx41i5cqWeRUICFy9e5IknnngkEYYOHcqCBQuoV68er776KkFBQbi6ulpMRYWipBJy6hfKXdzPU1eOwKV92RO4eeuTl7zaQMUmJGsObNiwga+++oqtW7cihOD9999n8uTJBS674uEoQ1qESEhIYMuWLTzXvTvEXuT6sR0M/d8k1g+rBtHHuHgrhWafXubSJN3P540Ejd7L4whb8wXU6My9VI3Q0FCzJy8kJiaanJJ/5MgRYmNjadWqFaKQfPAqFMURIxeBt87Cv7/oO8rcOG4itYCydXQPY5Wac/KeByvX/0arVq3o2LFjgcqtyB3KkOYjKSkphIeHGzaRvnfvHm+//TZz5swBIDY2ljp16nDxn3C4Hsnds/sp1y2YuM/qIhJvk5gi6bXwGhuHlkMIQWqaZPNJ6NqlM/h01H/2pcySMTU1lRMnTnDgwAF27txJSEgInp6eak9FhcKC5OhrN+YUnNkKp7fqLdWcPCS5VIQytY1/7tVAsyYoKIg7d+7QsmVLmjZtSpMmTdRQSwFTpAxpaGgofn5+j3RtfhEZGUnt2rUzbhRff/01r7zyCkII0tLSCAwMZPXq1QghSElJoVy5ckRHR6NpGikpKTg4OHDv5mWsEq6TFnuZqr4vcGbFSHZG7KF95QTeWnKQGd1LoWn6Mzh2NYla5Wzut/g0G6jQACq3hCq+ULGJxWb9nTlzhrp16xIfHw+Ai4sLbdu25dlnn2XUqFEWKSODovhs85PHSd/HSVd4NH1z5bQ+8Q5cPgAX9+i/K4cgLedt27CyBdcqvLH2Mhv2XeL05VuGUz7VvPljyxaqVX+0YZwM1LPNHbk1pAWyiv5RlIiKiqJy5coGH62hoaG0bdvWMNNt0aJFBAUFGRwBvP3223z44YfY2OjGqGPHjmzatAlbW31BdenSpbl8+bKha7Nhw4bcvn0bexsrRMo9Ro8eTVC3NjhqSWiJsZyJ/It7exbiIBKwvneb/3asQcr6V7FNuYX13SuEjPCEr5uCJtCA8+Nc4e8lhO68iV8nd2b2yLR0RGjUfrIelKsL5etCuXpQ9kmwccjVvUhLSyMiIoKrV69y5coVoqKiOHXqFFeuXGH79u3ZumOrVKnCK6+8QsOGDWncuDF16tTJN4cJ6h+y5PI46Qr5qK+dC3i313+grwe/fBAu74Prx3S3nrfO3G+1pibBzVN8GgCfBrgRE+fCgQtJ7DufyF8Xr1Fx/bPg4gFOZfVdnRzLgL0bPSespqxHaSp7VsDTswIVPCvhWdmLJs1botmX0usbKzsQQj1bC5On2jXxz6+xs7UBKZmy4GfeCnoWeztrkJLXP1nFx//XCwc7G0DS7/2FfP3uyzg52MHFvTzbsg5rP/4vzo52ICVNBk4n7MtRODumG7pn3uXsuvdxddLPP9XxPS7+9D6ujrrhe67reM7/MI5STtaQlsrokR/Ry/0wbo42IFNYuegb3m1yAzdHa0hLweH2cRK/D8LWTkBaCv/nV4a0ZV1AS4KUe6wcWB7ty7qg6ctKzrxTBvvVXSG9BRkxSMLOD0gBJPBhC+DMFqSmf6W08TaeupRTQLkAACAASURBVH4uJoVkbIhOceVvq6akOHmS4liBxr4dsapQL5vRnDNnDrGxsSQkJHDnzh1u377NrVu3+P7777ONYwohCAgIICkpCQAbGxuqVatG9erVSUhIwNHR0fihWlsbZvQqFIoihrU9VGmp/zJIuQc3TuhG9cZxfVbw7SiIvUBp7tKxlgMda2XUIWkQf13/pZOYIrkWdYWIA8lcu3u/G9lKg8QZVQ31mh5pi9xzi96N5+DmZIuTvS1ODnY42tvi7GDHmz2e0p1OaFYg9L9pWPHnv9ewtrbBxkb/WVtbY2tnR7VKZfR0GR/0QiAlJCanIoSGEKT/FWiahmalASI9vTA+FmQKk0M68r6f8pWDcHBJ3q7JA3kypBUDhiMESAk349OYtXgDp96vhLujFVtCLhJc7wQOjrqBWbv1LL+E7gMB95IlaRIqdhrD2fGVKe1kRWP3W8g9n4O93uJMTU7As8t7ZHQep6RJyneZwMVgPf3m/7rjeHQxWOk30I5kyj3/GRm9zRIo8/JCrk2uQmknK37uZw3Rewyyf/FbFB/8eCKbTjem6OkruBrfinITznMzPvu4RszCXrhX8ALncuBUQf/rXIGGT3Xk1q3bellb73sdiokZjruJlmdwcDA3b97EysoKFxcX3NzcKFWqFAkJCSYN6W+//YabmxsVKlSgbNmyag2aQlGSsLaH8vX0X2akhHu3DEaV+OsQdx3io9P/6sd2ibHset0TgORUydU7qVyOTeVGXCpWWhajk5pEctI9TlxJ4FZCGvFJkrikNBJTwMlW8Gajm2QlITGN1uOissU72griplXNFh+XmIZLHtOXfi8KIUATQje+gLOd4MpkL5PpK0+6kC3eyVZwITj75uxJJ2Pw8P3ZZPqoidnTxyWm4f1B9vxzIk9jpLnOVaFQKBSKEoBFJxspFAqFQqHIjtr9RaFQKBQKM1CGVKFQKBQKM1CGVKFQKBQKM8iVIRVCVBZC/CCEuCWEuC2EWCuEyD7VKft1XkKI9UKIs0KIeCHEdSFEqBCis4m0pYUQs4UQp9LTnhZCzBVClHkUxczhUfU1kc84IUSaEGK7iXNCCPGOEOKMECJBCHFQCNHbMhrkScZ81VUIUSP9Of4jhLgjhLgkhPhJCFHfclrkSc58f7ZZ0gWmp8s+hTGfKShdhRAVhRALhRCXhRD30v93PzRfgzzLWRD/t0WinjJH13Tdsv5Ss/5PFpU6Kl2WfNXX7HpKSvnAH+AAnAAOA93Tf4fT4xwecu2TwDdAP6B9+rUbgDSgZ5a04cBV4BWgHTAMuA7sepiMlvyZo2+WfHyAO8BlYLuJ8x8CCcAb6ffmKyAV6FSSdAVGAH8D/wP8gB7ALiAeaFQSn22mdKXS01wEokqirkBV4AKwHXgeaAsEAZNKqL6FXk+Zqyt6/bsAaJ7lZ58lXaHXUQWlr7n1VG6UeB1IBqplivNOjxv9CDfFCogCfsoUVyNd2f9mSftq+oOrUYAPzSL6ApvTX7yQrP+QQFngHjAhS/wfwMESpmtpE+ldgRhgcUHpWlD6Zkn3NfArsIiCN6QFomv6+d2AVpD6FYa+RaWeMlfXdB0mPyRNkaijClBfs+qp3HTtdgd2SynPZERIKc+if5n1yMX1RkgpU4HbQEqmaNv0v7ezJM8IF+RYrtn6CiFeBhoB7+SQpBNgA6zIEr8cqCeEyL5iOX/Id12llDEm4mKBf4FKeRfZLAri2Wak8wVeRv/SLQzyXVchhA/wDDBHypy8shcYBfFsi0o9ZdE6OQeKSh0FBaCvufVUbh78U8ARE/H/oHfdPpT0vnYrIUR5IcQE9C+7uZkE/gcIA8YLIZoIIZyEEM2B8cAmKaWpPYnyC7P0FUK4AbOAMVLKWzkkexJIlFKeMlGGyE05FqIgdDV1nTtQFzia22ssRIHoK4SwBuYD06WUpx9RVnMpCF190Z2KJQohfk8fH40RQiwRQpR+VMEfkXzXtwjVU2bXycDw9OcVJ4TYKoRok+V8UamjoGD0zUZe6qncGNLSQHafUXqTN7d7+kxHb4ZfRu+DDpRShmZJ0xW9z3sv+hjFbuAU+rhLQWKuvp8Ax6WUSx9Shql/1phM5wuCgtDVFJ+n/52dx+vMpaD0HYfeevk4b+JZlILQtSJ6pfotcBy9FfM2+v/y5jxJaz4F9WyLQj1lrq7LgNeADsDQ9Py2CSHaZSmjKNRRGWXlt76myHU9VSC7vwCfAiuBCsAAYKUQoo+UclOmNAuAFuiD+MeAOsBkYC3QrYDkNAshRFugP3r3UInmUXUVQrwDBAJDCrG1lmdyq68Q4gngXaCHlDKpIGSzNHl4thkf4iFSypHpx6FCiFj0//FnpZS/5ZecliKP73Kxr6eklAMzBcOFEBvQW3wfoE8qKlE8ir55radyY0hvYtrq5/SVkA0p5SXgUnpwkxAiBP0LcFO60F3ThQ7I1FLdKYQ4A/wuhOgupczucTh/MEffeehf55eEEKXQv9atAS09nJBeud4E3Excn/GVl62/Pp8oCF0NCCGGoc8EfFdKmX9bMeRMQeg7B9gK7MmUzhZ9hKMUenfZPYto82AKQtcb6en/yHL97+nXNAQKypDmu75FqJ4yu07OjJTyrhBiIzA4SxlFoY7KkCW/9TXwKPVUbrp2/0Hvo87Kkzz6GNc+IPPOtHXRx1r2Z0mXsX1LnUcs51EwR9866NPhb6b/YtDHkVqlHw/LVIZd+mSNzDyFfh8KauywIHQFQAgRBHwBzJBSFlaXZ0HoWwfokiVdX/QJCzHAVLM0yD0F9R4XFQpC36JST+VHnWyqjKJQR2XIkt/6AmbUU7mcepwEeGeZepzEoy1/EejjCpGZ4gaiTx/3z5L2GfSpy/3yWs6j/szRF31dWdbfX8Ah9PV1FeX9qeWJwPgs1/8BHCpJuqan7YU+Rv5VQelWiM+2uYl0v6KvPWwL+JQgXa3Qe5o2ZLm+b/r/c0AJe7ZFop4yR9cc8nMFzqF30WfEFYk6qqD0TY9/5HoqN4U6ok8BPgQ8l/47iD7g7pgpnRf6kpb3M8VNRB+ofTH95XwRvdsnBXghUzoX9EXdF9C//vyA4eiTk85kLqcAHtoj65tDfjmtv/sIfbFv5sXOKUDnkqRr+nNPQJ+c0Qp9fCnj17CgdC3IZ2siXWGsIy2o93gAunH5CngafVJHDPBHSdO3qNRT5uiKPtnzK/S6uD36x8Fh9DWjrbOUU+h1VEHpi5n1VG4VqQysQZ/FdRt9YN0rS5qq6f9Q4zPFdUf/grmSLuQZYD3Q0kQZldC9IJ1Kf3in0McuPAvyoZmjbw55hQBhJuIF+qSUM+n35iDQq6Tpiv4xlZrD73RJ0zeHdIuAcyVVV3TPZYfT3+OLwGcU4MdvQepbVOqpR9UVfULUDuAaeovzOvAj0MREGUWijioIfc2tp9R+pAqFQqFQmIHa/UWhUCgUCjNQhlShUCgUCjNQhlShUCgUCjNQhlShUCgUCjNQhlShUCgUCjNQhlShUCgUCjNQhlShUCgUCjNQhlShUCgUCjNQhlShUCgUCjNQhlShUCgUCjNQhlShUCgUCjNQhlShUCgUCjNQhlShUCgUCjNQhlShUCgUCjNQhlShUCgUCjNQhlShUCgUCjNQhlShUCgUCjNQhlShUCgUCjNQhlShUCgUCjNQhlShUCgUCjOwtmRmDg4OV+7du1feknkqFAqFQmFp7O3tryYkJFSwRF5CSmmJfPTMhJCWzE+hUCgUivxACIGUUlgiL9W1q1AoFAqFGShDqlAoFAqFGShDqlAoFAqFGShDqlAoFAqFGShDqlAoFAqFGShDqlAoFAqFGShDqjALPz8/NK14vkbe3t74+Pjk6RpN0wgICMgniSxLTrJGRETg5+eHh4cHmqbRu3fvQpCu6HHu3Dk0TWPIkCGFLYqimFE8a0BFjoSFhaFpGpMnTy6Q8oQQxdaQCiEQwngZ2aBBg9A0jaioqEKSynKY0u/27dt0796dw4cPExQURHBwMIGBgYUkYdHD1D1TKB6GRT0bKR4/li1bRnx8fGGL8Uhs27YtW1xJqkgjIyNxdHQ0itu7dy8xMTFMmzaNMWPGFJJkRZNKlSoRGRlJqVKlClsURTFDGdISRkF7lqpcuXKBlmdJqlWrli2uJHnmqlmzZra4S5cuIYSgfHnlyTMr1tbWJu+ZQvFQpJQW++nZPZ6EhoZKIYScNGmSDA0NlW3btpXOzs7Sw8NDBgUFycuXL5u8bt26dbJNmzbSxcVFOjk5yaZNm8oFCxZkS5eWlibnzZsnmzZtKt3d3aWjo6P08vKSffr0kQcOHJBSShkcHCyFEFLTNCmEMPw0TZPnzp0z5BUbGyvfe+89Wbt2bWlvby89PDxkz5495aFDh7KVW7VqVVmtWjV58+ZNOXz4cFm5cmVpZWUlf/rpJymllO3bt5fpriGNuHbtmhwxYoSsWrWqtLW1lZ6ennLgwIHyzJkzeS7DFKNHj5ZCCHn8+HGjeF9fXymEkOPHjzeKnzt3rhRCGOWZUW4G3t7eJu+fv7+/IU1G+OrVq3LAgAGybNmy0sHBQbZs2VKGhobmKG9WcrpvUko5cOBAKYQwemaLFy+WQgi5ZMkS+dtvv8nWrVtLJycn6eHhIQcOHChv3LiRLR9Tsmf9aZomw8LCDGlCQ0PlM888I93d3aWDg4OsW7eunD59ukxOTjbKO/P7vnPnTtmhQwdZqlQpWbp0aZPn27dvL52dnaWnp6ccN26cTEtLk1JKuXDhQlmvXj3p4OAgfXx85Lfffpvrezhx4kQphJBhYWFy3rx58qmnnpL29vayatWqcvz48TIxMTFPMp89e1YKIeTgwYOzlWWp+6IoOqTbK4vYPtUitTC7du1i6tSpdO/enddff519+/axfPlydu3axd69e3F3dzeknT59OuPGjaNcuXIMGjQIW1tb1q5dy9ChQzl48CBz5841pH377beZOXMmDRo0YNCgQdjZ2XHhwgVCQkKIiIigUaNG+Pv7c+7cORYvXoyfnx9+fn6A3l3p5uYGwI0bN2jbti3Hjx/H39+fbt26cePGDdauXcuWLVvYunUrLVq0MJQrhCAxMZGAgAASEhLo1asXAKVLlzacz9oVev36dZo3b05UVBRPP/00/fr14/jx4yxbtoxNmzaxc+dOoy//h5VhCj8/P+bMmUNoaKghr4SEBPbu3YsQgtDQUKP0oaGhaJpGu3btjMrNzBtvvMGiRYs4fPgwo0ePNtwzb29vo3S3bt2iTZs2uLm5ERQUxLVr11i1ahWdOnVi//79PPnkkznKnbnsnLqQczonhOCnn35i48aNPPfcc/j6+rJ9+3aWLl3K6dOn2b59+wPLDA4O5uDBg/z000/06NGDhg0bGum3atUq+vfvj7OzMy+99BLu7u5s3LiRsWPHsnPnTn766adsee7cuZMPP/yQjh07MmzYMKKjo43O7969m2nTptG1a1eGDRvGr7/+yvTp05FSUrZsWT766CN69OiBn58fq1atYujQoVSvXp327dvn+h7OmDGDHTt28NJLL9GtWzc2btzIlClTOHLkCOvWrcuzzFnJj/uiKGFYyiJL1SI1fOEvXrzY6Nz48eOlEEKOGjXKEHfy5ElpbW0tq1SpIq9du2aIv3v3rqxbt67UNE1u377dEF+6dGnZrFkzk2XfunUrmxyTJk0ymTYwMFBqmiZXr15tFH/q1ClZqlQpWb9+faN4b29vqWma7NatW7YvfCml9PPzk5qmGcUNHDhQapomp0yZYhS/aNEiKYSQAQEBeSrDFDExMVLTNBkYGGiI27JlixRCyI4dO0o7OzsZHx9vOFeuXDnZqFGjbOVmbpFKKeWgQYOyteAzk/GMR44caRT/7bffSiGEHD58eK7kN3XfHiRDRovU1tZWRkREGOLT0tKkv7+/1DRN/vnnn9lkzdwizchH0zS5ZMkSo/jbt29LV1dX6ezsbNTKT0lJkR07dpSapsmlS5ca4jO/78uXL8+mQ+bzmzdvNsTHxcVJT09P6ejoKKtUqSLPnz9vOLd//34phJDdu3c3eV+yktED4+joKI8dO2Ykc0BAgNQ0Ta5bty7XMptqkVr6viiKDpSoFmnoZLh+tGDLLPsk+E3Il6xr1arFwIEDjeLGjRvHF198wfLly5k9ezYAy5cvJy0tjbfeeouyZcsa0jo5OREcHMwLL7zAkiVLaNu2reGcvb29yTJzOznixo0brFmzhs6dO/Piiy8anfPx8WHo0KHMmjWLo0ePZmtVTZ8+HVtb24eWkZSUxPfff0+5cuWyTWYZNGgQs2bNIjQ0lAsXLmQbX81tGQDu7u7Ur1/fqOUZEhKCo6MjY8eOZevWrYSHh9OxY0f++ecfrl+/Tr9+/XKV98NwcnLi448/NoobOHAgw4YNY+/evRYpIyf69etHy5YtDWEhBAMHDiQ0NJS9e/fSvHnzR8p3/fr13Llzh9GjRxv1FlhZWfHxxx/TrFkzlixZQlBQkNF1TZo0eeB97dChA88++6wh7OjoSNeuXVm4cCHDhg0zegcaN25M9erV+fvvv/Mk+4ABA6hVq5aRzFOmTMHX15elS5caejhyK3Nm8uu+KEoWhW9Irx+Fi38WthQWw9fXN1uco6MjDRs2JDQ0lKioKLy8vDh8+DCAUVdjBhldsocOHTLEvfTSS8yfP5/GjRvz/PPP4+fnR7NmzbCxscm1bHv37iUtLY24uDgmTZqU7XxkZCQAx44dMzKk9vb21KlTJ1dlHD9+nHv37vHMM8+YNIrt27fnn3/+4dChQ0aVaF7KyCCjezcyMpI6deoQGhpK69atadeuHfb29oSEhNCxY0dCQkIQQhjuq7nUrFkz22xYKysrypcvz61btyxSRk40btw4W1zGfTSn7EOHDiGEMPk+NmnSBGdnZ6P3MYOmTZs+MN/69etni/P09MzxXIUKFdizZ09uxUYIQZs2bbLFt2zZEmtr60eSOTP5dV8UJYvCN6RlHz6eVJzKLFeunMn4jFmSt2/fBiA2NtYoPjMeHh5YW1sb0gDMnTsXHx8fFi1axPjx45FS4uLiwoABA/j4449xcnJ6qGwxMTEAbN++/YHjaXFxcbnSyRQP0gv0ijJzukcpIwM/Pz9mz55NSEgIVatWZd++fUycOBFbW1tatWpFSEgIoI+P5lQZPgqurq4m462trUlNTbVIGaYQQpgs29pa/zc2p+yHPbfy5cubXFv7sNm/puS1srLK8Zy1tTUpKSkPlTczpt4dIQRlypQx/L9lJi8zlvPrvihKFoVvSPOpi7WwuHbtmsn4q1evAve7YTMqkatXrxq+0DOIiYkhJSXFqKKxsrLirbfe4q233uLSpUuEhITwzTff8MUXX3D37l0WLVr0UNky8hs7dixTp07NtU55WVeZWS9TZMRnrUQfZe1mu3btDBOLnnjiCZKTkw2tTj8/P6ZMmcKdO3fYsWMH9evXN0weKgpkOLFIS0vL5tDCVOWf3+TmuZkyfEVhza2p/zkpJdHR0SaXZ1n6fS6q90VRcBRPlzRFmPDw8Gxx8fHxHDx4EDc3N7y8vABo2LAhUkqTLcOMcb9GjRqZLKNixYr069ePLVu2ULZsWTZs2GA4l/G1b6p10qxZM4QQ7N69O8965ZZatWphb2/Pnj17SE5OznY+Q98GDRqYXVbGOGlYWJhhfDRjjNDf35+UlBTmz5/P9evXc92t+6D7Z0kyZm9fvHjRKF5KabKrML950Pt44MAB7t69m+P7WJhIKdmxY0e2+IiICFJSUgwzkx+V4npfFAWLMqQW5vjx49lahx999BE3b940mpDw8ssvY2VlxSeffML169cN8Xfv3iU4OBghhCF9UlKSSeMXGxtLQkKC0SSkjCUj58+fz5a+fPnyPP/884SFhfH555+blP9hSygehq2tLS+99BJXr15l5syZRueWLFnC4cOH8ff3t5gjBz8/P65fv87ChQtp3bq1oZuzRYsW2NvbM2PGjDyNjz7o/lmSZs2aIaVk8eLFRvEzZ87kzJkz+Vq2KXr06IGrqysLFizgxIkThvjU1FTGjRuHEIIBAwYUuFy5YdmyZYbxfdBlHj9+vEVkLs73RVFwFH7XbgnjmWee4bXXXmPjxo3UqlWLvXv38scff1C9enUmTpxoSFe9enWmTp3KuHHjqF+/Pi+88AI2Njb8+OOPnDt3jhEjRhhm7CYkJNC6dWtq165N48aNqVKlCrdv32bDhg3ExcUZ+dWtXbs2FStWZNWqVdja2lK5cmWEEIwaNQoXFxe++uorjh8/zuuvv86iRYto0aIFzs7OREVFsXv3bq5du2a2y7/p06cTFhbGe++9R1hYGI0bN+bYsWOsX7+esmXL8uWXX5qVf2Yyxkmjo6ONjKWNjQ2tWrVi27Zt2daPPoiAgAA++eQThg4dSp8+fXBycqJq1ar079/fYjIDDB48mOnTpxMcHMxff/1F9erV2bdvH//88w/t27c3+UEjLeR1yVQ+rq6uzJs3j6CgIJo1a2a0XvLo0aN0797d4vfAEggh6NChAy1btiQwMBB3d3d++eUXIiMj6dGjBz179jQr/+J6XxQFi2qRWphWrVrx22+/cf36debMmcOBAwcYMGAAO3bsMHLGADBmzBjWrl1LjRo1WLx4MfPnz8fDw4NvvvmGOXPmGNI5OTkxbdo0vLy82L59O5999hk//fQTTz31FD///DOjR482pNU0jR9//JGWLVuyatUqJk6cyIQJE7h58yagt7giIiL48MMPAf1rft68efz111/4+vqycuXKbDo9bLwn6/myZcuyZ88eRowYQWRkJDNnziQiIoIBAwawZ88ek27YHnVMKWOc1FSr09/fHyEEDRo0yHF8NGu5nTp1MrRiZ82axYQJE1i4cKFR+gfJmls9ypUrR2hoKB06dGDLli0sWLCA0qVLs3v3bry9vXN0yPCgcrOef5BjB1MEBgaydetWWrVqxZo1awzv4LRp01i7dm2uyszL+QddlxfeeustZsyYQXh4OLNnz+bu3bu8//77rF692iIyW/q+KEoewlJfuQDpLs8sll9xIiwsDH9/f4KDg5kwoWRNoFIoiiKTJk1i8uTJhISEWGxGtuLxQQiBlNIiXzyqRapQKBQKhRkoQ6pQKBQKhRkoQ2pB1NiIQqFQPH6oMVKFQqFQPHaoMVKFQqFQKIoIypAqFAqFQmEGypAqFAqFQmEGypAqFAqFQmEGypAqFAqFQmEGypAqFAqFQmEGypAqFAqFQmEGypAqFAqFQmEGypAqFAqFQmEGypBaiHPnzqFpGkOGDDE7r2PHjtGtWzfKly+Ppmk0btzYAhIWHzRNIyAgoLDFsDiWfEcUCkXRQW3sbUEs4Ws3LS2Nnj17EhUVxYABA6hYsSIVKlSwkIRFAz8/P7Zv305aWprJ8yXZZ3FJ1k2heFxRhtRCVKpUicjISEqVKmVWPqdPn+bff/9l+PDhfPHFFxaSrmjxMGMSGRmJo6NjAUpUMFjqHVEoFEULZUgthLW1NTVr1jQ7n0uXLgFQvnx5s/MqrljiPhZFLPWOKBSKooUaI7UQOY1/eXt74+PjQ1xcHK+//jqVKlXC3t6eBg0asHbtWqO01apVw8/PDyEEwcHBaJqGpmksXbrUkObw4cP06dOHcuXKYW9vT82aNXn//feJi4vLUZ6jR4/So0cPPDw8sLKyIjY21uh8ZGQkXbp0wc3NjbJly/LKK6+QkJAAwM8//0yLFi1wcnKicuXKTJ06NZvuly9fZsKECbRo0cIgV40aNRgzZgx37941SqtpGtu3b0dKadAv633LOkYaEBCAjY0N165dM3nve/TogaZpnD171hAnpeSbb76hZcuWuLi44OLigq+vLz/++KPJPEyR8Qy2b9/O/PnzqVu3Lg4ODnh7ezNhwgSSkpKM0oeFhaFpGpMnTyY8PJyOHTvi5uaGh4dHtmeSlbCwMJ599llKly6No6Mj9erVY8aMGaSkpOSpDIVCUfAoQ5rPCCFITk7mmWee4Y8//uD5558nKCiI06dP89JLL/HHH38Y0r7xxhsMGjQIKSV+fn4EBwcTHBxMw4YNAb0SbdWqFZs2baJLly68+eabeHh4MHXqVPz9/UlMTMxW/okTJ2jVqhW3b9/mP//5D0FBQVhZWRnOnz59Gl9fXzRN45VXXqF69eosWLCAwYMHs2bNGvr27UutWrV49dVXsbGxYfz48SxZssSojO3btzN79mwqVapE//79GTFiBOXLl2fmzJl07NiR1NRUQ9rg4GC8vLwQQjBp0iSDjj179szxHvbv35+0tDRWrVqV7dzNmzfZvHkzvr6+eHt7G+IDAwN59dVXiYuLY9CgQQwaNIjLly/Tp08f5s6d+/AHx/0u6BkzZjB27Fh8fX15/fXXcXFxYcqUKQQGBpq8bufOnQQEBGBnZ8ewYcPo1avXA8tZtWoVHTp04M8//+SFF15g1KhRAIwdO5Y+ffpYpAyFQpGPSCkt9tOzyzvt27cv0HB+cPbsWSmEkIMHDzaK9/b2lpqmyd69e8vk5GRD/NatW6UQQnbu3NkofWhoqBRCyEmTJhnFp6amSh8fH2llZSV37NhhdG7QoEFS0zQ5efLkbPJomianTJmSo7yapsl58+YZ4lNSUmSjRo2kpmmyfPny8tChQ4ZzFy9elPb29rJevXpGeUVHR8v4+PhsZXz44YdS0zS5YsUKo3g/Pz+paVq29BkIIaS/v78hfPv2bWlvby+bNWuWLe28efOkEMJIh4y4kSNHyrS0NEN8fHy8bNGihbS3t5eXL1/OsfwMgoODpRBCOjo6ymPHjhniU1JSZEBAgNQ0Ta5bt84Qn/HsNE2Ty5cvz5afqXfk9u3b0tXVVTo7O8vjx48bldGxY0epaZpcunRprstQKBS5I91eWcT2qRZpAfHpp59ibX1/SDogIICqVauyd+/eXF2/c+dOPGDF1QAAIABJREFUzpw5w3PPPUebNm2Mzk2dOhUbG5tsLUUAT09Pxo0bl2O+TzzxBK+++qohbGVlRZ8+fZBS8txzz1G/fn3DuYoVK9KmTRsiIyONZtx6eHjg4OCQLe9hw4YhpTRqdT8Krq6udOvWjf3793PixAmjcytWrMDW1pYXXnjBEPfFF1/g5ubGrFmzjCY1OTg4MH78eBITE1m3bl2uyx8wYAC1atUyhK2srJgyZQpSSqNu9wyaNGlCv379cpX3+vXruXPnDkOHDjUaP7WysuLjjz9GSmnyuealDIVCkb8UiclGoaGhBRouaNzc3PDy8soWX7lyZXbv3p2rPA4dOoQQgnbt2mU75+npSY0aNTh69ChxcXE4OTkZztWvX9+oKzcr9erVM5lfxrVZqVChAmlpaVy9etWQDmDNmjXMnz+fQ4cOcfPmTYOhFUJw+fLlXOn4IPr378/atWtZsWIFwcHBAJw/f57w8HC6d+9O6dKlAUhISOCff/7By8uLDz/8MFs+GeOsx44dy1W5QohsHy4ALVu2xNramkOHDmU717Rp09yq9cDn2qRJE5ydnc0uQ6FQ5C9FwpCWdHJa7mBtbZ3jWsqsxMbGAjnP5q1QoQJHjx4lNjbWyJA+bPavq6trtjgrKyuEECbPZbSqk5OTDXEZY4jly5enS5cuhglVoI+Jmhq7zStdunTB3d3dyJCuWLEC0I1sBjdv3kRKSVRUFJMnTzaZlxCC+Pj4XJddrlw5k3mUKVOG27dvZzuXlxnXD3uu5cuXJyoqyqwyFApF/qIMaTHB1dUVKSVXr141eT4jPqvxy+/F/6mpqXz44YdUqlSJw4cP4+7ubjh37do1g9EzFxsbG1544QW++eYb/vzzT1q0aMGKFStwcXGhe/fuhnQZ+rdo0YJdu3ZZpGxTs4WllERHR1O5cuVs5/JyzzPkfdBzNfVBo5w6KBRFBzVGWkzImLm7ffv2bOeuXLnCv//+i4+Pj1FrtCCIjo4mNjaWVq1aGRlR0Md1TZHR1ayP9+ee/v37I6Vk+fLl/P333/zzzz/06dMHOzs7QxpnZ2dq165t6OY2FyklO3bsyBYfERFBSkqK4bk8Kg0bNkRKafK5HjhwgLt379KoUSOzylAoFPmLMqTFhDZt2uDj48OGDRsIDw83Ovfuu++SnJzMwIEDC1yujHWjBw4c4N69e4b4y5cv895775lsOWWMZ54/fz5PZbVp04aqVavy/fffs3jxYoQQRt26GYwcOZLY2FheffVVk93KR48e5fr167kud9myZURGRhrCqampjB8/HiEEAwYMyJMOWenRoweurq4sWLDAaCJVamoq48aNs0gZCoUif1Fdu8UEIQQLFy6kc+fOdOzYkRdffJFKlSoRGhrK7t27adasGWPGjLFYebltLQohGD58OJ999hmNGjWia9eu3Lhxg40bN+Ln58fx48ezXRMQEMAPP/xA79696dy5s8FBRbdu3R5a3ssvv8xHH33E559/jqenJ/7+/tnSDB8+nIiICFasWMGOHTsICAigQoUKXL58mb///puDBw8SERFB2bJlc6Vfhw4daNmyJYGBgbi7u/PLL78QGRlJjx49Hrj+NTe4uroyb948goKCaNasGS+99BLu7u5s3LiRo0eP0r17d5MfCwqFouigWqQWJCcfsg8az8opvan4du3aERERQdeuXdm0aROzZs0iOjqa9957j5CQEKMuzgflk5vzeZF52rRpTJo0idTUVL788kt27tzJyJEjWbFihckyhg4dytixY7lx4wbTp09nwoQJRstRHiRX//79EUKQkpLCyy+/nKOMS5cuZfny5TzxxBNs2LCBzz77jNDQUMqVK8dXX31lcrZyTrz11lvMmDGD8PBwZs+ezd27d3n//fdZvXq1yXuT13seGBjI1q1badWqFWvWrGHOnDmAfl+zer/KTRkKhaJgEXkdp3pgZkJIS+anUBQmkyZNYvLkyYSEhJhcnqJQKIovQgiklBb5IlUtUoVCoVAozEAZUoVCoVAozEAZUoVCoVAozECNkSoUCoXisUONkSoUCoVCUURQhlShUCgUCjNQhlShUCgUCjNQhlShUCgUCjNQhlShUCgUCjNQhlShUCgUCjNQhlShUCgUCjNQhlShUCgUCjNQhlRhFn5+fmha8XyNvL298fHxydM1mqYREBBgdtnBwcFommZyQ++8smTJEho0aICzszOaphl2j3kcWLx4MZqmsXTp0sIWxeJY8h1R5C/FswZU5EhYWBiapjF58uQCKU8IUWwNqantyAYNGoSmaURFRRV42Y9CeHg4gwcPJikpiVGjRhEcHEzLli0tIGHR4Ny5c2iaxpAhQ0yeL8lbypVk3UoaamNvhVksW7aM+Pj4whbjkdi2bVu2uIKqvEaOHEnfvn3x8vIyK59ff/0VIQRLly6lWbNmFpKu+NC7d29atWqFp6dnYYticSz1jijyH2VISxgF7eu4cuXKBVqeJalWrVq2uIK6f6VLl6Z06dJm53Pp0iUAypcvb3ZeRZGHPQ8XFxdcXFwKSJqCxVLviKIAkFJa7Kdn93gSGhoqhRBy0qRJMjQ0VLZt21Y6OztLDw8PGRQUJC9fvmzyunXr1sk2bdpIFxcX6eTkJJs2bSoXLFiQLV1aWpqcN2+ebNq0qXR3d5eOjo7Sy8tL9unTRx44cEBKKWVwcLAUQkhN06QQwvDTNE2eO3fOkFdsbKx87733ZO3ataW9vb308PCQPXv2lIcOHcpWbtWqVWW1atXkzZs35fDhw2XlypWllZWV/Omnn6SUUrZv316mb1ZgxLVr1+SIESNk1apVpa2trfT09JQDBw6UZ86cyXMZphg9erQUQsjjx48bxfv6+kohhBw/frxR/Ny5c6UQwijPjHIz8Pb2Nnn//P39DWkywlevXpUDBgyQZcuWlQ4ODrJly5YyNDQ0R3mzMnHiRCmEkGFhYYa4zO/Qvn37ZMeOHaWLi4ssVaqU7NWrlzx79my2tFl/mqYZlfP111/Lpk2bSicnJ+ni4iLbtm0rf/zxxwfK8+2338pGjRpJBwcH2atXr2znFyxYIJ966inp4OAga9WqJZctWyallDIxMVGOHTtWenl5SXt7e9msWTMZERGRraxt27bJwYMHy5o1axrkat26tVy9erVRusWLF+f4Pmfct4w0S5YskVJKee7cOalpmuzWrZvJ+379+nVpbW0t27dvbxR/5coVOXLkSOnj4yPt7Oxk+fLlZf/+/U2+rzmR8T7FxMTIIUOGyHLlyhnejV9//TVb+oEDB0ohhDx9+rScPn26rFOnjrSzs5NvvPFGtnuemeTkZDlt2jRZt25d6eDgIN3d3WWnTp2ypctNGY8z6fbKIrZPtUgtzK5du5g6dSrdu3fn9ddfZ9++fSxfvpxdu3axd+9e3N3dDWmnT5/OuHHjKFeuHIMGDcLW1pa1a9cydOhQDh48yNy5cw1p3377bWbOnEmDBg0YNGgQdnZ2XLhwgZCQECIiImjUqBH+/v6cO3eOxYsX4+fnh5+fH6B3V7q5uQFw48YN2rZty/Hjx/H396dbt27cuHGDtWvXsmXLFrZu3UqLFi0M5QohSExMJCAggISEBHr16gVg+FI21RV6/fp1mjdvTlRUFE8//TT9+vXj+PHjLFu2jE2bNrFz505q1qyZ6zJM4efnx5w5cwgNDTXklZCQwN69exFCEBoaapQ+NDQUTdNo166dUbmZeeONN1i0aBGHDx9m9OjRhnvm7e1tlO7WrVu0adMGNzc3goKCuHbtGqtWraJTp07s37+fJ598Mke5M5edUxfynj17mDZtGgEBAQwbNoy//vqL9evXc+TIEY4cOYKtrS3e3t4EBwfz448/cvjwYV5//XXc3NyM8nzttdeYN28e3t7eDBs2jKSkJL7//nt69+7NjBkz+N///pdNno8//pidO3fSvXt3OnXqZGjtZZyfNWsW4eHh9OjRA39/f1avXs3AgQMpXbo0X331FSdOnKBnz57cunWL7777ji5dunD27FlcXV0NZU2fPp0zZ87QsmVLKlWqRExMDBs2bCAwMJArV64watQoABo1asTo0aP57LPPaNiwIT179jTkkfmZZNbZy8sLX19ffv/9d27cuIGHh4fRvV21ahVpaWkEBQUZ4k6ePEn79u25du0aXbp04fnnn+f8+fOsWbOG3377jT///NNk74WpZ5qUlETHjh1JTk5myJAhxMTEsGrVKrp168aaNWsM73bmezpixAj27dtH165dee655wwT4Ey9I1JKevbsyaZNm3jqqacYNWoUMTExrF69moCAAL777jtefPHFXJehsBCWsshStUgNX8uLFy82Ojd+/HgphJCjRo0yxJ08eVJaW1vLKlWqyGvXrhni7969K+vWrSs1TZPbt283xJcuXVo2a9bMZNm3bt3KJsekSZNMpg0MDJSapmX7+j916pQsVaqUrF+/vlG8t7e34Qs/MTExW35+fn7ZWkEDB/5/e+ceFlW1/vHv3sN1ELmYEDftaCpWIoKIosBAiqGmRXowLwOiphR5N/VkimZhqE+P16RSIJXjLUTNzJ8kDKIpSAmFiBaKdLxhGCBoMPD+/uDMjs0MODcvR9fneeYP3vXud71rrb32u9dtE0E8z9OKFStE8sTEROI4joKDg3XKQxMVFRXE8zyNHTtWkB09epQ4jqPBgweTubk51dbWCmkODg7Up08ftXybj0iJiCIjI9VG8M1RtfG7774rkm/ZsoU4jqPo6Git/I+NjRWNrIjE99CePXtE+nK5XGO7teavylafPn1E9XDt2jVycnIiMzMzKikpEfnDcRzZ2NhQUVGRRn85jiMHBwcqKysT5Hl5ecRxHNnZ2VFQUBDdu3dPSFuzZg3xPE9r1qwR2dJUt7W1tdS7d2+ytbWlu3fvCvLLly8Tx3E0adIktWuImkakPM8LI1IiooSEBOI4jjZu3Kim379/f7KwsBD1GZUsOztbpHvq1CkyNTWlV199VWPeLVHdx0OGDKGGhgZBXlRURBYWFuTo6Ci6vyMjI4njOHruuefo6tWravY03SOqPhQaGirK49y5cySVSsnOzo6qq6u1zuNpBkYckT4W2y1Vo6eWvweh/6Dp0aMHIiIiRLKFCxfCzs4O27dvF2Tbt29HY2Mj5s2bh44dOwpyKysrxMbGgoiQnJwssmNhYaExTxsbG618++OPP7Bnzx6EhoaK3loBoEuXLpg6dSp++eUXnDt3Tu3a+Ph4mJmZ3TcP1ajHwcEB8+fPF6VFRkbipZdeQmZmJn7//Xe98wAAOzs7eHh4iEaeGRkZkEqlWLBgAerq6nDixAkAQGFhIcrLy43W/lZWVli5cqVIFhERARMTE+Tm5hpsPzAwEKNHjxbJoqKiQERa209KSgLHcYiNjYWlpaUgf/bZZzF37lwolUrs2LFD7bpp06bB3d1do02O4zBz5kzRuriXlxe6du2KyspKrFixAubm5kJaeHg4iAg///yzyI6mzTOWlpaIiIhAVVUVcnJytCpja4wZMwZmZmZq5SspKcHp06cxfPhwoc/89NNPOH36NCZPnoyBAweK9H19fTFq1CgcPnwY1dXVWuf/4Ycfinayu7u7Qy6Xo7y8HIcPHxbpchyH9957T+vNUsnJycLMQfM8evbsiaioKFRWViItLc2gPBi6w6Z2jUzLzggAUqkUnp6eyMzMxJUrV9CpUycUFBQAgGiqUYXqgZ+fny/IwsPDkZCQAC8vL4wePRoymQw+Pj4wNTXV2rfc3Fw0NjaipqYGy5YtU0svKioCAJw/f140PWlhYYGePXtqlUdxcTHu3buHkJAQjUExMDAQhYWFyM/PFz2QdclDhWp6t6ioCD179kRmZib8/PwQEBAACwsLZGRkYPDgwcjIyADHcUYLpN27d4dUKhXJJBIJHB0d8eeffxps38vLS02mqitt7d/v/iIi0f0FND1wvb2927Tr4eGhJnNyckJJSYla2rPPPgvg7w1RKqqrq/HJJ5/gwIEDKCkpEe365jgO165da9OH+2FnZ4fQ0FAcOHAAly5dEqZld+zYAY7jMGHCBEH39OnTAIDff/9dY5+4du0aGhsbcfHiRY3t0hJTU1PR0oiKQYMG4YsvvkB+fj5GjRolSrtfnTenoKAA1tbWGttBJpNh48aNyM/PF5VR1zwYuvNYBNKW61mPWt8QHBwcNMpVuyorKysBAFVVVSJ5czp06AATExNBBwDWr1+PLl26IDExER988AGICNbW1pDL5Vi5ciWsrKzu61tFRQUAICsrq81D3jU1NVqVSRNtlQv4++HavGy65qFCJpNh7dq1yMjIQOfOnXHmzBksXboUZmZmGDBgADIyMgA0tT/HcRqDij40X+9rjomJCRoaGh6IfROTpq6qrf2qqiqYmJgI67zNaa0NgPvv/tXkm0QiAQC0a9dOo7y+vl6Q1dfXIyAgAAUFBfD29sakSZNgb28PiUSCs2fPYv/+/fjrr7/uU7r7M2HCBOzfvx87duzA4sWLAQApKSmwsbHB8OHDBT1Vnzh48CAOHjyo0RbHcWp9ojVarsmqaNn/NaVpQ1VVVavrm4a0K8MwHoup3SeJmzdvapTfuHEDwN/TsKoHkkrenIqKCiiVStFDSyKRYN68eSgsLERZWRm2bduGPn36YOPGjYiJidHKN5W9BQsWoKGhodVf840YgPqmHG3y0FSu5vKWD2R9zm4GBAQIG4uys7NRX18vjDplMhny8vJQXV2N48ePw8PDQ2NQeVJp3749lEqlxhFsa20A6NcOurB//37k5+fjrbfeQk5ODtavX49ly5ZhyZIlRv2QxIgRI2BjYyNM7+bl5aG4uBhjxowRzeKo6mDz5s2t9gelUgl/f3+t8v3jjz80ylv2/+bo2r/u94x5FO36tMMCqZFRrcs1p7a2FmfPnoWtra2wPuTp6Qki0jgyVI2g+/TpozEPZ2dnjB8/HkePHkXHjh1x4MABIU01CtA0cvHx8QHHcTh16pTO5dKWHj16wMLCAjk5OaKRiApVeXv37m1wXqp1UoVCIayP9uvXDwAQFBQEpVKJhIQEndZH26q//yU8PT0BoM37S6XzMPntt9/AcRxeffVVtbTs7Gw1mb7tYW5ujjfeeAMXLlxAXl6exmldAML98sMPP+hkvzXq6+s19q/jx4+D4ziD73tPT09UVVUJU/fNUc28PIp2fdphgdTIFBcXIzExUSSLi4vD7du3RSO9cePGQSKRYPXq1SgvLxfkd+7cQWxsLDiOE/Tr6uo0ds6qqircvXtXtAlJdWSkrKxMTd/R0RGjR4+GQqHAhg0bNPpv6Hc9zczMEB4ejhs3bmDNmjWitOTkZBQUFCAoKMhoH3KQyWQoLy/H1q1b4efnJ0yB+vr6wsLCAqtWrdJpfbSt+vtfQi6Xg4iwbNky0Rrk9evXsXr1apiammLcuHEP3a9OnTqBiNReOFNTU/HNN9+o6dvZ2YHjOL3aY8KECcKmvV27dsHNzU1tZNmvXz/069cP27Ztw/79+9VsKJVKjS/HbfHBBx+IAv+5c+ewbds2ODg4IDQ0VOdyNEfVrosWLUJjY6MgLyoqwpYtW2Bra6u2Bst48DwWa6RPEiEhIXj77bdx6NAh9OjRA7m5uUhPT0fXrl2xdOlSQa9r1674+OOPsXDhQnh4eAhTTvv27UNpaSneeecdodPfvXsXfn5+cHd3h5eXF9zc3FBZWYkDBw6gpqZG9F1dd3d3ODs7Y+fOnTAzM4Orqys4jsOMGTNgbW2Nzz77DMXFxZg5cyYSExPh6+uLdu3a4cqVKzh16hRu3rxp8Cf/4uPjoVAo8P7770OhUMDLywvnz59HWloaOnbsiE2bNhlkvzmqddJbt26JgqWpqSkGDBiAY8eOqZ0fbYvg4GCsXr0aU6dOxRtvvAErKyt07txZbSTzuBMYGIjo6Ghs3rwZvXr1wuuvvy7sqC4vL8eqVau0OhtpbF599VV06tQJn3zyCX755Re4u7ujsLAQR44cQVhYGFJTU0X6VlZW8PHxQVZWFuRyObp16wae5yGXy+Hm5gag9a8fBQYGwtXVFQkJCVAqlViwYIFGvZSUFAQHB+P111/HoEGD0KdPH5iYmKC0tBTHjx9Hhw4dNO5k14STkxNu374NT09PDB8+XDhHqlQqsWnTJq13pbeGXC7H3r178e2338LT0xPDhg0TzpHW1dUhKSlJba2a8RAw1jkaYudIhfObCoWCAgIChC8bRUREtPplo3379pG/v7/oy0ZbtmwR6dTX11N8fDwNHTqU3NzcyMLCgpydnSkkJIQOHTqkZjMnJ4eCgoLIxsaGeJ5XO2dYW1tLcXFx5OXlRe3atSNra2vq3r07jRs3jtLS0kS2nnvuOerSpUur5ZbJZCSRSNTk5eXl9O6771Lnzp3J3NycnJycKDIyUvR1Hm3zaAvVeVKJREInTpwQpa1YsYJ4nicvLy+N17aW7+rVq6lHjx5kbm5OPM+LvmzE87zaOVh9ytHaOVKe52n58uVq+pcvXyae5ykqKkokj4yMJIlE0uq51y+//FL0ZaPAwEC1Nm7NH23TW7sHiDTXV0lJCYWFhZGDgwO1b9+eAgIC6OjRoxrPhBIRXbx4kUaMGEH29vYkkUjUvmyk6RoV7733nnB//PLLLxp1iJruo3/961/04osvklQqJRsbG3rhhRdoypQpdOzYsVava47qXPLt27dpypQp5OjoSJaWljRgwAA6cuSImv792q61OlcqlRQfHy/6slFoaCgdP35c5zyeZmDEc6QcGfHbov/9VJzR7P0voVAoEBQUhNjYWCxZsuRRu8NgMB4y//jHP8BxHEpKSh61Kwwt4DgORGSUXVhsjZTBYDAYDANggZTBYDAYDANggdSIsH/Ey2A83bD+/3TC1kgZDAaD8dTB1kgZDAaDwXhMYIGUwWAwGAwDYIGUwWAwGAwDYIGUwWAwGAwDYIGUwWAwGAwDYIGUwWAwGAwDYIGUwWAwGAwDYIGUwWAwGAwDYIGUwWAwGAwDYIGUwWAwGAwDYIGUwWAwGAwDYIHUiCgUCvA8j+XLlz9qVxhPKKWlpeB5HlFRUY/alSeep62uH0Z5n9Q6ZYGU8dD46aefMGXKFMyfPx/z5s17KPmNHDkS8+bNw+TJk7F48WIY658qhIWF4eTJkyLZjz/+iMmTJ2PatGmIjIzEhx9+CKVSqXbtggULkJubi+rqalRVVeHUqVNYtmyZ1nmz/zLEeFzRZjDxJN6/Jo/aAcbTwdmzZzFjxgykp6fD3Nwco0aNQnp6OgYPHvxA8quoqMDQoUOxc+dOBAcHAwBGjhyJWbNmYe3atQbZPnz4MNLS0jBr1ixBVlxcjKSkJCQkJMDEpKlbJSYmIiYmBps3bxZdv2rVKqxatUr4u3379khJSdEqbxcXFxQVFcHGxsagMjAYj4In9f5lgZTxwKmpqcGYMWOwefNmmJubAwDc3Nxw8ODBBxZI4+LiYG9vLwRRAIiOjhZGqG5ubnrZra+vR1xcnNob9dq1axETEyMEUQCYNGkSVq9ejbt378LS0lKQ9+rVC3379kVlZSU8PT0RFRUFZ2dnrfI3MTFB9+7d9fKdwXjQ3G/G50m9f9nU7kPg1q1b8Pb2hoWFBXbu3AlAPAWSl5eHIUOGoH379rC1tUVYWBhKS0vV7CiVSsTHx6NXr16QSqWwt7dHaGgosrKyRHq3b9+GRCLBuHHjRPLvv/8ePM/D0tIS9+7dE6U5ODjAy8tLb9/aIi4uDubm5nj55ZcFWWVlJS5duqSTHV1ITU2Fn5+fSNa/f380NDTgwIEDettdt24dJk6cqCa/dOkSjh07piY3MzNDXV2dSObt7Y0tW7Zg7969WLx4sdZBFNC8xmTM9qqpqcHs2bPh4uICqVQKb29v7N27F8nJyeB5Hl999ZXaNV9//TVkMhlsbW0hlUrh5eWFL774Qk1PXz/1sX/ixAkMHjwYtra26NChA4Cml6B169YhJCQErq6uMDc3h7OzM8aPH49ff/1V6zrSRPO8FQoFAgICYG1tjWeeeQZyuRzXr1/XeJ22fVof+221mbb7OXSps2XLliE4OBgcxyE2NhY8z4PneUgkEly5cgVA62uk2tZDS9+N8XwyBiyQPmBKS0sxcOBAXLhwAQcPHsTYsWNF6Tk5OQgICICFhQWmT58OHx8fpKWlYciQIaIHMBHhtddew8KFCwEAM2bMwOjRo3Hy5EkEBwdj9+7dgq6dnR08PDygUChEeWVkZAAA6urqROt7hYWFuHXrFoKCgvTyrS3u3LmDdevW4a233hLJi4qK0NDQoJUNXamqqsKlS5fg4uIiktvZ2cHU1BT5+fl62f39999x7949dO/eXe3N+6WXXsKcOXOwbt06QfbDDz+gW7duD20ay9D2amxsRGhoKNauXQs3NzfMnj0bHh4ekMvl2Lt3r8Z1rfnz52PMmDG4cuUKxo4di+nTp6O+vh7Tpk3D3LlzDfZTH/vZ2dkIDg6Gubk5pk+fjtdffx1A03T/3Llz0djYiJEjR2LOnDno378/9uzZg/79+xvlAXzy5EkMHToUjo6OmDlzJvr27Yvt27dj0KBBuH37tkhXlz6tj30ABq9F6lJnQUFBiIyMBBFBJpMhNjZW+Nna2raahz71ABjn+WQ0iMhovyZzunHmei6lX/6/h/Y7cz1XZx+1JTMzkziOo2XLlhERUWFhIbm4uFCHDh3o9OnTGnV5nqc9e/aI0uRyOfE8T7t27RJkiYmJxHEchYaGUkNDgyA/d+4cSaVSsrOzo+rqakE+a9Ys4nmezp8/L8gGDhxIgwYNIqlUSosXLxbkGzZsIJ7naf/+/Xr51habNm0inueprKxMkNXW1pKZmRnJ5XKtbOjKzz//TBzH0cqVK9XS7O3tadSoUXrZnTVrFtXU1FBmZibxPE8KhUJIu3r1Kjk4OBCq8SUYAAAMpElEQVTHcSSTyWjXrl00fvx4qqqqUrMTFhZG77//Ps2ZM4feeecdmjp1qqjt2uLy5cvEcRxNmjRJkBmrvT7//HPiOI7++c9/iuRZWVmC/eTkZEH+3XffEcdxFBYWRnV1dYJcqVTSa6+9RjzP05kzZ/T20xD727dvVyvfX3/9RdeuXVOTZ2VlkYmJCU2dOlUk11TXrdE876SkJFHaBx98QBzH0YwZM0RyXfq0PvaTkpLU2qylv6pnVWvl1bXONNltjqY8dH22Get+/2+8MkrsYyPSB0ROTg78/f3B8zyys7PRr18/jXqBgYEYPXq0SBYVFQUiQm5uriBLTk4Gx3FYuXIleP7vZuvZsyeioqJQWVmJtLQ0QS6TyUBEwii0trYWubm5GDp0KHx9fQU50DRS5TgOAQEBevnWFgcOHICVlRXeeusthIaGYtiwYZDJZFAqlejVq5ea/sSJE+Hn56f1b+bMmWo2qqurAQBWVlZqaVZWVvjzzz+18r05x44dg6+vL6RSqcZ0JycnZGdnw9XVFVlZWXjzzTfh5+cHa2trNd1ff/0Vs2fPxpo1a7BhwwaYmJhg+PDhOvvUEkPba8eOHeA4Dh9++KFI7u/vj1deeUVNf+PGjeB5Hps3b4apqakgl0gkWLFiBYgIu3bt0ttPfe17e3tj/PjxanIzMzM8++yzanJ/f3+88MILSE9PV0vTlR49eiAiIkIkW7hwIezs7LB9+3aRXNc+rat9Y/Aw6kyfegCM83wyFo98s5G3Y99H7YLRycrKwqpVq+Di4oL09HS4urq2qqtal2yOSr/5A7+goADW1tbw8PBQ05fJZNi4cSPy8/MxYcIEAEBAQAA4jkNGRgamT5+O7OxsKJVKBAUFgYiwYsUK1NbWQiqV4vjx4/Dw8FCbftHWt9ZoaGhAdnY2xo4dK1rTWr58Oc6cOYPAwEC1a7Zt23Zfu/dDIpEAgKhTqqivr9d4JKUtlEoldu/erbb7tqVOfHw83nvvPdy5cwfLly9HTEwMzpw5g61bt4p0W04ty+Vy+Pn5ITU1FWFhYTr51hxD26ugoAA2NjYaN4P4+fnhyJEjIllOTg6sra2xadMmNX3V1Nr58+f19lNf+337tv5MycvLQ3x8PE6ePImbN2+ivr5eSFNthDOEgQMHqsmkUik8PT2RmZmJK1euoFOnTgB079O62jcWD7rO9KkHwPD73Zg88kD6JHL27FnU1taib9++bQZRoOnoQ0tUOz+bryFWVVWhS5cuGm2o3hirqqoEWct10szMTFhaWsLX1xeNjY1YunQpsrOz4eLigvLyco1v8Nr61hplZWWoqamBj4+PSH748GG4uLioyY3FM88802paTU0N2rVrp5O9DRs24O23325T591338ULL7yAmJgYAMBrr72GyMhIJCcnY8SIEW0GSFX7HTx40KBAamh7VVdXt3qPOTg4qMkqKirQ0NDQ6oYVjuNQW1urt5/62nd0dNSon52djcGDB0MikWDo0KF4/vnnYWVlBY7jkJiYKGyIMQRN9dTcp8rKSkGma5/W1b4xeBh1pk89AIbf78aEBdIHQExMDK5cuYKkpCSYmZmpjUj0oX379rh586bGtBs3bgg6zZHJZFi3bh0KCwuRmZmJAQMGwMTEBL6+vrC0tERmZiZcXFzAcRxkMpnBPrakvLwcAODu7i7IysrKkJOTozZ9aExUDxtNmy9qa2vv+3LTnOvXr+P69euit2VqsdHo1q1b+Oabb1BWVibI3N3dkZWVhSFDhmD37t1CgBw0aBB4nhftRmxsbATwdzs+KqytrYU2a4mme699+/YwMzPD1atXH4g/+tpvbYNNXFwc6uvroVAo4OvrK0pT7aY3lPv10eYbz/Tp07rY53keRKRxBkbbgPsw6kyfenjcYIH0AcDzPLZu3YrGxkYkJSWB53l8+eWXBtlUTd0UFBSoTYFkZmaC4zh4enqK5KpAevDgQZw5cwaxsbEAmtY9BgwYgGPHjsHNzU3j+qgxMDU1BcdxorfolJQU2NvbtzrCGzdunE5HEXx9fbF+/XqRrF27dvDw8BAFNqBpB3VjYyN69+6ttf3vv/8e+fn5QiAkIly7dg0AsHjxYjzzzDOYPXu2xuk0MzMzzJw5UzRdXVBQgG7duon0bt26BQBGn5LTld69eyMrKwsXLlxQm95t+RUnAOjXrx+OHDnyQKYTH4T9kpISdOjQQS0g3LhxA7/99pvB9gHgxIkTarLa2lqcPXsWtra2onLo06d1sW9nZwcA+M9//qN2zY8//qhVeXStM9Wyii4jQn3q4XGDbTZ6gCQmJkIul2Pr1q2YOnWqQbbkcjmICIsWLRJGMEDTMZItW7bA1tYWo0aNEl2jCo6ffvopGhoaRKNOmUyGvLw8HDt2TOP6qDFQdWrVdItSqcTmzZuxatWqVvNLSUlBTk6O1r+WQVRFaGgoTp8+LZIpFApIJBKMHDlSJL948aJo3ac548ePx+HDh5GamorU1FTs27cP0dHRAICPPvoIqampePHFF1FSUqJ2NhdoGpU3f0kJCQnB999/L9LJyckBx3Eap9cfJm+++SaICEuWLBHJs7Oz1dZHgabpbCLC5MmTNY5wSktLDTpSYmz7nTp1QkVFBYqLiwVZfX09YmJiWm1/XSkuLkZiYqJIFhcXh9u3b6udP9anT+ti39vbGxzHYefOnfjrr78E+cWLF7Fu3TqtjsboWmf29vYAoPYS2xb61MPjBhuRPkA4jkNSUhIaGxuxZcsWcByHzz//XC9bqrN83377LTw9PTFs2DBUVFRg165dqKurQ1JSktran2qdND8/H1ZWVqKdwzKZDEuWLMGff/6ptgvQWNjb28PHxwcXLlzA888/j48//hjBwcGIjIx8IPk1Z/r06Vi/fj0yMjKEDVZffPEFoqOj0blzZ0FPoVAgKCgIU6ZM0bpt6urqQETChhd7e3tER0dj0qRJSExMhIWFBYCm0WdaWhpSU1OFa+fMmYN58+YhISEBEokE9+7dw9atWxEdHQ1/f38j1oDuTJ48GV999RX27NmDS5cu4eWXX8bVq1exe/duDB8+HIcOHRJt4AoNDcWiRYuwcuVKdOvWDUOHDoWrqyvKy8tRVFSE06dPIyUlRVTfumBs+zExMTh69Cj8/PwQHh4OExMTpKenQ6lUonfv3igoKNDLz+aEhITg7bffxqFDh9CjRw/k5uYiPT0dXbt2xdKlS0W6+vRpXew7OTnhzTffxL///W94e3vjlVdewc2bN7Fv3z6EhoZi7969Rq8zd3d3ODs7Y+fOnTAzM4Orqys4jsOMGTM07mDXtx4eO4x1job0PEf6JKE6X7h8+XKRvLGxkSZOnEg8z9O0adPa1CVqOmvF8zxFRUWJ5EqlkuLj4+mll14iS0tLsrOzo9DQUDp+/HirPqnOk4aEhIjkdXV1JJVKSSKRCOdH71eOtnxrjZ9++oleeeUVmj59On300UdaXWMsTp48ScOGDaP58+dTeHg4zZw5U3QekajprJqDgwPFxcXd1965c+fI39+fbGxsiOd5cnBwoKCgIKqoqCAiom3bttHw4cNpwoQJFB4eTnPnztV4PvTo0aM0evRoioiIoBEjRtBnn32mdZk01b8x2+vOnTs0a9YscnZ2JqlUSl5eXvT111/TmjVriOd5SktLU7vmu+++oxEjRlDHjh3J3NycXF1dSSaT0aeffkp//PGHwX4aw76KPXv2kJeXF1lZWZGTkxNFRUXRzZs3SSaTkUQi0bvump+fVCgUFBAQQO3ataMOHTpQRESExrOYRNr3aX3t37t3j2bNmkVOTk5kaWlJnp6etHPnTo111Vp5dakzIqKcnBwKCgoS+gnP81RaWtpmHro824x1v8OI50g5MtJ/wwAAjuPImPYYDMbjwcSJE5GSkoLCwkLR5jFGE6qZjdjYWLWp8f8F+08jHMeBiIzyb2jYGimDwRDQ9M3W7Oxs7Nq1C927d2dBlMHQAFsjZTAYAlOnTsXVq1fh4+MDGxsbnD9/HocOHYJEIhF9R5jBYPwNC6QMBkMgPDwcCQkJSE1NRWVlJWxsbDBixAgsWrRI7QgEQ8yD/ofVT+I/xH5SYGukDAaDwXjqYGukDAaDwWA8JrBAymAwGAyGAbBAymAwGAyGAbBAymAwGAyGAbBAymAwGAyGAbBAymAwGAyGAbBAymAwGAyGAbBAymAwGAyGARj1y0YWFhY3OI5zNKZNBoPBYDCMjYWFxQ1j2TLql40YDAaDwXjaYFO7DAaDwWAYAAukDAaDwWAYAAukDAaDwWAYAAukDAaDwWAYAAukDAaDwWAYwP8DtsmLoDTD0t0AAAAASUVORK5CYII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66992"/>
            <a:ext cx="3274423" cy="5772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4" y="4572000"/>
            <a:ext cx="3300186" cy="20678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4614" y="5529734"/>
            <a:ext cx="3124200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3728" y="6043435"/>
            <a:ext cx="3124200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614" y="6404736"/>
            <a:ext cx="3124200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57" y="694904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 (BDA Ch.2.4)</a:t>
            </a:r>
          </a:p>
          <a:p>
            <a:r>
              <a:rPr lang="en-US" sz="1600" dirty="0" smtClean="0"/>
              <a:t>Probability of girl birth given placenta Previa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600" y="1366250"/>
            <a:ext cx="4584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Among 980 births with placenta Previa, 437 are females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 much evidence does this provide for the claim that the proportion of female birth in the population of placenta Previa birth is less than 0.485?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2000" y="3267219"/>
                <a:ext cx="3367910" cy="1150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endParaRPr lang="en-US" sz="4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+437,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+543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+437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+437+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𝛽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+543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67219"/>
                <a:ext cx="3367910" cy="1150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Beyond Parameter Estimation: Prediction based on Bayesian Approach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360" y="2692400"/>
            <a:ext cx="3102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Prior predictive distribution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3600" y="3683155"/>
                <a:ext cx="3845476" cy="66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683155"/>
                <a:ext cx="3845476" cy="660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840" y="3048000"/>
                <a:ext cx="845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Before the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considered, the distribution of the unknown but observable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is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0" y="3048000"/>
                <a:ext cx="8458200" cy="369332"/>
              </a:xfrm>
              <a:prstGeom prst="rect">
                <a:avLst/>
              </a:prstGeom>
              <a:blipFill>
                <a:blip r:embed="rId3"/>
                <a:stretch>
                  <a:fillRect l="-5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7160" y="838200"/>
            <a:ext cx="2563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/>
              <a:t>Posterior </a:t>
            </a:r>
            <a:r>
              <a:rPr lang="en-US" b="1" smtClean="0"/>
              <a:t>distribution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9544" y="1805531"/>
                <a:ext cx="5284182" cy="574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nary>
                          <m:nary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sup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44" y="1805531"/>
                <a:ext cx="5284182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7660" y="1230868"/>
                <a:ext cx="82727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distribution of the unknown and an observable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given observed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0" y="1230868"/>
                <a:ext cx="8272780" cy="369332"/>
              </a:xfrm>
              <a:prstGeom prst="rect">
                <a:avLst/>
              </a:prstGeom>
              <a:blipFill>
                <a:blip r:embed="rId5"/>
                <a:stretch>
                  <a:fillRect l="-59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3360" y="4546600"/>
            <a:ext cx="356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Posterior predictive distribution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832" y="4948104"/>
                <a:ext cx="84582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Prediction for an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conditional on the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2" y="4948104"/>
                <a:ext cx="8458200" cy="376770"/>
              </a:xfrm>
              <a:prstGeom prst="rect">
                <a:avLst/>
              </a:prstGeom>
              <a:blipFill>
                <a:blip r:embed="rId6"/>
                <a:stretch>
                  <a:fillRect l="-576"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89755" y="5357046"/>
                <a:ext cx="7212552" cy="66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55" y="5357046"/>
                <a:ext cx="7212552" cy="660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2232" y="5994920"/>
                <a:ext cx="842339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500" dirty="0" smtClean="0">
                    <a:solidFill>
                      <a:srgbClr val="FF0000"/>
                    </a:solidFill>
                  </a:rPr>
                  <a:t>Posterior predictive distribution=an average of conditional predictions over the posterior dist. on </a:t>
                </a:r>
                <a14:m>
                  <m:oMath xmlns:m="http://schemas.openxmlformats.org/officeDocument/2006/math">
                    <m:r>
                      <a:rPr lang="en-US" sz="1500" b="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500" dirty="0" smtClean="0">
                    <a:solidFill>
                      <a:srgbClr val="FF0000"/>
                    </a:solidFill>
                  </a:rPr>
                  <a:t>  </a:t>
                </a:r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2" y="5994920"/>
                <a:ext cx="8423396" cy="323165"/>
              </a:xfrm>
              <a:prstGeom prst="rect">
                <a:avLst/>
              </a:prstGeom>
              <a:blipFill>
                <a:blip r:embed="rId8"/>
                <a:stretch>
                  <a:fillRect l="-217" t="-377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Prior predictive distribution: Coin tossing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24095"/>
            <a:ext cx="3102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Prior predictive distribution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2080" y="1484646"/>
                <a:ext cx="128112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0" y="1484646"/>
                <a:ext cx="1281120" cy="384464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2080" y="1086537"/>
                <a:ext cx="845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Before the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are considered, the distribution of the unknown but observablen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0" y="1086537"/>
                <a:ext cx="8458200" cy="369332"/>
              </a:xfrm>
              <a:prstGeom prst="rect">
                <a:avLst/>
              </a:prstGeom>
              <a:blipFill>
                <a:blip r:embed="rId3"/>
                <a:stretch>
                  <a:fillRect l="-6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500" y="2054847"/>
                <a:ext cx="63902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054847"/>
                <a:ext cx="639021" cy="32316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00200" y="1496477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:the number of persons with dieses among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496477"/>
                <a:ext cx="5715000" cy="369332"/>
              </a:xfrm>
              <a:prstGeom prst="rect">
                <a:avLst/>
              </a:prstGeom>
              <a:blipFill>
                <a:blip r:embed="rId5"/>
                <a:stretch>
                  <a:fillRect l="-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6747897" y="1474957"/>
            <a:ext cx="2096267" cy="1382614"/>
            <a:chOff x="358680" y="936514"/>
            <a:chExt cx="3555072" cy="2344782"/>
          </a:xfrm>
        </p:grpSpPr>
        <p:sp>
          <p:nvSpPr>
            <p:cNvPr id="17" name="Freeform 16"/>
            <p:cNvSpPr/>
            <p:nvPr/>
          </p:nvSpPr>
          <p:spPr>
            <a:xfrm>
              <a:off x="360749" y="936514"/>
              <a:ext cx="2168697" cy="2344782"/>
            </a:xfrm>
            <a:custGeom>
              <a:avLst/>
              <a:gdLst>
                <a:gd name="connsiteX0" fmla="*/ 533328 w 2168697"/>
                <a:gd name="connsiteY0" fmla="*/ 246185 h 2344782"/>
                <a:gd name="connsiteX1" fmla="*/ 515743 w 2168697"/>
                <a:gd name="connsiteY1" fmla="*/ 298939 h 2344782"/>
                <a:gd name="connsiteX2" fmla="*/ 480574 w 2168697"/>
                <a:gd name="connsiteY2" fmla="*/ 334108 h 2344782"/>
                <a:gd name="connsiteX3" fmla="*/ 462989 w 2168697"/>
                <a:gd name="connsiteY3" fmla="*/ 360485 h 2344782"/>
                <a:gd name="connsiteX4" fmla="*/ 419028 w 2168697"/>
                <a:gd name="connsiteY4" fmla="*/ 413239 h 2344782"/>
                <a:gd name="connsiteX5" fmla="*/ 383858 w 2168697"/>
                <a:gd name="connsiteY5" fmla="*/ 465993 h 2344782"/>
                <a:gd name="connsiteX6" fmla="*/ 366274 w 2168697"/>
                <a:gd name="connsiteY6" fmla="*/ 492369 h 2344782"/>
                <a:gd name="connsiteX7" fmla="*/ 357481 w 2168697"/>
                <a:gd name="connsiteY7" fmla="*/ 518746 h 2344782"/>
                <a:gd name="connsiteX8" fmla="*/ 304728 w 2168697"/>
                <a:gd name="connsiteY8" fmla="*/ 597877 h 2344782"/>
                <a:gd name="connsiteX9" fmla="*/ 269558 w 2168697"/>
                <a:gd name="connsiteY9" fmla="*/ 650631 h 2344782"/>
                <a:gd name="connsiteX10" fmla="*/ 216805 w 2168697"/>
                <a:gd name="connsiteY10" fmla="*/ 703385 h 2344782"/>
                <a:gd name="connsiteX11" fmla="*/ 199220 w 2168697"/>
                <a:gd name="connsiteY11" fmla="*/ 729762 h 2344782"/>
                <a:gd name="connsiteX12" fmla="*/ 155258 w 2168697"/>
                <a:gd name="connsiteY12" fmla="*/ 764931 h 2344782"/>
                <a:gd name="connsiteX13" fmla="*/ 84920 w 2168697"/>
                <a:gd name="connsiteY13" fmla="*/ 844062 h 2344782"/>
                <a:gd name="connsiteX14" fmla="*/ 14581 w 2168697"/>
                <a:gd name="connsiteY14" fmla="*/ 949569 h 2344782"/>
                <a:gd name="connsiteX15" fmla="*/ 23374 w 2168697"/>
                <a:gd name="connsiteY15" fmla="*/ 1204546 h 2344782"/>
                <a:gd name="connsiteX16" fmla="*/ 32166 w 2168697"/>
                <a:gd name="connsiteY16" fmla="*/ 1239716 h 2344782"/>
                <a:gd name="connsiteX17" fmla="*/ 49751 w 2168697"/>
                <a:gd name="connsiteY17" fmla="*/ 1274885 h 2344782"/>
                <a:gd name="connsiteX18" fmla="*/ 76128 w 2168697"/>
                <a:gd name="connsiteY18" fmla="*/ 1354016 h 2344782"/>
                <a:gd name="connsiteX19" fmla="*/ 84920 w 2168697"/>
                <a:gd name="connsiteY19" fmla="*/ 1380393 h 2344782"/>
                <a:gd name="connsiteX20" fmla="*/ 137674 w 2168697"/>
                <a:gd name="connsiteY20" fmla="*/ 1459523 h 2344782"/>
                <a:gd name="connsiteX21" fmla="*/ 164051 w 2168697"/>
                <a:gd name="connsiteY21" fmla="*/ 1477108 h 2344782"/>
                <a:gd name="connsiteX22" fmla="*/ 172843 w 2168697"/>
                <a:gd name="connsiteY22" fmla="*/ 1503485 h 2344782"/>
                <a:gd name="connsiteX23" fmla="*/ 190428 w 2168697"/>
                <a:gd name="connsiteY23" fmla="*/ 1538654 h 2344782"/>
                <a:gd name="connsiteX24" fmla="*/ 216805 w 2168697"/>
                <a:gd name="connsiteY24" fmla="*/ 2162908 h 2344782"/>
                <a:gd name="connsiteX25" fmla="*/ 234389 w 2168697"/>
                <a:gd name="connsiteY25" fmla="*/ 2233246 h 2344782"/>
                <a:gd name="connsiteX26" fmla="*/ 243181 w 2168697"/>
                <a:gd name="connsiteY26" fmla="*/ 2268416 h 2344782"/>
                <a:gd name="connsiteX27" fmla="*/ 295935 w 2168697"/>
                <a:gd name="connsiteY27" fmla="*/ 2312377 h 2344782"/>
                <a:gd name="connsiteX28" fmla="*/ 366274 w 2168697"/>
                <a:gd name="connsiteY28" fmla="*/ 2321169 h 2344782"/>
                <a:gd name="connsiteX29" fmla="*/ 656420 w 2168697"/>
                <a:gd name="connsiteY29" fmla="*/ 2329962 h 2344782"/>
                <a:gd name="connsiteX30" fmla="*/ 893812 w 2168697"/>
                <a:gd name="connsiteY30" fmla="*/ 2329962 h 2344782"/>
                <a:gd name="connsiteX31" fmla="*/ 920189 w 2168697"/>
                <a:gd name="connsiteY31" fmla="*/ 2321169 h 2344782"/>
                <a:gd name="connsiteX32" fmla="*/ 1008112 w 2168697"/>
                <a:gd name="connsiteY32" fmla="*/ 2277208 h 2344782"/>
                <a:gd name="connsiteX33" fmla="*/ 1043281 w 2168697"/>
                <a:gd name="connsiteY33" fmla="*/ 2259623 h 2344782"/>
                <a:gd name="connsiteX34" fmla="*/ 1078451 w 2168697"/>
                <a:gd name="connsiteY34" fmla="*/ 2250831 h 2344782"/>
                <a:gd name="connsiteX35" fmla="*/ 1104828 w 2168697"/>
                <a:gd name="connsiteY35" fmla="*/ 2242039 h 2344782"/>
                <a:gd name="connsiteX36" fmla="*/ 1175166 w 2168697"/>
                <a:gd name="connsiteY36" fmla="*/ 2224454 h 2344782"/>
                <a:gd name="connsiteX37" fmla="*/ 1298258 w 2168697"/>
                <a:gd name="connsiteY37" fmla="*/ 2118946 h 2344782"/>
                <a:gd name="connsiteX38" fmla="*/ 1324635 w 2168697"/>
                <a:gd name="connsiteY38" fmla="*/ 2092569 h 2344782"/>
                <a:gd name="connsiteX39" fmla="*/ 1351012 w 2168697"/>
                <a:gd name="connsiteY39" fmla="*/ 2066193 h 2344782"/>
                <a:gd name="connsiteX40" fmla="*/ 1368597 w 2168697"/>
                <a:gd name="connsiteY40" fmla="*/ 2039816 h 2344782"/>
                <a:gd name="connsiteX41" fmla="*/ 1386181 w 2168697"/>
                <a:gd name="connsiteY41" fmla="*/ 1863969 h 2344782"/>
                <a:gd name="connsiteX42" fmla="*/ 1430143 w 2168697"/>
                <a:gd name="connsiteY42" fmla="*/ 1784839 h 2344782"/>
                <a:gd name="connsiteX43" fmla="*/ 1447728 w 2168697"/>
                <a:gd name="connsiteY43" fmla="*/ 1758462 h 2344782"/>
                <a:gd name="connsiteX44" fmla="*/ 1526858 w 2168697"/>
                <a:gd name="connsiteY44" fmla="*/ 1714500 h 2344782"/>
                <a:gd name="connsiteX45" fmla="*/ 1878551 w 2168697"/>
                <a:gd name="connsiteY45" fmla="*/ 1732085 h 2344782"/>
                <a:gd name="connsiteX46" fmla="*/ 1913720 w 2168697"/>
                <a:gd name="connsiteY46" fmla="*/ 1740877 h 2344782"/>
                <a:gd name="connsiteX47" fmla="*/ 1957681 w 2168697"/>
                <a:gd name="connsiteY47" fmla="*/ 1749669 h 2344782"/>
                <a:gd name="connsiteX48" fmla="*/ 1984058 w 2168697"/>
                <a:gd name="connsiteY48" fmla="*/ 1767254 h 2344782"/>
                <a:gd name="connsiteX49" fmla="*/ 2115943 w 2168697"/>
                <a:gd name="connsiteY49" fmla="*/ 1767254 h 2344782"/>
                <a:gd name="connsiteX50" fmla="*/ 2133528 w 2168697"/>
                <a:gd name="connsiteY50" fmla="*/ 1740877 h 2344782"/>
                <a:gd name="connsiteX51" fmla="*/ 2151112 w 2168697"/>
                <a:gd name="connsiteY51" fmla="*/ 1688123 h 2344782"/>
                <a:gd name="connsiteX52" fmla="*/ 2168697 w 2168697"/>
                <a:gd name="connsiteY52" fmla="*/ 1608993 h 2344782"/>
                <a:gd name="connsiteX53" fmla="*/ 2159905 w 2168697"/>
                <a:gd name="connsiteY53" fmla="*/ 1371600 h 2344782"/>
                <a:gd name="connsiteX54" fmla="*/ 2142320 w 2168697"/>
                <a:gd name="connsiteY54" fmla="*/ 1318846 h 2344782"/>
                <a:gd name="connsiteX55" fmla="*/ 2115943 w 2168697"/>
                <a:gd name="connsiteY55" fmla="*/ 1301262 h 2344782"/>
                <a:gd name="connsiteX56" fmla="*/ 2063189 w 2168697"/>
                <a:gd name="connsiteY56" fmla="*/ 1230923 h 2344782"/>
                <a:gd name="connsiteX57" fmla="*/ 2036812 w 2168697"/>
                <a:gd name="connsiteY57" fmla="*/ 1213339 h 2344782"/>
                <a:gd name="connsiteX58" fmla="*/ 1984058 w 2168697"/>
                <a:gd name="connsiteY58" fmla="*/ 1151793 h 2344782"/>
                <a:gd name="connsiteX59" fmla="*/ 1913720 w 2168697"/>
                <a:gd name="connsiteY59" fmla="*/ 1099039 h 2344782"/>
                <a:gd name="connsiteX60" fmla="*/ 1860966 w 2168697"/>
                <a:gd name="connsiteY60" fmla="*/ 1081454 h 2344782"/>
                <a:gd name="connsiteX61" fmla="*/ 1790628 w 2168697"/>
                <a:gd name="connsiteY61" fmla="*/ 1046285 h 2344782"/>
                <a:gd name="connsiteX62" fmla="*/ 1729081 w 2168697"/>
                <a:gd name="connsiteY62" fmla="*/ 1011116 h 2344782"/>
                <a:gd name="connsiteX63" fmla="*/ 1702705 w 2168697"/>
                <a:gd name="connsiteY63" fmla="*/ 984739 h 2344782"/>
                <a:gd name="connsiteX64" fmla="*/ 1649951 w 2168697"/>
                <a:gd name="connsiteY64" fmla="*/ 949569 h 2344782"/>
                <a:gd name="connsiteX65" fmla="*/ 1597197 w 2168697"/>
                <a:gd name="connsiteY65" fmla="*/ 888023 h 2344782"/>
                <a:gd name="connsiteX66" fmla="*/ 1579612 w 2168697"/>
                <a:gd name="connsiteY66" fmla="*/ 263769 h 2344782"/>
                <a:gd name="connsiteX67" fmla="*/ 1526858 w 2168697"/>
                <a:gd name="connsiteY67" fmla="*/ 175846 h 2344782"/>
                <a:gd name="connsiteX68" fmla="*/ 1491689 w 2168697"/>
                <a:gd name="connsiteY68" fmla="*/ 149469 h 2344782"/>
                <a:gd name="connsiteX69" fmla="*/ 1421351 w 2168697"/>
                <a:gd name="connsiteY69" fmla="*/ 79131 h 2344782"/>
                <a:gd name="connsiteX70" fmla="*/ 1394974 w 2168697"/>
                <a:gd name="connsiteY70" fmla="*/ 70339 h 2344782"/>
                <a:gd name="connsiteX71" fmla="*/ 1324635 w 2168697"/>
                <a:gd name="connsiteY71" fmla="*/ 52754 h 2344782"/>
                <a:gd name="connsiteX72" fmla="*/ 1236712 w 2168697"/>
                <a:gd name="connsiteY72" fmla="*/ 26377 h 2344782"/>
                <a:gd name="connsiteX73" fmla="*/ 1175166 w 2168697"/>
                <a:gd name="connsiteY73" fmla="*/ 8793 h 2344782"/>
                <a:gd name="connsiteX74" fmla="*/ 1113620 w 2168697"/>
                <a:gd name="connsiteY74" fmla="*/ 0 h 2344782"/>
                <a:gd name="connsiteX75" fmla="*/ 876228 w 2168697"/>
                <a:gd name="connsiteY75" fmla="*/ 8793 h 2344782"/>
                <a:gd name="connsiteX76" fmla="*/ 823474 w 2168697"/>
                <a:gd name="connsiteY76" fmla="*/ 35169 h 2344782"/>
                <a:gd name="connsiteX77" fmla="*/ 744343 w 2168697"/>
                <a:gd name="connsiteY77" fmla="*/ 61546 h 2344782"/>
                <a:gd name="connsiteX78" fmla="*/ 717966 w 2168697"/>
                <a:gd name="connsiteY78" fmla="*/ 79131 h 2344782"/>
                <a:gd name="connsiteX79" fmla="*/ 665212 w 2168697"/>
                <a:gd name="connsiteY79" fmla="*/ 105508 h 2344782"/>
                <a:gd name="connsiteX80" fmla="*/ 630043 w 2168697"/>
                <a:gd name="connsiteY80" fmla="*/ 158262 h 2344782"/>
                <a:gd name="connsiteX81" fmla="*/ 612458 w 2168697"/>
                <a:gd name="connsiteY81" fmla="*/ 184639 h 2344782"/>
                <a:gd name="connsiteX82" fmla="*/ 603666 w 2168697"/>
                <a:gd name="connsiteY82" fmla="*/ 211016 h 2344782"/>
                <a:gd name="connsiteX83" fmla="*/ 533328 w 2168697"/>
                <a:gd name="connsiteY83" fmla="*/ 246185 h 234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68697" h="2344782">
                  <a:moveTo>
                    <a:pt x="533328" y="246185"/>
                  </a:moveTo>
                  <a:cubicBezTo>
                    <a:pt x="518674" y="260839"/>
                    <a:pt x="525280" y="283045"/>
                    <a:pt x="515743" y="298939"/>
                  </a:cubicBezTo>
                  <a:cubicBezTo>
                    <a:pt x="507213" y="313155"/>
                    <a:pt x="491363" y="321520"/>
                    <a:pt x="480574" y="334108"/>
                  </a:cubicBezTo>
                  <a:cubicBezTo>
                    <a:pt x="473697" y="342131"/>
                    <a:pt x="469477" y="352144"/>
                    <a:pt x="462989" y="360485"/>
                  </a:cubicBezTo>
                  <a:cubicBezTo>
                    <a:pt x="448936" y="378553"/>
                    <a:pt x="432762" y="394927"/>
                    <a:pt x="419028" y="413239"/>
                  </a:cubicBezTo>
                  <a:cubicBezTo>
                    <a:pt x="406347" y="430146"/>
                    <a:pt x="395581" y="448408"/>
                    <a:pt x="383858" y="465993"/>
                  </a:cubicBezTo>
                  <a:cubicBezTo>
                    <a:pt x="377997" y="474785"/>
                    <a:pt x="369616" y="482345"/>
                    <a:pt x="366274" y="492369"/>
                  </a:cubicBezTo>
                  <a:cubicBezTo>
                    <a:pt x="363343" y="501161"/>
                    <a:pt x="361626" y="510456"/>
                    <a:pt x="357481" y="518746"/>
                  </a:cubicBezTo>
                  <a:cubicBezTo>
                    <a:pt x="336227" y="561255"/>
                    <a:pt x="330502" y="561057"/>
                    <a:pt x="304728" y="597877"/>
                  </a:cubicBezTo>
                  <a:cubicBezTo>
                    <a:pt x="292608" y="615191"/>
                    <a:pt x="284502" y="635687"/>
                    <a:pt x="269558" y="650631"/>
                  </a:cubicBezTo>
                  <a:cubicBezTo>
                    <a:pt x="251974" y="668216"/>
                    <a:pt x="230600" y="682693"/>
                    <a:pt x="216805" y="703385"/>
                  </a:cubicBezTo>
                  <a:cubicBezTo>
                    <a:pt x="210943" y="712177"/>
                    <a:pt x="206692" y="722290"/>
                    <a:pt x="199220" y="729762"/>
                  </a:cubicBezTo>
                  <a:cubicBezTo>
                    <a:pt x="185950" y="743032"/>
                    <a:pt x="169144" y="752307"/>
                    <a:pt x="155258" y="764931"/>
                  </a:cubicBezTo>
                  <a:cubicBezTo>
                    <a:pt x="86975" y="827006"/>
                    <a:pt x="119724" y="796208"/>
                    <a:pt x="84920" y="844062"/>
                  </a:cubicBezTo>
                  <a:cubicBezTo>
                    <a:pt x="20261" y="932967"/>
                    <a:pt x="47080" y="884572"/>
                    <a:pt x="14581" y="949569"/>
                  </a:cubicBezTo>
                  <a:cubicBezTo>
                    <a:pt x="-11405" y="1053519"/>
                    <a:pt x="980" y="988074"/>
                    <a:pt x="23374" y="1204546"/>
                  </a:cubicBezTo>
                  <a:cubicBezTo>
                    <a:pt x="24617" y="1216566"/>
                    <a:pt x="27923" y="1228401"/>
                    <a:pt x="32166" y="1239716"/>
                  </a:cubicBezTo>
                  <a:cubicBezTo>
                    <a:pt x="36768" y="1251988"/>
                    <a:pt x="43889" y="1263162"/>
                    <a:pt x="49751" y="1274885"/>
                  </a:cubicBezTo>
                  <a:cubicBezTo>
                    <a:pt x="64572" y="1348993"/>
                    <a:pt x="48826" y="1290311"/>
                    <a:pt x="76128" y="1354016"/>
                  </a:cubicBezTo>
                  <a:cubicBezTo>
                    <a:pt x="79779" y="1362535"/>
                    <a:pt x="81269" y="1371874"/>
                    <a:pt x="84920" y="1380393"/>
                  </a:cubicBezTo>
                  <a:cubicBezTo>
                    <a:pt x="98724" y="1412603"/>
                    <a:pt x="111746" y="1433595"/>
                    <a:pt x="137674" y="1459523"/>
                  </a:cubicBezTo>
                  <a:cubicBezTo>
                    <a:pt x="145146" y="1466995"/>
                    <a:pt x="155259" y="1471246"/>
                    <a:pt x="164051" y="1477108"/>
                  </a:cubicBezTo>
                  <a:cubicBezTo>
                    <a:pt x="166982" y="1485900"/>
                    <a:pt x="169192" y="1494966"/>
                    <a:pt x="172843" y="1503485"/>
                  </a:cubicBezTo>
                  <a:cubicBezTo>
                    <a:pt x="178006" y="1515532"/>
                    <a:pt x="189875" y="1525559"/>
                    <a:pt x="190428" y="1538654"/>
                  </a:cubicBezTo>
                  <a:cubicBezTo>
                    <a:pt x="217392" y="2176796"/>
                    <a:pt x="110193" y="1949690"/>
                    <a:pt x="216805" y="2162908"/>
                  </a:cubicBezTo>
                  <a:lnTo>
                    <a:pt x="234389" y="2233246"/>
                  </a:lnTo>
                  <a:cubicBezTo>
                    <a:pt x="237320" y="2244969"/>
                    <a:pt x="233898" y="2260680"/>
                    <a:pt x="243181" y="2268416"/>
                  </a:cubicBezTo>
                  <a:cubicBezTo>
                    <a:pt x="260766" y="2283070"/>
                    <a:pt x="274896" y="2303360"/>
                    <a:pt x="295935" y="2312377"/>
                  </a:cubicBezTo>
                  <a:cubicBezTo>
                    <a:pt x="317653" y="2321685"/>
                    <a:pt x="342673" y="2320018"/>
                    <a:pt x="366274" y="2321169"/>
                  </a:cubicBezTo>
                  <a:cubicBezTo>
                    <a:pt x="462919" y="2325883"/>
                    <a:pt x="559705" y="2327031"/>
                    <a:pt x="656420" y="2329962"/>
                  </a:cubicBezTo>
                  <a:cubicBezTo>
                    <a:pt x="753119" y="2354136"/>
                    <a:pt x="701442" y="2344760"/>
                    <a:pt x="893812" y="2329962"/>
                  </a:cubicBezTo>
                  <a:cubicBezTo>
                    <a:pt x="903053" y="2329251"/>
                    <a:pt x="912087" y="2325670"/>
                    <a:pt x="920189" y="2321169"/>
                  </a:cubicBezTo>
                  <a:cubicBezTo>
                    <a:pt x="1005834" y="2273588"/>
                    <a:pt x="939383" y="2294390"/>
                    <a:pt x="1008112" y="2277208"/>
                  </a:cubicBezTo>
                  <a:cubicBezTo>
                    <a:pt x="1019835" y="2271346"/>
                    <a:pt x="1031009" y="2264225"/>
                    <a:pt x="1043281" y="2259623"/>
                  </a:cubicBezTo>
                  <a:cubicBezTo>
                    <a:pt x="1054596" y="2255380"/>
                    <a:pt x="1066832" y="2254151"/>
                    <a:pt x="1078451" y="2250831"/>
                  </a:cubicBezTo>
                  <a:cubicBezTo>
                    <a:pt x="1087362" y="2248285"/>
                    <a:pt x="1095887" y="2244478"/>
                    <a:pt x="1104828" y="2242039"/>
                  </a:cubicBezTo>
                  <a:cubicBezTo>
                    <a:pt x="1128144" y="2235680"/>
                    <a:pt x="1175166" y="2224454"/>
                    <a:pt x="1175166" y="2224454"/>
                  </a:cubicBezTo>
                  <a:cubicBezTo>
                    <a:pt x="1260322" y="2163629"/>
                    <a:pt x="1218884" y="2198321"/>
                    <a:pt x="1298258" y="2118946"/>
                  </a:cubicBezTo>
                  <a:lnTo>
                    <a:pt x="1324635" y="2092569"/>
                  </a:lnTo>
                  <a:cubicBezTo>
                    <a:pt x="1333427" y="2083777"/>
                    <a:pt x="1344115" y="2076539"/>
                    <a:pt x="1351012" y="2066193"/>
                  </a:cubicBezTo>
                  <a:lnTo>
                    <a:pt x="1368597" y="2039816"/>
                  </a:lnTo>
                  <a:cubicBezTo>
                    <a:pt x="1396639" y="1955687"/>
                    <a:pt x="1358170" y="2078716"/>
                    <a:pt x="1386181" y="1863969"/>
                  </a:cubicBezTo>
                  <a:cubicBezTo>
                    <a:pt x="1393990" y="1804098"/>
                    <a:pt x="1399855" y="1821184"/>
                    <a:pt x="1430143" y="1784839"/>
                  </a:cubicBezTo>
                  <a:cubicBezTo>
                    <a:pt x="1436908" y="1776721"/>
                    <a:pt x="1439775" y="1765421"/>
                    <a:pt x="1447728" y="1758462"/>
                  </a:cubicBezTo>
                  <a:cubicBezTo>
                    <a:pt x="1484936" y="1725905"/>
                    <a:pt x="1490631" y="1726577"/>
                    <a:pt x="1526858" y="1714500"/>
                  </a:cubicBezTo>
                  <a:cubicBezTo>
                    <a:pt x="1614992" y="1717438"/>
                    <a:pt x="1771753" y="1716829"/>
                    <a:pt x="1878551" y="1732085"/>
                  </a:cubicBezTo>
                  <a:cubicBezTo>
                    <a:pt x="1890513" y="1733794"/>
                    <a:pt x="1901924" y="1738256"/>
                    <a:pt x="1913720" y="1740877"/>
                  </a:cubicBezTo>
                  <a:cubicBezTo>
                    <a:pt x="1928308" y="1744119"/>
                    <a:pt x="1943027" y="1746738"/>
                    <a:pt x="1957681" y="1749669"/>
                  </a:cubicBezTo>
                  <a:cubicBezTo>
                    <a:pt x="1966473" y="1755531"/>
                    <a:pt x="1974345" y="1763091"/>
                    <a:pt x="1984058" y="1767254"/>
                  </a:cubicBezTo>
                  <a:cubicBezTo>
                    <a:pt x="2027746" y="1785977"/>
                    <a:pt x="2068503" y="1771567"/>
                    <a:pt x="2115943" y="1767254"/>
                  </a:cubicBezTo>
                  <a:cubicBezTo>
                    <a:pt x="2121805" y="1758462"/>
                    <a:pt x="2129236" y="1750533"/>
                    <a:pt x="2133528" y="1740877"/>
                  </a:cubicBezTo>
                  <a:cubicBezTo>
                    <a:pt x="2141056" y="1723939"/>
                    <a:pt x="2146616" y="1706105"/>
                    <a:pt x="2151112" y="1688123"/>
                  </a:cubicBezTo>
                  <a:cubicBezTo>
                    <a:pt x="2163530" y="1638456"/>
                    <a:pt x="2157535" y="1664803"/>
                    <a:pt x="2168697" y="1608993"/>
                  </a:cubicBezTo>
                  <a:cubicBezTo>
                    <a:pt x="2165766" y="1529862"/>
                    <a:pt x="2167074" y="1450460"/>
                    <a:pt x="2159905" y="1371600"/>
                  </a:cubicBezTo>
                  <a:cubicBezTo>
                    <a:pt x="2158227" y="1353140"/>
                    <a:pt x="2157743" y="1329128"/>
                    <a:pt x="2142320" y="1318846"/>
                  </a:cubicBezTo>
                  <a:lnTo>
                    <a:pt x="2115943" y="1301262"/>
                  </a:lnTo>
                  <a:cubicBezTo>
                    <a:pt x="2099710" y="1276913"/>
                    <a:pt x="2084071" y="1251805"/>
                    <a:pt x="2063189" y="1230923"/>
                  </a:cubicBezTo>
                  <a:cubicBezTo>
                    <a:pt x="2055717" y="1223451"/>
                    <a:pt x="2045604" y="1219200"/>
                    <a:pt x="2036812" y="1213339"/>
                  </a:cubicBezTo>
                  <a:cubicBezTo>
                    <a:pt x="2018253" y="1188593"/>
                    <a:pt x="2007834" y="1171246"/>
                    <a:pt x="1984058" y="1151793"/>
                  </a:cubicBezTo>
                  <a:cubicBezTo>
                    <a:pt x="1961375" y="1133234"/>
                    <a:pt x="1941524" y="1108307"/>
                    <a:pt x="1913720" y="1099039"/>
                  </a:cubicBezTo>
                  <a:cubicBezTo>
                    <a:pt x="1896135" y="1093177"/>
                    <a:pt x="1877545" y="1089744"/>
                    <a:pt x="1860966" y="1081454"/>
                  </a:cubicBezTo>
                  <a:cubicBezTo>
                    <a:pt x="1837520" y="1069731"/>
                    <a:pt x="1812439" y="1060826"/>
                    <a:pt x="1790628" y="1046285"/>
                  </a:cubicBezTo>
                  <a:cubicBezTo>
                    <a:pt x="1753345" y="1021429"/>
                    <a:pt x="1773703" y="1033426"/>
                    <a:pt x="1729081" y="1011116"/>
                  </a:cubicBezTo>
                  <a:cubicBezTo>
                    <a:pt x="1720289" y="1002324"/>
                    <a:pt x="1712520" y="992373"/>
                    <a:pt x="1702705" y="984739"/>
                  </a:cubicBezTo>
                  <a:cubicBezTo>
                    <a:pt x="1686023" y="971764"/>
                    <a:pt x="1664895" y="964513"/>
                    <a:pt x="1649951" y="949569"/>
                  </a:cubicBezTo>
                  <a:cubicBezTo>
                    <a:pt x="1613212" y="912831"/>
                    <a:pt x="1631034" y="933140"/>
                    <a:pt x="1597197" y="888023"/>
                  </a:cubicBezTo>
                  <a:cubicBezTo>
                    <a:pt x="1591335" y="679938"/>
                    <a:pt x="1587932" y="471770"/>
                    <a:pt x="1579612" y="263769"/>
                  </a:cubicBezTo>
                  <a:cubicBezTo>
                    <a:pt x="1578143" y="227038"/>
                    <a:pt x="1553167" y="198397"/>
                    <a:pt x="1526858" y="175846"/>
                  </a:cubicBezTo>
                  <a:cubicBezTo>
                    <a:pt x="1515732" y="166309"/>
                    <a:pt x="1502491" y="159371"/>
                    <a:pt x="1491689" y="149469"/>
                  </a:cubicBezTo>
                  <a:cubicBezTo>
                    <a:pt x="1467247" y="127064"/>
                    <a:pt x="1452807" y="89616"/>
                    <a:pt x="1421351" y="79131"/>
                  </a:cubicBezTo>
                  <a:cubicBezTo>
                    <a:pt x="1412559" y="76200"/>
                    <a:pt x="1403915" y="72778"/>
                    <a:pt x="1394974" y="70339"/>
                  </a:cubicBezTo>
                  <a:cubicBezTo>
                    <a:pt x="1371658" y="63980"/>
                    <a:pt x="1347563" y="60397"/>
                    <a:pt x="1324635" y="52754"/>
                  </a:cubicBezTo>
                  <a:cubicBezTo>
                    <a:pt x="1199292" y="10972"/>
                    <a:pt x="1329712" y="52947"/>
                    <a:pt x="1236712" y="26377"/>
                  </a:cubicBezTo>
                  <a:cubicBezTo>
                    <a:pt x="1203753" y="16960"/>
                    <a:pt x="1212962" y="15665"/>
                    <a:pt x="1175166" y="8793"/>
                  </a:cubicBezTo>
                  <a:cubicBezTo>
                    <a:pt x="1154777" y="5086"/>
                    <a:pt x="1134135" y="2931"/>
                    <a:pt x="1113620" y="0"/>
                  </a:cubicBezTo>
                  <a:cubicBezTo>
                    <a:pt x="1034489" y="2931"/>
                    <a:pt x="955238" y="3526"/>
                    <a:pt x="876228" y="8793"/>
                  </a:cubicBezTo>
                  <a:cubicBezTo>
                    <a:pt x="850728" y="10493"/>
                    <a:pt x="845132" y="24340"/>
                    <a:pt x="823474" y="35169"/>
                  </a:cubicBezTo>
                  <a:cubicBezTo>
                    <a:pt x="790363" y="51724"/>
                    <a:pt x="777926" y="53150"/>
                    <a:pt x="744343" y="61546"/>
                  </a:cubicBezTo>
                  <a:cubicBezTo>
                    <a:pt x="735551" y="67408"/>
                    <a:pt x="727418" y="74405"/>
                    <a:pt x="717966" y="79131"/>
                  </a:cubicBezTo>
                  <a:cubicBezTo>
                    <a:pt x="645162" y="115533"/>
                    <a:pt x="740805" y="55112"/>
                    <a:pt x="665212" y="105508"/>
                  </a:cubicBezTo>
                  <a:lnTo>
                    <a:pt x="630043" y="158262"/>
                  </a:lnTo>
                  <a:lnTo>
                    <a:pt x="612458" y="184639"/>
                  </a:lnTo>
                  <a:cubicBezTo>
                    <a:pt x="609527" y="193431"/>
                    <a:pt x="608167" y="202914"/>
                    <a:pt x="603666" y="211016"/>
                  </a:cubicBezTo>
                  <a:cubicBezTo>
                    <a:pt x="566871" y="277247"/>
                    <a:pt x="547982" y="231531"/>
                    <a:pt x="533328" y="2461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166" y="1050102"/>
              <a:ext cx="1482405" cy="469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Population</a:t>
              </a:r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58680" y="1939740"/>
                  <a:ext cx="1987364" cy="626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1200" b="0" dirty="0" smtClean="0">
                      <a:solidFill>
                        <a:srgbClr val="FF0000"/>
                      </a:solidFill>
                    </a:rPr>
                    <a:t>Fraction of disease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80" y="1939740"/>
                  <a:ext cx="1987364" cy="626352"/>
                </a:xfrm>
                <a:prstGeom prst="rect">
                  <a:avLst/>
                </a:prstGeom>
                <a:blipFill>
                  <a:blip r:embed="rId6"/>
                  <a:stretch>
                    <a:fillRect l="-7813" t="-13115" r="-7292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9"/>
            <p:cNvSpPr/>
            <p:nvPr/>
          </p:nvSpPr>
          <p:spPr>
            <a:xfrm>
              <a:off x="2863289" y="1360697"/>
              <a:ext cx="940777" cy="1125415"/>
            </a:xfrm>
            <a:custGeom>
              <a:avLst/>
              <a:gdLst>
                <a:gd name="connsiteX0" fmla="*/ 474784 w 940777"/>
                <a:gd name="connsiteY0" fmla="*/ 8792 h 1125415"/>
                <a:gd name="connsiteX1" fmla="*/ 474784 w 940777"/>
                <a:gd name="connsiteY1" fmla="*/ 8792 h 1125415"/>
                <a:gd name="connsiteX2" fmla="*/ 413238 w 940777"/>
                <a:gd name="connsiteY2" fmla="*/ 52754 h 1125415"/>
                <a:gd name="connsiteX3" fmla="*/ 360484 w 940777"/>
                <a:gd name="connsiteY3" fmla="*/ 105507 h 1125415"/>
                <a:gd name="connsiteX4" fmla="*/ 316523 w 940777"/>
                <a:gd name="connsiteY4" fmla="*/ 131884 h 1125415"/>
                <a:gd name="connsiteX5" fmla="*/ 246184 w 940777"/>
                <a:gd name="connsiteY5" fmla="*/ 167054 h 1125415"/>
                <a:gd name="connsiteX6" fmla="*/ 219808 w 940777"/>
                <a:gd name="connsiteY6" fmla="*/ 193430 h 1125415"/>
                <a:gd name="connsiteX7" fmla="*/ 131884 w 940777"/>
                <a:gd name="connsiteY7" fmla="*/ 246184 h 1125415"/>
                <a:gd name="connsiteX8" fmla="*/ 79131 w 940777"/>
                <a:gd name="connsiteY8" fmla="*/ 281354 h 1125415"/>
                <a:gd name="connsiteX9" fmla="*/ 52754 w 940777"/>
                <a:gd name="connsiteY9" fmla="*/ 298938 h 1125415"/>
                <a:gd name="connsiteX10" fmla="*/ 17584 w 940777"/>
                <a:gd name="connsiteY10" fmla="*/ 351692 h 1125415"/>
                <a:gd name="connsiteX11" fmla="*/ 0 w 940777"/>
                <a:gd name="connsiteY11" fmla="*/ 378069 h 1125415"/>
                <a:gd name="connsiteX12" fmla="*/ 8792 w 940777"/>
                <a:gd name="connsiteY12" fmla="*/ 509954 h 1125415"/>
                <a:gd name="connsiteX13" fmla="*/ 17584 w 940777"/>
                <a:gd name="connsiteY13" fmla="*/ 553915 h 1125415"/>
                <a:gd name="connsiteX14" fmla="*/ 26377 w 940777"/>
                <a:gd name="connsiteY14" fmla="*/ 615461 h 1125415"/>
                <a:gd name="connsiteX15" fmla="*/ 35169 w 940777"/>
                <a:gd name="connsiteY15" fmla="*/ 720969 h 1125415"/>
                <a:gd name="connsiteX16" fmla="*/ 96715 w 940777"/>
                <a:gd name="connsiteY16" fmla="*/ 764930 h 1125415"/>
                <a:gd name="connsiteX17" fmla="*/ 114300 w 940777"/>
                <a:gd name="connsiteY17" fmla="*/ 791307 h 1125415"/>
                <a:gd name="connsiteX18" fmla="*/ 140677 w 940777"/>
                <a:gd name="connsiteY18" fmla="*/ 817684 h 1125415"/>
                <a:gd name="connsiteX19" fmla="*/ 158261 w 940777"/>
                <a:gd name="connsiteY19" fmla="*/ 870438 h 1125415"/>
                <a:gd name="connsiteX20" fmla="*/ 167054 w 940777"/>
                <a:gd name="connsiteY20" fmla="*/ 896815 h 1125415"/>
                <a:gd name="connsiteX21" fmla="*/ 175846 w 940777"/>
                <a:gd name="connsiteY21" fmla="*/ 931984 h 1125415"/>
                <a:gd name="connsiteX22" fmla="*/ 211015 w 940777"/>
                <a:gd name="connsiteY22" fmla="*/ 1028700 h 1125415"/>
                <a:gd name="connsiteX23" fmla="*/ 246184 w 940777"/>
                <a:gd name="connsiteY23" fmla="*/ 1055077 h 1125415"/>
                <a:gd name="connsiteX24" fmla="*/ 272561 w 940777"/>
                <a:gd name="connsiteY24" fmla="*/ 1063869 h 1125415"/>
                <a:gd name="connsiteX25" fmla="*/ 342900 w 940777"/>
                <a:gd name="connsiteY25" fmla="*/ 1081454 h 1125415"/>
                <a:gd name="connsiteX26" fmla="*/ 378069 w 940777"/>
                <a:gd name="connsiteY26" fmla="*/ 1090246 h 1125415"/>
                <a:gd name="connsiteX27" fmla="*/ 404446 w 940777"/>
                <a:gd name="connsiteY27" fmla="*/ 1107830 h 1125415"/>
                <a:gd name="connsiteX28" fmla="*/ 439615 w 940777"/>
                <a:gd name="connsiteY28" fmla="*/ 1116623 h 1125415"/>
                <a:gd name="connsiteX29" fmla="*/ 465992 w 940777"/>
                <a:gd name="connsiteY29" fmla="*/ 1125415 h 1125415"/>
                <a:gd name="connsiteX30" fmla="*/ 624254 w 940777"/>
                <a:gd name="connsiteY30" fmla="*/ 1107830 h 1125415"/>
                <a:gd name="connsiteX31" fmla="*/ 650631 w 940777"/>
                <a:gd name="connsiteY31" fmla="*/ 1090246 h 1125415"/>
                <a:gd name="connsiteX32" fmla="*/ 694592 w 940777"/>
                <a:gd name="connsiteY32" fmla="*/ 1028700 h 1125415"/>
                <a:gd name="connsiteX33" fmla="*/ 720969 w 940777"/>
                <a:gd name="connsiteY33" fmla="*/ 1011115 h 1125415"/>
                <a:gd name="connsiteX34" fmla="*/ 756138 w 940777"/>
                <a:gd name="connsiteY34" fmla="*/ 958361 h 1125415"/>
                <a:gd name="connsiteX35" fmla="*/ 791308 w 940777"/>
                <a:gd name="connsiteY35" fmla="*/ 896815 h 1125415"/>
                <a:gd name="connsiteX36" fmla="*/ 800100 w 940777"/>
                <a:gd name="connsiteY36" fmla="*/ 870438 h 1125415"/>
                <a:gd name="connsiteX37" fmla="*/ 826477 w 940777"/>
                <a:gd name="connsiteY37" fmla="*/ 844061 h 1125415"/>
                <a:gd name="connsiteX38" fmla="*/ 844061 w 940777"/>
                <a:gd name="connsiteY38" fmla="*/ 817684 h 1125415"/>
                <a:gd name="connsiteX39" fmla="*/ 852854 w 940777"/>
                <a:gd name="connsiteY39" fmla="*/ 782515 h 1125415"/>
                <a:gd name="connsiteX40" fmla="*/ 861646 w 940777"/>
                <a:gd name="connsiteY40" fmla="*/ 756138 h 1125415"/>
                <a:gd name="connsiteX41" fmla="*/ 844061 w 940777"/>
                <a:gd name="connsiteY41" fmla="*/ 694592 h 1125415"/>
                <a:gd name="connsiteX42" fmla="*/ 826477 w 940777"/>
                <a:gd name="connsiteY42" fmla="*/ 668215 h 1125415"/>
                <a:gd name="connsiteX43" fmla="*/ 808892 w 940777"/>
                <a:gd name="connsiteY43" fmla="*/ 615461 h 1125415"/>
                <a:gd name="connsiteX44" fmla="*/ 800100 w 940777"/>
                <a:gd name="connsiteY44" fmla="*/ 589084 h 1125415"/>
                <a:gd name="connsiteX45" fmla="*/ 808892 w 940777"/>
                <a:gd name="connsiteY45" fmla="*/ 457200 h 1125415"/>
                <a:gd name="connsiteX46" fmla="*/ 817684 w 940777"/>
                <a:gd name="connsiteY46" fmla="*/ 430823 h 1125415"/>
                <a:gd name="connsiteX47" fmla="*/ 844061 w 940777"/>
                <a:gd name="connsiteY47" fmla="*/ 404446 h 1125415"/>
                <a:gd name="connsiteX48" fmla="*/ 852854 w 940777"/>
                <a:gd name="connsiteY48" fmla="*/ 378069 h 1125415"/>
                <a:gd name="connsiteX49" fmla="*/ 896815 w 940777"/>
                <a:gd name="connsiteY49" fmla="*/ 325315 h 1125415"/>
                <a:gd name="connsiteX50" fmla="*/ 914400 w 940777"/>
                <a:gd name="connsiteY50" fmla="*/ 272561 h 1125415"/>
                <a:gd name="connsiteX51" fmla="*/ 923192 w 940777"/>
                <a:gd name="connsiteY51" fmla="*/ 246184 h 1125415"/>
                <a:gd name="connsiteX52" fmla="*/ 940777 w 940777"/>
                <a:gd name="connsiteY52" fmla="*/ 219807 h 1125415"/>
                <a:gd name="connsiteX53" fmla="*/ 931984 w 940777"/>
                <a:gd name="connsiteY53" fmla="*/ 123092 h 1125415"/>
                <a:gd name="connsiteX54" fmla="*/ 870438 w 940777"/>
                <a:gd name="connsiteY54" fmla="*/ 52754 h 1125415"/>
                <a:gd name="connsiteX55" fmla="*/ 844061 w 940777"/>
                <a:gd name="connsiteY55" fmla="*/ 43961 h 1125415"/>
                <a:gd name="connsiteX56" fmla="*/ 817684 w 940777"/>
                <a:gd name="connsiteY56" fmla="*/ 26377 h 1125415"/>
                <a:gd name="connsiteX57" fmla="*/ 756138 w 940777"/>
                <a:gd name="connsiteY57" fmla="*/ 8792 h 1125415"/>
                <a:gd name="connsiteX58" fmla="*/ 729761 w 940777"/>
                <a:gd name="connsiteY58" fmla="*/ 0 h 1125415"/>
                <a:gd name="connsiteX59" fmla="*/ 474784 w 940777"/>
                <a:gd name="connsiteY59" fmla="*/ 8792 h 112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40777" h="1125415">
                  <a:moveTo>
                    <a:pt x="474784" y="8792"/>
                  </a:moveTo>
                  <a:lnTo>
                    <a:pt x="474784" y="8792"/>
                  </a:lnTo>
                  <a:cubicBezTo>
                    <a:pt x="454269" y="23446"/>
                    <a:pt x="432484" y="36469"/>
                    <a:pt x="413238" y="52754"/>
                  </a:cubicBezTo>
                  <a:cubicBezTo>
                    <a:pt x="394254" y="68817"/>
                    <a:pt x="379731" y="89760"/>
                    <a:pt x="360484" y="105507"/>
                  </a:cubicBezTo>
                  <a:cubicBezTo>
                    <a:pt x="347258" y="116328"/>
                    <a:pt x="331569" y="123782"/>
                    <a:pt x="316523" y="131884"/>
                  </a:cubicBezTo>
                  <a:cubicBezTo>
                    <a:pt x="293443" y="144312"/>
                    <a:pt x="264720" y="148518"/>
                    <a:pt x="246184" y="167054"/>
                  </a:cubicBezTo>
                  <a:cubicBezTo>
                    <a:pt x="237392" y="175846"/>
                    <a:pt x="230031" y="186353"/>
                    <a:pt x="219808" y="193430"/>
                  </a:cubicBezTo>
                  <a:cubicBezTo>
                    <a:pt x="191707" y="212885"/>
                    <a:pt x="160322" y="227225"/>
                    <a:pt x="131884" y="246184"/>
                  </a:cubicBezTo>
                  <a:lnTo>
                    <a:pt x="79131" y="281354"/>
                  </a:lnTo>
                  <a:lnTo>
                    <a:pt x="52754" y="298938"/>
                  </a:lnTo>
                  <a:lnTo>
                    <a:pt x="17584" y="351692"/>
                  </a:lnTo>
                  <a:lnTo>
                    <a:pt x="0" y="378069"/>
                  </a:lnTo>
                  <a:cubicBezTo>
                    <a:pt x="2931" y="422031"/>
                    <a:pt x="4408" y="466113"/>
                    <a:pt x="8792" y="509954"/>
                  </a:cubicBezTo>
                  <a:cubicBezTo>
                    <a:pt x="10279" y="524824"/>
                    <a:pt x="15127" y="539174"/>
                    <a:pt x="17584" y="553915"/>
                  </a:cubicBezTo>
                  <a:cubicBezTo>
                    <a:pt x="20991" y="574357"/>
                    <a:pt x="24208" y="594851"/>
                    <a:pt x="26377" y="615461"/>
                  </a:cubicBezTo>
                  <a:cubicBezTo>
                    <a:pt x="30072" y="650558"/>
                    <a:pt x="26610" y="686731"/>
                    <a:pt x="35169" y="720969"/>
                  </a:cubicBezTo>
                  <a:cubicBezTo>
                    <a:pt x="44883" y="759827"/>
                    <a:pt x="67049" y="757514"/>
                    <a:pt x="96715" y="764930"/>
                  </a:cubicBezTo>
                  <a:cubicBezTo>
                    <a:pt x="102577" y="773722"/>
                    <a:pt x="107535" y="783189"/>
                    <a:pt x="114300" y="791307"/>
                  </a:cubicBezTo>
                  <a:cubicBezTo>
                    <a:pt x="122260" y="800859"/>
                    <a:pt x="134638" y="806814"/>
                    <a:pt x="140677" y="817684"/>
                  </a:cubicBezTo>
                  <a:cubicBezTo>
                    <a:pt x="149679" y="833887"/>
                    <a:pt x="152399" y="852853"/>
                    <a:pt x="158261" y="870438"/>
                  </a:cubicBezTo>
                  <a:cubicBezTo>
                    <a:pt x="161192" y="879230"/>
                    <a:pt x="164806" y="887824"/>
                    <a:pt x="167054" y="896815"/>
                  </a:cubicBezTo>
                  <a:cubicBezTo>
                    <a:pt x="169985" y="908538"/>
                    <a:pt x="173225" y="920188"/>
                    <a:pt x="175846" y="931984"/>
                  </a:cubicBezTo>
                  <a:cubicBezTo>
                    <a:pt x="183157" y="964884"/>
                    <a:pt x="185408" y="1003092"/>
                    <a:pt x="211015" y="1028700"/>
                  </a:cubicBezTo>
                  <a:cubicBezTo>
                    <a:pt x="221377" y="1039062"/>
                    <a:pt x="233461" y="1047807"/>
                    <a:pt x="246184" y="1055077"/>
                  </a:cubicBezTo>
                  <a:cubicBezTo>
                    <a:pt x="254231" y="1059675"/>
                    <a:pt x="263620" y="1061430"/>
                    <a:pt x="272561" y="1063869"/>
                  </a:cubicBezTo>
                  <a:cubicBezTo>
                    <a:pt x="295877" y="1070228"/>
                    <a:pt x="319454" y="1075592"/>
                    <a:pt x="342900" y="1081454"/>
                  </a:cubicBezTo>
                  <a:lnTo>
                    <a:pt x="378069" y="1090246"/>
                  </a:lnTo>
                  <a:cubicBezTo>
                    <a:pt x="386861" y="1096107"/>
                    <a:pt x="394733" y="1103667"/>
                    <a:pt x="404446" y="1107830"/>
                  </a:cubicBezTo>
                  <a:cubicBezTo>
                    <a:pt x="415553" y="1112590"/>
                    <a:pt x="427996" y="1113303"/>
                    <a:pt x="439615" y="1116623"/>
                  </a:cubicBezTo>
                  <a:cubicBezTo>
                    <a:pt x="448526" y="1119169"/>
                    <a:pt x="457200" y="1122484"/>
                    <a:pt x="465992" y="1125415"/>
                  </a:cubicBezTo>
                  <a:cubicBezTo>
                    <a:pt x="482491" y="1124315"/>
                    <a:pt x="582296" y="1128809"/>
                    <a:pt x="624254" y="1107830"/>
                  </a:cubicBezTo>
                  <a:cubicBezTo>
                    <a:pt x="633705" y="1103104"/>
                    <a:pt x="641839" y="1096107"/>
                    <a:pt x="650631" y="1090246"/>
                  </a:cubicBezTo>
                  <a:cubicBezTo>
                    <a:pt x="660617" y="1075266"/>
                    <a:pt x="683683" y="1039609"/>
                    <a:pt x="694592" y="1028700"/>
                  </a:cubicBezTo>
                  <a:cubicBezTo>
                    <a:pt x="702064" y="1021228"/>
                    <a:pt x="712177" y="1016977"/>
                    <a:pt x="720969" y="1011115"/>
                  </a:cubicBezTo>
                  <a:cubicBezTo>
                    <a:pt x="732692" y="993530"/>
                    <a:pt x="746686" y="977264"/>
                    <a:pt x="756138" y="958361"/>
                  </a:cubicBezTo>
                  <a:cubicBezTo>
                    <a:pt x="778449" y="913741"/>
                    <a:pt x="766453" y="934097"/>
                    <a:pt x="791308" y="896815"/>
                  </a:cubicBezTo>
                  <a:cubicBezTo>
                    <a:pt x="794239" y="888023"/>
                    <a:pt x="794959" y="878149"/>
                    <a:pt x="800100" y="870438"/>
                  </a:cubicBezTo>
                  <a:cubicBezTo>
                    <a:pt x="806997" y="860092"/>
                    <a:pt x="818517" y="853613"/>
                    <a:pt x="826477" y="844061"/>
                  </a:cubicBezTo>
                  <a:cubicBezTo>
                    <a:pt x="833242" y="835943"/>
                    <a:pt x="838200" y="826476"/>
                    <a:pt x="844061" y="817684"/>
                  </a:cubicBezTo>
                  <a:cubicBezTo>
                    <a:pt x="846992" y="805961"/>
                    <a:pt x="849534" y="794134"/>
                    <a:pt x="852854" y="782515"/>
                  </a:cubicBezTo>
                  <a:cubicBezTo>
                    <a:pt x="855400" y="773604"/>
                    <a:pt x="861646" y="765406"/>
                    <a:pt x="861646" y="756138"/>
                  </a:cubicBezTo>
                  <a:cubicBezTo>
                    <a:pt x="861646" y="750500"/>
                    <a:pt x="848208" y="702886"/>
                    <a:pt x="844061" y="694592"/>
                  </a:cubicBezTo>
                  <a:cubicBezTo>
                    <a:pt x="839335" y="685141"/>
                    <a:pt x="830769" y="677871"/>
                    <a:pt x="826477" y="668215"/>
                  </a:cubicBezTo>
                  <a:cubicBezTo>
                    <a:pt x="818949" y="651277"/>
                    <a:pt x="814754" y="633046"/>
                    <a:pt x="808892" y="615461"/>
                  </a:cubicBezTo>
                  <a:lnTo>
                    <a:pt x="800100" y="589084"/>
                  </a:lnTo>
                  <a:cubicBezTo>
                    <a:pt x="803031" y="545123"/>
                    <a:pt x="804027" y="500989"/>
                    <a:pt x="808892" y="457200"/>
                  </a:cubicBezTo>
                  <a:cubicBezTo>
                    <a:pt x="809915" y="447989"/>
                    <a:pt x="812543" y="438534"/>
                    <a:pt x="817684" y="430823"/>
                  </a:cubicBezTo>
                  <a:cubicBezTo>
                    <a:pt x="824581" y="420477"/>
                    <a:pt x="835269" y="413238"/>
                    <a:pt x="844061" y="404446"/>
                  </a:cubicBezTo>
                  <a:cubicBezTo>
                    <a:pt x="846992" y="395654"/>
                    <a:pt x="847713" y="385780"/>
                    <a:pt x="852854" y="378069"/>
                  </a:cubicBezTo>
                  <a:cubicBezTo>
                    <a:pt x="880462" y="336657"/>
                    <a:pt x="877637" y="368465"/>
                    <a:pt x="896815" y="325315"/>
                  </a:cubicBezTo>
                  <a:cubicBezTo>
                    <a:pt x="904343" y="308377"/>
                    <a:pt x="908538" y="290146"/>
                    <a:pt x="914400" y="272561"/>
                  </a:cubicBezTo>
                  <a:cubicBezTo>
                    <a:pt x="917331" y="263769"/>
                    <a:pt x="918051" y="253895"/>
                    <a:pt x="923192" y="246184"/>
                  </a:cubicBezTo>
                  <a:lnTo>
                    <a:pt x="940777" y="219807"/>
                  </a:lnTo>
                  <a:cubicBezTo>
                    <a:pt x="937846" y="187569"/>
                    <a:pt x="941118" y="154148"/>
                    <a:pt x="931984" y="123092"/>
                  </a:cubicBezTo>
                  <a:cubicBezTo>
                    <a:pt x="922888" y="92165"/>
                    <a:pt x="898433" y="66751"/>
                    <a:pt x="870438" y="52754"/>
                  </a:cubicBezTo>
                  <a:cubicBezTo>
                    <a:pt x="862148" y="48609"/>
                    <a:pt x="852351" y="48106"/>
                    <a:pt x="844061" y="43961"/>
                  </a:cubicBezTo>
                  <a:cubicBezTo>
                    <a:pt x="834610" y="39235"/>
                    <a:pt x="827135" y="31103"/>
                    <a:pt x="817684" y="26377"/>
                  </a:cubicBezTo>
                  <a:cubicBezTo>
                    <a:pt x="803623" y="19346"/>
                    <a:pt x="769294" y="12551"/>
                    <a:pt x="756138" y="8792"/>
                  </a:cubicBezTo>
                  <a:cubicBezTo>
                    <a:pt x="747227" y="6246"/>
                    <a:pt x="739026" y="250"/>
                    <a:pt x="729761" y="0"/>
                  </a:cubicBezTo>
                  <a:lnTo>
                    <a:pt x="474784" y="879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04090" y="1596684"/>
              <a:ext cx="1109662" cy="469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sample</a:t>
              </a:r>
              <a:endParaRPr lang="en-US" sz="1200" dirty="0"/>
            </a:p>
          </p:txBody>
        </p:sp>
        <p:sp>
          <p:nvSpPr>
            <p:cNvPr id="22" name="Arc 21"/>
            <p:cNvSpPr/>
            <p:nvPr/>
          </p:nvSpPr>
          <p:spPr>
            <a:xfrm rot="254054">
              <a:off x="1170512" y="1458729"/>
              <a:ext cx="2717867" cy="1219200"/>
            </a:xfrm>
            <a:prstGeom prst="arc">
              <a:avLst>
                <a:gd name="adj1" fmla="val 11563852"/>
                <a:gd name="adj2" fmla="val 19645613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18508" y="1905000"/>
                <a:ext cx="8425492" cy="4964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500" i="1">
                              <a:latin typeface="Cambria Math"/>
                            </a:rPr>
                            <m:t>𝑝</m:t>
                          </m:r>
                          <m:r>
                            <a:rPr lang="en-US" sz="1500" i="1">
                              <a:latin typeface="Cambria Math"/>
                            </a:rPr>
                            <m:t>(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150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5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500" i="1"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>
                  <a:ea typeface="Cambria Math"/>
                </a:endParaRPr>
              </a:p>
              <a:p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Beta</m:t>
                          </m:r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1500" dirty="0" smtClean="0"/>
              </a:p>
              <a:p>
                <a:endParaRPr lang="en-US" sz="5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500" b="0" dirty="0" smtClean="0">
                  <a:solidFill>
                    <a:schemeClr val="tx1"/>
                  </a:solidFill>
                </a:endParaRPr>
              </a:p>
              <a:p>
                <a:endParaRPr lang="en-US" sz="3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Beta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3333FF"/>
                          </a:solidFill>
                        </a:rPr>
                        <m:t>Binomial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" y="1905000"/>
                <a:ext cx="8425492" cy="4964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354056" y="2610154"/>
                <a:ext cx="1505605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3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sz="13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3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56" y="2610154"/>
                <a:ext cx="1505605" cy="29238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723073" y="2612411"/>
                <a:ext cx="1725857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3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3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sz="13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3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/>
                      </a:rPr>
                      <m:t>Bin</m:t>
                    </m:r>
                    <m:d>
                      <m:dPr>
                        <m:ctrlP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e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3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300" dirty="0" smtClean="0">
                    <a:solidFill>
                      <a:srgbClr val="00B050"/>
                    </a:solidFill>
                  </a:rPr>
                  <a:t>,</a:t>
                </a:r>
                <a:endParaRPr lang="en-US" sz="13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73" y="2612411"/>
                <a:ext cx="1725857" cy="292388"/>
              </a:xfrm>
              <a:prstGeom prst="rect">
                <a:avLst/>
              </a:prstGeom>
              <a:blipFill>
                <a:blip r:embed="rId9"/>
                <a:stretch>
                  <a:fillRect t="-20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383238" y="3047750"/>
                <a:ext cx="307218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38" y="3047750"/>
                <a:ext cx="3072188" cy="483466"/>
              </a:xfrm>
              <a:prstGeom prst="rect">
                <a:avLst/>
              </a:prstGeom>
              <a:blipFill>
                <a:blip r:embed="rId10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029200" y="6373124"/>
                <a:ext cx="3984427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 (check!)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373124"/>
                <a:ext cx="3984427" cy="484941"/>
              </a:xfrm>
              <a:prstGeom prst="rect">
                <a:avLst/>
              </a:prstGeom>
              <a:blipFill>
                <a:blip r:embed="rId11"/>
                <a:stretch>
                  <a:fillRect l="-122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View on Probability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" y="990600"/>
            <a:ext cx="88011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b="1" dirty="0" smtClean="0"/>
              <a:t>Frequentists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probability only has meaning in terms of a limiting case of </a:t>
            </a:r>
            <a:r>
              <a:rPr lang="en-US" dirty="0" smtClean="0"/>
              <a:t>repeated measurements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probabilities are fundamentally related to frequencies of </a:t>
            </a:r>
            <a:r>
              <a:rPr lang="en-US" dirty="0" smtClean="0"/>
              <a:t>events.</a:t>
            </a:r>
          </a:p>
          <a:p>
            <a:pPr lvl="1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/>
              <a:t>Bayesian :</a:t>
            </a:r>
            <a:endParaRPr lang="en-US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degrees of certainty about </a:t>
            </a:r>
            <a:r>
              <a:rPr lang="en-US" dirty="0" smtClean="0"/>
              <a:t>statements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probabilities are fundamentally related to our own knowledge about an event.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Posterior-Predictive Distribution : Coin tossing example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983451" y="1019961"/>
            <a:ext cx="1772851" cy="1959086"/>
          </a:xfrm>
          <a:custGeom>
            <a:avLst/>
            <a:gdLst>
              <a:gd name="connsiteX0" fmla="*/ 533328 w 2168697"/>
              <a:gd name="connsiteY0" fmla="*/ 246185 h 2344782"/>
              <a:gd name="connsiteX1" fmla="*/ 515743 w 2168697"/>
              <a:gd name="connsiteY1" fmla="*/ 298939 h 2344782"/>
              <a:gd name="connsiteX2" fmla="*/ 480574 w 2168697"/>
              <a:gd name="connsiteY2" fmla="*/ 334108 h 2344782"/>
              <a:gd name="connsiteX3" fmla="*/ 462989 w 2168697"/>
              <a:gd name="connsiteY3" fmla="*/ 360485 h 2344782"/>
              <a:gd name="connsiteX4" fmla="*/ 419028 w 2168697"/>
              <a:gd name="connsiteY4" fmla="*/ 413239 h 2344782"/>
              <a:gd name="connsiteX5" fmla="*/ 383858 w 2168697"/>
              <a:gd name="connsiteY5" fmla="*/ 465993 h 2344782"/>
              <a:gd name="connsiteX6" fmla="*/ 366274 w 2168697"/>
              <a:gd name="connsiteY6" fmla="*/ 492369 h 2344782"/>
              <a:gd name="connsiteX7" fmla="*/ 357481 w 2168697"/>
              <a:gd name="connsiteY7" fmla="*/ 518746 h 2344782"/>
              <a:gd name="connsiteX8" fmla="*/ 304728 w 2168697"/>
              <a:gd name="connsiteY8" fmla="*/ 597877 h 2344782"/>
              <a:gd name="connsiteX9" fmla="*/ 269558 w 2168697"/>
              <a:gd name="connsiteY9" fmla="*/ 650631 h 2344782"/>
              <a:gd name="connsiteX10" fmla="*/ 216805 w 2168697"/>
              <a:gd name="connsiteY10" fmla="*/ 703385 h 2344782"/>
              <a:gd name="connsiteX11" fmla="*/ 199220 w 2168697"/>
              <a:gd name="connsiteY11" fmla="*/ 729762 h 2344782"/>
              <a:gd name="connsiteX12" fmla="*/ 155258 w 2168697"/>
              <a:gd name="connsiteY12" fmla="*/ 764931 h 2344782"/>
              <a:gd name="connsiteX13" fmla="*/ 84920 w 2168697"/>
              <a:gd name="connsiteY13" fmla="*/ 844062 h 2344782"/>
              <a:gd name="connsiteX14" fmla="*/ 14581 w 2168697"/>
              <a:gd name="connsiteY14" fmla="*/ 949569 h 2344782"/>
              <a:gd name="connsiteX15" fmla="*/ 23374 w 2168697"/>
              <a:gd name="connsiteY15" fmla="*/ 1204546 h 2344782"/>
              <a:gd name="connsiteX16" fmla="*/ 32166 w 2168697"/>
              <a:gd name="connsiteY16" fmla="*/ 1239716 h 2344782"/>
              <a:gd name="connsiteX17" fmla="*/ 49751 w 2168697"/>
              <a:gd name="connsiteY17" fmla="*/ 1274885 h 2344782"/>
              <a:gd name="connsiteX18" fmla="*/ 76128 w 2168697"/>
              <a:gd name="connsiteY18" fmla="*/ 1354016 h 2344782"/>
              <a:gd name="connsiteX19" fmla="*/ 84920 w 2168697"/>
              <a:gd name="connsiteY19" fmla="*/ 1380393 h 2344782"/>
              <a:gd name="connsiteX20" fmla="*/ 137674 w 2168697"/>
              <a:gd name="connsiteY20" fmla="*/ 1459523 h 2344782"/>
              <a:gd name="connsiteX21" fmla="*/ 164051 w 2168697"/>
              <a:gd name="connsiteY21" fmla="*/ 1477108 h 2344782"/>
              <a:gd name="connsiteX22" fmla="*/ 172843 w 2168697"/>
              <a:gd name="connsiteY22" fmla="*/ 1503485 h 2344782"/>
              <a:gd name="connsiteX23" fmla="*/ 190428 w 2168697"/>
              <a:gd name="connsiteY23" fmla="*/ 1538654 h 2344782"/>
              <a:gd name="connsiteX24" fmla="*/ 216805 w 2168697"/>
              <a:gd name="connsiteY24" fmla="*/ 2162908 h 2344782"/>
              <a:gd name="connsiteX25" fmla="*/ 234389 w 2168697"/>
              <a:gd name="connsiteY25" fmla="*/ 2233246 h 2344782"/>
              <a:gd name="connsiteX26" fmla="*/ 243181 w 2168697"/>
              <a:gd name="connsiteY26" fmla="*/ 2268416 h 2344782"/>
              <a:gd name="connsiteX27" fmla="*/ 295935 w 2168697"/>
              <a:gd name="connsiteY27" fmla="*/ 2312377 h 2344782"/>
              <a:gd name="connsiteX28" fmla="*/ 366274 w 2168697"/>
              <a:gd name="connsiteY28" fmla="*/ 2321169 h 2344782"/>
              <a:gd name="connsiteX29" fmla="*/ 656420 w 2168697"/>
              <a:gd name="connsiteY29" fmla="*/ 2329962 h 2344782"/>
              <a:gd name="connsiteX30" fmla="*/ 893812 w 2168697"/>
              <a:gd name="connsiteY30" fmla="*/ 2329962 h 2344782"/>
              <a:gd name="connsiteX31" fmla="*/ 920189 w 2168697"/>
              <a:gd name="connsiteY31" fmla="*/ 2321169 h 2344782"/>
              <a:gd name="connsiteX32" fmla="*/ 1008112 w 2168697"/>
              <a:gd name="connsiteY32" fmla="*/ 2277208 h 2344782"/>
              <a:gd name="connsiteX33" fmla="*/ 1043281 w 2168697"/>
              <a:gd name="connsiteY33" fmla="*/ 2259623 h 2344782"/>
              <a:gd name="connsiteX34" fmla="*/ 1078451 w 2168697"/>
              <a:gd name="connsiteY34" fmla="*/ 2250831 h 2344782"/>
              <a:gd name="connsiteX35" fmla="*/ 1104828 w 2168697"/>
              <a:gd name="connsiteY35" fmla="*/ 2242039 h 2344782"/>
              <a:gd name="connsiteX36" fmla="*/ 1175166 w 2168697"/>
              <a:gd name="connsiteY36" fmla="*/ 2224454 h 2344782"/>
              <a:gd name="connsiteX37" fmla="*/ 1298258 w 2168697"/>
              <a:gd name="connsiteY37" fmla="*/ 2118946 h 2344782"/>
              <a:gd name="connsiteX38" fmla="*/ 1324635 w 2168697"/>
              <a:gd name="connsiteY38" fmla="*/ 2092569 h 2344782"/>
              <a:gd name="connsiteX39" fmla="*/ 1351012 w 2168697"/>
              <a:gd name="connsiteY39" fmla="*/ 2066193 h 2344782"/>
              <a:gd name="connsiteX40" fmla="*/ 1368597 w 2168697"/>
              <a:gd name="connsiteY40" fmla="*/ 2039816 h 2344782"/>
              <a:gd name="connsiteX41" fmla="*/ 1386181 w 2168697"/>
              <a:gd name="connsiteY41" fmla="*/ 1863969 h 2344782"/>
              <a:gd name="connsiteX42" fmla="*/ 1430143 w 2168697"/>
              <a:gd name="connsiteY42" fmla="*/ 1784839 h 2344782"/>
              <a:gd name="connsiteX43" fmla="*/ 1447728 w 2168697"/>
              <a:gd name="connsiteY43" fmla="*/ 1758462 h 2344782"/>
              <a:gd name="connsiteX44" fmla="*/ 1526858 w 2168697"/>
              <a:gd name="connsiteY44" fmla="*/ 1714500 h 2344782"/>
              <a:gd name="connsiteX45" fmla="*/ 1878551 w 2168697"/>
              <a:gd name="connsiteY45" fmla="*/ 1732085 h 2344782"/>
              <a:gd name="connsiteX46" fmla="*/ 1913720 w 2168697"/>
              <a:gd name="connsiteY46" fmla="*/ 1740877 h 2344782"/>
              <a:gd name="connsiteX47" fmla="*/ 1957681 w 2168697"/>
              <a:gd name="connsiteY47" fmla="*/ 1749669 h 2344782"/>
              <a:gd name="connsiteX48" fmla="*/ 1984058 w 2168697"/>
              <a:gd name="connsiteY48" fmla="*/ 1767254 h 2344782"/>
              <a:gd name="connsiteX49" fmla="*/ 2115943 w 2168697"/>
              <a:gd name="connsiteY49" fmla="*/ 1767254 h 2344782"/>
              <a:gd name="connsiteX50" fmla="*/ 2133528 w 2168697"/>
              <a:gd name="connsiteY50" fmla="*/ 1740877 h 2344782"/>
              <a:gd name="connsiteX51" fmla="*/ 2151112 w 2168697"/>
              <a:gd name="connsiteY51" fmla="*/ 1688123 h 2344782"/>
              <a:gd name="connsiteX52" fmla="*/ 2168697 w 2168697"/>
              <a:gd name="connsiteY52" fmla="*/ 1608993 h 2344782"/>
              <a:gd name="connsiteX53" fmla="*/ 2159905 w 2168697"/>
              <a:gd name="connsiteY53" fmla="*/ 1371600 h 2344782"/>
              <a:gd name="connsiteX54" fmla="*/ 2142320 w 2168697"/>
              <a:gd name="connsiteY54" fmla="*/ 1318846 h 2344782"/>
              <a:gd name="connsiteX55" fmla="*/ 2115943 w 2168697"/>
              <a:gd name="connsiteY55" fmla="*/ 1301262 h 2344782"/>
              <a:gd name="connsiteX56" fmla="*/ 2063189 w 2168697"/>
              <a:gd name="connsiteY56" fmla="*/ 1230923 h 2344782"/>
              <a:gd name="connsiteX57" fmla="*/ 2036812 w 2168697"/>
              <a:gd name="connsiteY57" fmla="*/ 1213339 h 2344782"/>
              <a:gd name="connsiteX58" fmla="*/ 1984058 w 2168697"/>
              <a:gd name="connsiteY58" fmla="*/ 1151793 h 2344782"/>
              <a:gd name="connsiteX59" fmla="*/ 1913720 w 2168697"/>
              <a:gd name="connsiteY59" fmla="*/ 1099039 h 2344782"/>
              <a:gd name="connsiteX60" fmla="*/ 1860966 w 2168697"/>
              <a:gd name="connsiteY60" fmla="*/ 1081454 h 2344782"/>
              <a:gd name="connsiteX61" fmla="*/ 1790628 w 2168697"/>
              <a:gd name="connsiteY61" fmla="*/ 1046285 h 2344782"/>
              <a:gd name="connsiteX62" fmla="*/ 1729081 w 2168697"/>
              <a:gd name="connsiteY62" fmla="*/ 1011116 h 2344782"/>
              <a:gd name="connsiteX63" fmla="*/ 1702705 w 2168697"/>
              <a:gd name="connsiteY63" fmla="*/ 984739 h 2344782"/>
              <a:gd name="connsiteX64" fmla="*/ 1649951 w 2168697"/>
              <a:gd name="connsiteY64" fmla="*/ 949569 h 2344782"/>
              <a:gd name="connsiteX65" fmla="*/ 1597197 w 2168697"/>
              <a:gd name="connsiteY65" fmla="*/ 888023 h 2344782"/>
              <a:gd name="connsiteX66" fmla="*/ 1579612 w 2168697"/>
              <a:gd name="connsiteY66" fmla="*/ 263769 h 2344782"/>
              <a:gd name="connsiteX67" fmla="*/ 1526858 w 2168697"/>
              <a:gd name="connsiteY67" fmla="*/ 175846 h 2344782"/>
              <a:gd name="connsiteX68" fmla="*/ 1491689 w 2168697"/>
              <a:gd name="connsiteY68" fmla="*/ 149469 h 2344782"/>
              <a:gd name="connsiteX69" fmla="*/ 1421351 w 2168697"/>
              <a:gd name="connsiteY69" fmla="*/ 79131 h 2344782"/>
              <a:gd name="connsiteX70" fmla="*/ 1394974 w 2168697"/>
              <a:gd name="connsiteY70" fmla="*/ 70339 h 2344782"/>
              <a:gd name="connsiteX71" fmla="*/ 1324635 w 2168697"/>
              <a:gd name="connsiteY71" fmla="*/ 52754 h 2344782"/>
              <a:gd name="connsiteX72" fmla="*/ 1236712 w 2168697"/>
              <a:gd name="connsiteY72" fmla="*/ 26377 h 2344782"/>
              <a:gd name="connsiteX73" fmla="*/ 1175166 w 2168697"/>
              <a:gd name="connsiteY73" fmla="*/ 8793 h 2344782"/>
              <a:gd name="connsiteX74" fmla="*/ 1113620 w 2168697"/>
              <a:gd name="connsiteY74" fmla="*/ 0 h 2344782"/>
              <a:gd name="connsiteX75" fmla="*/ 876228 w 2168697"/>
              <a:gd name="connsiteY75" fmla="*/ 8793 h 2344782"/>
              <a:gd name="connsiteX76" fmla="*/ 823474 w 2168697"/>
              <a:gd name="connsiteY76" fmla="*/ 35169 h 2344782"/>
              <a:gd name="connsiteX77" fmla="*/ 744343 w 2168697"/>
              <a:gd name="connsiteY77" fmla="*/ 61546 h 2344782"/>
              <a:gd name="connsiteX78" fmla="*/ 717966 w 2168697"/>
              <a:gd name="connsiteY78" fmla="*/ 79131 h 2344782"/>
              <a:gd name="connsiteX79" fmla="*/ 665212 w 2168697"/>
              <a:gd name="connsiteY79" fmla="*/ 105508 h 2344782"/>
              <a:gd name="connsiteX80" fmla="*/ 630043 w 2168697"/>
              <a:gd name="connsiteY80" fmla="*/ 158262 h 2344782"/>
              <a:gd name="connsiteX81" fmla="*/ 612458 w 2168697"/>
              <a:gd name="connsiteY81" fmla="*/ 184639 h 2344782"/>
              <a:gd name="connsiteX82" fmla="*/ 603666 w 2168697"/>
              <a:gd name="connsiteY82" fmla="*/ 211016 h 2344782"/>
              <a:gd name="connsiteX83" fmla="*/ 533328 w 2168697"/>
              <a:gd name="connsiteY83" fmla="*/ 246185 h 234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68697" h="2344782">
                <a:moveTo>
                  <a:pt x="533328" y="246185"/>
                </a:moveTo>
                <a:cubicBezTo>
                  <a:pt x="518674" y="260839"/>
                  <a:pt x="525280" y="283045"/>
                  <a:pt x="515743" y="298939"/>
                </a:cubicBezTo>
                <a:cubicBezTo>
                  <a:pt x="507213" y="313155"/>
                  <a:pt x="491363" y="321520"/>
                  <a:pt x="480574" y="334108"/>
                </a:cubicBezTo>
                <a:cubicBezTo>
                  <a:pt x="473697" y="342131"/>
                  <a:pt x="469477" y="352144"/>
                  <a:pt x="462989" y="360485"/>
                </a:cubicBezTo>
                <a:cubicBezTo>
                  <a:pt x="448936" y="378553"/>
                  <a:pt x="432762" y="394927"/>
                  <a:pt x="419028" y="413239"/>
                </a:cubicBezTo>
                <a:cubicBezTo>
                  <a:pt x="406347" y="430146"/>
                  <a:pt x="395581" y="448408"/>
                  <a:pt x="383858" y="465993"/>
                </a:cubicBezTo>
                <a:cubicBezTo>
                  <a:pt x="377997" y="474785"/>
                  <a:pt x="369616" y="482345"/>
                  <a:pt x="366274" y="492369"/>
                </a:cubicBezTo>
                <a:cubicBezTo>
                  <a:pt x="363343" y="501161"/>
                  <a:pt x="361626" y="510456"/>
                  <a:pt x="357481" y="518746"/>
                </a:cubicBezTo>
                <a:cubicBezTo>
                  <a:pt x="336227" y="561255"/>
                  <a:pt x="330502" y="561057"/>
                  <a:pt x="304728" y="597877"/>
                </a:cubicBezTo>
                <a:cubicBezTo>
                  <a:pt x="292608" y="615191"/>
                  <a:pt x="284502" y="635687"/>
                  <a:pt x="269558" y="650631"/>
                </a:cubicBezTo>
                <a:cubicBezTo>
                  <a:pt x="251974" y="668216"/>
                  <a:pt x="230600" y="682693"/>
                  <a:pt x="216805" y="703385"/>
                </a:cubicBezTo>
                <a:cubicBezTo>
                  <a:pt x="210943" y="712177"/>
                  <a:pt x="206692" y="722290"/>
                  <a:pt x="199220" y="729762"/>
                </a:cubicBezTo>
                <a:cubicBezTo>
                  <a:pt x="185950" y="743032"/>
                  <a:pt x="169144" y="752307"/>
                  <a:pt x="155258" y="764931"/>
                </a:cubicBezTo>
                <a:cubicBezTo>
                  <a:pt x="86975" y="827006"/>
                  <a:pt x="119724" y="796208"/>
                  <a:pt x="84920" y="844062"/>
                </a:cubicBezTo>
                <a:cubicBezTo>
                  <a:pt x="20261" y="932967"/>
                  <a:pt x="47080" y="884572"/>
                  <a:pt x="14581" y="949569"/>
                </a:cubicBezTo>
                <a:cubicBezTo>
                  <a:pt x="-11405" y="1053519"/>
                  <a:pt x="980" y="988074"/>
                  <a:pt x="23374" y="1204546"/>
                </a:cubicBezTo>
                <a:cubicBezTo>
                  <a:pt x="24617" y="1216566"/>
                  <a:pt x="27923" y="1228401"/>
                  <a:pt x="32166" y="1239716"/>
                </a:cubicBezTo>
                <a:cubicBezTo>
                  <a:pt x="36768" y="1251988"/>
                  <a:pt x="43889" y="1263162"/>
                  <a:pt x="49751" y="1274885"/>
                </a:cubicBezTo>
                <a:cubicBezTo>
                  <a:pt x="64572" y="1348993"/>
                  <a:pt x="48826" y="1290311"/>
                  <a:pt x="76128" y="1354016"/>
                </a:cubicBezTo>
                <a:cubicBezTo>
                  <a:pt x="79779" y="1362535"/>
                  <a:pt x="81269" y="1371874"/>
                  <a:pt x="84920" y="1380393"/>
                </a:cubicBezTo>
                <a:cubicBezTo>
                  <a:pt x="98724" y="1412603"/>
                  <a:pt x="111746" y="1433595"/>
                  <a:pt x="137674" y="1459523"/>
                </a:cubicBezTo>
                <a:cubicBezTo>
                  <a:pt x="145146" y="1466995"/>
                  <a:pt x="155259" y="1471246"/>
                  <a:pt x="164051" y="1477108"/>
                </a:cubicBezTo>
                <a:cubicBezTo>
                  <a:pt x="166982" y="1485900"/>
                  <a:pt x="169192" y="1494966"/>
                  <a:pt x="172843" y="1503485"/>
                </a:cubicBezTo>
                <a:cubicBezTo>
                  <a:pt x="178006" y="1515532"/>
                  <a:pt x="189875" y="1525559"/>
                  <a:pt x="190428" y="1538654"/>
                </a:cubicBezTo>
                <a:cubicBezTo>
                  <a:pt x="217392" y="2176796"/>
                  <a:pt x="110193" y="1949690"/>
                  <a:pt x="216805" y="2162908"/>
                </a:cubicBezTo>
                <a:lnTo>
                  <a:pt x="234389" y="2233246"/>
                </a:lnTo>
                <a:cubicBezTo>
                  <a:pt x="237320" y="2244969"/>
                  <a:pt x="233898" y="2260680"/>
                  <a:pt x="243181" y="2268416"/>
                </a:cubicBezTo>
                <a:cubicBezTo>
                  <a:pt x="260766" y="2283070"/>
                  <a:pt x="274896" y="2303360"/>
                  <a:pt x="295935" y="2312377"/>
                </a:cubicBezTo>
                <a:cubicBezTo>
                  <a:pt x="317653" y="2321685"/>
                  <a:pt x="342673" y="2320018"/>
                  <a:pt x="366274" y="2321169"/>
                </a:cubicBezTo>
                <a:cubicBezTo>
                  <a:pt x="462919" y="2325883"/>
                  <a:pt x="559705" y="2327031"/>
                  <a:pt x="656420" y="2329962"/>
                </a:cubicBezTo>
                <a:cubicBezTo>
                  <a:pt x="753119" y="2354136"/>
                  <a:pt x="701442" y="2344760"/>
                  <a:pt x="893812" y="2329962"/>
                </a:cubicBezTo>
                <a:cubicBezTo>
                  <a:pt x="903053" y="2329251"/>
                  <a:pt x="912087" y="2325670"/>
                  <a:pt x="920189" y="2321169"/>
                </a:cubicBezTo>
                <a:cubicBezTo>
                  <a:pt x="1005834" y="2273588"/>
                  <a:pt x="939383" y="2294390"/>
                  <a:pt x="1008112" y="2277208"/>
                </a:cubicBezTo>
                <a:cubicBezTo>
                  <a:pt x="1019835" y="2271346"/>
                  <a:pt x="1031009" y="2264225"/>
                  <a:pt x="1043281" y="2259623"/>
                </a:cubicBezTo>
                <a:cubicBezTo>
                  <a:pt x="1054596" y="2255380"/>
                  <a:pt x="1066832" y="2254151"/>
                  <a:pt x="1078451" y="2250831"/>
                </a:cubicBezTo>
                <a:cubicBezTo>
                  <a:pt x="1087362" y="2248285"/>
                  <a:pt x="1095887" y="2244478"/>
                  <a:pt x="1104828" y="2242039"/>
                </a:cubicBezTo>
                <a:cubicBezTo>
                  <a:pt x="1128144" y="2235680"/>
                  <a:pt x="1175166" y="2224454"/>
                  <a:pt x="1175166" y="2224454"/>
                </a:cubicBezTo>
                <a:cubicBezTo>
                  <a:pt x="1260322" y="2163629"/>
                  <a:pt x="1218884" y="2198321"/>
                  <a:pt x="1298258" y="2118946"/>
                </a:cubicBezTo>
                <a:lnTo>
                  <a:pt x="1324635" y="2092569"/>
                </a:lnTo>
                <a:cubicBezTo>
                  <a:pt x="1333427" y="2083777"/>
                  <a:pt x="1344115" y="2076539"/>
                  <a:pt x="1351012" y="2066193"/>
                </a:cubicBezTo>
                <a:lnTo>
                  <a:pt x="1368597" y="2039816"/>
                </a:lnTo>
                <a:cubicBezTo>
                  <a:pt x="1396639" y="1955687"/>
                  <a:pt x="1358170" y="2078716"/>
                  <a:pt x="1386181" y="1863969"/>
                </a:cubicBezTo>
                <a:cubicBezTo>
                  <a:pt x="1393990" y="1804098"/>
                  <a:pt x="1399855" y="1821184"/>
                  <a:pt x="1430143" y="1784839"/>
                </a:cubicBezTo>
                <a:cubicBezTo>
                  <a:pt x="1436908" y="1776721"/>
                  <a:pt x="1439775" y="1765421"/>
                  <a:pt x="1447728" y="1758462"/>
                </a:cubicBezTo>
                <a:cubicBezTo>
                  <a:pt x="1484936" y="1725905"/>
                  <a:pt x="1490631" y="1726577"/>
                  <a:pt x="1526858" y="1714500"/>
                </a:cubicBezTo>
                <a:cubicBezTo>
                  <a:pt x="1614992" y="1717438"/>
                  <a:pt x="1771753" y="1716829"/>
                  <a:pt x="1878551" y="1732085"/>
                </a:cubicBezTo>
                <a:cubicBezTo>
                  <a:pt x="1890513" y="1733794"/>
                  <a:pt x="1901924" y="1738256"/>
                  <a:pt x="1913720" y="1740877"/>
                </a:cubicBezTo>
                <a:cubicBezTo>
                  <a:pt x="1928308" y="1744119"/>
                  <a:pt x="1943027" y="1746738"/>
                  <a:pt x="1957681" y="1749669"/>
                </a:cubicBezTo>
                <a:cubicBezTo>
                  <a:pt x="1966473" y="1755531"/>
                  <a:pt x="1974345" y="1763091"/>
                  <a:pt x="1984058" y="1767254"/>
                </a:cubicBezTo>
                <a:cubicBezTo>
                  <a:pt x="2027746" y="1785977"/>
                  <a:pt x="2068503" y="1771567"/>
                  <a:pt x="2115943" y="1767254"/>
                </a:cubicBezTo>
                <a:cubicBezTo>
                  <a:pt x="2121805" y="1758462"/>
                  <a:pt x="2129236" y="1750533"/>
                  <a:pt x="2133528" y="1740877"/>
                </a:cubicBezTo>
                <a:cubicBezTo>
                  <a:pt x="2141056" y="1723939"/>
                  <a:pt x="2146616" y="1706105"/>
                  <a:pt x="2151112" y="1688123"/>
                </a:cubicBezTo>
                <a:cubicBezTo>
                  <a:pt x="2163530" y="1638456"/>
                  <a:pt x="2157535" y="1664803"/>
                  <a:pt x="2168697" y="1608993"/>
                </a:cubicBezTo>
                <a:cubicBezTo>
                  <a:pt x="2165766" y="1529862"/>
                  <a:pt x="2167074" y="1450460"/>
                  <a:pt x="2159905" y="1371600"/>
                </a:cubicBezTo>
                <a:cubicBezTo>
                  <a:pt x="2158227" y="1353140"/>
                  <a:pt x="2157743" y="1329128"/>
                  <a:pt x="2142320" y="1318846"/>
                </a:cubicBezTo>
                <a:lnTo>
                  <a:pt x="2115943" y="1301262"/>
                </a:lnTo>
                <a:cubicBezTo>
                  <a:pt x="2099710" y="1276913"/>
                  <a:pt x="2084071" y="1251805"/>
                  <a:pt x="2063189" y="1230923"/>
                </a:cubicBezTo>
                <a:cubicBezTo>
                  <a:pt x="2055717" y="1223451"/>
                  <a:pt x="2045604" y="1219200"/>
                  <a:pt x="2036812" y="1213339"/>
                </a:cubicBezTo>
                <a:cubicBezTo>
                  <a:pt x="2018253" y="1188593"/>
                  <a:pt x="2007834" y="1171246"/>
                  <a:pt x="1984058" y="1151793"/>
                </a:cubicBezTo>
                <a:cubicBezTo>
                  <a:pt x="1961375" y="1133234"/>
                  <a:pt x="1941524" y="1108307"/>
                  <a:pt x="1913720" y="1099039"/>
                </a:cubicBezTo>
                <a:cubicBezTo>
                  <a:pt x="1896135" y="1093177"/>
                  <a:pt x="1877545" y="1089744"/>
                  <a:pt x="1860966" y="1081454"/>
                </a:cubicBezTo>
                <a:cubicBezTo>
                  <a:pt x="1837520" y="1069731"/>
                  <a:pt x="1812439" y="1060826"/>
                  <a:pt x="1790628" y="1046285"/>
                </a:cubicBezTo>
                <a:cubicBezTo>
                  <a:pt x="1753345" y="1021429"/>
                  <a:pt x="1773703" y="1033426"/>
                  <a:pt x="1729081" y="1011116"/>
                </a:cubicBezTo>
                <a:cubicBezTo>
                  <a:pt x="1720289" y="1002324"/>
                  <a:pt x="1712520" y="992373"/>
                  <a:pt x="1702705" y="984739"/>
                </a:cubicBezTo>
                <a:cubicBezTo>
                  <a:pt x="1686023" y="971764"/>
                  <a:pt x="1664895" y="964513"/>
                  <a:pt x="1649951" y="949569"/>
                </a:cubicBezTo>
                <a:cubicBezTo>
                  <a:pt x="1613212" y="912831"/>
                  <a:pt x="1631034" y="933140"/>
                  <a:pt x="1597197" y="888023"/>
                </a:cubicBezTo>
                <a:cubicBezTo>
                  <a:pt x="1591335" y="679938"/>
                  <a:pt x="1587932" y="471770"/>
                  <a:pt x="1579612" y="263769"/>
                </a:cubicBezTo>
                <a:cubicBezTo>
                  <a:pt x="1578143" y="227038"/>
                  <a:pt x="1553167" y="198397"/>
                  <a:pt x="1526858" y="175846"/>
                </a:cubicBezTo>
                <a:cubicBezTo>
                  <a:pt x="1515732" y="166309"/>
                  <a:pt x="1502491" y="159371"/>
                  <a:pt x="1491689" y="149469"/>
                </a:cubicBezTo>
                <a:cubicBezTo>
                  <a:pt x="1467247" y="127064"/>
                  <a:pt x="1452807" y="89616"/>
                  <a:pt x="1421351" y="79131"/>
                </a:cubicBezTo>
                <a:cubicBezTo>
                  <a:pt x="1412559" y="76200"/>
                  <a:pt x="1403915" y="72778"/>
                  <a:pt x="1394974" y="70339"/>
                </a:cubicBezTo>
                <a:cubicBezTo>
                  <a:pt x="1371658" y="63980"/>
                  <a:pt x="1347563" y="60397"/>
                  <a:pt x="1324635" y="52754"/>
                </a:cubicBezTo>
                <a:cubicBezTo>
                  <a:pt x="1199292" y="10972"/>
                  <a:pt x="1329712" y="52947"/>
                  <a:pt x="1236712" y="26377"/>
                </a:cubicBezTo>
                <a:cubicBezTo>
                  <a:pt x="1203753" y="16960"/>
                  <a:pt x="1212962" y="15665"/>
                  <a:pt x="1175166" y="8793"/>
                </a:cubicBezTo>
                <a:cubicBezTo>
                  <a:pt x="1154777" y="5086"/>
                  <a:pt x="1134135" y="2931"/>
                  <a:pt x="1113620" y="0"/>
                </a:cubicBezTo>
                <a:cubicBezTo>
                  <a:pt x="1034489" y="2931"/>
                  <a:pt x="955238" y="3526"/>
                  <a:pt x="876228" y="8793"/>
                </a:cubicBezTo>
                <a:cubicBezTo>
                  <a:pt x="850728" y="10493"/>
                  <a:pt x="845132" y="24340"/>
                  <a:pt x="823474" y="35169"/>
                </a:cubicBezTo>
                <a:cubicBezTo>
                  <a:pt x="790363" y="51724"/>
                  <a:pt x="777926" y="53150"/>
                  <a:pt x="744343" y="61546"/>
                </a:cubicBezTo>
                <a:cubicBezTo>
                  <a:pt x="735551" y="67408"/>
                  <a:pt x="727418" y="74405"/>
                  <a:pt x="717966" y="79131"/>
                </a:cubicBezTo>
                <a:cubicBezTo>
                  <a:pt x="645162" y="115533"/>
                  <a:pt x="740805" y="55112"/>
                  <a:pt x="665212" y="105508"/>
                </a:cubicBezTo>
                <a:lnTo>
                  <a:pt x="630043" y="158262"/>
                </a:lnTo>
                <a:lnTo>
                  <a:pt x="612458" y="184639"/>
                </a:lnTo>
                <a:cubicBezTo>
                  <a:pt x="609527" y="193431"/>
                  <a:pt x="608167" y="202914"/>
                  <a:pt x="603666" y="211016"/>
                </a:cubicBezTo>
                <a:cubicBezTo>
                  <a:pt x="566871" y="277247"/>
                  <a:pt x="547982" y="231531"/>
                  <a:pt x="533328" y="24618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45062" y="10749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26766" y="1812936"/>
                <a:ext cx="13651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>
                    <a:solidFill>
                      <a:srgbClr val="FF0000"/>
                    </a:solidFill>
                  </a:rPr>
                  <a:t>Probability of </a:t>
                </a:r>
              </a:p>
              <a:p>
                <a:pPr algn="ctr"/>
                <a:r>
                  <a:rPr lang="en-US" b="0" dirty="0" smtClean="0">
                    <a:solidFill>
                      <a:srgbClr val="FF0000"/>
                    </a:solidFill>
                  </a:rPr>
                  <a:t>having disease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66" y="1812936"/>
                <a:ext cx="1365117" cy="830997"/>
              </a:xfrm>
              <a:prstGeom prst="rect">
                <a:avLst/>
              </a:prstGeom>
              <a:blipFill>
                <a:blip r:embed="rId2"/>
                <a:stretch>
                  <a:fillRect l="-10762" t="-9489" r="-10762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5349111" y="1444244"/>
            <a:ext cx="940777" cy="1125415"/>
          </a:xfrm>
          <a:custGeom>
            <a:avLst/>
            <a:gdLst>
              <a:gd name="connsiteX0" fmla="*/ 474784 w 940777"/>
              <a:gd name="connsiteY0" fmla="*/ 8792 h 1125415"/>
              <a:gd name="connsiteX1" fmla="*/ 474784 w 940777"/>
              <a:gd name="connsiteY1" fmla="*/ 8792 h 1125415"/>
              <a:gd name="connsiteX2" fmla="*/ 413238 w 940777"/>
              <a:gd name="connsiteY2" fmla="*/ 52754 h 1125415"/>
              <a:gd name="connsiteX3" fmla="*/ 360484 w 940777"/>
              <a:gd name="connsiteY3" fmla="*/ 105507 h 1125415"/>
              <a:gd name="connsiteX4" fmla="*/ 316523 w 940777"/>
              <a:gd name="connsiteY4" fmla="*/ 131884 h 1125415"/>
              <a:gd name="connsiteX5" fmla="*/ 246184 w 940777"/>
              <a:gd name="connsiteY5" fmla="*/ 167054 h 1125415"/>
              <a:gd name="connsiteX6" fmla="*/ 219808 w 940777"/>
              <a:gd name="connsiteY6" fmla="*/ 193430 h 1125415"/>
              <a:gd name="connsiteX7" fmla="*/ 131884 w 940777"/>
              <a:gd name="connsiteY7" fmla="*/ 246184 h 1125415"/>
              <a:gd name="connsiteX8" fmla="*/ 79131 w 940777"/>
              <a:gd name="connsiteY8" fmla="*/ 281354 h 1125415"/>
              <a:gd name="connsiteX9" fmla="*/ 52754 w 940777"/>
              <a:gd name="connsiteY9" fmla="*/ 298938 h 1125415"/>
              <a:gd name="connsiteX10" fmla="*/ 17584 w 940777"/>
              <a:gd name="connsiteY10" fmla="*/ 351692 h 1125415"/>
              <a:gd name="connsiteX11" fmla="*/ 0 w 940777"/>
              <a:gd name="connsiteY11" fmla="*/ 378069 h 1125415"/>
              <a:gd name="connsiteX12" fmla="*/ 8792 w 940777"/>
              <a:gd name="connsiteY12" fmla="*/ 509954 h 1125415"/>
              <a:gd name="connsiteX13" fmla="*/ 17584 w 940777"/>
              <a:gd name="connsiteY13" fmla="*/ 553915 h 1125415"/>
              <a:gd name="connsiteX14" fmla="*/ 26377 w 940777"/>
              <a:gd name="connsiteY14" fmla="*/ 615461 h 1125415"/>
              <a:gd name="connsiteX15" fmla="*/ 35169 w 940777"/>
              <a:gd name="connsiteY15" fmla="*/ 720969 h 1125415"/>
              <a:gd name="connsiteX16" fmla="*/ 96715 w 940777"/>
              <a:gd name="connsiteY16" fmla="*/ 764930 h 1125415"/>
              <a:gd name="connsiteX17" fmla="*/ 114300 w 940777"/>
              <a:gd name="connsiteY17" fmla="*/ 791307 h 1125415"/>
              <a:gd name="connsiteX18" fmla="*/ 140677 w 940777"/>
              <a:gd name="connsiteY18" fmla="*/ 817684 h 1125415"/>
              <a:gd name="connsiteX19" fmla="*/ 158261 w 940777"/>
              <a:gd name="connsiteY19" fmla="*/ 870438 h 1125415"/>
              <a:gd name="connsiteX20" fmla="*/ 167054 w 940777"/>
              <a:gd name="connsiteY20" fmla="*/ 896815 h 1125415"/>
              <a:gd name="connsiteX21" fmla="*/ 175846 w 940777"/>
              <a:gd name="connsiteY21" fmla="*/ 931984 h 1125415"/>
              <a:gd name="connsiteX22" fmla="*/ 211015 w 940777"/>
              <a:gd name="connsiteY22" fmla="*/ 1028700 h 1125415"/>
              <a:gd name="connsiteX23" fmla="*/ 246184 w 940777"/>
              <a:gd name="connsiteY23" fmla="*/ 1055077 h 1125415"/>
              <a:gd name="connsiteX24" fmla="*/ 272561 w 940777"/>
              <a:gd name="connsiteY24" fmla="*/ 1063869 h 1125415"/>
              <a:gd name="connsiteX25" fmla="*/ 342900 w 940777"/>
              <a:gd name="connsiteY25" fmla="*/ 1081454 h 1125415"/>
              <a:gd name="connsiteX26" fmla="*/ 378069 w 940777"/>
              <a:gd name="connsiteY26" fmla="*/ 1090246 h 1125415"/>
              <a:gd name="connsiteX27" fmla="*/ 404446 w 940777"/>
              <a:gd name="connsiteY27" fmla="*/ 1107830 h 1125415"/>
              <a:gd name="connsiteX28" fmla="*/ 439615 w 940777"/>
              <a:gd name="connsiteY28" fmla="*/ 1116623 h 1125415"/>
              <a:gd name="connsiteX29" fmla="*/ 465992 w 940777"/>
              <a:gd name="connsiteY29" fmla="*/ 1125415 h 1125415"/>
              <a:gd name="connsiteX30" fmla="*/ 624254 w 940777"/>
              <a:gd name="connsiteY30" fmla="*/ 1107830 h 1125415"/>
              <a:gd name="connsiteX31" fmla="*/ 650631 w 940777"/>
              <a:gd name="connsiteY31" fmla="*/ 1090246 h 1125415"/>
              <a:gd name="connsiteX32" fmla="*/ 694592 w 940777"/>
              <a:gd name="connsiteY32" fmla="*/ 1028700 h 1125415"/>
              <a:gd name="connsiteX33" fmla="*/ 720969 w 940777"/>
              <a:gd name="connsiteY33" fmla="*/ 1011115 h 1125415"/>
              <a:gd name="connsiteX34" fmla="*/ 756138 w 940777"/>
              <a:gd name="connsiteY34" fmla="*/ 958361 h 1125415"/>
              <a:gd name="connsiteX35" fmla="*/ 791308 w 940777"/>
              <a:gd name="connsiteY35" fmla="*/ 896815 h 1125415"/>
              <a:gd name="connsiteX36" fmla="*/ 800100 w 940777"/>
              <a:gd name="connsiteY36" fmla="*/ 870438 h 1125415"/>
              <a:gd name="connsiteX37" fmla="*/ 826477 w 940777"/>
              <a:gd name="connsiteY37" fmla="*/ 844061 h 1125415"/>
              <a:gd name="connsiteX38" fmla="*/ 844061 w 940777"/>
              <a:gd name="connsiteY38" fmla="*/ 817684 h 1125415"/>
              <a:gd name="connsiteX39" fmla="*/ 852854 w 940777"/>
              <a:gd name="connsiteY39" fmla="*/ 782515 h 1125415"/>
              <a:gd name="connsiteX40" fmla="*/ 861646 w 940777"/>
              <a:gd name="connsiteY40" fmla="*/ 756138 h 1125415"/>
              <a:gd name="connsiteX41" fmla="*/ 844061 w 940777"/>
              <a:gd name="connsiteY41" fmla="*/ 694592 h 1125415"/>
              <a:gd name="connsiteX42" fmla="*/ 826477 w 940777"/>
              <a:gd name="connsiteY42" fmla="*/ 668215 h 1125415"/>
              <a:gd name="connsiteX43" fmla="*/ 808892 w 940777"/>
              <a:gd name="connsiteY43" fmla="*/ 615461 h 1125415"/>
              <a:gd name="connsiteX44" fmla="*/ 800100 w 940777"/>
              <a:gd name="connsiteY44" fmla="*/ 589084 h 1125415"/>
              <a:gd name="connsiteX45" fmla="*/ 808892 w 940777"/>
              <a:gd name="connsiteY45" fmla="*/ 457200 h 1125415"/>
              <a:gd name="connsiteX46" fmla="*/ 817684 w 940777"/>
              <a:gd name="connsiteY46" fmla="*/ 430823 h 1125415"/>
              <a:gd name="connsiteX47" fmla="*/ 844061 w 940777"/>
              <a:gd name="connsiteY47" fmla="*/ 404446 h 1125415"/>
              <a:gd name="connsiteX48" fmla="*/ 852854 w 940777"/>
              <a:gd name="connsiteY48" fmla="*/ 378069 h 1125415"/>
              <a:gd name="connsiteX49" fmla="*/ 896815 w 940777"/>
              <a:gd name="connsiteY49" fmla="*/ 325315 h 1125415"/>
              <a:gd name="connsiteX50" fmla="*/ 914400 w 940777"/>
              <a:gd name="connsiteY50" fmla="*/ 272561 h 1125415"/>
              <a:gd name="connsiteX51" fmla="*/ 923192 w 940777"/>
              <a:gd name="connsiteY51" fmla="*/ 246184 h 1125415"/>
              <a:gd name="connsiteX52" fmla="*/ 940777 w 940777"/>
              <a:gd name="connsiteY52" fmla="*/ 219807 h 1125415"/>
              <a:gd name="connsiteX53" fmla="*/ 931984 w 940777"/>
              <a:gd name="connsiteY53" fmla="*/ 123092 h 1125415"/>
              <a:gd name="connsiteX54" fmla="*/ 870438 w 940777"/>
              <a:gd name="connsiteY54" fmla="*/ 52754 h 1125415"/>
              <a:gd name="connsiteX55" fmla="*/ 844061 w 940777"/>
              <a:gd name="connsiteY55" fmla="*/ 43961 h 1125415"/>
              <a:gd name="connsiteX56" fmla="*/ 817684 w 940777"/>
              <a:gd name="connsiteY56" fmla="*/ 26377 h 1125415"/>
              <a:gd name="connsiteX57" fmla="*/ 756138 w 940777"/>
              <a:gd name="connsiteY57" fmla="*/ 8792 h 1125415"/>
              <a:gd name="connsiteX58" fmla="*/ 729761 w 940777"/>
              <a:gd name="connsiteY58" fmla="*/ 0 h 1125415"/>
              <a:gd name="connsiteX59" fmla="*/ 474784 w 940777"/>
              <a:gd name="connsiteY59" fmla="*/ 8792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40777" h="1125415">
                <a:moveTo>
                  <a:pt x="474784" y="8792"/>
                </a:moveTo>
                <a:lnTo>
                  <a:pt x="474784" y="8792"/>
                </a:lnTo>
                <a:cubicBezTo>
                  <a:pt x="454269" y="23446"/>
                  <a:pt x="432484" y="36469"/>
                  <a:pt x="413238" y="52754"/>
                </a:cubicBezTo>
                <a:cubicBezTo>
                  <a:pt x="394254" y="68817"/>
                  <a:pt x="379731" y="89760"/>
                  <a:pt x="360484" y="105507"/>
                </a:cubicBezTo>
                <a:cubicBezTo>
                  <a:pt x="347258" y="116328"/>
                  <a:pt x="331569" y="123782"/>
                  <a:pt x="316523" y="131884"/>
                </a:cubicBezTo>
                <a:cubicBezTo>
                  <a:pt x="293443" y="144312"/>
                  <a:pt x="264720" y="148518"/>
                  <a:pt x="246184" y="167054"/>
                </a:cubicBezTo>
                <a:cubicBezTo>
                  <a:pt x="237392" y="175846"/>
                  <a:pt x="230031" y="186353"/>
                  <a:pt x="219808" y="193430"/>
                </a:cubicBezTo>
                <a:cubicBezTo>
                  <a:pt x="191707" y="212885"/>
                  <a:pt x="160322" y="227225"/>
                  <a:pt x="131884" y="246184"/>
                </a:cubicBezTo>
                <a:lnTo>
                  <a:pt x="79131" y="281354"/>
                </a:lnTo>
                <a:lnTo>
                  <a:pt x="52754" y="298938"/>
                </a:lnTo>
                <a:lnTo>
                  <a:pt x="17584" y="351692"/>
                </a:lnTo>
                <a:lnTo>
                  <a:pt x="0" y="378069"/>
                </a:lnTo>
                <a:cubicBezTo>
                  <a:pt x="2931" y="422031"/>
                  <a:pt x="4408" y="466113"/>
                  <a:pt x="8792" y="509954"/>
                </a:cubicBezTo>
                <a:cubicBezTo>
                  <a:pt x="10279" y="524824"/>
                  <a:pt x="15127" y="539174"/>
                  <a:pt x="17584" y="553915"/>
                </a:cubicBezTo>
                <a:cubicBezTo>
                  <a:pt x="20991" y="574357"/>
                  <a:pt x="24208" y="594851"/>
                  <a:pt x="26377" y="615461"/>
                </a:cubicBezTo>
                <a:cubicBezTo>
                  <a:pt x="30072" y="650558"/>
                  <a:pt x="26610" y="686731"/>
                  <a:pt x="35169" y="720969"/>
                </a:cubicBezTo>
                <a:cubicBezTo>
                  <a:pt x="44883" y="759827"/>
                  <a:pt x="67049" y="757514"/>
                  <a:pt x="96715" y="764930"/>
                </a:cubicBezTo>
                <a:cubicBezTo>
                  <a:pt x="102577" y="773722"/>
                  <a:pt x="107535" y="783189"/>
                  <a:pt x="114300" y="791307"/>
                </a:cubicBezTo>
                <a:cubicBezTo>
                  <a:pt x="122260" y="800859"/>
                  <a:pt x="134638" y="806814"/>
                  <a:pt x="140677" y="817684"/>
                </a:cubicBezTo>
                <a:cubicBezTo>
                  <a:pt x="149679" y="833887"/>
                  <a:pt x="152399" y="852853"/>
                  <a:pt x="158261" y="870438"/>
                </a:cubicBezTo>
                <a:cubicBezTo>
                  <a:pt x="161192" y="879230"/>
                  <a:pt x="164806" y="887824"/>
                  <a:pt x="167054" y="896815"/>
                </a:cubicBezTo>
                <a:cubicBezTo>
                  <a:pt x="169985" y="908538"/>
                  <a:pt x="173225" y="920188"/>
                  <a:pt x="175846" y="931984"/>
                </a:cubicBezTo>
                <a:cubicBezTo>
                  <a:pt x="183157" y="964884"/>
                  <a:pt x="185408" y="1003092"/>
                  <a:pt x="211015" y="1028700"/>
                </a:cubicBezTo>
                <a:cubicBezTo>
                  <a:pt x="221377" y="1039062"/>
                  <a:pt x="233461" y="1047807"/>
                  <a:pt x="246184" y="1055077"/>
                </a:cubicBezTo>
                <a:cubicBezTo>
                  <a:pt x="254231" y="1059675"/>
                  <a:pt x="263620" y="1061430"/>
                  <a:pt x="272561" y="1063869"/>
                </a:cubicBezTo>
                <a:cubicBezTo>
                  <a:pt x="295877" y="1070228"/>
                  <a:pt x="319454" y="1075592"/>
                  <a:pt x="342900" y="1081454"/>
                </a:cubicBezTo>
                <a:lnTo>
                  <a:pt x="378069" y="1090246"/>
                </a:lnTo>
                <a:cubicBezTo>
                  <a:pt x="386861" y="1096107"/>
                  <a:pt x="394733" y="1103667"/>
                  <a:pt x="404446" y="1107830"/>
                </a:cubicBezTo>
                <a:cubicBezTo>
                  <a:pt x="415553" y="1112590"/>
                  <a:pt x="427996" y="1113303"/>
                  <a:pt x="439615" y="1116623"/>
                </a:cubicBezTo>
                <a:cubicBezTo>
                  <a:pt x="448526" y="1119169"/>
                  <a:pt x="457200" y="1122484"/>
                  <a:pt x="465992" y="1125415"/>
                </a:cubicBezTo>
                <a:cubicBezTo>
                  <a:pt x="482491" y="1124315"/>
                  <a:pt x="582296" y="1128809"/>
                  <a:pt x="624254" y="1107830"/>
                </a:cubicBezTo>
                <a:cubicBezTo>
                  <a:pt x="633705" y="1103104"/>
                  <a:pt x="641839" y="1096107"/>
                  <a:pt x="650631" y="1090246"/>
                </a:cubicBezTo>
                <a:cubicBezTo>
                  <a:pt x="660617" y="1075266"/>
                  <a:pt x="683683" y="1039609"/>
                  <a:pt x="694592" y="1028700"/>
                </a:cubicBezTo>
                <a:cubicBezTo>
                  <a:pt x="702064" y="1021228"/>
                  <a:pt x="712177" y="1016977"/>
                  <a:pt x="720969" y="1011115"/>
                </a:cubicBezTo>
                <a:cubicBezTo>
                  <a:pt x="732692" y="993530"/>
                  <a:pt x="746686" y="977264"/>
                  <a:pt x="756138" y="958361"/>
                </a:cubicBezTo>
                <a:cubicBezTo>
                  <a:pt x="778449" y="913741"/>
                  <a:pt x="766453" y="934097"/>
                  <a:pt x="791308" y="896815"/>
                </a:cubicBezTo>
                <a:cubicBezTo>
                  <a:pt x="794239" y="888023"/>
                  <a:pt x="794959" y="878149"/>
                  <a:pt x="800100" y="870438"/>
                </a:cubicBezTo>
                <a:cubicBezTo>
                  <a:pt x="806997" y="860092"/>
                  <a:pt x="818517" y="853613"/>
                  <a:pt x="826477" y="844061"/>
                </a:cubicBezTo>
                <a:cubicBezTo>
                  <a:pt x="833242" y="835943"/>
                  <a:pt x="838200" y="826476"/>
                  <a:pt x="844061" y="817684"/>
                </a:cubicBezTo>
                <a:cubicBezTo>
                  <a:pt x="846992" y="805961"/>
                  <a:pt x="849534" y="794134"/>
                  <a:pt x="852854" y="782515"/>
                </a:cubicBezTo>
                <a:cubicBezTo>
                  <a:pt x="855400" y="773604"/>
                  <a:pt x="861646" y="765406"/>
                  <a:pt x="861646" y="756138"/>
                </a:cubicBezTo>
                <a:cubicBezTo>
                  <a:pt x="861646" y="750500"/>
                  <a:pt x="848208" y="702886"/>
                  <a:pt x="844061" y="694592"/>
                </a:cubicBezTo>
                <a:cubicBezTo>
                  <a:pt x="839335" y="685141"/>
                  <a:pt x="830769" y="677871"/>
                  <a:pt x="826477" y="668215"/>
                </a:cubicBezTo>
                <a:cubicBezTo>
                  <a:pt x="818949" y="651277"/>
                  <a:pt x="814754" y="633046"/>
                  <a:pt x="808892" y="615461"/>
                </a:cubicBezTo>
                <a:lnTo>
                  <a:pt x="800100" y="589084"/>
                </a:lnTo>
                <a:cubicBezTo>
                  <a:pt x="803031" y="545123"/>
                  <a:pt x="804027" y="500989"/>
                  <a:pt x="808892" y="457200"/>
                </a:cubicBezTo>
                <a:cubicBezTo>
                  <a:pt x="809915" y="447989"/>
                  <a:pt x="812543" y="438534"/>
                  <a:pt x="817684" y="430823"/>
                </a:cubicBezTo>
                <a:cubicBezTo>
                  <a:pt x="824581" y="420477"/>
                  <a:pt x="835269" y="413238"/>
                  <a:pt x="844061" y="404446"/>
                </a:cubicBezTo>
                <a:cubicBezTo>
                  <a:pt x="846992" y="395654"/>
                  <a:pt x="847713" y="385780"/>
                  <a:pt x="852854" y="378069"/>
                </a:cubicBezTo>
                <a:cubicBezTo>
                  <a:pt x="880462" y="336657"/>
                  <a:pt x="877637" y="368465"/>
                  <a:pt x="896815" y="325315"/>
                </a:cubicBezTo>
                <a:cubicBezTo>
                  <a:pt x="904343" y="308377"/>
                  <a:pt x="908538" y="290146"/>
                  <a:pt x="914400" y="272561"/>
                </a:cubicBezTo>
                <a:cubicBezTo>
                  <a:pt x="917331" y="263769"/>
                  <a:pt x="918051" y="253895"/>
                  <a:pt x="923192" y="246184"/>
                </a:cubicBezTo>
                <a:lnTo>
                  <a:pt x="940777" y="219807"/>
                </a:lnTo>
                <a:cubicBezTo>
                  <a:pt x="937846" y="187569"/>
                  <a:pt x="941118" y="154148"/>
                  <a:pt x="931984" y="123092"/>
                </a:cubicBezTo>
                <a:cubicBezTo>
                  <a:pt x="922888" y="92165"/>
                  <a:pt x="898433" y="66751"/>
                  <a:pt x="870438" y="52754"/>
                </a:cubicBezTo>
                <a:cubicBezTo>
                  <a:pt x="862148" y="48609"/>
                  <a:pt x="852351" y="48106"/>
                  <a:pt x="844061" y="43961"/>
                </a:cubicBezTo>
                <a:cubicBezTo>
                  <a:pt x="834610" y="39235"/>
                  <a:pt x="827135" y="31103"/>
                  <a:pt x="817684" y="26377"/>
                </a:cubicBezTo>
                <a:cubicBezTo>
                  <a:pt x="803623" y="19346"/>
                  <a:pt x="769294" y="12551"/>
                  <a:pt x="756138" y="8792"/>
                </a:cubicBezTo>
                <a:cubicBezTo>
                  <a:pt x="747227" y="6246"/>
                  <a:pt x="739026" y="250"/>
                  <a:pt x="729761" y="0"/>
                </a:cubicBezTo>
                <a:lnTo>
                  <a:pt x="474784" y="879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9512" y="1114334"/>
            <a:ext cx="94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599693">
            <a:off x="3537794" y="1580418"/>
            <a:ext cx="2717867" cy="1219200"/>
          </a:xfrm>
          <a:prstGeom prst="arc">
            <a:avLst>
              <a:gd name="adj1" fmla="val 11908989"/>
              <a:gd name="adj2" fmla="val 1947680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23356" y="178254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56" y="1782544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46934" y="1139939"/>
                <a:ext cx="411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934" y="1139939"/>
                <a:ext cx="411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/>
          <p:cNvSpPr/>
          <p:nvPr/>
        </p:nvSpPr>
        <p:spPr>
          <a:xfrm rot="10582284">
            <a:off x="3213144" y="1377640"/>
            <a:ext cx="2717867" cy="1219200"/>
          </a:xfrm>
          <a:prstGeom prst="arc">
            <a:avLst>
              <a:gd name="adj1" fmla="val 11563852"/>
              <a:gd name="adj2" fmla="val 1964561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50992" y="1324605"/>
            <a:ext cx="940777" cy="1125415"/>
          </a:xfrm>
          <a:custGeom>
            <a:avLst/>
            <a:gdLst>
              <a:gd name="connsiteX0" fmla="*/ 474784 w 940777"/>
              <a:gd name="connsiteY0" fmla="*/ 8792 h 1125415"/>
              <a:gd name="connsiteX1" fmla="*/ 474784 w 940777"/>
              <a:gd name="connsiteY1" fmla="*/ 8792 h 1125415"/>
              <a:gd name="connsiteX2" fmla="*/ 413238 w 940777"/>
              <a:gd name="connsiteY2" fmla="*/ 52754 h 1125415"/>
              <a:gd name="connsiteX3" fmla="*/ 360484 w 940777"/>
              <a:gd name="connsiteY3" fmla="*/ 105507 h 1125415"/>
              <a:gd name="connsiteX4" fmla="*/ 316523 w 940777"/>
              <a:gd name="connsiteY4" fmla="*/ 131884 h 1125415"/>
              <a:gd name="connsiteX5" fmla="*/ 246184 w 940777"/>
              <a:gd name="connsiteY5" fmla="*/ 167054 h 1125415"/>
              <a:gd name="connsiteX6" fmla="*/ 219808 w 940777"/>
              <a:gd name="connsiteY6" fmla="*/ 193430 h 1125415"/>
              <a:gd name="connsiteX7" fmla="*/ 131884 w 940777"/>
              <a:gd name="connsiteY7" fmla="*/ 246184 h 1125415"/>
              <a:gd name="connsiteX8" fmla="*/ 79131 w 940777"/>
              <a:gd name="connsiteY8" fmla="*/ 281354 h 1125415"/>
              <a:gd name="connsiteX9" fmla="*/ 52754 w 940777"/>
              <a:gd name="connsiteY9" fmla="*/ 298938 h 1125415"/>
              <a:gd name="connsiteX10" fmla="*/ 17584 w 940777"/>
              <a:gd name="connsiteY10" fmla="*/ 351692 h 1125415"/>
              <a:gd name="connsiteX11" fmla="*/ 0 w 940777"/>
              <a:gd name="connsiteY11" fmla="*/ 378069 h 1125415"/>
              <a:gd name="connsiteX12" fmla="*/ 8792 w 940777"/>
              <a:gd name="connsiteY12" fmla="*/ 509954 h 1125415"/>
              <a:gd name="connsiteX13" fmla="*/ 17584 w 940777"/>
              <a:gd name="connsiteY13" fmla="*/ 553915 h 1125415"/>
              <a:gd name="connsiteX14" fmla="*/ 26377 w 940777"/>
              <a:gd name="connsiteY14" fmla="*/ 615461 h 1125415"/>
              <a:gd name="connsiteX15" fmla="*/ 35169 w 940777"/>
              <a:gd name="connsiteY15" fmla="*/ 720969 h 1125415"/>
              <a:gd name="connsiteX16" fmla="*/ 96715 w 940777"/>
              <a:gd name="connsiteY16" fmla="*/ 764930 h 1125415"/>
              <a:gd name="connsiteX17" fmla="*/ 114300 w 940777"/>
              <a:gd name="connsiteY17" fmla="*/ 791307 h 1125415"/>
              <a:gd name="connsiteX18" fmla="*/ 140677 w 940777"/>
              <a:gd name="connsiteY18" fmla="*/ 817684 h 1125415"/>
              <a:gd name="connsiteX19" fmla="*/ 158261 w 940777"/>
              <a:gd name="connsiteY19" fmla="*/ 870438 h 1125415"/>
              <a:gd name="connsiteX20" fmla="*/ 167054 w 940777"/>
              <a:gd name="connsiteY20" fmla="*/ 896815 h 1125415"/>
              <a:gd name="connsiteX21" fmla="*/ 175846 w 940777"/>
              <a:gd name="connsiteY21" fmla="*/ 931984 h 1125415"/>
              <a:gd name="connsiteX22" fmla="*/ 211015 w 940777"/>
              <a:gd name="connsiteY22" fmla="*/ 1028700 h 1125415"/>
              <a:gd name="connsiteX23" fmla="*/ 246184 w 940777"/>
              <a:gd name="connsiteY23" fmla="*/ 1055077 h 1125415"/>
              <a:gd name="connsiteX24" fmla="*/ 272561 w 940777"/>
              <a:gd name="connsiteY24" fmla="*/ 1063869 h 1125415"/>
              <a:gd name="connsiteX25" fmla="*/ 342900 w 940777"/>
              <a:gd name="connsiteY25" fmla="*/ 1081454 h 1125415"/>
              <a:gd name="connsiteX26" fmla="*/ 378069 w 940777"/>
              <a:gd name="connsiteY26" fmla="*/ 1090246 h 1125415"/>
              <a:gd name="connsiteX27" fmla="*/ 404446 w 940777"/>
              <a:gd name="connsiteY27" fmla="*/ 1107830 h 1125415"/>
              <a:gd name="connsiteX28" fmla="*/ 439615 w 940777"/>
              <a:gd name="connsiteY28" fmla="*/ 1116623 h 1125415"/>
              <a:gd name="connsiteX29" fmla="*/ 465992 w 940777"/>
              <a:gd name="connsiteY29" fmla="*/ 1125415 h 1125415"/>
              <a:gd name="connsiteX30" fmla="*/ 624254 w 940777"/>
              <a:gd name="connsiteY30" fmla="*/ 1107830 h 1125415"/>
              <a:gd name="connsiteX31" fmla="*/ 650631 w 940777"/>
              <a:gd name="connsiteY31" fmla="*/ 1090246 h 1125415"/>
              <a:gd name="connsiteX32" fmla="*/ 694592 w 940777"/>
              <a:gd name="connsiteY32" fmla="*/ 1028700 h 1125415"/>
              <a:gd name="connsiteX33" fmla="*/ 720969 w 940777"/>
              <a:gd name="connsiteY33" fmla="*/ 1011115 h 1125415"/>
              <a:gd name="connsiteX34" fmla="*/ 756138 w 940777"/>
              <a:gd name="connsiteY34" fmla="*/ 958361 h 1125415"/>
              <a:gd name="connsiteX35" fmla="*/ 791308 w 940777"/>
              <a:gd name="connsiteY35" fmla="*/ 896815 h 1125415"/>
              <a:gd name="connsiteX36" fmla="*/ 800100 w 940777"/>
              <a:gd name="connsiteY36" fmla="*/ 870438 h 1125415"/>
              <a:gd name="connsiteX37" fmla="*/ 826477 w 940777"/>
              <a:gd name="connsiteY37" fmla="*/ 844061 h 1125415"/>
              <a:gd name="connsiteX38" fmla="*/ 844061 w 940777"/>
              <a:gd name="connsiteY38" fmla="*/ 817684 h 1125415"/>
              <a:gd name="connsiteX39" fmla="*/ 852854 w 940777"/>
              <a:gd name="connsiteY39" fmla="*/ 782515 h 1125415"/>
              <a:gd name="connsiteX40" fmla="*/ 861646 w 940777"/>
              <a:gd name="connsiteY40" fmla="*/ 756138 h 1125415"/>
              <a:gd name="connsiteX41" fmla="*/ 844061 w 940777"/>
              <a:gd name="connsiteY41" fmla="*/ 694592 h 1125415"/>
              <a:gd name="connsiteX42" fmla="*/ 826477 w 940777"/>
              <a:gd name="connsiteY42" fmla="*/ 668215 h 1125415"/>
              <a:gd name="connsiteX43" fmla="*/ 808892 w 940777"/>
              <a:gd name="connsiteY43" fmla="*/ 615461 h 1125415"/>
              <a:gd name="connsiteX44" fmla="*/ 800100 w 940777"/>
              <a:gd name="connsiteY44" fmla="*/ 589084 h 1125415"/>
              <a:gd name="connsiteX45" fmla="*/ 808892 w 940777"/>
              <a:gd name="connsiteY45" fmla="*/ 457200 h 1125415"/>
              <a:gd name="connsiteX46" fmla="*/ 817684 w 940777"/>
              <a:gd name="connsiteY46" fmla="*/ 430823 h 1125415"/>
              <a:gd name="connsiteX47" fmla="*/ 844061 w 940777"/>
              <a:gd name="connsiteY47" fmla="*/ 404446 h 1125415"/>
              <a:gd name="connsiteX48" fmla="*/ 852854 w 940777"/>
              <a:gd name="connsiteY48" fmla="*/ 378069 h 1125415"/>
              <a:gd name="connsiteX49" fmla="*/ 896815 w 940777"/>
              <a:gd name="connsiteY49" fmla="*/ 325315 h 1125415"/>
              <a:gd name="connsiteX50" fmla="*/ 914400 w 940777"/>
              <a:gd name="connsiteY50" fmla="*/ 272561 h 1125415"/>
              <a:gd name="connsiteX51" fmla="*/ 923192 w 940777"/>
              <a:gd name="connsiteY51" fmla="*/ 246184 h 1125415"/>
              <a:gd name="connsiteX52" fmla="*/ 940777 w 940777"/>
              <a:gd name="connsiteY52" fmla="*/ 219807 h 1125415"/>
              <a:gd name="connsiteX53" fmla="*/ 931984 w 940777"/>
              <a:gd name="connsiteY53" fmla="*/ 123092 h 1125415"/>
              <a:gd name="connsiteX54" fmla="*/ 870438 w 940777"/>
              <a:gd name="connsiteY54" fmla="*/ 52754 h 1125415"/>
              <a:gd name="connsiteX55" fmla="*/ 844061 w 940777"/>
              <a:gd name="connsiteY55" fmla="*/ 43961 h 1125415"/>
              <a:gd name="connsiteX56" fmla="*/ 817684 w 940777"/>
              <a:gd name="connsiteY56" fmla="*/ 26377 h 1125415"/>
              <a:gd name="connsiteX57" fmla="*/ 756138 w 940777"/>
              <a:gd name="connsiteY57" fmla="*/ 8792 h 1125415"/>
              <a:gd name="connsiteX58" fmla="*/ 729761 w 940777"/>
              <a:gd name="connsiteY58" fmla="*/ 0 h 1125415"/>
              <a:gd name="connsiteX59" fmla="*/ 474784 w 940777"/>
              <a:gd name="connsiteY59" fmla="*/ 8792 h 112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40777" h="1125415">
                <a:moveTo>
                  <a:pt x="474784" y="8792"/>
                </a:moveTo>
                <a:lnTo>
                  <a:pt x="474784" y="8792"/>
                </a:lnTo>
                <a:cubicBezTo>
                  <a:pt x="454269" y="23446"/>
                  <a:pt x="432484" y="36469"/>
                  <a:pt x="413238" y="52754"/>
                </a:cubicBezTo>
                <a:cubicBezTo>
                  <a:pt x="394254" y="68817"/>
                  <a:pt x="379731" y="89760"/>
                  <a:pt x="360484" y="105507"/>
                </a:cubicBezTo>
                <a:cubicBezTo>
                  <a:pt x="347258" y="116328"/>
                  <a:pt x="331569" y="123782"/>
                  <a:pt x="316523" y="131884"/>
                </a:cubicBezTo>
                <a:cubicBezTo>
                  <a:pt x="293443" y="144312"/>
                  <a:pt x="264720" y="148518"/>
                  <a:pt x="246184" y="167054"/>
                </a:cubicBezTo>
                <a:cubicBezTo>
                  <a:pt x="237392" y="175846"/>
                  <a:pt x="230031" y="186353"/>
                  <a:pt x="219808" y="193430"/>
                </a:cubicBezTo>
                <a:cubicBezTo>
                  <a:pt x="191707" y="212885"/>
                  <a:pt x="160322" y="227225"/>
                  <a:pt x="131884" y="246184"/>
                </a:cubicBezTo>
                <a:lnTo>
                  <a:pt x="79131" y="281354"/>
                </a:lnTo>
                <a:lnTo>
                  <a:pt x="52754" y="298938"/>
                </a:lnTo>
                <a:lnTo>
                  <a:pt x="17584" y="351692"/>
                </a:lnTo>
                <a:lnTo>
                  <a:pt x="0" y="378069"/>
                </a:lnTo>
                <a:cubicBezTo>
                  <a:pt x="2931" y="422031"/>
                  <a:pt x="4408" y="466113"/>
                  <a:pt x="8792" y="509954"/>
                </a:cubicBezTo>
                <a:cubicBezTo>
                  <a:pt x="10279" y="524824"/>
                  <a:pt x="15127" y="539174"/>
                  <a:pt x="17584" y="553915"/>
                </a:cubicBezTo>
                <a:cubicBezTo>
                  <a:pt x="20991" y="574357"/>
                  <a:pt x="24208" y="594851"/>
                  <a:pt x="26377" y="615461"/>
                </a:cubicBezTo>
                <a:cubicBezTo>
                  <a:pt x="30072" y="650558"/>
                  <a:pt x="26610" y="686731"/>
                  <a:pt x="35169" y="720969"/>
                </a:cubicBezTo>
                <a:cubicBezTo>
                  <a:pt x="44883" y="759827"/>
                  <a:pt x="67049" y="757514"/>
                  <a:pt x="96715" y="764930"/>
                </a:cubicBezTo>
                <a:cubicBezTo>
                  <a:pt x="102577" y="773722"/>
                  <a:pt x="107535" y="783189"/>
                  <a:pt x="114300" y="791307"/>
                </a:cubicBezTo>
                <a:cubicBezTo>
                  <a:pt x="122260" y="800859"/>
                  <a:pt x="134638" y="806814"/>
                  <a:pt x="140677" y="817684"/>
                </a:cubicBezTo>
                <a:cubicBezTo>
                  <a:pt x="149679" y="833887"/>
                  <a:pt x="152399" y="852853"/>
                  <a:pt x="158261" y="870438"/>
                </a:cubicBezTo>
                <a:cubicBezTo>
                  <a:pt x="161192" y="879230"/>
                  <a:pt x="164806" y="887824"/>
                  <a:pt x="167054" y="896815"/>
                </a:cubicBezTo>
                <a:cubicBezTo>
                  <a:pt x="169985" y="908538"/>
                  <a:pt x="173225" y="920188"/>
                  <a:pt x="175846" y="931984"/>
                </a:cubicBezTo>
                <a:cubicBezTo>
                  <a:pt x="183157" y="964884"/>
                  <a:pt x="185408" y="1003092"/>
                  <a:pt x="211015" y="1028700"/>
                </a:cubicBezTo>
                <a:cubicBezTo>
                  <a:pt x="221377" y="1039062"/>
                  <a:pt x="233461" y="1047807"/>
                  <a:pt x="246184" y="1055077"/>
                </a:cubicBezTo>
                <a:cubicBezTo>
                  <a:pt x="254231" y="1059675"/>
                  <a:pt x="263620" y="1061430"/>
                  <a:pt x="272561" y="1063869"/>
                </a:cubicBezTo>
                <a:cubicBezTo>
                  <a:pt x="295877" y="1070228"/>
                  <a:pt x="319454" y="1075592"/>
                  <a:pt x="342900" y="1081454"/>
                </a:cubicBezTo>
                <a:lnTo>
                  <a:pt x="378069" y="1090246"/>
                </a:lnTo>
                <a:cubicBezTo>
                  <a:pt x="386861" y="1096107"/>
                  <a:pt x="394733" y="1103667"/>
                  <a:pt x="404446" y="1107830"/>
                </a:cubicBezTo>
                <a:cubicBezTo>
                  <a:pt x="415553" y="1112590"/>
                  <a:pt x="427996" y="1113303"/>
                  <a:pt x="439615" y="1116623"/>
                </a:cubicBezTo>
                <a:cubicBezTo>
                  <a:pt x="448526" y="1119169"/>
                  <a:pt x="457200" y="1122484"/>
                  <a:pt x="465992" y="1125415"/>
                </a:cubicBezTo>
                <a:cubicBezTo>
                  <a:pt x="482491" y="1124315"/>
                  <a:pt x="582296" y="1128809"/>
                  <a:pt x="624254" y="1107830"/>
                </a:cubicBezTo>
                <a:cubicBezTo>
                  <a:pt x="633705" y="1103104"/>
                  <a:pt x="641839" y="1096107"/>
                  <a:pt x="650631" y="1090246"/>
                </a:cubicBezTo>
                <a:cubicBezTo>
                  <a:pt x="660617" y="1075266"/>
                  <a:pt x="683683" y="1039609"/>
                  <a:pt x="694592" y="1028700"/>
                </a:cubicBezTo>
                <a:cubicBezTo>
                  <a:pt x="702064" y="1021228"/>
                  <a:pt x="712177" y="1016977"/>
                  <a:pt x="720969" y="1011115"/>
                </a:cubicBezTo>
                <a:cubicBezTo>
                  <a:pt x="732692" y="993530"/>
                  <a:pt x="746686" y="977264"/>
                  <a:pt x="756138" y="958361"/>
                </a:cubicBezTo>
                <a:cubicBezTo>
                  <a:pt x="778449" y="913741"/>
                  <a:pt x="766453" y="934097"/>
                  <a:pt x="791308" y="896815"/>
                </a:cubicBezTo>
                <a:cubicBezTo>
                  <a:pt x="794239" y="888023"/>
                  <a:pt x="794959" y="878149"/>
                  <a:pt x="800100" y="870438"/>
                </a:cubicBezTo>
                <a:cubicBezTo>
                  <a:pt x="806997" y="860092"/>
                  <a:pt x="818517" y="853613"/>
                  <a:pt x="826477" y="844061"/>
                </a:cubicBezTo>
                <a:cubicBezTo>
                  <a:pt x="833242" y="835943"/>
                  <a:pt x="838200" y="826476"/>
                  <a:pt x="844061" y="817684"/>
                </a:cubicBezTo>
                <a:cubicBezTo>
                  <a:pt x="846992" y="805961"/>
                  <a:pt x="849534" y="794134"/>
                  <a:pt x="852854" y="782515"/>
                </a:cubicBezTo>
                <a:cubicBezTo>
                  <a:pt x="855400" y="773604"/>
                  <a:pt x="861646" y="765406"/>
                  <a:pt x="861646" y="756138"/>
                </a:cubicBezTo>
                <a:cubicBezTo>
                  <a:pt x="861646" y="750500"/>
                  <a:pt x="848208" y="702886"/>
                  <a:pt x="844061" y="694592"/>
                </a:cubicBezTo>
                <a:cubicBezTo>
                  <a:pt x="839335" y="685141"/>
                  <a:pt x="830769" y="677871"/>
                  <a:pt x="826477" y="668215"/>
                </a:cubicBezTo>
                <a:cubicBezTo>
                  <a:pt x="818949" y="651277"/>
                  <a:pt x="814754" y="633046"/>
                  <a:pt x="808892" y="615461"/>
                </a:cubicBezTo>
                <a:lnTo>
                  <a:pt x="800100" y="589084"/>
                </a:lnTo>
                <a:cubicBezTo>
                  <a:pt x="803031" y="545123"/>
                  <a:pt x="804027" y="500989"/>
                  <a:pt x="808892" y="457200"/>
                </a:cubicBezTo>
                <a:cubicBezTo>
                  <a:pt x="809915" y="447989"/>
                  <a:pt x="812543" y="438534"/>
                  <a:pt x="817684" y="430823"/>
                </a:cubicBezTo>
                <a:cubicBezTo>
                  <a:pt x="824581" y="420477"/>
                  <a:pt x="835269" y="413238"/>
                  <a:pt x="844061" y="404446"/>
                </a:cubicBezTo>
                <a:cubicBezTo>
                  <a:pt x="846992" y="395654"/>
                  <a:pt x="847713" y="385780"/>
                  <a:pt x="852854" y="378069"/>
                </a:cubicBezTo>
                <a:cubicBezTo>
                  <a:pt x="880462" y="336657"/>
                  <a:pt x="877637" y="368465"/>
                  <a:pt x="896815" y="325315"/>
                </a:cubicBezTo>
                <a:cubicBezTo>
                  <a:pt x="904343" y="308377"/>
                  <a:pt x="908538" y="290146"/>
                  <a:pt x="914400" y="272561"/>
                </a:cubicBezTo>
                <a:cubicBezTo>
                  <a:pt x="917331" y="263769"/>
                  <a:pt x="918051" y="253895"/>
                  <a:pt x="923192" y="246184"/>
                </a:cubicBezTo>
                <a:lnTo>
                  <a:pt x="940777" y="219807"/>
                </a:lnTo>
                <a:cubicBezTo>
                  <a:pt x="937846" y="187569"/>
                  <a:pt x="941118" y="154148"/>
                  <a:pt x="931984" y="123092"/>
                </a:cubicBezTo>
                <a:cubicBezTo>
                  <a:pt x="922888" y="92165"/>
                  <a:pt x="898433" y="66751"/>
                  <a:pt x="870438" y="52754"/>
                </a:cubicBezTo>
                <a:cubicBezTo>
                  <a:pt x="862148" y="48609"/>
                  <a:pt x="852351" y="48106"/>
                  <a:pt x="844061" y="43961"/>
                </a:cubicBezTo>
                <a:cubicBezTo>
                  <a:pt x="834610" y="39235"/>
                  <a:pt x="827135" y="31103"/>
                  <a:pt x="817684" y="26377"/>
                </a:cubicBezTo>
                <a:cubicBezTo>
                  <a:pt x="803623" y="19346"/>
                  <a:pt x="769294" y="12551"/>
                  <a:pt x="756138" y="8792"/>
                </a:cubicBezTo>
                <a:cubicBezTo>
                  <a:pt x="747227" y="6246"/>
                  <a:pt x="739026" y="250"/>
                  <a:pt x="729761" y="0"/>
                </a:cubicBezTo>
                <a:lnTo>
                  <a:pt x="474784" y="879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11393" y="779914"/>
            <a:ext cx="94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35688" y="16629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88" y="1662905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t="-6667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64944" y="804916"/>
                <a:ext cx="3240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944" y="804916"/>
                <a:ext cx="324024" cy="369332"/>
              </a:xfrm>
              <a:prstGeom prst="rect">
                <a:avLst/>
              </a:prstGeom>
              <a:blipFill>
                <a:blip r:embed="rId6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2051578" y="1330580"/>
            <a:ext cx="2717867" cy="1219200"/>
          </a:xfrm>
          <a:prstGeom prst="arc">
            <a:avLst>
              <a:gd name="adj1" fmla="val 4431543"/>
              <a:gd name="adj2" fmla="val 1074470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549" y="3886200"/>
            <a:ext cx="356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Posterior predictive distribution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9021" y="4287704"/>
                <a:ext cx="84582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Prediction for an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conditional on the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1" y="4287704"/>
                <a:ext cx="8458200" cy="376770"/>
              </a:xfrm>
              <a:prstGeom prst="rect">
                <a:avLst/>
              </a:prstGeom>
              <a:blipFill>
                <a:blip r:embed="rId7"/>
                <a:stretch>
                  <a:fillRect l="-649" t="-80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27944" y="4696646"/>
                <a:ext cx="7212552" cy="660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44" y="4696646"/>
                <a:ext cx="7212552" cy="6602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30421" y="5334520"/>
                <a:ext cx="87754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Posterior predictive distribution=an average of conditional predictions over the posterior dist. on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 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1" y="5334520"/>
                <a:ext cx="8775416" cy="338554"/>
              </a:xfrm>
              <a:prstGeom prst="rect">
                <a:avLst/>
              </a:prstGeom>
              <a:blipFill>
                <a:blip r:embed="rId9"/>
                <a:stretch>
                  <a:fillRect l="-278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724400" y="2729381"/>
                <a:ext cx="1328120" cy="38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29381"/>
                <a:ext cx="1328120" cy="384464"/>
              </a:xfrm>
              <a:prstGeom prst="rect">
                <a:avLst/>
              </a:prstGeom>
              <a:blipFill>
                <a:blip r:embed="rId10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41384" y="3059668"/>
                <a:ext cx="438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number of persons with dieses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84" y="3059668"/>
                <a:ext cx="4381982" cy="369332"/>
              </a:xfrm>
              <a:prstGeom prst="rect">
                <a:avLst/>
              </a:prstGeom>
              <a:blipFill>
                <a:blip r:embed="rId11"/>
                <a:stretch>
                  <a:fillRect l="-12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9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6166" y="2688451"/>
                <a:ext cx="5159554" cy="1268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y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3333FF"/>
                          </a:solidFill>
                        </a:rPr>
                        <m:t>Beta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3333FF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3333FF"/>
                          </a:solidFill>
                        </a:rPr>
                        <m:t>Binomial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6" y="2688451"/>
                <a:ext cx="5159554" cy="1268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" y="762000"/>
                <a:ext cx="8534399" cy="1345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Remember Prior Predictive distribution </a:t>
                </a:r>
              </a:p>
              <a:p>
                <a:endParaRPr lang="en-US" sz="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3333FF"/>
                        </a:solidFill>
                      </a:rPr>
                      <m:t>Beta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3333FF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3333FF"/>
                        </a:solidFill>
                      </a:rPr>
                      <m:t>Binomial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534399" cy="1345497"/>
              </a:xfrm>
              <a:prstGeom prst="rect">
                <a:avLst/>
              </a:prstGeom>
              <a:blipFill>
                <a:blip r:embed="rId3"/>
                <a:stretch>
                  <a:fillRect l="-643" t="-2262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9006" y="2238708"/>
            <a:ext cx="773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this result, the posterior predictive distribution 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02380" y="1202323"/>
                <a:ext cx="178112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80" y="1202323"/>
                <a:ext cx="1781129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67399" y="2874949"/>
                <a:ext cx="34983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Beta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2874949"/>
                <a:ext cx="349839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7277871" y="1540877"/>
            <a:ext cx="230145" cy="13340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5281" y="3985559"/>
                <a:ext cx="1434239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" y="3985559"/>
                <a:ext cx="1434239" cy="376770"/>
              </a:xfrm>
              <a:prstGeom prst="rect">
                <a:avLst/>
              </a:prstGeom>
              <a:blipFill>
                <a:blip r:embed="rId6"/>
                <a:stretch>
                  <a:fillRect l="-3404" t="-9677" r="-170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90500" y="3964015"/>
                <a:ext cx="1331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500" y="3964015"/>
                <a:ext cx="1331197" cy="369332"/>
              </a:xfrm>
              <a:prstGeom prst="rect">
                <a:avLst/>
              </a:prstGeom>
              <a:blipFill>
                <a:blip r:embed="rId7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94189" y="3971453"/>
                <a:ext cx="1968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89" y="3971453"/>
                <a:ext cx="1968359" cy="369332"/>
              </a:xfrm>
              <a:prstGeom prst="rect">
                <a:avLst/>
              </a:prstGeom>
              <a:blipFill>
                <a:blip r:embed="rId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65324" y="3817894"/>
                <a:ext cx="4572000" cy="23226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24" y="3817894"/>
                <a:ext cx="4572000" cy="2322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90024" y="6258917"/>
                <a:ext cx="4202919" cy="484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 (check!)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24" y="6258917"/>
                <a:ext cx="4202919" cy="484941"/>
              </a:xfrm>
              <a:prstGeom prst="rect">
                <a:avLst/>
              </a:prstGeom>
              <a:blipFill>
                <a:blip r:embed="rId10"/>
                <a:stretch>
                  <a:fillRect l="-115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634582" y="5690838"/>
                <a:ext cx="4424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small prior has strong influence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82" y="5690838"/>
                <a:ext cx="4424224" cy="369332"/>
              </a:xfrm>
              <a:prstGeom prst="rect">
                <a:avLst/>
              </a:prstGeom>
              <a:blipFill>
                <a:blip r:embed="rId11"/>
                <a:stretch>
                  <a:fillRect l="-1102" t="-11667" r="-11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Posterior-Predictive Distribution : Coin tossing example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Beyond Parameter Estimation: Prediction based on Bayesian Approach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/>
          <p:cNvSpPr/>
          <p:nvPr/>
        </p:nvSpPr>
        <p:spPr>
          <a:xfrm>
            <a:off x="228600" y="1475740"/>
            <a:ext cx="1219200" cy="4315460"/>
          </a:xfrm>
          <a:prstGeom prst="arc">
            <a:avLst>
              <a:gd name="adj1" fmla="val 17555340"/>
              <a:gd name="adj2" fmla="val 15866701"/>
            </a:avLst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Three Steps in Bayesian Approaches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1840" y="1170940"/>
            <a:ext cx="2133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Step 1: 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1840" y="1551940"/>
            <a:ext cx="81534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setting up a full probability model, a joint probability distribution for all observable and unobservable quantities in a target problem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520" y="2722880"/>
            <a:ext cx="2133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Step 2: Inferencing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520" y="3103880"/>
            <a:ext cx="817372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calculate </a:t>
            </a:r>
            <a:r>
              <a:rPr lang="en-US" dirty="0">
                <a:solidFill>
                  <a:schemeClr val="tx1"/>
                </a:solidFill>
              </a:rPr>
              <a:t>and interpret the appropriate posterior </a:t>
            </a:r>
            <a:r>
              <a:rPr lang="en-US" dirty="0" smtClean="0">
                <a:solidFill>
                  <a:schemeClr val="tx1"/>
                </a:solidFill>
              </a:rPr>
              <a:t>distribution, the conditional probability distribution of the unobserved quantities of interests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360" y="4409440"/>
            <a:ext cx="2133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Step 3: </a:t>
            </a:r>
            <a:r>
              <a:rPr lang="en-US" dirty="0">
                <a:solidFill>
                  <a:schemeClr val="tx1"/>
                </a:solidFill>
              </a:rPr>
              <a:t>Checking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1360" y="4790440"/>
            <a:ext cx="817372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Evaluate the </a:t>
            </a:r>
            <a:r>
              <a:rPr lang="en-US" dirty="0">
                <a:solidFill>
                  <a:schemeClr val="tx1"/>
                </a:solidFill>
              </a:rPr>
              <a:t>fit of the model and the sensitiveness of the assumption in step 1</a:t>
            </a:r>
          </a:p>
        </p:txBody>
      </p:sp>
    </p:spTree>
    <p:extLst>
      <p:ext uri="{BB962C8B-B14F-4D97-AF65-F5344CB8AC3E}">
        <p14:creationId xmlns:p14="http://schemas.microsoft.com/office/powerpoint/2010/main" val="36385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667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Supplements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imple fish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69" y="3225296"/>
            <a:ext cx="817351" cy="7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simple fish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7" y="3232202"/>
            <a:ext cx="817351" cy="7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mage result for simple fish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510" y="3247233"/>
            <a:ext cx="817351" cy="7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Bayesian </a:t>
            </a:r>
            <a:r>
              <a:rPr lang="en-US" b="1" dirty="0" smtClean="0">
                <a:solidFill>
                  <a:srgbClr val="0000FF"/>
                </a:solidFill>
              </a:rPr>
              <a:t>Approach Example : Is sea water contaminated with cholera 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5566" y="1086938"/>
                <a:ext cx="4038600" cy="6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Sea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without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cholera</m:t>
                              </m:r>
                            </m:e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Sea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cholera</m:t>
                              </m:r>
                              <m:r>
                                <m:rPr>
                                  <m:nor/>
                                </m:rPr>
                                <a:rPr lang="en-US" sz="1600" dirty="0" smtClean="0"/>
                                <m:t>   </m:t>
                              </m:r>
                              <m: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6" y="1086938"/>
                <a:ext cx="4038600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16" y="3374530"/>
                <a:ext cx="50292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=0)=1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6" y="3374530"/>
                <a:ext cx="502920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05936" y="3673108"/>
                <a:ext cx="5029200" cy="43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6" y="3673108"/>
                <a:ext cx="5029200" cy="439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66161" y="1699421"/>
                <a:ext cx="1337546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1" y="1699421"/>
                <a:ext cx="1337546" cy="641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37822" y="2689166"/>
                <a:ext cx="2750305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fish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cholera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fish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without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cholera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2" y="2689166"/>
                <a:ext cx="2750305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337822" y="792484"/>
            <a:ext cx="21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Prior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9293" y="2417708"/>
            <a:ext cx="21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Likelihood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11249" y="3894636"/>
                <a:ext cx="3577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endParaRPr lang="en-US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9" y="3894636"/>
                <a:ext cx="3577836" cy="646331"/>
              </a:xfrm>
              <a:prstGeom prst="rect">
                <a:avLst/>
              </a:prstGeom>
              <a:blipFill>
                <a:blip r:embed="rId8"/>
                <a:stretch>
                  <a:fillRect l="-13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48651" y="4594041"/>
                <a:ext cx="41683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51" y="4594041"/>
                <a:ext cx="4168321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254379" y="4944232"/>
                <a:ext cx="45979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=1/8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9" y="4944232"/>
                <a:ext cx="4597925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254379" y="5426304"/>
            <a:ext cx="349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Denominator (Marginal likelihood)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37145" y="1684745"/>
                <a:ext cx="1579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Uniform prior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Discretized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145" y="1684745"/>
                <a:ext cx="1579827" cy="646331"/>
              </a:xfrm>
              <a:prstGeom prst="rect">
                <a:avLst/>
              </a:prstGeom>
              <a:blipFill>
                <a:blip r:embed="rId11"/>
                <a:stretch>
                  <a:fillRect l="-307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365319" y="5745116"/>
                <a:ext cx="2306016" cy="547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9" y="5745116"/>
                <a:ext cx="2306016" cy="547522"/>
              </a:xfrm>
              <a:prstGeom prst="rect">
                <a:avLst/>
              </a:prstGeom>
              <a:blipFill>
                <a:blip r:embed="rId12"/>
                <a:stretch>
                  <a:fillRect t="-160000" r="-11640" b="-2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786720" y="6200008"/>
                <a:ext cx="6253763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1)=1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20" y="6200008"/>
                <a:ext cx="6253763" cy="554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1702765" y="1715820"/>
                <a:ext cx="734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65" y="1715820"/>
                <a:ext cx="73430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702765" y="1981665"/>
                <a:ext cx="734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65" y="1981665"/>
                <a:ext cx="73430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54274" y="4142367"/>
                <a:ext cx="11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are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i.i.d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74" y="4142367"/>
                <a:ext cx="1191865" cy="369332"/>
              </a:xfrm>
              <a:prstGeom prst="rect">
                <a:avLst/>
              </a:prstGeom>
              <a:blipFill>
                <a:blip r:embed="rId16"/>
                <a:stretch>
                  <a:fillRect t="-10000" r="-45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>
            <a:off x="5365754" y="1647714"/>
            <a:ext cx="1529861" cy="1608992"/>
          </a:xfrm>
          <a:custGeom>
            <a:avLst/>
            <a:gdLst>
              <a:gd name="connsiteX0" fmla="*/ 650631 w 1529861"/>
              <a:gd name="connsiteY0" fmla="*/ 140677 h 1608992"/>
              <a:gd name="connsiteX1" fmla="*/ 650631 w 1529861"/>
              <a:gd name="connsiteY1" fmla="*/ 140677 h 1608992"/>
              <a:gd name="connsiteX2" fmla="*/ 562708 w 1529861"/>
              <a:gd name="connsiteY2" fmla="*/ 158261 h 1608992"/>
              <a:gd name="connsiteX3" fmla="*/ 527538 w 1529861"/>
              <a:gd name="connsiteY3" fmla="*/ 167054 h 1608992"/>
              <a:gd name="connsiteX4" fmla="*/ 290146 w 1529861"/>
              <a:gd name="connsiteY4" fmla="*/ 184638 h 1608992"/>
              <a:gd name="connsiteX5" fmla="*/ 184638 w 1529861"/>
              <a:gd name="connsiteY5" fmla="*/ 193430 h 1608992"/>
              <a:gd name="connsiteX6" fmla="*/ 158261 w 1529861"/>
              <a:gd name="connsiteY6" fmla="*/ 202223 h 1608992"/>
              <a:gd name="connsiteX7" fmla="*/ 140677 w 1529861"/>
              <a:gd name="connsiteY7" fmla="*/ 246184 h 1608992"/>
              <a:gd name="connsiteX8" fmla="*/ 123092 w 1529861"/>
              <a:gd name="connsiteY8" fmla="*/ 272561 h 1608992"/>
              <a:gd name="connsiteX9" fmla="*/ 114300 w 1529861"/>
              <a:gd name="connsiteY9" fmla="*/ 307730 h 1608992"/>
              <a:gd name="connsiteX10" fmla="*/ 105508 w 1529861"/>
              <a:gd name="connsiteY10" fmla="*/ 334107 h 1608992"/>
              <a:gd name="connsiteX11" fmla="*/ 96715 w 1529861"/>
              <a:gd name="connsiteY11" fmla="*/ 483577 h 1608992"/>
              <a:gd name="connsiteX12" fmla="*/ 70338 w 1529861"/>
              <a:gd name="connsiteY12" fmla="*/ 545123 h 1608992"/>
              <a:gd name="connsiteX13" fmla="*/ 43961 w 1529861"/>
              <a:gd name="connsiteY13" fmla="*/ 606669 h 1608992"/>
              <a:gd name="connsiteX14" fmla="*/ 35169 w 1529861"/>
              <a:gd name="connsiteY14" fmla="*/ 659423 h 1608992"/>
              <a:gd name="connsiteX15" fmla="*/ 8792 w 1529861"/>
              <a:gd name="connsiteY15" fmla="*/ 720969 h 1608992"/>
              <a:gd name="connsiteX16" fmla="*/ 0 w 1529861"/>
              <a:gd name="connsiteY16" fmla="*/ 756138 h 1608992"/>
              <a:gd name="connsiteX17" fmla="*/ 17584 w 1529861"/>
              <a:gd name="connsiteY17" fmla="*/ 879230 h 1608992"/>
              <a:gd name="connsiteX18" fmla="*/ 35169 w 1529861"/>
              <a:gd name="connsiteY18" fmla="*/ 914400 h 1608992"/>
              <a:gd name="connsiteX19" fmla="*/ 70338 w 1529861"/>
              <a:gd name="connsiteY19" fmla="*/ 949569 h 1608992"/>
              <a:gd name="connsiteX20" fmla="*/ 158261 w 1529861"/>
              <a:gd name="connsiteY20" fmla="*/ 1019907 h 1608992"/>
              <a:gd name="connsiteX21" fmla="*/ 193431 w 1529861"/>
              <a:gd name="connsiteY21" fmla="*/ 1046284 h 1608992"/>
              <a:gd name="connsiteX22" fmla="*/ 219808 w 1529861"/>
              <a:gd name="connsiteY22" fmla="*/ 1072661 h 1608992"/>
              <a:gd name="connsiteX23" fmla="*/ 237392 w 1529861"/>
              <a:gd name="connsiteY23" fmla="*/ 1186961 h 1608992"/>
              <a:gd name="connsiteX24" fmla="*/ 246184 w 1529861"/>
              <a:gd name="connsiteY24" fmla="*/ 1389184 h 1608992"/>
              <a:gd name="connsiteX25" fmla="*/ 272561 w 1529861"/>
              <a:gd name="connsiteY25" fmla="*/ 1406769 h 1608992"/>
              <a:gd name="connsiteX26" fmla="*/ 298938 w 1529861"/>
              <a:gd name="connsiteY26" fmla="*/ 1433146 h 1608992"/>
              <a:gd name="connsiteX27" fmla="*/ 325315 w 1529861"/>
              <a:gd name="connsiteY27" fmla="*/ 1468315 h 1608992"/>
              <a:gd name="connsiteX28" fmla="*/ 413238 w 1529861"/>
              <a:gd name="connsiteY28" fmla="*/ 1547446 h 1608992"/>
              <a:gd name="connsiteX29" fmla="*/ 448408 w 1529861"/>
              <a:gd name="connsiteY29" fmla="*/ 1565030 h 1608992"/>
              <a:gd name="connsiteX30" fmla="*/ 483577 w 1529861"/>
              <a:gd name="connsiteY30" fmla="*/ 1591407 h 1608992"/>
              <a:gd name="connsiteX31" fmla="*/ 536331 w 1529861"/>
              <a:gd name="connsiteY31" fmla="*/ 1608992 h 1608992"/>
              <a:gd name="connsiteX32" fmla="*/ 852854 w 1529861"/>
              <a:gd name="connsiteY32" fmla="*/ 1600200 h 1608992"/>
              <a:gd name="connsiteX33" fmla="*/ 931984 w 1529861"/>
              <a:gd name="connsiteY33" fmla="*/ 1573823 h 1608992"/>
              <a:gd name="connsiteX34" fmla="*/ 975946 w 1529861"/>
              <a:gd name="connsiteY34" fmla="*/ 1556238 h 1608992"/>
              <a:gd name="connsiteX35" fmla="*/ 1011115 w 1529861"/>
              <a:gd name="connsiteY35" fmla="*/ 1547446 h 1608992"/>
              <a:gd name="connsiteX36" fmla="*/ 1037492 w 1529861"/>
              <a:gd name="connsiteY36" fmla="*/ 1538654 h 1608992"/>
              <a:gd name="connsiteX37" fmla="*/ 1090246 w 1529861"/>
              <a:gd name="connsiteY37" fmla="*/ 1503484 h 1608992"/>
              <a:gd name="connsiteX38" fmla="*/ 1125415 w 1529861"/>
              <a:gd name="connsiteY38" fmla="*/ 1468315 h 1608992"/>
              <a:gd name="connsiteX39" fmla="*/ 1178169 w 1529861"/>
              <a:gd name="connsiteY39" fmla="*/ 1433146 h 1608992"/>
              <a:gd name="connsiteX40" fmla="*/ 1204546 w 1529861"/>
              <a:gd name="connsiteY40" fmla="*/ 1415561 h 1608992"/>
              <a:gd name="connsiteX41" fmla="*/ 1230923 w 1529861"/>
              <a:gd name="connsiteY41" fmla="*/ 1389184 h 1608992"/>
              <a:gd name="connsiteX42" fmla="*/ 1248508 w 1529861"/>
              <a:gd name="connsiteY42" fmla="*/ 1310054 h 1608992"/>
              <a:gd name="connsiteX43" fmla="*/ 1239715 w 1529861"/>
              <a:gd name="connsiteY43" fmla="*/ 1116623 h 1608992"/>
              <a:gd name="connsiteX44" fmla="*/ 1230923 w 1529861"/>
              <a:gd name="connsiteY44" fmla="*/ 1046284 h 1608992"/>
              <a:gd name="connsiteX45" fmla="*/ 1213338 w 1529861"/>
              <a:gd name="connsiteY45" fmla="*/ 975946 h 1608992"/>
              <a:gd name="connsiteX46" fmla="*/ 1222131 w 1529861"/>
              <a:gd name="connsiteY46" fmla="*/ 826477 h 1608992"/>
              <a:gd name="connsiteX47" fmla="*/ 1248508 w 1529861"/>
              <a:gd name="connsiteY47" fmla="*/ 764930 h 1608992"/>
              <a:gd name="connsiteX48" fmla="*/ 1257300 w 1529861"/>
              <a:gd name="connsiteY48" fmla="*/ 738554 h 1608992"/>
              <a:gd name="connsiteX49" fmla="*/ 1301261 w 1529861"/>
              <a:gd name="connsiteY49" fmla="*/ 677007 h 1608992"/>
              <a:gd name="connsiteX50" fmla="*/ 1310054 w 1529861"/>
              <a:gd name="connsiteY50" fmla="*/ 650630 h 1608992"/>
              <a:gd name="connsiteX51" fmla="*/ 1362808 w 1529861"/>
              <a:gd name="connsiteY51" fmla="*/ 545123 h 1608992"/>
              <a:gd name="connsiteX52" fmla="*/ 1397977 w 1529861"/>
              <a:gd name="connsiteY52" fmla="*/ 474784 h 1608992"/>
              <a:gd name="connsiteX53" fmla="*/ 1433146 w 1529861"/>
              <a:gd name="connsiteY53" fmla="*/ 422030 h 1608992"/>
              <a:gd name="connsiteX54" fmla="*/ 1485900 w 1529861"/>
              <a:gd name="connsiteY54" fmla="*/ 351692 h 1608992"/>
              <a:gd name="connsiteX55" fmla="*/ 1521069 w 1529861"/>
              <a:gd name="connsiteY55" fmla="*/ 290146 h 1608992"/>
              <a:gd name="connsiteX56" fmla="*/ 1529861 w 1529861"/>
              <a:gd name="connsiteY56" fmla="*/ 263769 h 1608992"/>
              <a:gd name="connsiteX57" fmla="*/ 1477108 w 1529861"/>
              <a:gd name="connsiteY57" fmla="*/ 202223 h 1608992"/>
              <a:gd name="connsiteX58" fmla="*/ 1441938 w 1529861"/>
              <a:gd name="connsiteY58" fmla="*/ 193430 h 1608992"/>
              <a:gd name="connsiteX59" fmla="*/ 1371600 w 1529861"/>
              <a:gd name="connsiteY59" fmla="*/ 158261 h 1608992"/>
              <a:gd name="connsiteX60" fmla="*/ 1283677 w 1529861"/>
              <a:gd name="connsiteY60" fmla="*/ 123092 h 1608992"/>
              <a:gd name="connsiteX61" fmla="*/ 1257300 w 1529861"/>
              <a:gd name="connsiteY61" fmla="*/ 114300 h 1608992"/>
              <a:gd name="connsiteX62" fmla="*/ 1213338 w 1529861"/>
              <a:gd name="connsiteY62" fmla="*/ 105507 h 1608992"/>
              <a:gd name="connsiteX63" fmla="*/ 1186961 w 1529861"/>
              <a:gd name="connsiteY63" fmla="*/ 87923 h 1608992"/>
              <a:gd name="connsiteX64" fmla="*/ 1160584 w 1529861"/>
              <a:gd name="connsiteY64" fmla="*/ 61546 h 1608992"/>
              <a:gd name="connsiteX65" fmla="*/ 1090246 w 1529861"/>
              <a:gd name="connsiteY65" fmla="*/ 8792 h 1608992"/>
              <a:gd name="connsiteX66" fmla="*/ 1063869 w 1529861"/>
              <a:gd name="connsiteY66" fmla="*/ 0 h 1608992"/>
              <a:gd name="connsiteX67" fmla="*/ 984738 w 1529861"/>
              <a:gd name="connsiteY67" fmla="*/ 26377 h 1608992"/>
              <a:gd name="connsiteX68" fmla="*/ 958361 w 1529861"/>
              <a:gd name="connsiteY68" fmla="*/ 35169 h 1608992"/>
              <a:gd name="connsiteX69" fmla="*/ 923192 w 1529861"/>
              <a:gd name="connsiteY69" fmla="*/ 43961 h 1608992"/>
              <a:gd name="connsiteX70" fmla="*/ 896815 w 1529861"/>
              <a:gd name="connsiteY70" fmla="*/ 61546 h 1608992"/>
              <a:gd name="connsiteX71" fmla="*/ 738554 w 1529861"/>
              <a:gd name="connsiteY71" fmla="*/ 79130 h 1608992"/>
              <a:gd name="connsiteX72" fmla="*/ 685800 w 1529861"/>
              <a:gd name="connsiteY72" fmla="*/ 123092 h 1608992"/>
              <a:gd name="connsiteX73" fmla="*/ 650631 w 1529861"/>
              <a:gd name="connsiteY73" fmla="*/ 140677 h 160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529861" h="1608992">
                <a:moveTo>
                  <a:pt x="650631" y="140677"/>
                </a:moveTo>
                <a:lnTo>
                  <a:pt x="650631" y="140677"/>
                </a:lnTo>
                <a:lnTo>
                  <a:pt x="562708" y="158261"/>
                </a:lnTo>
                <a:cubicBezTo>
                  <a:pt x="550892" y="160793"/>
                  <a:pt x="539566" y="165890"/>
                  <a:pt x="527538" y="167054"/>
                </a:cubicBezTo>
                <a:cubicBezTo>
                  <a:pt x="448560" y="174697"/>
                  <a:pt x="369219" y="178049"/>
                  <a:pt x="290146" y="184638"/>
                </a:cubicBezTo>
                <a:lnTo>
                  <a:pt x="184638" y="193430"/>
                </a:lnTo>
                <a:cubicBezTo>
                  <a:pt x="175846" y="196361"/>
                  <a:pt x="164194" y="195103"/>
                  <a:pt x="158261" y="202223"/>
                </a:cubicBezTo>
                <a:cubicBezTo>
                  <a:pt x="148157" y="214347"/>
                  <a:pt x="147735" y="232068"/>
                  <a:pt x="140677" y="246184"/>
                </a:cubicBezTo>
                <a:cubicBezTo>
                  <a:pt x="135951" y="255636"/>
                  <a:pt x="128954" y="263769"/>
                  <a:pt x="123092" y="272561"/>
                </a:cubicBezTo>
                <a:cubicBezTo>
                  <a:pt x="120161" y="284284"/>
                  <a:pt x="117620" y="296111"/>
                  <a:pt x="114300" y="307730"/>
                </a:cubicBezTo>
                <a:cubicBezTo>
                  <a:pt x="111754" y="316641"/>
                  <a:pt x="106430" y="324885"/>
                  <a:pt x="105508" y="334107"/>
                </a:cubicBezTo>
                <a:cubicBezTo>
                  <a:pt x="100542" y="383769"/>
                  <a:pt x="101681" y="433915"/>
                  <a:pt x="96715" y="483577"/>
                </a:cubicBezTo>
                <a:cubicBezTo>
                  <a:pt x="94922" y="501510"/>
                  <a:pt x="76309" y="531191"/>
                  <a:pt x="70338" y="545123"/>
                </a:cubicBezTo>
                <a:cubicBezTo>
                  <a:pt x="31527" y="635682"/>
                  <a:pt x="102283" y="490028"/>
                  <a:pt x="43961" y="606669"/>
                </a:cubicBezTo>
                <a:cubicBezTo>
                  <a:pt x="41030" y="624254"/>
                  <a:pt x="39036" y="642020"/>
                  <a:pt x="35169" y="659423"/>
                </a:cubicBezTo>
                <a:cubicBezTo>
                  <a:pt x="29994" y="682712"/>
                  <a:pt x="19545" y="699463"/>
                  <a:pt x="8792" y="720969"/>
                </a:cubicBezTo>
                <a:cubicBezTo>
                  <a:pt x="5861" y="732692"/>
                  <a:pt x="0" y="744054"/>
                  <a:pt x="0" y="756138"/>
                </a:cubicBezTo>
                <a:cubicBezTo>
                  <a:pt x="0" y="795299"/>
                  <a:pt x="1312" y="841263"/>
                  <a:pt x="17584" y="879230"/>
                </a:cubicBezTo>
                <a:cubicBezTo>
                  <a:pt x="22747" y="891277"/>
                  <a:pt x="27305" y="903914"/>
                  <a:pt x="35169" y="914400"/>
                </a:cubicBezTo>
                <a:cubicBezTo>
                  <a:pt x="45116" y="927663"/>
                  <a:pt x="57750" y="938780"/>
                  <a:pt x="70338" y="949569"/>
                </a:cubicBezTo>
                <a:cubicBezTo>
                  <a:pt x="98835" y="973994"/>
                  <a:pt x="128749" y="996719"/>
                  <a:pt x="158261" y="1019907"/>
                </a:cubicBezTo>
                <a:cubicBezTo>
                  <a:pt x="169784" y="1028961"/>
                  <a:pt x="183069" y="1035922"/>
                  <a:pt x="193431" y="1046284"/>
                </a:cubicBezTo>
                <a:lnTo>
                  <a:pt x="219808" y="1072661"/>
                </a:lnTo>
                <a:cubicBezTo>
                  <a:pt x="228424" y="1115745"/>
                  <a:pt x="234350" y="1139816"/>
                  <a:pt x="237392" y="1186961"/>
                </a:cubicBezTo>
                <a:cubicBezTo>
                  <a:pt x="241736" y="1254292"/>
                  <a:pt x="235524" y="1322560"/>
                  <a:pt x="246184" y="1389184"/>
                </a:cubicBezTo>
                <a:cubicBezTo>
                  <a:pt x="247853" y="1399618"/>
                  <a:pt x="264443" y="1400004"/>
                  <a:pt x="272561" y="1406769"/>
                </a:cubicBezTo>
                <a:cubicBezTo>
                  <a:pt x="282113" y="1414729"/>
                  <a:pt x="290846" y="1423705"/>
                  <a:pt x="298938" y="1433146"/>
                </a:cubicBezTo>
                <a:cubicBezTo>
                  <a:pt x="308475" y="1444272"/>
                  <a:pt x="315778" y="1457189"/>
                  <a:pt x="325315" y="1468315"/>
                </a:cubicBezTo>
                <a:cubicBezTo>
                  <a:pt x="343891" y="1489986"/>
                  <a:pt x="400723" y="1538344"/>
                  <a:pt x="413238" y="1547446"/>
                </a:cubicBezTo>
                <a:cubicBezTo>
                  <a:pt x="423838" y="1555155"/>
                  <a:pt x="437293" y="1558083"/>
                  <a:pt x="448408" y="1565030"/>
                </a:cubicBezTo>
                <a:cubicBezTo>
                  <a:pt x="460834" y="1572796"/>
                  <a:pt x="470470" y="1584854"/>
                  <a:pt x="483577" y="1591407"/>
                </a:cubicBezTo>
                <a:cubicBezTo>
                  <a:pt x="500156" y="1599697"/>
                  <a:pt x="536331" y="1608992"/>
                  <a:pt x="536331" y="1608992"/>
                </a:cubicBezTo>
                <a:cubicBezTo>
                  <a:pt x="641839" y="1606061"/>
                  <a:pt x="747720" y="1609545"/>
                  <a:pt x="852854" y="1600200"/>
                </a:cubicBezTo>
                <a:cubicBezTo>
                  <a:pt x="880548" y="1597738"/>
                  <a:pt x="906169" y="1584149"/>
                  <a:pt x="931984" y="1573823"/>
                </a:cubicBezTo>
                <a:cubicBezTo>
                  <a:pt x="946638" y="1567961"/>
                  <a:pt x="960973" y="1561229"/>
                  <a:pt x="975946" y="1556238"/>
                </a:cubicBezTo>
                <a:cubicBezTo>
                  <a:pt x="987410" y="1552417"/>
                  <a:pt x="999496" y="1550766"/>
                  <a:pt x="1011115" y="1547446"/>
                </a:cubicBezTo>
                <a:cubicBezTo>
                  <a:pt x="1020026" y="1544900"/>
                  <a:pt x="1028700" y="1541585"/>
                  <a:pt x="1037492" y="1538654"/>
                </a:cubicBezTo>
                <a:cubicBezTo>
                  <a:pt x="1055077" y="1526931"/>
                  <a:pt x="1075302" y="1518428"/>
                  <a:pt x="1090246" y="1503484"/>
                </a:cubicBezTo>
                <a:cubicBezTo>
                  <a:pt x="1101969" y="1491761"/>
                  <a:pt x="1112469" y="1478672"/>
                  <a:pt x="1125415" y="1468315"/>
                </a:cubicBezTo>
                <a:cubicBezTo>
                  <a:pt x="1141918" y="1455113"/>
                  <a:pt x="1160584" y="1444869"/>
                  <a:pt x="1178169" y="1433146"/>
                </a:cubicBezTo>
                <a:cubicBezTo>
                  <a:pt x="1186961" y="1427284"/>
                  <a:pt x="1197074" y="1423033"/>
                  <a:pt x="1204546" y="1415561"/>
                </a:cubicBezTo>
                <a:lnTo>
                  <a:pt x="1230923" y="1389184"/>
                </a:lnTo>
                <a:cubicBezTo>
                  <a:pt x="1234313" y="1375624"/>
                  <a:pt x="1248508" y="1321211"/>
                  <a:pt x="1248508" y="1310054"/>
                </a:cubicBezTo>
                <a:cubicBezTo>
                  <a:pt x="1248508" y="1245510"/>
                  <a:pt x="1244008" y="1181024"/>
                  <a:pt x="1239715" y="1116623"/>
                </a:cubicBezTo>
                <a:cubicBezTo>
                  <a:pt x="1238143" y="1093047"/>
                  <a:pt x="1235278" y="1069508"/>
                  <a:pt x="1230923" y="1046284"/>
                </a:cubicBezTo>
                <a:cubicBezTo>
                  <a:pt x="1226469" y="1022530"/>
                  <a:pt x="1213338" y="975946"/>
                  <a:pt x="1213338" y="975946"/>
                </a:cubicBezTo>
                <a:cubicBezTo>
                  <a:pt x="1216269" y="926123"/>
                  <a:pt x="1217165" y="876138"/>
                  <a:pt x="1222131" y="826477"/>
                </a:cubicBezTo>
                <a:cubicBezTo>
                  <a:pt x="1223924" y="808545"/>
                  <a:pt x="1242538" y="778860"/>
                  <a:pt x="1248508" y="764930"/>
                </a:cubicBezTo>
                <a:cubicBezTo>
                  <a:pt x="1252159" y="756412"/>
                  <a:pt x="1252702" y="746601"/>
                  <a:pt x="1257300" y="738554"/>
                </a:cubicBezTo>
                <a:cubicBezTo>
                  <a:pt x="1273236" y="710666"/>
                  <a:pt x="1287649" y="704230"/>
                  <a:pt x="1301261" y="677007"/>
                </a:cubicBezTo>
                <a:cubicBezTo>
                  <a:pt x="1305406" y="668717"/>
                  <a:pt x="1306135" y="659028"/>
                  <a:pt x="1310054" y="650630"/>
                </a:cubicBezTo>
                <a:cubicBezTo>
                  <a:pt x="1326682" y="614999"/>
                  <a:pt x="1345223" y="580292"/>
                  <a:pt x="1362808" y="545123"/>
                </a:cubicBezTo>
                <a:cubicBezTo>
                  <a:pt x="1362811" y="545118"/>
                  <a:pt x="1397974" y="474788"/>
                  <a:pt x="1397977" y="474784"/>
                </a:cubicBezTo>
                <a:cubicBezTo>
                  <a:pt x="1409700" y="457199"/>
                  <a:pt x="1423694" y="440933"/>
                  <a:pt x="1433146" y="422030"/>
                </a:cubicBezTo>
                <a:cubicBezTo>
                  <a:pt x="1458145" y="372033"/>
                  <a:pt x="1441463" y="396129"/>
                  <a:pt x="1485900" y="351692"/>
                </a:cubicBezTo>
                <a:cubicBezTo>
                  <a:pt x="1506059" y="291214"/>
                  <a:pt x="1478486" y="364667"/>
                  <a:pt x="1521069" y="290146"/>
                </a:cubicBezTo>
                <a:cubicBezTo>
                  <a:pt x="1525667" y="282099"/>
                  <a:pt x="1526930" y="272561"/>
                  <a:pt x="1529861" y="263769"/>
                </a:cubicBezTo>
                <a:cubicBezTo>
                  <a:pt x="1512529" y="229104"/>
                  <a:pt x="1515153" y="221246"/>
                  <a:pt x="1477108" y="202223"/>
                </a:cubicBezTo>
                <a:cubicBezTo>
                  <a:pt x="1466300" y="196819"/>
                  <a:pt x="1453093" y="198078"/>
                  <a:pt x="1441938" y="193430"/>
                </a:cubicBezTo>
                <a:cubicBezTo>
                  <a:pt x="1417741" y="183348"/>
                  <a:pt x="1395554" y="168907"/>
                  <a:pt x="1371600" y="158261"/>
                </a:cubicBezTo>
                <a:cubicBezTo>
                  <a:pt x="1342755" y="145441"/>
                  <a:pt x="1313623" y="133073"/>
                  <a:pt x="1283677" y="123092"/>
                </a:cubicBezTo>
                <a:cubicBezTo>
                  <a:pt x="1274885" y="120161"/>
                  <a:pt x="1266291" y="116548"/>
                  <a:pt x="1257300" y="114300"/>
                </a:cubicBezTo>
                <a:cubicBezTo>
                  <a:pt x="1242802" y="110675"/>
                  <a:pt x="1227992" y="108438"/>
                  <a:pt x="1213338" y="105507"/>
                </a:cubicBezTo>
                <a:cubicBezTo>
                  <a:pt x="1204546" y="99646"/>
                  <a:pt x="1195079" y="94688"/>
                  <a:pt x="1186961" y="87923"/>
                </a:cubicBezTo>
                <a:cubicBezTo>
                  <a:pt x="1177409" y="79963"/>
                  <a:pt x="1169942" y="69734"/>
                  <a:pt x="1160584" y="61546"/>
                </a:cubicBezTo>
                <a:cubicBezTo>
                  <a:pt x="1151959" y="53999"/>
                  <a:pt x="1107693" y="17516"/>
                  <a:pt x="1090246" y="8792"/>
                </a:cubicBezTo>
                <a:cubicBezTo>
                  <a:pt x="1081957" y="4647"/>
                  <a:pt x="1072661" y="2931"/>
                  <a:pt x="1063869" y="0"/>
                </a:cubicBezTo>
                <a:lnTo>
                  <a:pt x="984738" y="26377"/>
                </a:lnTo>
                <a:cubicBezTo>
                  <a:pt x="975946" y="29308"/>
                  <a:pt x="967352" y="32921"/>
                  <a:pt x="958361" y="35169"/>
                </a:cubicBezTo>
                <a:lnTo>
                  <a:pt x="923192" y="43961"/>
                </a:lnTo>
                <a:cubicBezTo>
                  <a:pt x="914400" y="49823"/>
                  <a:pt x="906840" y="58204"/>
                  <a:pt x="896815" y="61546"/>
                </a:cubicBezTo>
                <a:cubicBezTo>
                  <a:pt x="867628" y="71275"/>
                  <a:pt x="746261" y="78488"/>
                  <a:pt x="738554" y="79130"/>
                </a:cubicBezTo>
                <a:cubicBezTo>
                  <a:pt x="704209" y="96303"/>
                  <a:pt x="702370" y="89951"/>
                  <a:pt x="685800" y="123092"/>
                </a:cubicBezTo>
                <a:cubicBezTo>
                  <a:pt x="684489" y="125713"/>
                  <a:pt x="685800" y="128953"/>
                  <a:pt x="650631" y="1406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181889" y="2111196"/>
            <a:ext cx="466114" cy="608853"/>
          </a:xfrm>
          <a:custGeom>
            <a:avLst/>
            <a:gdLst>
              <a:gd name="connsiteX0" fmla="*/ 79252 w 466114"/>
              <a:gd name="connsiteY0" fmla="*/ 105508 h 608853"/>
              <a:gd name="connsiteX1" fmla="*/ 79252 w 466114"/>
              <a:gd name="connsiteY1" fmla="*/ 105508 h 608853"/>
              <a:gd name="connsiteX2" fmla="*/ 122 w 466114"/>
              <a:gd name="connsiteY2" fmla="*/ 597877 h 608853"/>
              <a:gd name="connsiteX3" fmla="*/ 88045 w 466114"/>
              <a:gd name="connsiteY3" fmla="*/ 580292 h 608853"/>
              <a:gd name="connsiteX4" fmla="*/ 175968 w 466114"/>
              <a:gd name="connsiteY4" fmla="*/ 536331 h 608853"/>
              <a:gd name="connsiteX5" fmla="*/ 237514 w 466114"/>
              <a:gd name="connsiteY5" fmla="*/ 501162 h 608853"/>
              <a:gd name="connsiteX6" fmla="*/ 272683 w 466114"/>
              <a:gd name="connsiteY6" fmla="*/ 518746 h 608853"/>
              <a:gd name="connsiteX7" fmla="*/ 290268 w 466114"/>
              <a:gd name="connsiteY7" fmla="*/ 571500 h 608853"/>
              <a:gd name="connsiteX8" fmla="*/ 325437 w 466114"/>
              <a:gd name="connsiteY8" fmla="*/ 536331 h 608853"/>
              <a:gd name="connsiteX9" fmla="*/ 351814 w 466114"/>
              <a:gd name="connsiteY9" fmla="*/ 518746 h 608853"/>
              <a:gd name="connsiteX10" fmla="*/ 430945 w 466114"/>
              <a:gd name="connsiteY10" fmla="*/ 404446 h 608853"/>
              <a:gd name="connsiteX11" fmla="*/ 466114 w 466114"/>
              <a:gd name="connsiteY11" fmla="*/ 342900 h 608853"/>
              <a:gd name="connsiteX12" fmla="*/ 457322 w 466114"/>
              <a:gd name="connsiteY12" fmla="*/ 219808 h 608853"/>
              <a:gd name="connsiteX13" fmla="*/ 430945 w 466114"/>
              <a:gd name="connsiteY13" fmla="*/ 158262 h 608853"/>
              <a:gd name="connsiteX14" fmla="*/ 422152 w 466114"/>
              <a:gd name="connsiteY14" fmla="*/ 131885 h 608853"/>
              <a:gd name="connsiteX15" fmla="*/ 378191 w 466114"/>
              <a:gd name="connsiteY15" fmla="*/ 79131 h 608853"/>
              <a:gd name="connsiteX16" fmla="*/ 360606 w 466114"/>
              <a:gd name="connsiteY16" fmla="*/ 52754 h 608853"/>
              <a:gd name="connsiteX17" fmla="*/ 351814 w 466114"/>
              <a:gd name="connsiteY17" fmla="*/ 26377 h 608853"/>
              <a:gd name="connsiteX18" fmla="*/ 325437 w 466114"/>
              <a:gd name="connsiteY18" fmla="*/ 17585 h 608853"/>
              <a:gd name="connsiteX19" fmla="*/ 272683 w 466114"/>
              <a:gd name="connsiteY19" fmla="*/ 8792 h 608853"/>
              <a:gd name="connsiteX20" fmla="*/ 228722 w 466114"/>
              <a:gd name="connsiteY20" fmla="*/ 0 h 608853"/>
              <a:gd name="connsiteX21" fmla="*/ 202345 w 466114"/>
              <a:gd name="connsiteY21" fmla="*/ 17585 h 608853"/>
              <a:gd name="connsiteX22" fmla="*/ 175968 w 466114"/>
              <a:gd name="connsiteY22" fmla="*/ 70339 h 608853"/>
              <a:gd name="connsiteX23" fmla="*/ 140799 w 466114"/>
              <a:gd name="connsiteY23" fmla="*/ 96716 h 608853"/>
              <a:gd name="connsiteX24" fmla="*/ 123214 w 466114"/>
              <a:gd name="connsiteY24" fmla="*/ 123092 h 608853"/>
              <a:gd name="connsiteX25" fmla="*/ 79252 w 466114"/>
              <a:gd name="connsiteY25" fmla="*/ 105508 h 6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6114" h="608853">
                <a:moveTo>
                  <a:pt x="79252" y="105508"/>
                </a:moveTo>
                <a:lnTo>
                  <a:pt x="79252" y="105508"/>
                </a:lnTo>
                <a:cubicBezTo>
                  <a:pt x="52875" y="269631"/>
                  <a:pt x="-2956" y="431676"/>
                  <a:pt x="122" y="597877"/>
                </a:cubicBezTo>
                <a:cubicBezTo>
                  <a:pt x="675" y="627760"/>
                  <a:pt x="59166" y="587993"/>
                  <a:pt x="88045" y="580292"/>
                </a:cubicBezTo>
                <a:cubicBezTo>
                  <a:pt x="128430" y="569523"/>
                  <a:pt x="139526" y="556577"/>
                  <a:pt x="175968" y="536331"/>
                </a:cubicBezTo>
                <a:cubicBezTo>
                  <a:pt x="242900" y="499146"/>
                  <a:pt x="182243" y="538008"/>
                  <a:pt x="237514" y="501162"/>
                </a:cubicBezTo>
                <a:cubicBezTo>
                  <a:pt x="249237" y="507023"/>
                  <a:pt x="264819" y="508261"/>
                  <a:pt x="272683" y="518746"/>
                </a:cubicBezTo>
                <a:cubicBezTo>
                  <a:pt x="283805" y="533575"/>
                  <a:pt x="272683" y="565638"/>
                  <a:pt x="290268" y="571500"/>
                </a:cubicBezTo>
                <a:cubicBezTo>
                  <a:pt x="305996" y="576743"/>
                  <a:pt x="312849" y="547120"/>
                  <a:pt x="325437" y="536331"/>
                </a:cubicBezTo>
                <a:cubicBezTo>
                  <a:pt x="333460" y="529454"/>
                  <a:pt x="344745" y="526600"/>
                  <a:pt x="351814" y="518746"/>
                </a:cubicBezTo>
                <a:cubicBezTo>
                  <a:pt x="380737" y="486609"/>
                  <a:pt x="409364" y="443292"/>
                  <a:pt x="430945" y="404446"/>
                </a:cubicBezTo>
                <a:cubicBezTo>
                  <a:pt x="468127" y="337517"/>
                  <a:pt x="429268" y="398168"/>
                  <a:pt x="466114" y="342900"/>
                </a:cubicBezTo>
                <a:cubicBezTo>
                  <a:pt x="463183" y="301869"/>
                  <a:pt x="462128" y="260661"/>
                  <a:pt x="457322" y="219808"/>
                </a:cubicBezTo>
                <a:cubicBezTo>
                  <a:pt x="455093" y="200865"/>
                  <a:pt x="437529" y="173624"/>
                  <a:pt x="430945" y="158262"/>
                </a:cubicBezTo>
                <a:cubicBezTo>
                  <a:pt x="427294" y="149743"/>
                  <a:pt x="426297" y="140175"/>
                  <a:pt x="422152" y="131885"/>
                </a:cubicBezTo>
                <a:cubicBezTo>
                  <a:pt x="405779" y="99138"/>
                  <a:pt x="402499" y="108301"/>
                  <a:pt x="378191" y="79131"/>
                </a:cubicBezTo>
                <a:cubicBezTo>
                  <a:pt x="371426" y="71013"/>
                  <a:pt x="366468" y="61546"/>
                  <a:pt x="360606" y="52754"/>
                </a:cubicBezTo>
                <a:cubicBezTo>
                  <a:pt x="357675" y="43962"/>
                  <a:pt x="358367" y="32930"/>
                  <a:pt x="351814" y="26377"/>
                </a:cubicBezTo>
                <a:cubicBezTo>
                  <a:pt x="345261" y="19824"/>
                  <a:pt x="334484" y="19596"/>
                  <a:pt x="325437" y="17585"/>
                </a:cubicBezTo>
                <a:cubicBezTo>
                  <a:pt x="308034" y="13718"/>
                  <a:pt x="290223" y="11981"/>
                  <a:pt x="272683" y="8792"/>
                </a:cubicBezTo>
                <a:cubicBezTo>
                  <a:pt x="257980" y="6119"/>
                  <a:pt x="243376" y="2931"/>
                  <a:pt x="228722" y="0"/>
                </a:cubicBezTo>
                <a:cubicBezTo>
                  <a:pt x="219930" y="5862"/>
                  <a:pt x="208946" y="9333"/>
                  <a:pt x="202345" y="17585"/>
                </a:cubicBezTo>
                <a:cubicBezTo>
                  <a:pt x="145137" y="89094"/>
                  <a:pt x="250083" y="-3778"/>
                  <a:pt x="175968" y="70339"/>
                </a:cubicBezTo>
                <a:cubicBezTo>
                  <a:pt x="165606" y="80701"/>
                  <a:pt x="151161" y="86354"/>
                  <a:pt x="140799" y="96716"/>
                </a:cubicBezTo>
                <a:cubicBezTo>
                  <a:pt x="133327" y="104188"/>
                  <a:pt x="132175" y="117492"/>
                  <a:pt x="123214" y="123092"/>
                </a:cubicBezTo>
                <a:cubicBezTo>
                  <a:pt x="107495" y="132916"/>
                  <a:pt x="86579" y="108439"/>
                  <a:pt x="79252" y="10550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58107" y="2179289"/>
                <a:ext cx="4473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07" y="2179289"/>
                <a:ext cx="447302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6269731" y="2044380"/>
            <a:ext cx="1116249" cy="779117"/>
          </a:xfrm>
          <a:prstGeom prst="arc">
            <a:avLst>
              <a:gd name="adj1" fmla="val 11898511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10800000">
            <a:off x="6079321" y="2065191"/>
            <a:ext cx="1290560" cy="779117"/>
          </a:xfrm>
          <a:prstGeom prst="arc">
            <a:avLst>
              <a:gd name="adj1" fmla="val 11359015"/>
              <a:gd name="adj2" fmla="val 20937059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505422" y="1777585"/>
            <a:ext cx="140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Whole population</a:t>
            </a:r>
            <a:endParaRPr lang="en-US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42589" y="2829594"/>
            <a:ext cx="338985" cy="36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87232" y="2674503"/>
            <a:ext cx="9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115716" y="3011959"/>
                <a:ext cx="1723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716" y="3011959"/>
                <a:ext cx="1723484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291658" y="38484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Uninfected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309" y="947119"/>
            <a:ext cx="223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distribution: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8603" y="1600200"/>
                <a:ext cx="4724883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×1/2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9/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" y="1600200"/>
                <a:ext cx="4724883" cy="611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8603" y="2304908"/>
                <a:ext cx="4940070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1/8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×1/2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9/16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" y="2304908"/>
                <a:ext cx="4940070" cy="611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50263" y="767469"/>
                <a:ext cx="237289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63" y="767469"/>
                <a:ext cx="2372893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543" y="4399727"/>
                <a:ext cx="2772106" cy="540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Bayes’ 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3" y="4399727"/>
                <a:ext cx="2772106" cy="540212"/>
              </a:xfrm>
              <a:prstGeom prst="rect">
                <a:avLst/>
              </a:prstGeom>
              <a:blipFill>
                <a:blip r:embed="rId5"/>
                <a:stretch>
                  <a:fillRect l="-1322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8603" y="3241436"/>
                <a:ext cx="433394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" y="3241436"/>
                <a:ext cx="433394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8603" y="3670347"/>
                <a:ext cx="45487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1/8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03" y="3670347"/>
                <a:ext cx="4548746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55894" y="2198139"/>
                <a:ext cx="1649906" cy="7995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3333FF"/>
                    </a:solidFill>
                  </a:rPr>
                  <a:t>Prior </a:t>
                </a:r>
                <a:endParaRPr lang="en-US" sz="1600" i="1" dirty="0" smtClean="0">
                  <a:solidFill>
                    <a:srgbClr val="3333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894" y="2198139"/>
                <a:ext cx="1649906" cy="799578"/>
              </a:xfrm>
              <a:prstGeom prst="rect">
                <a:avLst/>
              </a:prstGeom>
              <a:blipFill>
                <a:blip r:embed="rId8"/>
                <a:stretch>
                  <a:fillRect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254818" y="3692118"/>
            <a:ext cx="3033923" cy="2843855"/>
            <a:chOff x="5927371" y="3879762"/>
            <a:chExt cx="3033923" cy="284385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6679223" y="3879762"/>
              <a:ext cx="0" cy="854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690946" y="4717716"/>
              <a:ext cx="1981200" cy="1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679223" y="4794408"/>
              <a:ext cx="0" cy="854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690946" y="5632362"/>
              <a:ext cx="1981200" cy="1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673362" y="5692706"/>
              <a:ext cx="0" cy="854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685085" y="6530660"/>
              <a:ext cx="1981200" cy="16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584223" y="4541980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223" y="4541980"/>
                  <a:ext cx="3741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587154" y="5464044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154" y="5464044"/>
                  <a:ext cx="3741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584223" y="6354285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223" y="6354285"/>
                  <a:ext cx="3741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153136" y="3908210"/>
                  <a:ext cx="5949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136" y="3908210"/>
                  <a:ext cx="59497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927371" y="4786567"/>
                  <a:ext cx="7551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371" y="4786567"/>
                  <a:ext cx="755143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937210" y="5738414"/>
                  <a:ext cx="7551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210" y="5738414"/>
                  <a:ext cx="755143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7162800" y="4358543"/>
              <a:ext cx="162942" cy="3755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76164" y="4358543"/>
              <a:ext cx="177236" cy="3621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975730" y="4680859"/>
                  <a:ext cx="56368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30" y="4680859"/>
                  <a:ext cx="56368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756565" y="4694851"/>
                  <a:ext cx="56368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565" y="4694851"/>
                  <a:ext cx="56368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7162800" y="5056381"/>
              <a:ext cx="162942" cy="5923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76164" y="5545456"/>
              <a:ext cx="177236" cy="9192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6113669"/>
              <a:ext cx="162942" cy="4333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976164" y="6484492"/>
              <a:ext cx="177236" cy="511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333197" y="5695039"/>
                <a:ext cx="465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197" y="5695039"/>
                <a:ext cx="465191" cy="276999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115897" y="6065320"/>
                <a:ext cx="5501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97" y="6065320"/>
                <a:ext cx="550151" cy="276999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316372" y="3982243"/>
                <a:ext cx="465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12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372" y="3982243"/>
                <a:ext cx="465191" cy="276999"/>
              </a:xfrm>
              <a:prstGeom prst="rect">
                <a:avLst/>
              </a:prstGeom>
              <a:blipFill>
                <a:blip r:embed="rId1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55897" y="3965724"/>
                <a:ext cx="4651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12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97" y="3965724"/>
                <a:ext cx="465191" cy="276999"/>
              </a:xfrm>
              <a:prstGeom prst="rect">
                <a:avLst/>
              </a:prstGeom>
              <a:blipFill>
                <a:blip r:embed="rId2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413346" y="4678287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46" y="4678287"/>
                <a:ext cx="30489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55897" y="5115592"/>
                <a:ext cx="4651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12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97" y="5115592"/>
                <a:ext cx="465192" cy="276999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6165296" y="4622201"/>
            <a:ext cx="544306" cy="43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 rot="5400000">
            <a:off x="5850737" y="1950691"/>
            <a:ext cx="228600" cy="138171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50247" y="2648941"/>
            <a:ext cx="1266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33FF"/>
                </a:solidFill>
              </a:rPr>
              <a:t>Update with data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Bayesian </a:t>
            </a:r>
            <a:r>
              <a:rPr lang="en-US" b="1" dirty="0" smtClean="0">
                <a:solidFill>
                  <a:srgbClr val="0000FF"/>
                </a:solidFill>
              </a:rPr>
              <a:t>Approach Example : Is sea water contaminated with cholera 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View on Statistics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Approaches to Statistics</a:t>
            </a:r>
          </a:p>
          <a:p>
            <a:endParaRPr lang="en-US" dirty="0"/>
          </a:p>
          <a:p>
            <a:pPr lvl="1"/>
            <a:r>
              <a:rPr lang="en-US" b="1" dirty="0" smtClean="0"/>
              <a:t>Frequentists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are a repeatable random sample</a:t>
            </a:r>
            <a:r>
              <a:rPr lang="en-US" dirty="0" smtClean="0">
                <a:sym typeface="Wingdings" panose="05000000000000000000" pitchFamily="2" charset="2"/>
              </a:rPr>
              <a:t> there is a frequency of occurrence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Underlying parameters remain constant during this repeatable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Parameters are fixed and unchanging under all realistic circumstances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b="1" dirty="0" smtClean="0"/>
              <a:t>Bayesian :</a:t>
            </a:r>
            <a:endParaRPr lang="en-US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are observed from the realized sample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Parameters are unknown and described probabilistically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(View the world probabilistically)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Data are fixed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Frequentist vs Bayesian : Coin Tossing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relative frequency of head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“large number” </a:t>
                </a:r>
                <a:r>
                  <a:rPr lang="en-US" dirty="0" smtClean="0"/>
                  <a:t>of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identical flip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Statistical results assume that data were from a controlled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Nothing is more important than repeatability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blipFill>
                <a:blip r:embed="rId2"/>
                <a:stretch>
                  <a:fillRect l="-1500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24965" y="933423"/>
            <a:ext cx="132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Frequentist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Alternate Process 5"/>
              <p:cNvSpPr/>
              <p:nvPr/>
            </p:nvSpPr>
            <p:spPr>
              <a:xfrm>
                <a:off x="838200" y="2667000"/>
                <a:ext cx="7507930" cy="1143000"/>
              </a:xfrm>
              <a:prstGeom prst="flowChartAlternateProcess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Estimate the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by conducting experiments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rgbClr val="002060"/>
                    </a:solidFill>
                  </a:rPr>
                  <a:t>Give me estimates 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Flowchart: Alternate Proces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7000"/>
                <a:ext cx="7507930" cy="1143000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lowchart: Process 14"/>
          <p:cNvSpPr/>
          <p:nvPr/>
        </p:nvSpPr>
        <p:spPr>
          <a:xfrm>
            <a:off x="838200" y="2530858"/>
            <a:ext cx="1524000" cy="27228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Frequentist vs Bayesian : Coin Tossing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16557" y="2617858"/>
                <a:ext cx="2971800" cy="41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dirty="0"/>
                          <m:t>#</m:t>
                        </m:r>
                        <m:r>
                          <m:rPr>
                            <m:nor/>
                          </m:rPr>
                          <a:rPr lang="en-US" sz="1300" dirty="0"/>
                          <m:t>Success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dirty="0"/>
                          <m:t>#</m:t>
                        </m:r>
                        <m:r>
                          <m:rPr>
                            <m:nor/>
                          </m:rPr>
                          <a:rPr lang="en-US" sz="1300" b="0" i="0" dirty="0" smtClean="0"/>
                          <m:t>Trials</m:t>
                        </m:r>
                      </m:den>
                    </m:f>
                  </m:oMath>
                </a14:m>
                <a:r>
                  <a:rPr lang="en-US" sz="13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/>
                          <m:t>3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300" dirty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1300" b="0" i="0" dirty="0" smtClean="0"/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dirty="0"/>
                          <m:t>3</m:t>
                        </m:r>
                        <m:r>
                          <m:rPr>
                            <m:nor/>
                          </m:rPr>
                          <a:rPr lang="en-US" sz="1300" b="0" i="0" dirty="0" smtClean="0"/>
                          <m:t>13</m:t>
                        </m:r>
                      </m:den>
                    </m:f>
                    <m:r>
                      <m:rPr>
                        <m:nor/>
                      </m:rPr>
                      <a:rPr lang="en-US" sz="1300" b="0" i="0" dirty="0" smtClean="0"/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61423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123400</m:t>
                        </m:r>
                      </m:den>
                    </m:f>
                    <m:r>
                      <m:rPr>
                        <m:nor/>
                      </m:rPr>
                      <a:rPr lang="en-US" sz="1300" dirty="0"/>
                      <m:t> 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57" y="2617858"/>
                <a:ext cx="2971800" cy="416332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2667000"/>
                <a:ext cx="5872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When the number of trials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small, estimation is biased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Identical flip (controlled experiment) is unrealistic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67000"/>
                <a:ext cx="5872262" cy="646331"/>
              </a:xfrm>
              <a:prstGeom prst="rect">
                <a:avLst/>
              </a:prstGeom>
              <a:blipFill>
                <a:blip r:embed="rId4"/>
                <a:stretch>
                  <a:fillRect l="-727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324965" y="2284605"/>
            <a:ext cx="85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relative frequency of head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“large number” </a:t>
                </a:r>
                <a:r>
                  <a:rPr lang="en-US" dirty="0" smtClean="0"/>
                  <a:t>of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identical flip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Statistical results assume that data were from a controlled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Nothing is more important than repeatability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blipFill>
                <a:blip r:embed="rId5"/>
                <a:stretch>
                  <a:fillRect l="-1500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4965" y="933423"/>
            <a:ext cx="132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Frequentist </a:t>
            </a:r>
          </a:p>
        </p:txBody>
      </p:sp>
    </p:spTree>
    <p:extLst>
      <p:ext uri="{BB962C8B-B14F-4D97-AF65-F5344CB8AC3E}">
        <p14:creationId xmlns:p14="http://schemas.microsoft.com/office/powerpoint/2010/main" val="10437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Identical Coin Tossing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2052" name="Picture 4" descr="http://www.dotmancando.info/files/gimgs/26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48768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http://www.dotmancando.info/index.php?/projects/coin-flipper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13561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Artist might be a frequentist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Frequentist vs Bayesian : Coin Tossing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4965" y="4191000"/>
                <a:ext cx="865592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varied (uncertain)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 Core part of Bayesian approach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Use probability concept to provide our belief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can be associated with different conditions, i.e., orientation, force, etc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Data </a:t>
                </a:r>
                <a:r>
                  <a:rPr lang="en-US" dirty="0"/>
                  <a:t>fixed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" y="4191000"/>
                <a:ext cx="8655929" cy="1107996"/>
              </a:xfrm>
              <a:prstGeom prst="rect">
                <a:avLst/>
              </a:prstGeom>
              <a:blipFill>
                <a:blip r:embed="rId2"/>
                <a:stretch>
                  <a:fillRect l="-1479" t="-7735" r="-493" b="-1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4965" y="3694011"/>
            <a:ext cx="103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Bayesian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9486" y="5791200"/>
                <a:ext cx="66947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Subjective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to specify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6" y="5791200"/>
                <a:ext cx="6694714" cy="646331"/>
              </a:xfrm>
              <a:prstGeom prst="rect">
                <a:avLst/>
              </a:prstGeom>
              <a:blipFill>
                <a:blip r:embed="rId6"/>
                <a:stretch>
                  <a:fillRect l="-54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35851" y="5408805"/>
            <a:ext cx="85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6557" y="2617858"/>
                <a:ext cx="2971800" cy="41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dirty="0"/>
                          <m:t>#</m:t>
                        </m:r>
                        <m:r>
                          <m:rPr>
                            <m:nor/>
                          </m:rPr>
                          <a:rPr lang="en-US" sz="1300" dirty="0"/>
                          <m:t>Success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dirty="0"/>
                          <m:t>#</m:t>
                        </m:r>
                        <m:r>
                          <m:rPr>
                            <m:nor/>
                          </m:rPr>
                          <a:rPr lang="en-US" sz="1300" b="0" i="0" dirty="0" smtClean="0"/>
                          <m:t>Trials</m:t>
                        </m:r>
                      </m:den>
                    </m:f>
                  </m:oMath>
                </a14:m>
                <a:r>
                  <a:rPr lang="en-US" sz="13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/>
                          <m:t>3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300" dirty="0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1300" b="0" i="0" dirty="0" smtClean="0"/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129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dirty="0"/>
                          <m:t>3</m:t>
                        </m:r>
                        <m:r>
                          <m:rPr>
                            <m:nor/>
                          </m:rPr>
                          <a:rPr lang="en-US" sz="1300" b="0" i="0" dirty="0" smtClean="0"/>
                          <m:t>13</m:t>
                        </m:r>
                      </m:den>
                    </m:f>
                    <m:r>
                      <m:rPr>
                        <m:nor/>
                      </m:rPr>
                      <a:rPr lang="en-US" sz="1300" b="0" i="0" dirty="0" smtClean="0"/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f>
                      <m:f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61423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300" b="0" i="0" dirty="0" smtClean="0">
                            <a:latin typeface="Cambria Math" panose="02040503050406030204" pitchFamily="18" charset="0"/>
                          </a:rPr>
                          <m:t>123400</m:t>
                        </m:r>
                      </m:den>
                    </m:f>
                    <m:r>
                      <m:rPr>
                        <m:nor/>
                      </m:rPr>
                      <a:rPr lang="en-US" sz="1300" dirty="0"/>
                      <m:t> 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57" y="2617858"/>
                <a:ext cx="2971800" cy="416332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" y="2667000"/>
                <a:ext cx="5872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When the number of trials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small, estimation is biased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Identical flip (controlled experiment) is unrealistic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67000"/>
                <a:ext cx="5872262" cy="646331"/>
              </a:xfrm>
              <a:prstGeom prst="rect">
                <a:avLst/>
              </a:prstGeom>
              <a:blipFill>
                <a:blip r:embed="rId8"/>
                <a:stretch>
                  <a:fillRect l="-727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24965" y="2284605"/>
            <a:ext cx="856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Issues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24965" y="933423"/>
            <a:ext cx="132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Frequentist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relative frequency of head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“large number” </a:t>
                </a:r>
                <a:r>
                  <a:rPr lang="en-US" dirty="0" smtClean="0"/>
                  <a:t>of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identical flip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Statistical results assume that data were from a controlled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Nothing is more important than repeatability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" y="1302755"/>
                <a:ext cx="8534400" cy="830997"/>
              </a:xfrm>
              <a:prstGeom prst="rect">
                <a:avLst/>
              </a:prstGeom>
              <a:blipFill>
                <a:blip r:embed="rId9"/>
                <a:stretch>
                  <a:fillRect l="-1500" t="-95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2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Bayes’ rule</a:t>
            </a:r>
          </a:p>
        </p:txBody>
      </p:sp>
      <p:pic>
        <p:nvPicPr>
          <p:cNvPr id="1028" name="Picture 4" descr="http://upload.chinaz.com/2016/0127/1453857072827.jpg?imageMogr2/strip/interlace/1/format/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2709"/>
            <a:ext cx="3352800" cy="224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7200" y="37849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Derivation of Bayes’ rule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33873" y="4424250"/>
                <a:ext cx="212718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B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73" y="4424250"/>
                <a:ext cx="2127185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24734" y="4409597"/>
                <a:ext cx="214077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A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34" y="4409597"/>
                <a:ext cx="2140779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80526" y="5159793"/>
                <a:ext cx="4288415" cy="1453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>
                    <a:ea typeface="Cambria Math"/>
                  </a:rPr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B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26" y="5159793"/>
                <a:ext cx="4288415" cy="1453924"/>
              </a:xfrm>
              <a:prstGeom prst="rect">
                <a:avLst/>
              </a:prstGeom>
              <a:blipFill>
                <a:blip r:embed="rId5"/>
                <a:stretch>
                  <a:fillRect l="-1280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24400" y="1293736"/>
                <a:ext cx="3429000" cy="751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B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A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93736"/>
                <a:ext cx="3429000" cy="751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79776" y="2399140"/>
            <a:ext cx="44930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Bayes’ rule will play fundamental role </a:t>
            </a:r>
          </a:p>
          <a:p>
            <a:r>
              <a:rPr lang="en-US" sz="2000" dirty="0" smtClean="0"/>
              <a:t>in proceeding Bayesian statistical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7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13799</TotalTime>
  <Words>1833</Words>
  <Application>Microsoft Office PowerPoint</Application>
  <PresentationFormat>On-screen Show (4:3)</PresentationFormat>
  <Paragraphs>494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MathJax_Math-italic</vt:lpstr>
      <vt:lpstr>PT Serif</vt:lpstr>
      <vt:lpstr>Arial</vt:lpstr>
      <vt:lpstr>Calibri</vt:lpstr>
      <vt:lpstr>Cambria Math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185</cp:revision>
  <dcterms:created xsi:type="dcterms:W3CDTF">2016-04-29T12:35:56Z</dcterms:created>
  <dcterms:modified xsi:type="dcterms:W3CDTF">2016-09-12T05:05:59Z</dcterms:modified>
</cp:coreProperties>
</file>