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79" r:id="rId3"/>
    <p:sldId id="380" r:id="rId4"/>
    <p:sldId id="381" r:id="rId5"/>
    <p:sldId id="377" r:id="rId6"/>
    <p:sldId id="378" r:id="rId7"/>
    <p:sldId id="284" r:id="rId8"/>
    <p:sldId id="257" r:id="rId9"/>
    <p:sldId id="359" r:id="rId10"/>
    <p:sldId id="364" r:id="rId11"/>
    <p:sldId id="354" r:id="rId12"/>
    <p:sldId id="334" r:id="rId13"/>
    <p:sldId id="374" r:id="rId14"/>
    <p:sldId id="336" r:id="rId15"/>
    <p:sldId id="353" r:id="rId16"/>
    <p:sldId id="332" r:id="rId17"/>
    <p:sldId id="321" r:id="rId18"/>
    <p:sldId id="362" r:id="rId19"/>
    <p:sldId id="367" r:id="rId20"/>
    <p:sldId id="366" r:id="rId21"/>
    <p:sldId id="349" r:id="rId22"/>
    <p:sldId id="350" r:id="rId23"/>
    <p:sldId id="351" r:id="rId24"/>
    <p:sldId id="372" r:id="rId25"/>
    <p:sldId id="355" r:id="rId26"/>
    <p:sldId id="323" r:id="rId27"/>
    <p:sldId id="368" r:id="rId28"/>
    <p:sldId id="369" r:id="rId29"/>
    <p:sldId id="356" r:id="rId30"/>
    <p:sldId id="329" r:id="rId31"/>
    <p:sldId id="326" r:id="rId32"/>
    <p:sldId id="298" r:id="rId33"/>
    <p:sldId id="375" r:id="rId34"/>
    <p:sldId id="373" r:id="rId35"/>
    <p:sldId id="330" r:id="rId36"/>
    <p:sldId id="316" r:id="rId37"/>
    <p:sldId id="357" r:id="rId38"/>
    <p:sldId id="304" r:id="rId39"/>
    <p:sldId id="315" r:id="rId40"/>
    <p:sldId id="370" r:id="rId41"/>
    <p:sldId id="371" r:id="rId42"/>
    <p:sldId id="310" r:id="rId43"/>
    <p:sldId id="37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FF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62" autoAdjust="0"/>
    <p:restoredTop sz="95128" autoAdjust="0"/>
  </p:normalViewPr>
  <p:slideViewPr>
    <p:cSldViewPr>
      <p:cViewPr varScale="1">
        <p:scale>
          <a:sx n="110" d="100"/>
          <a:sy n="110" d="100"/>
        </p:scale>
        <p:origin x="21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57E57-0B27-4C47-9662-5239EC0A487C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CE88F-E88B-47BE-8A14-A2B9C9E2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72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F7D9-3265-47F5-8C06-BBDC72BF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63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F7D9-3265-47F5-8C06-BBDC72BF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21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CE88F-E88B-47BE-8A14-A2B9C9E233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63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CE88F-E88B-47BE-8A14-A2B9C9E233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53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CE88F-E88B-47BE-8A14-A2B9C9E233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99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CE88F-E88B-47BE-8A14-A2B9C9E233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86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CE88F-E88B-47BE-8A14-A2B9C9E2332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25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CE88F-E88B-47BE-8A14-A2B9C9E2332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17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6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0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7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8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1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4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9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9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4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C2238-61B8-4A7B-BB0A-FA02EE5FBFC7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9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611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1.png"/><Relationship Id="rId7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1.pn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7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0.png"/><Relationship Id="rId7" Type="http://schemas.openxmlformats.org/officeDocument/2006/relationships/image" Target="../media/image29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52.png"/><Relationship Id="rId10" Type="http://schemas.openxmlformats.org/officeDocument/2006/relationships/image" Target="../media/image38.png"/><Relationship Id="rId4" Type="http://schemas.openxmlformats.org/officeDocument/2006/relationships/image" Target="../media/image342.png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30.png"/><Relationship Id="rId7" Type="http://schemas.openxmlformats.org/officeDocument/2006/relationships/image" Target="../media/image4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360.png"/><Relationship Id="rId5" Type="http://schemas.openxmlformats.org/officeDocument/2006/relationships/image" Target="../media/image180.png"/><Relationship Id="rId10" Type="http://schemas.openxmlformats.org/officeDocument/2006/relationships/image" Target="../media/image43.png"/><Relationship Id="rId4" Type="http://schemas.openxmlformats.org/officeDocument/2006/relationships/image" Target="../media/image39.png"/><Relationship Id="rId9" Type="http://schemas.openxmlformats.org/officeDocument/2006/relationships/image" Target="../media/image3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52.png"/><Relationship Id="rId7" Type="http://schemas.openxmlformats.org/officeDocument/2006/relationships/image" Target="../media/image481.png"/><Relationship Id="rId2" Type="http://schemas.openxmlformats.org/officeDocument/2006/relationships/image" Target="../media/image3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1.png"/><Relationship Id="rId11" Type="http://schemas.openxmlformats.org/officeDocument/2006/relationships/image" Target="../media/image52.png"/><Relationship Id="rId10" Type="http://schemas.openxmlformats.org/officeDocument/2006/relationships/image" Target="../media/image51.png"/><Relationship Id="rId4" Type="http://schemas.openxmlformats.org/officeDocument/2006/relationships/image" Target="../media/image47.png"/><Relationship Id="rId9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48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6.png"/><Relationship Id="rId7" Type="http://schemas.openxmlformats.org/officeDocument/2006/relationships/image" Target="../media/image5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220.png"/><Relationship Id="rId7" Type="http://schemas.openxmlformats.org/officeDocument/2006/relationships/image" Target="../media/image61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1.jpeg"/><Relationship Id="rId7" Type="http://schemas.openxmlformats.org/officeDocument/2006/relationships/image" Target="../media/image7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0.png"/><Relationship Id="rId11" Type="http://schemas.openxmlformats.org/officeDocument/2006/relationships/image" Target="../media/image830.png"/><Relationship Id="rId5" Type="http://schemas.openxmlformats.org/officeDocument/2006/relationships/image" Target="../media/image3.jpeg"/><Relationship Id="rId10" Type="http://schemas.openxmlformats.org/officeDocument/2006/relationships/image" Target="../media/image820.png"/><Relationship Id="rId4" Type="http://schemas.openxmlformats.org/officeDocument/2006/relationships/image" Target="../media/image2.jpeg"/><Relationship Id="rId9" Type="http://schemas.openxmlformats.org/officeDocument/2006/relationships/image" Target="../media/image8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650.png"/><Relationship Id="rId7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0.png"/><Relationship Id="rId11" Type="http://schemas.openxmlformats.org/officeDocument/2006/relationships/image" Target="../media/image86.png"/><Relationship Id="rId5" Type="http://schemas.openxmlformats.org/officeDocument/2006/relationships/image" Target="../media/image670.png"/><Relationship Id="rId10" Type="http://schemas.openxmlformats.org/officeDocument/2006/relationships/image" Target="../media/image85.png"/><Relationship Id="rId4" Type="http://schemas.openxmlformats.org/officeDocument/2006/relationships/image" Target="../media/image660.png"/><Relationship Id="rId9" Type="http://schemas.openxmlformats.org/officeDocument/2006/relationships/image" Target="../media/image8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7" Type="http://schemas.openxmlformats.org/officeDocument/2006/relationships/image" Target="../media/image620.png"/><Relationship Id="rId2" Type="http://schemas.openxmlformats.org/officeDocument/2006/relationships/image" Target="../media/image4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511.png"/><Relationship Id="rId4" Type="http://schemas.openxmlformats.org/officeDocument/2006/relationships/image" Target="../media/image50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3" Type="http://schemas.openxmlformats.org/officeDocument/2006/relationships/image" Target="../media/image891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88.png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3" Type="http://schemas.openxmlformats.org/officeDocument/2006/relationships/image" Target="../media/image680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800.png"/><Relationship Id="rId15" Type="http://schemas.openxmlformats.org/officeDocument/2006/relationships/image" Target="../media/image112.png"/><Relationship Id="rId10" Type="http://schemas.openxmlformats.org/officeDocument/2006/relationships/image" Target="../media/image107.png"/><Relationship Id="rId4" Type="http://schemas.openxmlformats.org/officeDocument/2006/relationships/image" Target="../media/image7900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7" Type="http://schemas.openxmlformats.org/officeDocument/2006/relationships/image" Target="../media/image451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1.png"/><Relationship Id="rId5" Type="http://schemas.openxmlformats.org/officeDocument/2006/relationships/image" Target="../media/image431.png"/><Relationship Id="rId4" Type="http://schemas.openxmlformats.org/officeDocument/2006/relationships/image" Target="../media/image4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0.png"/><Relationship Id="rId3" Type="http://schemas.openxmlformats.org/officeDocument/2006/relationships/image" Target="../media/image840.png"/><Relationship Id="rId7" Type="http://schemas.openxmlformats.org/officeDocument/2006/relationships/image" Target="../media/image8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0.png"/><Relationship Id="rId5" Type="http://schemas.openxmlformats.org/officeDocument/2006/relationships/image" Target="../media/image860.png"/><Relationship Id="rId10" Type="http://schemas.openxmlformats.org/officeDocument/2006/relationships/image" Target="../media/image4.png"/><Relationship Id="rId4" Type="http://schemas.openxmlformats.org/officeDocument/2006/relationships/image" Target="../media/image850.png"/><Relationship Id="rId9" Type="http://schemas.openxmlformats.org/officeDocument/2006/relationships/image" Target="../media/image90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0.png"/><Relationship Id="rId7" Type="http://schemas.openxmlformats.org/officeDocument/2006/relationships/image" Target="../media/image940.png"/><Relationship Id="rId2" Type="http://schemas.openxmlformats.org/officeDocument/2006/relationships/image" Target="../media/image89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0.png"/><Relationship Id="rId11" Type="http://schemas.openxmlformats.org/officeDocument/2006/relationships/image" Target="../media/image124.png"/><Relationship Id="rId10" Type="http://schemas.openxmlformats.org/officeDocument/2006/relationships/image" Target="../media/image123.png"/><Relationship Id="rId4" Type="http://schemas.openxmlformats.org/officeDocument/2006/relationships/image" Target="../media/image910.png"/><Relationship Id="rId9" Type="http://schemas.openxmlformats.org/officeDocument/2006/relationships/image" Target="../media/image96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3.png"/><Relationship Id="rId7" Type="http://schemas.openxmlformats.org/officeDocument/2006/relationships/image" Target="../media/image4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0.png"/><Relationship Id="rId5" Type="http://schemas.openxmlformats.org/officeDocument/2006/relationships/image" Target="../media/image210.png"/><Relationship Id="rId4" Type="http://schemas.openxmlformats.org/officeDocument/2006/relationships/image" Target="../media/image1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19200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3333FF"/>
                </a:solidFill>
              </a:rPr>
              <a:t>L3. Conjugate Models</a:t>
            </a:r>
            <a:endParaRPr lang="en-US" sz="25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7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Bayesian Inference Problems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3996668" y="685800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668" y="685800"/>
                <a:ext cx="533400" cy="533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5" idx="3"/>
            <a:endCxn id="11" idx="0"/>
          </p:cNvCxnSpPr>
          <p:nvPr/>
        </p:nvCxnSpPr>
        <p:spPr>
          <a:xfrm flipH="1">
            <a:off x="2552700" y="1141085"/>
            <a:ext cx="1522083" cy="1068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2286000" y="220980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209800"/>
                <a:ext cx="533400" cy="533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endCxn id="13" idx="0"/>
          </p:cNvCxnSpPr>
          <p:nvPr/>
        </p:nvCxnSpPr>
        <p:spPr>
          <a:xfrm flipH="1">
            <a:off x="3390900" y="1197254"/>
            <a:ext cx="769662" cy="10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3124200" y="220980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209800"/>
                <a:ext cx="533400" cy="533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endCxn id="17" idx="0"/>
          </p:cNvCxnSpPr>
          <p:nvPr/>
        </p:nvCxnSpPr>
        <p:spPr>
          <a:xfrm>
            <a:off x="4341483" y="1197254"/>
            <a:ext cx="462949" cy="10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4537732" y="220980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732" y="2209800"/>
                <a:ext cx="533400" cy="533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3831923" y="220980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923" y="2209800"/>
                <a:ext cx="533400" cy="5334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73601" y="3023866"/>
                <a:ext cx="7620000" cy="3411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Objectives</a:t>
                </a:r>
              </a:p>
              <a:p>
                <a:endParaRPr lang="en-US" sz="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Prior predictive distribution </a:t>
                </a:r>
                <a:endParaRPr lang="en-US" sz="1600" dirty="0"/>
              </a:p>
              <a:p>
                <a:endParaRPr lang="en-US" sz="1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sz="16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𝑑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sz="16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160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  <a:p>
                <a:endParaRPr lang="en-US" sz="5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Posterior distribution </a:t>
                </a:r>
              </a:p>
              <a:p>
                <a:endParaRPr lang="en-US" sz="1000" dirty="0" smtClean="0"/>
              </a:p>
              <a:p>
                <a:pPr algn="ctr"/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sz="16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r>
                          <a:rPr lang="en-US" sz="1600" i="1">
                            <a:latin typeface="Cambria Math"/>
                          </a:rPr>
                          <m:t>𝑦</m:t>
                        </m:r>
                        <m:r>
                          <a:rPr lang="en-US" sz="1600" i="1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sz="16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nary>
                          <m:nary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b>
                          <m:sup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sup>
                          <m:e>
                            <m:r>
                              <a:rPr lang="en-US" sz="1600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nary>
                      </m:den>
                    </m:f>
                    <m:r>
                      <a:rPr lang="en-US" sz="1600" i="1">
                        <a:latin typeface="Cambria Math"/>
                        <a:ea typeface="Cambria Math"/>
                      </a:rPr>
                      <m:t>∝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𝑝</m:t>
                    </m:r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160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Posterior predictive distribution </a:t>
                </a:r>
              </a:p>
              <a:p>
                <a:endParaRPr lang="en-US" sz="1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1600" i="1">
                              <a:latin typeface="Cambria Math"/>
                            </a:rPr>
                            <m:t>|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sz="16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𝑑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sz="16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𝑝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1600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/>
                            </a:rPr>
                            <m:t>y</m:t>
                          </m:r>
                          <m:r>
                            <a:rPr lang="en-US" sz="1600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1600" i="1">
                              <a:latin typeface="Cambria Math"/>
                            </a:rPr>
                            <m:t>𝑑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  <m:r>
                        <a:rPr lang="en-US" sz="16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sz="16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160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y</m:t>
                          </m:r>
                          <m:r>
                            <a:rPr lang="en-US" sz="160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1600" i="1">
                              <a:latin typeface="Cambria Math"/>
                            </a:rPr>
                            <m:t>𝑑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01" y="3023866"/>
                <a:ext cx="7620000" cy="3411768"/>
              </a:xfrm>
              <a:prstGeom prst="rect">
                <a:avLst/>
              </a:prstGeom>
              <a:blipFill>
                <a:blip r:embed="rId8"/>
                <a:stretch>
                  <a:fillRect l="-480" t="-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/>
              <p:cNvSpPr/>
              <p:nvPr/>
            </p:nvSpPr>
            <p:spPr>
              <a:xfrm>
                <a:off x="5243693" y="22098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693" y="2209800"/>
                <a:ext cx="533400" cy="5334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/>
              <p:cNvSpPr/>
              <p:nvPr/>
            </p:nvSpPr>
            <p:spPr>
              <a:xfrm>
                <a:off x="6657225" y="22098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Oval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225" y="2209800"/>
                <a:ext cx="533400" cy="5334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/>
              <p:nvPr/>
            </p:nvSpPr>
            <p:spPr>
              <a:xfrm>
                <a:off x="5951416" y="22098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416" y="2209800"/>
                <a:ext cx="533400" cy="5334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>
            <a:stCxn id="5" idx="5"/>
            <a:endCxn id="36" idx="0"/>
          </p:cNvCxnSpPr>
          <p:nvPr/>
        </p:nvCxnSpPr>
        <p:spPr>
          <a:xfrm>
            <a:off x="4451953" y="1141085"/>
            <a:ext cx="1058440" cy="1068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7" idx="0"/>
          </p:cNvCxnSpPr>
          <p:nvPr/>
        </p:nvCxnSpPr>
        <p:spPr>
          <a:xfrm>
            <a:off x="4496931" y="1067106"/>
            <a:ext cx="2426994" cy="1142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14600" y="2969772"/>
            <a:ext cx="246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Observed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22514" y="2969772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Unobserved (future value)</a:t>
            </a:r>
            <a:endParaRPr lang="en-US" dirty="0"/>
          </a:p>
        </p:txBody>
      </p:sp>
      <p:sp>
        <p:nvSpPr>
          <p:cNvPr id="48" name="Arc 47"/>
          <p:cNvSpPr/>
          <p:nvPr/>
        </p:nvSpPr>
        <p:spPr>
          <a:xfrm>
            <a:off x="4343269" y="4015849"/>
            <a:ext cx="2652850" cy="2419785"/>
          </a:xfrm>
          <a:prstGeom prst="arc">
            <a:avLst>
              <a:gd name="adj1" fmla="val 16200000"/>
              <a:gd name="adj2" fmla="val 2250847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807615" y="6519446"/>
                <a:ext cx="33648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because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6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sz="1600" dirty="0">
                    <a:solidFill>
                      <a:srgbClr val="FF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𝑦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</a:rPr>
                  <a:t>|</a:t>
                </a:r>
                <a:r>
                  <a:rPr lang="en-US" sz="1600" dirty="0">
                    <a:solidFill>
                      <a:srgbClr val="FF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615" y="6519446"/>
                <a:ext cx="3364896" cy="338554"/>
              </a:xfrm>
              <a:prstGeom prst="rect">
                <a:avLst/>
              </a:prstGeom>
              <a:blipFill>
                <a:blip r:embed="rId1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955138" y="2743200"/>
                <a:ext cx="17049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𝑦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138" y="2743200"/>
                <a:ext cx="1704954" cy="369332"/>
              </a:xfrm>
              <a:prstGeom prst="rect">
                <a:avLst/>
              </a:prstGeom>
              <a:blipFill>
                <a:blip r:embed="rId1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5277831" y="2743200"/>
                <a:ext cx="18043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831" y="2743200"/>
                <a:ext cx="1804340" cy="369332"/>
              </a:xfrm>
              <a:prstGeom prst="rect">
                <a:avLst/>
              </a:prstGeom>
              <a:blipFill>
                <a:blip r:embed="rId14"/>
                <a:stretch>
                  <a:fillRect t="-655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01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177" y="28194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</a:t>
            </a:r>
            <a:r>
              <a:rPr lang="en-US" b="1" dirty="0">
                <a:solidFill>
                  <a:srgbClr val="3333FF"/>
                </a:solidFill>
              </a:rPr>
              <a:t>Binomial Likelihood and Beta Prior Distribution (Recap)</a:t>
            </a:r>
          </a:p>
        </p:txBody>
      </p:sp>
    </p:spTree>
    <p:extLst>
      <p:ext uri="{BB962C8B-B14F-4D97-AF65-F5344CB8AC3E}">
        <p14:creationId xmlns:p14="http://schemas.microsoft.com/office/powerpoint/2010/main" val="2900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Binomial Likelihood and Beta Prior Distribution (Recap)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0633" y="609333"/>
                <a:ext cx="3739661" cy="66806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B050"/>
                    </a:solidFill>
                  </a:rPr>
                  <a:t>Likelihood :</a:t>
                </a:r>
                <a:r>
                  <a:rPr lang="en-US" sz="1400" dirty="0" smtClean="0"/>
                  <a:t> </a:t>
                </a:r>
                <a:endParaRPr lang="en-US" sz="1400" b="0" dirty="0" smtClean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  <a:ea typeface="Cambria Math"/>
                        </a:rPr>
                        <m:t>Bin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/>
                        </a:rPr>
                        <m:t>→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1−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33" y="609333"/>
                <a:ext cx="3739661" cy="668068"/>
              </a:xfrm>
              <a:prstGeom prst="rect">
                <a:avLst/>
              </a:prstGeom>
              <a:blipFill>
                <a:blip r:embed="rId2"/>
                <a:stretch>
                  <a:fillRect l="-489" t="-1818" b="-1818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257835" y="551309"/>
                <a:ext cx="4120662" cy="756361"/>
              </a:xfrm>
              <a:prstGeom prst="rect">
                <a:avLst/>
              </a:prstGeom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3333FF"/>
                    </a:solidFill>
                  </a:rPr>
                  <a:t>Prior: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Beta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n-US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l-G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835" y="551309"/>
                <a:ext cx="4120662" cy="756361"/>
              </a:xfrm>
              <a:prstGeom prst="rect">
                <a:avLst/>
              </a:prstGeom>
              <a:blipFill>
                <a:blip r:embed="rId3"/>
                <a:stretch>
                  <a:fillRect l="-444" t="-800" b="-240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58936" y="1349621"/>
            <a:ext cx="8393724" cy="618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228600" y="1358958"/>
            <a:ext cx="31020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Prior predictive distribution : 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516427" y="1410208"/>
                <a:ext cx="3226140" cy="533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4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1400" i="1">
                              <a:latin typeface="Cambria Math"/>
                            </a:rPr>
                            <m:t>𝑑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427" y="1410208"/>
                <a:ext cx="3226140" cy="533992"/>
              </a:xfrm>
              <a:prstGeom prst="rect">
                <a:avLst/>
              </a:prstGeom>
              <a:blipFill>
                <a:blip r:embed="rId4"/>
                <a:stretch>
                  <a:fillRect l="-1512" t="-162500" b="-2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55794" y="639603"/>
            <a:ext cx="3934905" cy="668067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57835" y="639605"/>
            <a:ext cx="4382618" cy="668066"/>
          </a:xfrm>
          <a:prstGeom prst="rect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6200" y="2054847"/>
                <a:ext cx="639021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054847"/>
                <a:ext cx="639021" cy="323165"/>
              </a:xfrm>
              <a:prstGeom prst="rect">
                <a:avLst/>
              </a:prstGeom>
              <a:blipFill>
                <a:blip r:embed="rId5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04208" y="1905000"/>
                <a:ext cx="8425492" cy="4964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  <m:r>
                            <a:rPr lang="en-US" sz="15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5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1500" i="1">
                              <a:latin typeface="Cambria Math"/>
                            </a:rPr>
                            <m:t>𝑑</m:t>
                          </m:r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150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  <m:r>
                            <a:rPr lang="en-US" sz="15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1500" i="1">
                              <a:latin typeface="Cambria Math"/>
                            </a:rPr>
                            <m:t>𝑝</m:t>
                          </m:r>
                          <m:r>
                            <a:rPr lang="en-US" sz="1500" i="1">
                              <a:latin typeface="Cambria Math"/>
                            </a:rPr>
                            <m:t>(</m:t>
                          </m:r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1500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1500" i="1">
                              <a:latin typeface="Cambria Math"/>
                            </a:rPr>
                            <m:t>𝑑</m:t>
                          </m:r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150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endParaRPr lang="en-US" sz="500" b="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  <m:r>
                            <a:rPr lang="en-US" sz="15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5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5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5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15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den>
                          </m:f>
                          <m:sSup>
                            <m:sSup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500" i="1">
                              <a:latin typeface="Cambria Math"/>
                            </a:rPr>
                            <m:t>𝑑</m:t>
                          </m:r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1500" dirty="0" smtClean="0">
                  <a:ea typeface="Cambria Math"/>
                </a:endParaRPr>
              </a:p>
              <a:p>
                <a:endParaRPr lang="en-US" sz="50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5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5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5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5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50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50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  <m:r>
                            <a:rPr lang="en-US" sz="15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500" i="1">
                              <a:latin typeface="Cambria Math"/>
                            </a:rPr>
                            <m:t>𝑑</m:t>
                          </m:r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1500" dirty="0"/>
              </a:p>
              <a:p>
                <a:endParaRPr lang="en-US" sz="50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p>
                        <m:e>
                          <m:sSup>
                            <m:sSup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5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5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1500" dirty="0" smtClean="0"/>
              </a:p>
              <a:p>
                <a:endParaRPr lang="en-US" sz="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  <m:r>
                            <a:rPr lang="en-US" sz="15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5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5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5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15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den>
                          </m:f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500" i="1">
                              <a:latin typeface="Cambria Math"/>
                            </a:rPr>
                            <m:t>𝑑</m:t>
                          </m:r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1500" dirty="0" smtClean="0">
                  <a:ea typeface="Cambria Math"/>
                </a:endParaRPr>
              </a:p>
              <a:p>
                <a:endParaRPr lang="en-US" sz="5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15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Beta</m:t>
                          </m:r>
                          <m:d>
                            <m:dPr>
                              <m:ctrlP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1500" dirty="0" smtClean="0"/>
              </a:p>
              <a:p>
                <a:endParaRPr lang="en-US" sz="5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500" b="0" dirty="0" smtClean="0">
                  <a:solidFill>
                    <a:schemeClr val="tx1"/>
                  </a:solidFill>
                </a:endParaRPr>
              </a:p>
              <a:p>
                <a:endParaRPr lang="en-US" sz="3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rgbClr val="3333FF"/>
                          </a:solidFill>
                        </a:rPr>
                        <m:t>Beta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rgbClr val="3333FF"/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rgbClr val="3333FF"/>
                          </a:solidFill>
                        </a:rPr>
                        <m:t>Binomial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08" y="1905000"/>
                <a:ext cx="8425492" cy="49646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239756" y="2610154"/>
                <a:ext cx="1505605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3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13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3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Beta</m:t>
                      </m:r>
                      <m:r>
                        <a:rPr lang="en-US" sz="13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r>
                        <a:rPr lang="en-US" sz="13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𝛼</m:t>
                      </m:r>
                      <m:r>
                        <a:rPr lang="en-US" sz="13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,</m:t>
                      </m:r>
                      <m:r>
                        <a:rPr lang="en-US" sz="13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𝛽</m:t>
                      </m:r>
                      <m:r>
                        <a:rPr lang="en-US" sz="13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3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756" y="2610154"/>
                <a:ext cx="1505605" cy="292388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608773" y="2612411"/>
                <a:ext cx="1735090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3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3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1300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sz="13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3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/>
                      </a:rPr>
                      <m:t>Bin</m:t>
                    </m:r>
                    <m:d>
                      <m:dPr>
                        <m:ctrlPr>
                          <a:rPr lang="en-US" sz="13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3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  <m:e>
                        <m:r>
                          <a:rPr lang="en-US" sz="13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sz="13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sz="13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1300" dirty="0" smtClean="0">
                    <a:solidFill>
                      <a:srgbClr val="00B050"/>
                    </a:solidFill>
                  </a:rPr>
                  <a:t>,</a:t>
                </a:r>
                <a:endParaRPr lang="en-US" sz="13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773" y="2612411"/>
                <a:ext cx="1735090" cy="292388"/>
              </a:xfrm>
              <a:prstGeom prst="rect">
                <a:avLst/>
              </a:prstGeom>
              <a:blipFill>
                <a:blip r:embed="rId8"/>
                <a:stretch>
                  <a:fillRect t="-208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268938" y="3047750"/>
                <a:ext cx="3072188" cy="48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938" y="3047750"/>
                <a:ext cx="3072188" cy="483466"/>
              </a:xfrm>
              <a:prstGeom prst="rect">
                <a:avLst/>
              </a:prstGeom>
              <a:blipFill>
                <a:blip r:embed="rId9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4816954" y="5944951"/>
            <a:ext cx="43270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The beta-binomial distribution is the binomial distribution in </a:t>
            </a:r>
            <a:r>
              <a:rPr lang="en-US" sz="1200" i="1" dirty="0">
                <a:solidFill>
                  <a:srgbClr val="FF0000"/>
                </a:solidFill>
              </a:rPr>
              <a:t>which the probability of success at each trial is not fixed but random </a:t>
            </a:r>
            <a:r>
              <a:rPr lang="en-US" sz="1200" dirty="0">
                <a:solidFill>
                  <a:srgbClr val="FF0000"/>
                </a:solidFill>
              </a:rPr>
              <a:t>and follows the beta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878458" y="6432041"/>
                <a:ext cx="4204037" cy="5767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B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eta</m:t>
                      </m:r>
                      <m:r>
                        <a:rPr lang="en-US" sz="1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bin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𝛼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, 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n-US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Bin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Beta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458" y="6432041"/>
                <a:ext cx="4204037" cy="576761"/>
              </a:xfrm>
              <a:prstGeom prst="rect">
                <a:avLst/>
              </a:prstGeom>
              <a:blipFill>
                <a:blip r:embed="rId10"/>
                <a:stretch>
                  <a:fillRect t="-124211" b="-17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81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43000" y="3048000"/>
                <a:ext cx="5661783" cy="27267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sup>
                      </m:sSup>
                      <m:f>
                        <m:fPr>
                          <m:ctrlPr>
                            <a:rPr lang="en-US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Beta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048000"/>
                <a:ext cx="5661783" cy="27267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Binomial Likelihood and Beta Prior Distribution (Recap)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8938" y="732555"/>
                <a:ext cx="8616462" cy="832536"/>
              </a:xfrm>
              <a:prstGeom prst="rect">
                <a:avLst/>
              </a:prstGeom>
              <a:noFill/>
              <a:ln w="1270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Likelihood :</a:t>
                </a:r>
                <a:r>
                  <a:rPr lang="en-US" dirty="0" smtClean="0"/>
                  <a:t> </a:t>
                </a:r>
                <a:endParaRPr lang="en-US" b="0" dirty="0" smtClean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Bin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/>
                        </a:rPr>
                        <m:t>→</m:t>
                      </m:r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1−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38" y="732555"/>
                <a:ext cx="8616462" cy="832536"/>
              </a:xfrm>
              <a:prstGeom prst="rect">
                <a:avLst/>
              </a:prstGeom>
              <a:blipFill>
                <a:blip r:embed="rId3"/>
                <a:stretch>
                  <a:fillRect l="-494" t="-2878"/>
                </a:stretch>
              </a:blipFill>
              <a:ln w="1270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98938" y="3127186"/>
                <a:ext cx="9223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38" y="3127186"/>
                <a:ext cx="92236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93076" y="2743200"/>
            <a:ext cx="8393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Posterior :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93076" y="1635728"/>
                <a:ext cx="8622324" cy="946093"/>
              </a:xfrm>
              <a:prstGeom prst="rect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3333FF"/>
                    </a:solidFill>
                  </a:rPr>
                  <a:t>Prior: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Beta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→</m:t>
                      </m:r>
                      <m:r>
                        <a:rPr lang="en-US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76" y="1635728"/>
                <a:ext cx="8622324" cy="946093"/>
              </a:xfrm>
              <a:prstGeom prst="rect">
                <a:avLst/>
              </a:prstGeom>
              <a:blipFill>
                <a:blip r:embed="rId5"/>
                <a:stretch>
                  <a:fillRect l="-494" t="-2532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owchart: Process 6"/>
          <p:cNvSpPr/>
          <p:nvPr/>
        </p:nvSpPr>
        <p:spPr>
          <a:xfrm>
            <a:off x="293076" y="2743200"/>
            <a:ext cx="8622324" cy="3733800"/>
          </a:xfrm>
          <a:prstGeom prst="flowChartProcess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805564" y="1115696"/>
                <a:ext cx="4118628" cy="332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5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is the number of success among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/>
                      </a:rPr>
                      <m:t>𝑛</m:t>
                    </m:r>
                  </m:oMath>
                </a14:m>
                <a:r>
                  <a:rPr lang="en-US" sz="15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Bernoulli trial</a:t>
                </a:r>
                <a:endParaRPr lang="en-US" sz="15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564" y="1115696"/>
                <a:ext cx="4118628" cy="332912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5400" y="5774708"/>
                <a:ext cx="746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ea typeface="Cambria Math"/>
                  </a:rPr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pseudo counts for the success while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𝛽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a pseudo counts for the failure) 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774708"/>
                <a:ext cx="7467600" cy="369332"/>
              </a:xfrm>
              <a:prstGeom prst="rect">
                <a:avLst/>
              </a:prstGeom>
              <a:blipFill>
                <a:blip r:embed="rId7"/>
                <a:stretch>
                  <a:fillRect l="-735" t="-8197" r="-4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20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Binomial Likelihood and Beta Prior Distribution (Recap)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8938" y="732555"/>
                <a:ext cx="8616462" cy="668068"/>
              </a:xfrm>
              <a:prstGeom prst="rect">
                <a:avLst/>
              </a:prstGeom>
              <a:noFill/>
              <a:ln w="1270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B050"/>
                    </a:solidFill>
                  </a:rPr>
                  <a:t>Likelihood :</a:t>
                </a:r>
                <a:r>
                  <a:rPr lang="en-US" sz="1400" dirty="0" smtClean="0"/>
                  <a:t> </a:t>
                </a:r>
                <a:endParaRPr lang="en-US" sz="1400" b="0" dirty="0" smtClean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  <a:ea typeface="Cambria Math"/>
                        </a:rPr>
                        <m:t>Bin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/>
                            </a:rPr>
                            <m:t>,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/>
                        </a:rPr>
                        <m:t>→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1−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38" y="732555"/>
                <a:ext cx="8616462" cy="668068"/>
              </a:xfrm>
              <a:prstGeom prst="rect">
                <a:avLst/>
              </a:prstGeom>
              <a:blipFill>
                <a:blip r:embed="rId2"/>
                <a:stretch>
                  <a:fillRect l="-141" t="-893" b="-893"/>
                </a:stretch>
              </a:blipFill>
              <a:ln w="1270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98938" y="1450182"/>
                <a:ext cx="8622324" cy="756361"/>
              </a:xfrm>
              <a:prstGeom prst="rect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3333FF"/>
                    </a:solidFill>
                  </a:rPr>
                  <a:t>Prior: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Beta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n-US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l-G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38" y="1450182"/>
                <a:ext cx="8622324" cy="756361"/>
              </a:xfrm>
              <a:prstGeom prst="rect">
                <a:avLst/>
              </a:prstGeom>
              <a:blipFill>
                <a:blip r:embed="rId3"/>
                <a:stretch>
                  <a:fillRect l="-141" t="-794" b="-2381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805564" y="1115696"/>
                <a:ext cx="38501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4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is the number of success among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/>
                      </a:rPr>
                      <m:t>𝑛</m:t>
                    </m:r>
                  </m:oMath>
                </a14:m>
                <a:r>
                  <a:rPr lang="en-US" sz="14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Bernoulli trial</a:t>
                </a:r>
                <a:endParaRPr lang="en-US" sz="14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564" y="1115696"/>
                <a:ext cx="3850157" cy="307777"/>
              </a:xfrm>
              <a:prstGeom prst="rect">
                <a:avLst/>
              </a:prstGeom>
              <a:blipFill>
                <a:blip r:embed="rId4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08002" y="2444931"/>
                <a:ext cx="6347583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14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Beta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|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𝛽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2" y="2444931"/>
                <a:ext cx="6347583" cy="415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293076" y="2275723"/>
            <a:ext cx="83937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Posterior :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293076" y="2275724"/>
            <a:ext cx="8622324" cy="584706"/>
          </a:xfrm>
          <a:prstGeom prst="flowChartProcess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3076" y="2929611"/>
            <a:ext cx="8622324" cy="8255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Rectangle 19"/>
          <p:cNvSpPr/>
          <p:nvPr/>
        </p:nvSpPr>
        <p:spPr>
          <a:xfrm>
            <a:off x="251381" y="2929610"/>
            <a:ext cx="31020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Posterior predictive distribution : 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514600" y="3150656"/>
                <a:ext cx="3834127" cy="576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1400" i="1">
                              <a:latin typeface="Cambria Math"/>
                            </a:rPr>
                            <m:t>|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  <m:r>
                            <a:rPr lang="en-US" sz="14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400" i="1">
                              <a:latin typeface="Cambria Math"/>
                            </a:rPr>
                            <m:t>𝑑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  <m:r>
                            <a:rPr lang="en-US" sz="14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sz="14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14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y</m:t>
                          </m:r>
                          <m:r>
                            <a:rPr lang="en-US" sz="14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150656"/>
                <a:ext cx="3834127" cy="5762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67288" y="5473903"/>
                <a:ext cx="4444807" cy="13840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  <m:r>
                            <a:rPr lang="en-US" sz="16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𝑑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  <m:r>
                            <a:rPr lang="en-US" sz="16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sz="16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160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y</m:t>
                          </m:r>
                          <m:r>
                            <a:rPr lang="en-US" sz="160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1600" i="1">
                              <a:latin typeface="Cambria Math"/>
                            </a:rPr>
                            <m:t>𝑑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endParaRPr lang="en-US" sz="1600" b="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               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rgbClr val="3333FF"/>
                          </a:solidFill>
                        </a:rPr>
                        <m:t>Beta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rgbClr val="3333FF"/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rgbClr val="3333FF"/>
                          </a:solidFill>
                        </a:rPr>
                        <m:t>Binomial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88" y="5473903"/>
                <a:ext cx="4444807" cy="13840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19315" y="3993587"/>
                <a:ext cx="8256833" cy="1137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  <m:r>
                            <a:rPr lang="en-US" sz="16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𝑑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  <m:r>
                            <a:rPr lang="en-US" sz="16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160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1600" i="1">
                              <a:latin typeface="Cambria Math"/>
                            </a:rPr>
                            <m:t>𝑑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endParaRPr lang="en-US" sz="160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r>
                  <a:rPr lang="en-US" sz="1600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3333FF"/>
                        </a:solidFill>
                      </a:rPr>
                      <m:t>Beta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3333FF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3333FF"/>
                        </a:solidFill>
                      </a:rPr>
                      <m:t>Binomial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15" y="3993587"/>
                <a:ext cx="8256833" cy="1137876"/>
              </a:xfrm>
              <a:prstGeom prst="rect">
                <a:avLst/>
              </a:prstGeom>
              <a:blipFill>
                <a:blip r:embed="rId8"/>
                <a:stretch>
                  <a:fillRect b="-2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251381" y="5125016"/>
            <a:ext cx="5674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Using this result, </a:t>
            </a:r>
            <a:r>
              <a:rPr lang="en-US" sz="1600" b="1" dirty="0" smtClean="0">
                <a:solidFill>
                  <a:srgbClr val="FF0000"/>
                </a:solidFill>
              </a:rPr>
              <a:t>the posterior predictive distribution </a:t>
            </a:r>
            <a:r>
              <a:rPr lang="en-US" sz="1600" dirty="0" smtClean="0">
                <a:solidFill>
                  <a:srgbClr val="FF0000"/>
                </a:solidFill>
              </a:rPr>
              <a:t>is </a:t>
            </a:r>
            <a:endParaRPr 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387309" y="4060241"/>
                <a:ext cx="1808123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Beta</m:t>
                      </m:r>
                      <m:r>
                        <a:rPr lang="en-US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𝛼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, 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𝛽</m:t>
                      </m:r>
                      <m:r>
                        <a:rPr lang="en-US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309" y="4060241"/>
                <a:ext cx="1808123" cy="338554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752328" y="5732867"/>
                <a:ext cx="3129126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Beta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𝛼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, 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𝛽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𝑛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28" y="5732867"/>
                <a:ext cx="3129126" cy="338554"/>
              </a:xfrm>
              <a:prstGeom prst="rect">
                <a:avLst/>
              </a:prstGeom>
              <a:blipFill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Down Arrow 27"/>
          <p:cNvSpPr/>
          <p:nvPr/>
        </p:nvSpPr>
        <p:spPr>
          <a:xfrm>
            <a:off x="7162800" y="4398795"/>
            <a:ext cx="230145" cy="13340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7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177" y="28194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Poisson Likelihood-Gamma Prior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89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98938" y="1672313"/>
            <a:ext cx="8393724" cy="9184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294225" y="1742043"/>
            <a:ext cx="31020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Prior predictive distribution : 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590800" y="1967904"/>
                <a:ext cx="3627916" cy="5971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1600" i="1">
                              <a:latin typeface="Cambria Math"/>
                            </a:rPr>
                            <m:t>𝑑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1967904"/>
                <a:ext cx="3627916" cy="5971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8938" y="732555"/>
                <a:ext cx="4120662" cy="837345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B050"/>
                    </a:solidFill>
                  </a:rPr>
                  <a:t>Likelihood :</a:t>
                </a:r>
                <a:r>
                  <a:rPr lang="en-US" sz="1500" dirty="0" smtClean="0"/>
                  <a:t> </a:t>
                </a:r>
                <a:endParaRPr lang="en-US" sz="1500" b="0" dirty="0" smtClean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1500" b="0" i="0" smtClean="0">
                          <a:latin typeface="Cambria Math" panose="02040503050406030204" pitchFamily="18" charset="0"/>
                          <a:ea typeface="Cambria Math"/>
                        </a:rPr>
                        <m:t>Poisson</m:t>
                      </m:r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1500" b="0" i="0" smtClean="0">
                          <a:latin typeface="Cambria Math" panose="02040503050406030204" pitchFamily="18" charset="0"/>
                          <a:ea typeface="Cambria Math"/>
                        </a:rPr>
                        <m:t>→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150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5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1500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38" y="732555"/>
                <a:ext cx="4120662" cy="837345"/>
              </a:xfrm>
              <a:prstGeom prst="rect">
                <a:avLst/>
              </a:prstGeom>
              <a:blipFill>
                <a:blip r:embed="rId4"/>
                <a:stretch>
                  <a:fillRect l="-442" t="-714"/>
                </a:stretch>
              </a:blip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495800" y="746949"/>
                <a:ext cx="4196862" cy="808555"/>
              </a:xfrm>
              <a:prstGeom prst="rect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500" dirty="0" smtClean="0">
                    <a:solidFill>
                      <a:srgbClr val="3333FF"/>
                    </a:solidFill>
                  </a:rPr>
                  <a:t>Prior:</a:t>
                </a:r>
                <a:endParaRPr lang="en-US" sz="1500" dirty="0">
                  <a:solidFill>
                    <a:srgbClr val="3333F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𝜆</m:t>
                      </m:r>
                      <m:r>
                        <a:rPr lang="en-US" sz="15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15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Gamma</m:t>
                      </m:r>
                      <m:d>
                        <m:dPr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n-US" sz="15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→</m:t>
                      </m:r>
                      <m:r>
                        <a:rPr lang="en-US" sz="1500" i="1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</m:e>
                      </m:d>
                      <m:r>
                        <a:rPr lang="en-US" sz="15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l-GR" sz="15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𝛽𝜆</m:t>
                          </m:r>
                        </m:sup>
                      </m:sSup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746949"/>
                <a:ext cx="4196862" cy="808555"/>
              </a:xfrm>
              <a:prstGeom prst="rect">
                <a:avLst/>
              </a:prstGeom>
              <a:blipFill>
                <a:blip r:embed="rId5"/>
                <a:stretch>
                  <a:fillRect l="-435" t="-1493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2746730"/>
                <a:ext cx="63671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746730"/>
                <a:ext cx="636713" cy="338554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69120" y="2590800"/>
                <a:ext cx="5139677" cy="3386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∞</m:t>
                          </m:r>
                          <m:r>
                            <a:rPr lang="en-US" sz="16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𝜆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!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𝛼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/>
                                  <a:ea typeface="Cambria Math"/>
                                </a:rPr>
                                <m:t>Γ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𝛽𝜆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endParaRPr lang="en-US" sz="160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!</m:t>
                          </m:r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∞</m:t>
                          </m:r>
                          <m:r>
                            <a:rPr lang="en-US" sz="16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𝜆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𝛽𝜆</m:t>
                              </m:r>
                            </m:sup>
                          </m:sSup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  <a:ea typeface="Cambria Math"/>
                        </a:rPr>
                        <m:t>𝑑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en-US" sz="160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!</m:t>
                          </m:r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∞</m:t>
                          </m:r>
                          <m:r>
                            <a:rPr lang="en-US" sz="16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𝛽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𝜆</m:t>
                              </m:r>
                            </m:sup>
                          </m:sSup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  <a:ea typeface="Cambria Math"/>
                        </a:rPr>
                        <m:t>𝑑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en-US" sz="160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!</m:t>
                          </m:r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𝛽</m:t>
                              </m:r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𝛼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∞</m:t>
                          </m:r>
                          <m:r>
                            <a:rPr lang="en-US" sz="16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𝛽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+1)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𝛼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Γ</m:t>
                              </m:r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𝛽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𝜆</m:t>
                              </m:r>
                            </m:sup>
                          </m:sSup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  <a:ea typeface="Cambria Math"/>
                        </a:rPr>
                        <m:t>𝑑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!</m:t>
                          </m:r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𝛽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𝛼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𝛽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𝛽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𝛽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𝛼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/>
                        </a:rPr>
                        <m:t>Neg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/>
                        </a:rPr>
                        <m:t>bin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20" y="2590800"/>
                <a:ext cx="5139677" cy="33862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Poisson Likelihood-Gamma Prior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0" y="5998968"/>
                <a:ext cx="9144000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400" b="1" dirty="0" smtClean="0">
                    <a:solidFill>
                      <a:srgbClr val="FF0000"/>
                    </a:solidFill>
                  </a:rPr>
                  <a:t>Negative Binomial distribution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Neg</m:t>
                    </m:r>
                    <m:r>
                      <a:rPr lang="en-US" sz="1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bin</m:t>
                    </m:r>
                  </m:oMath>
                </a14:m>
                <a:r>
                  <a:rPr lang="en-US" sz="1400" b="1" dirty="0" smtClean="0">
                    <a:solidFill>
                      <a:srgbClr val="FF0000"/>
                    </a:solidFill>
                  </a:rPr>
                  <a:t>) is 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a </a:t>
                </a:r>
                <a:r>
                  <a:rPr lang="en-US" sz="1400" dirty="0">
                    <a:solidFill>
                      <a:srgbClr val="FF0000"/>
                    </a:solidFill>
                  </a:rPr>
                  <a:t>discrete probability distribution of the number of 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successes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𝑦</m:t>
                    </m:r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US" sz="1400" dirty="0" smtClean="0">
                    <a:solidFill>
                      <a:srgbClr val="FF0000"/>
                    </a:solidFill>
                  </a:rPr>
                  <a:t>in </a:t>
                </a:r>
                <a:r>
                  <a:rPr lang="en-US" sz="1400" dirty="0">
                    <a:solidFill>
                      <a:srgbClr val="FF0000"/>
                    </a:solidFill>
                  </a:rPr>
                  <a:t>a sequence of independent and identically distributed Bernoulli trials 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before a specified (non-random) number of failures (denoted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𝛼</m:t>
                    </m:r>
                  </m:oMath>
                </a14:m>
                <a:r>
                  <a:rPr lang="en-US" sz="1400" dirty="0" smtClean="0">
                    <a:solidFill>
                      <a:srgbClr val="FF0000"/>
                    </a:solidFill>
                  </a:rPr>
                  <a:t>) </a:t>
                </a:r>
                <a:r>
                  <a:rPr lang="en-US" sz="1400" dirty="0">
                    <a:solidFill>
                      <a:srgbClr val="FF0000"/>
                    </a:solidFill>
                  </a:rPr>
                  <a:t>occurs.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98968"/>
                <a:ext cx="9144000" cy="738664"/>
              </a:xfrm>
              <a:prstGeom prst="rect">
                <a:avLst/>
              </a:prstGeom>
              <a:blipFill>
                <a:blip r:embed="rId8"/>
                <a:stretch>
                  <a:fillRect l="-200" t="-1653" r="-200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81200" y="6351095"/>
                <a:ext cx="7052067" cy="6574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Neg</m:t>
                      </m:r>
                      <m:r>
                        <a:rPr lang="en-US" sz="1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bin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𝛼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, 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Poisson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Gamma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6351095"/>
                <a:ext cx="7052067" cy="6574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958737" y="4737434"/>
                <a:ext cx="230620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Gamma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|</m:t>
                          </m:r>
                          <m:r>
                            <a:rPr lang="en-US" sz="16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sz="16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737" y="4737434"/>
                <a:ext cx="2306209" cy="338554"/>
              </a:xfrm>
              <a:prstGeom prst="rect">
                <a:avLst/>
              </a:prstGeom>
              <a:blipFill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2971800" y="4794395"/>
            <a:ext cx="2438400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59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8938" y="732555"/>
                <a:ext cx="8387862" cy="986232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Likelihood :</a:t>
                </a:r>
                <a:r>
                  <a:rPr lang="en-US" dirty="0" smtClean="0"/>
                  <a:t> </a:t>
                </a:r>
                <a:endParaRPr lang="en-US" b="0" dirty="0" smtClean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/>
                        </a:rPr>
                        <m:t>Poisson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/>
                        </a:rPr>
                        <m:t>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38" y="732555"/>
                <a:ext cx="8387862" cy="986232"/>
              </a:xfrm>
              <a:prstGeom prst="rect">
                <a:avLst/>
              </a:prstGeom>
              <a:blipFill>
                <a:blip r:embed="rId3"/>
                <a:stretch>
                  <a:fillRect l="-508" t="-2439"/>
                </a:stretch>
              </a:blip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07377" y="2999900"/>
                <a:ext cx="9223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77" y="2999900"/>
                <a:ext cx="92236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93076" y="2743200"/>
            <a:ext cx="8546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Posterior :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93076" y="1797107"/>
                <a:ext cx="8393724" cy="944489"/>
              </a:xfrm>
              <a:prstGeom prst="rect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rgbClr val="3333FF"/>
                    </a:solidFill>
                  </a:rPr>
                  <a:t>Prior:</a:t>
                </a:r>
                <a:endParaRPr lang="en-US" dirty="0">
                  <a:solidFill>
                    <a:srgbClr val="3333F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𝜆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Gamma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</m:e>
                      </m:d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𝛽𝜆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76" y="1797107"/>
                <a:ext cx="8393724" cy="944489"/>
              </a:xfrm>
              <a:prstGeom prst="rect">
                <a:avLst/>
              </a:prstGeom>
              <a:blipFill>
                <a:blip r:embed="rId5"/>
                <a:stretch>
                  <a:fillRect l="-508" t="-3185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owchart: Process 6"/>
          <p:cNvSpPr/>
          <p:nvPr/>
        </p:nvSpPr>
        <p:spPr>
          <a:xfrm>
            <a:off x="293076" y="2804054"/>
            <a:ext cx="8393724" cy="3977746"/>
          </a:xfrm>
          <a:prstGeom prst="flowChartProcess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204188" y="3016768"/>
                <a:ext cx="5661783" cy="3359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𝜆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𝜆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!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𝛼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Γ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𝛽𝜆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∏"/>
                              <m:limLoc m:val="subSup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!</m:t>
                              </m:r>
                            </m:e>
                          </m:nary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𝛽𝜆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𝛽𝜆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Gamma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188" y="3016768"/>
                <a:ext cx="5661783" cy="3359766"/>
              </a:xfrm>
              <a:prstGeom prst="rect">
                <a:avLst/>
              </a:prstGeom>
              <a:blipFill>
                <a:blip r:embed="rId6"/>
                <a:stretch>
                  <a:fillRect b="-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851103" y="3012066"/>
                <a:ext cx="48924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a sequence of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i.i.d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. observation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03" y="3012066"/>
                <a:ext cx="4892493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Poisson Likelihood-Gamma Prior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484638" y="5309734"/>
                <a:ext cx="1285095" cy="4630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acc>
                        <m:accPr>
                          <m:chr m:val="̅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acc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638" y="5309734"/>
                <a:ext cx="1285095" cy="463012"/>
              </a:xfrm>
              <a:prstGeom prst="rect">
                <a:avLst/>
              </a:prstGeom>
              <a:blipFill>
                <a:blip r:embed="rId8"/>
                <a:stretch>
                  <a:fillRect t="-138158" r="-55238" b="-20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202623" y="2054179"/>
                <a:ext cx="1134220" cy="613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/>
                        </a:rPr>
                        <m:t>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623" y="2054179"/>
                <a:ext cx="1134220" cy="6133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521649" y="5833600"/>
                <a:ext cx="2508635" cy="594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/>
                        </a:rPr>
                        <m:t>E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𝛼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acc>
                            <m:accPr>
                              <m:chr m:val="̅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𝛽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𝛼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𝛽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649" y="5833600"/>
                <a:ext cx="2508635" cy="5948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184095" y="1096441"/>
                <a:ext cx="11639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  <a:ea typeface="Cambria Math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095" y="1096441"/>
                <a:ext cx="1163973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04188" y="6420456"/>
                <a:ext cx="746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ea typeface="Cambria Math"/>
                  </a:rPr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a pseudo count for #events while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𝛽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a pseudo count for #observations)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188" y="6420456"/>
                <a:ext cx="7467600" cy="369332"/>
              </a:xfrm>
              <a:prstGeom prst="rect">
                <a:avLst/>
              </a:prstGeom>
              <a:blipFill>
                <a:blip r:embed="rId12"/>
                <a:stretch>
                  <a:fillRect l="-73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3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79989" y="1314994"/>
                <a:ext cx="2984022" cy="24177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𝛼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𝜆</m:t>
                      </m:r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𝑀𝐿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989" y="1314994"/>
                <a:ext cx="2984022" cy="24177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Poisson Likelihood-Gamma Prior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6096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posterior mean is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39760" y="1458685"/>
                <a:ext cx="8939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60" y="1458685"/>
                <a:ext cx="89396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" y="3870467"/>
                <a:ext cx="685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Again, the data get weighted more heavily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870467"/>
                <a:ext cx="6858000" cy="369332"/>
              </a:xfrm>
              <a:prstGeom prst="rect">
                <a:avLst/>
              </a:prstGeom>
              <a:blipFill>
                <a:blip r:embed="rId4"/>
                <a:stretch>
                  <a:fillRect l="-711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64011" y="4455341"/>
                <a:ext cx="2895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 control strength of prior 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011" y="4455341"/>
                <a:ext cx="2895600" cy="369332"/>
              </a:xfrm>
              <a:prstGeom prst="rect">
                <a:avLst/>
              </a:prstGeom>
              <a:blipFill>
                <a:blip r:embed="rId5"/>
                <a:stretch>
                  <a:fillRect l="-63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4011" y="4914354"/>
            <a:ext cx="2749278" cy="172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6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Example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73674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ounts the numbers of </a:t>
            </a:r>
            <a:r>
              <a:rPr lang="en-US" dirty="0" err="1" smtClean="0"/>
              <a:t>PocketMons</a:t>
            </a:r>
            <a:r>
              <a:rPr lang="en-US" dirty="0" smtClean="0"/>
              <a:t> in each district </a:t>
            </a:r>
            <a:r>
              <a:rPr lang="en-US" dirty="0" smtClean="0"/>
              <a:t>of SF. </a:t>
            </a:r>
            <a:r>
              <a:rPr lang="en-US" dirty="0" smtClean="0"/>
              <a:t>The number are</a:t>
            </a:r>
            <a:endParaRPr lang="en-US" dirty="0"/>
          </a:p>
          <a:p>
            <a:pPr algn="ctr"/>
            <a:r>
              <a:rPr lang="en-US" dirty="0"/>
              <a:t>14 </a:t>
            </a:r>
            <a:r>
              <a:rPr lang="en-US" dirty="0" smtClean="0"/>
              <a:t> 13  7  10  </a:t>
            </a:r>
            <a:r>
              <a:rPr lang="en-US" dirty="0"/>
              <a:t>15 </a:t>
            </a:r>
            <a:r>
              <a:rPr lang="en-US" dirty="0" smtClean="0"/>
              <a:t> 15  2  13  </a:t>
            </a:r>
            <a:r>
              <a:rPr lang="en-US" dirty="0"/>
              <a:t>13 </a:t>
            </a:r>
            <a:r>
              <a:rPr lang="en-US" dirty="0" smtClean="0"/>
              <a:t> 11  10  13  5  13  9  12  9  12  8  7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28600" y="2654458"/>
                <a:ext cx="8610600" cy="4170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It is assumed that the numbers are independent and drawn from a Poisson distribution with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 smtClean="0"/>
              </a:p>
              <a:p>
                <a:endParaRPr lang="en-US" sz="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Poisson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sz="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prior distribution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is a Gamma distribution with mean 20 and standard deviation 10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𝜆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Gamma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→</m:t>
                      </m:r>
                      <m:r>
                        <a:rPr lang="en-US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𝛽𝜆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500" dirty="0" smtClean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algn="ctr"/>
                <a:endParaRPr lang="en-US" sz="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posterior is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500" dirty="0"/>
              </a:p>
              <a:p>
                <a:pPr/>
                <a:r>
                  <a:rPr lang="en-US" dirty="0" smtClean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/>
                      </a:rPr>
                      <m:t>Gamma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211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0.2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20</m:t>
                        </m:r>
                      </m:e>
                    </m:d>
                  </m:oMath>
                </a14:m>
                <a:r>
                  <a:rPr lang="en-US" dirty="0" smtClean="0"/>
                  <a:t>  </a:t>
                </a:r>
                <a:endParaRPr lang="en-US" dirty="0" smtClean="0"/>
              </a:p>
              <a:p>
                <a:r>
                  <a:rPr lang="en-US" sz="500" dirty="0" smtClean="0"/>
                  <a:t> </a:t>
                </a:r>
                <a:endParaRPr lang="en-US" sz="500" dirty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20.2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10.64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215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20.2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0.5269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654458"/>
                <a:ext cx="8610600" cy="4170885"/>
              </a:xfrm>
              <a:prstGeom prst="rect">
                <a:avLst/>
              </a:prstGeom>
              <a:blipFill>
                <a:blip r:embed="rId2"/>
                <a:stretch>
                  <a:fillRect l="-496" t="-730" r="-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pokemon density ma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1521879"/>
            <a:ext cx="2015025" cy="103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6022120" y="5943600"/>
                <a:ext cx="31218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𝜆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Gamma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𝛼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acc>
                            <m:accPr>
                              <m:chr m:val="̅"/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𝛽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120" y="5943600"/>
                <a:ext cx="3121880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94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09" y="1219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Questions from last lecture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4800" y="2057400"/>
                <a:ext cx="86868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 smtClean="0"/>
                  <a:t>From Bernoulli to Binomial? Does the order matter?</a:t>
                </a:r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How to find the credible region?</a:t>
                </a:r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Are the hyper parameters fixed?</a:t>
                </a:r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How prior can be specified?</a:t>
                </a:r>
              </a:p>
              <a:p>
                <a:pPr marL="342900" indent="-342900">
                  <a:buAutoNum type="arabicPeriod"/>
                </a:pPr>
                <a:r>
                  <a:rPr lang="en-US" b="0" dirty="0" smtClean="0"/>
                  <a:t>The meaning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?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057400"/>
                <a:ext cx="8686800" cy="1477328"/>
              </a:xfrm>
              <a:prstGeom prst="rect">
                <a:avLst/>
              </a:prstGeom>
              <a:blipFill>
                <a:blip r:embed="rId2"/>
                <a:stretch>
                  <a:fillRect l="-561" t="-2479" b="-5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17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8938" y="732555"/>
                <a:ext cx="4120662" cy="837345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>
                    <a:solidFill>
                      <a:srgbClr val="00B050"/>
                    </a:solidFill>
                  </a:rPr>
                  <a:t>Likelihood :</a:t>
                </a:r>
                <a:r>
                  <a:rPr lang="en-US" sz="1500" dirty="0" smtClean="0"/>
                  <a:t> </a:t>
                </a:r>
                <a:endParaRPr lang="en-US" sz="1500" b="0" dirty="0" smtClean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1500" b="0" i="0" smtClean="0">
                          <a:latin typeface="Cambria Math" panose="02040503050406030204" pitchFamily="18" charset="0"/>
                          <a:ea typeface="Cambria Math"/>
                        </a:rPr>
                        <m:t>Poisson</m:t>
                      </m:r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1500" b="0" i="0" smtClean="0">
                          <a:latin typeface="Cambria Math" panose="02040503050406030204" pitchFamily="18" charset="0"/>
                          <a:ea typeface="Cambria Math"/>
                        </a:rPr>
                        <m:t>→</m:t>
                      </m:r>
                      <m:r>
                        <a:rPr lang="en-US" sz="15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150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5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1500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38" y="732555"/>
                <a:ext cx="4120662" cy="837345"/>
              </a:xfrm>
              <a:prstGeom prst="rect">
                <a:avLst/>
              </a:prstGeom>
              <a:blipFill>
                <a:blip r:embed="rId2"/>
                <a:stretch>
                  <a:fillRect l="-442" t="-714"/>
                </a:stretch>
              </a:blip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495800" y="746949"/>
                <a:ext cx="4196862" cy="808555"/>
              </a:xfrm>
              <a:prstGeom prst="rect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500" dirty="0" smtClean="0">
                    <a:solidFill>
                      <a:srgbClr val="3333FF"/>
                    </a:solidFill>
                  </a:rPr>
                  <a:t>Prior:</a:t>
                </a:r>
                <a:endParaRPr lang="en-US" sz="1500" dirty="0">
                  <a:solidFill>
                    <a:srgbClr val="3333F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𝜆</m:t>
                      </m:r>
                      <m:r>
                        <a:rPr lang="en-US" sz="15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15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Gamma</m:t>
                      </m:r>
                      <m:d>
                        <m:dPr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n-US" sz="15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→</m:t>
                      </m:r>
                      <m:r>
                        <a:rPr lang="en-US" sz="1500" i="1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</m:e>
                      </m:d>
                      <m:r>
                        <a:rPr lang="en-US" sz="15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l-GR" sz="15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𝛽𝜆</m:t>
                          </m:r>
                        </m:sup>
                      </m:sSup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746949"/>
                <a:ext cx="4196862" cy="808555"/>
              </a:xfrm>
              <a:prstGeom prst="rect">
                <a:avLst/>
              </a:prstGeom>
              <a:blipFill>
                <a:blip r:embed="rId3"/>
                <a:stretch>
                  <a:fillRect l="-435" t="-1493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93076" y="2380833"/>
            <a:ext cx="8393724" cy="11243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3076" y="2380832"/>
            <a:ext cx="5102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Posterior predictive distribution (Using Bayes’ rule)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915014" y="2819474"/>
                <a:ext cx="4790586" cy="5970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</m:sub>
                        <m:sup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𝜆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</m:sub>
                        <m:sup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y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014" y="2819474"/>
                <a:ext cx="4790586" cy="5970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Poisson Likelihood-Gamma Prior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6985" y="1600200"/>
            <a:ext cx="8393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Posterior 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298937" y="1624227"/>
            <a:ext cx="8369371" cy="707745"/>
          </a:xfrm>
          <a:prstGeom prst="flowChartProcess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26985" y="1942044"/>
                <a:ext cx="645859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/>
                        </a:rPr>
                        <m:t>𝜆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  <a:ea typeface="Cambria Math"/>
                        </a:rPr>
                        <m:t>Gamma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𝛼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acc>
                            <m:accPr>
                              <m:chr m:val="̅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𝛽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85" y="1942044"/>
                <a:ext cx="6458594" cy="338554"/>
              </a:xfrm>
              <a:prstGeom prst="rect">
                <a:avLst/>
              </a:prstGeom>
              <a:blipFill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958300" y="1911266"/>
                <a:ext cx="48924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a sequence of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i.i.d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. observation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300" y="1911266"/>
                <a:ext cx="4892493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8303" y="5444338"/>
                <a:ext cx="7924800" cy="13604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𝑑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16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160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y</m:t>
                          </m:r>
                          <m:r>
                            <a:rPr lang="en-US" sz="160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1600" i="1">
                              <a:latin typeface="Cambria Math"/>
                            </a:rPr>
                            <m:t>𝑑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endParaRPr lang="en-US" sz="300" b="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                     =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/>
                        </a:rPr>
                        <m:t>𝑁𝐵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6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/>
                        </a:rPr>
                        <m:t>𝑛</m:t>
                      </m:r>
                      <m:acc>
                        <m:accPr>
                          <m:chr m:val="̅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acc>
                      <m:r>
                        <a:rPr lang="en-US" sz="1600" i="1">
                          <a:latin typeface="Cambria Math" panose="02040503050406030204" pitchFamily="18" charset="0"/>
                          <a:ea typeface="Cambria Math"/>
                        </a:rPr>
                        <m:t>,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/>
                        </a:rPr>
                        <m:t>𝛽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𝑛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/>
                        </a:rPr>
                        <m:t>)=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eqArr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160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𝛼</m:t>
                                  </m:r>
                                  <m:r>
                                    <a:rPr lang="en-US" sz="1600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𝑛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6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−1</m:t>
                                  </m:r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6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𝛽</m:t>
                                      </m:r>
                                      <m:r>
                                        <a:rPr lang="en-US" sz="16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𝛽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𝛽</m:t>
                                  </m:r>
                                  <m:r>
                                    <a:rPr lang="en-US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𝛼</m:t>
                          </m:r>
                          <m:r>
                            <a:rPr lang="en-US" sz="160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sz="160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acc>
                            <m:accPr>
                              <m:chr m:val="̅"/>
                              <m:ctrlPr>
                                <a:rPr lang="en-US" sz="16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3" y="5444338"/>
                <a:ext cx="7924800" cy="13604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95430" y="3657600"/>
                <a:ext cx="8256833" cy="13124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∞</m:t>
                          </m:r>
                          <m:r>
                            <a:rPr lang="en-US" sz="16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𝑑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  <m:r>
                            <a:rPr lang="en-US" sz="160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1600" i="1">
                              <a:latin typeface="Cambria Math"/>
                            </a:rPr>
                            <m:t>𝑑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endParaRPr lang="en-US" sz="50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          =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/>
                        </a:rPr>
                        <m:t>𝑁𝐵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/>
                        </a:rPr>
                        <m:t>𝛼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/>
                        </a:rPr>
                        <m:t>,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/>
                        </a:rPr>
                        <m:t>𝛽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/>
                        </a:rPr>
                        <m:t>)=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160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𝛼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6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𝛽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𝛽</m:t>
                                  </m:r>
                                </m:num>
                                <m:den>
                                  <m:r>
                                    <a:rPr lang="en-US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𝛽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30" y="3657600"/>
                <a:ext cx="8256833" cy="13124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228600" y="5079540"/>
            <a:ext cx="463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Using this result, </a:t>
            </a:r>
            <a:r>
              <a:rPr lang="en-US" sz="1400" b="1" dirty="0" smtClean="0">
                <a:solidFill>
                  <a:srgbClr val="FF0000"/>
                </a:solidFill>
              </a:rPr>
              <a:t>the posterior predictive distribution </a:t>
            </a:r>
            <a:r>
              <a:rPr lang="en-US" sz="1400" dirty="0" smtClean="0">
                <a:solidFill>
                  <a:srgbClr val="FF0000"/>
                </a:solidFill>
              </a:rPr>
              <a:t>is </a:t>
            </a:r>
            <a:endParaRPr lang="en-US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573655" y="3886200"/>
                <a:ext cx="2083840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Gamma</m:t>
                      </m:r>
                      <m:r>
                        <a:rPr lang="en-US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𝛼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, 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𝛽</m:t>
                      </m:r>
                      <m:r>
                        <a:rPr lang="en-US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655" y="3886200"/>
                <a:ext cx="2083840" cy="338554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938674" y="5558826"/>
                <a:ext cx="3129126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Gamma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𝛼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acc>
                            <m:accPr>
                              <m:chr m:val="̅"/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𝛽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6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674" y="5558826"/>
                <a:ext cx="3129126" cy="338554"/>
              </a:xfrm>
              <a:prstGeom prst="rect">
                <a:avLst/>
              </a:prstGeom>
              <a:blipFill>
                <a:blip r:embed="rId1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Down Arrow 27"/>
          <p:cNvSpPr/>
          <p:nvPr/>
        </p:nvSpPr>
        <p:spPr>
          <a:xfrm>
            <a:off x="7349146" y="4224754"/>
            <a:ext cx="230145" cy="13340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8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Poisson model parameterized in terms of rate and exposure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8938" y="732555"/>
                <a:ext cx="8387862" cy="275254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Likelihood :</a:t>
                </a:r>
                <a:r>
                  <a:rPr lang="en-US" dirty="0" smtClean="0"/>
                  <a:t> </a:t>
                </a:r>
              </a:p>
              <a:p>
                <a:endParaRPr lang="en-US" sz="600" b="0" dirty="0" smtClean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/>
                        </a:rPr>
                        <m:t>Poisson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 smtClean="0">
                    <a:latin typeface="Cambria Math" panose="02040503050406030204" pitchFamily="18" charset="0"/>
                  </a:rPr>
                  <a:t>Where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is called the exposure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 smtClean="0">
                    <a:latin typeface="Cambria Math" panose="02040503050406030204" pitchFamily="18" charset="0"/>
                  </a:rPr>
                  <a:t>th</a:t>
                </a:r>
                <a:r>
                  <a:rPr lang="en-US" dirty="0" smtClean="0">
                    <a:latin typeface="Cambria Math" panose="02040503050406030204" pitchFamily="18" charset="0"/>
                  </a:rPr>
                  <a:t> unit</a:t>
                </a:r>
              </a:p>
              <a:p>
                <a:endParaRPr lang="en-US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endParaRPr lang="en-US" sz="1200" b="0" dirty="0" smtClean="0">
                  <a:ea typeface="Cambria Math" panose="02040503050406030204" pitchFamily="18" charset="0"/>
                </a:endParaRPr>
              </a:p>
              <a:p>
                <a:r>
                  <a:rPr lang="en-US" b="0" dirty="0" smtClean="0">
                    <a:ea typeface="Cambria Math" panose="020405030504060302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𝜆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𝑛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𝑛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𝜆</m:t>
                        </m:r>
                      </m:sup>
                    </m:sSup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38" y="732555"/>
                <a:ext cx="8387862" cy="2752548"/>
              </a:xfrm>
              <a:prstGeom prst="rect">
                <a:avLst/>
              </a:prstGeom>
              <a:blipFill>
                <a:blip r:embed="rId2"/>
                <a:stretch>
                  <a:fillRect l="-508" t="-881"/>
                </a:stretch>
              </a:blip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07377" y="5113259"/>
                <a:ext cx="4333046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Gamma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77" y="5113259"/>
                <a:ext cx="4333046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93076" y="4757104"/>
            <a:ext cx="8393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Posterior :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93076" y="3657600"/>
                <a:ext cx="8393724" cy="944489"/>
              </a:xfrm>
              <a:prstGeom prst="rect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rgbClr val="3333FF"/>
                    </a:solidFill>
                  </a:rPr>
                  <a:t>Prior:</a:t>
                </a:r>
                <a:endParaRPr lang="en-US" dirty="0">
                  <a:solidFill>
                    <a:srgbClr val="3333F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𝜆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Gamma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</m:e>
                      </m:d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𝛽𝜆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76" y="3657600"/>
                <a:ext cx="8393724" cy="944489"/>
              </a:xfrm>
              <a:prstGeom prst="rect">
                <a:avLst/>
              </a:prstGeom>
              <a:blipFill>
                <a:blip r:embed="rId4"/>
                <a:stretch>
                  <a:fillRect l="-508" t="-2548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owchart: Process 6"/>
          <p:cNvSpPr/>
          <p:nvPr/>
        </p:nvSpPr>
        <p:spPr>
          <a:xfrm>
            <a:off x="293076" y="4685612"/>
            <a:ext cx="8393724" cy="1486587"/>
          </a:xfrm>
          <a:prstGeom prst="flowChartProcess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733800" y="2453197"/>
                <a:ext cx="43581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</a:rPr>
                  <a:t> is a sequence of </a:t>
                </a:r>
                <a:r>
                  <a:rPr lang="en-US" sz="1600" dirty="0" err="1" smtClean="0">
                    <a:solidFill>
                      <a:srgbClr val="FF0000"/>
                    </a:solidFill>
                  </a:rPr>
                  <a:t>i.i.d</a:t>
                </a:r>
                <a:r>
                  <a:rPr lang="en-US" sz="1600" dirty="0" smtClean="0">
                    <a:solidFill>
                      <a:srgbClr val="FF0000"/>
                    </a:solidFill>
                  </a:rPr>
                  <a:t>. observation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453197"/>
                <a:ext cx="4358181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581400" y="3139449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333FF"/>
                </a:solidFill>
              </a:rPr>
              <a:t>It is more flexible model in that we can control the unit time or area</a:t>
            </a:r>
            <a:endParaRPr lang="en-US" sz="14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50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Estimating a rate from Poisson data: an idealized example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0040" y="1066800"/>
                <a:ext cx="8671560" cy="43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 Poisson sampling model is often used for epidemiological data of this form</a:t>
                </a:r>
              </a:p>
              <a:p>
                <a:endParaRPr lang="en-US" sz="12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3 persons, out of a population of 200,000 died of asthma</a:t>
                </a:r>
                <a:endParaRPr lang="en-US" dirty="0"/>
              </a:p>
              <a:p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      1.5 cases per 100,000 persons per year : exposure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=2.0</m:t>
                    </m:r>
                  </m:oMath>
                </a14:m>
                <a:endParaRPr lang="en-US" dirty="0"/>
              </a:p>
              <a:p>
                <a:endParaRPr lang="en-US" sz="12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Under the Poisson model, the sampling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, the number of deaths in a city of 200,000 in one year, can be expressed as </a:t>
                </a:r>
                <a:endParaRPr lang="en-US" sz="1200" dirty="0" smtClean="0"/>
              </a:p>
              <a:p>
                <a:endParaRPr lang="en-US" sz="120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 smtClean="0"/>
                  <a:t>Poisson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endParaRPr lang="en-US" sz="1200" dirty="0" smtClean="0"/>
              </a:p>
              <a:p>
                <a:r>
                  <a:rPr lang="en-US" dirty="0" smtClean="0"/>
                  <a:t>    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represents the true underlying long-term asthma mortality rate in our</a:t>
                </a:r>
                <a:r>
                  <a:rPr lang="en-US" dirty="0"/>
                  <a:t> </a:t>
                </a:r>
                <a:r>
                  <a:rPr lang="en-US" dirty="0" smtClean="0"/>
                  <a:t>city   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(measured in cases per 100,000 persons per year)</a:t>
                </a:r>
              </a:p>
              <a:p>
                <a:endParaRPr lang="en-US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We can use knowledge about asthma mortality rates around the world to construct a prior distribution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and then combine the datum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 smtClean="0"/>
                  <a:t> to obtain a posterior distribution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" y="1066800"/>
                <a:ext cx="8671560" cy="4339650"/>
              </a:xfrm>
              <a:prstGeom prst="rect">
                <a:avLst/>
              </a:prstGeom>
              <a:blipFill>
                <a:blip r:embed="rId2"/>
                <a:stretch>
                  <a:fillRect l="-492" t="-702" r="-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06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Estimating a rate from Poisson data: an idealized example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6423" y="2900481"/>
            <a:ext cx="3964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Case 1</a:t>
            </a:r>
            <a:r>
              <a:rPr lang="en-US" dirty="0" smtClean="0"/>
              <a:t>: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persons, out of a population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200,000 died of </a:t>
            </a:r>
            <a:r>
              <a:rPr lang="en-US" dirty="0" smtClean="0"/>
              <a:t>asthma for years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76800" y="2900481"/>
            <a:ext cx="3832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Case 1: 30 </a:t>
            </a:r>
            <a:r>
              <a:rPr lang="en-US" dirty="0"/>
              <a:t>persons, out of a population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200,000 died of </a:t>
            </a:r>
            <a:r>
              <a:rPr lang="en-US" dirty="0" smtClean="0"/>
              <a:t>asthma for 10 years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600" y="4254655"/>
                <a:ext cx="33041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Gamma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 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254655"/>
                <a:ext cx="3304110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90600" y="3556717"/>
                <a:ext cx="2324291" cy="648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/>
                      </a:rPr>
                      <m:t>=2</m:t>
                    </m:r>
                  </m:oMath>
                </a14:m>
                <a:r>
                  <a:rPr lang="en-US" dirty="0" smtClean="0">
                    <a:solidFill>
                      <a:srgbClr val="3333FF"/>
                    </a:solidFill>
                  </a:rPr>
                  <a:t> : exposure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=3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(average)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556717"/>
                <a:ext cx="2324291" cy="648383"/>
              </a:xfrm>
              <a:prstGeom prst="rect">
                <a:avLst/>
              </a:prstGeom>
              <a:blipFill>
                <a:blip r:embed="rId3"/>
                <a:stretch>
                  <a:fillRect l="-14698" t="-68224" r="-1575" b="-104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822505" y="4254655"/>
                <a:ext cx="3560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Gamma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30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 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20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505" y="4254655"/>
                <a:ext cx="3560590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562600" y="3546812"/>
                <a:ext cx="2597121" cy="6630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=10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/>
                      </a:rPr>
                      <m:t>=20</m:t>
                    </m:r>
                  </m:oMath>
                </a14:m>
                <a:r>
                  <a:rPr lang="en-US" dirty="0" smtClean="0">
                    <a:solidFill>
                      <a:srgbClr val="3333FF"/>
                    </a:solidFill>
                  </a:rPr>
                  <a:t> </a:t>
                </a:r>
                <a:r>
                  <a:rPr lang="en-US" dirty="0" smtClean="0"/>
                  <a:t>: exposure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=3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(average)</a:t>
                </a:r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546812"/>
                <a:ext cx="2597121" cy="663067"/>
              </a:xfrm>
              <a:prstGeom prst="rect">
                <a:avLst/>
              </a:prstGeom>
              <a:blipFill>
                <a:blip r:embed="rId5"/>
                <a:stretch>
                  <a:fillRect l="-13146" t="-64220" r="-1174" b="-10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40724" y="1880328"/>
                <a:ext cx="4333046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Gamma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24" y="1880328"/>
                <a:ext cx="4333046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226423" y="1524173"/>
            <a:ext cx="8393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Posterior :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26423" y="685800"/>
                <a:ext cx="8393724" cy="646331"/>
              </a:xfrm>
              <a:prstGeom prst="rect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rgbClr val="3333FF"/>
                    </a:solidFill>
                  </a:rPr>
                  <a:t>Prior:</a:t>
                </a:r>
                <a:endParaRPr lang="en-US" dirty="0">
                  <a:solidFill>
                    <a:srgbClr val="3333F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𝜆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Gamma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𝛼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=3,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𝛽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=5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23" y="685800"/>
                <a:ext cx="8393724" cy="646331"/>
              </a:xfrm>
              <a:prstGeom prst="rect">
                <a:avLst/>
              </a:prstGeom>
              <a:blipFill>
                <a:blip r:embed="rId7"/>
                <a:stretch>
                  <a:fillRect l="-508" t="-4630" b="-5556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lowchart: Process 32"/>
          <p:cNvSpPr/>
          <p:nvPr/>
        </p:nvSpPr>
        <p:spPr>
          <a:xfrm>
            <a:off x="226423" y="1452682"/>
            <a:ext cx="8393724" cy="1358882"/>
          </a:xfrm>
          <a:prstGeom prst="flowChartProcess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/>
          <a:srcRect r="53611"/>
          <a:stretch/>
        </p:blipFill>
        <p:spPr>
          <a:xfrm>
            <a:off x="945905" y="4750813"/>
            <a:ext cx="2342386" cy="20444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8"/>
          <a:srcRect l="51710"/>
          <a:stretch/>
        </p:blipFill>
        <p:spPr>
          <a:xfrm>
            <a:off x="5486400" y="4750813"/>
            <a:ext cx="2438400" cy="20444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855296" y="862939"/>
                <a:ext cx="322190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𝑑𝑒𝑎𝑡h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dirty="0"/>
                        <m:t>00,000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296" y="862939"/>
                <a:ext cx="3221904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30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0" y="3124200"/>
            <a:ext cx="9144000" cy="60960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Jupyter Demo Simulation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Estimating a rate from Poisson data: an idealized example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11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177" y="28194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</a:t>
            </a:r>
            <a:r>
              <a:rPr lang="en-US" b="1" dirty="0">
                <a:solidFill>
                  <a:srgbClr val="3333FF"/>
                </a:solidFill>
              </a:rPr>
              <a:t>Exponential Likelihood-Gamma Prior</a:t>
            </a:r>
          </a:p>
        </p:txBody>
      </p:sp>
    </p:spTree>
    <p:extLst>
      <p:ext uri="{BB962C8B-B14F-4D97-AF65-F5344CB8AC3E}">
        <p14:creationId xmlns:p14="http://schemas.microsoft.com/office/powerpoint/2010/main" val="33559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8938" y="732555"/>
                <a:ext cx="8387862" cy="669992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Likelihood :</a:t>
                </a:r>
                <a:r>
                  <a:rPr lang="en-US" dirty="0" smtClean="0"/>
                  <a:t> </a:t>
                </a:r>
                <a:endParaRPr lang="en-US" b="0" dirty="0" smtClean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/>
                        </a:rPr>
                        <m:t>Exp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/>
                        </a:rPr>
                        <m:t>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38" y="732555"/>
                <a:ext cx="8387862" cy="669992"/>
              </a:xfrm>
              <a:prstGeom prst="rect">
                <a:avLst/>
              </a:prstGeom>
              <a:blipFill>
                <a:blip r:embed="rId2"/>
                <a:stretch>
                  <a:fillRect l="-508" t="-3571" b="-4464"/>
                </a:stretch>
              </a:blip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07377" y="2990554"/>
                <a:ext cx="9223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77" y="2990554"/>
                <a:ext cx="922368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445476" y="2633388"/>
            <a:ext cx="8393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Posterior :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93076" y="1524000"/>
                <a:ext cx="8393724" cy="944489"/>
              </a:xfrm>
              <a:prstGeom prst="rect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rgbClr val="3333FF"/>
                    </a:solidFill>
                  </a:rPr>
                  <a:t>Prior:</a:t>
                </a:r>
                <a:endParaRPr lang="en-US" dirty="0">
                  <a:solidFill>
                    <a:srgbClr val="3333F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𝜆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Gamma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</m:e>
                      </m:d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𝛽𝜆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76" y="1524000"/>
                <a:ext cx="8393724" cy="944489"/>
              </a:xfrm>
              <a:prstGeom prst="rect">
                <a:avLst/>
              </a:prstGeom>
              <a:blipFill>
                <a:blip r:embed="rId4"/>
                <a:stretch>
                  <a:fillRect l="-508" t="-2548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owchart: Process 6"/>
          <p:cNvSpPr/>
          <p:nvPr/>
        </p:nvSpPr>
        <p:spPr>
          <a:xfrm>
            <a:off x="293076" y="2589942"/>
            <a:ext cx="8393724" cy="4191858"/>
          </a:xfrm>
          <a:prstGeom prst="flowChartProcess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204188" y="3007422"/>
                <a:ext cx="5661783" cy="38275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𝜆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𝛼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Γ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𝛽𝜆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  <a:ea typeface="Cambria Math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𝛽𝜆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  <a:ea typeface="Cambria Math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acc>
                            <m:accPr>
                              <m:chr m:val="̅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sup>
                      </m:sSup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𝛽𝜆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Gamma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188" y="3007422"/>
                <a:ext cx="5661783" cy="38275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821795" y="2990554"/>
                <a:ext cx="48924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a sequence of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i.i.d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. observation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795" y="2990554"/>
                <a:ext cx="4892493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Exponential Likelihood-Gamma Prior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191000" y="5486400"/>
                <a:ext cx="1285095" cy="4630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acc>
                        <m:accPr>
                          <m:chr m:val="̅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acc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486400"/>
                <a:ext cx="1285095" cy="463012"/>
              </a:xfrm>
              <a:prstGeom prst="rect">
                <a:avLst/>
              </a:prstGeom>
              <a:blipFill>
                <a:blip r:embed="rId7"/>
                <a:stretch>
                  <a:fillRect t="-138158" r="-55238" b="-20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800890" y="816640"/>
                <a:ext cx="1058110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latin typeface="Cambria Math" panose="02040503050406030204" pitchFamily="18" charset="0"/>
                          <a:ea typeface="Cambria Math"/>
                        </a:rPr>
                        <m:t>E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890" y="816640"/>
                <a:ext cx="1058110" cy="5549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60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Exponential Likelihood-Gamma Prior (Example)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6585" y="791071"/>
            <a:ext cx="8839200" cy="830997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 machine continuously produces nylon filament. From time to time the filament snaps. Suppose that the time intervals, in minutes, between snaps are random, independent and have an </a:t>
            </a:r>
            <a:r>
              <a:rPr lang="en-US" sz="1600" dirty="0" smtClean="0">
                <a:solidFill>
                  <a:srgbClr val="0070C0"/>
                </a:solidFill>
              </a:rPr>
              <a:t>exponential distribution.</a:t>
            </a:r>
            <a:endParaRPr lang="en-US" sz="1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04800" y="1752600"/>
                <a:ext cx="7949036" cy="1051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Time interval between two successive failures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/>
                      </a:rPr>
                      <m:t>Exp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	The mean time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752600"/>
                <a:ext cx="7949036" cy="1051891"/>
              </a:xfrm>
              <a:prstGeom prst="rect">
                <a:avLst/>
              </a:prstGeom>
              <a:blipFill>
                <a:blip r:embed="rId3"/>
                <a:stretch>
                  <a:fillRect l="-460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04800" y="2581088"/>
                <a:ext cx="6310254" cy="7629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ea typeface="Cambria Math"/>
                  </a:rPr>
                  <a:t>Piror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𝜆</m:t>
                    </m:r>
                    <m:r>
                      <a:rPr lang="en-US">
                        <a:latin typeface="Cambria Math" panose="02040503050406030204" pitchFamily="18" charset="0"/>
                        <a:ea typeface="Cambria Math"/>
                      </a:rPr>
                      <m:t>~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/>
                      </a:rPr>
                      <m:t>Gamma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=6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=1800</m:t>
                        </m:r>
                      </m:e>
                    </m:d>
                  </m:oMath>
                </a14:m>
                <a:endParaRPr lang="en-US" dirty="0" smtClean="0">
                  <a:ea typeface="Cambria Math"/>
                </a:endParaRPr>
              </a:p>
              <a:p>
                <a:r>
                  <a:rPr lang="en-US" dirty="0" smtClean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=0.0033,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1800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1.85 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581088"/>
                <a:ext cx="6310254" cy="762901"/>
              </a:xfrm>
              <a:prstGeom prst="rect">
                <a:avLst/>
              </a:prstGeom>
              <a:blipFill>
                <a:blip r:embed="rId4"/>
                <a:stretch>
                  <a:fillRect l="-580" t="-3968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04800" y="3387320"/>
                <a:ext cx="8750985" cy="10389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ea typeface="Cambria Math"/>
                  </a:rPr>
                  <a:t>The mean time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follows the </a:t>
                </a:r>
                <a:r>
                  <a:rPr lang="en-US" i="1" dirty="0" smtClean="0"/>
                  <a:t>invers-Gamma</a:t>
                </a:r>
                <a:r>
                  <a:rPr lang="en-US" dirty="0" smtClean="0"/>
                  <a:t> distribution, since its inverse follow Gamma 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ea typeface="Cambria Math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387320"/>
                <a:ext cx="8750985" cy="1038939"/>
              </a:xfrm>
              <a:prstGeom prst="rect">
                <a:avLst/>
              </a:prstGeom>
              <a:blipFill>
                <a:blip r:embed="rId5"/>
                <a:stretch>
                  <a:fillRect l="-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251015" y="4078602"/>
                <a:ext cx="3422284" cy="545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𝜆</m:t>
                      </m:r>
                      <m:r>
                        <a:rPr lang="en-US" sz="1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1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Gamma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n-US" sz="1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→</m:t>
                      </m:r>
                      <m:r>
                        <a:rPr lang="en-US" sz="1400" i="1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</m:e>
                      </m:d>
                      <m:r>
                        <a:rPr lang="en-US" sz="1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l-GR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𝛽𝜆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015" y="4078602"/>
                <a:ext cx="3422284" cy="545277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09600" y="4062001"/>
                <a:ext cx="5143203" cy="1195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E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𝛼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Γ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𝛽𝜆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60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         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𝛼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−1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nary>
                        <m:nary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𝛼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Γ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−1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−1−1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𝛽𝜆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𝛽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𝛼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062001"/>
                <a:ext cx="5143203" cy="11959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33400" y="5250119"/>
                <a:ext cx="2402837" cy="650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latin typeface="Cambria Math" panose="02040503050406030204" pitchFamily="18" charset="0"/>
                          <a:ea typeface="Cambria Math"/>
                        </a:rPr>
                        <m:t>E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−2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250119"/>
                <a:ext cx="2402837" cy="6505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53050" y="6030648"/>
                <a:ext cx="5456302" cy="694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/>
                        </a:rPr>
                        <m:t>Var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−2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𝛽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𝛼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−1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sz="1600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𝛼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−2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50" y="6030648"/>
                <a:ext cx="5456302" cy="6941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91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Exponential Likelihood-Gamma Prior (Example)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16585" y="1125849"/>
                <a:ext cx="30904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𝜆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Gamma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=6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=1800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85" y="1125849"/>
                <a:ext cx="309046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6585" y="762000"/>
                <a:ext cx="3257237" cy="382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Exp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𝜆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85" y="762000"/>
                <a:ext cx="3257237" cy="382284"/>
              </a:xfrm>
              <a:prstGeom prst="rect">
                <a:avLst/>
              </a:prstGeom>
              <a:blipFill>
                <a:blip r:embed="rId4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7200" y="1447800"/>
                <a:ext cx="7416517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ea typeface="Cambria Math"/>
                  </a:rPr>
                  <a:t>The prior mean for the time interval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  <a:ea typeface="Cambria Math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−1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1800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6−1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=360(5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hours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47800"/>
                <a:ext cx="7416517" cy="506870"/>
              </a:xfrm>
              <a:prstGeom prst="rect">
                <a:avLst/>
              </a:prstGeom>
              <a:blipFill>
                <a:blip r:embed="rId5"/>
                <a:stretch>
                  <a:fillRect l="-493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57200" y="1910516"/>
                <a:ext cx="8075865" cy="5527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ea typeface="Cambria Math"/>
                  </a:rPr>
                  <a:t>The prior variance for the time interval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−2</m:t>
                            </m:r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1800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5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=32,400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10516"/>
                <a:ext cx="8075865" cy="552780"/>
              </a:xfrm>
              <a:prstGeom prst="rect">
                <a:avLst/>
              </a:prstGeom>
              <a:blipFill>
                <a:blip r:embed="rId6"/>
                <a:stretch>
                  <a:fillRect l="-453"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57200" y="2396187"/>
                <a:ext cx="7142725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ea typeface="Cambria Math"/>
                  </a:rPr>
                  <a:t>The prior std. for the time interval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/>
                      </a:rPr>
                      <m:t>std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32,400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=180(</m:t>
                    </m:r>
                    <m:r>
                      <m:rPr>
                        <m:nor/>
                      </m:rPr>
                      <a:rPr lang="en-US" dirty="0"/>
                      <m:t>3</m:t>
                    </m:r>
                    <m:r>
                      <m:rPr>
                        <m:nor/>
                      </m:rPr>
                      <a:rPr lang="en-US" dirty="0"/>
                      <m:t>hours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396187"/>
                <a:ext cx="7142725" cy="506870"/>
              </a:xfrm>
              <a:prstGeom prst="rect">
                <a:avLst/>
              </a:prstGeom>
              <a:blipFill>
                <a:blip r:embed="rId7"/>
                <a:stretch>
                  <a:fillRect l="-512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86105" y="3408602"/>
            <a:ext cx="8839200" cy="92333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Observations: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55 30 231 592 141 139 695 56 803 642 1890 208 246 183 38 486 264 1091 368 222 662 150 2 133 417 418 743 216 138 306 201 145 804 193 66 577 773 268 388 861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29648" y="4443212"/>
                <a:ext cx="71006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Gamma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Gamma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40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1,800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15,841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48" y="4443212"/>
                <a:ext cx="7100662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216585" y="4862618"/>
                <a:ext cx="8890191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ea typeface="Cambria Math"/>
                  </a:rPr>
                  <a:t>The </a:t>
                </a:r>
                <a:r>
                  <a:rPr lang="en-US" dirty="0" smtClean="0">
                    <a:ea typeface="Cambria Math"/>
                  </a:rPr>
                  <a:t>posterior </a:t>
                </a:r>
                <a:r>
                  <a:rPr lang="en-US" dirty="0" smtClean="0">
                    <a:ea typeface="Cambria Math"/>
                  </a:rPr>
                  <a:t>mean for the time interval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  <a:ea typeface="Cambria Math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−1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1800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+15,841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46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−1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392.0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/>
                      </a:rPr>
                      <m:t>minutes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85" y="4862618"/>
                <a:ext cx="8890191" cy="506870"/>
              </a:xfrm>
              <a:prstGeom prst="rect">
                <a:avLst/>
              </a:prstGeom>
              <a:blipFill>
                <a:blip r:embed="rId9"/>
                <a:stretch>
                  <a:fillRect l="-480" r="-69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216585" y="5325334"/>
                <a:ext cx="8975662" cy="5527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ea typeface="Cambria Math"/>
                  </a:rPr>
                  <a:t>The </a:t>
                </a:r>
                <a:r>
                  <a:rPr lang="en-US" dirty="0">
                    <a:ea typeface="Cambria Math"/>
                  </a:rPr>
                  <a:t>posterior </a:t>
                </a:r>
                <a:r>
                  <a:rPr lang="en-US" dirty="0" smtClean="0">
                    <a:ea typeface="Cambria Math"/>
                  </a:rPr>
                  <a:t>variance for the time interval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−2</m:t>
                            </m:r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17641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4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5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3492.76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85" y="5325334"/>
                <a:ext cx="8975662" cy="552780"/>
              </a:xfrm>
              <a:prstGeom prst="rect">
                <a:avLst/>
              </a:prstGeom>
              <a:blipFill>
                <a:blip r:embed="rId10"/>
                <a:stretch>
                  <a:fillRect l="-476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216585" y="5811005"/>
                <a:ext cx="8132291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ea typeface="Cambria Math"/>
                  </a:rPr>
                  <a:t>The </a:t>
                </a:r>
                <a:r>
                  <a:rPr lang="en-US" dirty="0">
                    <a:ea typeface="Cambria Math"/>
                  </a:rPr>
                  <a:t>posterior </a:t>
                </a:r>
                <a:r>
                  <a:rPr lang="en-US" dirty="0" smtClean="0">
                    <a:ea typeface="Cambria Math"/>
                  </a:rPr>
                  <a:t>std. for the time interval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/>
                      </a:rPr>
                      <m:t>std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3492.76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59.1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b="0" i="0" dirty="0" smtClean="0"/>
                      <m:t>1</m:t>
                    </m:r>
                    <m:r>
                      <m:rPr>
                        <m:nor/>
                      </m:rPr>
                      <a:rPr lang="en-US" dirty="0"/>
                      <m:t>hours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85" y="5811005"/>
                <a:ext cx="8132291" cy="506870"/>
              </a:xfrm>
              <a:prstGeom prst="rect">
                <a:avLst/>
              </a:prstGeom>
              <a:blipFill>
                <a:blip r:embed="rId11"/>
                <a:stretch>
                  <a:fillRect l="-525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5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177" y="28194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</a:t>
            </a:r>
            <a:r>
              <a:rPr lang="en-US" b="1" dirty="0">
                <a:solidFill>
                  <a:srgbClr val="3333FF"/>
                </a:solidFill>
              </a:rPr>
              <a:t> Normal Likelihood-Normal Prior (unknown mean and known variance)</a:t>
            </a:r>
          </a:p>
        </p:txBody>
      </p:sp>
    </p:spTree>
    <p:extLst>
      <p:ext uri="{BB962C8B-B14F-4D97-AF65-F5344CB8AC3E}">
        <p14:creationId xmlns:p14="http://schemas.microsoft.com/office/powerpoint/2010/main" val="61126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Exchangeability </a:t>
            </a:r>
            <a:endParaRPr lang="en-US" b="1" dirty="0">
              <a:solidFill>
                <a:srgbClr val="3333FF"/>
              </a:solidFill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925548" y="1185366"/>
            <a:ext cx="2971800" cy="472231"/>
            <a:chOff x="1905000" y="1676400"/>
            <a:chExt cx="3836277" cy="609600"/>
          </a:xfrm>
        </p:grpSpPr>
        <p:pic>
          <p:nvPicPr>
            <p:cNvPr id="5122" name="Picture 2" descr="http://cfile10.uf.tistory.com/image/2514824256717AE72ACC9C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676400"/>
              <a:ext cx="1278759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http://cfile10.uf.tistory.com/image/2514824256717AE72ACC9C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3759" y="1676400"/>
              <a:ext cx="1278759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http://cfile10.uf.tistory.com/image/2514824256717AE72ACC9C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2518" y="1676400"/>
              <a:ext cx="1278759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5496259" y="1185366"/>
            <a:ext cx="2990674" cy="518979"/>
            <a:chOff x="1886126" y="2403258"/>
            <a:chExt cx="3884604" cy="674105"/>
          </a:xfrm>
        </p:grpSpPr>
        <p:pic>
          <p:nvPicPr>
            <p:cNvPr id="31" name="Picture 2" descr="http://cfile10.uf.tistory.com/image/2514824256717AE72ACC9C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91" r="-2"/>
            <a:stretch/>
          </p:blipFill>
          <p:spPr bwMode="auto">
            <a:xfrm>
              <a:off x="1886126" y="2438400"/>
              <a:ext cx="658253" cy="638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http://cfile10.uf.tistory.com/image/2514824256717AE72ACC9C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91" r="-2"/>
            <a:stretch/>
          </p:blipFill>
          <p:spPr bwMode="auto">
            <a:xfrm>
              <a:off x="2544379" y="2403258"/>
              <a:ext cx="658253" cy="638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http://cfile10.uf.tistory.com/image/2514824256717AE72ACC9C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48604"/>
            <a:stretch/>
          </p:blipFill>
          <p:spPr bwMode="auto">
            <a:xfrm>
              <a:off x="5081848" y="2426675"/>
              <a:ext cx="688882" cy="638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http://cfile10.uf.tistory.com/image/2514824256717AE72ACC9C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48604"/>
            <a:stretch/>
          </p:blipFill>
          <p:spPr bwMode="auto">
            <a:xfrm>
              <a:off x="4454224" y="2438400"/>
              <a:ext cx="688882" cy="638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http://cfile10.uf.tistory.com/image/2514824256717AE72ACC9C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48604"/>
            <a:stretch/>
          </p:blipFill>
          <p:spPr bwMode="auto">
            <a:xfrm>
              <a:off x="3802623" y="2426676"/>
              <a:ext cx="688882" cy="638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http://cfile10.uf.tistory.com/image/2514824256717AE72ACC9C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91" r="-2"/>
            <a:stretch/>
          </p:blipFill>
          <p:spPr bwMode="auto">
            <a:xfrm>
              <a:off x="3202632" y="2426677"/>
              <a:ext cx="658253" cy="638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228600" y="987954"/>
                <a:ext cx="5029200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(                      )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987954"/>
                <a:ext cx="5029200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343400" y="1036760"/>
                <a:ext cx="5029200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(                      )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036760"/>
                <a:ext cx="5029200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267200" y="811649"/>
            <a:ext cx="76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 smtClean="0"/>
              <a:t>=</a:t>
            </a:r>
            <a:endParaRPr lang="en-US" sz="7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46944" y="1905000"/>
                <a:ext cx="854465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Definition 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Infinite exchangeability</a:t>
                </a:r>
                <a:r>
                  <a:rPr lang="en-US" dirty="0" smtClean="0"/>
                  <a:t>). We say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dirty="0" smtClean="0"/>
                  <a:t> is an infinitely exchangeable sequence of random variables if,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, the joint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invariant to permutation of the indices. That is, for any permutation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, </a:t>
                </a:r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4" y="1905000"/>
                <a:ext cx="8544656" cy="923330"/>
              </a:xfrm>
              <a:prstGeom prst="rect">
                <a:avLst/>
              </a:prstGeom>
              <a:blipFill>
                <a:blip r:embed="rId8"/>
                <a:stretch>
                  <a:fillRect l="-571" t="-3974" r="-999" b="-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2819400" y="3065405"/>
                <a:ext cx="4052584" cy="4142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065405"/>
                <a:ext cx="4052584" cy="41428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446944" y="3661568"/>
            <a:ext cx="3086100" cy="64633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R.V.s are independent and identically distributed (</a:t>
            </a:r>
            <a:r>
              <a:rPr lang="en-US" dirty="0" err="1" smtClean="0"/>
              <a:t>i.i.d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679831" y="3686712"/>
            <a:ext cx="262889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Random variables are infinitely exchangeability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18344" y="3700533"/>
            <a:ext cx="228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3333FF"/>
                </a:solidFill>
              </a:rPr>
              <a:t>I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314592" y="3732878"/>
            <a:ext cx="372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E</a:t>
            </a:r>
            <a:endParaRPr lang="en-US" sz="3000" b="1" dirty="0">
              <a:solidFill>
                <a:srgbClr val="FF0000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694235" y="3581400"/>
            <a:ext cx="1735016" cy="942199"/>
            <a:chOff x="4056184" y="4495800"/>
            <a:chExt cx="1735016" cy="942199"/>
          </a:xfrm>
        </p:grpSpPr>
        <p:sp>
          <p:nvSpPr>
            <p:cNvPr id="64" name="Oval 63"/>
            <p:cNvSpPr/>
            <p:nvPr/>
          </p:nvSpPr>
          <p:spPr>
            <a:xfrm>
              <a:off x="4056184" y="4495800"/>
              <a:ext cx="1735016" cy="9421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         E     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4322884" y="4753735"/>
              <a:ext cx="685800" cy="55093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3333FF"/>
                  </a:solidFill>
                </a:rPr>
                <a:t>I</a:t>
              </a:r>
              <a:endParaRPr lang="en-US" sz="3200" dirty="0">
                <a:solidFill>
                  <a:srgbClr val="3333FF"/>
                </a:solidFill>
              </a:endParaRPr>
            </a:p>
          </p:txBody>
        </p:sp>
      </p:grpSp>
      <p:sp>
        <p:nvSpPr>
          <p:cNvPr id="8" name="Can 7"/>
          <p:cNvSpPr/>
          <p:nvPr/>
        </p:nvSpPr>
        <p:spPr>
          <a:xfrm>
            <a:off x="1404618" y="5526863"/>
            <a:ext cx="1384212" cy="873937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82136" y="5815821"/>
            <a:ext cx="230065" cy="269063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568165" y="5829299"/>
            <a:ext cx="230065" cy="269063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798230" y="6087774"/>
            <a:ext cx="230065" cy="269063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510755" y="5829299"/>
            <a:ext cx="253740" cy="2802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flipH="1">
            <a:off x="2275748" y="6045606"/>
            <a:ext cx="241248" cy="2690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756712" y="5134882"/>
                <a:ext cx="34790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712" y="5134882"/>
                <a:ext cx="3479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3543748" y="6039134"/>
                <a:ext cx="40836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748" y="6039134"/>
                <a:ext cx="4083618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182094" y="6336268"/>
            <a:ext cx="262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Not independent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29671" y="5389630"/>
            <a:ext cx="262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Exchangeable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Arc 13"/>
          <p:cNvSpPr/>
          <p:nvPr/>
        </p:nvSpPr>
        <p:spPr>
          <a:xfrm rot="19821970">
            <a:off x="2153118" y="5189373"/>
            <a:ext cx="918995" cy="762000"/>
          </a:xfrm>
          <a:prstGeom prst="arc">
            <a:avLst>
              <a:gd name="adj1" fmla="val 11144438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505969" y="5190448"/>
            <a:ext cx="102843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Check!!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93076" y="2514600"/>
            <a:ext cx="8393724" cy="1667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Normal Likelihood-Normal Prior (unknown </a:t>
            </a:r>
            <a:r>
              <a:rPr lang="en-US" b="1" dirty="0">
                <a:solidFill>
                  <a:srgbClr val="3333FF"/>
                </a:solidFill>
              </a:rPr>
              <a:t>mean and known variance</a:t>
            </a:r>
            <a:r>
              <a:rPr lang="en-US" b="1" dirty="0" smtClean="0">
                <a:solidFill>
                  <a:srgbClr val="3333FF"/>
                </a:solidFill>
              </a:rPr>
              <a:t>)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3224" y="2589151"/>
            <a:ext cx="3102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Prior predictive distribution 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905000" y="3423322"/>
                <a:ext cx="4311245" cy="691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∞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423322"/>
                <a:ext cx="4311245" cy="6914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3076" y="2969295"/>
                <a:ext cx="845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Before the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are considered, the distribution of the unknown but observable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is </a:t>
                </a:r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76" y="2969295"/>
                <a:ext cx="8458200" cy="369332"/>
              </a:xfrm>
              <a:prstGeom prst="rect">
                <a:avLst/>
              </a:prstGeom>
              <a:blipFill>
                <a:blip r:embed="rId3"/>
                <a:stretch>
                  <a:fillRect l="-57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8938" y="732555"/>
                <a:ext cx="8387862" cy="83042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B050"/>
                    </a:solidFill>
                  </a:rPr>
                  <a:t>Likelihood :</a:t>
                </a:r>
                <a:r>
                  <a:rPr lang="en-US" sz="1400" dirty="0" smtClean="0"/>
                  <a:t> </a:t>
                </a:r>
                <a:endParaRPr lang="en-US" sz="1400" b="0" dirty="0" smtClean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/>
                        </a:rPr>
                        <m:t>𝑁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/>
                        </a:rPr>
                        <m:t>→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/>
                              <a:ea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38" y="732555"/>
                <a:ext cx="8387862" cy="830420"/>
              </a:xfrm>
              <a:prstGeom prst="rect">
                <a:avLst/>
              </a:prstGeom>
              <a:blipFill>
                <a:blip r:embed="rId4"/>
                <a:stretch>
                  <a:fillRect l="-145" t="-725"/>
                </a:stretch>
              </a:blip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93076" y="1600200"/>
                <a:ext cx="8393724" cy="830420"/>
              </a:xfrm>
              <a:prstGeom prst="rect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>
                    <a:solidFill>
                      <a:srgbClr val="3333FF"/>
                    </a:solidFill>
                  </a:rPr>
                  <a:t>Prior:</a:t>
                </a:r>
                <a:endParaRPr lang="en-US" sz="1400" dirty="0">
                  <a:solidFill>
                    <a:srgbClr val="3333F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~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/>
                        </a:rPr>
                        <m:t>𝑁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𝑜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/>
                              <a:ea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𝑜</m:t>
                                      </m:r>
                                    </m:sub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76" y="1600200"/>
                <a:ext cx="8393724" cy="830420"/>
              </a:xfrm>
              <a:prstGeom prst="rect">
                <a:avLst/>
              </a:prstGeom>
              <a:blipFill>
                <a:blip r:embed="rId5"/>
                <a:stretch>
                  <a:fillRect l="-145" t="-725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869449" y="1146929"/>
                <a:ext cx="2494850" cy="31072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ea typeface="Cambria Math"/>
                  </a:rPr>
                  <a:t>Note that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140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𝑌</m:t>
                        </m:r>
                      </m:sub>
                    </m:sSub>
                    <m:r>
                      <a:rPr lang="en-US" sz="1400" i="1">
                        <a:latin typeface="Cambria Math"/>
                        <a:ea typeface="Cambria Math"/>
                      </a:rPr>
                      <m:t>, (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400" dirty="0"/>
                  <a:t>is known)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449" y="1146929"/>
                <a:ext cx="2494850" cy="310726"/>
              </a:xfrm>
              <a:prstGeom prst="rect">
                <a:avLst/>
              </a:prstGeom>
              <a:blipFill>
                <a:blip r:embed="rId6"/>
                <a:stretch>
                  <a:fillRect l="-733" t="-1961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33400" y="4676571"/>
                <a:ext cx="33779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676571"/>
                <a:ext cx="3377912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083659" y="4680211"/>
                <a:ext cx="1541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659" y="4680211"/>
                <a:ext cx="154144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48640" y="5095685"/>
                <a:ext cx="3912610" cy="9644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5095685"/>
                <a:ext cx="3912610" cy="964431"/>
              </a:xfrm>
              <a:prstGeom prst="rect">
                <a:avLst/>
              </a:prstGeom>
              <a:blipFill>
                <a:blip r:embed="rId9"/>
                <a:stretch>
                  <a:fillRect b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083659" y="5095685"/>
                <a:ext cx="1852751" cy="3747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659" y="5095685"/>
                <a:ext cx="1852751" cy="374783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3400" y="6102154"/>
                <a:ext cx="2641108" cy="374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102154"/>
                <a:ext cx="2641108" cy="374846"/>
              </a:xfrm>
              <a:prstGeom prst="rect">
                <a:avLst/>
              </a:prstGeom>
              <a:blipFill>
                <a:blip r:embed="rId1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28600" y="4202668"/>
            <a:ext cx="27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(Without integration)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6" name="Arc 15"/>
          <p:cNvSpPr/>
          <p:nvPr/>
        </p:nvSpPr>
        <p:spPr>
          <a:xfrm>
            <a:off x="2156507" y="4492028"/>
            <a:ext cx="3011945" cy="777212"/>
          </a:xfrm>
          <a:prstGeom prst="arc">
            <a:avLst>
              <a:gd name="adj1" fmla="val 11090685"/>
              <a:gd name="adj2" fmla="val 21571096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>
            <a:off x="3779148" y="4880634"/>
            <a:ext cx="3081088" cy="563590"/>
          </a:xfrm>
          <a:prstGeom prst="arc">
            <a:avLst>
              <a:gd name="adj1" fmla="val 10802897"/>
              <a:gd name="adj2" fmla="val 14460378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8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8938" y="732555"/>
                <a:ext cx="8387862" cy="1041439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Likelihood :</a:t>
                </a:r>
                <a:r>
                  <a:rPr lang="en-US" dirty="0" smtClean="0"/>
                  <a:t> </a:t>
                </a:r>
                <a:endParaRPr lang="en-US" b="0" dirty="0" smtClean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/>
                        </a:rPr>
                        <m:t>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38" y="732555"/>
                <a:ext cx="8387862" cy="1041439"/>
              </a:xfrm>
              <a:prstGeom prst="rect">
                <a:avLst/>
              </a:prstGeom>
              <a:blipFill>
                <a:blip r:embed="rId2"/>
                <a:stretch>
                  <a:fillRect l="-508" t="-2312"/>
                </a:stretch>
              </a:blip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09600" y="3264932"/>
                <a:ext cx="67646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264932"/>
                <a:ext cx="676467" cy="276999"/>
              </a:xfrm>
              <a:prstGeom prst="rect">
                <a:avLst/>
              </a:prstGeom>
              <a:blipFill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93076" y="2895600"/>
            <a:ext cx="8393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Posterior :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93076" y="1797107"/>
                <a:ext cx="8393724" cy="1041439"/>
              </a:xfrm>
              <a:prstGeom prst="rect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rgbClr val="3333FF"/>
                    </a:solidFill>
                  </a:rPr>
                  <a:t>Prior:</a:t>
                </a:r>
                <a:endParaRPr lang="en-US" dirty="0">
                  <a:solidFill>
                    <a:srgbClr val="3333F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𝑜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𝑜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76" y="1797107"/>
                <a:ext cx="8393724" cy="1041439"/>
              </a:xfrm>
              <a:prstGeom prst="rect">
                <a:avLst/>
              </a:prstGeom>
              <a:blipFill>
                <a:blip r:embed="rId4"/>
                <a:stretch>
                  <a:fillRect l="-508" t="-2890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owchart: Process 6"/>
          <p:cNvSpPr/>
          <p:nvPr/>
        </p:nvSpPr>
        <p:spPr>
          <a:xfrm>
            <a:off x="293076" y="2929054"/>
            <a:ext cx="8393724" cy="3656900"/>
          </a:xfrm>
          <a:prstGeom prst="flowChartProcess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204188" y="3269634"/>
                <a:ext cx="5661783" cy="3503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120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12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func>
                            <m:func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/>
                                  <a:ea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𝜃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  <m:sSubSup>
                                        <m:sSub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sub>
                                        <m:sup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  <m:r>
                                <a:rPr lang="en-US" sz="1200" i="1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</m:e>
                          </m:func>
                        </m:e>
                      </m:nary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𝑜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latin typeface="Cambria Math"/>
                              <a:ea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𝑜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200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/>
                          <a:ea typeface="Cambria Math"/>
                        </a:rPr>
                        <m:t>∝</m:t>
                      </m:r>
                      <m:func>
                        <m:func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latin typeface="Cambria Math"/>
                              <a:ea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𝜃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  <m:sSubSup>
                                        <m:sSub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sub>
                                        <m:sup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nary>
                              <m:r>
                                <a:rPr lang="en-US" sz="12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200" i="1" dirty="0">
                  <a:latin typeface="Cambria Math"/>
                  <a:ea typeface="Cambria Math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latin typeface="Cambria Math"/>
                              <a:ea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200" i="1">
                                                          <a:latin typeface="Cambria Math" panose="02040503050406030204" pitchFamily="18" charset="0"/>
                                                          <a:ea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200" i="1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200" i="1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nary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𝜃</m:t>
                                              </m:r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200" i="1" dirty="0">
                  <a:latin typeface="Cambria Math"/>
                  <a:ea typeface="Cambria Math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latin typeface="Cambria Math"/>
                              <a:ea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nary>
                                    <m:naryPr>
                                      <m:chr m:val="∑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𝜃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sSubSup>
                                        <m:sSub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sub>
                                        <m:sup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200" i="1" dirty="0">
                  <a:latin typeface="Cambria Math"/>
                  <a:ea typeface="Cambria Math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latin typeface="Cambria Math"/>
                              <a:ea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nary>
                                    <m:naryPr>
                                      <m:chr m:val="∑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−2</m:t>
                                              </m:r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𝜃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+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 </m:t>
                                          </m:r>
                                        </m:sup>
                                      </m:sSup>
                                    </m:e>
                                  </m:nary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sSubSup>
                                        <m:sSub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sub>
                                        <m:sup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−2</m:t>
                                          </m:r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+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 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188" y="3269634"/>
                <a:ext cx="5661783" cy="3503523"/>
              </a:xfrm>
              <a:prstGeom prst="rect">
                <a:avLst/>
              </a:prstGeom>
              <a:blipFill>
                <a:blip r:embed="rId5"/>
                <a:stretch>
                  <a:fillRect l="-6034" t="-1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895600" y="3276600"/>
                <a:ext cx="33200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 smtClean="0">
                    <a:solidFill>
                      <a:srgbClr val="FF0000"/>
                    </a:solidFill>
                  </a:rPr>
                  <a:t> is a sequence of </a:t>
                </a:r>
                <a:r>
                  <a:rPr lang="en-US" sz="1200" dirty="0" err="1" smtClean="0">
                    <a:solidFill>
                      <a:srgbClr val="FF0000"/>
                    </a:solidFill>
                  </a:rPr>
                  <a:t>i.i.d</a:t>
                </a:r>
                <a:r>
                  <a:rPr lang="en-US" sz="1200" dirty="0" smtClean="0">
                    <a:solidFill>
                      <a:srgbClr val="FF0000"/>
                    </a:solidFill>
                  </a:rPr>
                  <a:t>. observation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276600"/>
                <a:ext cx="3320076" cy="276999"/>
              </a:xfrm>
              <a:prstGeom prst="rect">
                <a:avLst/>
              </a:prstGeom>
              <a:blipFill>
                <a:blip r:embed="rId6"/>
                <a:stretch>
                  <a:fillRect t="-22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Normal Likelihood-Normal Prior (unknown </a:t>
            </a:r>
            <a:r>
              <a:rPr lang="en-US" b="1" dirty="0">
                <a:solidFill>
                  <a:srgbClr val="3333FF"/>
                </a:solidFill>
              </a:rPr>
              <a:t>mean and known variance</a:t>
            </a:r>
            <a:r>
              <a:rPr lang="en-US" b="1" dirty="0" smtClean="0">
                <a:solidFill>
                  <a:srgbClr val="3333FF"/>
                </a:solidFill>
              </a:rPr>
              <a:t>)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869449" y="1146929"/>
                <a:ext cx="3274551" cy="37317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ea typeface="Cambria Math"/>
                  </a:rPr>
                  <a:t>Note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𝑌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, 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is known)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449" y="1146929"/>
                <a:ext cx="3274551" cy="373179"/>
              </a:xfrm>
              <a:prstGeom prst="rect">
                <a:avLst/>
              </a:prstGeom>
              <a:blipFill>
                <a:blip r:embed="rId7"/>
                <a:stretch>
                  <a:fillRect l="-1676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75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43000" y="903526"/>
                <a:ext cx="5154681" cy="6101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/>
                          <a:ea typeface="Cambria Math"/>
                        </a:rPr>
                        <m:t>∝</m:t>
                      </m:r>
                      <m:func>
                        <m:func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latin typeface="Cambria Math"/>
                              <a:ea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nary>
                                    <m:naryPr>
                                      <m:chr m:val="∑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20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−2</m:t>
                                              </m:r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𝜃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+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2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 </m:t>
                                          </m:r>
                                        </m:sup>
                                      </m:sSup>
                                    </m:e>
                                  </m:nary>
                                  <m:r>
                                    <a:rPr lang="en-US" sz="1200" b="0" i="1" smtClean="0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sSubSup>
                                        <m:sSub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sub>
                                        <m:sup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−2</m:t>
                                          </m:r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+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/>
                                          <a:ea typeface="Cambria Math"/>
                                        </a:rPr>
                                        <m:t> 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200" i="1" dirty="0" smtClean="0">
                  <a:latin typeface="Cambria Math"/>
                  <a:ea typeface="Cambria Math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latin typeface="Cambria Math"/>
                              <a:ea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nary>
                                    <m:naryPr>
                                      <m:chr m:val="∑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−2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  <m:r>
                                            <a:rPr lang="en-US" sz="120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𝑛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2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sz="12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sup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 </m:t>
                                          </m:r>
                                        </m:sup>
                                      </m:sSup>
                                    </m:e>
                                  </m:nary>
                                  <m:r>
                                    <a:rPr lang="en-US" sz="1200" b="0" i="1" smtClean="0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sSubSup>
                                        <m:sSub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sub>
                                        <m:sup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−2</m:t>
                                      </m:r>
                                      <m:sSubSup>
                                        <m:sSub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sub>
                                        <m:sup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/>
                                          <a:ea typeface="Cambria Math"/>
                                        </a:rPr>
                                        <m:t> 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200" i="1" dirty="0" smtClean="0">
                  <a:latin typeface="Cambria Math"/>
                  <a:ea typeface="Cambria Math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latin typeface="Cambria Math"/>
                              <a:ea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nary>
                                    <m:naryPr>
                                      <m:chr m:val="∑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−2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𝑛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sup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 </m:t>
                                          </m:r>
                                        </m:sup>
                                      </m:sSup>
                                    </m:e>
                                  </m:nary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sSubSup>
                                        <m:sSub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sub>
                                        <m:sup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−2</m:t>
                                      </m:r>
                                      <m:sSubSup>
                                        <m:sSub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sub>
                                        <m:sup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 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200" i="1" dirty="0" smtClean="0">
                  <a:latin typeface="Cambria Math"/>
                  <a:ea typeface="Cambria Math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/>
                          <a:ea typeface="Cambria Math"/>
                        </a:rPr>
                        <m:t>∝</m:t>
                      </m:r>
                      <m:func>
                        <m:func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latin typeface="Cambria Math"/>
                              <a:ea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sub>
                                        <m:sup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  <m:sSubSup>
                                        <m:sSub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−2</m:t>
                                  </m:r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sub>
                                        <m:sup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sSubSup>
                                        <m:sSub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/>
                                      <a:ea typeface="Cambria Math"/>
                                    </a:rPr>
                                    <m:t>const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200" i="1" dirty="0">
                  <a:latin typeface="Cambria Math"/>
                  <a:ea typeface="Cambria Math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sz="1200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/>
                              <a:ea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𝑛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−2</m:t>
                                  </m:r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𝑛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  <m:sSubSup>
                                            <m:sSubSup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sSubSup>
                                            <m:sSubSup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/>
                                      <a:ea typeface="Cambria Math"/>
                                    </a:rPr>
                                    <m:t>const</m:t>
                                  </m:r>
                                  <m:r>
                                    <a:rPr lang="en-US" sz="120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200" i="1" dirty="0">
                  <a:latin typeface="Cambria Math"/>
                  <a:ea typeface="Cambria Math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sz="120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/>
                              <a:ea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−2</m:t>
                                  </m:r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𝑛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/>
                                      <a:ea typeface="Cambria Math"/>
                                    </a:rPr>
                                    <m:t>const</m:t>
                                  </m:r>
                                  <m:r>
                                    <a:rPr lang="en-US" sz="120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200" i="1" dirty="0">
                  <a:latin typeface="Cambria Math"/>
                  <a:ea typeface="Cambria Math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sz="120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/>
                              <a:ea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sub>
                                        <m:sup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−2</m:t>
                                  </m:r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f>
                                            <m:f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Sup>
                                                <m:sSubSupPr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𝑛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num>
                                            <m:den>
                                              <m:sSubSup>
                                                <m:sSubSupPr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num>
                                        <m:den>
                                          <m:f>
                                            <m:f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sSubSup>
                                                <m:sSubSupPr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𝑛</m:t>
                                              </m:r>
                                            </m:num>
                                            <m:den>
                                              <m:sSubSup>
                                                <m:sSubSupPr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/>
                                          <a:ea typeface="Cambria Math"/>
                                        </a:rPr>
                                        <m:t>const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200" i="1" dirty="0">
                  <a:latin typeface="Cambria Math"/>
                  <a:ea typeface="Cambria Math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sz="120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/>
                              <a:ea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sub>
                                        <m:sup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  <m:r>
                                        <a:rPr lang="en-US" sz="1200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f>
                                                <m:fPr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US" sz="1200" i="1">
                                                          <a:latin typeface="Cambria Math" panose="02040503050406030204" pitchFamily="18" charset="0"/>
                                                          <a:ea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200" i="1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𝜇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200" i="1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sSubSup>
                                                    <m:sSubSupPr>
                                                      <m:ctrlPr>
                                                        <a:rPr lang="en-US" sz="1200" i="1">
                                                          <a:latin typeface="Cambria Math" panose="02040503050406030204" pitchFamily="18" charset="0"/>
                                                          <a:ea typeface="Cambria Math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sz="1200" i="1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𝜏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200" i="1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sz="1200" i="1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bSup>
                                                </m:den>
                                              </m:f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𝑛</m:t>
                                                  </m:r>
                                                  <m:acc>
                                                    <m:accPr>
                                                      <m:chr m:val="̅"/>
                                                      <m:ctrlPr>
                                                        <a:rPr lang="en-US" sz="1200" i="1">
                                                          <a:latin typeface="Cambria Math" panose="02040503050406030204" pitchFamily="18" charset="0"/>
                                                          <a:ea typeface="Cambria Math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1200" i="1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</m:acc>
                                                </m:num>
                                                <m:den>
                                                  <m:sSubSup>
                                                    <m:sSubSupPr>
                                                      <m:ctrlPr>
                                                        <a:rPr lang="en-US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bSup>
                                                </m:den>
                                              </m:f>
                                            </m:num>
                                            <m:den>
                                              <m:f>
                                                <m:fPr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sSubSup>
                                                    <m:sSubSupPr>
                                                      <m:ctrlPr>
                                                        <a:rPr lang="en-US" sz="1200" i="1">
                                                          <a:latin typeface="Cambria Math" panose="02040503050406030204" pitchFamily="18" charset="0"/>
                                                          <a:ea typeface="Cambria Math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sz="1200" i="1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𝜏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200" i="1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sz="1200" i="1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bSup>
                                                </m:den>
                                              </m:f>
                                              <m:r>
                                                <a:rPr lang="en-US" sz="12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US" sz="1200" i="1" smtClean="0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12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𝑛</m:t>
                                                  </m:r>
                                                </m:num>
                                                <m:den>
                                                  <m:sSubSup>
                                                    <m:sSubSupPr>
                                                      <m:ctrlPr>
                                                        <a:rPr lang="en-US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bSup>
                                                </m:den>
                                              </m:f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2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  <a:p>
                <a:pPr>
                  <a:spcAft>
                    <a:spcPts val="1200"/>
                  </a:spcAft>
                </a:pPr>
                <a:endParaRPr lang="en-US" sz="1200" i="1" dirty="0" smtClean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903526"/>
                <a:ext cx="5154681" cy="61017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162936" y="1661997"/>
                <a:ext cx="1337417" cy="5964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∵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 </m:t>
                                      </m:r>
                                    </m:sup>
                                  </m:sSubSup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936" y="1661997"/>
                <a:ext cx="1337417" cy="596445"/>
              </a:xfrm>
              <a:prstGeom prst="rect">
                <a:avLst/>
              </a:prstGeom>
              <a:blipFill>
                <a:blip r:embed="rId3"/>
                <a:stretch>
                  <a:fillRect t="-96907" r="-56164" b="-150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Normal Likelihood-Normal Prior (unknown </a:t>
            </a:r>
            <a:r>
              <a:rPr lang="en-US" b="1" dirty="0">
                <a:solidFill>
                  <a:srgbClr val="3333FF"/>
                </a:solidFill>
              </a:rPr>
              <a:t>mean and known variance</a:t>
            </a:r>
            <a:r>
              <a:rPr lang="en-US" b="1" dirty="0" smtClean="0">
                <a:solidFill>
                  <a:srgbClr val="3333FF"/>
                </a:solidFill>
              </a:rPr>
              <a:t>)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45124" y="1103470"/>
                <a:ext cx="67646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24" y="1103470"/>
                <a:ext cx="676467" cy="276999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28600" y="734138"/>
            <a:ext cx="8393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Posterior 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228600" y="767591"/>
            <a:ext cx="8393724" cy="5880071"/>
          </a:xfrm>
          <a:prstGeom prst="flowChartProcess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Normal Likelihood-Normal Prior (unknown </a:t>
            </a:r>
            <a:r>
              <a:rPr lang="en-US" b="1" dirty="0">
                <a:solidFill>
                  <a:srgbClr val="3333FF"/>
                </a:solidFill>
              </a:rPr>
              <a:t>mean and known variance</a:t>
            </a:r>
            <a:r>
              <a:rPr lang="en-US" b="1" dirty="0" smtClean="0">
                <a:solidFill>
                  <a:srgbClr val="3333FF"/>
                </a:solidFill>
              </a:rPr>
              <a:t>)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57200" y="2192659"/>
                <a:ext cx="75360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92659"/>
                <a:ext cx="753604" cy="307777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8600" y="1572043"/>
                <a:ext cx="839372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Posterior 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𝑌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72043"/>
                <a:ext cx="8393724" cy="646331"/>
              </a:xfrm>
              <a:prstGeom prst="rect">
                <a:avLst/>
              </a:prstGeom>
              <a:blipFill>
                <a:blip r:embed="rId3"/>
                <a:stretch>
                  <a:fillRect l="-654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lowchart: Process 10"/>
          <p:cNvSpPr/>
          <p:nvPr/>
        </p:nvSpPr>
        <p:spPr>
          <a:xfrm>
            <a:off x="228600" y="1605791"/>
            <a:ext cx="8686800" cy="1366009"/>
          </a:xfrm>
          <a:prstGeom prst="flowChartProcess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66800" y="1893210"/>
                <a:ext cx="2760884" cy="927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𝑁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𝜃</m:t>
                          </m:r>
                        </m:e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den>
                          </m:f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893210"/>
                <a:ext cx="2760884" cy="9278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28600" y="2980495"/>
                <a:ext cx="23560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Posterior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: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980495"/>
                <a:ext cx="2356094" cy="369332"/>
              </a:xfrm>
              <a:prstGeom prst="rect">
                <a:avLst/>
              </a:prstGeom>
              <a:blipFill>
                <a:blip r:embed="rId5"/>
                <a:stretch>
                  <a:fillRect l="-1813" t="-9836" r="-12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593676" y="3405052"/>
                <a:ext cx="3507883" cy="10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</m:acc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den>
                      </m:f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3333FF"/>
                                  </a:solidFill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3333FF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  <m:acc>
                            <m:accPr>
                              <m:chr m:val="̅"/>
                              <m:ctrlPr>
                                <a:rPr lang="en-US" sz="1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676" y="3405052"/>
                <a:ext cx="3507883" cy="10907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28600" y="5472232"/>
                <a:ext cx="2611292" cy="372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Posterior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: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472232"/>
                <a:ext cx="2611292" cy="372538"/>
              </a:xfrm>
              <a:prstGeom prst="rect">
                <a:avLst/>
              </a:prstGeom>
              <a:blipFill>
                <a:blip r:embed="rId7"/>
                <a:stretch>
                  <a:fillRect l="-1636" t="-8197" r="-1168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255352" y="5928837"/>
                <a:ext cx="2016065" cy="7688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352" y="5928837"/>
                <a:ext cx="2016065" cy="7688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4953000" y="5472232"/>
            <a:ext cx="239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Posterior precision : 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434528" y="5941174"/>
                <a:ext cx="1522083" cy="681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528" y="5941174"/>
                <a:ext cx="1522083" cy="6810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270500" y="5880161"/>
                <a:ext cx="1849222" cy="482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rgbClr val="3333FF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sz="16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rgbClr val="3333FF"/>
                                </a:solidFill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3333FF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sz="1600" i="1">
                                <a:solidFill>
                                  <a:srgbClr val="3333FF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1600" dirty="0" smtClean="0">
                    <a:solidFill>
                      <a:srgbClr val="3333FF"/>
                    </a:solidFill>
                  </a:rPr>
                  <a:t>: Prior precision</a:t>
                </a:r>
                <a:endParaRPr lang="en-US" sz="16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500" y="5880161"/>
                <a:ext cx="1849222" cy="4823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281906" y="6436218"/>
                <a:ext cx="1837816" cy="421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600" dirty="0" smtClean="0">
                    <a:solidFill>
                      <a:srgbClr val="00B050"/>
                    </a:solidFill>
                  </a:rPr>
                  <a:t>: data precision</a:t>
                </a:r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906" y="6436218"/>
                <a:ext cx="1837816" cy="421782"/>
              </a:xfrm>
              <a:prstGeom prst="rect">
                <a:avLst/>
              </a:prstGeom>
              <a:blipFill>
                <a:blip r:embed="rId11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90101" y="4477572"/>
                <a:ext cx="7872886" cy="932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Prior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becomes accurate and influence more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↓⇒</m:t>
                    </m:r>
                  </m:oMath>
                </a14:m>
                <a:r>
                  <a:rPr lang="en-US" dirty="0" smtClean="0"/>
                  <a:t> the data become precise, making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stronger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ea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 stronger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01" y="4477572"/>
                <a:ext cx="7872886" cy="932628"/>
              </a:xfrm>
              <a:prstGeom prst="rect">
                <a:avLst/>
              </a:prstGeom>
              <a:blipFill>
                <a:blip r:embed="rId12"/>
                <a:stretch>
                  <a:fillRect l="-542" t="-3268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20333" y="3559012"/>
                <a:ext cx="26287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3333FF"/>
                            </a:solidFill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1600" i="1">
                            <a:solidFill>
                              <a:srgbClr val="3333FF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rgbClr val="3333FF"/>
                    </a:solidFill>
                  </a:rPr>
                  <a:t>: Prior mean</a:t>
                </a:r>
                <a:endParaRPr lang="en-US" sz="16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333" y="3559012"/>
                <a:ext cx="2628734" cy="338554"/>
              </a:xfrm>
              <a:prstGeom prst="rect">
                <a:avLst/>
              </a:prstGeom>
              <a:blipFill>
                <a:blip r:embed="rId1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33395" y="3900464"/>
                <a:ext cx="3124805" cy="441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acc>
                    <m:r>
                      <a:rPr lang="en-US" sz="1600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1600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sz="1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 </m:t>
                                </m:r>
                              </m:sup>
                            </m:sSubSup>
                          </m:e>
                          <m:sup>
                            <m:r>
                              <a:rPr lang="en-US" sz="1600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600" dirty="0" smtClean="0">
                    <a:solidFill>
                      <a:srgbClr val="00B050"/>
                    </a:solidFill>
                  </a:rPr>
                  <a:t>: Data mean</a:t>
                </a:r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395" y="3900464"/>
                <a:ext cx="3124805" cy="441275"/>
              </a:xfrm>
              <a:prstGeom prst="rect">
                <a:avLst/>
              </a:prstGeom>
              <a:blipFill>
                <a:blip r:embed="rId14"/>
                <a:stretch>
                  <a:fillRect t="-72222" b="-1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28600" y="656358"/>
                <a:ext cx="4343400" cy="891975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Likelihood :</a:t>
                </a:r>
                <a:r>
                  <a:rPr lang="en-US" dirty="0" smtClean="0"/>
                  <a:t> </a:t>
                </a:r>
                <a:endParaRPr lang="en-US" b="0" dirty="0" smtClean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/>
                        </a:rPr>
                        <m:t>𝑁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/>
                        </a:rPr>
                        <m:t>→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/>
                              <a:ea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56358"/>
                <a:ext cx="4343400" cy="891975"/>
              </a:xfrm>
              <a:prstGeom prst="rect">
                <a:avLst/>
              </a:prstGeom>
              <a:blipFill>
                <a:blip r:embed="rId15"/>
                <a:stretch>
                  <a:fillRect l="-1120" t="-3378"/>
                </a:stretch>
              </a:blip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4648200" y="659964"/>
                <a:ext cx="4267200" cy="891975"/>
              </a:xfrm>
              <a:prstGeom prst="rect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rgbClr val="3333FF"/>
                    </a:solidFill>
                  </a:rPr>
                  <a:t>Prior:</a:t>
                </a:r>
                <a:endParaRPr lang="en-US" dirty="0">
                  <a:solidFill>
                    <a:srgbClr val="3333F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~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/>
                        </a:rPr>
                        <m:t>𝑁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𝑜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/>
                              <a:ea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𝑜</m:t>
                                      </m:r>
                                    </m:sub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659964"/>
                <a:ext cx="4267200" cy="891975"/>
              </a:xfrm>
              <a:prstGeom prst="rect">
                <a:avLst/>
              </a:prstGeom>
              <a:blipFill>
                <a:blip r:embed="rId16"/>
                <a:stretch>
                  <a:fillRect l="-1140" t="-2685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48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Normal Likelihood-Normal Prior (unknown </a:t>
            </a:r>
            <a:r>
              <a:rPr lang="en-US" b="1" dirty="0">
                <a:solidFill>
                  <a:srgbClr val="3333FF"/>
                </a:solidFill>
              </a:rPr>
              <a:t>mean and known variance</a:t>
            </a:r>
            <a:r>
              <a:rPr lang="en-US" b="1" dirty="0" smtClean="0">
                <a:solidFill>
                  <a:srgbClr val="3333FF"/>
                </a:solidFill>
              </a:rPr>
              <a:t>)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8938" y="732555"/>
                <a:ext cx="8387862" cy="83042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B050"/>
                    </a:solidFill>
                  </a:rPr>
                  <a:t>Likelihood :</a:t>
                </a:r>
                <a:r>
                  <a:rPr lang="en-US" sz="1400" dirty="0" smtClean="0"/>
                  <a:t> </a:t>
                </a:r>
                <a:endParaRPr lang="en-US" sz="1400" b="0" dirty="0" smtClean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/>
                        </a:rPr>
                        <m:t>𝑁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/>
                        </a:rPr>
                        <m:t>→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/>
                              <a:ea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38" y="732555"/>
                <a:ext cx="8387862" cy="830420"/>
              </a:xfrm>
              <a:prstGeom prst="rect">
                <a:avLst/>
              </a:prstGeom>
              <a:blipFill>
                <a:blip r:embed="rId2"/>
                <a:stretch>
                  <a:fillRect l="-145" t="-725"/>
                </a:stretch>
              </a:blip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869449" y="1146929"/>
                <a:ext cx="2494850" cy="31072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ea typeface="Cambria Math"/>
                  </a:rPr>
                  <a:t>Note that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140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𝑌</m:t>
                        </m:r>
                      </m:sub>
                    </m:sSub>
                    <m:r>
                      <a:rPr lang="en-US" sz="1400" i="1">
                        <a:latin typeface="Cambria Math"/>
                        <a:ea typeface="Cambria Math"/>
                      </a:rPr>
                      <m:t>, (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400" dirty="0"/>
                  <a:t>is known)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449" y="1146929"/>
                <a:ext cx="2494850" cy="310726"/>
              </a:xfrm>
              <a:prstGeom prst="rect">
                <a:avLst/>
              </a:prstGeom>
              <a:blipFill>
                <a:blip r:embed="rId3"/>
                <a:stretch>
                  <a:fillRect l="-733" t="-1961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293076" y="1600200"/>
            <a:ext cx="8393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Posterior 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Flowchart: Process 28"/>
          <p:cNvSpPr/>
          <p:nvPr/>
        </p:nvSpPr>
        <p:spPr>
          <a:xfrm>
            <a:off x="293076" y="1633948"/>
            <a:ext cx="8393724" cy="1366009"/>
          </a:xfrm>
          <a:prstGeom prst="flowChartProcess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01195" y="2169219"/>
                <a:ext cx="2339740" cy="370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𝑁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𝜃</m:t>
                          </m:r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95" y="2169219"/>
                <a:ext cx="2339740" cy="370294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371600" y="1630978"/>
                <a:ext cx="83747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630978"/>
                <a:ext cx="837473" cy="338554"/>
              </a:xfrm>
              <a:prstGeom prst="rect">
                <a:avLst/>
              </a:prstGeom>
              <a:blipFill>
                <a:blip r:embed="rId5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293076" y="3136669"/>
            <a:ext cx="8393724" cy="1399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93076" y="3136669"/>
            <a:ext cx="3279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Posterior predictive distribution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018612" y="3690448"/>
                <a:ext cx="6999352" cy="660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y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y</m:t>
                          </m:r>
                          <m:r>
                            <a:rPr lang="en-US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12" y="3690448"/>
                <a:ext cx="6999352" cy="6602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07390" y="4981371"/>
                <a:ext cx="41497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90" y="4981371"/>
                <a:ext cx="4149726" cy="369332"/>
              </a:xfrm>
              <a:prstGeom prst="rect">
                <a:avLst/>
              </a:prstGeom>
              <a:blipFill>
                <a:blip r:embed="rId7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726234" y="4981371"/>
                <a:ext cx="2731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234" y="4981371"/>
                <a:ext cx="2731966" cy="369332"/>
              </a:xfrm>
              <a:prstGeom prst="rect">
                <a:avLst/>
              </a:prstGeom>
              <a:blipFill>
                <a:blip r:embed="rId8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622630" y="5400485"/>
                <a:ext cx="4888454" cy="931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30" y="5400485"/>
                <a:ext cx="4888454" cy="931024"/>
              </a:xfrm>
              <a:prstGeom prst="rect">
                <a:avLst/>
              </a:prstGeom>
              <a:blipFill>
                <a:blip r:embed="rId9"/>
                <a:stretch>
                  <a:fillRect t="-2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767249" y="5400485"/>
                <a:ext cx="2073132" cy="373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249" y="5400485"/>
                <a:ext cx="2073132" cy="373179"/>
              </a:xfrm>
              <a:prstGeom prst="rect">
                <a:avLst/>
              </a:prstGeom>
              <a:blipFill>
                <a:blip r:embed="rId10"/>
                <a:stretch>
                  <a:fillRect t="-4918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607390" y="6379164"/>
                <a:ext cx="2831609" cy="373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90" y="6379164"/>
                <a:ext cx="2831609" cy="373179"/>
              </a:xfrm>
              <a:prstGeom prst="rect">
                <a:avLst/>
              </a:prstGeom>
              <a:blipFill>
                <a:blip r:embed="rId11"/>
                <a:stretch>
                  <a:fillRect t="-4839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02590" y="4507468"/>
            <a:ext cx="27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(Without integration) 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338750" y="1676400"/>
                <a:ext cx="1320040" cy="10116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500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5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500" i="1">
                                      <a:latin typeface="Cambria Math"/>
                                      <a:ea typeface="Cambria Math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5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5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5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5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</m:acc>
                            </m:num>
                            <m:den>
                              <m:sSubSup>
                                <m:sSubSup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  <m:sup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15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5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500" i="1">
                                      <a:latin typeface="Cambria Math"/>
                                      <a:ea typeface="Cambria Math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5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5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5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  <m:sup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den>
                      </m:f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750" y="1676400"/>
                <a:ext cx="1320040" cy="10116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831345" y="1803474"/>
                <a:ext cx="1712455" cy="656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5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1500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5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5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5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5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500" i="1">
                                          <a:latin typeface="Cambria Math"/>
                                          <a:ea typeface="Cambria Math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1500" i="1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15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sz="15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500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  <m:sup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345" y="1803474"/>
                <a:ext cx="1712455" cy="65601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52927" y="2630625"/>
                <a:ext cx="12875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927" y="2630625"/>
                <a:ext cx="1287596" cy="338554"/>
              </a:xfrm>
              <a:prstGeom prst="rect">
                <a:avLst/>
              </a:prstGeom>
              <a:blipFill>
                <a:blip r:embed="rId1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072878" y="2627562"/>
                <a:ext cx="1461874" cy="3414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878" y="2627562"/>
                <a:ext cx="1461874" cy="341440"/>
              </a:xfrm>
              <a:prstGeom prst="rect">
                <a:avLst/>
              </a:prstGeom>
              <a:blipFill>
                <a:blip r:embed="rId1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c 5"/>
          <p:cNvSpPr/>
          <p:nvPr/>
        </p:nvSpPr>
        <p:spPr>
          <a:xfrm>
            <a:off x="2819400" y="4787113"/>
            <a:ext cx="3011945" cy="777212"/>
          </a:xfrm>
          <a:prstGeom prst="arc">
            <a:avLst>
              <a:gd name="adj1" fmla="val 11090685"/>
              <a:gd name="adj2" fmla="val 21571096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>
            <a:off x="4442041" y="5175719"/>
            <a:ext cx="3081088" cy="563590"/>
          </a:xfrm>
          <a:prstGeom prst="arc">
            <a:avLst>
              <a:gd name="adj1" fmla="val 10802897"/>
              <a:gd name="adj2" fmla="val 14460378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Normal Likelihood-Normal Prior (unknown </a:t>
            </a:r>
            <a:r>
              <a:rPr lang="en-US" b="1" dirty="0">
                <a:solidFill>
                  <a:srgbClr val="3333FF"/>
                </a:solidFill>
              </a:rPr>
              <a:t>mean and known variance</a:t>
            </a:r>
            <a:r>
              <a:rPr lang="en-US" b="1" dirty="0" smtClean="0">
                <a:solidFill>
                  <a:srgbClr val="3333FF"/>
                </a:solidFill>
              </a:rPr>
              <a:t>)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07390" y="4232858"/>
                <a:ext cx="41497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90" y="4232858"/>
                <a:ext cx="4149726" cy="369332"/>
              </a:xfrm>
              <a:prstGeom prst="rect">
                <a:avLst/>
              </a:prstGeom>
              <a:blipFill>
                <a:blip r:embed="rId2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726234" y="4232858"/>
                <a:ext cx="2731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234" y="4232858"/>
                <a:ext cx="2731966" cy="369332"/>
              </a:xfrm>
              <a:prstGeom prst="rect">
                <a:avLst/>
              </a:prstGeom>
              <a:blipFill>
                <a:blip r:embed="rId3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22630" y="4651972"/>
                <a:ext cx="4894866" cy="931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30" y="4651972"/>
                <a:ext cx="4894866" cy="931024"/>
              </a:xfrm>
              <a:prstGeom prst="rect">
                <a:avLst/>
              </a:prstGeom>
              <a:blipFill>
                <a:blip r:embed="rId4"/>
                <a:stretch>
                  <a:fillRect t="-2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767249" y="4651972"/>
                <a:ext cx="2073132" cy="373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249" y="4651972"/>
                <a:ext cx="2073132" cy="373179"/>
              </a:xfrm>
              <a:prstGeom prst="rect">
                <a:avLst/>
              </a:prstGeom>
              <a:blipFill>
                <a:blip r:embed="rId5"/>
                <a:stretch>
                  <a:fillRect t="-491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607390" y="5630651"/>
                <a:ext cx="2831609" cy="373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90" y="5630651"/>
                <a:ext cx="2831609" cy="373179"/>
              </a:xfrm>
              <a:prstGeom prst="rect">
                <a:avLst/>
              </a:prstGeom>
              <a:blipFill>
                <a:blip r:embed="rId6"/>
                <a:stretch>
                  <a:fillRect t="-4918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c 5"/>
          <p:cNvSpPr/>
          <p:nvPr/>
        </p:nvSpPr>
        <p:spPr>
          <a:xfrm>
            <a:off x="2819400" y="4038600"/>
            <a:ext cx="3011945" cy="777212"/>
          </a:xfrm>
          <a:prstGeom prst="arc">
            <a:avLst>
              <a:gd name="adj1" fmla="val 11090685"/>
              <a:gd name="adj2" fmla="val 21571096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>
            <a:off x="4442041" y="4427206"/>
            <a:ext cx="3081088" cy="563590"/>
          </a:xfrm>
          <a:prstGeom prst="arc">
            <a:avLst>
              <a:gd name="adj1" fmla="val 10802897"/>
              <a:gd name="adj2" fmla="val 14460378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622630" y="1477084"/>
                <a:ext cx="33779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30" y="1477084"/>
                <a:ext cx="3377912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172889" y="1480724"/>
                <a:ext cx="1541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889" y="1480724"/>
                <a:ext cx="154144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629129" y="1894265"/>
                <a:ext cx="3912610" cy="9644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29" y="1894265"/>
                <a:ext cx="3912610" cy="964431"/>
              </a:xfrm>
              <a:prstGeom prst="rect">
                <a:avLst/>
              </a:prstGeom>
              <a:blipFill>
                <a:blip r:embed="rId9"/>
                <a:stretch>
                  <a:fillRect b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172889" y="1896198"/>
                <a:ext cx="1852751" cy="3747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889" y="1896198"/>
                <a:ext cx="1852751" cy="374783"/>
              </a:xfrm>
              <a:prstGeom prst="rect">
                <a:avLst/>
              </a:prstGeom>
              <a:blipFill>
                <a:blip r:embed="rId10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622630" y="2902667"/>
                <a:ext cx="2641108" cy="374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30" y="2902667"/>
                <a:ext cx="2641108" cy="374846"/>
              </a:xfrm>
              <a:prstGeom prst="rect">
                <a:avLst/>
              </a:prstGeom>
              <a:blipFill>
                <a:blip r:embed="rId1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Arc 39"/>
          <p:cNvSpPr/>
          <p:nvPr/>
        </p:nvSpPr>
        <p:spPr>
          <a:xfrm>
            <a:off x="2245737" y="1292541"/>
            <a:ext cx="3011945" cy="777212"/>
          </a:xfrm>
          <a:prstGeom prst="arc">
            <a:avLst>
              <a:gd name="adj1" fmla="val 11090685"/>
              <a:gd name="adj2" fmla="val 21571096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/>
          <p:cNvSpPr/>
          <p:nvPr/>
        </p:nvSpPr>
        <p:spPr>
          <a:xfrm>
            <a:off x="3868378" y="1681147"/>
            <a:ext cx="3081088" cy="563590"/>
          </a:xfrm>
          <a:prstGeom prst="arc">
            <a:avLst>
              <a:gd name="adj1" fmla="val 10802897"/>
              <a:gd name="adj2" fmla="val 14460378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0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Normal Likelihood-Normal Prior (unknown </a:t>
            </a:r>
            <a:r>
              <a:rPr lang="en-US" b="1" dirty="0">
                <a:solidFill>
                  <a:srgbClr val="3333FF"/>
                </a:solidFill>
              </a:rPr>
              <a:t>mean and known variance</a:t>
            </a:r>
            <a:r>
              <a:rPr lang="en-US" b="1" dirty="0" smtClean="0">
                <a:solidFill>
                  <a:srgbClr val="3333FF"/>
                </a:solidFill>
              </a:rPr>
              <a:t>) : Example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0" y="3124200"/>
            <a:ext cx="9144000" cy="60960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Jupyter Demo Simulation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52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177" y="28194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</a:t>
            </a:r>
            <a:r>
              <a:rPr lang="en-US" b="1" dirty="0">
                <a:solidFill>
                  <a:srgbClr val="3333FF"/>
                </a:solidFill>
              </a:rPr>
              <a:t> Normal Likelihood-Normal Prior (known mean and unknown variance)</a:t>
            </a:r>
          </a:p>
        </p:txBody>
      </p:sp>
    </p:spTree>
    <p:extLst>
      <p:ext uri="{BB962C8B-B14F-4D97-AF65-F5344CB8AC3E}">
        <p14:creationId xmlns:p14="http://schemas.microsoft.com/office/powerpoint/2010/main" val="313159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Normal Likelihood-Normal Prior (known </a:t>
            </a:r>
            <a:r>
              <a:rPr lang="en-US" b="1" dirty="0">
                <a:solidFill>
                  <a:srgbClr val="3333FF"/>
                </a:solidFill>
              </a:rPr>
              <a:t>mean and </a:t>
            </a:r>
            <a:r>
              <a:rPr lang="en-US" b="1" dirty="0" smtClean="0">
                <a:solidFill>
                  <a:srgbClr val="3333FF"/>
                </a:solidFill>
              </a:rPr>
              <a:t>unknown </a:t>
            </a:r>
            <a:r>
              <a:rPr lang="en-US" b="1" dirty="0">
                <a:solidFill>
                  <a:srgbClr val="3333FF"/>
                </a:solidFill>
              </a:rPr>
              <a:t>variance</a:t>
            </a:r>
            <a:r>
              <a:rPr lang="en-US" b="1" dirty="0" smtClean="0">
                <a:solidFill>
                  <a:srgbClr val="3333FF"/>
                </a:solidFill>
              </a:rPr>
              <a:t>)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98938" y="732555"/>
                <a:ext cx="8665848" cy="99732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Likelihood :</a:t>
                </a:r>
                <a:r>
                  <a:rPr lang="en-US" dirty="0" smtClean="0"/>
                  <a:t> </a:t>
                </a:r>
                <a:endParaRPr lang="en-US" b="0" dirty="0" smtClean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/>
                        </a:rPr>
                        <m:t>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𝜋𝜃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𝜃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38" y="732555"/>
                <a:ext cx="8665848" cy="997324"/>
              </a:xfrm>
              <a:prstGeom prst="rect">
                <a:avLst/>
              </a:prstGeom>
              <a:blipFill>
                <a:blip r:embed="rId2"/>
                <a:stretch>
                  <a:fillRect l="-492" t="-2410"/>
                </a:stretch>
              </a:blip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09600" y="3264932"/>
                <a:ext cx="67646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264932"/>
                <a:ext cx="676467" cy="276999"/>
              </a:xfrm>
              <a:prstGeom prst="rect">
                <a:avLst/>
              </a:prstGeom>
              <a:blipFill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290899" y="2887825"/>
            <a:ext cx="8393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Posterior :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93076" y="1797107"/>
                <a:ext cx="8671710" cy="1012328"/>
              </a:xfrm>
              <a:prstGeom prst="rect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rgbClr val="3333FF"/>
                    </a:solidFill>
                  </a:rPr>
                  <a:t>Prior:</a:t>
                </a:r>
                <a:endParaRPr lang="en-US" dirty="0">
                  <a:solidFill>
                    <a:srgbClr val="3333F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Inv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Gamma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+1)</m:t>
                          </m:r>
                        </m:sup>
                      </m:sSup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76" y="1797107"/>
                <a:ext cx="8671710" cy="1012328"/>
              </a:xfrm>
              <a:prstGeom prst="rect">
                <a:avLst/>
              </a:prstGeom>
              <a:blipFill>
                <a:blip r:embed="rId4"/>
                <a:stretch>
                  <a:fillRect l="-491" t="-2976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lowchart: Process 16"/>
          <p:cNvSpPr/>
          <p:nvPr/>
        </p:nvSpPr>
        <p:spPr>
          <a:xfrm>
            <a:off x="293076" y="2929054"/>
            <a:ext cx="8671710" cy="3776546"/>
          </a:xfrm>
          <a:prstGeom prst="flowChartProcess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151292" y="3257157"/>
                <a:ext cx="5661783" cy="35798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∝</m:t>
                      </m:r>
                      <m:r>
                        <m:rPr>
                          <m:nor/>
                        </m:rPr>
                        <a:rPr lang="en-US" sz="1200" dirty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12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𝜋𝜃</m:t>
                                  </m:r>
                                </m:e>
                              </m:rad>
                            </m:den>
                          </m:f>
                          <m:func>
                            <m:func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</m:e>
                          </m:func>
                        </m:e>
                      </m:nary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l-GR" sz="1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+1)</m:t>
                          </m:r>
                        </m:sup>
                      </m:sSup>
                      <m:func>
                        <m:func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2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∝</m:t>
                      </m:r>
                      <m:nary>
                        <m:naryPr>
                          <m:chr m:val="∏"/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func>
                            <m:func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</m:e>
                          </m:func>
                        </m:e>
                      </m:nary>
                      <m:sSup>
                        <m:sSup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+1)</m:t>
                          </m:r>
                        </m:sup>
                      </m:sSup>
                      <m:func>
                        <m:func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2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+1+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func>
                        <m:func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den>
                                  </m:f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1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2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1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num>
                                    <m:den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2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func>
                        <m:func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1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2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1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num>
                                    <m:den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200" i="1" dirty="0" smtClean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>
                          <a:solidFill>
                            <a:srgbClr val="3333FF"/>
                          </a:solidFill>
                          <a:latin typeface="Cambria Math"/>
                          <a:ea typeface="Cambria Math"/>
                        </a:rPr>
                        <m:t>Inv</m:t>
                      </m:r>
                      <m:r>
                        <a:rPr lang="en-US" sz="1200">
                          <a:solidFill>
                            <a:srgbClr val="3333FF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200">
                          <a:solidFill>
                            <a:srgbClr val="3333FF"/>
                          </a:solidFill>
                          <a:latin typeface="Cambria Math"/>
                          <a:ea typeface="Cambria Math"/>
                        </a:rPr>
                        <m:t>Gamma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3333FF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3333FF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3333FF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3333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200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3333FF"/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3333FF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3333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3333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2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200" i="1">
                                  <a:solidFill>
                                    <a:srgbClr val="3333FF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sz="1200" i="1">
                                  <a:solidFill>
                                    <a:srgbClr val="3333FF"/>
                                  </a:solidFill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rgbClr val="3333FF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solidFill>
                                            <a:srgbClr val="3333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3333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3333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sz="12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92" y="3257157"/>
                <a:ext cx="5661783" cy="35798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353820" y="3264932"/>
                <a:ext cx="325672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 smtClean="0">
                    <a:solidFill>
                      <a:srgbClr val="FF0000"/>
                    </a:solidFill>
                  </a:rPr>
                  <a:t> is a sequence of </a:t>
                </a:r>
                <a:r>
                  <a:rPr lang="en-US" sz="1200" dirty="0" err="1" smtClean="0">
                    <a:solidFill>
                      <a:srgbClr val="FF0000"/>
                    </a:solidFill>
                  </a:rPr>
                  <a:t>i.i.d</a:t>
                </a:r>
                <a:r>
                  <a:rPr lang="en-US" sz="1200" dirty="0" smtClean="0">
                    <a:solidFill>
                      <a:srgbClr val="FF0000"/>
                    </a:solidFill>
                  </a:rPr>
                  <a:t>. observation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820" y="3264932"/>
                <a:ext cx="3256725" cy="276999"/>
              </a:xfrm>
              <a:prstGeom prst="rect">
                <a:avLst/>
              </a:prstGeom>
              <a:blipFill>
                <a:blip r:embed="rId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867400" y="1146884"/>
                <a:ext cx="3097386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ea typeface="Cambria Math"/>
                  </a:rPr>
                  <a:t>Note that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 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known)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146884"/>
                <a:ext cx="3097386" cy="369332"/>
              </a:xfrm>
              <a:prstGeom prst="rect">
                <a:avLst/>
              </a:prstGeom>
              <a:blipFill>
                <a:blip r:embed="rId7"/>
                <a:stretch>
                  <a:fillRect l="-1772" t="-8197" r="-98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737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Normal Likelihood-Normal Prior (known </a:t>
            </a:r>
            <a:r>
              <a:rPr lang="en-US" b="1" dirty="0">
                <a:solidFill>
                  <a:srgbClr val="3333FF"/>
                </a:solidFill>
              </a:rPr>
              <a:t>mean and </a:t>
            </a:r>
            <a:r>
              <a:rPr lang="en-US" b="1" dirty="0" smtClean="0">
                <a:solidFill>
                  <a:srgbClr val="3333FF"/>
                </a:solidFill>
              </a:rPr>
              <a:t>unknown </a:t>
            </a:r>
            <a:r>
              <a:rPr lang="en-US" b="1" dirty="0">
                <a:solidFill>
                  <a:srgbClr val="3333FF"/>
                </a:solidFill>
              </a:rPr>
              <a:t>variance</a:t>
            </a:r>
            <a:r>
              <a:rPr lang="en-US" b="1" dirty="0" smtClean="0">
                <a:solidFill>
                  <a:srgbClr val="3333FF"/>
                </a:solidFill>
              </a:rPr>
              <a:t>) : Example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6858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 mean test score : normal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0" y="3124200"/>
            <a:ext cx="9144000" cy="60960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Jupyter Demo Simulation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96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Exchangeability 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22530" y="2353843"/>
                <a:ext cx="8229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Theorem </a:t>
                </a:r>
                <a:r>
                  <a:rPr lang="en-US" dirty="0" smtClean="0"/>
                  <a:t>(De </a:t>
                </a:r>
                <a:r>
                  <a:rPr lang="en-US" dirty="0" err="1" smtClean="0"/>
                  <a:t>Finetti</a:t>
                </a:r>
                <a:r>
                  <a:rPr lang="en-US" dirty="0" smtClean="0"/>
                  <a:t>, 1930s). A sequence of random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dirty="0" smtClean="0"/>
                  <a:t> is infinitely exchangeable </a:t>
                </a:r>
                <a:r>
                  <a:rPr lang="en-US" i="1" dirty="0" err="1" smtClean="0"/>
                  <a:t>iff</a:t>
                </a:r>
                <a:r>
                  <a:rPr lang="en-US" i="1" dirty="0" smtClean="0"/>
                  <a:t>,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 smtClean="0"/>
                  <a:t>, </a:t>
                </a:r>
                <a:endParaRPr lang="en-US" i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30" y="2353843"/>
                <a:ext cx="8229600" cy="646331"/>
              </a:xfrm>
              <a:prstGeom prst="rect">
                <a:avLst/>
              </a:prstGeom>
              <a:blipFill>
                <a:blip r:embed="rId3"/>
                <a:stretch>
                  <a:fillRect l="-59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364165" y="2863207"/>
                <a:ext cx="4009046" cy="87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165" y="2863207"/>
                <a:ext cx="4009046" cy="8749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04800" y="4722178"/>
                <a:ext cx="8610600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The theorem says that if we have exchangeable data,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 smtClean="0"/>
                  <a:t>There must exist a parameter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5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 smtClean="0"/>
                  <a:t>There must exist a likelihood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5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 smtClean="0"/>
                  <a:t>There must exist a distribution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500" dirty="0" smtClean="0"/>
                  <a:t> on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5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 smtClean="0"/>
                  <a:t>The above quantities must exist so as to render the data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5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15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500" dirty="0" smtClean="0"/>
                  <a:t> conditionally independent</a:t>
                </a:r>
                <a:endParaRPr lang="en-US" sz="15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722178"/>
                <a:ext cx="8610600" cy="1246495"/>
              </a:xfrm>
              <a:prstGeom prst="rect">
                <a:avLst/>
              </a:prstGeom>
              <a:blipFill>
                <a:blip r:embed="rId5"/>
                <a:stretch>
                  <a:fillRect l="-283" t="-1471"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/>
          <p:cNvSpPr/>
          <p:nvPr/>
        </p:nvSpPr>
        <p:spPr>
          <a:xfrm>
            <a:off x="4187570" y="786876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4270630" y="861959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630" y="861959"/>
                <a:ext cx="3741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/>
          <p:cNvSpPr/>
          <p:nvPr/>
        </p:nvSpPr>
        <p:spPr>
          <a:xfrm>
            <a:off x="3319974" y="1545874"/>
            <a:ext cx="457200" cy="457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359721" y="1541585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721" y="1541585"/>
                <a:ext cx="46076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/>
          <p:cNvSpPr/>
          <p:nvPr/>
        </p:nvSpPr>
        <p:spPr>
          <a:xfrm>
            <a:off x="4000500" y="1551171"/>
            <a:ext cx="457200" cy="457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037586" y="1546882"/>
                <a:ext cx="4660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586" y="1546882"/>
                <a:ext cx="466089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/>
          <p:cNvSpPr/>
          <p:nvPr/>
        </p:nvSpPr>
        <p:spPr>
          <a:xfrm>
            <a:off x="4987670" y="1528289"/>
            <a:ext cx="457200" cy="457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017703" y="1524000"/>
                <a:ext cx="4801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703" y="1524000"/>
                <a:ext cx="480196" cy="369332"/>
              </a:xfrm>
              <a:prstGeom prst="rect">
                <a:avLst/>
              </a:prstGeom>
              <a:blipFill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>
            <a:stCxn id="46" idx="3"/>
            <a:endCxn id="48" idx="7"/>
          </p:cNvCxnSpPr>
          <p:nvPr/>
        </p:nvCxnSpPr>
        <p:spPr>
          <a:xfrm flipH="1">
            <a:off x="3710219" y="1177121"/>
            <a:ext cx="544306" cy="4357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6" idx="5"/>
          </p:cNvCxnSpPr>
          <p:nvPr/>
        </p:nvCxnSpPr>
        <p:spPr>
          <a:xfrm>
            <a:off x="4577815" y="1177121"/>
            <a:ext cx="447125" cy="4262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0" idx="0"/>
          </p:cNvCxnSpPr>
          <p:nvPr/>
        </p:nvCxnSpPr>
        <p:spPr>
          <a:xfrm flipH="1">
            <a:off x="4229100" y="1231291"/>
            <a:ext cx="83060" cy="319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/>
              <p:cNvSpPr/>
              <p:nvPr/>
            </p:nvSpPr>
            <p:spPr>
              <a:xfrm>
                <a:off x="1627860" y="3900845"/>
                <a:ext cx="6482031" cy="506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For coin tossing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860" y="3900845"/>
                <a:ext cx="6482031" cy="506934"/>
              </a:xfrm>
              <a:prstGeom prst="rect">
                <a:avLst/>
              </a:prstGeom>
              <a:blipFill>
                <a:blip r:embed="rId10"/>
                <a:stretch>
                  <a:fillRect l="-753" t="-95181" b="-15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342900" y="6187149"/>
            <a:ext cx="822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Prior (Bayesian approach) is suggested by the data being exchangeable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36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177" y="28194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3333FF"/>
                </a:solidFill>
              </a:rPr>
              <a:t>Multi-Parameters Model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2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3076" y="838200"/>
                <a:ext cx="8387862" cy="7146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Multin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76" y="838200"/>
                <a:ext cx="8387862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87214" y="2516786"/>
                <a:ext cx="8393724" cy="136941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/>
                          <a:ea typeface="Cambria Math"/>
                        </a:rPr>
                        <m:t>Drichlet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→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1600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)⋯</m:t>
                          </m:r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sz="1600" i="1">
                          <a:latin typeface="Cambria Math"/>
                          <a:ea typeface="Cambria Math"/>
                        </a:rPr>
                        <m:t>⋯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00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                                                            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∏"/>
                              <m:limLoc m:val="subSup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𝐾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/>
                                  <a:ea typeface="Cambria Math"/>
                                </a:rPr>
                                <m:t>Γ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sz="1600" i="1">
                          <a:latin typeface="Cambria Math"/>
                          <a:ea typeface="Cambria Math"/>
                        </a:rPr>
                        <m:t>⋯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14" y="2516786"/>
                <a:ext cx="8393724" cy="1369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Multinomial Likelihood-</a:t>
            </a:r>
            <a:r>
              <a:rPr lang="en-US" b="1" dirty="0" err="1" smtClean="0">
                <a:solidFill>
                  <a:srgbClr val="3333FF"/>
                </a:solidFill>
              </a:rPr>
              <a:t>Dirichlet</a:t>
            </a:r>
            <a:r>
              <a:rPr lang="en-US" b="1" dirty="0" smtClean="0">
                <a:solidFill>
                  <a:srgbClr val="3333FF"/>
                </a:solidFill>
              </a:rPr>
              <a:t> Prior (unknown </a:t>
            </a:r>
            <a:r>
              <a:rPr lang="en-US" b="1" dirty="0">
                <a:solidFill>
                  <a:srgbClr val="3333FF"/>
                </a:solidFill>
              </a:rPr>
              <a:t>mean and known variance</a:t>
            </a:r>
            <a:r>
              <a:rPr lang="en-US" b="1" dirty="0" smtClean="0">
                <a:solidFill>
                  <a:srgbClr val="3333FF"/>
                </a:solidFill>
              </a:rPr>
              <a:t>)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477035" y="985254"/>
                <a:ext cx="1630446" cy="291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=(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35" y="985254"/>
                <a:ext cx="1630446" cy="291875"/>
              </a:xfrm>
              <a:prstGeom prst="rect">
                <a:avLst/>
              </a:prstGeom>
              <a:blipFill>
                <a:blip r:embed="rId6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484826" y="1216676"/>
                <a:ext cx="2125774" cy="4949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12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0,1,…,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sz="12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1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2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2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2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sz="12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826" y="1216676"/>
                <a:ext cx="2125774" cy="494944"/>
              </a:xfrm>
              <a:prstGeom prst="rect">
                <a:avLst/>
              </a:prstGeom>
              <a:blipFill>
                <a:blip r:embed="rId7"/>
                <a:stretch>
                  <a:fillRect t="-127160" r="-17192" b="-18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507672" y="2555279"/>
                <a:ext cx="1070357" cy="4949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2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2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672" y="2555279"/>
                <a:ext cx="1070357" cy="494944"/>
              </a:xfrm>
              <a:prstGeom prst="rect">
                <a:avLst/>
              </a:prstGeom>
              <a:blipFill>
                <a:blip r:embed="rId8"/>
                <a:stretch>
                  <a:fillRect l="-44571" t="-127160" r="-36571" b="-18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293076" y="814865"/>
            <a:ext cx="8393724" cy="1472372"/>
          </a:xfrm>
          <a:prstGeom prst="rect">
            <a:avLst/>
          </a:prstGeom>
          <a:noFill/>
          <a:ln w="95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352800" y="1617565"/>
                <a:ext cx="2715487" cy="657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+1)</m:t>
                          </m:r>
                        </m:num>
                        <m:den>
                          <m:nary>
                            <m:naryPr>
                              <m:chr m:val="∏"/>
                              <m:limLoc m:val="subSup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𝐾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/>
                                  <a:ea typeface="Cambria Math"/>
                                </a:rPr>
                                <m:t>Γ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+1)</m:t>
                              </m:r>
                            </m:e>
                          </m:nary>
                        </m:den>
                      </m:f>
                      <m:nary>
                        <m:naryPr>
                          <m:chr m:val="∏"/>
                          <m:limLoc m:val="subSup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617565"/>
                <a:ext cx="2715487" cy="6571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294647" y="2333087"/>
            <a:ext cx="8393724" cy="1553113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1229" y="737181"/>
            <a:ext cx="1308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Likelihood :</a:t>
            </a:r>
            <a:r>
              <a:rPr lang="en-US" dirty="0"/>
              <a:t>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7224" y="2310625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Prior: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72212" y="4349492"/>
                <a:ext cx="75360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12" y="4349492"/>
                <a:ext cx="753604" cy="307777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216876" y="3962400"/>
            <a:ext cx="8393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Posterior 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293076" y="4056589"/>
            <a:ext cx="8393724" cy="2670241"/>
          </a:xfrm>
          <a:prstGeom prst="flowChartProcess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066800" y="4354194"/>
                <a:ext cx="5661783" cy="2372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140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endParaRPr lang="en-US" sz="500" b="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+1)</m:t>
                          </m:r>
                        </m:num>
                        <m:den>
                          <m:nary>
                            <m:naryPr>
                              <m:chr m:val="∏"/>
                              <m:limLoc m:val="subSup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𝐾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l-GR" sz="1400" i="1">
                                  <a:latin typeface="Cambria Math"/>
                                  <a:ea typeface="Cambria Math"/>
                                </a:rPr>
                                <m:t>Γ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+1)</m:t>
                              </m:r>
                            </m:e>
                          </m:nary>
                        </m:den>
                      </m:f>
                      <m:nary>
                        <m:naryPr>
                          <m:chr m:val="∏"/>
                          <m:limLoc m:val="subSup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∏"/>
                              <m:limLoc m:val="subSup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𝐾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l-GR" sz="1400" i="1">
                                  <a:latin typeface="Cambria Math"/>
                                  <a:ea typeface="Cambria Math"/>
                                </a:rPr>
                                <m:t>Γ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sz="1400" i="1">
                          <a:latin typeface="Cambria Math"/>
                          <a:ea typeface="Cambria Math"/>
                        </a:rPr>
                        <m:t>⋯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140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/>
                </a:endParaRPr>
              </a:p>
              <a:p>
                <a:endParaRPr lang="en-US" sz="5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  <m:nary>
                        <m:naryPr>
                          <m:chr m:val="∏"/>
                          <m:limLoc m:val="subSup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−1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endParaRPr lang="en-US" sz="500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−1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  <a:ea typeface="Cambria Math"/>
                        </a:rPr>
                        <m:t>Drichlet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i="1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354194"/>
                <a:ext cx="5661783" cy="2372637"/>
              </a:xfrm>
              <a:prstGeom prst="rect">
                <a:avLst/>
              </a:prstGeom>
              <a:blipFill>
                <a:blip r:embed="rId11"/>
                <a:stretch>
                  <a:fillRect l="-7104" b="-6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551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Multinomial Likelihood-</a:t>
            </a:r>
            <a:r>
              <a:rPr lang="en-US" b="1" dirty="0" err="1" smtClean="0">
                <a:solidFill>
                  <a:srgbClr val="3333FF"/>
                </a:solidFill>
              </a:rPr>
              <a:t>Dirichlet</a:t>
            </a:r>
            <a:r>
              <a:rPr lang="en-US" b="1" dirty="0" smtClean="0">
                <a:solidFill>
                  <a:srgbClr val="3333FF"/>
                </a:solidFill>
              </a:rPr>
              <a:t> Prior (unknown </a:t>
            </a:r>
            <a:r>
              <a:rPr lang="en-US" b="1" dirty="0">
                <a:solidFill>
                  <a:srgbClr val="3333FF"/>
                </a:solidFill>
              </a:rPr>
              <a:t>mean and known variance</a:t>
            </a:r>
            <a:r>
              <a:rPr lang="en-US" b="1" dirty="0" smtClean="0">
                <a:solidFill>
                  <a:srgbClr val="3333FF"/>
                </a:solidFill>
              </a:rPr>
              <a:t>)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17342" y="762000"/>
            <a:ext cx="8393724" cy="1399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7342" y="762000"/>
            <a:ext cx="3279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Posterior predictive distribution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942878" y="1315779"/>
                <a:ext cx="7212552" cy="660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y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y</m:t>
                          </m:r>
                          <m:r>
                            <a:rPr lang="en-US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78" y="1315779"/>
                <a:ext cx="7212552" cy="6602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2491460"/>
                <a:ext cx="914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491460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42814" y="2369591"/>
                <a:ext cx="6753852" cy="34074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y</m:t>
                          </m:r>
                          <m:r>
                            <a:rPr lang="en-US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Γ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+1)</m:t>
                              </m:r>
                            </m:num>
                            <m:den>
                              <m:nary>
                                <m:naryPr>
                                  <m:chr m:val="∏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  <a:ea typeface="Cambria Math"/>
                                    </a:rPr>
                                    <m:t>Γ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+1)</m:t>
                                  </m:r>
                                </m:e>
                              </m:nary>
                            </m:den>
                          </m:f>
                          <m:nary>
                            <m:naryPr>
                              <m:chr m:val="∏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𝐾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Γ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∏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  <a:ea typeface="Cambria Math"/>
                                    </a:rPr>
                                    <m:t>Γ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  <m:nary>
                            <m:naryPr>
                              <m:chr m:val="∏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𝐾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+1)</m:t>
                          </m:r>
                        </m:num>
                        <m:den>
                          <m:nary>
                            <m:naryPr>
                              <m:chr m:val="∏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𝐾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Γ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+1)</m:t>
                              </m:r>
                            </m:e>
                          </m:nary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∏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𝐾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Γ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∏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𝐾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+1)</m:t>
                          </m:r>
                        </m:num>
                        <m:den>
                          <m:nary>
                            <m:naryPr>
                              <m:chr m:val="∏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𝐾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Γ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+1)</m:t>
                              </m:r>
                            </m:e>
                          </m:nary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∏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𝐾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Γ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limLoc m:val="subSup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𝐾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Γ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Γ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∏"/>
                                  <m:limLoc m:val="subSup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Γ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  <m:nary>
                            <m:naryPr>
                              <m:chr m:val="∏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𝐾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+1)</m:t>
                          </m:r>
                        </m:num>
                        <m:den>
                          <m:nary>
                            <m:naryPr>
                              <m:chr m:val="∏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𝐾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Γ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+1)</m:t>
                              </m:r>
                            </m:e>
                          </m:nary>
                        </m:den>
                      </m:f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∏"/>
                              <m:limLoc m:val="subSup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𝐾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Γ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limLoc m:val="subSup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𝐾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Γ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14" y="2369591"/>
                <a:ext cx="6753852" cy="3407408"/>
              </a:xfrm>
              <a:prstGeom prst="rect">
                <a:avLst/>
              </a:prstGeom>
              <a:blipFill>
                <a:blip r:embed="rId4"/>
                <a:stretch>
                  <a:fillRect r="-19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7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Flexible Conjugate Prior : Mixture of Priors 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21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624012"/>
            <a:ext cx="5886450" cy="3609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</a:t>
            </a:r>
            <a:r>
              <a:rPr lang="en-US" b="1" dirty="0" smtClean="0">
                <a:solidFill>
                  <a:srgbClr val="3333FF"/>
                </a:solidFill>
              </a:rPr>
              <a:t>Credible region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3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</a:t>
            </a:r>
            <a:r>
              <a:rPr lang="en-US" b="1" dirty="0" smtClean="0">
                <a:solidFill>
                  <a:srgbClr val="3333FF"/>
                </a:solidFill>
              </a:rPr>
              <a:t>Priors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900" y="25146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Non-informative prior (objective prior, vague prior, reference prior…)</a:t>
            </a:r>
          </a:p>
          <a:p>
            <a:pPr marL="342900" indent="-342900">
              <a:buAutoNum type="arabicPeriod"/>
            </a:pPr>
            <a:r>
              <a:rPr lang="en-US" dirty="0" smtClean="0"/>
              <a:t>Weekly informative prior</a:t>
            </a:r>
          </a:p>
          <a:p>
            <a:pPr marL="342900" indent="-342900">
              <a:buAutoNum type="arabicPeriod"/>
            </a:pPr>
            <a:r>
              <a:rPr lang="en-US" dirty="0" smtClean="0"/>
              <a:t>Informative prior (subjective prior)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981200" y="1190236"/>
                <a:ext cx="4724400" cy="7320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 smtClean="0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190236"/>
                <a:ext cx="4724400" cy="7320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</a:t>
            </a:r>
            <a:r>
              <a:rPr lang="en-US" b="1" dirty="0">
                <a:solidFill>
                  <a:srgbClr val="3333FF"/>
                </a:solidFill>
              </a:rPr>
              <a:t>Conjugacy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133600" y="685800"/>
                <a:ext cx="4724400" cy="7320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 smtClean="0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685800"/>
                <a:ext cx="4724400" cy="7320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273777" y="3121085"/>
            <a:ext cx="857504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If </a:t>
            </a:r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posterior</a:t>
            </a:r>
            <a:r>
              <a:rPr lang="en-US" dirty="0"/>
              <a:t> is a distribution that is of the same family as </a:t>
            </a:r>
            <a:r>
              <a:rPr lang="en-US" dirty="0" smtClean="0"/>
              <a:t>our </a:t>
            </a:r>
            <a:r>
              <a:rPr lang="en-US" dirty="0" smtClean="0">
                <a:solidFill>
                  <a:srgbClr val="3333FF"/>
                </a:solidFill>
              </a:rPr>
              <a:t>prior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the </a:t>
            </a:r>
            <a:r>
              <a:rPr lang="en-US" dirty="0"/>
              <a:t>prior is </a:t>
            </a:r>
            <a:r>
              <a:rPr lang="en-US" dirty="0" smtClean="0"/>
              <a:t>conjugate to </a:t>
            </a:r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likelihood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0500" y="4419600"/>
                <a:ext cx="8610600" cy="2353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By using conjugate prior, we know the form of the resultant posterior (no math!)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:r>
                  <a:rPr lang="en-US" dirty="0" smtClean="0">
                    <a:sym typeface="Wingdings" panose="05000000000000000000" pitchFamily="2" charset="2"/>
                  </a:rPr>
                  <a:t> we can easily summarize the results using mean, mode, variance, etc.</a:t>
                </a:r>
              </a:p>
              <a:p>
                <a:endParaRPr lang="en-US" sz="1000" dirty="0" smtClean="0"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Easy to understand the meaning of the prior used in the </a:t>
                </a:r>
                <a:r>
                  <a:rPr lang="en-US" dirty="0"/>
                  <a:t>analysis (insight</a:t>
                </a:r>
                <a:r>
                  <a:rPr lang="en-US" dirty="0" smtClean="0"/>
                  <a:t>). For example, Beta prior is just adding pseudo counts to the data. </a:t>
                </a:r>
              </a:p>
              <a:p>
                <a:endParaRPr lang="en-US" sz="10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Due to the analytical form available, we can </a:t>
                </a:r>
                <a:r>
                  <a:rPr lang="en-US" altLang="en-US" dirty="0" smtClean="0">
                    <a:solidFill>
                      <a:srgbClr val="242729"/>
                    </a:solidFill>
                    <a:ea typeface="Helvetica Neue"/>
                    <a:cs typeface="Arial" pitchFamily="34" charset="0"/>
                  </a:rPr>
                  <a:t>carry </a:t>
                </a:r>
                <a:r>
                  <a:rPr lang="en-US" altLang="en-US" dirty="0">
                    <a:solidFill>
                      <a:srgbClr val="242729"/>
                    </a:solidFill>
                    <a:ea typeface="Helvetica Neue"/>
                    <a:cs typeface="Arial" pitchFamily="34" charset="0"/>
                  </a:rPr>
                  <a:t>out the integration</a:t>
                </a:r>
                <a:r>
                  <a:rPr lang="en-US" altLang="en-US" dirty="0" smtClean="0">
                    <a:solidFill>
                      <a:srgbClr val="242729"/>
                    </a:solidFill>
                    <a:ea typeface="Helvetica Neue"/>
                    <a:cs typeface="Arial" pitchFamily="34" charset="0"/>
                  </a:rPr>
                  <a:t>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altLang="en-US" sz="8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4419600"/>
                <a:ext cx="8610600" cy="2353016"/>
              </a:xfrm>
              <a:prstGeom prst="rect">
                <a:avLst/>
              </a:prstGeom>
              <a:blipFill>
                <a:blip r:embed="rId3"/>
                <a:stretch>
                  <a:fillRect l="-425" t="-1295" r="-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191000" y="1828800"/>
                <a:ext cx="48006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𝒫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for all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</m:e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ℱ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𝒫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828800"/>
                <a:ext cx="4800600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219700" y="2286000"/>
                <a:ext cx="3048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ea typeface="Cambria Math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𝒫</m:t>
                    </m:r>
                  </m:oMath>
                </a14:m>
                <a:r>
                  <a:rPr lang="en-US" dirty="0" smtClean="0"/>
                  <a:t> is conjugate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ℱ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700" y="2286000"/>
                <a:ext cx="3048000" cy="369332"/>
              </a:xfrm>
              <a:prstGeom prst="rect">
                <a:avLst/>
              </a:prstGeom>
              <a:blipFill>
                <a:blip r:embed="rId5"/>
                <a:stretch>
                  <a:fillRect l="-1600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331568" y="4062163"/>
            <a:ext cx="1293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Advantages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140" y="867164"/>
            <a:ext cx="210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the Bayes rule,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6551" y="1962719"/>
            <a:ext cx="933454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Prior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4596" y="1962719"/>
            <a:ext cx="1100142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Likelihood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32231" y="1962719"/>
            <a:ext cx="933454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Posterior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" name="Arc 3"/>
          <p:cNvSpPr/>
          <p:nvPr/>
        </p:nvSpPr>
        <p:spPr>
          <a:xfrm>
            <a:off x="564698" y="1778837"/>
            <a:ext cx="2429608" cy="739778"/>
          </a:xfrm>
          <a:prstGeom prst="arc">
            <a:avLst>
              <a:gd name="adj1" fmla="val 107640"/>
              <a:gd name="adj2" fmla="val 106821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0798" y="189235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82953" y="18901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0419" y="2445952"/>
            <a:ext cx="161313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 smtClean="0"/>
              <a:t>Same form of dist.</a:t>
            </a:r>
            <a:endParaRPr 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2029" y="1600200"/>
                <a:ext cx="4131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𝒫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29" y="1600200"/>
                <a:ext cx="4131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634505" y="1602522"/>
                <a:ext cx="4085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505" y="1602522"/>
                <a:ext cx="40850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850167" y="1602814"/>
                <a:ext cx="4131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𝒫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167" y="1602814"/>
                <a:ext cx="4131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54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37911"/>
              </p:ext>
            </p:extLst>
          </p:nvPr>
        </p:nvGraphicFramePr>
        <p:xfrm>
          <a:off x="1524000" y="1524000"/>
          <a:ext cx="7239000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7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8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3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763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smtClean="0">
                          <a:solidFill>
                            <a:srgbClr val="00B050"/>
                          </a:solidFill>
                        </a:rPr>
                        <a:t>Likelihood</a:t>
                      </a:r>
                      <a:r>
                        <a:rPr lang="en-US" sz="1600" b="1" i="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sz="1600" b="1" i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smtClean="0">
                          <a:solidFill>
                            <a:srgbClr val="3333FF"/>
                          </a:solidFill>
                        </a:rPr>
                        <a:t>Prior</a:t>
                      </a:r>
                      <a:endParaRPr lang="en-US" sz="1600" b="1" i="0" dirty="0">
                        <a:solidFill>
                          <a:srgbClr val="3333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smtClean="0">
                          <a:solidFill>
                            <a:srgbClr val="FF0000"/>
                          </a:solidFill>
                        </a:rPr>
                        <a:t>Posterior</a:t>
                      </a:r>
                      <a:endParaRPr lang="en-US" sz="1600" b="1" i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Binomial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Beta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Beta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Negative Binomial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Beta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Beta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Geometric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Beta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Beta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Poisson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Gamma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Gamma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Exponential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Gamma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Gamma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Normal (mean unknown)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Normal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Normal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8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Normal (variance unknown)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Inverse Gamma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Inverse Gamma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8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Normal (mean and variance unknown)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Normal-Gamma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Normal-Gamma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Multinomial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Dirichlet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Dirichlet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1066800" y="4572000"/>
            <a:ext cx="3810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" y="4230469"/>
            <a:ext cx="95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Multi </a:t>
            </a:r>
          </a:p>
          <a:p>
            <a:pPr algn="ctr"/>
            <a:r>
              <a:rPr lang="en-US" sz="1200" dirty="0" smtClean="0"/>
              <a:t>parameters </a:t>
            </a:r>
          </a:p>
          <a:p>
            <a:pPr algn="ctr"/>
            <a:r>
              <a:rPr lang="en-US" sz="1200" dirty="0" smtClean="0"/>
              <a:t>model</a:t>
            </a:r>
            <a:endParaRPr lang="en-US" sz="12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447800" y="4343400"/>
            <a:ext cx="0" cy="4572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42720" y="1944469"/>
            <a:ext cx="0" cy="22860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066800" y="3160931"/>
            <a:ext cx="3810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2400" y="2819400"/>
            <a:ext cx="95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Single</a:t>
            </a:r>
          </a:p>
          <a:p>
            <a:pPr algn="ctr"/>
            <a:r>
              <a:rPr lang="en-US" sz="1200" dirty="0" smtClean="0"/>
              <a:t>parameter </a:t>
            </a:r>
          </a:p>
          <a:p>
            <a:pPr algn="ctr"/>
            <a:r>
              <a:rPr lang="en-US" sz="1200" dirty="0" smtClean="0"/>
              <a:t>model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Conjugate pairs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73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879784"/>
              </p:ext>
            </p:extLst>
          </p:nvPr>
        </p:nvGraphicFramePr>
        <p:xfrm>
          <a:off x="1524000" y="1524000"/>
          <a:ext cx="7239000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7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8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3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763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smtClean="0">
                          <a:solidFill>
                            <a:srgbClr val="00B050"/>
                          </a:solidFill>
                        </a:rPr>
                        <a:t>Likelihood</a:t>
                      </a:r>
                      <a:r>
                        <a:rPr lang="en-US" sz="1600" b="1" i="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sz="1600" b="1" i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smtClean="0">
                          <a:solidFill>
                            <a:srgbClr val="3333FF"/>
                          </a:solidFill>
                        </a:rPr>
                        <a:t>Prior</a:t>
                      </a:r>
                      <a:endParaRPr lang="en-US" sz="1600" b="1" i="0" dirty="0">
                        <a:solidFill>
                          <a:srgbClr val="3333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smtClean="0">
                          <a:solidFill>
                            <a:srgbClr val="FF0000"/>
                          </a:solidFill>
                        </a:rPr>
                        <a:t>Posterior</a:t>
                      </a:r>
                      <a:endParaRPr lang="en-US" sz="1600" b="1" i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Binomial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Beta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Beta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Negative Binomial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Beta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Beta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Geometric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Beta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Beta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Poisson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Gamma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Gamma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Exponential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Gamma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Gamma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Normal (mean unknown)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Normal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Normal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8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Normal (variance unknown)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Inverse Gamma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Inverse Gamma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8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Normal (mean and variance unknown)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Normal-Gamma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Normal-Gamma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Multinomial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Dirichlet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Dirichlet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1066800" y="4572000"/>
            <a:ext cx="3810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" y="4230469"/>
            <a:ext cx="95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Multi </a:t>
            </a:r>
          </a:p>
          <a:p>
            <a:pPr algn="ctr"/>
            <a:r>
              <a:rPr lang="en-US" sz="1200" dirty="0" smtClean="0"/>
              <a:t>parameters </a:t>
            </a:r>
          </a:p>
          <a:p>
            <a:pPr algn="ctr"/>
            <a:r>
              <a:rPr lang="en-US" sz="1200" dirty="0" smtClean="0"/>
              <a:t>model</a:t>
            </a:r>
            <a:endParaRPr lang="en-US" sz="12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447800" y="4343400"/>
            <a:ext cx="0" cy="4572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42720" y="1944469"/>
            <a:ext cx="0" cy="22860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066800" y="3160931"/>
            <a:ext cx="3810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2400" y="2819400"/>
            <a:ext cx="95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Single</a:t>
            </a:r>
          </a:p>
          <a:p>
            <a:pPr algn="ctr"/>
            <a:r>
              <a:rPr lang="en-US" sz="1200" dirty="0" smtClean="0"/>
              <a:t>parameter </a:t>
            </a:r>
          </a:p>
          <a:p>
            <a:pPr algn="ctr"/>
            <a:r>
              <a:rPr lang="en-US" sz="1200" dirty="0" smtClean="0"/>
              <a:t>model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Conjugate pairs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64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11655</TotalTime>
  <Words>1707</Words>
  <Application>Microsoft Office PowerPoint</Application>
  <PresentationFormat>On-screen Show (4:3)</PresentationFormat>
  <Paragraphs>567</Paragraphs>
  <Slides>43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Helvetica Neue</vt:lpstr>
      <vt:lpstr>Arial</vt:lpstr>
      <vt:lpstr>Calibri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Jinkyoo Park</dc:creator>
  <cp:lastModifiedBy>Microsoft</cp:lastModifiedBy>
  <cp:revision>184</cp:revision>
  <dcterms:created xsi:type="dcterms:W3CDTF">2016-04-29T12:35:56Z</dcterms:created>
  <dcterms:modified xsi:type="dcterms:W3CDTF">2016-09-19T01:05:13Z</dcterms:modified>
</cp:coreProperties>
</file>